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</p:sldMasterIdLst>
  <p:notesMasterIdLst>
    <p:notesMasterId r:id="rId18"/>
  </p:notesMasterIdLst>
  <p:handoutMasterIdLst>
    <p:handoutMasterId r:id="rId19"/>
  </p:handoutMasterIdLst>
  <p:sldIdLst>
    <p:sldId id="732" r:id="rId2"/>
    <p:sldId id="698" r:id="rId3"/>
    <p:sldId id="707" r:id="rId4"/>
    <p:sldId id="708" r:id="rId5"/>
    <p:sldId id="710" r:id="rId6"/>
    <p:sldId id="721" r:id="rId7"/>
    <p:sldId id="722" r:id="rId8"/>
    <p:sldId id="726" r:id="rId9"/>
    <p:sldId id="728" r:id="rId10"/>
    <p:sldId id="729" r:id="rId11"/>
    <p:sldId id="730" r:id="rId12"/>
    <p:sldId id="731" r:id="rId13"/>
    <p:sldId id="724" r:id="rId14"/>
    <p:sldId id="725" r:id="rId15"/>
    <p:sldId id="701" r:id="rId16"/>
    <p:sldId id="692" r:id="rId17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E6"/>
    <a:srgbClr val="4478B6"/>
    <a:srgbClr val="3458A3"/>
    <a:srgbClr val="FF4F4F"/>
    <a:srgbClr val="3D6AA1"/>
    <a:srgbClr val="FF00FF"/>
    <a:srgbClr val="4AEEA0"/>
    <a:srgbClr val="FFFF00"/>
    <a:srgbClr val="0B6F3F"/>
    <a:srgbClr val="F377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4" autoAdjust="0"/>
    <p:restoredTop sz="98629" autoAdjust="0"/>
  </p:normalViewPr>
  <p:slideViewPr>
    <p:cSldViewPr>
      <p:cViewPr>
        <p:scale>
          <a:sx n="100" d="100"/>
          <a:sy n="100" d="100"/>
        </p:scale>
        <p:origin x="-874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805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40DB20-F16E-42E5-9404-EA6516FEAA51}" type="datetimeFigureOut">
              <a:rPr lang="ru-RU"/>
              <a:pPr>
                <a:defRPr/>
              </a:pPr>
              <a:t>10.03.2016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5F708F-6581-4988-ABA1-EAD2782F4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03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5DCB7B-5AF5-4897-AD46-2234D7005368}" type="datetimeFigureOut">
              <a:rPr lang="ru-RU"/>
              <a:pPr>
                <a:defRPr/>
              </a:pPr>
              <a:t>10.03.2016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667E993-EA8C-4A1E-94D1-DF2E48F37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8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8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0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5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8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1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2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10.03.2016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40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rln@nso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nso.ru/sites/test.new.nso.ru/wodby_files/files/migrate/priorities/investicii/PublishingImages/foto_f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16" y="248635"/>
            <a:ext cx="819100" cy="109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293747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Заседание 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Совета по содействию развитию конкуренции в Новосибирской области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6516" y="5805264"/>
            <a:ext cx="860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Решетников Лев Николаевич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– заместитель министра - начальник управления инвестиционной политики и территориального развития экономики министерства экономического развития Новосибирской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84784"/>
            <a:ext cx="9144000" cy="4104456"/>
          </a:xfrm>
          <a:prstGeom prst="rect">
            <a:avLst/>
          </a:prstGeom>
          <a:solidFill>
            <a:srgbClr val="3D6AA1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988840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solidFill>
                  <a:schemeClr val="bg1"/>
                </a:solidFill>
                <a:latin typeface="Tahoma" pitchFamily="34" charset="0"/>
              </a:rPr>
              <a:t>Согласование проекта </a:t>
            </a:r>
            <a:endParaRPr lang="ru-RU" sz="28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Tahoma" pitchFamily="34" charset="0"/>
              </a:rPr>
              <a:t>«</a:t>
            </a:r>
            <a:r>
              <a:rPr lang="ru-RU" sz="2800" b="1" dirty="0">
                <a:solidFill>
                  <a:schemeClr val="bg1"/>
                </a:solidFill>
                <a:latin typeface="Tahoma" pitchFamily="34" charset="0"/>
              </a:rPr>
              <a:t>Дорожной карты» достижения целевых значений показателей мероприятий по содействию развитию конкуренции на территории Новосибирской области до 2018 года</a:t>
            </a:r>
          </a:p>
        </p:txBody>
      </p:sp>
    </p:spTree>
    <p:extLst>
      <p:ext uri="{BB962C8B-B14F-4D97-AF65-F5344CB8AC3E}">
        <p14:creationId xmlns:p14="http://schemas.microsoft.com/office/powerpoint/2010/main" val="17875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271755"/>
              </p:ext>
            </p:extLst>
          </p:nvPr>
        </p:nvGraphicFramePr>
        <p:xfrm>
          <a:off x="220754" y="1052736"/>
          <a:ext cx="8743735" cy="545767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968191"/>
                <a:gridCol w="550563"/>
                <a:gridCol w="1055626"/>
                <a:gridCol w="656734"/>
                <a:gridCol w="951336"/>
                <a:gridCol w="951336"/>
                <a:gridCol w="878154"/>
                <a:gridCol w="731795"/>
              </a:tblGrid>
              <a:tr h="5882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475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жилищно-коммунального хозяйства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9521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реализованных мероприятий  утвержденного комплекса мер по развитию жилищно-коммунального хозяйства Новосибирской области, предусматривающего реализацию законодательства Российской Федерации, решений Президента Российской Федерации и решений Правительства Российской Федерации в сфере жилищно-коммунального хозяйства в соответствии с пунктом 9.11 части 1 статьи 14 Федерального закона «О Фонде содействия реформированию жилищно-коммунального хозяйства»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24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6328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Розничная торговля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оборота розничной торговли, осуществляемой на розничных рынках и ярмарках, в структуре оборота розничной торговли по формам торговли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рост не менее 5% в 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83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2,4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14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хозяйствующих субъектов в общем числе опрошенных, считающих, что состояние конкурентной среды в розничной торговле улучшилось за истекший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7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8538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562768"/>
              </p:ext>
            </p:extLst>
          </p:nvPr>
        </p:nvGraphicFramePr>
        <p:xfrm>
          <a:off x="107504" y="980728"/>
          <a:ext cx="8856984" cy="574852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12410"/>
                <a:gridCol w="558765"/>
                <a:gridCol w="999929"/>
                <a:gridCol w="720930"/>
                <a:gridCol w="965508"/>
                <a:gridCol w="965508"/>
                <a:gridCol w="891236"/>
                <a:gridCol w="742698"/>
              </a:tblGrid>
              <a:tr h="588274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475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Розничная торговля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517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хозяйствующих субъектов в общем числе опрошенных, считающих, что антиконкурентных действий областных исполнительных органов государственной власти и местного самоуправления в сфере розничной торговли стало меньше за истекший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632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оборота магазинов шаговой доступности (магазинов у дома) в структуре оборота розничной торговли по формам торговли (в фактически действовавших ценах)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20,2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негосударственных аптечных организаций, осуществляющих розничную торговлю фармацевтической продукцией, в общем количестве аптечных организаций, осуществляющих розничную торговлю фармацевтической продукцией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8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89,2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перевозок пассажиров наземным транспортом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14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негосударственных (немуниципальных) перевозчиков на межмуниципальных маршрутах регулярных перевозок пассажиров наземным транспортом в общем количестве перевозчиков на межмуниципальных маршрутах регулярных перевозок пассажиров наземным транспортом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45382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965913"/>
              </p:ext>
            </p:extLst>
          </p:nvPr>
        </p:nvGraphicFramePr>
        <p:xfrm>
          <a:off x="107505" y="960453"/>
          <a:ext cx="8928991" cy="586243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36901"/>
                <a:gridCol w="563308"/>
                <a:gridCol w="1080062"/>
                <a:gridCol w="654788"/>
                <a:gridCol w="973357"/>
                <a:gridCol w="973357"/>
                <a:gridCol w="898482"/>
                <a:gridCol w="748736"/>
              </a:tblGrid>
              <a:tr h="4065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142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8370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перевозок пассажиров наземным транспортом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879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межмуниципальных маршрутов регулярных перевозок пассажиров наземным транспортом, на которых осуществляются перевозки пассажиров негосударственными (немуниципальными) перевозчиками, в общем количестве межмуниципальных маршрутов регулярных перевозок пассажиров наземным транспортом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68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</a:tr>
              <a:tr h="29460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рейсов по межмуниципальным маршрутам регулярных перевозок пассажиров наземным транспортом, осуществляемых негосударственными (немуниципальными) перевозчиками, в общем количестве рейсов по межмуниципальным маршрутам регулярных перевозок пассажиров наземным транспортом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303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68580" marR="68580" marT="0" marB="0" anchor="ctr"/>
                </a:tc>
              </a:tr>
              <a:tr h="160710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связи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959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домохозяйств, имеющих возможность пользоваться услугами проводного или мобильного широкополосного доступа в информационно-телекоммуникационную сеть «Интернет» на скорости не менее 1 Мбит/сек, предоставляемыми не менее чем 2 операторами связи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85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68,1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72,7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74,2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75,9</a:t>
                      </a:r>
                    </a:p>
                  </a:txBody>
                  <a:tcPr marL="68580" marR="68580" marT="0" marB="0" anchor="ctr"/>
                </a:tc>
              </a:tr>
              <a:tr h="160710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социального обслуживания населения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807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Удельный вес учреждений социального обслуживания, основанных на иных формах собственности, в общем количестве учреждений социального обслуживания всех форм собственности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5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6,7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0743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Блок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II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. Системные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мероприятия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268760"/>
            <a:ext cx="5544616" cy="180020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645024"/>
            <a:ext cx="2664296" cy="252028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11860" y="3645024"/>
            <a:ext cx="2664296" cy="252028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3645024"/>
            <a:ext cx="2664296" cy="252028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14388" y="1277363"/>
            <a:ext cx="55379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Системные мероприятия </a:t>
            </a:r>
            <a:endParaRPr lang="ru-RU" sz="16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мероприятия, направленные на оптимизацию процедур государственных закупок, устранение избыточного государственного и муниципального регулирования, а также снижение административных барьеров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750131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С учетом приложения к стандарту развития конкуренции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3750131"/>
            <a:ext cx="2664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В соответствии с подпунктами «а» - «л» пункта 32 стандарта развития конкуренции</a:t>
            </a:r>
          </a:p>
          <a:p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3689737"/>
            <a:ext cx="2664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Дополнительные мероприятия, направленные на раскрытие деятельности естественных </a:t>
            </a:r>
            <a:r>
              <a:rPr lang="ru-RU" sz="1600" dirty="0" smtClean="0">
                <a:solidFill>
                  <a:schemeClr val="bg1"/>
                </a:solidFill>
                <a:latin typeface="Tahoma" pitchFamily="34" charset="0"/>
              </a:rPr>
              <a:t>монополий</a:t>
            </a:r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0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67106"/>
            <a:ext cx="7709420" cy="781573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Блок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III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. Приложение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</a:endParaRPr>
          </a:p>
        </p:txBody>
      </p:sp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020146"/>
              </p:ext>
            </p:extLst>
          </p:nvPr>
        </p:nvGraphicFramePr>
        <p:xfrm>
          <a:off x="107505" y="1124744"/>
          <a:ext cx="8928990" cy="549615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5313"/>
                <a:gridCol w="2223245"/>
                <a:gridCol w="1108784"/>
                <a:gridCol w="1404602"/>
                <a:gridCol w="3827046"/>
              </a:tblGrid>
              <a:tr h="3212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 Рынок услуг дошкольного образования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728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Новосибирской области «Развитие образования, создание условий для социализации детей и учащейся молодежи в Новосибирской области на 2015 - 2020 годы» </a:t>
                      </a:r>
                      <a:endParaRPr lang="ru-RU" sz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утверждена постановлением Правительства Новосибирской области от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31.12.2014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576-п)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2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http://www.minobr.nso.ru/Documentation/Pages/programs.aspx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245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1 «Развитие дошкольного, общего и дополнительного образования детей»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7814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5 подпрограммы 1: обеспечение равного доступа детей к услугам, оказываемым дошкольными образовательными организациями, общеобразовательными организациями и организациями дополнительного образования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24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 выполнения мероприятия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Ожидаемый результат (краткое описание)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</a:tr>
              <a:tr h="433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9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2.7.1. Предоставление субсидий частным образовательным организациям на реализацию основных общеобразовательных программ в дошкольных учреждениях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 НСО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 Обеспечение государственной поддержки реализации образовательных программ в негосударственных дошкольных образовательных организациях на основе принципов нормативноподушевого финансирования.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 Обеспечение равных финансовых условий в получении дошкольного образования независимо от места обучения.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</a:tr>
              <a:tr h="1229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7.2. Предоставление субсидий частным образовательным организациям на реализацию основных общеобразовательных программ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 НСО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Обеспечение государственной поддержки реализации образовательных программ в негосударственных образовательных организациях на  основе принципов нормативноподушевого финансирования.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Обеспечение равных финансовых условий в получении общего образования независимо от места обучения.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План действий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124744"/>
            <a:ext cx="84249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478B6"/>
              </a:buClr>
            </a:pPr>
            <a:endParaRPr lang="ru-RU" sz="1400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Минэкономразвития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НСО подготовит проект нормативного правового акта, утверждающего «Дорожную карту» достижения целевых значений показателей мероприятий по содействию развитию конкуренции на территории Новосибирской области до 2018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года</a:t>
            </a: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Областным исполнительным органам власти и органам местного самоуправления, ответственным за выполнение мероприятий, предусмотренных «дорожной картой»,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необходимо разработать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и утвердить ведомственные планы по реализации указанных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мероприятий</a:t>
            </a: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Минэкономразвития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НСО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совместно с областными исполнительными органами власти и органами местного самоуправления в 3 квартале 2016 года провести промежуточный мониторинг выполнения мероприятий и достижения целевых значений показателей,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предусмотренных «дорожной картой»</a:t>
            </a:r>
            <a:endParaRPr lang="ru-RU" sz="1400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02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so.ru/sites/test.new.nso.ru/wodby_files/files/migrate/priorities/investicii/PublishingImages/foto_f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6887967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013" y="5338948"/>
            <a:ext cx="3300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Решетников Лев Николаевич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Моб. тел.: +7 (913)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903-1000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+7 (383) 222-01-46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rln@nso.ru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21" y="476672"/>
            <a:ext cx="414189" cy="5522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10" y="589676"/>
            <a:ext cx="6336704" cy="326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экономического развития Новосибирской области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3995" y="285920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solidFill>
                  <a:prstClr val="white"/>
                </a:solidFill>
                <a:latin typeface="Calibri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002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013822"/>
            <a:ext cx="9144000" cy="406447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Особая значимость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9657" y="1077203"/>
            <a:ext cx="864096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478B6"/>
              </a:buClr>
            </a:pP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 </a:t>
            </a:r>
            <a:r>
              <a:rPr lang="ru-RU" sz="1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РФ № 705 от 04.11.2014 </a:t>
            </a:r>
            <a:endParaRPr lang="ru-RU" sz="14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еречень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для оценки эффективности деятельности высших должностных лиц субъектов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по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благоприятных условий ведения предпринимательской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был дополнен пунктом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развитию конкуренции на основе стандарта развития конкуренции в субъектах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РФ»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endPara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  <a:r>
              <a:rPr lang="ru-RU" sz="1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10.02.2015 № 190-р </a:t>
            </a:r>
            <a:endParaRPr lang="ru-RU" sz="14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еречень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оценки эффективности деятельности высших должностных лиц  субъектов РФ по созданию благоприятных условий ведения предпринимательской деятельности (до 2018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года) дополнен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разделом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развитию конкуренции на основе стандарта развития конкуренции в субъектах РФ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endParaRPr lang="ru-RU" sz="16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Минэкономразвития России от </a:t>
            </a:r>
            <a:r>
              <a:rPr lang="en-US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.02.2016 № 43</a:t>
            </a:r>
          </a:p>
          <a:p>
            <a:pPr>
              <a:buClr>
                <a:srgbClr val="4478B6"/>
              </a:buClr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приказ Минэкономразвития России от 15 мая 2014 г. № 266 «Об утверждении методики расчета значений показателей оценки эффективности деятельности руководителей федеральных органов исполнительной власти и высших должностных лиц (руководителей высших исполнительных органов государственной власти) субъектов Российской Федерации по созданию благоприятных условий ведения предпринимательской деятельности, в отношении которых Минэкономразвития России является федеральным органом исполнительной власти, ответственным за предоставление информации о достигнутых значениях показателей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192032"/>
            <a:ext cx="86870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478B6"/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количество реализованных составляющих стандарта развития конкуренции в субъектах </a:t>
            </a:r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РФ</a:t>
            </a:r>
            <a:endParaRPr lang="ru-RU" sz="18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285750" indent="-285750">
              <a:buClr>
                <a:srgbClr val="4478B6"/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доля достигнутых целевых значений контрольных показателей эффективности, установленных в «дорожной карте» по содействию развитию конкуренции в субъекте </a:t>
            </a:r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РФ</a:t>
            </a:r>
            <a:endParaRPr lang="ru-RU" sz="18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628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170056"/>
            <a:ext cx="76328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Оценка эффективности деятельности высших должностных лиц субъектов РФ на 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основе сведений о реализации основных составляющих стандарта развития конкуренции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95085"/>
              </p:ext>
            </p:extLst>
          </p:nvPr>
        </p:nvGraphicFramePr>
        <p:xfrm>
          <a:off x="179512" y="1037856"/>
          <a:ext cx="8784975" cy="5631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9684"/>
                <a:gridCol w="1205291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составляющей стандарта развития конкуренции в субъектах РФ, в части разработки и утверждения «Дорожной карты»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реализации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составляющей</a:t>
                      </a:r>
                    </a:p>
                  </a:txBody>
                  <a:tcPr/>
                </a:tc>
              </a:tr>
              <a:tr h="37974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Наличие утвержденной «дорожной карты», разработанной в соответствии со стандартом развития конкуренции, на основе анализа результатов мониторинга состояния и развития конкурентной среды на рынках товаров, работ и услуг субъекта Российской Федерации и содержащей: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54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исходную фактическую информацию (в том числе числовую) по ситуации и проблематике каждого пункта, указанного при разработке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54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мероприятия (с обозначенным сроком их разработки и реализации), обеспечивающие достижение установленных результатов (целей)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97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исполнителей и соисполнителей, ответственных за разработку и реализацию мероприятий, обеспечивающих достижение установленных результатов (целей)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128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результаты (цели), выраженные в том числе в числовых значениях, с установленным сроком их достижения и реализации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0126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мероприятия (с учетом приложения к стандарту развития конкуренции), обеспечивающие достижение установленных результатов (целей), для каждого из утвержденных социально значимых рынков субъекта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социально значимый 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рынок,  но не более 6,5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</a:tr>
              <a:tr h="411982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мероприятия (с учетом стандарта развития конкуренции), обеспечивающие достижение установленных результатов (целей), для каждого из утвержденных приоритетных рынков субъекта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приоритетный рынок, но не более 5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</a:tr>
              <a:tr h="379747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системные мероприятия (в соответствии с подпунктами «а» - «л» пункта 32 стандарта развития конкуренции), обеспечивающие достижение установленных результатов (целей), направленные на развитие конкурентной среды в субъекте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подпункт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9747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системные мероприятия (в соответствии с пунктами 12 - 17 приложения к стандарту развития конкуренции), обеспечивающие достижение установленных результатов (целей), направленные на развитие конкурентной среды в субъекте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пункт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56962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дополнительные системные мероприятия, обеспечивающие достижение установленных результатов (целей), направленные на развитие конкурентной среды в субъекте Российской Федерации, сформированные в соответствии со стандартом развития конкуренции, с учетом региональной специфики, анализа результатов мониторинга состояния и развития конкурентной среды на рынках товаров, работ и услуг субъекта Российской Федерации, включая анализ результатов опросов и представленных данных субъектов предпринимательской деятельности, экспертов, представителей научного сообщества, потребителей товаров, работ и услуг и общественных организаций, представляющих интересы предпринимателей и потребителей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0,4 за каждый пункт, но не более 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12658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разработанное в соответствии с «дорожной картой» отдельное приложение, которое является неотъемлемым дополнением к мероприятиям, предусмотренным «дорожной картой», обеспечивающие достижение установленных результатов (целей) необходимые мероприятия, входящие в планы мероприятий, утвержденные в установленном порядке на федеральном уровне и (или) на уровне субъекта Российской Федерации стратегическими и программными документами, с обязательным указанием электронного адреса их местонахождения в информационно-телекоммуникационной сети «Интернет»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2,7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746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3103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Состав дорожной карты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20888"/>
            <a:ext cx="4032448" cy="230425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980728"/>
            <a:ext cx="4104456" cy="1656184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2780928"/>
            <a:ext cx="4104456" cy="158417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4509120"/>
            <a:ext cx="4104456" cy="1512168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3316922"/>
            <a:ext cx="3879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Дорожная карта включает: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6544" y="980728"/>
            <a:ext cx="4067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Блок </a:t>
            </a:r>
            <a:r>
              <a:rPr lang="en-US" b="1" dirty="0">
                <a:solidFill>
                  <a:schemeClr val="bg1"/>
                </a:solidFill>
                <a:latin typeface="Tahoma" pitchFamily="34" charset="0"/>
              </a:rPr>
              <a:t>I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План мероприятий по развитию конкуренции на социально значимых рынках Новосибирской области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2825641"/>
            <a:ext cx="4067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Блок II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Системные мероприятия по развитию конкурентной среды в Новосибирской области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4553833"/>
            <a:ext cx="4067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Блок </a:t>
            </a:r>
            <a:r>
              <a:rPr lang="en-US" b="1" dirty="0">
                <a:solidFill>
                  <a:schemeClr val="bg1"/>
                </a:solidFill>
                <a:latin typeface="Tahoma" pitchFamily="34" charset="0"/>
              </a:rPr>
              <a:t>III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Приложение</a:t>
            </a:r>
          </a:p>
        </p:txBody>
      </p:sp>
    </p:spTree>
    <p:extLst>
      <p:ext uri="{BB962C8B-B14F-4D97-AF65-F5344CB8AC3E}">
        <p14:creationId xmlns:p14="http://schemas.microsoft.com/office/powerpoint/2010/main" val="882695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3103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Блок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I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. Социально значимые рынки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4536504" cy="508876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196752"/>
            <a:ext cx="45365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Перечень социально значимых рынков:</a:t>
            </a:r>
          </a:p>
          <a:p>
            <a:pPr lvl="0"/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дошкольного образования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детского отдыха и оздоровления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дополнительного образования детей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медицинских услуг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психолого-педагогического сопровождения детей с ограниченными возможностями здоровья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в сфере культуры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жилищно-коммунального хозяйства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Розничная торговля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перевозок пассажиров наземным транспортом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связи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социального обслуживания населения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1124744"/>
            <a:ext cx="3456384" cy="86409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72608" y="1160748"/>
            <a:ext cx="3419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  <a:latin typeface="Tahoma" pitchFamily="34" charset="0"/>
              </a:rPr>
              <a:t>Исходная </a:t>
            </a:r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фактическая информация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2492896"/>
            <a:ext cx="3456384" cy="86409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09170" y="2708920"/>
            <a:ext cx="3419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Проблемы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436096" y="3789040"/>
            <a:ext cx="3456384" cy="86409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72608" y="3964994"/>
            <a:ext cx="3419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Целевые показатели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36096" y="5085184"/>
            <a:ext cx="3456384" cy="112832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9170" y="5149641"/>
            <a:ext cx="3419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Мероприятия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(срок реализации, исполнители, результат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ru-RU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6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77723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584166"/>
              </p:ext>
            </p:extLst>
          </p:nvPr>
        </p:nvGraphicFramePr>
        <p:xfrm>
          <a:off x="251519" y="1124744"/>
          <a:ext cx="8652571" cy="512677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829904"/>
                <a:gridCol w="507708"/>
                <a:gridCol w="1066486"/>
                <a:gridCol w="765509"/>
                <a:gridCol w="943303"/>
                <a:gridCol w="943303"/>
                <a:gridCol w="870740"/>
                <a:gridCol w="725618"/>
              </a:tblGrid>
              <a:tr h="446329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30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8215">
                <a:tc gridSpan="8"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Рынок услуг дошкольного образования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7440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численности детей частных дошкольных образовательных организаций в общей численности детей дошкольных образовательных организаций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824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1,9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8215">
                <a:tc gridSpan="8"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Рынок услуг детского отдыха и оздоровления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18895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детей в возрасте от 7 до 17 лет, проживающих на территории Новосибирской области, воспользовавшихся региональным сертификатом на отдых детей и их оздоровление (компенсацией части стоимости путевки по каждому типу организаций отдыха детей и их оздоровления, в общей численности детей этой категории, отдохнувших в организациях отдыха детей и их оздоровления соответствующего типа (стационарный загородный лагерь (приоритет), лагерь с дневным пребыванием, палаточный лагерь, стационарно-оздоровительный лагерь труда и отдыха)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6970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590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747965"/>
              </p:ext>
            </p:extLst>
          </p:nvPr>
        </p:nvGraphicFramePr>
        <p:xfrm>
          <a:off x="220753" y="1052736"/>
          <a:ext cx="8815743" cy="568065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885714"/>
                <a:gridCol w="529826"/>
                <a:gridCol w="1071727"/>
                <a:gridCol w="776824"/>
                <a:gridCol w="961906"/>
                <a:gridCol w="961906"/>
                <a:gridCol w="887912"/>
                <a:gridCol w="739928"/>
              </a:tblGrid>
              <a:tr h="561361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079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5853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дополнительного образования детей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0276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Прирост численности детей и молодежи в возрасте от 5 до 18 лет, проживающих на территории Новосибирской области и получающих образовательные услуги в сфере дополнительного образования в частных организациях, осуществляющих образовательную деятельность по дополнительным общеобразовательным программам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 в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1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5853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медицинских услуг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3065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затрат на медицинскую помощь по обязательному медицинскому страхованию, оказанную негосударственными (немуниципальными) медицинскими организациями, в общих расходах на выполнение территориальных программ обязательного медицинского страхования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64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Региональные*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2,48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3,5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896445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*Министерство здравоохранения Новосибирской области не может регулировать количество медицинских организаций, участвующих в реализации ТП ОМС, в связи с этим целевые значения показателя на плановый период рассчитаны от достигнутого уровня 2014 года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77723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41117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700158"/>
              </p:ext>
            </p:extLst>
          </p:nvPr>
        </p:nvGraphicFramePr>
        <p:xfrm>
          <a:off x="107503" y="1052736"/>
          <a:ext cx="8928992" cy="556710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922784"/>
                <a:gridCol w="536632"/>
                <a:gridCol w="1085495"/>
                <a:gridCol w="786803"/>
                <a:gridCol w="974263"/>
                <a:gridCol w="974263"/>
                <a:gridCol w="899318"/>
                <a:gridCol w="749434"/>
              </a:tblGrid>
              <a:tr h="6450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11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4447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психолого-педагогического сопровождения детей с ограниченными возможностями здоровья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2482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Доля негосударственных (немуниципальных) организаций, оказывающих услуги ранней диагностики, социализации и реабилитации детей с ограниченными возможностями здоровья (в возрасте до 6 лет), в общем количестве организаций, оказывающих услуги психолого-педагогического сопровождения детей с ограниченными возможностями здоровья с раннего возраста</a:t>
                      </a:r>
                      <a:endParaRPr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683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2166">
                <a:tc gridSpan="8"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в сфере культуры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266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расходов бюджета, распределяемых на конкурсной основе, выделяемых на финансирование деятельности организаций всех форм собственности в сфере культуры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1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Региональные*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10,2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10,3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10,4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10,5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10,5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1687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effectLst/>
                          <a:latin typeface="Times New Roman"/>
                          <a:ea typeface="Times New Roman"/>
                        </a:rPr>
                        <a:t>* </a:t>
                      </a:r>
                      <a:r>
                        <a:rPr lang="ru-RU" sz="1100" b="1" i="1" dirty="0" smtClean="0">
                          <a:effectLst/>
                          <a:latin typeface="Times New Roman"/>
                          <a:ea typeface="Times New Roman"/>
                        </a:rPr>
                        <a:t>Финансирование государственных учреждений культуры Новосибирской области осуществляется за счет средств областного бюджета Новосибирской области в виде субсидий на исполнение Государственного задания. Для достижения показателей, предусмотренных Стандартом развития конкуренции в субъектах Российской Федерации,</a:t>
                      </a:r>
                      <a:r>
                        <a:rPr lang="ru-RU" sz="1100" b="1" i="1" baseline="0" dirty="0" smtClean="0">
                          <a:effectLst/>
                          <a:latin typeface="Times New Roman"/>
                          <a:ea typeface="Times New Roman"/>
                        </a:rPr>
                        <a:t> необходимо значительное увеличение финансирования государственной программы. Значения целевого показателя на плановый период рассчитаны от достигнутого уровня.</a:t>
                      </a:r>
                      <a:endParaRPr lang="ru-RU" sz="11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428676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353676"/>
              </p:ext>
            </p:extLst>
          </p:nvPr>
        </p:nvGraphicFramePr>
        <p:xfrm>
          <a:off x="107505" y="980728"/>
          <a:ext cx="8928990" cy="540881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31079"/>
                <a:gridCol w="562229"/>
                <a:gridCol w="1077992"/>
                <a:gridCol w="670647"/>
                <a:gridCol w="971491"/>
                <a:gridCol w="971491"/>
                <a:gridCol w="896760"/>
                <a:gridCol w="747301"/>
              </a:tblGrid>
              <a:tr h="5882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475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жилищно-коммунального хозяйства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898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управляющих организаций, получивших лицензии на осуществление деятельности по управлению многоквартирными домами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632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Наличие «горячей телефонной линии», а также электронной формы обратной связи в информационно-телекоммуникационной сети «Интернет (с возможностью прикрепления файлов фото- и видеосъемки)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 готовности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объектов жилищно-коммунального хозяйства государственных и муниципальных предприятий, осуществляющих неэффективное управление, переданных частным операторам на основе концессионных соглашений, в соответствии с графиками, актуализированными на основании проведенного анализа эффективности управления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298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14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Доля информации, раскрываемой в соответствии с требованиями государственной информационной системы жилищно-коммунального хозяйства, в общем объеме информации об отрасли жилищно-коммунального хозяйства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10305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11851</TotalTime>
  <Words>2425</Words>
  <Application>Microsoft Office PowerPoint</Application>
  <PresentationFormat>Экран (4:3)</PresentationFormat>
  <Paragraphs>486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Блок III. Приложение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Голева Галина Анатольевна</cp:lastModifiedBy>
  <cp:revision>829</cp:revision>
  <cp:lastPrinted>2016-03-03T08:07:37Z</cp:lastPrinted>
  <dcterms:created xsi:type="dcterms:W3CDTF">2009-04-22T03:24:40Z</dcterms:created>
  <dcterms:modified xsi:type="dcterms:W3CDTF">2016-03-10T03:29:40Z</dcterms:modified>
</cp:coreProperties>
</file>