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1"/>
  </p:notesMasterIdLst>
  <p:sldIdLst>
    <p:sldId id="271" r:id="rId4"/>
    <p:sldId id="257" r:id="rId5"/>
    <p:sldId id="258" r:id="rId6"/>
    <p:sldId id="265" r:id="rId7"/>
    <p:sldId id="263" r:id="rId8"/>
    <p:sldId id="270" r:id="rId9"/>
    <p:sldId id="272" r:id="rId10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6A38"/>
    <a:srgbClr val="C89F6C"/>
    <a:srgbClr val="FFFFFF"/>
    <a:srgbClr val="3333FF"/>
    <a:srgbClr val="000000"/>
    <a:srgbClr val="EAD4AC"/>
    <a:srgbClr val="E1C187"/>
    <a:srgbClr val="F8AF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4680" autoAdjust="0"/>
  </p:normalViewPr>
  <p:slideViewPr>
    <p:cSldViewPr>
      <p:cViewPr varScale="1">
        <p:scale>
          <a:sx n="132" d="100"/>
          <a:sy n="132" d="100"/>
        </p:scale>
        <p:origin x="96" y="23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9837E-7270-4614-9E96-A89362C4DE11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B87A2-477B-40FE-A4D3-4FCB364FD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6975AF-01B6-440F-A6CF-4802E70C7AB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3221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B87A2-477B-40FE-A4D3-4FCB364FDE1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053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B87A2-477B-40FE-A4D3-4FCB364FDE1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356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B87A2-477B-40FE-A4D3-4FCB364FDE1A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FA94E-D4AE-4243-BE42-D476DEF150D2}" type="datetime1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4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9007-7BB1-46EA-AB04-257A3B895B4A}" type="datetime1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77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A5AE-38F6-443E-8B42-696D1C41D351}" type="datetime1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089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4304C-573E-42B7-80B1-C32F19C87F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527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A6F28-DA0F-406F-ABE3-19AF63CB00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4184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690B2-2A0C-4672-B419-A4BA947A1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7616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3EC47-B0CD-4C03-A394-F04FBC8F34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666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8990F-4B37-4AAD-9692-A506FB67F9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063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FBE1D-8B78-40E9-AAC2-7AD2ED1DF9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59428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40B67-29E8-45D0-891A-33446AC7D8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0496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EEB73-D5C6-4730-BC60-780AE9A2BF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348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A3F2-0E6A-43D9-AEFB-0EADF67A54BD}" type="datetime1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2059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122A8-C879-454C-ABC6-63958F2642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71811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C24EC-6AC7-46B3-AB5F-E7807DA2BA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4211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935CE-1DD7-42F8-9428-BD380CF905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1956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0413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50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826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5527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1115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9065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352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5DD79-263C-460D-BAA6-471CEBD1E441}" type="datetime1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5218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4761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4496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877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1" y="273845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380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F482B-41FC-4CCE-9864-B5CF24187EAA}" type="datetime1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015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C182-2CC6-441C-B09C-076464AD395A}" type="datetime1">
              <a:rPr lang="ru-RU" smtClean="0"/>
              <a:t>27.12.2022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485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B6C36-4101-47D4-A6B3-7E5F75E75748}" type="datetime1">
              <a:rPr lang="ru-RU" smtClean="0"/>
              <a:t>27.12.2022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894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F381-B088-4473-B81D-137923CB0345}" type="datetime1">
              <a:rPr lang="ru-RU" smtClean="0"/>
              <a:t>27.12.2022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14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AE4D-A4D4-4427-B053-62DD804A08F5}" type="datetime1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6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E99D-96DC-4E0E-8650-C7E77A1B191B}" type="datetime1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355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4405A-6240-4ABA-ACB3-BE2BE492C813}" type="datetime1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D08C-ACFB-4CBB-AD3B-26B73413E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465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FE52EEF-6721-44C1-8984-44B44BE75C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9823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892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783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675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566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00F6D-93DB-44C5-B85A-9E8D685F4E37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91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154"/>
            <a:ext cx="4366206" cy="51536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516" y="4596975"/>
            <a:ext cx="139515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r">
              <a:defRPr sz="1800" b="1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defRPr>
            </a:lvl1pPr>
          </a:lstStyle>
          <a:p>
            <a:pPr algn="l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/>
              <a:t>Новосибирск</a:t>
            </a:r>
          </a:p>
          <a:p>
            <a:pPr algn="l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/>
              <a:t>декабрь 2022</a:t>
            </a:r>
            <a:endParaRPr lang="ru-RU" sz="1200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7CA869C1-E635-4591-8356-721CD853C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849" y="1966509"/>
            <a:ext cx="5760640" cy="10618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О ПЛАНЕ РАБОТЫ СОВЕТА ПО СОДЕЙСТВИЮ РАЗВИТИЮ</a:t>
            </a:r>
            <a:r>
              <a:rPr lang="en-US" sz="1500" b="1" dirty="0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 </a:t>
            </a:r>
            <a:r>
              <a:rPr lang="ru-RU" sz="1500" b="1" dirty="0" smtClean="0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КОНКУРЕНЦИИ </a:t>
            </a:r>
            <a:endParaRPr lang="en-US" sz="1500" b="1" dirty="0" smtClean="0">
              <a:solidFill>
                <a:srgbClr val="9E6F44"/>
              </a:solidFill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  <a:p>
            <a:pPr algn="ctr"/>
            <a:r>
              <a:rPr lang="ru-RU" sz="1500" b="1" dirty="0" smtClean="0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В НОВОСИБИРСКОЙ ОБЛАСТИ НА 2023 ГОД</a:t>
            </a:r>
          </a:p>
          <a:p>
            <a:pPr algn="ctr" defTabSz="9143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500" b="1" dirty="0" smtClean="0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 </a:t>
            </a:r>
            <a:r>
              <a:rPr lang="ru-RU" b="1" dirty="0">
                <a:solidFill>
                  <a:prstClr val="white"/>
                </a:solidFill>
                <a:latin typeface="Calibri"/>
              </a:rPr>
              <a:t>ГОД</a:t>
            </a:r>
            <a:endParaRPr lang="ru-RU" altLang="ru-RU" b="1" dirty="0">
              <a:solidFill>
                <a:srgbClr val="9E6F44"/>
              </a:solidFill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5" y="159650"/>
            <a:ext cx="1983022" cy="71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67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1" y="285734"/>
            <a:ext cx="9144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ПРАВОВОЕ ОСНОВАНИЕ</a:t>
            </a:r>
            <a:endParaRPr lang="ru-RU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-1" y="806069"/>
            <a:ext cx="90902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Совет по содействию развитию конкуренции в Новосибирской области</a:t>
            </a:r>
            <a:endParaRPr lang="en-US" sz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является совещательным органом, созданным при Губернаторе Новосибирской области </a:t>
            </a:r>
            <a:endParaRPr lang="en-US" sz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целях предварительного рассмотрения вопросов и подготовки предложений, </a:t>
            </a:r>
            <a:endParaRPr lang="en-US" sz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направленных на создание условий для развития конкуренции</a:t>
            </a:r>
            <a:endParaRPr lang="en-US" sz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товарных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рынках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Новосибирской области</a:t>
            </a:r>
            <a:endParaRPr lang="ru-RU" sz="120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2001235"/>
            <a:ext cx="9090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Постановление </a:t>
            </a:r>
            <a:r>
              <a:rPr lang="ru-RU" alt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Губернатора Новосибирской области от 09.10.2015 № 210 </a:t>
            </a:r>
            <a:endParaRPr lang="en-US" altLang="ru-RU" sz="1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alt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«О Совете по содействию развитию конкуренции в Новосибирской области</a:t>
            </a:r>
            <a:r>
              <a:rPr lang="ru-RU" alt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  <a:endParaRPr lang="ru-RU" altLang="ru-RU" sz="1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623" y="56690"/>
            <a:ext cx="1983956" cy="71601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035802"/>
            <a:ext cx="446261" cy="4462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1403648" y="2605486"/>
            <a:ext cx="7488832" cy="2282811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ru-RU" sz="1200" b="1" dirty="0" smtClean="0">
                <a:solidFill>
                  <a:srgbClr val="946A3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ЗАДАЧИ:</a:t>
            </a:r>
            <a:endParaRPr lang="ru-RU" sz="1200" dirty="0">
              <a:solidFill>
                <a:srgbClr val="946A3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rtl="0"/>
            <a:endParaRPr lang="ru-RU" sz="12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lvl="0" indent="-171450" rtl="0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12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Выработка рекомендаций по совершенствованию конкурентной политики Новосибирской области</a:t>
            </a:r>
            <a:endParaRPr lang="ru-RU" sz="12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lvl="0" indent="-171450" rtl="0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ru-RU" sz="12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lvl="0" indent="-171450" rtl="0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12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Создание условий для развития конкуренции на товарных рынках в Новосибирской области</a:t>
            </a:r>
            <a:endParaRPr lang="ru-RU" sz="12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lvl="0" indent="-171450" rtl="0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ru-RU" sz="12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lvl="0" indent="-171450" rtl="0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12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Повышение эффективности межведомственной работы по развитию конкуренции в Новосибирской области и муниципальных образованиях Новосибирской области</a:t>
            </a:r>
            <a:endParaRPr lang="ru-RU" sz="12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98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342419" y="3228525"/>
            <a:ext cx="2095833" cy="41171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09.03.2022</a:t>
            </a:r>
          </a:p>
          <a:p>
            <a:pPr lvl="0"/>
            <a:r>
              <a:rPr lang="ru-RU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рассмотрено 3 вопроса</a:t>
            </a:r>
            <a:endParaRPr lang="ru-RU" sz="1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52736" y="249492"/>
            <a:ext cx="70385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Порядок проведения заседаний Совета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785786" y="928676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соответствии со Стандартом развития конкуренции заседания 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ru-RU" sz="12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овета</a:t>
            </a: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проводятся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мере необходимости, но </a:t>
            </a:r>
            <a:r>
              <a:rPr lang="ru-RU" sz="1200" b="1" dirty="0" smtClean="0">
                <a:solidFill>
                  <a:srgbClr val="946A3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реже одного раза в квартал</a:t>
            </a:r>
            <a:endParaRPr lang="ru-RU" sz="1200" b="1" dirty="0">
              <a:solidFill>
                <a:srgbClr val="946A3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72008" y="1861017"/>
            <a:ext cx="9144000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2022 </a:t>
            </a: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 было </a:t>
            </a:r>
            <a:r>
              <a:rPr lang="ru-RU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запланировано </a:t>
            </a:r>
            <a:r>
              <a:rPr lang="ru-RU" sz="1400" b="1" dirty="0" smtClean="0">
                <a:solidFill>
                  <a:srgbClr val="946A3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</a:t>
            </a:r>
            <a:r>
              <a:rPr lang="ru-RU" sz="1400" b="1" dirty="0">
                <a:solidFill>
                  <a:srgbClr val="946A3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заседания, </a:t>
            </a:r>
            <a:r>
              <a:rPr lang="ru-RU" sz="1400" b="1" dirty="0" smtClean="0">
                <a:solidFill>
                  <a:srgbClr val="946A3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 </a:t>
            </a:r>
            <a:r>
              <a:rPr lang="ru-RU" sz="1400" b="1" dirty="0">
                <a:solidFill>
                  <a:srgbClr val="946A3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вопросов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623" y="56690"/>
            <a:ext cx="1983956" cy="716015"/>
          </a:xfrm>
          <a:prstGeom prst="rect">
            <a:avLst/>
          </a:prstGeom>
        </p:spPr>
      </p:pic>
      <p:cxnSp>
        <p:nvCxnSpPr>
          <p:cNvPr id="20" name="Прямая соединительная линия 19"/>
          <p:cNvCxnSpPr/>
          <p:nvPr/>
        </p:nvCxnSpPr>
        <p:spPr>
          <a:xfrm>
            <a:off x="1198608" y="2636428"/>
            <a:ext cx="6617136" cy="16428"/>
          </a:xfrm>
          <a:prstGeom prst="line">
            <a:avLst/>
          </a:prstGeom>
          <a:noFill/>
          <a:ln w="12700" cap="flat" cmpd="sng" algn="ctr">
            <a:solidFill>
              <a:schemeClr val="accent3">
                <a:lumMod val="75000"/>
              </a:schemeClr>
            </a:solidFill>
            <a:prstDash val="lgDash"/>
            <a:miter lim="800000"/>
          </a:ln>
          <a:effectLst/>
        </p:spPr>
      </p:cxnSp>
      <p:sp>
        <p:nvSpPr>
          <p:cNvPr id="3" name="Прямоугольник 2"/>
          <p:cNvSpPr/>
          <p:nvPr/>
        </p:nvSpPr>
        <p:spPr>
          <a:xfrm>
            <a:off x="2510259" y="3223139"/>
            <a:ext cx="2061742" cy="41171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22.06.2022</a:t>
            </a:r>
            <a:endParaRPr lang="ru-RU" sz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рассмотрено </a:t>
            </a:r>
            <a:r>
              <a:rPr lang="ru-RU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вопроса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1195224" y="2666879"/>
            <a:ext cx="0" cy="557373"/>
          </a:xfrm>
          <a:prstGeom prst="line">
            <a:avLst/>
          </a:prstGeom>
          <a:noFill/>
          <a:ln w="12700" cap="flat" cmpd="sng" algn="ctr">
            <a:solidFill>
              <a:schemeClr val="accent3">
                <a:lumMod val="75000"/>
              </a:schemeClr>
            </a:solidFill>
            <a:prstDash val="lgDash"/>
            <a:miter lim="800000"/>
          </a:ln>
          <a:effectLst/>
        </p:spPr>
      </p:cxnSp>
      <p:sp>
        <p:nvSpPr>
          <p:cNvPr id="28" name="Прямоугольник 27"/>
          <p:cNvSpPr/>
          <p:nvPr/>
        </p:nvSpPr>
        <p:spPr>
          <a:xfrm>
            <a:off x="4644008" y="3223138"/>
            <a:ext cx="2027655" cy="41171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03.10.2022</a:t>
            </a:r>
            <a:endParaRPr lang="ru-RU" sz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рассмотрено 3 вопроса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743671" y="3223138"/>
            <a:ext cx="2076802" cy="41171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27.12.2022</a:t>
            </a:r>
            <a:endParaRPr lang="ru-RU" sz="1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рассмотрено 3 вопроса</a:t>
            </a: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3521714" y="2665765"/>
            <a:ext cx="0" cy="557373"/>
          </a:xfrm>
          <a:prstGeom prst="line">
            <a:avLst/>
          </a:prstGeom>
          <a:noFill/>
          <a:ln w="12700" cap="flat" cmpd="sng" algn="ctr">
            <a:solidFill>
              <a:schemeClr val="accent3">
                <a:lumMod val="75000"/>
              </a:schemeClr>
            </a:solidFill>
            <a:prstDash val="lgDash"/>
            <a:miter lim="800000"/>
          </a:ln>
          <a:effectLst/>
        </p:spPr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5580112" y="2665765"/>
            <a:ext cx="0" cy="557373"/>
          </a:xfrm>
          <a:prstGeom prst="line">
            <a:avLst/>
          </a:prstGeom>
          <a:noFill/>
          <a:ln w="12700" cap="flat" cmpd="sng" algn="ctr">
            <a:solidFill>
              <a:schemeClr val="accent3">
                <a:lumMod val="75000"/>
              </a:schemeClr>
            </a:solidFill>
            <a:prstDash val="lgDash"/>
            <a:miter lim="800000"/>
          </a:ln>
          <a:effectLst/>
        </p:spPr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7812360" y="2646778"/>
            <a:ext cx="0" cy="557373"/>
          </a:xfrm>
          <a:prstGeom prst="line">
            <a:avLst/>
          </a:prstGeom>
          <a:noFill/>
          <a:ln w="12700" cap="flat" cmpd="sng" algn="ctr">
            <a:solidFill>
              <a:schemeClr val="accent3">
                <a:lumMod val="75000"/>
              </a:schemeClr>
            </a:solidFill>
            <a:prstDash val="lgDash"/>
            <a:miter lim="800000"/>
          </a:ln>
          <a:effectLst/>
        </p:spPr>
      </p:cxnSp>
      <p:pic>
        <p:nvPicPr>
          <p:cNvPr id="45" name="Рисунок 44"/>
          <p:cNvPicPr>
            <a:picLocks noChangeAspect="1"/>
          </p:cNvPicPr>
          <p:nvPr/>
        </p:nvPicPr>
        <p:blipFill>
          <a:blip r:embed="rId3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335" y="1922395"/>
            <a:ext cx="330294" cy="3302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5673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Рисунок 83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82" t="24534" b="3872"/>
          <a:stretch/>
        </p:blipFill>
        <p:spPr>
          <a:xfrm>
            <a:off x="-21370" y="17579"/>
            <a:ext cx="1710848" cy="514350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667" y="918664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Основания для формирования плана</a:t>
            </a:r>
          </a:p>
        </p:txBody>
      </p:sp>
      <p:sp>
        <p:nvSpPr>
          <p:cNvPr id="2048" name="Прямоугольник 2047"/>
          <p:cNvSpPr/>
          <p:nvPr/>
        </p:nvSpPr>
        <p:spPr>
          <a:xfrm>
            <a:off x="1763688" y="1596911"/>
            <a:ext cx="6572296" cy="449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785918" y="1563638"/>
            <a:ext cx="66025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Предложения областных исполнительных органов государственной власти Новосибирской области</a:t>
            </a:r>
          </a:p>
        </p:txBody>
      </p:sp>
      <p:sp>
        <p:nvSpPr>
          <p:cNvPr id="120" name="Прямоугольник 119"/>
          <p:cNvSpPr/>
          <p:nvPr/>
        </p:nvSpPr>
        <p:spPr>
          <a:xfrm>
            <a:off x="1763688" y="2355726"/>
            <a:ext cx="6480720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Предложения Управления Федеральной антимонопольной службы по Новосибирской </a:t>
            </a: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  <a:endParaRPr lang="ru-RU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1763688" y="3147814"/>
            <a:ext cx="648072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Анализ достижения целевых значений показателей мероприятий </a:t>
            </a: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содействию    </a:t>
            </a:r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развитию конкуренции на территории Новосибирской области</a:t>
            </a:r>
          </a:p>
        </p:txBody>
      </p:sp>
      <p:sp>
        <p:nvSpPr>
          <p:cNvPr id="125" name="Прямоугольник 124"/>
          <p:cNvSpPr/>
          <p:nvPr/>
        </p:nvSpPr>
        <p:spPr>
          <a:xfrm>
            <a:off x="1763688" y="3939902"/>
            <a:ext cx="642999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Расширение перечня товарных рынков для содействия развитию </a:t>
            </a: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конкуренции в </a:t>
            </a:r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Новосибирской </a:t>
            </a:r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  <a:endParaRPr lang="ru-RU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623" y="56690"/>
            <a:ext cx="1983956" cy="71601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4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776" y="1578334"/>
            <a:ext cx="288421" cy="288421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4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022" y="2399296"/>
            <a:ext cx="288421" cy="288421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4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704" y="4006592"/>
            <a:ext cx="288421" cy="28842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4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775" y="3158105"/>
            <a:ext cx="288421" cy="28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03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Прямоугольник 86"/>
          <p:cNvSpPr/>
          <p:nvPr/>
        </p:nvSpPr>
        <p:spPr>
          <a:xfrm>
            <a:off x="9263" y="69954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План работы Совета по содействию развитию конкуренции </a:t>
            </a:r>
          </a:p>
          <a:p>
            <a:pPr algn="ctr"/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Новосибирской области на </a:t>
            </a:r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2023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</a:t>
            </a:r>
            <a:b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20" name="Таблица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030864"/>
              </p:ext>
            </p:extLst>
          </p:nvPr>
        </p:nvGraphicFramePr>
        <p:xfrm>
          <a:off x="179512" y="1358617"/>
          <a:ext cx="8715436" cy="3375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93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9220" algn="ctr"/>
                        </a:tabLst>
                      </a:pPr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	№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п/п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Рассматриваемые вопросы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Срок проведения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Ответственные исполнители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</a:t>
                      </a:r>
                      <a:endParaRPr lang="ru-RU" sz="11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 рассмотрении и утверждении доклада о состоянии и развитии конкуренции на товарных рынках Новосибирской области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ru-RU" sz="1100" b="0" i="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Об актуализации плана мероприятий («дорожной карты») по содействию развитию конкуренции в Новосибирской области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1100" b="0" i="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kern="1200" spc="-5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Март</a:t>
                      </a:r>
                    </a:p>
                    <a:p>
                      <a:endParaRPr lang="ru-RU" sz="11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Минэкономразвития НСО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100" b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Минэкономразвития НСО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kumimoji="0" lang="ru-RU" sz="1100" b="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II</a:t>
                      </a:r>
                      <a:endParaRPr lang="ru-RU" sz="11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kumimoji="0" lang="ru-RU" sz="1100" b="0" kern="1200" spc="-5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 проведении оценки регулирующего воздействия и реализации реформы контрольной (надзорной) деятельности на территории Новосибирской области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kumimoji="0" lang="ru-RU" sz="1100" b="0" kern="1200" spc="-5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kumimoji="0" lang="ru-RU" sz="1100" b="0" kern="1200" spc="-5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Анализ достижения государственными и муниципальными заказчиками Новосибирской области ключевых результатов Плана мероприятий («дорожной карты») по содействию развитию конкуренции в Новосибирской области по итогам 2022 года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kumimoji="0" lang="ru-RU" sz="1100" b="0" kern="1200" spc="-5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100" b="0" spc="-5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 развитии рынка племенного животноводства и рынка семеноводства в Новосибирской области</a:t>
                      </a: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spc="-5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Июнь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endParaRPr lang="ru-RU" sz="11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100" b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Минэкономразвития НСО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Контрольное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управление НСО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Министерство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сельского хозяйства НСО</a:t>
                      </a: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623" y="56690"/>
            <a:ext cx="1983956" cy="71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79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" name="Таблица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169958"/>
              </p:ext>
            </p:extLst>
          </p:nvPr>
        </p:nvGraphicFramePr>
        <p:xfrm>
          <a:off x="214282" y="1395592"/>
          <a:ext cx="8715436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16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№ п/п</a:t>
                      </a: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Вопросы повестки</a:t>
                      </a:r>
                      <a:endParaRPr lang="ru-RU" sz="1100" b="1" i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Дата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проведения</a:t>
                      </a: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Ответственный</a:t>
                      </a:r>
                    </a:p>
                    <a:p>
                      <a:pPr algn="ctr"/>
                      <a:r>
                        <a:rPr lang="ru-RU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исполнитель</a:t>
                      </a:r>
                      <a:endParaRPr lang="ru-RU" sz="1100" b="1" i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III</a:t>
                      </a:r>
                      <a:endParaRPr lang="ru-RU" sz="1100" b="0" i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 развитии рынка туристских услуг в Новосибирской области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endParaRPr lang="ru-RU" sz="1100" b="0" i="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228600" indent="-2286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 </a:t>
                      </a:r>
                      <a:r>
                        <a:rPr lang="ru-RU" sz="11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выставочно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-ярмарочной деятельности на территории Новосибирской области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100" b="0" i="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228600" indent="-2286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 развитии деятельности по повышению финансовой грамотности в Новосибирской области</a:t>
                      </a:r>
                      <a:endParaRPr lang="ru-RU" sz="1100" b="0" i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Сентябрь</a:t>
                      </a:r>
                    </a:p>
                    <a:p>
                      <a:endParaRPr lang="ru-RU" sz="1100" b="0" i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Минэкономразвития НСО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0" i="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Минпромторг НСО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i="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i="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АНО 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«Дом финансового просвещения»</a:t>
                      </a: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IV</a:t>
                      </a:r>
                      <a:endParaRPr lang="ru-RU" sz="1100" b="0" i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indent="-2286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Об организации работы по сокращению неэффективных муниципальных унитарных предприятий в сферах жилищно-коммунального хозяйства, транспорта и дорожного хозяйства 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endParaRPr lang="ru-RU" sz="1100" b="0" i="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228600" indent="-2286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 правоприменительной практике Новосибирского УФАС России по контролю за соблюдением антимонопольного законодательства органами исполнительной власти Новосибирской области и органами местного самоуправления </a:t>
                      </a: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Декабрь</a:t>
                      </a:r>
                    </a:p>
                    <a:p>
                      <a:endParaRPr lang="ru-RU" sz="1100" b="0" i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МинЖКХиЭ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НСО;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Минтранс НСО;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мэрия г. Новосибирска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0" i="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УФАС НСО</a:t>
                      </a:r>
                    </a:p>
                  </a:txBody>
                  <a:tcPr>
                    <a:lnL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9F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CD08C-ACFB-4CBB-AD3B-26B73413ED81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623" y="56690"/>
            <a:ext cx="1983956" cy="71601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69954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План работы Совета по содействию развитию конкуренции </a:t>
            </a:r>
          </a:p>
          <a:p>
            <a:pPr algn="ctr"/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Новосибирской области на </a:t>
            </a:r>
            <a:r>
              <a:rPr lang="ru-RU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2023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</a:t>
            </a:r>
            <a:b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79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08" r="70810"/>
          <a:stretch/>
        </p:blipFill>
        <p:spPr>
          <a:xfrm>
            <a:off x="7903366" y="4087418"/>
            <a:ext cx="991152" cy="21121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32199" y="3326995"/>
            <a:ext cx="36674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78"/>
            <a:endParaRPr lang="ru-RU" sz="1400" b="1" dirty="0">
              <a:ln w="1905"/>
              <a:solidFill>
                <a:srgbClr val="5B9BD5">
                  <a:lumMod val="7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457178"/>
            <a:r>
              <a:rPr lang="ru-RU" dirty="0">
                <a:ln w="1905"/>
                <a:solidFill>
                  <a:prstClr val="black">
                    <a:lumMod val="65000"/>
                    <a:lumOff val="35000"/>
                  </a:prst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ВЫРАЩИВАЕМ ИНВЕСТИЦИИ</a:t>
            </a:r>
            <a:endParaRPr lang="en-US" dirty="0">
              <a:ln w="1905"/>
              <a:solidFill>
                <a:prstClr val="black">
                  <a:lumMod val="65000"/>
                  <a:lumOff val="35000"/>
                </a:prst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457178"/>
            <a:endParaRPr lang="ru-RU" sz="1400" b="1" dirty="0">
              <a:ln w="1905"/>
              <a:solidFill>
                <a:srgbClr val="5B9BD5">
                  <a:lumMod val="7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4195" y="3974021"/>
            <a:ext cx="29523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econom.nso.ru</a:t>
            </a:r>
          </a:p>
          <a:p>
            <a:pPr defTabSz="685783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invest.nso.ru </a:t>
            </a:r>
          </a:p>
          <a:p>
            <a:pPr defTabSz="685783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facebook.com/</a:t>
            </a:r>
            <a:r>
              <a:rPr lang="en-US" sz="1200" dirty="0" err="1">
                <a:solidFill>
                  <a:prstClr val="black"/>
                </a:solidFill>
                <a:latin typeface="Calibri" panose="020F0502020204030204"/>
              </a:rPr>
              <a:t>mineconomnso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  <a:p>
            <a:pPr defTabSz="685783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export.nso.ru</a:t>
            </a:r>
          </a:p>
          <a:p>
            <a:pPr defTabSz="685783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turizm.nso.ru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" t="2823" r="2614" b="2309"/>
          <a:stretch/>
        </p:blipFill>
        <p:spPr>
          <a:xfrm>
            <a:off x="2454029" y="319414"/>
            <a:ext cx="3300413" cy="327898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5" b="3872"/>
          <a:stretch/>
        </p:blipFill>
        <p:spPr>
          <a:xfrm flipH="1">
            <a:off x="8121643" y="0"/>
            <a:ext cx="10158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84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6.9_брендбук презентация-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16.9_брендбук презентация-1</Template>
  <TotalTime>2197</TotalTime>
  <Words>468</Words>
  <Application>Microsoft Office PowerPoint</Application>
  <PresentationFormat>Экран (16:9)</PresentationFormat>
  <Paragraphs>115</Paragraphs>
  <Slides>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ＭＳ Ｐゴシック</vt:lpstr>
      <vt:lpstr>Arial</vt:lpstr>
      <vt:lpstr>Calibri</vt:lpstr>
      <vt:lpstr>Calibri Light</vt:lpstr>
      <vt:lpstr>Tahoma</vt:lpstr>
      <vt:lpstr>Wingdings</vt:lpstr>
      <vt:lpstr>16.9_брендбук презентация-1</vt:lpstr>
      <vt:lpstr>4_Тема Office</vt:lpstr>
      <vt:lpstr>3_Тема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D!akov RePack</dc:creator>
  <cp:lastModifiedBy>Кузьмина Елена Анатольевна</cp:lastModifiedBy>
  <cp:revision>64</cp:revision>
  <cp:lastPrinted>2022-12-27T02:58:55Z</cp:lastPrinted>
  <dcterms:created xsi:type="dcterms:W3CDTF">2021-02-24T19:21:52Z</dcterms:created>
  <dcterms:modified xsi:type="dcterms:W3CDTF">2022-12-27T03:26:34Z</dcterms:modified>
</cp:coreProperties>
</file>