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65" r:id="rId3"/>
    <p:sldId id="267" r:id="rId4"/>
    <p:sldId id="257" r:id="rId5"/>
    <p:sldId id="260" r:id="rId6"/>
    <p:sldId id="258" r:id="rId7"/>
    <p:sldId id="268" r:id="rId8"/>
    <p:sldId id="269" r:id="rId9"/>
    <p:sldId id="264" r:id="rId1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1" d="100"/>
          <a:sy n="91" d="100"/>
        </p:scale>
        <p:origin x="90" y="41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F63AB6-B018-4C45-AD95-BF4AE3E5FD8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B877B5-E6B4-4ACD-8D46-590D18A1FEFB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/>
            <a:t>Инновационные компании</a:t>
          </a:r>
        </a:p>
      </dgm:t>
    </dgm:pt>
    <dgm:pt modelId="{06511E3C-9099-4C17-80DF-DDEE76A7B845}" type="parTrans" cxnId="{D8E8074C-7085-4458-A161-3EF744E629D2}">
      <dgm:prSet/>
      <dgm:spPr/>
      <dgm:t>
        <a:bodyPr/>
        <a:lstStyle/>
        <a:p>
          <a:endParaRPr lang="ru-RU"/>
        </a:p>
      </dgm:t>
    </dgm:pt>
    <dgm:pt modelId="{E43173E7-E93A-4CC2-98C1-1C4EDB888ACA}" type="sibTrans" cxnId="{D8E8074C-7085-4458-A161-3EF744E629D2}">
      <dgm:prSet/>
      <dgm:spPr/>
      <dgm:t>
        <a:bodyPr/>
        <a:lstStyle/>
        <a:p>
          <a:endParaRPr lang="ru-RU"/>
        </a:p>
      </dgm:t>
    </dgm:pt>
    <dgm:pt modelId="{116CCDE6-63EF-4DDB-AD0E-096571AFB6C2}">
      <dgm:prSet phldrT="[Текст]" custT="1"/>
      <dgm:spPr/>
      <dgm:t>
        <a:bodyPr/>
        <a:lstStyle/>
        <a:p>
          <a:r>
            <a:rPr lang="ru-RU" sz="1600" dirty="0" smtClean="0"/>
            <a:t>до 3 млн. рублей в год </a:t>
          </a:r>
          <a:endParaRPr lang="ru-RU" sz="1050" dirty="0"/>
        </a:p>
      </dgm:t>
    </dgm:pt>
    <dgm:pt modelId="{31A74A92-3C82-4B53-950C-BAD3E445AF54}" type="parTrans" cxnId="{0B79F794-E94A-4CC8-9165-CD10A3D6A29B}">
      <dgm:prSet/>
      <dgm:spPr/>
      <dgm:t>
        <a:bodyPr/>
        <a:lstStyle/>
        <a:p>
          <a:endParaRPr lang="ru-RU"/>
        </a:p>
      </dgm:t>
    </dgm:pt>
    <dgm:pt modelId="{FDCB1984-627E-4D25-BA14-41EE2A23D623}" type="sibTrans" cxnId="{0B79F794-E94A-4CC8-9165-CD10A3D6A29B}">
      <dgm:prSet/>
      <dgm:spPr/>
      <dgm:t>
        <a:bodyPr/>
        <a:lstStyle/>
        <a:p>
          <a:endParaRPr lang="ru-RU"/>
        </a:p>
      </dgm:t>
    </dgm:pt>
    <dgm:pt modelId="{2EEE0CB6-0286-48A4-B403-4808B320125C}">
      <dgm:prSet phldrT="[Текст]" custT="1"/>
      <dgm:spPr/>
      <dgm:t>
        <a:bodyPr/>
        <a:lstStyle/>
        <a:p>
          <a:r>
            <a:rPr lang="ru-RU" sz="1600" dirty="0" smtClean="0"/>
            <a:t>до двух лет</a:t>
          </a:r>
          <a:endParaRPr lang="ru-RU" sz="1600" dirty="0"/>
        </a:p>
      </dgm:t>
    </dgm:pt>
    <dgm:pt modelId="{8DB8FC0A-16FF-423E-957E-2C7A1A02FAFC}" type="parTrans" cxnId="{82533D62-056E-4B05-8023-13AC5B476376}">
      <dgm:prSet/>
      <dgm:spPr/>
      <dgm:t>
        <a:bodyPr/>
        <a:lstStyle/>
        <a:p>
          <a:endParaRPr lang="ru-RU"/>
        </a:p>
      </dgm:t>
    </dgm:pt>
    <dgm:pt modelId="{0B673528-44A1-4BA5-93B0-9D938680BC9E}" type="sibTrans" cxnId="{82533D62-056E-4B05-8023-13AC5B476376}">
      <dgm:prSet/>
      <dgm:spPr/>
      <dgm:t>
        <a:bodyPr/>
        <a:lstStyle/>
        <a:p>
          <a:endParaRPr lang="ru-RU"/>
        </a:p>
      </dgm:t>
    </dgm:pt>
    <dgm:pt modelId="{3D5660F9-2178-40DC-A7AF-0C64A67AD33C}">
      <dgm:prSet phldrT="[Текст]"/>
      <dgm:spPr>
        <a:ln>
          <a:solidFill>
            <a:schemeClr val="accent1"/>
          </a:solidFill>
        </a:ln>
      </dgm:spPr>
      <dgm:t>
        <a:bodyPr/>
        <a:lstStyle/>
        <a:p>
          <a:pPr marL="0" marR="0" lvl="0" indent="0" defTabSz="2667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Инновационные компании - участники программы деятельности «</a:t>
          </a:r>
          <a:r>
            <a:rPr lang="ru-RU" dirty="0" err="1" smtClean="0"/>
            <a:t>СиббиоНОЦ</a:t>
          </a:r>
          <a:r>
            <a:rPr lang="ru-RU" dirty="0" smtClean="0"/>
            <a:t>», имеющие ОКВЭД 72.1 «Научные исследования и разработки в области естественных и технических наук»</a:t>
          </a:r>
        </a:p>
      </dgm:t>
    </dgm:pt>
    <dgm:pt modelId="{4AFE8CE6-EE18-44D1-B1EF-75613E8F05DD}" type="parTrans" cxnId="{E2D2C199-66C6-42BE-8679-1F4008112A5A}">
      <dgm:prSet/>
      <dgm:spPr/>
      <dgm:t>
        <a:bodyPr/>
        <a:lstStyle/>
        <a:p>
          <a:endParaRPr lang="ru-RU"/>
        </a:p>
      </dgm:t>
    </dgm:pt>
    <dgm:pt modelId="{FC3873FD-C6CF-455A-9F9A-CAA191D428DA}" type="sibTrans" cxnId="{E2D2C199-66C6-42BE-8679-1F4008112A5A}">
      <dgm:prSet/>
      <dgm:spPr/>
      <dgm:t>
        <a:bodyPr/>
        <a:lstStyle/>
        <a:p>
          <a:endParaRPr lang="ru-RU"/>
        </a:p>
      </dgm:t>
    </dgm:pt>
    <dgm:pt modelId="{B22A0F20-633E-4145-8CC0-4911C9072185}">
      <dgm:prSet phldrT="[Текст]" custT="1"/>
      <dgm:spPr/>
      <dgm:t>
        <a:bodyPr/>
        <a:lstStyle/>
        <a:p>
          <a:r>
            <a:rPr lang="ru-RU" sz="1600" dirty="0" smtClean="0"/>
            <a:t>до 5 млн. рублей в год</a:t>
          </a:r>
          <a:endParaRPr lang="ru-RU" sz="1600" dirty="0"/>
        </a:p>
      </dgm:t>
    </dgm:pt>
    <dgm:pt modelId="{EBD92AC0-34D8-49DA-A36D-C695B80A8301}" type="parTrans" cxnId="{371B229B-667F-4A8E-9FC3-BC3076D3143D}">
      <dgm:prSet/>
      <dgm:spPr/>
      <dgm:t>
        <a:bodyPr/>
        <a:lstStyle/>
        <a:p>
          <a:endParaRPr lang="ru-RU"/>
        </a:p>
      </dgm:t>
    </dgm:pt>
    <dgm:pt modelId="{7C186FC3-D1AE-4032-81F5-4FE4C29C8BD1}" type="sibTrans" cxnId="{371B229B-667F-4A8E-9FC3-BC3076D3143D}">
      <dgm:prSet/>
      <dgm:spPr/>
      <dgm:t>
        <a:bodyPr/>
        <a:lstStyle/>
        <a:p>
          <a:endParaRPr lang="ru-RU"/>
        </a:p>
      </dgm:t>
    </dgm:pt>
    <dgm:pt modelId="{46BDFCCD-587E-4D30-9B52-2639FBBB83DF}">
      <dgm:prSet phldrT="[Текст]" custT="1"/>
      <dgm:spPr/>
      <dgm:t>
        <a:bodyPr/>
        <a:lstStyle/>
        <a:p>
          <a:r>
            <a:rPr lang="ru-RU" sz="1600" dirty="0" smtClean="0"/>
            <a:t>до двух лет</a:t>
          </a:r>
          <a:endParaRPr lang="ru-RU" sz="1600" dirty="0"/>
        </a:p>
      </dgm:t>
    </dgm:pt>
    <dgm:pt modelId="{1C0A7773-6777-4786-B76B-0572E7CF345A}" type="parTrans" cxnId="{3F9B402B-7D2D-4158-8AD1-0A37D50845B0}">
      <dgm:prSet/>
      <dgm:spPr/>
      <dgm:t>
        <a:bodyPr/>
        <a:lstStyle/>
        <a:p>
          <a:endParaRPr lang="ru-RU"/>
        </a:p>
      </dgm:t>
    </dgm:pt>
    <dgm:pt modelId="{C1623465-1CDB-49E3-936F-D7719A866CF9}" type="sibTrans" cxnId="{3F9B402B-7D2D-4158-8AD1-0A37D50845B0}">
      <dgm:prSet/>
      <dgm:spPr/>
      <dgm:t>
        <a:bodyPr/>
        <a:lstStyle/>
        <a:p>
          <a:endParaRPr lang="ru-RU"/>
        </a:p>
      </dgm:t>
    </dgm:pt>
    <dgm:pt modelId="{A2F85223-733D-4D52-B9F8-DF41F931BBFE}">
      <dgm:prSet phldrT="[Текст]" custT="1"/>
      <dgm:spPr/>
      <dgm:t>
        <a:bodyPr/>
        <a:lstStyle/>
        <a:p>
          <a:r>
            <a:rPr lang="ru-RU" sz="1600" dirty="0" smtClean="0"/>
            <a:t>до 10 млн. рублей в год</a:t>
          </a:r>
          <a:endParaRPr lang="ru-RU" sz="1600" dirty="0"/>
        </a:p>
      </dgm:t>
    </dgm:pt>
    <dgm:pt modelId="{4557C514-C072-410B-B74E-DED39965FB6B}" type="parTrans" cxnId="{05AADCB4-F39C-4706-82F9-1F2D8FAE7E4C}">
      <dgm:prSet/>
      <dgm:spPr/>
      <dgm:t>
        <a:bodyPr/>
        <a:lstStyle/>
        <a:p>
          <a:endParaRPr lang="ru-RU"/>
        </a:p>
      </dgm:t>
    </dgm:pt>
    <dgm:pt modelId="{BC12BBA7-EF22-4F5D-B559-A9F58BE558DE}" type="sibTrans" cxnId="{05AADCB4-F39C-4706-82F9-1F2D8FAE7E4C}">
      <dgm:prSet/>
      <dgm:spPr/>
      <dgm:t>
        <a:bodyPr/>
        <a:lstStyle/>
        <a:p>
          <a:endParaRPr lang="ru-RU"/>
        </a:p>
      </dgm:t>
    </dgm:pt>
    <dgm:pt modelId="{CE447018-3E1E-4F92-85C9-43D714EC899C}">
      <dgm:prSet phldrT="[Текст]" custT="1"/>
      <dgm:spPr/>
      <dgm:t>
        <a:bodyPr/>
        <a:lstStyle/>
        <a:p>
          <a:r>
            <a:rPr lang="ru-RU" sz="1600" dirty="0" smtClean="0"/>
            <a:t>до двух лет</a:t>
          </a:r>
          <a:endParaRPr lang="ru-RU" sz="1600" dirty="0"/>
        </a:p>
      </dgm:t>
    </dgm:pt>
    <dgm:pt modelId="{506DBC3B-97E2-45A4-BED6-777FB59CE527}" type="parTrans" cxnId="{D612C03A-746F-4F5E-97ED-358DB7B2624B}">
      <dgm:prSet/>
      <dgm:spPr/>
      <dgm:t>
        <a:bodyPr/>
        <a:lstStyle/>
        <a:p>
          <a:endParaRPr lang="ru-RU"/>
        </a:p>
      </dgm:t>
    </dgm:pt>
    <dgm:pt modelId="{C0F011FF-49A9-4EFD-B3E7-75F3C6798E42}" type="sibTrans" cxnId="{D612C03A-746F-4F5E-97ED-358DB7B2624B}">
      <dgm:prSet/>
      <dgm:spPr/>
      <dgm:t>
        <a:bodyPr/>
        <a:lstStyle/>
        <a:p>
          <a:endParaRPr lang="ru-RU"/>
        </a:p>
      </dgm:t>
    </dgm:pt>
    <dgm:pt modelId="{2FBDD631-2C7F-4DA9-9773-5B2C096EC91C}">
      <dgm:prSet phldrT="[Текст]"/>
      <dgm:spPr>
        <a:ln>
          <a:solidFill>
            <a:schemeClr val="accent1"/>
          </a:solidFill>
        </a:ln>
      </dgm:spPr>
      <dgm:t>
        <a:bodyPr/>
        <a:lstStyle/>
        <a:p>
          <a:pPr marL="0" marR="0" lvl="0" indent="0" defTabSz="31115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Организации – субъекты деятельности в сфере промышленности или сельскохозяйственные товаропроизводители - участники программы деятельности «</a:t>
          </a:r>
          <a:r>
            <a:rPr lang="ru-RU" dirty="0" err="1" smtClean="0"/>
            <a:t>СиббиоНОЦ</a:t>
          </a:r>
          <a:r>
            <a:rPr lang="ru-RU" dirty="0" smtClean="0"/>
            <a:t>»,  </a:t>
          </a:r>
        </a:p>
        <a:p>
          <a:pPr marL="0" marR="0" lvl="0" indent="0" defTabSz="31115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не имеющие ОКВЭД 72.1, действующие не менее 1 года до даты подачи заявки на конкурс</a:t>
          </a:r>
        </a:p>
      </dgm:t>
    </dgm:pt>
    <dgm:pt modelId="{FE990F17-2D5F-4190-935D-3CB533DDC26C}" type="sibTrans" cxnId="{1AA40B50-E1D4-45E1-8522-338DAE1B7CA7}">
      <dgm:prSet/>
      <dgm:spPr/>
      <dgm:t>
        <a:bodyPr/>
        <a:lstStyle/>
        <a:p>
          <a:endParaRPr lang="ru-RU"/>
        </a:p>
      </dgm:t>
    </dgm:pt>
    <dgm:pt modelId="{F6F8FF0D-D88C-47FB-B508-D42DE4C51C62}" type="parTrans" cxnId="{1AA40B50-E1D4-45E1-8522-338DAE1B7CA7}">
      <dgm:prSet/>
      <dgm:spPr/>
      <dgm:t>
        <a:bodyPr/>
        <a:lstStyle/>
        <a:p>
          <a:endParaRPr lang="ru-RU"/>
        </a:p>
      </dgm:t>
    </dgm:pt>
    <dgm:pt modelId="{4AF2F4ED-E1C0-4181-B754-3C4ED3BA0DEF}">
      <dgm:prSet phldrT="[Текст]"/>
      <dgm:spPr/>
      <dgm:t>
        <a:bodyPr/>
        <a:lstStyle/>
        <a:p>
          <a:r>
            <a:rPr lang="ru-RU" dirty="0" smtClean="0"/>
            <a:t>заказные НИР и (или) ОКР в НИИ и (или) вузах – не менее 20% собственных средств</a:t>
          </a:r>
          <a:endParaRPr lang="ru-RU" dirty="0"/>
        </a:p>
      </dgm:t>
    </dgm:pt>
    <dgm:pt modelId="{A13236DD-0D49-4F9E-B506-F8B4D501B9A4}" type="parTrans" cxnId="{E00D27B3-0632-48A5-9440-476A561849EB}">
      <dgm:prSet/>
      <dgm:spPr/>
      <dgm:t>
        <a:bodyPr/>
        <a:lstStyle/>
        <a:p>
          <a:endParaRPr lang="ru-RU"/>
        </a:p>
      </dgm:t>
    </dgm:pt>
    <dgm:pt modelId="{38796676-4BAB-4ABB-8B17-6916CBC6A29B}" type="sibTrans" cxnId="{E00D27B3-0632-48A5-9440-476A561849EB}">
      <dgm:prSet/>
      <dgm:spPr/>
      <dgm:t>
        <a:bodyPr/>
        <a:lstStyle/>
        <a:p>
          <a:endParaRPr lang="ru-RU"/>
        </a:p>
      </dgm:t>
    </dgm:pt>
    <dgm:pt modelId="{464B7BBE-C37D-4974-A34D-7CEF938D1A92}">
      <dgm:prSet phldrT="[Текст]" custT="1"/>
      <dgm:spPr/>
      <dgm:t>
        <a:bodyPr/>
        <a:lstStyle/>
        <a:p>
          <a:r>
            <a:rPr lang="ru-RU" sz="1200" dirty="0" smtClean="0"/>
            <a:t>внутренние НИР и (или) ОКР – не менее 50% собственных средств</a:t>
          </a:r>
          <a:endParaRPr lang="ru-RU" sz="1200" dirty="0"/>
        </a:p>
      </dgm:t>
    </dgm:pt>
    <dgm:pt modelId="{84741072-4071-4868-94D2-9FFC2AC94CBE}" type="parTrans" cxnId="{87FF4605-4839-4119-9D11-5E3D113DF396}">
      <dgm:prSet/>
      <dgm:spPr/>
      <dgm:t>
        <a:bodyPr/>
        <a:lstStyle/>
        <a:p>
          <a:endParaRPr lang="ru-RU"/>
        </a:p>
      </dgm:t>
    </dgm:pt>
    <dgm:pt modelId="{79AEF2FE-939C-4E49-BAE3-37D2F0823C86}" type="sibTrans" cxnId="{87FF4605-4839-4119-9D11-5E3D113DF396}">
      <dgm:prSet/>
      <dgm:spPr/>
      <dgm:t>
        <a:bodyPr/>
        <a:lstStyle/>
        <a:p>
          <a:endParaRPr lang="ru-RU"/>
        </a:p>
      </dgm:t>
    </dgm:pt>
    <dgm:pt modelId="{8B795473-93D1-4453-8887-DB57FEEC1A6E}">
      <dgm:prSet phldrT="[Текст]" custT="1"/>
      <dgm:spPr/>
      <dgm:t>
        <a:bodyPr/>
        <a:lstStyle/>
        <a:p>
          <a:r>
            <a:rPr lang="ru-RU" sz="1200" dirty="0" smtClean="0"/>
            <a:t>заказные НИР и (или) ОКР в НИИ и (или) вузах – не менее 20% собственных средств</a:t>
          </a:r>
          <a:endParaRPr lang="ru-RU" sz="1200" dirty="0"/>
        </a:p>
      </dgm:t>
    </dgm:pt>
    <dgm:pt modelId="{3A7B2BBF-1436-4201-AAB3-795487B8120E}" type="parTrans" cxnId="{923C111D-615D-4048-8040-8B04B6FB3C53}">
      <dgm:prSet/>
      <dgm:spPr/>
      <dgm:t>
        <a:bodyPr/>
        <a:lstStyle/>
        <a:p>
          <a:endParaRPr lang="ru-RU"/>
        </a:p>
      </dgm:t>
    </dgm:pt>
    <dgm:pt modelId="{FA0EDF15-B99A-4C65-A210-A21E5ED1DD05}" type="sibTrans" cxnId="{923C111D-615D-4048-8040-8B04B6FB3C53}">
      <dgm:prSet/>
      <dgm:spPr/>
      <dgm:t>
        <a:bodyPr/>
        <a:lstStyle/>
        <a:p>
          <a:endParaRPr lang="ru-RU"/>
        </a:p>
      </dgm:t>
    </dgm:pt>
    <dgm:pt modelId="{907834DD-74CC-4EFF-8C4B-D373A3AA6E84}">
      <dgm:prSet phldrT="[Текст]" custT="1"/>
      <dgm:spPr/>
      <dgm:t>
        <a:bodyPr/>
        <a:lstStyle/>
        <a:p>
          <a:r>
            <a:rPr lang="ru-RU" sz="1600" dirty="0" smtClean="0"/>
            <a:t>по приоритетным направлениям</a:t>
          </a:r>
          <a:endParaRPr lang="ru-RU" sz="1600" dirty="0"/>
        </a:p>
      </dgm:t>
    </dgm:pt>
    <dgm:pt modelId="{F903548E-0934-4228-98FC-CBED46C240B6}" type="parTrans" cxnId="{9DD7362D-627C-459A-B71B-58DB0BF1647B}">
      <dgm:prSet/>
      <dgm:spPr/>
      <dgm:t>
        <a:bodyPr/>
        <a:lstStyle/>
        <a:p>
          <a:endParaRPr lang="ru-RU"/>
        </a:p>
      </dgm:t>
    </dgm:pt>
    <dgm:pt modelId="{B6682BD5-C93E-4539-90E7-51475A433800}" type="sibTrans" cxnId="{9DD7362D-627C-459A-B71B-58DB0BF1647B}">
      <dgm:prSet/>
      <dgm:spPr/>
      <dgm:t>
        <a:bodyPr/>
        <a:lstStyle/>
        <a:p>
          <a:endParaRPr lang="ru-RU"/>
        </a:p>
      </dgm:t>
    </dgm:pt>
    <dgm:pt modelId="{E0FEF794-A053-4EF3-9EED-1DDC44010A3A}">
      <dgm:prSet phldrT="[Текст]" custT="1"/>
      <dgm:spPr/>
      <dgm:t>
        <a:bodyPr/>
        <a:lstStyle/>
        <a:p>
          <a:r>
            <a:rPr lang="ru-RU" sz="1600" dirty="0" smtClean="0"/>
            <a:t>в рамках программы </a:t>
          </a:r>
          <a:r>
            <a:rPr lang="ru-RU" sz="1600" dirty="0" err="1" smtClean="0"/>
            <a:t>СиббиоНОЦ</a:t>
          </a:r>
          <a:endParaRPr lang="ru-RU" sz="1600" dirty="0"/>
        </a:p>
      </dgm:t>
    </dgm:pt>
    <dgm:pt modelId="{357B8710-D805-4495-8093-26D295652E2C}" type="parTrans" cxnId="{A443568B-E809-4101-9C31-6E1315763701}">
      <dgm:prSet/>
      <dgm:spPr/>
      <dgm:t>
        <a:bodyPr/>
        <a:lstStyle/>
        <a:p>
          <a:endParaRPr lang="ru-RU"/>
        </a:p>
      </dgm:t>
    </dgm:pt>
    <dgm:pt modelId="{197C6406-68DF-407B-A365-BAAF5DA3EC1C}" type="sibTrans" cxnId="{A443568B-E809-4101-9C31-6E1315763701}">
      <dgm:prSet/>
      <dgm:spPr/>
      <dgm:t>
        <a:bodyPr/>
        <a:lstStyle/>
        <a:p>
          <a:endParaRPr lang="ru-RU"/>
        </a:p>
      </dgm:t>
    </dgm:pt>
    <dgm:pt modelId="{A6949DD8-F6D5-4975-AA46-AD78017E2DAA}">
      <dgm:prSet phldrT="[Текст]" custT="1"/>
      <dgm:spPr/>
      <dgm:t>
        <a:bodyPr/>
        <a:lstStyle/>
        <a:p>
          <a:r>
            <a:rPr lang="ru-RU" sz="1600" dirty="0" smtClean="0"/>
            <a:t>в рамках программы </a:t>
          </a:r>
          <a:r>
            <a:rPr lang="ru-RU" sz="1600" dirty="0" err="1" smtClean="0"/>
            <a:t>СиббиоНОЦ</a:t>
          </a:r>
          <a:endParaRPr lang="ru-RU" sz="1600" dirty="0"/>
        </a:p>
      </dgm:t>
    </dgm:pt>
    <dgm:pt modelId="{4D5FECD1-0641-4A4B-B918-A9875E5B966F}" type="parTrans" cxnId="{D040CD09-9914-48D2-A687-8F76DC578A16}">
      <dgm:prSet/>
      <dgm:spPr/>
      <dgm:t>
        <a:bodyPr/>
        <a:lstStyle/>
        <a:p>
          <a:endParaRPr lang="ru-RU"/>
        </a:p>
      </dgm:t>
    </dgm:pt>
    <dgm:pt modelId="{910E1F63-9859-4D8E-9DD9-203F6EB7F23B}" type="sibTrans" cxnId="{D040CD09-9914-48D2-A687-8F76DC578A16}">
      <dgm:prSet/>
      <dgm:spPr/>
      <dgm:t>
        <a:bodyPr/>
        <a:lstStyle/>
        <a:p>
          <a:endParaRPr lang="ru-RU"/>
        </a:p>
      </dgm:t>
    </dgm:pt>
    <dgm:pt modelId="{FB1F9CE9-78FF-4914-9448-00869824144B}" type="pres">
      <dgm:prSet presAssocID="{E9F63AB6-B018-4C45-AD95-BF4AE3E5FD8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6DB4D6-5F9C-416E-BC43-65BE2F010E84}" type="pres">
      <dgm:prSet presAssocID="{B1B877B5-E6B4-4ACD-8D46-590D18A1FEFB}" presName="compNode" presStyleCnt="0"/>
      <dgm:spPr/>
    </dgm:pt>
    <dgm:pt modelId="{1F5E7D26-0B88-4E91-84D2-1E31F8DC8B66}" type="pres">
      <dgm:prSet presAssocID="{B1B877B5-E6B4-4ACD-8D46-590D18A1FEFB}" presName="aNode" presStyleLbl="bgShp" presStyleIdx="0" presStyleCnt="3"/>
      <dgm:spPr/>
      <dgm:t>
        <a:bodyPr/>
        <a:lstStyle/>
        <a:p>
          <a:endParaRPr lang="ru-RU"/>
        </a:p>
      </dgm:t>
    </dgm:pt>
    <dgm:pt modelId="{81931F45-E92F-4FA6-A405-C63D8BBD08BC}" type="pres">
      <dgm:prSet presAssocID="{B1B877B5-E6B4-4ACD-8D46-590D18A1FEFB}" presName="textNode" presStyleLbl="bgShp" presStyleIdx="0" presStyleCnt="3"/>
      <dgm:spPr/>
      <dgm:t>
        <a:bodyPr/>
        <a:lstStyle/>
        <a:p>
          <a:endParaRPr lang="ru-RU"/>
        </a:p>
      </dgm:t>
    </dgm:pt>
    <dgm:pt modelId="{206BE97B-4BE3-40A0-A316-301A1A166EA3}" type="pres">
      <dgm:prSet presAssocID="{B1B877B5-E6B4-4ACD-8D46-590D18A1FEFB}" presName="compChildNode" presStyleCnt="0"/>
      <dgm:spPr/>
    </dgm:pt>
    <dgm:pt modelId="{EFA68B83-DFDB-4F30-AF91-230C79776838}" type="pres">
      <dgm:prSet presAssocID="{B1B877B5-E6B4-4ACD-8D46-590D18A1FEFB}" presName="theInnerList" presStyleCnt="0"/>
      <dgm:spPr/>
    </dgm:pt>
    <dgm:pt modelId="{CFA550AB-1504-4CD6-ADE8-6DB4B8256E57}" type="pres">
      <dgm:prSet presAssocID="{116CCDE6-63EF-4DDB-AD0E-096571AFB6C2}" presName="childNode" presStyleLbl="node1" presStyleIdx="0" presStyleCnt="12" custScaleY="19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0B6B2-0969-494F-8219-2DD0E8C9C522}" type="pres">
      <dgm:prSet presAssocID="{116CCDE6-63EF-4DDB-AD0E-096571AFB6C2}" presName="aSpace2" presStyleCnt="0"/>
      <dgm:spPr/>
    </dgm:pt>
    <dgm:pt modelId="{36448A3C-03F7-4485-BC27-51EED2B5121C}" type="pres">
      <dgm:prSet presAssocID="{2EEE0CB6-0286-48A4-B403-4808B320125C}" presName="childNode" presStyleLbl="node1" presStyleIdx="1" presStyleCnt="12" custScaleY="23646" custLinFactNeighborY="-1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64023-A8F3-446A-8D80-63D2BD47068A}" type="pres">
      <dgm:prSet presAssocID="{2EEE0CB6-0286-48A4-B403-4808B320125C}" presName="aSpace2" presStyleCnt="0"/>
      <dgm:spPr/>
    </dgm:pt>
    <dgm:pt modelId="{ACE9D901-07AA-4573-A6FE-048F41FDAFCC}" type="pres">
      <dgm:prSet presAssocID="{4AF2F4ED-E1C0-4181-B754-3C4ED3BA0DEF}" presName="childNode" presStyleLbl="node1" presStyleIdx="2" presStyleCnt="12" custScaleY="30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CB0C8A-AC44-4DCD-9537-B4A64BA89C1D}" type="pres">
      <dgm:prSet presAssocID="{4AF2F4ED-E1C0-4181-B754-3C4ED3BA0DEF}" presName="aSpace2" presStyleCnt="0"/>
      <dgm:spPr/>
    </dgm:pt>
    <dgm:pt modelId="{F3AF33AB-511F-40E3-BD0D-C9393F42DDF5}" type="pres">
      <dgm:prSet presAssocID="{907834DD-74CC-4EFF-8C4B-D373A3AA6E84}" presName="childNode" presStyleLbl="node1" presStyleIdx="3" presStyleCnt="12" custScaleY="238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DE0C09-1C28-4975-BA8A-24970FA2A72C}" type="pres">
      <dgm:prSet presAssocID="{B1B877B5-E6B4-4ACD-8D46-590D18A1FEFB}" presName="aSpace" presStyleCnt="0"/>
      <dgm:spPr/>
    </dgm:pt>
    <dgm:pt modelId="{CD6737C9-6544-419A-B456-8650456C7AD6}" type="pres">
      <dgm:prSet presAssocID="{3D5660F9-2178-40DC-A7AF-0C64A67AD33C}" presName="compNode" presStyleCnt="0"/>
      <dgm:spPr/>
    </dgm:pt>
    <dgm:pt modelId="{A8919F7B-2D1A-4EB6-8226-D27498853A71}" type="pres">
      <dgm:prSet presAssocID="{3D5660F9-2178-40DC-A7AF-0C64A67AD33C}" presName="aNode" presStyleLbl="bgShp" presStyleIdx="1" presStyleCnt="3"/>
      <dgm:spPr/>
      <dgm:t>
        <a:bodyPr/>
        <a:lstStyle/>
        <a:p>
          <a:endParaRPr lang="ru-RU"/>
        </a:p>
      </dgm:t>
    </dgm:pt>
    <dgm:pt modelId="{266F8D4C-5BAB-43DA-8088-AD9CB7843A28}" type="pres">
      <dgm:prSet presAssocID="{3D5660F9-2178-40DC-A7AF-0C64A67AD33C}" presName="textNode" presStyleLbl="bgShp" presStyleIdx="1" presStyleCnt="3"/>
      <dgm:spPr/>
      <dgm:t>
        <a:bodyPr/>
        <a:lstStyle/>
        <a:p>
          <a:endParaRPr lang="ru-RU"/>
        </a:p>
      </dgm:t>
    </dgm:pt>
    <dgm:pt modelId="{47CBA228-FC33-47BB-9C07-11A66633F352}" type="pres">
      <dgm:prSet presAssocID="{3D5660F9-2178-40DC-A7AF-0C64A67AD33C}" presName="compChildNode" presStyleCnt="0"/>
      <dgm:spPr/>
    </dgm:pt>
    <dgm:pt modelId="{D7A3C5C6-6408-4CC1-ACFE-B90DC3F4FA73}" type="pres">
      <dgm:prSet presAssocID="{3D5660F9-2178-40DC-A7AF-0C64A67AD33C}" presName="theInnerList" presStyleCnt="0"/>
      <dgm:spPr/>
    </dgm:pt>
    <dgm:pt modelId="{4EBDEA2B-3CA7-48CC-82B3-617AFAE86712}" type="pres">
      <dgm:prSet presAssocID="{B22A0F20-633E-4145-8CC0-4911C9072185}" presName="childNode" presStyleLbl="node1" presStyleIdx="4" presStyleCnt="12" custScaleY="15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D57AF-C369-4C06-9CE1-EA381142C765}" type="pres">
      <dgm:prSet presAssocID="{B22A0F20-633E-4145-8CC0-4911C9072185}" presName="aSpace2" presStyleCnt="0"/>
      <dgm:spPr/>
    </dgm:pt>
    <dgm:pt modelId="{49C187D5-E2E0-4549-9C31-F471C805552E}" type="pres">
      <dgm:prSet presAssocID="{46BDFCCD-587E-4D30-9B52-2639FBBB83DF}" presName="childNode" presStyleLbl="node1" presStyleIdx="5" presStyleCnt="12" custScaleY="21534" custLinFactNeighborX="-1194" custLinFactNeighborY="3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AC5BD-8910-43C8-8D5E-0270C4E15615}" type="pres">
      <dgm:prSet presAssocID="{46BDFCCD-587E-4D30-9B52-2639FBBB83DF}" presName="aSpace2" presStyleCnt="0"/>
      <dgm:spPr/>
    </dgm:pt>
    <dgm:pt modelId="{E528766A-F9FE-45E1-BBD1-20418CCB3D62}" type="pres">
      <dgm:prSet presAssocID="{464B7BBE-C37D-4974-A34D-7CEF938D1A92}" presName="childNode" presStyleLbl="node1" presStyleIdx="6" presStyleCnt="12" custScaleY="27517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F6370-95E9-4FF5-AD20-9450ECD64D07}" type="pres">
      <dgm:prSet presAssocID="{464B7BBE-C37D-4974-A34D-7CEF938D1A92}" presName="aSpace2" presStyleCnt="0"/>
      <dgm:spPr/>
    </dgm:pt>
    <dgm:pt modelId="{81CAD6DF-01A4-45C8-A208-90C9195FB507}" type="pres">
      <dgm:prSet presAssocID="{E0FEF794-A053-4EF3-9EED-1DDC44010A3A}" presName="childNode" presStyleLbl="node1" presStyleIdx="7" presStyleCnt="12" custScaleY="18745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396BE1-40C5-4F6B-80F5-048A11999828}" type="pres">
      <dgm:prSet presAssocID="{3D5660F9-2178-40DC-A7AF-0C64A67AD33C}" presName="aSpace" presStyleCnt="0"/>
      <dgm:spPr/>
    </dgm:pt>
    <dgm:pt modelId="{56E19311-6FE2-4241-98CA-1E590E9F2760}" type="pres">
      <dgm:prSet presAssocID="{2FBDD631-2C7F-4DA9-9773-5B2C096EC91C}" presName="compNode" presStyleCnt="0"/>
      <dgm:spPr/>
    </dgm:pt>
    <dgm:pt modelId="{5A077F1E-A7EE-4AD0-9206-C028F1B4E9C8}" type="pres">
      <dgm:prSet presAssocID="{2FBDD631-2C7F-4DA9-9773-5B2C096EC91C}" presName="aNode" presStyleLbl="bgShp" presStyleIdx="2" presStyleCnt="3"/>
      <dgm:spPr/>
      <dgm:t>
        <a:bodyPr/>
        <a:lstStyle/>
        <a:p>
          <a:endParaRPr lang="ru-RU"/>
        </a:p>
      </dgm:t>
    </dgm:pt>
    <dgm:pt modelId="{F3F98A92-E3AC-457F-BAAF-7AE3C8F396CE}" type="pres">
      <dgm:prSet presAssocID="{2FBDD631-2C7F-4DA9-9773-5B2C096EC91C}" presName="textNode" presStyleLbl="bgShp" presStyleIdx="2" presStyleCnt="3"/>
      <dgm:spPr/>
      <dgm:t>
        <a:bodyPr/>
        <a:lstStyle/>
        <a:p>
          <a:endParaRPr lang="ru-RU"/>
        </a:p>
      </dgm:t>
    </dgm:pt>
    <dgm:pt modelId="{59541E33-5EC2-4941-82C9-3D52EEC2D738}" type="pres">
      <dgm:prSet presAssocID="{2FBDD631-2C7F-4DA9-9773-5B2C096EC91C}" presName="compChildNode" presStyleCnt="0"/>
      <dgm:spPr/>
    </dgm:pt>
    <dgm:pt modelId="{4EB722F1-9502-49F5-AAB6-E90065C6B0BD}" type="pres">
      <dgm:prSet presAssocID="{2FBDD631-2C7F-4DA9-9773-5B2C096EC91C}" presName="theInnerList" presStyleCnt="0"/>
      <dgm:spPr/>
    </dgm:pt>
    <dgm:pt modelId="{18D17D88-5760-438B-98E6-4983F5AA008C}" type="pres">
      <dgm:prSet presAssocID="{A2F85223-733D-4D52-B9F8-DF41F931BBFE}" presName="childNode" presStyleLbl="node1" presStyleIdx="8" presStyleCnt="12" custScaleY="15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96FBB-3579-4864-B3E2-34576D2B51F3}" type="pres">
      <dgm:prSet presAssocID="{A2F85223-733D-4D52-B9F8-DF41F931BBFE}" presName="aSpace2" presStyleCnt="0"/>
      <dgm:spPr/>
    </dgm:pt>
    <dgm:pt modelId="{04160903-41E2-4C3B-94FA-CEF5A71E68E2}" type="pres">
      <dgm:prSet presAssocID="{CE447018-3E1E-4F92-85C9-43D714EC899C}" presName="childNode" presStyleLbl="node1" presStyleIdx="9" presStyleCnt="12" custScaleY="18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BFE71-5247-4010-89BE-C5720738D579}" type="pres">
      <dgm:prSet presAssocID="{CE447018-3E1E-4F92-85C9-43D714EC899C}" presName="aSpace2" presStyleCnt="0"/>
      <dgm:spPr/>
    </dgm:pt>
    <dgm:pt modelId="{CF4F9A99-5B72-4E68-B8F3-8583EDA2E3C0}" type="pres">
      <dgm:prSet presAssocID="{8B795473-93D1-4453-8887-DB57FEEC1A6E}" presName="childNode" presStyleLbl="node1" presStyleIdx="10" presStyleCnt="12" custScaleY="23585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7D4D10-3859-4866-8107-E732EE8A807C}" type="pres">
      <dgm:prSet presAssocID="{8B795473-93D1-4453-8887-DB57FEEC1A6E}" presName="aSpace2" presStyleCnt="0"/>
      <dgm:spPr/>
    </dgm:pt>
    <dgm:pt modelId="{1C7CB134-6769-42CF-B24F-9C0435C989D5}" type="pres">
      <dgm:prSet presAssocID="{A6949DD8-F6D5-4975-AA46-AD78017E2DAA}" presName="childNode" presStyleLbl="node1" presStyleIdx="11" presStyleCnt="12" custScaleY="19427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E8074C-7085-4458-A161-3EF744E629D2}" srcId="{E9F63AB6-B018-4C45-AD95-BF4AE3E5FD80}" destId="{B1B877B5-E6B4-4ACD-8D46-590D18A1FEFB}" srcOrd="0" destOrd="0" parTransId="{06511E3C-9099-4C17-80DF-DDEE76A7B845}" sibTransId="{E43173E7-E93A-4CC2-98C1-1C4EDB888ACA}"/>
    <dgm:cxn modelId="{AA1D826E-08DC-4503-839F-E4CFAC9B3D41}" type="presOf" srcId="{B1B877B5-E6B4-4ACD-8D46-590D18A1FEFB}" destId="{81931F45-E92F-4FA6-A405-C63D8BBD08BC}" srcOrd="1" destOrd="0" presId="urn:microsoft.com/office/officeart/2005/8/layout/lProcess2"/>
    <dgm:cxn modelId="{A443568B-E809-4101-9C31-6E1315763701}" srcId="{3D5660F9-2178-40DC-A7AF-0C64A67AD33C}" destId="{E0FEF794-A053-4EF3-9EED-1DDC44010A3A}" srcOrd="3" destOrd="0" parTransId="{357B8710-D805-4495-8093-26D295652E2C}" sibTransId="{197C6406-68DF-407B-A365-BAAF5DA3EC1C}"/>
    <dgm:cxn modelId="{F2AEC18B-BFAF-46F4-81F8-B3A228855281}" type="presOf" srcId="{E0FEF794-A053-4EF3-9EED-1DDC44010A3A}" destId="{81CAD6DF-01A4-45C8-A208-90C9195FB507}" srcOrd="0" destOrd="0" presId="urn:microsoft.com/office/officeart/2005/8/layout/lProcess2"/>
    <dgm:cxn modelId="{923C111D-615D-4048-8040-8B04B6FB3C53}" srcId="{2FBDD631-2C7F-4DA9-9773-5B2C096EC91C}" destId="{8B795473-93D1-4453-8887-DB57FEEC1A6E}" srcOrd="2" destOrd="0" parTransId="{3A7B2BBF-1436-4201-AAB3-795487B8120E}" sibTransId="{FA0EDF15-B99A-4C65-A210-A21E5ED1DD05}"/>
    <dgm:cxn modelId="{3C6B3472-91F5-4136-A141-566EF304FE09}" type="presOf" srcId="{8B795473-93D1-4453-8887-DB57FEEC1A6E}" destId="{CF4F9A99-5B72-4E68-B8F3-8583EDA2E3C0}" srcOrd="0" destOrd="0" presId="urn:microsoft.com/office/officeart/2005/8/layout/lProcess2"/>
    <dgm:cxn modelId="{E2D2C199-66C6-42BE-8679-1F4008112A5A}" srcId="{E9F63AB6-B018-4C45-AD95-BF4AE3E5FD80}" destId="{3D5660F9-2178-40DC-A7AF-0C64A67AD33C}" srcOrd="1" destOrd="0" parTransId="{4AFE8CE6-EE18-44D1-B1EF-75613E8F05DD}" sibTransId="{FC3873FD-C6CF-455A-9F9A-CAA191D428DA}"/>
    <dgm:cxn modelId="{2FDDBD1D-CFC8-456B-82BF-DDCB056362D9}" type="presOf" srcId="{A6949DD8-F6D5-4975-AA46-AD78017E2DAA}" destId="{1C7CB134-6769-42CF-B24F-9C0435C989D5}" srcOrd="0" destOrd="0" presId="urn:microsoft.com/office/officeart/2005/8/layout/lProcess2"/>
    <dgm:cxn modelId="{D040CD09-9914-48D2-A687-8F76DC578A16}" srcId="{2FBDD631-2C7F-4DA9-9773-5B2C096EC91C}" destId="{A6949DD8-F6D5-4975-AA46-AD78017E2DAA}" srcOrd="3" destOrd="0" parTransId="{4D5FECD1-0641-4A4B-B918-A9875E5B966F}" sibTransId="{910E1F63-9859-4D8E-9DD9-203F6EB7F23B}"/>
    <dgm:cxn modelId="{920294EB-BE45-4136-A4E5-410D53B05E10}" type="presOf" srcId="{4AF2F4ED-E1C0-4181-B754-3C4ED3BA0DEF}" destId="{ACE9D901-07AA-4573-A6FE-048F41FDAFCC}" srcOrd="0" destOrd="0" presId="urn:microsoft.com/office/officeart/2005/8/layout/lProcess2"/>
    <dgm:cxn modelId="{B586D57C-B096-4B1E-8A96-331573349B5C}" type="presOf" srcId="{907834DD-74CC-4EFF-8C4B-D373A3AA6E84}" destId="{F3AF33AB-511F-40E3-BD0D-C9393F42DDF5}" srcOrd="0" destOrd="0" presId="urn:microsoft.com/office/officeart/2005/8/layout/lProcess2"/>
    <dgm:cxn modelId="{AB708F9C-BCDE-4DC7-98E0-84132DC3ED9B}" type="presOf" srcId="{2FBDD631-2C7F-4DA9-9773-5B2C096EC91C}" destId="{5A077F1E-A7EE-4AD0-9206-C028F1B4E9C8}" srcOrd="0" destOrd="0" presId="urn:microsoft.com/office/officeart/2005/8/layout/lProcess2"/>
    <dgm:cxn modelId="{AECCAF6C-7654-4A45-9B01-E1AFA1611506}" type="presOf" srcId="{116CCDE6-63EF-4DDB-AD0E-096571AFB6C2}" destId="{CFA550AB-1504-4CD6-ADE8-6DB4B8256E57}" srcOrd="0" destOrd="0" presId="urn:microsoft.com/office/officeart/2005/8/layout/lProcess2"/>
    <dgm:cxn modelId="{E00D27B3-0632-48A5-9440-476A561849EB}" srcId="{B1B877B5-E6B4-4ACD-8D46-590D18A1FEFB}" destId="{4AF2F4ED-E1C0-4181-B754-3C4ED3BA0DEF}" srcOrd="2" destOrd="0" parTransId="{A13236DD-0D49-4F9E-B506-F8B4D501B9A4}" sibTransId="{38796676-4BAB-4ABB-8B17-6916CBC6A29B}"/>
    <dgm:cxn modelId="{865CFA9E-BBA6-4FA9-A5A3-4D3E3635D063}" type="presOf" srcId="{E9F63AB6-B018-4C45-AD95-BF4AE3E5FD80}" destId="{FB1F9CE9-78FF-4914-9448-00869824144B}" srcOrd="0" destOrd="0" presId="urn:microsoft.com/office/officeart/2005/8/layout/lProcess2"/>
    <dgm:cxn modelId="{1AA40B50-E1D4-45E1-8522-338DAE1B7CA7}" srcId="{E9F63AB6-B018-4C45-AD95-BF4AE3E5FD80}" destId="{2FBDD631-2C7F-4DA9-9773-5B2C096EC91C}" srcOrd="2" destOrd="0" parTransId="{F6F8FF0D-D88C-47FB-B508-D42DE4C51C62}" sibTransId="{FE990F17-2D5F-4190-935D-3CB533DDC26C}"/>
    <dgm:cxn modelId="{371B229B-667F-4A8E-9FC3-BC3076D3143D}" srcId="{3D5660F9-2178-40DC-A7AF-0C64A67AD33C}" destId="{B22A0F20-633E-4145-8CC0-4911C9072185}" srcOrd="0" destOrd="0" parTransId="{EBD92AC0-34D8-49DA-A36D-C695B80A8301}" sibTransId="{7C186FC3-D1AE-4032-81F5-4FE4C29C8BD1}"/>
    <dgm:cxn modelId="{34F3DC4E-FD5A-45BA-84B7-3E6DF2C6CF5F}" type="presOf" srcId="{A2F85223-733D-4D52-B9F8-DF41F931BBFE}" destId="{18D17D88-5760-438B-98E6-4983F5AA008C}" srcOrd="0" destOrd="0" presId="urn:microsoft.com/office/officeart/2005/8/layout/lProcess2"/>
    <dgm:cxn modelId="{B5EF6813-0E99-411A-B4A8-E5FC848568C8}" type="presOf" srcId="{B22A0F20-633E-4145-8CC0-4911C9072185}" destId="{4EBDEA2B-3CA7-48CC-82B3-617AFAE86712}" srcOrd="0" destOrd="0" presId="urn:microsoft.com/office/officeart/2005/8/layout/lProcess2"/>
    <dgm:cxn modelId="{5FB70B88-C56C-458D-B36F-39B59965AB56}" type="presOf" srcId="{B1B877B5-E6B4-4ACD-8D46-590D18A1FEFB}" destId="{1F5E7D26-0B88-4E91-84D2-1E31F8DC8B66}" srcOrd="0" destOrd="0" presId="urn:microsoft.com/office/officeart/2005/8/layout/lProcess2"/>
    <dgm:cxn modelId="{486F6BDB-EAF1-42F7-9FC4-FF3E15A44502}" type="presOf" srcId="{46BDFCCD-587E-4D30-9B52-2639FBBB83DF}" destId="{49C187D5-E2E0-4549-9C31-F471C805552E}" srcOrd="0" destOrd="0" presId="urn:microsoft.com/office/officeart/2005/8/layout/lProcess2"/>
    <dgm:cxn modelId="{D396D8EA-DCBC-40A1-8C87-C6449DB713CB}" type="presOf" srcId="{464B7BBE-C37D-4974-A34D-7CEF938D1A92}" destId="{E528766A-F9FE-45E1-BBD1-20418CCB3D62}" srcOrd="0" destOrd="0" presId="urn:microsoft.com/office/officeart/2005/8/layout/lProcess2"/>
    <dgm:cxn modelId="{82533D62-056E-4B05-8023-13AC5B476376}" srcId="{B1B877B5-E6B4-4ACD-8D46-590D18A1FEFB}" destId="{2EEE0CB6-0286-48A4-B403-4808B320125C}" srcOrd="1" destOrd="0" parTransId="{8DB8FC0A-16FF-423E-957E-2C7A1A02FAFC}" sibTransId="{0B673528-44A1-4BA5-93B0-9D938680BC9E}"/>
    <dgm:cxn modelId="{D612C03A-746F-4F5E-97ED-358DB7B2624B}" srcId="{2FBDD631-2C7F-4DA9-9773-5B2C096EC91C}" destId="{CE447018-3E1E-4F92-85C9-43D714EC899C}" srcOrd="1" destOrd="0" parTransId="{506DBC3B-97E2-45A4-BED6-777FB59CE527}" sibTransId="{C0F011FF-49A9-4EFD-B3E7-75F3C6798E42}"/>
    <dgm:cxn modelId="{9DD7362D-627C-459A-B71B-58DB0BF1647B}" srcId="{B1B877B5-E6B4-4ACD-8D46-590D18A1FEFB}" destId="{907834DD-74CC-4EFF-8C4B-D373A3AA6E84}" srcOrd="3" destOrd="0" parTransId="{F903548E-0934-4228-98FC-CBED46C240B6}" sibTransId="{B6682BD5-C93E-4539-90E7-51475A433800}"/>
    <dgm:cxn modelId="{0B79F794-E94A-4CC8-9165-CD10A3D6A29B}" srcId="{B1B877B5-E6B4-4ACD-8D46-590D18A1FEFB}" destId="{116CCDE6-63EF-4DDB-AD0E-096571AFB6C2}" srcOrd="0" destOrd="0" parTransId="{31A74A92-3C82-4B53-950C-BAD3E445AF54}" sibTransId="{FDCB1984-627E-4D25-BA14-41EE2A23D623}"/>
    <dgm:cxn modelId="{05AADCB4-F39C-4706-82F9-1F2D8FAE7E4C}" srcId="{2FBDD631-2C7F-4DA9-9773-5B2C096EC91C}" destId="{A2F85223-733D-4D52-B9F8-DF41F931BBFE}" srcOrd="0" destOrd="0" parTransId="{4557C514-C072-410B-B74E-DED39965FB6B}" sibTransId="{BC12BBA7-EF22-4F5D-B559-A9F58BE558DE}"/>
    <dgm:cxn modelId="{3F9B402B-7D2D-4158-8AD1-0A37D50845B0}" srcId="{3D5660F9-2178-40DC-A7AF-0C64A67AD33C}" destId="{46BDFCCD-587E-4D30-9B52-2639FBBB83DF}" srcOrd="1" destOrd="0" parTransId="{1C0A7773-6777-4786-B76B-0572E7CF345A}" sibTransId="{C1623465-1CDB-49E3-936F-D7719A866CF9}"/>
    <dgm:cxn modelId="{77F210D1-2640-484C-B16F-97378350CD63}" type="presOf" srcId="{3D5660F9-2178-40DC-A7AF-0C64A67AD33C}" destId="{266F8D4C-5BAB-43DA-8088-AD9CB7843A28}" srcOrd="1" destOrd="0" presId="urn:microsoft.com/office/officeart/2005/8/layout/lProcess2"/>
    <dgm:cxn modelId="{0CD4F46F-8C9C-4E4B-B473-C4A30DEE7D44}" type="presOf" srcId="{2EEE0CB6-0286-48A4-B403-4808B320125C}" destId="{36448A3C-03F7-4485-BC27-51EED2B5121C}" srcOrd="0" destOrd="0" presId="urn:microsoft.com/office/officeart/2005/8/layout/lProcess2"/>
    <dgm:cxn modelId="{4B2015EE-DA36-48CF-942E-A2D161F12E15}" type="presOf" srcId="{CE447018-3E1E-4F92-85C9-43D714EC899C}" destId="{04160903-41E2-4C3B-94FA-CEF5A71E68E2}" srcOrd="0" destOrd="0" presId="urn:microsoft.com/office/officeart/2005/8/layout/lProcess2"/>
    <dgm:cxn modelId="{08480DA1-9C2D-4EB8-AD01-047B29D046E5}" type="presOf" srcId="{2FBDD631-2C7F-4DA9-9773-5B2C096EC91C}" destId="{F3F98A92-E3AC-457F-BAAF-7AE3C8F396CE}" srcOrd="1" destOrd="0" presId="urn:microsoft.com/office/officeart/2005/8/layout/lProcess2"/>
    <dgm:cxn modelId="{229F3ACB-C862-4F8C-886B-A657F747D1F2}" type="presOf" srcId="{3D5660F9-2178-40DC-A7AF-0C64A67AD33C}" destId="{A8919F7B-2D1A-4EB6-8226-D27498853A71}" srcOrd="0" destOrd="0" presId="urn:microsoft.com/office/officeart/2005/8/layout/lProcess2"/>
    <dgm:cxn modelId="{87FF4605-4839-4119-9D11-5E3D113DF396}" srcId="{3D5660F9-2178-40DC-A7AF-0C64A67AD33C}" destId="{464B7BBE-C37D-4974-A34D-7CEF938D1A92}" srcOrd="2" destOrd="0" parTransId="{84741072-4071-4868-94D2-9FFC2AC94CBE}" sibTransId="{79AEF2FE-939C-4E49-BAE3-37D2F0823C86}"/>
    <dgm:cxn modelId="{6A6A9C89-EC13-48FF-A854-DA83A5115160}" type="presParOf" srcId="{FB1F9CE9-78FF-4914-9448-00869824144B}" destId="{256DB4D6-5F9C-416E-BC43-65BE2F010E84}" srcOrd="0" destOrd="0" presId="urn:microsoft.com/office/officeart/2005/8/layout/lProcess2"/>
    <dgm:cxn modelId="{75D3AC26-3E05-473F-B76F-137E4F05D61C}" type="presParOf" srcId="{256DB4D6-5F9C-416E-BC43-65BE2F010E84}" destId="{1F5E7D26-0B88-4E91-84D2-1E31F8DC8B66}" srcOrd="0" destOrd="0" presId="urn:microsoft.com/office/officeart/2005/8/layout/lProcess2"/>
    <dgm:cxn modelId="{21312C36-AC1D-4F4D-84A6-6BF17D3CF964}" type="presParOf" srcId="{256DB4D6-5F9C-416E-BC43-65BE2F010E84}" destId="{81931F45-E92F-4FA6-A405-C63D8BBD08BC}" srcOrd="1" destOrd="0" presId="urn:microsoft.com/office/officeart/2005/8/layout/lProcess2"/>
    <dgm:cxn modelId="{9D7AD106-38C5-4DE1-AC04-8109D6374E3F}" type="presParOf" srcId="{256DB4D6-5F9C-416E-BC43-65BE2F010E84}" destId="{206BE97B-4BE3-40A0-A316-301A1A166EA3}" srcOrd="2" destOrd="0" presId="urn:microsoft.com/office/officeart/2005/8/layout/lProcess2"/>
    <dgm:cxn modelId="{2C0AC743-1027-4E16-A574-C3BAE9DC0A57}" type="presParOf" srcId="{206BE97B-4BE3-40A0-A316-301A1A166EA3}" destId="{EFA68B83-DFDB-4F30-AF91-230C79776838}" srcOrd="0" destOrd="0" presId="urn:microsoft.com/office/officeart/2005/8/layout/lProcess2"/>
    <dgm:cxn modelId="{27B31FF1-79E3-4C3E-AD5E-26BB694CEEFA}" type="presParOf" srcId="{EFA68B83-DFDB-4F30-AF91-230C79776838}" destId="{CFA550AB-1504-4CD6-ADE8-6DB4B8256E57}" srcOrd="0" destOrd="0" presId="urn:microsoft.com/office/officeart/2005/8/layout/lProcess2"/>
    <dgm:cxn modelId="{EBD0A27C-CF9C-40FE-AAE1-CEBA5A07A4BF}" type="presParOf" srcId="{EFA68B83-DFDB-4F30-AF91-230C79776838}" destId="{9EB0B6B2-0969-494F-8219-2DD0E8C9C522}" srcOrd="1" destOrd="0" presId="urn:microsoft.com/office/officeart/2005/8/layout/lProcess2"/>
    <dgm:cxn modelId="{659ECA3D-9571-4AFD-B1A1-819F416D91B7}" type="presParOf" srcId="{EFA68B83-DFDB-4F30-AF91-230C79776838}" destId="{36448A3C-03F7-4485-BC27-51EED2B5121C}" srcOrd="2" destOrd="0" presId="urn:microsoft.com/office/officeart/2005/8/layout/lProcess2"/>
    <dgm:cxn modelId="{5FF1DE2E-8254-48A1-8E80-C4C0E32FF4D4}" type="presParOf" srcId="{EFA68B83-DFDB-4F30-AF91-230C79776838}" destId="{D9264023-A8F3-446A-8D80-63D2BD47068A}" srcOrd="3" destOrd="0" presId="urn:microsoft.com/office/officeart/2005/8/layout/lProcess2"/>
    <dgm:cxn modelId="{44DEDB42-1D7A-4490-9E38-EEC1A8E6D6CB}" type="presParOf" srcId="{EFA68B83-DFDB-4F30-AF91-230C79776838}" destId="{ACE9D901-07AA-4573-A6FE-048F41FDAFCC}" srcOrd="4" destOrd="0" presId="urn:microsoft.com/office/officeart/2005/8/layout/lProcess2"/>
    <dgm:cxn modelId="{5E223504-22DE-4D1D-8F0D-FC4E58EB9335}" type="presParOf" srcId="{EFA68B83-DFDB-4F30-AF91-230C79776838}" destId="{F4CB0C8A-AC44-4DCD-9537-B4A64BA89C1D}" srcOrd="5" destOrd="0" presId="urn:microsoft.com/office/officeart/2005/8/layout/lProcess2"/>
    <dgm:cxn modelId="{E02A044E-8673-47CC-A4F1-6B4182D95B9E}" type="presParOf" srcId="{EFA68B83-DFDB-4F30-AF91-230C79776838}" destId="{F3AF33AB-511F-40E3-BD0D-C9393F42DDF5}" srcOrd="6" destOrd="0" presId="urn:microsoft.com/office/officeart/2005/8/layout/lProcess2"/>
    <dgm:cxn modelId="{405A3C73-D0EA-4551-BF9E-55B687EA5325}" type="presParOf" srcId="{FB1F9CE9-78FF-4914-9448-00869824144B}" destId="{0FDE0C09-1C28-4975-BA8A-24970FA2A72C}" srcOrd="1" destOrd="0" presId="urn:microsoft.com/office/officeart/2005/8/layout/lProcess2"/>
    <dgm:cxn modelId="{51DAD290-6CDF-4F80-84F7-41046306D450}" type="presParOf" srcId="{FB1F9CE9-78FF-4914-9448-00869824144B}" destId="{CD6737C9-6544-419A-B456-8650456C7AD6}" srcOrd="2" destOrd="0" presId="urn:microsoft.com/office/officeart/2005/8/layout/lProcess2"/>
    <dgm:cxn modelId="{2288E07D-C075-4EBB-9284-BC1CB20DE843}" type="presParOf" srcId="{CD6737C9-6544-419A-B456-8650456C7AD6}" destId="{A8919F7B-2D1A-4EB6-8226-D27498853A71}" srcOrd="0" destOrd="0" presId="urn:microsoft.com/office/officeart/2005/8/layout/lProcess2"/>
    <dgm:cxn modelId="{A2069718-640D-4C90-9005-920182963EFF}" type="presParOf" srcId="{CD6737C9-6544-419A-B456-8650456C7AD6}" destId="{266F8D4C-5BAB-43DA-8088-AD9CB7843A28}" srcOrd="1" destOrd="0" presId="urn:microsoft.com/office/officeart/2005/8/layout/lProcess2"/>
    <dgm:cxn modelId="{120A65F0-D7A0-425C-B3ED-4E06D59614AB}" type="presParOf" srcId="{CD6737C9-6544-419A-B456-8650456C7AD6}" destId="{47CBA228-FC33-47BB-9C07-11A66633F352}" srcOrd="2" destOrd="0" presId="urn:microsoft.com/office/officeart/2005/8/layout/lProcess2"/>
    <dgm:cxn modelId="{6E2919A3-4999-473F-BC8A-4B527320813D}" type="presParOf" srcId="{47CBA228-FC33-47BB-9C07-11A66633F352}" destId="{D7A3C5C6-6408-4CC1-ACFE-B90DC3F4FA73}" srcOrd="0" destOrd="0" presId="urn:microsoft.com/office/officeart/2005/8/layout/lProcess2"/>
    <dgm:cxn modelId="{21313486-F2AF-40EF-B1E7-E021B7171A24}" type="presParOf" srcId="{D7A3C5C6-6408-4CC1-ACFE-B90DC3F4FA73}" destId="{4EBDEA2B-3CA7-48CC-82B3-617AFAE86712}" srcOrd="0" destOrd="0" presId="urn:microsoft.com/office/officeart/2005/8/layout/lProcess2"/>
    <dgm:cxn modelId="{0109F56C-C6ED-49DF-9204-6F1D97D7D9FE}" type="presParOf" srcId="{D7A3C5C6-6408-4CC1-ACFE-B90DC3F4FA73}" destId="{744D57AF-C369-4C06-9CE1-EA381142C765}" srcOrd="1" destOrd="0" presId="urn:microsoft.com/office/officeart/2005/8/layout/lProcess2"/>
    <dgm:cxn modelId="{0C889C74-50A9-4E71-BD07-B25F625E78D1}" type="presParOf" srcId="{D7A3C5C6-6408-4CC1-ACFE-B90DC3F4FA73}" destId="{49C187D5-E2E0-4549-9C31-F471C805552E}" srcOrd="2" destOrd="0" presId="urn:microsoft.com/office/officeart/2005/8/layout/lProcess2"/>
    <dgm:cxn modelId="{DEA6F556-7895-4D7A-92D5-441D21BB1FC5}" type="presParOf" srcId="{D7A3C5C6-6408-4CC1-ACFE-B90DC3F4FA73}" destId="{FD5AC5BD-8910-43C8-8D5E-0270C4E15615}" srcOrd="3" destOrd="0" presId="urn:microsoft.com/office/officeart/2005/8/layout/lProcess2"/>
    <dgm:cxn modelId="{5DBF69C0-3E63-4F0F-9DC2-614F0565BE2C}" type="presParOf" srcId="{D7A3C5C6-6408-4CC1-ACFE-B90DC3F4FA73}" destId="{E528766A-F9FE-45E1-BBD1-20418CCB3D62}" srcOrd="4" destOrd="0" presId="urn:microsoft.com/office/officeart/2005/8/layout/lProcess2"/>
    <dgm:cxn modelId="{391547FC-9393-4CE1-B24B-26510A842FEE}" type="presParOf" srcId="{D7A3C5C6-6408-4CC1-ACFE-B90DC3F4FA73}" destId="{178F6370-95E9-4FF5-AD20-9450ECD64D07}" srcOrd="5" destOrd="0" presId="urn:microsoft.com/office/officeart/2005/8/layout/lProcess2"/>
    <dgm:cxn modelId="{E4B389ED-BB79-482F-8D3D-8205FDA5F9FD}" type="presParOf" srcId="{D7A3C5C6-6408-4CC1-ACFE-B90DC3F4FA73}" destId="{81CAD6DF-01A4-45C8-A208-90C9195FB507}" srcOrd="6" destOrd="0" presId="urn:microsoft.com/office/officeart/2005/8/layout/lProcess2"/>
    <dgm:cxn modelId="{636F9ABD-9E9F-4150-8F1C-A6F13288DBAC}" type="presParOf" srcId="{FB1F9CE9-78FF-4914-9448-00869824144B}" destId="{C8396BE1-40C5-4F6B-80F5-048A11999828}" srcOrd="3" destOrd="0" presId="urn:microsoft.com/office/officeart/2005/8/layout/lProcess2"/>
    <dgm:cxn modelId="{A91AC05B-8EBF-4F39-8DAA-7DEB902D9DDA}" type="presParOf" srcId="{FB1F9CE9-78FF-4914-9448-00869824144B}" destId="{56E19311-6FE2-4241-98CA-1E590E9F2760}" srcOrd="4" destOrd="0" presId="urn:microsoft.com/office/officeart/2005/8/layout/lProcess2"/>
    <dgm:cxn modelId="{006375D7-DC92-416C-8599-0A5A0F79B51A}" type="presParOf" srcId="{56E19311-6FE2-4241-98CA-1E590E9F2760}" destId="{5A077F1E-A7EE-4AD0-9206-C028F1B4E9C8}" srcOrd="0" destOrd="0" presId="urn:microsoft.com/office/officeart/2005/8/layout/lProcess2"/>
    <dgm:cxn modelId="{991CDC5B-2A5E-4F08-A09E-9D5412B67768}" type="presParOf" srcId="{56E19311-6FE2-4241-98CA-1E590E9F2760}" destId="{F3F98A92-E3AC-457F-BAAF-7AE3C8F396CE}" srcOrd="1" destOrd="0" presId="urn:microsoft.com/office/officeart/2005/8/layout/lProcess2"/>
    <dgm:cxn modelId="{0CCE0049-781B-4475-9E8A-F905D506D151}" type="presParOf" srcId="{56E19311-6FE2-4241-98CA-1E590E9F2760}" destId="{59541E33-5EC2-4941-82C9-3D52EEC2D738}" srcOrd="2" destOrd="0" presId="urn:microsoft.com/office/officeart/2005/8/layout/lProcess2"/>
    <dgm:cxn modelId="{D7CB1CBD-0212-4BE5-B1CD-E439BDF9102F}" type="presParOf" srcId="{59541E33-5EC2-4941-82C9-3D52EEC2D738}" destId="{4EB722F1-9502-49F5-AAB6-E90065C6B0BD}" srcOrd="0" destOrd="0" presId="urn:microsoft.com/office/officeart/2005/8/layout/lProcess2"/>
    <dgm:cxn modelId="{53FA37DD-E2C2-48BA-AD8E-F30D5A90C556}" type="presParOf" srcId="{4EB722F1-9502-49F5-AAB6-E90065C6B0BD}" destId="{18D17D88-5760-438B-98E6-4983F5AA008C}" srcOrd="0" destOrd="0" presId="urn:microsoft.com/office/officeart/2005/8/layout/lProcess2"/>
    <dgm:cxn modelId="{1EE2A632-EC68-4E97-B2DE-8871B12E6E6E}" type="presParOf" srcId="{4EB722F1-9502-49F5-AAB6-E90065C6B0BD}" destId="{E4096FBB-3579-4864-B3E2-34576D2B51F3}" srcOrd="1" destOrd="0" presId="urn:microsoft.com/office/officeart/2005/8/layout/lProcess2"/>
    <dgm:cxn modelId="{334396AB-1F47-45F2-B642-FB34205713AD}" type="presParOf" srcId="{4EB722F1-9502-49F5-AAB6-E90065C6B0BD}" destId="{04160903-41E2-4C3B-94FA-CEF5A71E68E2}" srcOrd="2" destOrd="0" presId="urn:microsoft.com/office/officeart/2005/8/layout/lProcess2"/>
    <dgm:cxn modelId="{9EEB91AC-0081-40D1-86B1-C9FAFCAF7A79}" type="presParOf" srcId="{4EB722F1-9502-49F5-AAB6-E90065C6B0BD}" destId="{051BFE71-5247-4010-89BE-C5720738D579}" srcOrd="3" destOrd="0" presId="urn:microsoft.com/office/officeart/2005/8/layout/lProcess2"/>
    <dgm:cxn modelId="{1E657714-FD3B-4DA1-AE21-B9C49502D438}" type="presParOf" srcId="{4EB722F1-9502-49F5-AAB6-E90065C6B0BD}" destId="{CF4F9A99-5B72-4E68-B8F3-8583EDA2E3C0}" srcOrd="4" destOrd="0" presId="urn:microsoft.com/office/officeart/2005/8/layout/lProcess2"/>
    <dgm:cxn modelId="{0FD48435-D8A0-4D84-9EEA-05C535ADA324}" type="presParOf" srcId="{4EB722F1-9502-49F5-AAB6-E90065C6B0BD}" destId="{ED7D4D10-3859-4866-8107-E732EE8A807C}" srcOrd="5" destOrd="0" presId="urn:microsoft.com/office/officeart/2005/8/layout/lProcess2"/>
    <dgm:cxn modelId="{973A5AE8-8340-4FB6-B884-5FED95557433}" type="presParOf" srcId="{4EB722F1-9502-49F5-AAB6-E90065C6B0BD}" destId="{1C7CB134-6769-42CF-B24F-9C0435C989D5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5E7D26-0B88-4E91-84D2-1E31F8DC8B66}">
      <dsp:nvSpPr>
        <dsp:cNvPr id="0" name=""/>
        <dsp:cNvSpPr/>
      </dsp:nvSpPr>
      <dsp:spPr>
        <a:xfrm>
          <a:off x="1042" y="0"/>
          <a:ext cx="2710196" cy="560717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/>
            <a:t>Инновационные компании</a:t>
          </a:r>
        </a:p>
      </dsp:txBody>
      <dsp:txXfrm>
        <a:off x="1042" y="0"/>
        <a:ext cx="2710196" cy="1682151"/>
      </dsp:txXfrm>
    </dsp:sp>
    <dsp:sp modelId="{CFA550AB-1504-4CD6-ADE8-6DB4B8256E57}">
      <dsp:nvSpPr>
        <dsp:cNvPr id="0" name=""/>
        <dsp:cNvSpPr/>
      </dsp:nvSpPr>
      <dsp:spPr>
        <a:xfrm>
          <a:off x="272062" y="1682337"/>
          <a:ext cx="2168157" cy="492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 3 млн. рублей в год </a:t>
          </a:r>
          <a:endParaRPr lang="ru-RU" sz="1050" kern="1200" dirty="0"/>
        </a:p>
      </dsp:txBody>
      <dsp:txXfrm>
        <a:off x="286499" y="1696774"/>
        <a:ext cx="2139283" cy="464030"/>
      </dsp:txXfrm>
    </dsp:sp>
    <dsp:sp modelId="{36448A3C-03F7-4485-BC27-51EED2B5121C}">
      <dsp:nvSpPr>
        <dsp:cNvPr id="0" name=""/>
        <dsp:cNvSpPr/>
      </dsp:nvSpPr>
      <dsp:spPr>
        <a:xfrm>
          <a:off x="272062" y="2558100"/>
          <a:ext cx="2168157" cy="6000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 двух лет</a:t>
          </a:r>
          <a:endParaRPr lang="ru-RU" sz="1600" kern="1200" dirty="0"/>
        </a:p>
      </dsp:txBody>
      <dsp:txXfrm>
        <a:off x="289638" y="2575676"/>
        <a:ext cx="2133005" cy="564921"/>
      </dsp:txXfrm>
    </dsp:sp>
    <dsp:sp modelId="{ACE9D901-07AA-4573-A6FE-048F41FDAFCC}">
      <dsp:nvSpPr>
        <dsp:cNvPr id="0" name=""/>
        <dsp:cNvSpPr/>
      </dsp:nvSpPr>
      <dsp:spPr>
        <a:xfrm>
          <a:off x="272062" y="3556158"/>
          <a:ext cx="2168157" cy="7740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заказные НИР и (или) ОКР в НИИ и (или) вузах – не менее 20% собственных средств</a:t>
          </a:r>
          <a:endParaRPr lang="ru-RU" sz="1200" kern="1200" dirty="0"/>
        </a:p>
      </dsp:txBody>
      <dsp:txXfrm>
        <a:off x="294734" y="3578830"/>
        <a:ext cx="2122813" cy="728742"/>
      </dsp:txXfrm>
    </dsp:sp>
    <dsp:sp modelId="{F3AF33AB-511F-40E3-BD0D-C9393F42DDF5}">
      <dsp:nvSpPr>
        <dsp:cNvPr id="0" name=""/>
        <dsp:cNvSpPr/>
      </dsp:nvSpPr>
      <dsp:spPr>
        <a:xfrm>
          <a:off x="272062" y="4720665"/>
          <a:ext cx="2168157" cy="6059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 приоритетным направлениям</a:t>
          </a:r>
          <a:endParaRPr lang="ru-RU" sz="1600" kern="1200" dirty="0"/>
        </a:p>
      </dsp:txBody>
      <dsp:txXfrm>
        <a:off x="289810" y="4738413"/>
        <a:ext cx="2132661" cy="570465"/>
      </dsp:txXfrm>
    </dsp:sp>
    <dsp:sp modelId="{A8919F7B-2D1A-4EB6-8226-D27498853A71}">
      <dsp:nvSpPr>
        <dsp:cNvPr id="0" name=""/>
        <dsp:cNvSpPr/>
      </dsp:nvSpPr>
      <dsp:spPr>
        <a:xfrm>
          <a:off x="2914503" y="0"/>
          <a:ext cx="2710196" cy="560717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2667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/>
            <a:t>Инновационные компании - участники программы деятельности «</a:t>
          </a:r>
          <a:r>
            <a:rPr lang="ru-RU" sz="1200" kern="1200" dirty="0" err="1" smtClean="0"/>
            <a:t>СиббиоНОЦ</a:t>
          </a:r>
          <a:r>
            <a:rPr lang="ru-RU" sz="1200" kern="1200" dirty="0" smtClean="0"/>
            <a:t>», имеющие ОКВЭД 72.1 «Научные исследования и разработки в области естественных и технических наук»</a:t>
          </a:r>
        </a:p>
      </dsp:txBody>
      <dsp:txXfrm>
        <a:off x="2914503" y="0"/>
        <a:ext cx="2710196" cy="1682151"/>
      </dsp:txXfrm>
    </dsp:sp>
    <dsp:sp modelId="{4EBDEA2B-3CA7-48CC-82B3-617AFAE86712}">
      <dsp:nvSpPr>
        <dsp:cNvPr id="0" name=""/>
        <dsp:cNvSpPr/>
      </dsp:nvSpPr>
      <dsp:spPr>
        <a:xfrm>
          <a:off x="3185522" y="1683817"/>
          <a:ext cx="2168157" cy="441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 5 млн. рублей в год</a:t>
          </a:r>
          <a:endParaRPr lang="ru-RU" sz="1600" kern="1200" dirty="0"/>
        </a:p>
      </dsp:txBody>
      <dsp:txXfrm>
        <a:off x="3198448" y="1696743"/>
        <a:ext cx="2142305" cy="415490"/>
      </dsp:txXfrm>
    </dsp:sp>
    <dsp:sp modelId="{49C187D5-E2E0-4549-9C31-F471C805552E}">
      <dsp:nvSpPr>
        <dsp:cNvPr id="0" name=""/>
        <dsp:cNvSpPr/>
      </dsp:nvSpPr>
      <dsp:spPr>
        <a:xfrm>
          <a:off x="3159635" y="2571476"/>
          <a:ext cx="2168157" cy="604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 двух лет</a:t>
          </a:r>
          <a:endParaRPr lang="ru-RU" sz="1600" kern="1200" dirty="0"/>
        </a:p>
      </dsp:txBody>
      <dsp:txXfrm>
        <a:off x="3177347" y="2589188"/>
        <a:ext cx="2132733" cy="569302"/>
      </dsp:txXfrm>
    </dsp:sp>
    <dsp:sp modelId="{E528766A-F9FE-45E1-BBD1-20418CCB3D62}">
      <dsp:nvSpPr>
        <dsp:cNvPr id="0" name=""/>
        <dsp:cNvSpPr/>
      </dsp:nvSpPr>
      <dsp:spPr>
        <a:xfrm>
          <a:off x="3185522" y="3593961"/>
          <a:ext cx="2168157" cy="7727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внутренние НИР и (или) ОКР – не менее 50% собственных средств</a:t>
          </a:r>
          <a:endParaRPr lang="ru-RU" sz="1200" kern="1200" dirty="0"/>
        </a:p>
      </dsp:txBody>
      <dsp:txXfrm>
        <a:off x="3208155" y="3616594"/>
        <a:ext cx="2122891" cy="727477"/>
      </dsp:txXfrm>
    </dsp:sp>
    <dsp:sp modelId="{81CAD6DF-01A4-45C8-A208-90C9195FB507}">
      <dsp:nvSpPr>
        <dsp:cNvPr id="0" name=""/>
        <dsp:cNvSpPr/>
      </dsp:nvSpPr>
      <dsp:spPr>
        <a:xfrm>
          <a:off x="3185522" y="4798741"/>
          <a:ext cx="2168157" cy="52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 рамках программы </a:t>
          </a:r>
          <a:r>
            <a:rPr lang="ru-RU" sz="1600" kern="1200" dirty="0" err="1" smtClean="0"/>
            <a:t>СиббиоНОЦ</a:t>
          </a:r>
          <a:endParaRPr lang="ru-RU" sz="1600" kern="1200" dirty="0"/>
        </a:p>
      </dsp:txBody>
      <dsp:txXfrm>
        <a:off x="3200940" y="4814159"/>
        <a:ext cx="2137321" cy="495568"/>
      </dsp:txXfrm>
    </dsp:sp>
    <dsp:sp modelId="{5A077F1E-A7EE-4AD0-9206-C028F1B4E9C8}">
      <dsp:nvSpPr>
        <dsp:cNvPr id="0" name=""/>
        <dsp:cNvSpPr/>
      </dsp:nvSpPr>
      <dsp:spPr>
        <a:xfrm>
          <a:off x="5827964" y="0"/>
          <a:ext cx="2710196" cy="560717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31115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/>
            <a:t>Организации – субъекты деятельности в сфере промышленности или сельскохозяйственные товаропроизводители - участники программы деятельности «</a:t>
          </a:r>
          <a:r>
            <a:rPr lang="ru-RU" sz="1200" kern="1200" dirty="0" err="1" smtClean="0"/>
            <a:t>СиббиоНОЦ</a:t>
          </a:r>
          <a:r>
            <a:rPr lang="ru-RU" sz="1200" kern="1200" dirty="0" smtClean="0"/>
            <a:t>»,  </a:t>
          </a:r>
        </a:p>
        <a:p>
          <a:pPr marL="0" marR="0" lvl="0" indent="0" algn="ctr" defTabSz="31115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/>
            <a:t>не имеющие ОКВЭД 72.1, действующие не менее 1 года до даты подачи заявки на конкурс</a:t>
          </a:r>
        </a:p>
      </dsp:txBody>
      <dsp:txXfrm>
        <a:off x="5827964" y="0"/>
        <a:ext cx="2710196" cy="1682151"/>
      </dsp:txXfrm>
    </dsp:sp>
    <dsp:sp modelId="{18D17D88-5760-438B-98E6-4983F5AA008C}">
      <dsp:nvSpPr>
        <dsp:cNvPr id="0" name=""/>
        <dsp:cNvSpPr/>
      </dsp:nvSpPr>
      <dsp:spPr>
        <a:xfrm>
          <a:off x="6098983" y="1683534"/>
          <a:ext cx="2168157" cy="4572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 10 млн. рублей в год</a:t>
          </a:r>
          <a:endParaRPr lang="ru-RU" sz="1600" kern="1200" dirty="0"/>
        </a:p>
      </dsp:txBody>
      <dsp:txXfrm>
        <a:off x="6112375" y="1696926"/>
        <a:ext cx="2141373" cy="430462"/>
      </dsp:txXfrm>
    </dsp:sp>
    <dsp:sp modelId="{04160903-41E2-4C3B-94FA-CEF5A71E68E2}">
      <dsp:nvSpPr>
        <dsp:cNvPr id="0" name=""/>
        <dsp:cNvSpPr/>
      </dsp:nvSpPr>
      <dsp:spPr>
        <a:xfrm>
          <a:off x="6098983" y="2595268"/>
          <a:ext cx="2168157" cy="550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 двух лет</a:t>
          </a:r>
          <a:endParaRPr lang="ru-RU" sz="1600" kern="1200" dirty="0"/>
        </a:p>
      </dsp:txBody>
      <dsp:txXfrm>
        <a:off x="6115108" y="2611393"/>
        <a:ext cx="2135907" cy="518288"/>
      </dsp:txXfrm>
    </dsp:sp>
    <dsp:sp modelId="{CF4F9A99-5B72-4E68-B8F3-8583EDA2E3C0}">
      <dsp:nvSpPr>
        <dsp:cNvPr id="0" name=""/>
        <dsp:cNvSpPr/>
      </dsp:nvSpPr>
      <dsp:spPr>
        <a:xfrm>
          <a:off x="6098983" y="3600294"/>
          <a:ext cx="2168157" cy="696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заказные НИР и (или) ОКР в НИИ и (или) вузах – не менее 20% собственных средств</a:t>
          </a:r>
          <a:endParaRPr lang="ru-RU" sz="1200" kern="1200" dirty="0"/>
        </a:p>
      </dsp:txBody>
      <dsp:txXfrm>
        <a:off x="6119390" y="3620701"/>
        <a:ext cx="2127343" cy="655926"/>
      </dsp:txXfrm>
    </dsp:sp>
    <dsp:sp modelId="{1C7CB134-6769-42CF-B24F-9C0435C989D5}">
      <dsp:nvSpPr>
        <dsp:cNvPr id="0" name=""/>
        <dsp:cNvSpPr/>
      </dsp:nvSpPr>
      <dsp:spPr>
        <a:xfrm>
          <a:off x="6098983" y="4751522"/>
          <a:ext cx="2168157" cy="573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 рамках программы </a:t>
          </a:r>
          <a:r>
            <a:rPr lang="ru-RU" sz="1600" kern="1200" dirty="0" err="1" smtClean="0"/>
            <a:t>СиббиоНОЦ</a:t>
          </a:r>
          <a:endParaRPr lang="ru-RU" sz="1600" kern="1200" dirty="0"/>
        </a:p>
      </dsp:txBody>
      <dsp:txXfrm>
        <a:off x="6115792" y="4768331"/>
        <a:ext cx="2134539" cy="540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31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26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65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947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23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15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04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65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79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17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1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FEFFB-E628-481C-9A34-CC24E1BD02BA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7F5A4-2924-4715-A8F1-60F48DF90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53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jp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8.png"/><Relationship Id="rId5" Type="http://schemas.openxmlformats.org/officeDocument/2006/relationships/diagramData" Target="../diagrams/data1.xml"/><Relationship Id="rId10" Type="http://schemas.openxmlformats.org/officeDocument/2006/relationships/image" Target="../media/image7.jpeg"/><Relationship Id="rId4" Type="http://schemas.openxmlformats.org/officeDocument/2006/relationships/image" Target="../media/image6.jp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mailto:tsoy@nso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8198" y="2532993"/>
            <a:ext cx="11073899" cy="1810847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 роли научно-технической и инновационной политики Новосибирской области в развитии конкуренции на региональных товарных рынках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2343" y="1479376"/>
            <a:ext cx="10482348" cy="731967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15007" y="1402949"/>
            <a:ext cx="11519338" cy="5624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Заседание Совета по содействию развитию конкуренции 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 Новосибирской области </a:t>
            </a:r>
          </a:p>
        </p:txBody>
      </p:sp>
      <p:pic>
        <p:nvPicPr>
          <p:cNvPr id="1028" name="Picture 4" descr="Министерство науки и инновационной политики Новосибирской обла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587" y="367862"/>
            <a:ext cx="809296" cy="103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592974" y="5513155"/>
            <a:ext cx="8508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Павлов Евгений Евгеньевич</a:t>
            </a:r>
            <a:endParaRPr lang="ru-RU" dirty="0"/>
          </a:p>
          <a:p>
            <a:r>
              <a:rPr lang="ru-RU" dirty="0" smtClean="0"/>
              <a:t>Заместитель министра </a:t>
            </a:r>
            <a:r>
              <a:rPr lang="ru-RU" dirty="0"/>
              <a:t>науки и инновационной политики Новосибирской области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40146" y="6336326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27 декабря 2022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659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1366" y="1509843"/>
            <a:ext cx="8870731" cy="2488579"/>
          </a:xfrm>
        </p:spPr>
        <p:txBody>
          <a:bodyPr>
            <a:noAutofit/>
          </a:bodyPr>
          <a:lstStyle/>
          <a:p>
            <a:pPr algn="l">
              <a:lnSpc>
                <a:spcPct val="130000"/>
              </a:lnSpc>
            </a:pPr>
            <a:r>
              <a:rPr lang="ru-RU" sz="24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73%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негативное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влияние санкций </a:t>
            </a:r>
            <a:b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65%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уверенность в преодолении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их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последствий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46%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уменьшение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числа заказов, клиентов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41%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рост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издержек, инфляция, рост цен </a:t>
            </a:r>
            <a:b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r>
              <a:rPr lang="ru-RU" sz="24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проблемы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с поставками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8198" y="346842"/>
            <a:ext cx="10727057" cy="1163001"/>
          </a:xfrm>
        </p:spPr>
        <p:txBody>
          <a:bodyPr>
            <a:normAutofit lnSpcReduction="10000"/>
          </a:bodyPr>
          <a:lstStyle/>
          <a:p>
            <a:r>
              <a:rPr lang="ru-RU" sz="4000" b="1" dirty="0"/>
              <a:t>Влияние внешнего </a:t>
            </a:r>
            <a:r>
              <a:rPr lang="ru-RU" sz="4000" b="1" dirty="0" err="1"/>
              <a:t>санкционного</a:t>
            </a:r>
            <a:r>
              <a:rPr lang="ru-RU" sz="4000" b="1" dirty="0"/>
              <a:t> давления на развитие конкуренции</a:t>
            </a:r>
          </a:p>
          <a:p>
            <a:endParaRPr lang="ru-RU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15007" y="1402949"/>
            <a:ext cx="11519338" cy="5624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631671" y="4606724"/>
            <a:ext cx="116769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«В </a:t>
            </a:r>
            <a:r>
              <a:rPr lang="ru-RU" sz="3200" i="1" dirty="0"/>
              <a:t>настоящее время мы говорим уже не только об </a:t>
            </a:r>
            <a:r>
              <a:rPr lang="ru-RU" sz="3200" i="1" dirty="0" err="1"/>
              <a:t>импортозамещении</a:t>
            </a:r>
            <a:r>
              <a:rPr lang="ru-RU" sz="3200" i="1" dirty="0"/>
              <a:t>, но и о технологическом суверенитете, поэтому формируем новые меры </a:t>
            </a:r>
            <a:r>
              <a:rPr lang="ru-RU" sz="3200" i="1" dirty="0" smtClean="0"/>
              <a:t>поддержки»</a:t>
            </a:r>
            <a:endParaRPr lang="ru-RU" sz="32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919" y="1538802"/>
            <a:ext cx="2341202" cy="239973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63387" y="3870854"/>
            <a:ext cx="17043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июнь 2022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9902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58636" y="521199"/>
            <a:ext cx="8627738" cy="140552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Цели научно-технической и инновационной политики Новосибирской области в развитии конкуренции на региональных товарных рынках региона 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15007" y="1402949"/>
            <a:ext cx="11519338" cy="5624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65" y="344799"/>
            <a:ext cx="2643629" cy="175832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997528" y="2681033"/>
            <a:ext cx="10910884" cy="3362319"/>
          </a:xfrm>
          <a:prstGeom prst="rect">
            <a:avLst/>
          </a:prstGeom>
        </p:spPr>
        <p:txBody>
          <a:bodyPr/>
          <a:lstStyle/>
          <a:p>
            <a:pPr marL="457200" lvl="0" indent="-457200">
              <a:lnSpc>
                <a:spcPct val="7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000" dirty="0"/>
              <a:t>Повышение удовлетворенности потребителей за счет расширения ассортимента товаров, работ, услуг, повышения их качества и снижения цен за счет содействия выводу на рынки новой, высокотехнологичной конкурентоспособной </a:t>
            </a:r>
            <a:r>
              <a:rPr lang="ru-RU" sz="2000" dirty="0" smtClean="0"/>
              <a:t>продукции</a:t>
            </a:r>
          </a:p>
          <a:p>
            <a:pPr marL="457200" lvl="0" indent="-457200">
              <a:lnSpc>
                <a:spcPct val="7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Повышение </a:t>
            </a:r>
            <a:r>
              <a:rPr lang="ru-RU" sz="2000" dirty="0"/>
              <a:t>экономической эффективности и конкурентоспособности хозяйствующих субъектов, в том числе за счет обеспечения равного доступа к государственной поддержке, необходимой для ведения предпринимательской деятельности, стимулирования </a:t>
            </a:r>
            <a:endParaRPr lang="ru-RU" sz="2000" dirty="0" smtClean="0"/>
          </a:p>
          <a:p>
            <a:pPr marL="457200" lvl="0" indent="-457200">
              <a:lnSpc>
                <a:spcPct val="7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Повышение </a:t>
            </a:r>
            <a:r>
              <a:rPr lang="ru-RU" sz="2000" dirty="0"/>
              <a:t>инновационной активности хозяйствующих субъектов, повышения доли наукоемких товаров и услуг в структуре производства, развития рынков высокотехнологичной </a:t>
            </a:r>
            <a:r>
              <a:rPr lang="ru-RU" sz="2000" dirty="0" smtClean="0"/>
              <a:t>продукции</a:t>
            </a:r>
          </a:p>
          <a:p>
            <a:pPr marL="457200" lvl="0" indent="-457200">
              <a:lnSpc>
                <a:spcPct val="7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Стабильный </a:t>
            </a:r>
            <a:r>
              <a:rPr lang="ru-RU" sz="2000" dirty="0"/>
              <a:t>рост и развитие экономики, основанной на знаниях, развитие технологий, снижение издержек в масштабе экономики </a:t>
            </a:r>
            <a:r>
              <a:rPr lang="ru-RU" sz="2000" dirty="0" smtClean="0"/>
              <a:t>региона</a:t>
            </a:r>
          </a:p>
          <a:p>
            <a:pPr marL="457200" lvl="0" indent="-457200">
              <a:lnSpc>
                <a:spcPct val="7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000" dirty="0" smtClean="0"/>
              <a:t>Приоритетное </a:t>
            </a:r>
            <a:r>
              <a:rPr lang="ru-RU" sz="2000" dirty="0"/>
              <a:t>содействие выпуску высокотехнологичных товаров, позволяющих заместить критическую импортную продукцию , а также имеющих экспортный потенциал</a:t>
            </a:r>
          </a:p>
        </p:txBody>
      </p:sp>
    </p:spTree>
    <p:extLst>
      <p:ext uri="{BB962C8B-B14F-4D97-AF65-F5344CB8AC3E}">
        <p14:creationId xmlns:p14="http://schemas.microsoft.com/office/powerpoint/2010/main" val="307596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22" y="74805"/>
            <a:ext cx="12078878" cy="58793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atin typeface="+mn-lt"/>
              </a:rPr>
              <a:t>Субсидия на </a:t>
            </a:r>
            <a:r>
              <a:rPr lang="ru-RU" sz="4000" b="1" dirty="0" smtClean="0">
                <a:latin typeface="+mn-lt"/>
              </a:rPr>
              <a:t>реализацию инновационного проекта</a:t>
            </a:r>
            <a:endParaRPr lang="ru-RU" sz="4000" b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477840" y="2448909"/>
            <a:ext cx="1186041" cy="7206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Размер </a:t>
            </a:r>
            <a:r>
              <a:rPr lang="ru-RU" sz="1800" dirty="0" smtClean="0"/>
              <a:t>субсидии</a:t>
            </a:r>
            <a:endParaRPr lang="ru-RU" sz="1800" dirty="0"/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477840" y="3310608"/>
            <a:ext cx="1863472" cy="7081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chemeClr val="tx1"/>
                </a:solidFill>
              </a:rPr>
              <a:t>Срок предоставления</a:t>
            </a: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1477840" y="1149246"/>
            <a:ext cx="1472218" cy="10540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chemeClr val="tx1"/>
                </a:solidFill>
              </a:rPr>
              <a:t>Участники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74" y="2203292"/>
            <a:ext cx="959750" cy="96627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89" y="1093077"/>
            <a:ext cx="953235" cy="9534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89" y="3324833"/>
            <a:ext cx="953235" cy="916479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10901864"/>
              </p:ext>
            </p:extLst>
          </p:nvPr>
        </p:nvGraphicFramePr>
        <p:xfrm>
          <a:off x="3253104" y="819507"/>
          <a:ext cx="8539203" cy="5607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89" y="4396580"/>
            <a:ext cx="1002442" cy="9956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7840" y="4348492"/>
            <a:ext cx="16823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НИОКР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26" y="5468327"/>
            <a:ext cx="890598" cy="902026"/>
          </a:xfrm>
          <a:prstGeom prst="rect">
            <a:avLst/>
          </a:prstGeom>
        </p:spPr>
      </p:pic>
      <p:sp>
        <p:nvSpPr>
          <p:cNvPr id="16" name="Текст 2"/>
          <p:cNvSpPr txBox="1">
            <a:spLocks/>
          </p:cNvSpPr>
          <p:nvPr/>
        </p:nvSpPr>
        <p:spPr>
          <a:xfrm>
            <a:off x="1497386" y="5468327"/>
            <a:ext cx="1482494" cy="696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chemeClr val="tx1"/>
                </a:solidFill>
              </a:rPr>
              <a:t>Реализация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7131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5616"/>
            <a:ext cx="4905895" cy="76553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+mn-lt"/>
              </a:rPr>
              <a:t>На что можно </a:t>
            </a:r>
            <a:r>
              <a:rPr lang="ru-RU" sz="4000" b="1" dirty="0" smtClean="0">
                <a:latin typeface="+mn-lt"/>
              </a:rPr>
              <a:t>тратить:</a:t>
            </a:r>
            <a:endParaRPr lang="ru-RU" sz="4000" b="1" dirty="0">
              <a:latin typeface="+mn-lt"/>
            </a:endParaRPr>
          </a:p>
        </p:txBody>
      </p:sp>
      <p:sp>
        <p:nvSpPr>
          <p:cNvPr id="4" name="Текст 2"/>
          <p:cNvSpPr txBox="1">
            <a:spLocks noGrp="1"/>
          </p:cNvSpPr>
          <p:nvPr>
            <p:ph idx="1"/>
          </p:nvPr>
        </p:nvSpPr>
        <p:spPr>
          <a:xfrm>
            <a:off x="1329162" y="1471781"/>
            <a:ext cx="10666104" cy="43388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</a:rPr>
              <a:t>подготовка, осуществление трансфера и коммерциализации технологий</a:t>
            </a:r>
            <a:r>
              <a:rPr lang="ru-RU" sz="1800" dirty="0" smtClean="0">
                <a:solidFill>
                  <a:schemeClr val="tx1"/>
                </a:solidFill>
              </a:rPr>
              <a:t>: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</a:rPr>
              <a:t>оценка </a:t>
            </a:r>
            <a:r>
              <a:rPr lang="ru-RU" sz="1800" dirty="0">
                <a:solidFill>
                  <a:schemeClr val="tx1"/>
                </a:solidFill>
              </a:rPr>
              <a:t>затрат, связанных с приобретением </a:t>
            </a:r>
            <a:r>
              <a:rPr lang="ru-RU" sz="1800" dirty="0" smtClean="0">
                <a:solidFill>
                  <a:schemeClr val="tx1"/>
                </a:solidFill>
              </a:rPr>
              <a:t>технологий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</a:rPr>
              <a:t>приобретение </a:t>
            </a:r>
            <a:r>
              <a:rPr lang="ru-RU" sz="1800" dirty="0">
                <a:solidFill>
                  <a:schemeClr val="tx1"/>
                </a:solidFill>
              </a:rPr>
              <a:t>новых технологий, в том числе приобретение прав на патенты и лицензий на использование изобретений, полезных моделей, промышленных образцов, специализированного </a:t>
            </a:r>
            <a:r>
              <a:rPr lang="ru-RU" sz="1800" dirty="0" smtClean="0">
                <a:solidFill>
                  <a:schemeClr val="tx1"/>
                </a:solidFill>
              </a:rPr>
              <a:t>ПО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</a:rPr>
              <a:t>проведение </a:t>
            </a:r>
            <a:r>
              <a:rPr lang="ru-RU" sz="1800" dirty="0">
                <a:solidFill>
                  <a:schemeClr val="tx1"/>
                </a:solidFill>
              </a:rPr>
              <a:t>работ по патентной </a:t>
            </a:r>
            <a:r>
              <a:rPr lang="ru-RU" sz="1800" dirty="0" smtClean="0">
                <a:solidFill>
                  <a:schemeClr val="tx1"/>
                </a:solidFill>
              </a:rPr>
              <a:t>аналитике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</a:rPr>
              <a:t>завершение НИР и (или) </a:t>
            </a:r>
            <a:r>
              <a:rPr lang="ru-RU" sz="1800" dirty="0" smtClean="0">
                <a:solidFill>
                  <a:schemeClr val="tx1"/>
                </a:solidFill>
              </a:rPr>
              <a:t>ОКР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</a:rPr>
              <a:t>изготовление опытного </a:t>
            </a:r>
            <a:r>
              <a:rPr lang="ru-RU" sz="1800" dirty="0" smtClean="0">
                <a:solidFill>
                  <a:schemeClr val="tx1"/>
                </a:solidFill>
              </a:rPr>
              <a:t>образца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</a:rPr>
              <a:t>проведение испытаний опытных </a:t>
            </a:r>
            <a:r>
              <a:rPr lang="ru-RU" sz="1800" dirty="0" smtClean="0">
                <a:solidFill>
                  <a:schemeClr val="tx1"/>
                </a:solidFill>
              </a:rPr>
              <a:t>образцов, в </a:t>
            </a:r>
            <a:r>
              <a:rPr lang="ru-RU" sz="1800" dirty="0">
                <a:solidFill>
                  <a:schemeClr val="tx1"/>
                </a:solidFill>
              </a:rPr>
              <a:t>том числе проведение экспериментов и прикладных работ по совершенствованию потребительских свойств, технологических, экономических, эргономических характеристик инновационного продукта, в соответствии с требованиями конкретного потребителя, проведение клинических испытаний создаваемого медицинского оборудования и фармацевтических препаратов в соответствии с требованиями законодательства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</a:rPr>
              <a:t>внедрение в производство </a:t>
            </a:r>
            <a:r>
              <a:rPr lang="ru-RU" sz="1800" dirty="0" smtClean="0">
                <a:solidFill>
                  <a:schemeClr val="tx1"/>
                </a:solidFill>
              </a:rPr>
              <a:t>новой </a:t>
            </a:r>
            <a:r>
              <a:rPr lang="ru-RU" sz="1800" dirty="0">
                <a:solidFill>
                  <a:schemeClr val="tx1"/>
                </a:solidFill>
              </a:rPr>
              <a:t>или с новыми потребительскими </a:t>
            </a:r>
            <a:r>
              <a:rPr lang="ru-RU" sz="1800" dirty="0" smtClean="0">
                <a:solidFill>
                  <a:schemeClr val="tx1"/>
                </a:solidFill>
              </a:rPr>
              <a:t>свойствами продукции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</a:rPr>
              <a:t>внедрение инновационных технологий для производства инновационной </a:t>
            </a:r>
            <a:r>
              <a:rPr lang="ru-RU" sz="1800" dirty="0" smtClean="0">
                <a:solidFill>
                  <a:schemeClr val="tx1"/>
                </a:solidFill>
              </a:rPr>
              <a:t>продукции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</a:rPr>
              <a:t>разработка проектов модернизации действующих технологических установок, обеспечивающих внедрение инновационных </a:t>
            </a:r>
            <a:r>
              <a:rPr lang="ru-RU" sz="1800" dirty="0" smtClean="0">
                <a:solidFill>
                  <a:schemeClr val="tx1"/>
                </a:solidFill>
              </a:rPr>
              <a:t>технологий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</a:rPr>
              <a:t>проведение сертификации инновационных продукции и </a:t>
            </a:r>
            <a:r>
              <a:rPr lang="ru-RU" sz="1800" dirty="0" smtClean="0">
                <a:solidFill>
                  <a:schemeClr val="tx1"/>
                </a:solidFill>
              </a:rPr>
              <a:t>технологий, </a:t>
            </a:r>
            <a:r>
              <a:rPr lang="ru-RU" sz="1800" dirty="0">
                <a:solidFill>
                  <a:schemeClr val="tx1"/>
                </a:solidFill>
              </a:rPr>
              <a:t>оформление регистрационных удостоверений и иных разрешительных документов, связанных с выводом инновационной продукции и технологий в свободное </a:t>
            </a:r>
            <a:r>
              <a:rPr lang="ru-RU" sz="1800" dirty="0" smtClean="0">
                <a:solidFill>
                  <a:schemeClr val="tx1"/>
                </a:solidFill>
              </a:rPr>
              <a:t>обращение, и</a:t>
            </a:r>
            <a:r>
              <a:rPr lang="ru-RU" sz="1800" dirty="0">
                <a:solidFill>
                  <a:schemeClr val="tx1"/>
                </a:solidFill>
              </a:rPr>
              <a:t> обеспечение правовой охраны результатов интеллектуальной </a:t>
            </a:r>
            <a:r>
              <a:rPr lang="ru-RU" sz="1800" dirty="0" smtClean="0">
                <a:solidFill>
                  <a:schemeClr val="tx1"/>
                </a:solidFill>
              </a:rPr>
              <a:t>деятельности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</a:rPr>
              <a:t>создание и применение новых способов </a:t>
            </a:r>
            <a:r>
              <a:rPr lang="ru-RU" sz="1800" dirty="0" smtClean="0">
                <a:solidFill>
                  <a:schemeClr val="tx1"/>
                </a:solidFill>
              </a:rPr>
              <a:t>производства</a:t>
            </a:r>
            <a:r>
              <a:rPr lang="ru-RU" sz="1800" dirty="0">
                <a:solidFill>
                  <a:schemeClr val="tx1"/>
                </a:solidFill>
              </a:rPr>
              <a:t>, распространения и использования </a:t>
            </a:r>
            <a:r>
              <a:rPr lang="ru-RU" sz="1800" dirty="0" smtClean="0">
                <a:solidFill>
                  <a:schemeClr val="tx1"/>
                </a:solidFill>
              </a:rPr>
              <a:t>продукции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62" y="2679903"/>
            <a:ext cx="11049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7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98871"/>
            <a:ext cx="10515600" cy="964912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+mn-lt"/>
              </a:rPr>
              <a:t>Основные требования:</a:t>
            </a: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870364" y="1163784"/>
            <a:ext cx="9483435" cy="43974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регистрация </a:t>
            </a:r>
            <a:r>
              <a:rPr lang="ru-RU" sz="2200" dirty="0">
                <a:solidFill>
                  <a:schemeClr val="tx1"/>
                </a:solidFill>
              </a:rPr>
              <a:t>на территории Новосибирской </a:t>
            </a:r>
            <a:r>
              <a:rPr lang="ru-RU" sz="2200" dirty="0" smtClean="0">
                <a:solidFill>
                  <a:schemeClr val="tx1"/>
                </a:solidFill>
              </a:rPr>
              <a:t>области</a:t>
            </a:r>
            <a:endParaRPr lang="ru-RU" sz="22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отсутствие </a:t>
            </a:r>
            <a:r>
              <a:rPr lang="ru-RU" sz="2200" dirty="0">
                <a:solidFill>
                  <a:schemeClr val="tx1"/>
                </a:solidFill>
              </a:rPr>
              <a:t>задолженности по уплате налогов и </a:t>
            </a:r>
            <a:r>
              <a:rPr lang="ru-RU" sz="2200" dirty="0" smtClean="0">
                <a:solidFill>
                  <a:schemeClr val="tx1"/>
                </a:solidFill>
              </a:rPr>
              <a:t>сборов</a:t>
            </a:r>
            <a:endParaRPr lang="ru-RU" sz="22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отсутствие </a:t>
            </a:r>
            <a:r>
              <a:rPr lang="ru-RU" sz="2200" dirty="0">
                <a:solidFill>
                  <a:schemeClr val="tx1"/>
                </a:solidFill>
              </a:rPr>
              <a:t>просроченной задолженности перед областным бюджетом </a:t>
            </a:r>
            <a:endParaRPr lang="ru-RU" sz="22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не </a:t>
            </a:r>
            <a:r>
              <a:rPr lang="ru-RU" sz="2200" dirty="0">
                <a:solidFill>
                  <a:schemeClr val="tx1"/>
                </a:solidFill>
              </a:rPr>
              <a:t>находиться в процессе реорганизации, ликвидации или </a:t>
            </a:r>
            <a:r>
              <a:rPr lang="ru-RU" sz="2200" dirty="0" smtClean="0">
                <a:solidFill>
                  <a:schemeClr val="tx1"/>
                </a:solidFill>
              </a:rPr>
              <a:t>банкротства</a:t>
            </a:r>
            <a:endParaRPr lang="ru-RU" sz="22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не </a:t>
            </a:r>
            <a:r>
              <a:rPr lang="ru-RU" sz="2200" dirty="0">
                <a:solidFill>
                  <a:schemeClr val="tx1"/>
                </a:solidFill>
              </a:rPr>
              <a:t>являться иностранным юридическим лицом, или юридическим лицом, в уставном (складочном) капитале которого доля участия иностранных юридических лиц превышает </a:t>
            </a:r>
            <a:r>
              <a:rPr lang="ru-RU" sz="2200" dirty="0" smtClean="0">
                <a:solidFill>
                  <a:schemeClr val="tx1"/>
                </a:solidFill>
              </a:rPr>
              <a:t>50%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не получать ранее средства из областного бюджета реализацию данного проекта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err="1" smtClean="0">
                <a:solidFill>
                  <a:schemeClr val="tx1"/>
                </a:solidFill>
              </a:rPr>
              <a:t>софинансирование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проекта за счет собственных </a:t>
            </a:r>
            <a:r>
              <a:rPr lang="ru-RU" sz="2200" dirty="0" smtClean="0">
                <a:solidFill>
                  <a:schemeClr val="tx1"/>
                </a:solidFill>
              </a:rPr>
              <a:t>средств или привлеченных заявителем средств в </a:t>
            </a:r>
            <a:r>
              <a:rPr lang="ru-RU" sz="2200" dirty="0">
                <a:solidFill>
                  <a:schemeClr val="tx1"/>
                </a:solidFill>
              </a:rPr>
              <a:t>размере не менее суммы запрашиваемой субсидии 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36" y="2478084"/>
            <a:ext cx="1218680" cy="121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1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193" y="575143"/>
            <a:ext cx="11254580" cy="9649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+mn-lt"/>
              </a:rPr>
              <a:t>Что ожидаем от изменения правового регулирования предоставления субсидий:</a:t>
            </a:r>
            <a:endParaRPr lang="ru-RU" sz="3600" b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655358" y="1951133"/>
            <a:ext cx="9483435" cy="326094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повышение доли предприятий реального бизнеса (субъектов деятельности в сфере промышленности и сельскохозяйственных производителей) среди заявителей на предоставление меры поддержки и ее получателей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повышение эффективности затрат на НИР и (или) ОКР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снижения количества случаев отклонения заявок и рисков </a:t>
            </a:r>
            <a:r>
              <a:rPr lang="ru-RU" dirty="0" err="1" smtClean="0">
                <a:solidFill>
                  <a:schemeClr val="tx1"/>
                </a:solidFill>
              </a:rPr>
              <a:t>недостижения</a:t>
            </a:r>
            <a:r>
              <a:rPr lang="ru-RU" dirty="0" smtClean="0">
                <a:solidFill>
                  <a:schemeClr val="tx1"/>
                </a:solidFill>
              </a:rPr>
              <a:t> заявленных результатов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83" y="2773289"/>
            <a:ext cx="1218680" cy="121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7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613" y="700159"/>
            <a:ext cx="10515600" cy="96491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Внедрение научных разработок</a:t>
            </a:r>
            <a:endParaRPr lang="ru-RU" sz="4000" b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838007" y="1801503"/>
            <a:ext cx="6125094" cy="33907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 Осуществить мониторинг имеющихся коммуникационных площадок и цифровых платформ по взаимодействию научных организаций и реального сектора экономики с целью использования научных разработок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</a:rPr>
              <a:t> 1.2. Направить в Министерство науки и высшего образования РФ, Министерство цифрового развития, связи и массовых коммуникаций РФ предложения по созданию новой площадки (цифровой платформы)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18613" y="1665071"/>
            <a:ext cx="4094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Поручение Губернатора Новосибирской области </a:t>
            </a:r>
            <a:r>
              <a:rPr lang="ru-RU" sz="2400" dirty="0" err="1" smtClean="0"/>
              <a:t>А.А.Травникова</a:t>
            </a:r>
            <a:r>
              <a:rPr lang="ru-RU" sz="2400" dirty="0" smtClean="0"/>
              <a:t> от 30.09.2022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6350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Более подробная информация о мере поддержки: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Справки по телефону:</a:t>
            </a:r>
          </a:p>
          <a:p>
            <a:pPr marL="0" indent="0">
              <a:buNone/>
            </a:pPr>
            <a:r>
              <a:rPr lang="ru-RU" sz="2000" dirty="0"/>
              <a:t>Цой Андрей </a:t>
            </a:r>
            <a:r>
              <a:rPr lang="ru-RU" sz="2000" dirty="0" smtClean="0"/>
              <a:t>Викторович, телефон </a:t>
            </a:r>
            <a:r>
              <a:rPr lang="ru-RU" sz="2000" dirty="0"/>
              <a:t>238 73 </a:t>
            </a:r>
            <a:r>
              <a:rPr lang="ru-RU" sz="2000" dirty="0" smtClean="0"/>
              <a:t>99, </a:t>
            </a:r>
            <a:r>
              <a:rPr lang="en-US" sz="2000" dirty="0" smtClean="0"/>
              <a:t>e-mail</a:t>
            </a:r>
            <a:r>
              <a:rPr lang="ru-RU" sz="2000" dirty="0" smtClean="0"/>
              <a:t>: </a:t>
            </a:r>
            <a:r>
              <a:rPr lang="en-US" sz="2000" smtClean="0">
                <a:hlinkClick r:id="rId2"/>
              </a:rPr>
              <a:t>tsoy@nso.ru</a:t>
            </a:r>
            <a:endParaRPr lang="en-US" sz="20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150" y="2460200"/>
            <a:ext cx="14097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49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</TotalTime>
  <Words>816</Words>
  <Application>Microsoft Office PowerPoint</Application>
  <PresentationFormat>Широкоэкранный</PresentationFormat>
  <Paragraphs>75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Тема Office</vt:lpstr>
      <vt:lpstr>О роли научно-технической и инновационной политики Новосибирской области в развитии конкуренции на региональных товарных рынках</vt:lpstr>
      <vt:lpstr>73% негативное влияние санкций  65% уверенность в преодолении их последствий  46% уменьшение числа заказов, клиентов   41% рост издержек, инфляция, рост цен  39% проблемы с поставками  </vt:lpstr>
      <vt:lpstr>Презентация PowerPoint</vt:lpstr>
      <vt:lpstr>Субсидия на реализацию инновационного проекта</vt:lpstr>
      <vt:lpstr>На что можно тратить:</vt:lpstr>
      <vt:lpstr>Основные требования:</vt:lpstr>
      <vt:lpstr>Что ожидаем от изменения правового регулирования предоставления субсидий:</vt:lpstr>
      <vt:lpstr>Внедрение научных разработок</vt:lpstr>
      <vt:lpstr>Спасибо за внимание!</vt:lpstr>
    </vt:vector>
  </TitlesOfParts>
  <Company>PNO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Субсидия субъектам инновационной деятельности на подготовку, осуществление трансфера и коммерциализацию технологий, включая выпуск опытной партии продукции, ее сертификацию, модернизацию производства и прочие мероприятия</dc:title>
  <dc:creator>Дмитриева Елена Анатольевна</dc:creator>
  <cp:lastModifiedBy>Цой Андрей Викторович</cp:lastModifiedBy>
  <cp:revision>67</cp:revision>
  <cp:lastPrinted>2022-10-25T08:55:12Z</cp:lastPrinted>
  <dcterms:created xsi:type="dcterms:W3CDTF">2022-10-19T10:17:40Z</dcterms:created>
  <dcterms:modified xsi:type="dcterms:W3CDTF">2022-12-27T02:18:08Z</dcterms:modified>
</cp:coreProperties>
</file>