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8" r:id="rId2"/>
  </p:sldMasterIdLst>
  <p:notesMasterIdLst>
    <p:notesMasterId r:id="rId13"/>
  </p:notesMasterIdLst>
  <p:handoutMasterIdLst>
    <p:handoutMasterId r:id="rId14"/>
  </p:handoutMasterIdLst>
  <p:sldIdLst>
    <p:sldId id="331" r:id="rId3"/>
    <p:sldId id="357" r:id="rId4"/>
    <p:sldId id="360" r:id="rId5"/>
    <p:sldId id="361" r:id="rId6"/>
    <p:sldId id="367" r:id="rId7"/>
    <p:sldId id="362" r:id="rId8"/>
    <p:sldId id="364" r:id="rId9"/>
    <p:sldId id="365" r:id="rId10"/>
    <p:sldId id="366" r:id="rId11"/>
    <p:sldId id="368" r:id="rId12"/>
  </p:sldIdLst>
  <p:sldSz cx="9144000" cy="5143500" type="screen16x9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узьмина Елена Анатольевна" initials="КЕА" lastIdx="1" clrIdx="0">
    <p:extLst>
      <p:ext uri="{19B8F6BF-5375-455C-9EA6-DF929625EA0E}">
        <p15:presenceInfo xmlns:p15="http://schemas.microsoft.com/office/powerpoint/2012/main" userId="S-1-5-21-2356655543-2162514679-1277178298-396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4B752F"/>
    <a:srgbClr val="B8885B"/>
    <a:srgbClr val="CC6600"/>
    <a:srgbClr val="E27D32"/>
    <a:srgbClr val="FF9999"/>
    <a:srgbClr val="CC9900"/>
    <a:srgbClr val="43682A"/>
    <a:srgbClr val="5A8C38"/>
    <a:srgbClr val="4E5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17" autoAdjust="0"/>
    <p:restoredTop sz="96403" autoAdjust="0"/>
  </p:normalViewPr>
  <p:slideViewPr>
    <p:cSldViewPr>
      <p:cViewPr>
        <p:scale>
          <a:sx n="100" d="100"/>
          <a:sy n="100" d="100"/>
        </p:scale>
        <p:origin x="19" y="125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01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831674887276671E-3"/>
          <c:y val="9.1964656148731228E-2"/>
          <c:w val="0.99001683251127237"/>
          <c:h val="0.7283557506464507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Лист1!$A$1:$A$6</c:f>
              <c:strCache>
                <c:ptCount val="6"/>
                <c:pt idx="0">
                  <c:v>2015 г.</c:v>
                </c:pt>
                <c:pt idx="1">
                  <c:v>2016 г.</c:v>
                </c:pt>
                <c:pt idx="2">
                  <c:v>2017 г.</c:v>
                </c:pt>
                <c:pt idx="3">
                  <c:v>2018 г.</c:v>
                </c:pt>
                <c:pt idx="4">
                  <c:v>2019 г.</c:v>
                </c:pt>
                <c:pt idx="5">
                  <c:v>2020 г. </c:v>
                </c:pt>
              </c:strCache>
            </c:strRef>
          </c:cat>
          <c:val>
            <c:numRef>
              <c:f>Лист1!$B$1:$B$6</c:f>
              <c:numCache>
                <c:formatCode>0.00%</c:formatCode>
                <c:ptCount val="6"/>
                <c:pt idx="0">
                  <c:v>0.1094</c:v>
                </c:pt>
                <c:pt idx="1">
                  <c:v>0.87880000000000003</c:v>
                </c:pt>
                <c:pt idx="2">
                  <c:v>0.67679999999999996</c:v>
                </c:pt>
                <c:pt idx="3">
                  <c:v>0.80530000000000002</c:v>
                </c:pt>
                <c:pt idx="4">
                  <c:v>0.87260000000000004</c:v>
                </c:pt>
                <c:pt idx="5">
                  <c:v>0.80220000000000002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AB-45C7-8EF3-87E304B7A65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03567040"/>
        <c:axId val="303566624"/>
      </c:barChart>
      <c:catAx>
        <c:axId val="303567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cap="all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ru-RU"/>
          </a:p>
        </c:txPr>
        <c:crossAx val="303566624"/>
        <c:crosses val="autoZero"/>
        <c:auto val="1"/>
        <c:lblAlgn val="ctr"/>
        <c:lblOffset val="100"/>
        <c:noMultiLvlLbl val="0"/>
      </c:catAx>
      <c:valAx>
        <c:axId val="303566624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crossAx val="303567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Лист2!$C$17</c:f>
              <c:strCache>
                <c:ptCount val="1"/>
                <c:pt idx="0">
                  <c:v>Установлено </c:v>
                </c:pt>
              </c:strCache>
            </c:strRef>
          </c:tx>
          <c:spPr>
            <a:solidFill>
              <a:srgbClr val="70AD47">
                <a:lumMod val="60000"/>
                <a:lumOff val="40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Лист2!$D$16:$E$16</c:f>
              <c:strCache>
                <c:ptCount val="2"/>
                <c:pt idx="0">
                  <c:v>2019 г.</c:v>
                </c:pt>
                <c:pt idx="1">
                  <c:v>2020 г.</c:v>
                </c:pt>
              </c:strCache>
            </c:strRef>
          </c:cat>
          <c:val>
            <c:numRef>
              <c:f>Лист2!$D$17:$E$17</c:f>
              <c:numCache>
                <c:formatCode>General</c:formatCode>
                <c:ptCount val="2"/>
                <c:pt idx="0">
                  <c:v>38</c:v>
                </c:pt>
                <c:pt idx="1">
                  <c:v>38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CB-40B1-901F-A267D009BAEE}"/>
            </c:ext>
          </c:extLst>
        </c:ser>
        <c:ser>
          <c:idx val="1"/>
          <c:order val="1"/>
          <c:tx>
            <c:strRef>
              <c:f>Лист2!$C$18</c:f>
              <c:strCache>
                <c:ptCount val="1"/>
                <c:pt idx="0">
                  <c:v>Выполнено 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Лист2!$D$16:$E$16</c:f>
              <c:strCache>
                <c:ptCount val="2"/>
                <c:pt idx="0">
                  <c:v>2019 г.</c:v>
                </c:pt>
                <c:pt idx="1">
                  <c:v>2020 г.</c:v>
                </c:pt>
              </c:strCache>
            </c:strRef>
          </c:cat>
          <c:val>
            <c:numRef>
              <c:f>Лист2!$D$18:$E$18</c:f>
              <c:numCache>
                <c:formatCode>General</c:formatCode>
                <c:ptCount val="2"/>
                <c:pt idx="0">
                  <c:v>38</c:v>
                </c:pt>
                <c:pt idx="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CB-40B1-901F-A267D009BAE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47385472"/>
        <c:axId val="347385056"/>
      </c:barChart>
      <c:catAx>
        <c:axId val="347385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cap="all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ru-RU"/>
          </a:p>
        </c:txPr>
        <c:crossAx val="347385056"/>
        <c:crosses val="autoZero"/>
        <c:auto val="1"/>
        <c:lblAlgn val="ctr"/>
        <c:lblOffset val="100"/>
        <c:noMultiLvlLbl val="0"/>
      </c:catAx>
      <c:valAx>
        <c:axId val="347385056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47385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Лист2!$C$25</c:f>
              <c:strCache>
                <c:ptCount val="1"/>
                <c:pt idx="0">
                  <c:v>Установлено </c:v>
                </c:pt>
              </c:strCache>
            </c:strRef>
          </c:tx>
          <c:spPr>
            <a:solidFill>
              <a:srgbClr val="70AD47">
                <a:lumMod val="60000"/>
                <a:lumOff val="40000"/>
              </a:srgb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Лист2!$D$24:$E$24</c:f>
              <c:strCache>
                <c:ptCount val="2"/>
                <c:pt idx="0">
                  <c:v>2019 г.</c:v>
                </c:pt>
                <c:pt idx="1">
                  <c:v>2020 г.</c:v>
                </c:pt>
              </c:strCache>
            </c:strRef>
          </c:cat>
          <c:val>
            <c:numRef>
              <c:f>Лист2!$D$25:$E$25</c:f>
              <c:numCache>
                <c:formatCode>General</c:formatCode>
                <c:ptCount val="2"/>
                <c:pt idx="0">
                  <c:v>14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C1-4909-874D-1D48120F9F98}"/>
            </c:ext>
          </c:extLst>
        </c:ser>
        <c:ser>
          <c:idx val="1"/>
          <c:order val="1"/>
          <c:tx>
            <c:strRef>
              <c:f>Лист2!$C$26</c:f>
              <c:strCache>
                <c:ptCount val="1"/>
                <c:pt idx="0">
                  <c:v>Выполнено 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Лист2!$D$24:$E$24</c:f>
              <c:strCache>
                <c:ptCount val="2"/>
                <c:pt idx="0">
                  <c:v>2019 г.</c:v>
                </c:pt>
                <c:pt idx="1">
                  <c:v>2020 г.</c:v>
                </c:pt>
              </c:strCache>
            </c:strRef>
          </c:cat>
          <c:val>
            <c:numRef>
              <c:f>Лист2!$D$26:$E$26</c:f>
              <c:numCache>
                <c:formatCode>General</c:formatCode>
                <c:ptCount val="2"/>
                <c:pt idx="0">
                  <c:v>10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BC1-4909-874D-1D48120F9F98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346630336"/>
        <c:axId val="351572864"/>
      </c:barChart>
      <c:catAx>
        <c:axId val="346630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cap="all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ru-RU"/>
          </a:p>
        </c:txPr>
        <c:crossAx val="351572864"/>
        <c:crosses val="autoZero"/>
        <c:auto val="1"/>
        <c:lblAlgn val="ctr"/>
        <c:lblOffset val="100"/>
        <c:noMultiLvlLbl val="0"/>
      </c:catAx>
      <c:valAx>
        <c:axId val="351572864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46630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4D80D4-E9F9-4A05-849B-70EF95D127B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357F91-EA5A-44A5-838F-38450B45EAFC}">
      <dgm:prSet custT="1"/>
      <dgm:spPr>
        <a:solidFill>
          <a:srgbClr val="4B752F"/>
        </a:solidFill>
        <a:ln>
          <a:noFill/>
        </a:ln>
      </dgm:spPr>
      <dgm:t>
        <a:bodyPr/>
        <a:lstStyle/>
        <a:p>
          <a:pPr rtl="0"/>
          <a:r>
            <a:rPr lang="ru-RU" sz="10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НЕ ВЫПОЛНЕНО:</a:t>
          </a:r>
          <a:endParaRPr lang="ru-RU" sz="1000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4072D65-BE32-476E-999F-CEDCCE69ECDA}" type="parTrans" cxnId="{0FC67B67-0F13-42FB-A064-8100A4EA048A}">
      <dgm:prSet/>
      <dgm:spPr/>
      <dgm:t>
        <a:bodyPr/>
        <a:lstStyle/>
        <a:p>
          <a:endParaRPr lang="ru-RU" sz="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433069A-D6A6-414E-A8E8-36128EF782ED}" type="sibTrans" cxnId="{0FC67B67-0F13-42FB-A064-8100A4EA048A}">
      <dgm:prSet/>
      <dgm:spPr/>
      <dgm:t>
        <a:bodyPr/>
        <a:lstStyle/>
        <a:p>
          <a:endParaRPr lang="ru-RU" sz="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4A6855E-195E-4F96-8AAB-ACC99DB549F4}">
      <dgm:prSet custT="1"/>
      <dgm:spPr>
        <a:solidFill>
          <a:schemeClr val="bg1"/>
        </a:solidFill>
        <a:ln>
          <a:solidFill>
            <a:srgbClr val="996633"/>
          </a:solidFill>
          <a:prstDash val="dash"/>
        </a:ln>
      </dgm:spPr>
      <dgm:t>
        <a:bodyPr/>
        <a:lstStyle/>
        <a:p>
          <a:pPr rtl="0">
            <a:spcAft>
              <a:spcPts val="0"/>
            </a:spcAft>
          </a:pPr>
          <a:r>
            <a:rPr lang="ru-RU" sz="1000" b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9 показателей</a:t>
          </a:r>
        </a:p>
        <a:p>
          <a:pPr rtl="0">
            <a:spcAft>
              <a:spcPts val="0"/>
            </a:spcAft>
          </a:pPr>
          <a:r>
            <a:rPr lang="ru-RU" sz="9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по товарным рынкам</a:t>
          </a:r>
          <a:endParaRPr lang="ru-RU" sz="900" b="1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8D8A6C8-B0E7-4FF1-82F1-A0B3C5BDE1B6}" type="parTrans" cxnId="{F55A0DD6-1EFF-4866-B22E-F64371C5A956}">
      <dgm:prSet/>
      <dgm:spPr>
        <a:ln>
          <a:solidFill>
            <a:srgbClr val="996633"/>
          </a:solidFill>
        </a:ln>
      </dgm:spPr>
      <dgm:t>
        <a:bodyPr/>
        <a:lstStyle/>
        <a:p>
          <a:endParaRPr lang="ru-RU" sz="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E427506-C372-4F1C-82E9-C4147156237C}" type="sibTrans" cxnId="{F55A0DD6-1EFF-4866-B22E-F64371C5A956}">
      <dgm:prSet/>
      <dgm:spPr/>
      <dgm:t>
        <a:bodyPr/>
        <a:lstStyle/>
        <a:p>
          <a:endParaRPr lang="ru-RU" sz="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5817C8C-9E01-49EB-82F9-7D762DCC11E8}">
      <dgm:prSet custT="1"/>
      <dgm:spPr>
        <a:solidFill>
          <a:schemeClr val="bg1"/>
        </a:solidFill>
        <a:ln>
          <a:solidFill>
            <a:srgbClr val="996633"/>
          </a:solidFill>
          <a:prstDash val="dash"/>
        </a:ln>
      </dgm:spPr>
      <dgm:t>
        <a:bodyPr/>
        <a:lstStyle/>
        <a:p>
          <a:pPr rtl="0">
            <a:spcAft>
              <a:spcPts val="0"/>
            </a:spcAft>
          </a:pPr>
          <a:r>
            <a:rPr lang="ru-RU" sz="900" b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 показатель </a:t>
          </a:r>
        </a:p>
        <a:p>
          <a:pPr rtl="0">
            <a:spcAft>
              <a:spcPts val="0"/>
            </a:spcAft>
          </a:pPr>
          <a:r>
            <a:rPr lang="ru-RU" sz="900" b="1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по системным мероприятиям</a:t>
          </a:r>
          <a:endParaRPr lang="ru-RU" sz="9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2C55587D-B82B-4605-8953-E8CE71A3B109}" type="parTrans" cxnId="{2E3A7E22-FB07-4FA0-9D18-026B78359658}">
      <dgm:prSet/>
      <dgm:spPr>
        <a:ln>
          <a:solidFill>
            <a:srgbClr val="996633"/>
          </a:solidFill>
        </a:ln>
      </dgm:spPr>
      <dgm:t>
        <a:bodyPr/>
        <a:lstStyle/>
        <a:p>
          <a:endParaRPr lang="ru-RU" sz="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C38A63C-E3D7-4212-BF95-85C42B1E662D}" type="sibTrans" cxnId="{2E3A7E22-FB07-4FA0-9D18-026B78359658}">
      <dgm:prSet/>
      <dgm:spPr/>
      <dgm:t>
        <a:bodyPr/>
        <a:lstStyle/>
        <a:p>
          <a:endParaRPr lang="ru-RU" sz="80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AE06488-FA15-4D2B-8A0B-3E2F136FA7D1}" type="pres">
      <dgm:prSet presAssocID="{1D4D80D4-E9F9-4A05-849B-70EF95D127B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4A50AD3-58B6-4FD9-87D2-93C25E4F9CF8}" type="pres">
      <dgm:prSet presAssocID="{5D357F91-EA5A-44A5-838F-38450B45EAFC}" presName="hierRoot1" presStyleCnt="0">
        <dgm:presLayoutVars>
          <dgm:hierBranch val="init"/>
        </dgm:presLayoutVars>
      </dgm:prSet>
      <dgm:spPr/>
    </dgm:pt>
    <dgm:pt modelId="{B3182149-F317-4327-B103-3BD5AEF95A49}" type="pres">
      <dgm:prSet presAssocID="{5D357F91-EA5A-44A5-838F-38450B45EAFC}" presName="rootComposite1" presStyleCnt="0"/>
      <dgm:spPr/>
    </dgm:pt>
    <dgm:pt modelId="{AAF67D4F-B892-441B-8EBC-4305ECD09235}" type="pres">
      <dgm:prSet presAssocID="{5D357F91-EA5A-44A5-838F-38450B45EAFC}" presName="rootText1" presStyleLbl="node0" presStyleIdx="0" presStyleCnt="1" custScaleX="1753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B4788B-E3DD-4380-9688-39B282F3B560}" type="pres">
      <dgm:prSet presAssocID="{5D357F91-EA5A-44A5-838F-38450B45EAF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49C1320-C4AD-4D0B-84A0-B77AAB41C794}" type="pres">
      <dgm:prSet presAssocID="{5D357F91-EA5A-44A5-838F-38450B45EAFC}" presName="hierChild2" presStyleCnt="0"/>
      <dgm:spPr/>
    </dgm:pt>
    <dgm:pt modelId="{8C22A0EC-0873-4CA0-9173-D9B67388124A}" type="pres">
      <dgm:prSet presAssocID="{58D8A6C8-B0E7-4FF1-82F1-A0B3C5BDE1B6}" presName="Name37" presStyleLbl="parChTrans1D2" presStyleIdx="0" presStyleCnt="2"/>
      <dgm:spPr/>
      <dgm:t>
        <a:bodyPr/>
        <a:lstStyle/>
        <a:p>
          <a:endParaRPr lang="ru-RU"/>
        </a:p>
      </dgm:t>
    </dgm:pt>
    <dgm:pt modelId="{40BABB45-FA17-49C0-A726-911293B5DF8E}" type="pres">
      <dgm:prSet presAssocID="{44A6855E-195E-4F96-8AAB-ACC99DB549F4}" presName="hierRoot2" presStyleCnt="0">
        <dgm:presLayoutVars>
          <dgm:hierBranch val="init"/>
        </dgm:presLayoutVars>
      </dgm:prSet>
      <dgm:spPr/>
    </dgm:pt>
    <dgm:pt modelId="{A81ABC2A-9E6E-4695-ABD5-386731AF4A4C}" type="pres">
      <dgm:prSet presAssocID="{44A6855E-195E-4F96-8AAB-ACC99DB549F4}" presName="rootComposite" presStyleCnt="0"/>
      <dgm:spPr/>
    </dgm:pt>
    <dgm:pt modelId="{5790F254-4107-465F-8071-A7EF1C7266A3}" type="pres">
      <dgm:prSet presAssocID="{44A6855E-195E-4F96-8AAB-ACC99DB549F4}" presName="rootText" presStyleLbl="node2" presStyleIdx="0" presStyleCnt="2" custScaleX="2978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8CD08A-41B8-4A9C-A004-164C0103945C}" type="pres">
      <dgm:prSet presAssocID="{44A6855E-195E-4F96-8AAB-ACC99DB549F4}" presName="rootConnector" presStyleLbl="node2" presStyleIdx="0" presStyleCnt="2"/>
      <dgm:spPr/>
      <dgm:t>
        <a:bodyPr/>
        <a:lstStyle/>
        <a:p>
          <a:endParaRPr lang="ru-RU"/>
        </a:p>
      </dgm:t>
    </dgm:pt>
    <dgm:pt modelId="{0C95C796-B2EF-4583-AFCE-44FD8935D2DF}" type="pres">
      <dgm:prSet presAssocID="{44A6855E-195E-4F96-8AAB-ACC99DB549F4}" presName="hierChild4" presStyleCnt="0"/>
      <dgm:spPr/>
    </dgm:pt>
    <dgm:pt modelId="{1A34963E-CAB2-4548-8A93-2D0147F3BD87}" type="pres">
      <dgm:prSet presAssocID="{44A6855E-195E-4F96-8AAB-ACC99DB549F4}" presName="hierChild5" presStyleCnt="0"/>
      <dgm:spPr/>
    </dgm:pt>
    <dgm:pt modelId="{027BA851-F218-41E5-815E-005FE73D4AB9}" type="pres">
      <dgm:prSet presAssocID="{2C55587D-B82B-4605-8953-E8CE71A3B109}" presName="Name37" presStyleLbl="parChTrans1D2" presStyleIdx="1" presStyleCnt="2"/>
      <dgm:spPr/>
      <dgm:t>
        <a:bodyPr/>
        <a:lstStyle/>
        <a:p>
          <a:endParaRPr lang="ru-RU"/>
        </a:p>
      </dgm:t>
    </dgm:pt>
    <dgm:pt modelId="{9B7F4A3C-2F9C-48CE-89CB-BD2DCB2FC180}" type="pres">
      <dgm:prSet presAssocID="{55817C8C-9E01-49EB-82F9-7D762DCC11E8}" presName="hierRoot2" presStyleCnt="0">
        <dgm:presLayoutVars>
          <dgm:hierBranch val="init"/>
        </dgm:presLayoutVars>
      </dgm:prSet>
      <dgm:spPr/>
    </dgm:pt>
    <dgm:pt modelId="{27553F88-CFFA-453A-BAB5-7D3C26669F96}" type="pres">
      <dgm:prSet presAssocID="{55817C8C-9E01-49EB-82F9-7D762DCC11E8}" presName="rootComposite" presStyleCnt="0"/>
      <dgm:spPr/>
    </dgm:pt>
    <dgm:pt modelId="{59003BA9-4F51-4609-92E5-FA29071F7895}" type="pres">
      <dgm:prSet presAssocID="{55817C8C-9E01-49EB-82F9-7D762DCC11E8}" presName="rootText" presStyleLbl="node2" presStyleIdx="1" presStyleCnt="2" custScaleX="2978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1EF1C8-C497-4D73-AD88-747CA35CC743}" type="pres">
      <dgm:prSet presAssocID="{55817C8C-9E01-49EB-82F9-7D762DCC11E8}" presName="rootConnector" presStyleLbl="node2" presStyleIdx="1" presStyleCnt="2"/>
      <dgm:spPr/>
      <dgm:t>
        <a:bodyPr/>
        <a:lstStyle/>
        <a:p>
          <a:endParaRPr lang="ru-RU"/>
        </a:p>
      </dgm:t>
    </dgm:pt>
    <dgm:pt modelId="{BECD22F8-AA67-4458-BE34-A9418BA5A577}" type="pres">
      <dgm:prSet presAssocID="{55817C8C-9E01-49EB-82F9-7D762DCC11E8}" presName="hierChild4" presStyleCnt="0"/>
      <dgm:spPr/>
    </dgm:pt>
    <dgm:pt modelId="{8D99D412-352D-457E-AEB7-247AF76EFB6C}" type="pres">
      <dgm:prSet presAssocID="{55817C8C-9E01-49EB-82F9-7D762DCC11E8}" presName="hierChild5" presStyleCnt="0"/>
      <dgm:spPr/>
    </dgm:pt>
    <dgm:pt modelId="{BAA74C06-A03B-42A7-A07B-232126CEB84C}" type="pres">
      <dgm:prSet presAssocID="{5D357F91-EA5A-44A5-838F-38450B45EAFC}" presName="hierChild3" presStyleCnt="0"/>
      <dgm:spPr/>
    </dgm:pt>
  </dgm:ptLst>
  <dgm:cxnLst>
    <dgm:cxn modelId="{3137DFBC-75A5-437C-8404-13D4E9763F5D}" type="presOf" srcId="{5D357F91-EA5A-44A5-838F-38450B45EAFC}" destId="{AAF67D4F-B892-441B-8EBC-4305ECD09235}" srcOrd="0" destOrd="0" presId="urn:microsoft.com/office/officeart/2005/8/layout/orgChart1"/>
    <dgm:cxn modelId="{F55A0DD6-1EFF-4866-B22E-F64371C5A956}" srcId="{5D357F91-EA5A-44A5-838F-38450B45EAFC}" destId="{44A6855E-195E-4F96-8AAB-ACC99DB549F4}" srcOrd="0" destOrd="0" parTransId="{58D8A6C8-B0E7-4FF1-82F1-A0B3C5BDE1B6}" sibTransId="{7E427506-C372-4F1C-82E9-C4147156237C}"/>
    <dgm:cxn modelId="{0FC67B67-0F13-42FB-A064-8100A4EA048A}" srcId="{1D4D80D4-E9F9-4A05-849B-70EF95D127BC}" destId="{5D357F91-EA5A-44A5-838F-38450B45EAFC}" srcOrd="0" destOrd="0" parTransId="{E4072D65-BE32-476E-999F-CEDCCE69ECDA}" sibTransId="{8433069A-D6A6-414E-A8E8-36128EF782ED}"/>
    <dgm:cxn modelId="{F289AFA5-5A87-4801-B213-67CF43FE3855}" type="presOf" srcId="{44A6855E-195E-4F96-8AAB-ACC99DB549F4}" destId="{5790F254-4107-465F-8071-A7EF1C7266A3}" srcOrd="0" destOrd="0" presId="urn:microsoft.com/office/officeart/2005/8/layout/orgChart1"/>
    <dgm:cxn modelId="{422E9BA1-AFD6-494E-AB89-45CB585FAB3A}" type="presOf" srcId="{5D357F91-EA5A-44A5-838F-38450B45EAFC}" destId="{60B4788B-E3DD-4380-9688-39B282F3B560}" srcOrd="1" destOrd="0" presId="urn:microsoft.com/office/officeart/2005/8/layout/orgChart1"/>
    <dgm:cxn modelId="{4ABE2B77-4E4F-479F-A687-2EE8F7452DDC}" type="presOf" srcId="{55817C8C-9E01-49EB-82F9-7D762DCC11E8}" destId="{8D1EF1C8-C497-4D73-AD88-747CA35CC743}" srcOrd="1" destOrd="0" presId="urn:microsoft.com/office/officeart/2005/8/layout/orgChart1"/>
    <dgm:cxn modelId="{D89261FA-A4EF-42CA-9EBF-159A0B2BBC3F}" type="presOf" srcId="{58D8A6C8-B0E7-4FF1-82F1-A0B3C5BDE1B6}" destId="{8C22A0EC-0873-4CA0-9173-D9B67388124A}" srcOrd="0" destOrd="0" presId="urn:microsoft.com/office/officeart/2005/8/layout/orgChart1"/>
    <dgm:cxn modelId="{BC2B3D18-45BE-4F62-AB34-9BD60D018B8D}" type="presOf" srcId="{2C55587D-B82B-4605-8953-E8CE71A3B109}" destId="{027BA851-F218-41E5-815E-005FE73D4AB9}" srcOrd="0" destOrd="0" presId="urn:microsoft.com/office/officeart/2005/8/layout/orgChart1"/>
    <dgm:cxn modelId="{2E3A7E22-FB07-4FA0-9D18-026B78359658}" srcId="{5D357F91-EA5A-44A5-838F-38450B45EAFC}" destId="{55817C8C-9E01-49EB-82F9-7D762DCC11E8}" srcOrd="1" destOrd="0" parTransId="{2C55587D-B82B-4605-8953-E8CE71A3B109}" sibTransId="{EC38A63C-E3D7-4212-BF95-85C42B1E662D}"/>
    <dgm:cxn modelId="{A888DB1B-B082-4D8D-8A1F-FA989F72C103}" type="presOf" srcId="{1D4D80D4-E9F9-4A05-849B-70EF95D127BC}" destId="{4AE06488-FA15-4D2B-8A0B-3E2F136FA7D1}" srcOrd="0" destOrd="0" presId="urn:microsoft.com/office/officeart/2005/8/layout/orgChart1"/>
    <dgm:cxn modelId="{1E4855F6-6105-40E5-86CD-EB10B04204B4}" type="presOf" srcId="{44A6855E-195E-4F96-8AAB-ACC99DB549F4}" destId="{878CD08A-41B8-4A9C-A004-164C0103945C}" srcOrd="1" destOrd="0" presId="urn:microsoft.com/office/officeart/2005/8/layout/orgChart1"/>
    <dgm:cxn modelId="{1BCF67EE-FAED-44A2-9E1B-800CF288CA7D}" type="presOf" srcId="{55817C8C-9E01-49EB-82F9-7D762DCC11E8}" destId="{59003BA9-4F51-4609-92E5-FA29071F7895}" srcOrd="0" destOrd="0" presId="urn:microsoft.com/office/officeart/2005/8/layout/orgChart1"/>
    <dgm:cxn modelId="{17DB4ECD-A16E-4DAE-AC71-49CB64962F04}" type="presParOf" srcId="{4AE06488-FA15-4D2B-8A0B-3E2F136FA7D1}" destId="{84A50AD3-58B6-4FD9-87D2-93C25E4F9CF8}" srcOrd="0" destOrd="0" presId="urn:microsoft.com/office/officeart/2005/8/layout/orgChart1"/>
    <dgm:cxn modelId="{AF8C26B6-5326-4AE2-A701-F2D5685B6B7E}" type="presParOf" srcId="{84A50AD3-58B6-4FD9-87D2-93C25E4F9CF8}" destId="{B3182149-F317-4327-B103-3BD5AEF95A49}" srcOrd="0" destOrd="0" presId="urn:microsoft.com/office/officeart/2005/8/layout/orgChart1"/>
    <dgm:cxn modelId="{B8E598D6-46A6-45CD-9370-D6F122C4BD3A}" type="presParOf" srcId="{B3182149-F317-4327-B103-3BD5AEF95A49}" destId="{AAF67D4F-B892-441B-8EBC-4305ECD09235}" srcOrd="0" destOrd="0" presId="urn:microsoft.com/office/officeart/2005/8/layout/orgChart1"/>
    <dgm:cxn modelId="{907E8C6C-60DF-4466-BA79-91C21E372DB2}" type="presParOf" srcId="{B3182149-F317-4327-B103-3BD5AEF95A49}" destId="{60B4788B-E3DD-4380-9688-39B282F3B560}" srcOrd="1" destOrd="0" presId="urn:microsoft.com/office/officeart/2005/8/layout/orgChart1"/>
    <dgm:cxn modelId="{FC4C657C-CBC7-4D2D-B4CC-0CF36B77A120}" type="presParOf" srcId="{84A50AD3-58B6-4FD9-87D2-93C25E4F9CF8}" destId="{049C1320-C4AD-4D0B-84A0-B77AAB41C794}" srcOrd="1" destOrd="0" presId="urn:microsoft.com/office/officeart/2005/8/layout/orgChart1"/>
    <dgm:cxn modelId="{91FF75B4-C59A-441E-A2CB-12ADE3832614}" type="presParOf" srcId="{049C1320-C4AD-4D0B-84A0-B77AAB41C794}" destId="{8C22A0EC-0873-4CA0-9173-D9B67388124A}" srcOrd="0" destOrd="0" presId="urn:microsoft.com/office/officeart/2005/8/layout/orgChart1"/>
    <dgm:cxn modelId="{CCD9E7C1-E27D-4328-BD93-94F08747C343}" type="presParOf" srcId="{049C1320-C4AD-4D0B-84A0-B77AAB41C794}" destId="{40BABB45-FA17-49C0-A726-911293B5DF8E}" srcOrd="1" destOrd="0" presId="urn:microsoft.com/office/officeart/2005/8/layout/orgChart1"/>
    <dgm:cxn modelId="{5CDD1D13-551A-4464-A8FC-F9A9AAEBA562}" type="presParOf" srcId="{40BABB45-FA17-49C0-A726-911293B5DF8E}" destId="{A81ABC2A-9E6E-4695-ABD5-386731AF4A4C}" srcOrd="0" destOrd="0" presId="urn:microsoft.com/office/officeart/2005/8/layout/orgChart1"/>
    <dgm:cxn modelId="{CD261033-82D2-4E3D-BC3C-FC0F14B09F83}" type="presParOf" srcId="{A81ABC2A-9E6E-4695-ABD5-386731AF4A4C}" destId="{5790F254-4107-465F-8071-A7EF1C7266A3}" srcOrd="0" destOrd="0" presId="urn:microsoft.com/office/officeart/2005/8/layout/orgChart1"/>
    <dgm:cxn modelId="{2EE917C8-7138-48CD-BE2F-B18F8B982865}" type="presParOf" srcId="{A81ABC2A-9E6E-4695-ABD5-386731AF4A4C}" destId="{878CD08A-41B8-4A9C-A004-164C0103945C}" srcOrd="1" destOrd="0" presId="urn:microsoft.com/office/officeart/2005/8/layout/orgChart1"/>
    <dgm:cxn modelId="{18FC5E96-2959-4A88-ADA6-2C2FCB623539}" type="presParOf" srcId="{40BABB45-FA17-49C0-A726-911293B5DF8E}" destId="{0C95C796-B2EF-4583-AFCE-44FD8935D2DF}" srcOrd="1" destOrd="0" presId="urn:microsoft.com/office/officeart/2005/8/layout/orgChart1"/>
    <dgm:cxn modelId="{20C17FBA-7BFB-464A-A82D-64513278B389}" type="presParOf" srcId="{40BABB45-FA17-49C0-A726-911293B5DF8E}" destId="{1A34963E-CAB2-4548-8A93-2D0147F3BD87}" srcOrd="2" destOrd="0" presId="urn:microsoft.com/office/officeart/2005/8/layout/orgChart1"/>
    <dgm:cxn modelId="{BBB3B2B9-7FF7-47BB-B2D9-952F0CD5EE33}" type="presParOf" srcId="{049C1320-C4AD-4D0B-84A0-B77AAB41C794}" destId="{027BA851-F218-41E5-815E-005FE73D4AB9}" srcOrd="2" destOrd="0" presId="urn:microsoft.com/office/officeart/2005/8/layout/orgChart1"/>
    <dgm:cxn modelId="{B88CFA38-FBFC-4FB0-AA28-6C496F3AC66C}" type="presParOf" srcId="{049C1320-C4AD-4D0B-84A0-B77AAB41C794}" destId="{9B7F4A3C-2F9C-48CE-89CB-BD2DCB2FC180}" srcOrd="3" destOrd="0" presId="urn:microsoft.com/office/officeart/2005/8/layout/orgChart1"/>
    <dgm:cxn modelId="{C45B3D3D-4DAA-48F5-8286-A0F26602D585}" type="presParOf" srcId="{9B7F4A3C-2F9C-48CE-89CB-BD2DCB2FC180}" destId="{27553F88-CFFA-453A-BAB5-7D3C26669F96}" srcOrd="0" destOrd="0" presId="urn:microsoft.com/office/officeart/2005/8/layout/orgChart1"/>
    <dgm:cxn modelId="{17AE0F74-CCCF-40C6-99A8-2C85F51CAF04}" type="presParOf" srcId="{27553F88-CFFA-453A-BAB5-7D3C26669F96}" destId="{59003BA9-4F51-4609-92E5-FA29071F7895}" srcOrd="0" destOrd="0" presId="urn:microsoft.com/office/officeart/2005/8/layout/orgChart1"/>
    <dgm:cxn modelId="{A1437AD2-A1A7-46B0-AF9B-F998E29283E3}" type="presParOf" srcId="{27553F88-CFFA-453A-BAB5-7D3C26669F96}" destId="{8D1EF1C8-C497-4D73-AD88-747CA35CC743}" srcOrd="1" destOrd="0" presId="urn:microsoft.com/office/officeart/2005/8/layout/orgChart1"/>
    <dgm:cxn modelId="{14BDE6F1-7C4B-495A-A7DC-59EAB4974BB3}" type="presParOf" srcId="{9B7F4A3C-2F9C-48CE-89CB-BD2DCB2FC180}" destId="{BECD22F8-AA67-4458-BE34-A9418BA5A577}" srcOrd="1" destOrd="0" presId="urn:microsoft.com/office/officeart/2005/8/layout/orgChart1"/>
    <dgm:cxn modelId="{03098B99-A107-4306-A5B5-0BD34E30E83F}" type="presParOf" srcId="{9B7F4A3C-2F9C-48CE-89CB-BD2DCB2FC180}" destId="{8D99D412-352D-457E-AEB7-247AF76EFB6C}" srcOrd="2" destOrd="0" presId="urn:microsoft.com/office/officeart/2005/8/layout/orgChart1"/>
    <dgm:cxn modelId="{B5D27108-B383-4C16-B437-99D3256B47B0}" type="presParOf" srcId="{84A50AD3-58B6-4FD9-87D2-93C25E4F9CF8}" destId="{BAA74C06-A03B-42A7-A07B-232126CEB84C}" srcOrd="2" destOrd="0" presId="urn:microsoft.com/office/officeart/2005/8/layout/orgChar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2BB2F6-4F45-4811-8DC1-1F99E91F4F36}" type="doc">
      <dgm:prSet loTypeId="urn:microsoft.com/office/officeart/2005/8/layout/hList3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FC732DF0-CC26-40FC-BD13-4DB7B26087AD}">
      <dgm:prSet custT="1"/>
      <dgm:spPr>
        <a:solidFill>
          <a:srgbClr val="B8885B"/>
        </a:solidFill>
      </dgm:spPr>
      <dgm:t>
        <a:bodyPr/>
        <a:lstStyle/>
        <a:p>
          <a:pPr rtl="0"/>
          <a:r>
            <a:rPr lang="ru-RU" sz="12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ВОЗМОЖНОСТИ ПОВЫШЕНИЯ ПОЗИЦИИ НОВОСИБИРСКОЙ ОБЛАСТИ В РЕЙТИГЕ  РЕГИОНОВ</a:t>
          </a:r>
          <a:endParaRPr lang="ru-RU" sz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07CE3B5-1D9B-4D20-A2D8-8BDDAFB1F669}" type="parTrans" cxnId="{43B964E2-6D88-4044-BD69-7930BBC8DCA2}">
      <dgm:prSet/>
      <dgm:spPr/>
      <dgm:t>
        <a:bodyPr/>
        <a:lstStyle/>
        <a:p>
          <a:endParaRPr lang="ru-RU"/>
        </a:p>
      </dgm:t>
    </dgm:pt>
    <dgm:pt modelId="{50DD4173-6DA0-4888-A278-2BF8A2CF6BE5}" type="sibTrans" cxnId="{43B964E2-6D88-4044-BD69-7930BBC8DCA2}">
      <dgm:prSet/>
      <dgm:spPr/>
      <dgm:t>
        <a:bodyPr/>
        <a:lstStyle/>
        <a:p>
          <a:endParaRPr lang="ru-RU"/>
        </a:p>
      </dgm:t>
    </dgm:pt>
    <dgm:pt modelId="{49801994-DB23-4096-A46A-7A15E3692C48}">
      <dgm:prSet custT="1"/>
      <dgm:spPr>
        <a:solidFill>
          <a:schemeClr val="bg1"/>
        </a:solidFill>
      </dgm:spPr>
      <dgm:t>
        <a:bodyPr anchor="t"/>
        <a:lstStyle/>
        <a:p>
          <a:pPr rtl="0">
            <a:spcAft>
              <a:spcPts val="0"/>
            </a:spcAft>
          </a:pPr>
          <a:r>
            <a:rPr lang="ru-RU" sz="9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Выполнение ОИОГВ НСО и ОМСУ значений ключевых показателей, установленных в «дорожной карте»</a:t>
          </a:r>
          <a:endParaRPr lang="ru-RU" sz="9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D70E8A1-6C16-4D7A-853D-A9DDBB68D2AA}" type="parTrans" cxnId="{2E6AEF59-38DD-4745-95DA-6ACC18B50423}">
      <dgm:prSet/>
      <dgm:spPr/>
      <dgm:t>
        <a:bodyPr/>
        <a:lstStyle/>
        <a:p>
          <a:endParaRPr lang="ru-RU"/>
        </a:p>
      </dgm:t>
    </dgm:pt>
    <dgm:pt modelId="{F48619D0-EDDF-43C7-8312-5D5A8EA254FF}" type="sibTrans" cxnId="{2E6AEF59-38DD-4745-95DA-6ACC18B50423}">
      <dgm:prSet/>
      <dgm:spPr/>
      <dgm:t>
        <a:bodyPr/>
        <a:lstStyle/>
        <a:p>
          <a:endParaRPr lang="ru-RU"/>
        </a:p>
      </dgm:t>
    </dgm:pt>
    <dgm:pt modelId="{CE14FB2D-D630-4201-BA1F-115380D18DC1}">
      <dgm:prSet custT="1"/>
      <dgm:spPr>
        <a:solidFill>
          <a:schemeClr val="bg1"/>
        </a:solidFill>
      </dgm:spPr>
      <dgm:t>
        <a:bodyPr anchor="t"/>
        <a:lstStyle/>
        <a:p>
          <a:pPr rtl="0"/>
          <a:r>
            <a:rPr lang="ru-RU" sz="9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Предоставление ОИОГВ НСО качественных  отчетов о реализации мероприятий «дорожной карты» </a:t>
          </a:r>
          <a:r>
            <a:rPr lang="ru-RU" sz="9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для их включения в доклад о состоянии и развитии конкуренции на товарных рынках НСО</a:t>
          </a:r>
          <a:endParaRPr lang="ru-RU" sz="9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5FD2CD5E-C02E-46A7-9695-A59994AC4116}" type="parTrans" cxnId="{F76FB08D-AD39-4AD3-B2A5-92F64FA0B05F}">
      <dgm:prSet/>
      <dgm:spPr/>
      <dgm:t>
        <a:bodyPr/>
        <a:lstStyle/>
        <a:p>
          <a:endParaRPr lang="ru-RU"/>
        </a:p>
      </dgm:t>
    </dgm:pt>
    <dgm:pt modelId="{1150682B-44D4-4BB8-ABB0-5058404C2BF6}" type="sibTrans" cxnId="{F76FB08D-AD39-4AD3-B2A5-92F64FA0B05F}">
      <dgm:prSet/>
      <dgm:spPr/>
      <dgm:t>
        <a:bodyPr/>
        <a:lstStyle/>
        <a:p>
          <a:endParaRPr lang="ru-RU"/>
        </a:p>
      </dgm:t>
    </dgm:pt>
    <dgm:pt modelId="{C8974317-482C-4183-B4AF-2FD99796F09F}">
      <dgm:prSet custT="1"/>
      <dgm:spPr>
        <a:solidFill>
          <a:schemeClr val="bg1"/>
        </a:solidFill>
      </dgm:spPr>
      <dgm:t>
        <a:bodyPr anchor="t"/>
        <a:lstStyle/>
        <a:p>
          <a:pPr rtl="0"/>
          <a:r>
            <a:rPr lang="ru-RU" sz="9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Применение технологического и ценового аудита </a:t>
          </a:r>
          <a:r>
            <a:rPr lang="ru-RU" sz="9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инвестиционных проектов субъектов естественных монополий и крупных инвестиционных проектов с государственным участием</a:t>
          </a:r>
          <a:endParaRPr lang="ru-RU" sz="9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ADC49C3-9B5F-41F8-A8D9-A5558AE8E435}" type="parTrans" cxnId="{B866A809-345B-4610-A22D-BEAE4A801DA4}">
      <dgm:prSet/>
      <dgm:spPr/>
      <dgm:t>
        <a:bodyPr/>
        <a:lstStyle/>
        <a:p>
          <a:endParaRPr lang="ru-RU"/>
        </a:p>
      </dgm:t>
    </dgm:pt>
    <dgm:pt modelId="{51DD3FAD-B2BE-4F88-BA36-74D89A1A5B2A}" type="sibTrans" cxnId="{B866A809-345B-4610-A22D-BEAE4A801DA4}">
      <dgm:prSet/>
      <dgm:spPr/>
      <dgm:t>
        <a:bodyPr/>
        <a:lstStyle/>
        <a:p>
          <a:endParaRPr lang="ru-RU"/>
        </a:p>
      </dgm:t>
    </dgm:pt>
    <dgm:pt modelId="{57A99288-CB2C-4AA9-A913-5B90EE96447E}">
      <dgm:prSet custT="1"/>
      <dgm:spPr>
        <a:solidFill>
          <a:schemeClr val="bg1"/>
        </a:solidFill>
      </dgm:spPr>
      <dgm:t>
        <a:bodyPr anchor="t"/>
        <a:lstStyle/>
        <a:p>
          <a:pPr rtl="0">
            <a:spcAft>
              <a:spcPts val="0"/>
            </a:spcAft>
          </a:pPr>
          <a:r>
            <a:rPr lang="ru-RU" sz="9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Внедрение </a:t>
          </a:r>
        </a:p>
        <a:p>
          <a:pPr rtl="0">
            <a:spcAft>
              <a:spcPts val="0"/>
            </a:spcAft>
          </a:pPr>
          <a:r>
            <a:rPr lang="ru-RU" sz="9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ОИОГВ НСО лучших практик </a:t>
          </a:r>
        </a:p>
        <a:p>
          <a:pPr rtl="0">
            <a:spcAft>
              <a:spcPts val="0"/>
            </a:spcAft>
          </a:pPr>
          <a:r>
            <a:rPr lang="ru-RU" sz="9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содействия развитию конкуренции</a:t>
          </a:r>
          <a:endParaRPr lang="ru-RU" sz="9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6B916B5-7014-41C6-8704-9D2788B25923}" type="parTrans" cxnId="{7EC75ED3-002A-4779-BDD3-234CAEA6BC5E}">
      <dgm:prSet/>
      <dgm:spPr/>
      <dgm:t>
        <a:bodyPr/>
        <a:lstStyle/>
        <a:p>
          <a:endParaRPr lang="ru-RU"/>
        </a:p>
      </dgm:t>
    </dgm:pt>
    <dgm:pt modelId="{68A173C3-A62C-4CDC-BB93-EC2E4B91A3F5}" type="sibTrans" cxnId="{7EC75ED3-002A-4779-BDD3-234CAEA6BC5E}">
      <dgm:prSet/>
      <dgm:spPr/>
      <dgm:t>
        <a:bodyPr/>
        <a:lstStyle/>
        <a:p>
          <a:endParaRPr lang="ru-RU"/>
        </a:p>
      </dgm:t>
    </dgm:pt>
    <dgm:pt modelId="{9C59530C-3C91-48D1-8382-7AAA007FD610}">
      <dgm:prSet custT="1"/>
      <dgm:spPr>
        <a:solidFill>
          <a:schemeClr val="bg1"/>
        </a:solidFill>
      </dgm:spPr>
      <dgm:t>
        <a:bodyPr anchor="t"/>
        <a:lstStyle/>
        <a:p>
          <a:pPr rtl="0">
            <a:spcAft>
              <a:spcPts val="0"/>
            </a:spcAft>
          </a:pPr>
          <a:r>
            <a:rPr lang="ru-RU" sz="9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Проведение ежегодного мониторинга состояния и развития конкуренции на товарных рынках Новосибирской области</a:t>
          </a:r>
        </a:p>
        <a:p>
          <a:pPr rtl="0">
            <a:spcAft>
              <a:spcPts val="0"/>
            </a:spcAft>
          </a:pPr>
          <a:r>
            <a:rPr lang="ru-RU" sz="900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(в Областном бюджете НСО денежные средства на 2022 год не предусмотрены)</a:t>
          </a:r>
          <a:r>
            <a:rPr lang="ru-RU" sz="900" b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endParaRPr lang="ru-RU" sz="900" dirty="0">
            <a:solidFill>
              <a:srgbClr val="C00000"/>
            </a:solidFill>
          </a:endParaRPr>
        </a:p>
      </dgm:t>
    </dgm:pt>
    <dgm:pt modelId="{1432759C-2516-4676-9AFF-35145BDD0FC8}" type="parTrans" cxnId="{E4277833-7118-429A-9D73-AC22581DD084}">
      <dgm:prSet/>
      <dgm:spPr/>
      <dgm:t>
        <a:bodyPr/>
        <a:lstStyle/>
        <a:p>
          <a:endParaRPr lang="ru-RU"/>
        </a:p>
      </dgm:t>
    </dgm:pt>
    <dgm:pt modelId="{53C9C37A-59A6-4EF7-9CE9-762FEFE0F24C}" type="sibTrans" cxnId="{E4277833-7118-429A-9D73-AC22581DD084}">
      <dgm:prSet/>
      <dgm:spPr/>
      <dgm:t>
        <a:bodyPr/>
        <a:lstStyle/>
        <a:p>
          <a:endParaRPr lang="ru-RU"/>
        </a:p>
      </dgm:t>
    </dgm:pt>
    <dgm:pt modelId="{135E9DDD-2410-42D1-9C2E-D5B78DCE067E}">
      <dgm:prSet custT="1"/>
      <dgm:spPr>
        <a:solidFill>
          <a:schemeClr val="bg1"/>
        </a:solidFill>
      </dgm:spPr>
      <dgm:t>
        <a:bodyPr anchor="t"/>
        <a:lstStyle/>
        <a:p>
          <a:pPr rtl="0"/>
          <a:r>
            <a:rPr lang="ru-RU" sz="9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Детальный анализ и предоставление ОИОГВ НСО информации о достижении ключевых показателей</a:t>
          </a:r>
          <a:r>
            <a:rPr lang="ru-RU" sz="9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развития конкуренции, установленных «дорожной картой» для дальнейшего включения в доклад о состоянии и развитии конкуренции на товарных рынках НСО</a:t>
          </a:r>
          <a:endParaRPr lang="ru-RU" sz="9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62BA7CEB-489F-4188-ACC7-889B06F0BDD6}" type="parTrans" cxnId="{C7B1B137-CD83-4D65-80D7-ADE337BE490D}">
      <dgm:prSet/>
      <dgm:spPr/>
      <dgm:t>
        <a:bodyPr/>
        <a:lstStyle/>
        <a:p>
          <a:endParaRPr lang="ru-RU"/>
        </a:p>
      </dgm:t>
    </dgm:pt>
    <dgm:pt modelId="{8EF1D93D-69E3-4BCE-9EA2-2C83892EED9E}" type="sibTrans" cxnId="{C7B1B137-CD83-4D65-80D7-ADE337BE490D}">
      <dgm:prSet/>
      <dgm:spPr/>
      <dgm:t>
        <a:bodyPr/>
        <a:lstStyle/>
        <a:p>
          <a:endParaRPr lang="ru-RU"/>
        </a:p>
      </dgm:t>
    </dgm:pt>
    <dgm:pt modelId="{B6EC68FB-6BF4-401A-B33A-A4CCA295BC0B}">
      <dgm:prSet custT="1"/>
      <dgm:spPr>
        <a:solidFill>
          <a:schemeClr val="bg1"/>
        </a:solidFill>
      </dgm:spPr>
      <dgm:t>
        <a:bodyPr anchor="t"/>
        <a:lstStyle/>
        <a:p>
          <a:pPr rtl="0">
            <a:spcAft>
              <a:spcPts val="0"/>
            </a:spcAft>
          </a:pPr>
          <a:r>
            <a:rPr lang="ru-RU" sz="9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Актуализация перечня товарных рынков  и «дорожной карты» </a:t>
          </a:r>
          <a:endParaRPr lang="ru-RU" sz="900" b="1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044931F-9D8A-4A53-8138-AA08ED3425BF}" type="parTrans" cxnId="{8ED200EC-9B7A-4705-85C2-EA308B6F69B3}">
      <dgm:prSet/>
      <dgm:spPr/>
      <dgm:t>
        <a:bodyPr/>
        <a:lstStyle/>
        <a:p>
          <a:endParaRPr lang="ru-RU"/>
        </a:p>
      </dgm:t>
    </dgm:pt>
    <dgm:pt modelId="{06E0A1D9-D32D-48A2-821B-D99895E0864D}" type="sibTrans" cxnId="{8ED200EC-9B7A-4705-85C2-EA308B6F69B3}">
      <dgm:prSet/>
      <dgm:spPr/>
      <dgm:t>
        <a:bodyPr/>
        <a:lstStyle/>
        <a:p>
          <a:endParaRPr lang="ru-RU"/>
        </a:p>
      </dgm:t>
    </dgm:pt>
    <dgm:pt modelId="{2BCD0504-F1D0-4036-AFB7-6E0057034373}" type="pres">
      <dgm:prSet presAssocID="{922BB2F6-4F45-4811-8DC1-1F99E91F4F3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C34AF4-3E4E-49F4-B35D-7C7C69B080E2}" type="pres">
      <dgm:prSet presAssocID="{FC732DF0-CC26-40FC-BD13-4DB7B26087AD}" presName="roof" presStyleLbl="dkBgShp" presStyleIdx="0" presStyleCnt="2"/>
      <dgm:spPr/>
      <dgm:t>
        <a:bodyPr/>
        <a:lstStyle/>
        <a:p>
          <a:endParaRPr lang="ru-RU"/>
        </a:p>
      </dgm:t>
    </dgm:pt>
    <dgm:pt modelId="{08D12F75-655B-4CD2-9DD7-20E67D8957F9}" type="pres">
      <dgm:prSet presAssocID="{FC732DF0-CC26-40FC-BD13-4DB7B26087AD}" presName="pillars" presStyleCnt="0"/>
      <dgm:spPr/>
    </dgm:pt>
    <dgm:pt modelId="{8971322E-6E5B-4F1E-B210-FAA5E50CC63C}" type="pres">
      <dgm:prSet presAssocID="{FC732DF0-CC26-40FC-BD13-4DB7B26087AD}" presName="pillar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2A51C-17CF-4627-A930-339D8D18C914}" type="pres">
      <dgm:prSet presAssocID="{B6EC68FB-6BF4-401A-B33A-A4CCA295BC0B}" presName="pillarX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E44C1B-0283-4F67-B38E-A5267D24311F}" type="pres">
      <dgm:prSet presAssocID="{9C59530C-3C91-48D1-8382-7AAA007FD610}" presName="pillarX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A1F8A3-F41B-40E9-8AF3-8B7F766ED0E5}" type="pres">
      <dgm:prSet presAssocID="{CE14FB2D-D630-4201-BA1F-115380D18DC1}" presName="pillarX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D2AF5-9931-4B2B-8AAA-141A30E4946A}" type="pres">
      <dgm:prSet presAssocID="{135E9DDD-2410-42D1-9C2E-D5B78DCE067E}" presName="pillarX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F29794-1098-406E-A7D4-7DB7FD624D18}" type="pres">
      <dgm:prSet presAssocID="{C8974317-482C-4183-B4AF-2FD99796F09F}" presName="pillarX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EAC3CE-BE67-4503-AFA6-A10701DB5B88}" type="pres">
      <dgm:prSet presAssocID="{57A99288-CB2C-4AA9-A913-5B90EE96447E}" presName="pillarX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1E5C05-6FAF-426C-97D4-C1F4ECACED16}" type="pres">
      <dgm:prSet presAssocID="{FC732DF0-CC26-40FC-BD13-4DB7B26087AD}" presName="base" presStyleLbl="dkBgShp" presStyleIdx="1" presStyleCnt="2"/>
      <dgm:spPr>
        <a:solidFill>
          <a:srgbClr val="B8885B"/>
        </a:solidFill>
      </dgm:spPr>
    </dgm:pt>
  </dgm:ptLst>
  <dgm:cxnLst>
    <dgm:cxn modelId="{F76FB08D-AD39-4AD3-B2A5-92F64FA0B05F}" srcId="{FC732DF0-CC26-40FC-BD13-4DB7B26087AD}" destId="{CE14FB2D-D630-4201-BA1F-115380D18DC1}" srcOrd="3" destOrd="0" parTransId="{5FD2CD5E-C02E-46A7-9695-A59994AC4116}" sibTransId="{1150682B-44D4-4BB8-ABB0-5058404C2BF6}"/>
    <dgm:cxn modelId="{7EC75ED3-002A-4779-BDD3-234CAEA6BC5E}" srcId="{FC732DF0-CC26-40FC-BD13-4DB7B26087AD}" destId="{57A99288-CB2C-4AA9-A913-5B90EE96447E}" srcOrd="6" destOrd="0" parTransId="{46B916B5-7014-41C6-8704-9D2788B25923}" sibTransId="{68A173C3-A62C-4CDC-BB93-EC2E4B91A3F5}"/>
    <dgm:cxn modelId="{E4277833-7118-429A-9D73-AC22581DD084}" srcId="{FC732DF0-CC26-40FC-BD13-4DB7B26087AD}" destId="{9C59530C-3C91-48D1-8382-7AAA007FD610}" srcOrd="2" destOrd="0" parTransId="{1432759C-2516-4676-9AFF-35145BDD0FC8}" sibTransId="{53C9C37A-59A6-4EF7-9CE9-762FEFE0F24C}"/>
    <dgm:cxn modelId="{8ED200EC-9B7A-4705-85C2-EA308B6F69B3}" srcId="{FC732DF0-CC26-40FC-BD13-4DB7B26087AD}" destId="{B6EC68FB-6BF4-401A-B33A-A4CCA295BC0B}" srcOrd="1" destOrd="0" parTransId="{F044931F-9D8A-4A53-8138-AA08ED3425BF}" sibTransId="{06E0A1D9-D32D-48A2-821B-D99895E0864D}"/>
    <dgm:cxn modelId="{C7B1B137-CD83-4D65-80D7-ADE337BE490D}" srcId="{FC732DF0-CC26-40FC-BD13-4DB7B26087AD}" destId="{135E9DDD-2410-42D1-9C2E-D5B78DCE067E}" srcOrd="4" destOrd="0" parTransId="{62BA7CEB-489F-4188-ACC7-889B06F0BDD6}" sibTransId="{8EF1D93D-69E3-4BCE-9EA2-2C83892EED9E}"/>
    <dgm:cxn modelId="{C9045A40-8FE7-4CD4-B2A7-D10CC4364650}" type="presOf" srcId="{C8974317-482C-4183-B4AF-2FD99796F09F}" destId="{CCF29794-1098-406E-A7D4-7DB7FD624D18}" srcOrd="0" destOrd="0" presId="urn:microsoft.com/office/officeart/2005/8/layout/hList3"/>
    <dgm:cxn modelId="{2E6AEF59-38DD-4745-95DA-6ACC18B50423}" srcId="{FC732DF0-CC26-40FC-BD13-4DB7B26087AD}" destId="{49801994-DB23-4096-A46A-7A15E3692C48}" srcOrd="0" destOrd="0" parTransId="{5D70E8A1-6C16-4D7A-853D-A9DDBB68D2AA}" sibTransId="{F48619D0-EDDF-43C7-8312-5D5A8EA254FF}"/>
    <dgm:cxn modelId="{ABF2B903-D120-4746-AEDE-51D52BA51F70}" type="presOf" srcId="{FC732DF0-CC26-40FC-BD13-4DB7B26087AD}" destId="{DAC34AF4-3E4E-49F4-B35D-7C7C69B080E2}" srcOrd="0" destOrd="0" presId="urn:microsoft.com/office/officeart/2005/8/layout/hList3"/>
    <dgm:cxn modelId="{43B964E2-6D88-4044-BD69-7930BBC8DCA2}" srcId="{922BB2F6-4F45-4811-8DC1-1F99E91F4F36}" destId="{FC732DF0-CC26-40FC-BD13-4DB7B26087AD}" srcOrd="0" destOrd="0" parTransId="{E07CE3B5-1D9B-4D20-A2D8-8BDDAFB1F669}" sibTransId="{50DD4173-6DA0-4888-A278-2BF8A2CF6BE5}"/>
    <dgm:cxn modelId="{2052DE6F-18C1-4D2C-9CA3-F4A39BC712B5}" type="presOf" srcId="{CE14FB2D-D630-4201-BA1F-115380D18DC1}" destId="{35A1F8A3-F41B-40E9-8AF3-8B7F766ED0E5}" srcOrd="0" destOrd="0" presId="urn:microsoft.com/office/officeart/2005/8/layout/hList3"/>
    <dgm:cxn modelId="{EF017684-A748-4A36-AEB4-ED400543BC8E}" type="presOf" srcId="{57A99288-CB2C-4AA9-A913-5B90EE96447E}" destId="{3BEAC3CE-BE67-4503-AFA6-A10701DB5B88}" srcOrd="0" destOrd="0" presId="urn:microsoft.com/office/officeart/2005/8/layout/hList3"/>
    <dgm:cxn modelId="{4F2D5AFC-6E08-4148-A85D-58D88D76F54D}" type="presOf" srcId="{49801994-DB23-4096-A46A-7A15E3692C48}" destId="{8971322E-6E5B-4F1E-B210-FAA5E50CC63C}" srcOrd="0" destOrd="0" presId="urn:microsoft.com/office/officeart/2005/8/layout/hList3"/>
    <dgm:cxn modelId="{B866A809-345B-4610-A22D-BEAE4A801DA4}" srcId="{FC732DF0-CC26-40FC-BD13-4DB7B26087AD}" destId="{C8974317-482C-4183-B4AF-2FD99796F09F}" srcOrd="5" destOrd="0" parTransId="{3ADC49C3-9B5F-41F8-A8D9-A5558AE8E435}" sibTransId="{51DD3FAD-B2BE-4F88-BA36-74D89A1A5B2A}"/>
    <dgm:cxn modelId="{AD0FC69C-B88C-4F37-8C53-3B77C12FEB77}" type="presOf" srcId="{135E9DDD-2410-42D1-9C2E-D5B78DCE067E}" destId="{04CD2AF5-9931-4B2B-8AAA-141A30E4946A}" srcOrd="0" destOrd="0" presId="urn:microsoft.com/office/officeart/2005/8/layout/hList3"/>
    <dgm:cxn modelId="{92A49B8A-532C-4F7D-B567-2AAE44A34E14}" type="presOf" srcId="{9C59530C-3C91-48D1-8382-7AAA007FD610}" destId="{ADE44C1B-0283-4F67-B38E-A5267D24311F}" srcOrd="0" destOrd="0" presId="urn:microsoft.com/office/officeart/2005/8/layout/hList3"/>
    <dgm:cxn modelId="{98B1D53D-87C0-4A2C-B841-C5B6FEAE8E30}" type="presOf" srcId="{922BB2F6-4F45-4811-8DC1-1F99E91F4F36}" destId="{2BCD0504-F1D0-4036-AFB7-6E0057034373}" srcOrd="0" destOrd="0" presId="urn:microsoft.com/office/officeart/2005/8/layout/hList3"/>
    <dgm:cxn modelId="{5850B7A4-20FF-42FE-BCB1-1B882F23D296}" type="presOf" srcId="{B6EC68FB-6BF4-401A-B33A-A4CCA295BC0B}" destId="{F6F2A51C-17CF-4627-A930-339D8D18C914}" srcOrd="0" destOrd="0" presId="urn:microsoft.com/office/officeart/2005/8/layout/hList3"/>
    <dgm:cxn modelId="{D3C25389-7175-4E9D-A977-3AD1BD660F87}" type="presParOf" srcId="{2BCD0504-F1D0-4036-AFB7-6E0057034373}" destId="{DAC34AF4-3E4E-49F4-B35D-7C7C69B080E2}" srcOrd="0" destOrd="0" presId="urn:microsoft.com/office/officeart/2005/8/layout/hList3"/>
    <dgm:cxn modelId="{D33880C1-5E2E-4E96-8B74-8D35A78623FA}" type="presParOf" srcId="{2BCD0504-F1D0-4036-AFB7-6E0057034373}" destId="{08D12F75-655B-4CD2-9DD7-20E67D8957F9}" srcOrd="1" destOrd="0" presId="urn:microsoft.com/office/officeart/2005/8/layout/hList3"/>
    <dgm:cxn modelId="{865107FA-157C-4E02-BCC7-FA38E23398D4}" type="presParOf" srcId="{08D12F75-655B-4CD2-9DD7-20E67D8957F9}" destId="{8971322E-6E5B-4F1E-B210-FAA5E50CC63C}" srcOrd="0" destOrd="0" presId="urn:microsoft.com/office/officeart/2005/8/layout/hList3"/>
    <dgm:cxn modelId="{C4394AB0-ADFD-4928-B0EE-3DC9192FF4FC}" type="presParOf" srcId="{08D12F75-655B-4CD2-9DD7-20E67D8957F9}" destId="{F6F2A51C-17CF-4627-A930-339D8D18C914}" srcOrd="1" destOrd="0" presId="urn:microsoft.com/office/officeart/2005/8/layout/hList3"/>
    <dgm:cxn modelId="{147CA039-5C76-41A7-9152-3DBFA2A6E511}" type="presParOf" srcId="{08D12F75-655B-4CD2-9DD7-20E67D8957F9}" destId="{ADE44C1B-0283-4F67-B38E-A5267D24311F}" srcOrd="2" destOrd="0" presId="urn:microsoft.com/office/officeart/2005/8/layout/hList3"/>
    <dgm:cxn modelId="{E982CC2B-F67D-4C18-BA3C-90BC21EC1B92}" type="presParOf" srcId="{08D12F75-655B-4CD2-9DD7-20E67D8957F9}" destId="{35A1F8A3-F41B-40E9-8AF3-8B7F766ED0E5}" srcOrd="3" destOrd="0" presId="urn:microsoft.com/office/officeart/2005/8/layout/hList3"/>
    <dgm:cxn modelId="{12D87F82-7009-4EFF-B95C-C2B7F4E9E2E1}" type="presParOf" srcId="{08D12F75-655B-4CD2-9DD7-20E67D8957F9}" destId="{04CD2AF5-9931-4B2B-8AAA-141A30E4946A}" srcOrd="4" destOrd="0" presId="urn:microsoft.com/office/officeart/2005/8/layout/hList3"/>
    <dgm:cxn modelId="{A816FFCD-4EF1-4B1E-924E-04954824D505}" type="presParOf" srcId="{08D12F75-655B-4CD2-9DD7-20E67D8957F9}" destId="{CCF29794-1098-406E-A7D4-7DB7FD624D18}" srcOrd="5" destOrd="0" presId="urn:microsoft.com/office/officeart/2005/8/layout/hList3"/>
    <dgm:cxn modelId="{6BB11EA4-3656-4974-9BEC-0B1DFF7C9C51}" type="presParOf" srcId="{08D12F75-655B-4CD2-9DD7-20E67D8957F9}" destId="{3BEAC3CE-BE67-4503-AFA6-A10701DB5B88}" srcOrd="6" destOrd="0" presId="urn:microsoft.com/office/officeart/2005/8/layout/hList3"/>
    <dgm:cxn modelId="{646F23B6-397E-41F0-95CA-704BBCB38E03}" type="presParOf" srcId="{2BCD0504-F1D0-4036-AFB7-6E0057034373}" destId="{531E5C05-6FAF-426C-97D4-C1F4ECACED1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7BA851-F218-41E5-815E-005FE73D4AB9}">
      <dsp:nvSpPr>
        <dsp:cNvPr id="0" name=""/>
        <dsp:cNvSpPr/>
      </dsp:nvSpPr>
      <dsp:spPr>
        <a:xfrm>
          <a:off x="4126190" y="423512"/>
          <a:ext cx="1348850" cy="1777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850"/>
              </a:lnTo>
              <a:lnTo>
                <a:pt x="1348850" y="88850"/>
              </a:lnTo>
              <a:lnTo>
                <a:pt x="1348850" y="177700"/>
              </a:lnTo>
            </a:path>
          </a:pathLst>
        </a:custGeom>
        <a:noFill/>
        <a:ln w="12700" cap="flat" cmpd="sng" algn="ctr">
          <a:solidFill>
            <a:srgbClr val="99663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22A0EC-0873-4CA0-9173-D9B67388124A}">
      <dsp:nvSpPr>
        <dsp:cNvPr id="0" name=""/>
        <dsp:cNvSpPr/>
      </dsp:nvSpPr>
      <dsp:spPr>
        <a:xfrm>
          <a:off x="2777339" y="423512"/>
          <a:ext cx="1348850" cy="177700"/>
        </a:xfrm>
        <a:custGeom>
          <a:avLst/>
          <a:gdLst/>
          <a:ahLst/>
          <a:cxnLst/>
          <a:rect l="0" t="0" r="0" b="0"/>
          <a:pathLst>
            <a:path>
              <a:moveTo>
                <a:pt x="1348850" y="0"/>
              </a:moveTo>
              <a:lnTo>
                <a:pt x="1348850" y="88850"/>
              </a:lnTo>
              <a:lnTo>
                <a:pt x="0" y="88850"/>
              </a:lnTo>
              <a:lnTo>
                <a:pt x="0" y="177700"/>
              </a:lnTo>
            </a:path>
          </a:pathLst>
        </a:custGeom>
        <a:noFill/>
        <a:ln w="12700" cap="flat" cmpd="sng" algn="ctr">
          <a:solidFill>
            <a:srgbClr val="99663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F67D4F-B892-441B-8EBC-4305ECD09235}">
      <dsp:nvSpPr>
        <dsp:cNvPr id="0" name=""/>
        <dsp:cNvSpPr/>
      </dsp:nvSpPr>
      <dsp:spPr>
        <a:xfrm>
          <a:off x="3384376" y="416"/>
          <a:ext cx="1483627" cy="423095"/>
        </a:xfrm>
        <a:prstGeom prst="rect">
          <a:avLst/>
        </a:prstGeom>
        <a:solidFill>
          <a:srgbClr val="4B752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НЕ ВЫПОЛНЕНО:</a:t>
          </a:r>
          <a:endParaRPr lang="ru-RU" sz="1000" kern="1200" dirty="0">
            <a:solidFill>
              <a:schemeClr val="bg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384376" y="416"/>
        <a:ext cx="1483627" cy="423095"/>
      </dsp:txXfrm>
    </dsp:sp>
    <dsp:sp modelId="{5790F254-4107-465F-8071-A7EF1C7266A3}">
      <dsp:nvSpPr>
        <dsp:cNvPr id="0" name=""/>
        <dsp:cNvSpPr/>
      </dsp:nvSpPr>
      <dsp:spPr>
        <a:xfrm>
          <a:off x="1517339" y="601212"/>
          <a:ext cx="2520000" cy="423095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996633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000" b="1" kern="1200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9 показателей</a:t>
          </a:r>
        </a:p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900" b="1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по товарным рынкам</a:t>
          </a:r>
          <a:endParaRPr lang="ru-RU" sz="900" b="1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1517339" y="601212"/>
        <a:ext cx="2520000" cy="423095"/>
      </dsp:txXfrm>
    </dsp:sp>
    <dsp:sp modelId="{59003BA9-4F51-4609-92E5-FA29071F7895}">
      <dsp:nvSpPr>
        <dsp:cNvPr id="0" name=""/>
        <dsp:cNvSpPr/>
      </dsp:nvSpPr>
      <dsp:spPr>
        <a:xfrm>
          <a:off x="4215040" y="601212"/>
          <a:ext cx="2520000" cy="423095"/>
        </a:xfrm>
        <a:prstGeom prst="rect">
          <a:avLst/>
        </a:prstGeom>
        <a:solidFill>
          <a:schemeClr val="bg1"/>
        </a:solidFill>
        <a:ln w="12700" cap="flat" cmpd="sng" algn="ctr">
          <a:solidFill>
            <a:srgbClr val="996633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900" b="1" kern="1200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1 показатель </a:t>
          </a:r>
        </a:p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900" b="1" kern="1200" dirty="0" smtClean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по системным мероприятиям</a:t>
          </a:r>
          <a:endParaRPr lang="ru-RU" sz="900" kern="1200" dirty="0">
            <a:solidFill>
              <a:schemeClr val="tx1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215040" y="601212"/>
        <a:ext cx="2520000" cy="4230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34AF4-3E4E-49F4-B35D-7C7C69B080E2}">
      <dsp:nvSpPr>
        <dsp:cNvPr id="0" name=""/>
        <dsp:cNvSpPr/>
      </dsp:nvSpPr>
      <dsp:spPr>
        <a:xfrm>
          <a:off x="0" y="0"/>
          <a:ext cx="8784976" cy="1036915"/>
        </a:xfrm>
        <a:prstGeom prst="rect">
          <a:avLst/>
        </a:prstGeom>
        <a:solidFill>
          <a:srgbClr val="B8885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ВОЗМОЖНОСТИ ПОВЫШЕНИЯ ПОЗИЦИИ НОВОСИБИРСКОЙ ОБЛАСТИ В РЕЙТИГЕ  РЕГИОНОВ</a:t>
          </a:r>
          <a:endParaRPr lang="ru-RU" sz="12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0" y="0"/>
        <a:ext cx="8784976" cy="1036915"/>
      </dsp:txXfrm>
    </dsp:sp>
    <dsp:sp modelId="{8971322E-6E5B-4F1E-B210-FAA5E50CC63C}">
      <dsp:nvSpPr>
        <dsp:cNvPr id="0" name=""/>
        <dsp:cNvSpPr/>
      </dsp:nvSpPr>
      <dsp:spPr>
        <a:xfrm>
          <a:off x="1072" y="1036915"/>
          <a:ext cx="1254690" cy="2177521"/>
        </a:xfrm>
        <a:prstGeom prst="rect">
          <a:avLst/>
        </a:prstGeom>
        <a:solidFill>
          <a:schemeClr val="bg1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900" b="1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Выполнение ОИОГВ НСО и ОМСУ значений ключевых показателей, установленных в «дорожной карте»</a:t>
          </a:r>
          <a:endParaRPr lang="ru-RU" sz="9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1072" y="1036915"/>
        <a:ext cx="1254690" cy="2177521"/>
      </dsp:txXfrm>
    </dsp:sp>
    <dsp:sp modelId="{F6F2A51C-17CF-4627-A930-339D8D18C914}">
      <dsp:nvSpPr>
        <dsp:cNvPr id="0" name=""/>
        <dsp:cNvSpPr/>
      </dsp:nvSpPr>
      <dsp:spPr>
        <a:xfrm>
          <a:off x="1255762" y="1036915"/>
          <a:ext cx="1254690" cy="2177521"/>
        </a:xfrm>
        <a:prstGeom prst="rect">
          <a:avLst/>
        </a:prstGeom>
        <a:solidFill>
          <a:schemeClr val="bg1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900" b="1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Актуализация перечня товарных рынков  и «дорожной карты» </a:t>
          </a:r>
          <a:endParaRPr lang="ru-RU" sz="900" b="1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1255762" y="1036915"/>
        <a:ext cx="1254690" cy="2177521"/>
      </dsp:txXfrm>
    </dsp:sp>
    <dsp:sp modelId="{ADE44C1B-0283-4F67-B38E-A5267D24311F}">
      <dsp:nvSpPr>
        <dsp:cNvPr id="0" name=""/>
        <dsp:cNvSpPr/>
      </dsp:nvSpPr>
      <dsp:spPr>
        <a:xfrm>
          <a:off x="2510452" y="1036915"/>
          <a:ext cx="1254690" cy="2177521"/>
        </a:xfrm>
        <a:prstGeom prst="rect">
          <a:avLst/>
        </a:prstGeom>
        <a:solidFill>
          <a:schemeClr val="bg1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900" b="1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Проведение ежегодного мониторинга состояния и развития конкуренции на товарных рынках Новосибирской области</a:t>
          </a:r>
        </a:p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900" kern="1200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(в Областном бюджете НСО денежные средства на 2022 год не предусмотрены)</a:t>
          </a:r>
          <a:r>
            <a:rPr lang="ru-RU" sz="900" b="1" kern="1200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</a:t>
          </a:r>
          <a:endParaRPr lang="ru-RU" sz="900" kern="1200" dirty="0">
            <a:solidFill>
              <a:srgbClr val="C00000"/>
            </a:solidFill>
          </a:endParaRPr>
        </a:p>
      </dsp:txBody>
      <dsp:txXfrm>
        <a:off x="2510452" y="1036915"/>
        <a:ext cx="1254690" cy="2177521"/>
      </dsp:txXfrm>
    </dsp:sp>
    <dsp:sp modelId="{35A1F8A3-F41B-40E9-8AF3-8B7F766ED0E5}">
      <dsp:nvSpPr>
        <dsp:cNvPr id="0" name=""/>
        <dsp:cNvSpPr/>
      </dsp:nvSpPr>
      <dsp:spPr>
        <a:xfrm>
          <a:off x="3765142" y="1036915"/>
          <a:ext cx="1254690" cy="2177521"/>
        </a:xfrm>
        <a:prstGeom prst="rect">
          <a:avLst/>
        </a:prstGeom>
        <a:solidFill>
          <a:schemeClr val="bg1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Предоставление ОИОГВ НСО качественных  отчетов о реализации мероприятий «дорожной карты» </a:t>
          </a:r>
          <a:r>
            <a:rPr lang="ru-RU" sz="9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для их включения в доклад о состоянии и развитии конкуренции на товарных рынках НСО</a:t>
          </a:r>
          <a:endParaRPr lang="ru-RU" sz="9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765142" y="1036915"/>
        <a:ext cx="1254690" cy="2177521"/>
      </dsp:txXfrm>
    </dsp:sp>
    <dsp:sp modelId="{04CD2AF5-9931-4B2B-8AAA-141A30E4946A}">
      <dsp:nvSpPr>
        <dsp:cNvPr id="0" name=""/>
        <dsp:cNvSpPr/>
      </dsp:nvSpPr>
      <dsp:spPr>
        <a:xfrm>
          <a:off x="5019833" y="1036915"/>
          <a:ext cx="1254690" cy="2177521"/>
        </a:xfrm>
        <a:prstGeom prst="rect">
          <a:avLst/>
        </a:prstGeom>
        <a:solidFill>
          <a:schemeClr val="bg1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Детальный анализ и предоставление ОИОГВ НСО информации о достижении ключевых показателей</a:t>
          </a:r>
          <a:r>
            <a:rPr lang="ru-RU" sz="9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 развития конкуренции, установленных «дорожной картой» для дальнейшего включения в доклад о состоянии и развитии конкуренции на товарных рынках НСО</a:t>
          </a:r>
          <a:endParaRPr lang="ru-RU" sz="9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5019833" y="1036915"/>
        <a:ext cx="1254690" cy="2177521"/>
      </dsp:txXfrm>
    </dsp:sp>
    <dsp:sp modelId="{CCF29794-1098-406E-A7D4-7DB7FD624D18}">
      <dsp:nvSpPr>
        <dsp:cNvPr id="0" name=""/>
        <dsp:cNvSpPr/>
      </dsp:nvSpPr>
      <dsp:spPr>
        <a:xfrm>
          <a:off x="6274523" y="1036915"/>
          <a:ext cx="1254690" cy="2177521"/>
        </a:xfrm>
        <a:prstGeom prst="rect">
          <a:avLst/>
        </a:prstGeom>
        <a:solidFill>
          <a:schemeClr val="bg1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Применение технологического и ценового аудита </a:t>
          </a:r>
          <a:r>
            <a:rPr lang="ru-RU" sz="9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инвестиционных проектов субъектов естественных монополий и крупных инвестиционных проектов с государственным участием</a:t>
          </a:r>
          <a:endParaRPr lang="ru-RU" sz="9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6274523" y="1036915"/>
        <a:ext cx="1254690" cy="2177521"/>
      </dsp:txXfrm>
    </dsp:sp>
    <dsp:sp modelId="{3BEAC3CE-BE67-4503-AFA6-A10701DB5B88}">
      <dsp:nvSpPr>
        <dsp:cNvPr id="0" name=""/>
        <dsp:cNvSpPr/>
      </dsp:nvSpPr>
      <dsp:spPr>
        <a:xfrm>
          <a:off x="7529213" y="1036915"/>
          <a:ext cx="1254690" cy="2177521"/>
        </a:xfrm>
        <a:prstGeom prst="rect">
          <a:avLst/>
        </a:prstGeom>
        <a:solidFill>
          <a:schemeClr val="bg1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900" b="1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Внедрение </a:t>
          </a:r>
        </a:p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900" b="1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ОИОГВ НСО лучших практик </a:t>
          </a:r>
        </a:p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90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содействия развитию конкуренции</a:t>
          </a:r>
          <a:endParaRPr lang="ru-RU" sz="90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7529213" y="1036915"/>
        <a:ext cx="1254690" cy="2177521"/>
      </dsp:txXfrm>
    </dsp:sp>
    <dsp:sp modelId="{531E5C05-6FAF-426C-97D4-C1F4ECACED16}">
      <dsp:nvSpPr>
        <dsp:cNvPr id="0" name=""/>
        <dsp:cNvSpPr/>
      </dsp:nvSpPr>
      <dsp:spPr>
        <a:xfrm>
          <a:off x="0" y="3214437"/>
          <a:ext cx="8784976" cy="241946"/>
        </a:xfrm>
        <a:prstGeom prst="rect">
          <a:avLst/>
        </a:prstGeom>
        <a:solidFill>
          <a:srgbClr val="B8885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6A191-9F19-4725-9A60-A29E6E5736D8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1259"/>
            <a:ext cx="294565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31259"/>
            <a:ext cx="294565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C0DEF-82AE-40DA-859B-2EBB3DABB7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470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DDA41-4F4D-4A19-9D3F-59E955C66D6E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632"/>
            <a:ext cx="5438140" cy="44679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671"/>
            <a:ext cx="2945659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9671"/>
            <a:ext cx="2945659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1C99A7-B5C9-44A0-AA3E-49D22828E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67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ru-RU" dirty="0" smtClean="0"/>
              <a:t>Разработать</a:t>
            </a:r>
            <a:r>
              <a:rPr lang="ru-RU" baseline="0" dirty="0" smtClean="0"/>
              <a:t> заставку </a:t>
            </a:r>
          </a:p>
          <a:p>
            <a:pPr marL="228600" indent="-228600">
              <a:buAutoNum type="arabicParenR"/>
            </a:pPr>
            <a:r>
              <a:rPr lang="ru-RU" baseline="0" dirty="0" smtClean="0"/>
              <a:t>Добавить слайд про педагогов НГТУ (</a:t>
            </a:r>
            <a:r>
              <a:rPr lang="ru-RU" baseline="0" dirty="0" err="1" smtClean="0"/>
              <a:t>Минобр</a:t>
            </a:r>
            <a:r>
              <a:rPr lang="ru-RU" baseline="0" dirty="0" smtClean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6975AF-01B6-440F-A6CF-4802E70C7AB5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771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C99A7-B5C9-44A0-AA3E-49D22828EC1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590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C99A7-B5C9-44A0-AA3E-49D22828EC1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150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1C99A7-B5C9-44A0-AA3E-49D22828EC13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8399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1C99A7-B5C9-44A0-AA3E-49D22828EC13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9546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C99A7-B5C9-44A0-AA3E-49D22828EC1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284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C99A7-B5C9-44A0-AA3E-49D22828EC1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680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EEC9-FDC7-4A9A-832C-CC4A9E580C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79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EEC9-FDC7-4A9A-832C-CC4A9E580C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879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EEC9-FDC7-4A9A-832C-CC4A9E580C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967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50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8898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812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3637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373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623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6881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455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EEC9-FDC7-4A9A-832C-CC4A9E580C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0511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660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0033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00F6D-93DB-44C5-B85A-9E8D685F4E3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615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EEC9-FDC7-4A9A-832C-CC4A9E580C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98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EEC9-FDC7-4A9A-832C-CC4A9E580C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903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EEC9-FDC7-4A9A-832C-CC4A9E580C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81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EEC9-FDC7-4A9A-832C-CC4A9E580C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52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EEC9-FDC7-4A9A-832C-CC4A9E580C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525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EEC9-FDC7-4A9A-832C-CC4A9E580C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336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EEC9-FDC7-4A9A-832C-CC4A9E580C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860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9EEC9-FDC7-4A9A-832C-CC4A9E580C5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86236-1AF8-4DF4-882A-BEB9B4072E4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23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00F6D-93DB-44C5-B85A-9E8D685F4E3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13EC8-A3B9-4855-9F2B-2B18EAA438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7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chart" Target="../charts/chart3.xml"/><Relationship Id="rId4" Type="http://schemas.openxmlformats.org/officeDocument/2006/relationships/diagramData" Target="../diagrams/data1.xml"/><Relationship Id="rId9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154"/>
            <a:ext cx="4366206" cy="51536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6515" y="4596975"/>
            <a:ext cx="1395155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r">
              <a:defRPr sz="1800" b="1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defRPr>
            </a:lvl1pPr>
          </a:lstStyle>
          <a:p>
            <a:pPr algn="l"/>
            <a:r>
              <a:rPr lang="ru-RU" sz="1200" dirty="0" smtClean="0"/>
              <a:t>Новосибирск</a:t>
            </a:r>
            <a:endParaRPr lang="ru-RU" sz="1200" dirty="0"/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7CA869C1-E635-4591-8356-721CD853C2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5856" y="2105008"/>
            <a:ext cx="5760640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9E6F44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О РЕЙТИНГЕ СУБЪЕКТОВ РОССИЙСКОЙ ФЕДЕРАЦИИ ПО УРОВНЮ СОДЕЙСТВИЯ РАЗВИТИЮ КОНКУРЕНЦИИ В 2020 ГОДУ</a:t>
            </a:r>
            <a:endParaRPr lang="ru-RU" altLang="ru-RU" b="1" dirty="0">
              <a:solidFill>
                <a:srgbClr val="9E6F44"/>
              </a:solidFill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05" y="159650"/>
            <a:ext cx="1983022" cy="71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45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08" r="70810"/>
          <a:stretch/>
        </p:blipFill>
        <p:spPr>
          <a:xfrm>
            <a:off x="7903366" y="4087417"/>
            <a:ext cx="991152" cy="21121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32199" y="3326994"/>
            <a:ext cx="366748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89"/>
            <a:endParaRPr lang="ru-RU" sz="1400" b="1" dirty="0">
              <a:ln w="1905"/>
              <a:solidFill>
                <a:srgbClr val="5B9BD5">
                  <a:lumMod val="7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457189"/>
            <a:r>
              <a:rPr lang="ru-RU" dirty="0">
                <a:ln w="1905"/>
                <a:solidFill>
                  <a:prstClr val="black">
                    <a:lumMod val="65000"/>
                    <a:lumOff val="35000"/>
                  </a:prst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ВЫРАЩИВАЕМ ИНВЕСТИЦИИ</a:t>
            </a:r>
            <a:endParaRPr lang="en-US" dirty="0">
              <a:ln w="1905"/>
              <a:solidFill>
                <a:prstClr val="black">
                  <a:lumMod val="65000"/>
                  <a:lumOff val="35000"/>
                </a:prst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defTabSz="457189"/>
            <a:endParaRPr lang="ru-RU" sz="1400" b="1" dirty="0">
              <a:ln w="1905"/>
              <a:solidFill>
                <a:srgbClr val="5B9BD5">
                  <a:lumMod val="75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4195" y="3974020"/>
            <a:ext cx="29523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econom.nso.ru</a:t>
            </a:r>
          </a:p>
          <a:p>
            <a:pPr defTabSz="685800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invest.nso.ru </a:t>
            </a:r>
          </a:p>
          <a:p>
            <a:pPr defTabSz="685800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facebook.com/</a:t>
            </a:r>
            <a:r>
              <a:rPr lang="en-US" sz="1200" dirty="0" err="1">
                <a:solidFill>
                  <a:prstClr val="black"/>
                </a:solidFill>
                <a:latin typeface="Calibri" panose="020F0502020204030204"/>
              </a:rPr>
              <a:t>mineconomnso</a:t>
            </a:r>
            <a:endParaRPr lang="en-US" sz="120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export.nso.ru</a:t>
            </a:r>
          </a:p>
          <a:p>
            <a:pPr defTabSz="685800"/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turizm.nso.ru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" t="2823" r="2614" b="2309"/>
          <a:stretch/>
        </p:blipFill>
        <p:spPr>
          <a:xfrm>
            <a:off x="2454028" y="319413"/>
            <a:ext cx="3300413" cy="327898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5" b="3872"/>
          <a:stretch/>
        </p:blipFill>
        <p:spPr>
          <a:xfrm flipH="1">
            <a:off x="8121643" y="0"/>
            <a:ext cx="10158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555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8400" y="853005"/>
            <a:ext cx="7231502" cy="1560316"/>
          </a:xfrm>
        </p:spPr>
        <p:txBody>
          <a:bodyPr anchor="t">
            <a:noAutofit/>
          </a:bodyPr>
          <a:lstStyle/>
          <a:p>
            <a:pPr defTabSz="914400"/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РАСПОРЯЖЕНИЕ ПРАВИТЕЛЬСТВА РФ</a:t>
            </a:r>
            <a:b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</a:br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ОТ 17.04.2019 № 768-Р </a:t>
            </a:r>
            <a:b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</a:br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«ОБ УТВЕРЖДЕНИИ СТАНДАРТА РАЗВИТИЯ КОНКУРЕНЦИИ </a:t>
            </a:r>
            <a:b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</a:br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В СУБЪЕКТАХ РОССИЙСКОЙ ФЕДЕРАЦИИ»</a:t>
            </a:r>
            <a:b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</a:br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/>
            </a:r>
            <a:b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</a:br>
            <a:r>
              <a:rPr lang="ru-RU" sz="1200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Пунктом </a:t>
            </a:r>
            <a:r>
              <a:rPr lang="ru-RU" sz="1200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4 Постановления поручено Минэкономразвития России представлять в Правительство Российской Федерации ежегодно, в IV квартале года, следующего за отчетным, доклад о результатах внедрения стандарта, включающий оценку эффективности деятельности органов исполнительной власти субъектов Российской Федерации по его внедрению</a:t>
            </a:r>
            <a:br>
              <a:rPr lang="ru-RU" sz="1200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</a:br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/>
            </a:r>
            <a:b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</a:br>
            <a:endParaRPr lang="ru-RU" sz="1200" b="1" dirty="0"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9126" y="317860"/>
            <a:ext cx="5123968" cy="7795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0" indent="0" algn="ctr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963567" y="4806935"/>
            <a:ext cx="984019" cy="273844"/>
          </a:xfrm>
        </p:spPr>
        <p:txBody>
          <a:bodyPr/>
          <a:lstStyle/>
          <a:p>
            <a:pPr defTabSz="342900"/>
            <a:fld id="{1DFB9095-82F9-4E19-BF68-6BF14F7AD62F}" type="slidenum">
              <a:rPr lang="ru-RU">
                <a:solidFill>
                  <a:srgbClr val="000000"/>
                </a:solidFill>
                <a:latin typeface="Arial"/>
              </a:rPr>
              <a:pPr defTabSz="342900"/>
              <a:t>2</a:t>
            </a:fld>
            <a:endParaRPr lang="ru-RU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583" y="189025"/>
            <a:ext cx="1487967" cy="537011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-28544" y="2691087"/>
            <a:ext cx="9144000" cy="15603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/>
            </a:r>
            <a:b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</a:br>
            <a:endParaRPr lang="ru-RU" sz="1200" b="1" dirty="0"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8400" y="3698172"/>
            <a:ext cx="72315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ПРИКАЗ </a:t>
            </a:r>
            <a:r>
              <a:rPr lang="ru-RU" sz="1200" b="1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МИНЭКОНОМРАЗВИТИЯ РОССИИ ОТ 17.10.2019 N </a:t>
            </a:r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670</a:t>
            </a:r>
          </a:p>
          <a:p>
            <a:endParaRPr lang="ru-RU" sz="1200" b="1" dirty="0"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  <a:p>
            <a:r>
              <a:rPr lang="ru-RU" sz="1200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Утверждена Методика оценки эффективности деятельности органов исполнительной власти субъектов Российской Федерации по внедрению стандарта развития конкуренции в субъектах Российской </a:t>
            </a:r>
            <a:r>
              <a:rPr lang="ru-RU" sz="1200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Федерации</a:t>
            </a:r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  </a:t>
            </a:r>
          </a:p>
          <a:p>
            <a:endParaRPr lang="ru-RU" sz="1200" b="1" dirty="0"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78400" y="2640248"/>
            <a:ext cx="72315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ПРИКАЗ </a:t>
            </a:r>
            <a:r>
              <a:rPr lang="ru-RU" sz="1200" b="1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МИНЭКОНОМРАЗВИТИЯ РОССИИ </a:t>
            </a:r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ОТ 19.07.2019 №426</a:t>
            </a:r>
          </a:p>
          <a:p>
            <a:endParaRPr lang="ru-RU" sz="1200" b="1" dirty="0"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  <a:p>
            <a:r>
              <a:rPr lang="ru-RU" sz="1200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Утвержден состав Межведомственной рабочей группы но вопросам реализации положений стандарта развития конкуренции в субъектах Российской </a:t>
            </a:r>
            <a:r>
              <a:rPr lang="ru-RU" sz="1200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Федерации</a:t>
            </a:r>
            <a:endParaRPr lang="ru-RU" sz="1200" dirty="0"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05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9126" y="317860"/>
            <a:ext cx="5123968" cy="7795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7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0" indent="0" algn="ctr"/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963567" y="4806935"/>
            <a:ext cx="984019" cy="273844"/>
          </a:xfrm>
        </p:spPr>
        <p:txBody>
          <a:bodyPr/>
          <a:lstStyle/>
          <a:p>
            <a:pPr defTabSz="342900"/>
            <a:fld id="{1DFB9095-82F9-4E19-BF68-6BF14F7AD62F}" type="slidenum">
              <a:rPr lang="ru-RU">
                <a:solidFill>
                  <a:srgbClr val="000000"/>
                </a:solidFill>
                <a:latin typeface="Arial"/>
              </a:rPr>
              <a:pPr defTabSz="342900"/>
              <a:t>3</a:t>
            </a:fld>
            <a:endParaRPr lang="ru-RU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583" y="189025"/>
            <a:ext cx="1487967" cy="537011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-28544" y="2691087"/>
            <a:ext cx="9144000" cy="15603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/>
            </a:r>
            <a:b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</a:br>
            <a:endParaRPr lang="ru-RU" sz="1200" b="1" dirty="0"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769314"/>
            <a:ext cx="82400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Оценка эффективности деятельности органов исполнительной власти субъектов Российской Федерации по внедрению Стандарта осуществляется </a:t>
            </a:r>
            <a:r>
              <a:rPr lang="ru-RU" sz="1200" b="1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путем составления рейтинга субъектов Российской Федерации по уровню содействия развитию конкуренции</a:t>
            </a:r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.</a:t>
            </a:r>
          </a:p>
          <a:p>
            <a:endParaRPr lang="ru-RU" sz="1200" dirty="0"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  <a:p>
            <a:r>
              <a:rPr lang="ru-RU" sz="1200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Рейтинг составляется </a:t>
            </a:r>
            <a:r>
              <a:rPr lang="ru-RU" sz="1200" b="1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путем ранжирования субъектов Российской Федерации по показателю «Уровень содействия развитию конкуренции на основе Стандарта</a:t>
            </a:r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».</a:t>
            </a:r>
          </a:p>
          <a:p>
            <a:endParaRPr lang="ru-RU" sz="1200" dirty="0"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  <a:p>
            <a:endParaRPr lang="ru-RU" sz="1200" dirty="0"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  <a:p>
            <a:r>
              <a:rPr lang="ru-RU" sz="1200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Показатель «Уровень содействия развитию конкуренции на основе Стандарта» </a:t>
            </a:r>
            <a:r>
              <a:rPr lang="ru-RU" sz="1200" b="1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рассчитывается на основе сведений, содержащихся в докладах о состоянии и развитии конкуренции на товарных рынках субъекта Российской Федерации,</a:t>
            </a:r>
            <a:r>
              <a:rPr lang="ru-RU" sz="1200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 направляемых </a:t>
            </a:r>
            <a:r>
              <a:rPr lang="ru-RU" sz="1200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органами </a:t>
            </a:r>
            <a:r>
              <a:rPr lang="ru-RU" sz="1200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исполнительной власти субъектов </a:t>
            </a:r>
            <a:r>
              <a:rPr lang="ru-RU" sz="1200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РФ, </a:t>
            </a:r>
            <a:r>
              <a:rPr lang="ru-RU" sz="1200" dirty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уполномоченными содействовать развитию конкуренции.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60033" y="4251403"/>
            <a:ext cx="3024336" cy="513277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1000" b="1" dirty="0" smtClean="0">
                <a:solidFill>
                  <a:srgbClr val="FFC000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Доля </a:t>
            </a:r>
            <a:r>
              <a:rPr lang="ru-RU" sz="1000" b="1" dirty="0">
                <a:solidFill>
                  <a:srgbClr val="FFC000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достигнутых целевых значений контрольных показателей, установленных в </a:t>
            </a:r>
            <a:r>
              <a:rPr lang="ru-RU" sz="1000" b="1" dirty="0" smtClean="0">
                <a:solidFill>
                  <a:srgbClr val="FFC000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sz="1000" b="1" dirty="0" smtClean="0">
                <a:solidFill>
                  <a:srgbClr val="FFC000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дорожной карте</a:t>
            </a:r>
            <a:r>
              <a:rPr lang="ru-RU" sz="1000" b="1" dirty="0" smtClean="0">
                <a:solidFill>
                  <a:srgbClr val="FFC000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</a:t>
            </a:r>
            <a:endParaRPr lang="ru-RU" sz="1000" b="1" dirty="0">
              <a:solidFill>
                <a:srgbClr val="FFC000">
                  <a:lumMod val="50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72978" y="3450144"/>
            <a:ext cx="3024336" cy="513277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1000" b="1" dirty="0">
                <a:solidFill>
                  <a:srgbClr val="FFC000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</a:t>
            </a:r>
            <a:r>
              <a:rPr lang="ru-RU" sz="1000" b="1" dirty="0" smtClean="0">
                <a:solidFill>
                  <a:srgbClr val="FFC000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оля </a:t>
            </a:r>
            <a:r>
              <a:rPr lang="ru-RU" sz="1000" b="1" dirty="0">
                <a:solidFill>
                  <a:srgbClr val="FFC000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реализованных составляющих </a:t>
            </a:r>
            <a:r>
              <a:rPr lang="ru-RU" sz="1000" b="1" dirty="0" smtClean="0">
                <a:solidFill>
                  <a:srgbClr val="FFC000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Стандарта</a:t>
            </a:r>
            <a:r>
              <a:rPr kumimoji="0" lang="ru-RU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kumimoji="0" lang="ru-RU" sz="1000" b="1" i="0" u="none" strike="noStrike" kern="1200" cap="none" spc="0" normalizeH="0" baseline="0" noProof="0" dirty="0">
              <a:ln>
                <a:noFill/>
              </a:ln>
              <a:solidFill>
                <a:srgbClr val="FFC000">
                  <a:lumMod val="50000"/>
                </a:srgbClr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711" y="3422157"/>
            <a:ext cx="334696" cy="3346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8" name="Прямоугольник 17"/>
          <p:cNvSpPr/>
          <p:nvPr/>
        </p:nvSpPr>
        <p:spPr>
          <a:xfrm>
            <a:off x="1475656" y="3630099"/>
            <a:ext cx="2572057" cy="831830"/>
          </a:xfrm>
          <a:prstGeom prst="rect">
            <a:avLst/>
          </a:prstGeom>
          <a:solidFill>
            <a:srgbClr val="B8885B"/>
          </a:solidFill>
          <a:ln>
            <a:solidFill>
              <a:srgbClr val="B888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14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</a:t>
            </a:r>
            <a:r>
              <a:rPr lang="ru-RU" sz="1400" b="1" dirty="0" smtClean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оказатели </a:t>
            </a:r>
            <a:r>
              <a:rPr lang="ru-RU" sz="1400" b="1" dirty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для расчета уровня содействия развитию </a:t>
            </a:r>
            <a:r>
              <a:rPr lang="ru-RU" sz="1400" b="1" dirty="0" smtClean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конкуренции</a:t>
            </a:r>
            <a:endParaRPr lang="ru-RU" sz="1400" b="1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>
            <a:duotone>
              <a:srgbClr val="70AD47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127" y="4163982"/>
            <a:ext cx="334696" cy="3346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cxnSp>
        <p:nvCxnSpPr>
          <p:cNvPr id="25" name="Соединительная линия уступом 24"/>
          <p:cNvCxnSpPr/>
          <p:nvPr/>
        </p:nvCxnSpPr>
        <p:spPr>
          <a:xfrm rot="5400000" flipH="1" flipV="1">
            <a:off x="4459820" y="1683123"/>
            <a:ext cx="168130" cy="3682523"/>
          </a:xfrm>
          <a:prstGeom prst="bentConnector3">
            <a:avLst>
              <a:gd name="adj1" fmla="val 235966"/>
            </a:avLst>
          </a:prstGeom>
          <a:ln>
            <a:solidFill>
              <a:srgbClr val="4B75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оединительная линия уступом 26"/>
          <p:cNvCxnSpPr>
            <a:stCxn id="18" idx="2"/>
            <a:endCxn id="15" idx="2"/>
          </p:cNvCxnSpPr>
          <p:nvPr/>
        </p:nvCxnSpPr>
        <p:spPr>
          <a:xfrm rot="16200000" flipH="1">
            <a:off x="4415568" y="2808046"/>
            <a:ext cx="302751" cy="3610516"/>
          </a:xfrm>
          <a:prstGeom prst="bentConnector3">
            <a:avLst>
              <a:gd name="adj1" fmla="val 175508"/>
            </a:avLst>
          </a:prstGeom>
          <a:ln>
            <a:solidFill>
              <a:srgbClr val="4B75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096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963567" y="4806935"/>
            <a:ext cx="984019" cy="273844"/>
          </a:xfrm>
        </p:spPr>
        <p:txBody>
          <a:bodyPr/>
          <a:lstStyle/>
          <a:p>
            <a:pPr marL="0" marR="0" lvl="0" indent="0" algn="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FB9095-82F9-4E19-BF68-6BF14F7AD62F}" type="slidenum"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96656"/>
            <a:ext cx="74888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РЕЙТИНГ СУБЪЕКТОВ РФ ПО УРОВНЮ СОДЕЙСТВИЯ РАЗВИТИЮ КОНКУРЕНЦИИ 2020 ГОДУ</a:t>
            </a:r>
            <a:endParaRPr lang="ru-RU" sz="1200" b="1" dirty="0"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</p:txBody>
      </p:sp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521311"/>
              </p:ext>
            </p:extLst>
          </p:nvPr>
        </p:nvGraphicFramePr>
        <p:xfrm>
          <a:off x="128608" y="403605"/>
          <a:ext cx="4299377" cy="450621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9022">
                  <a:extLst>
                    <a:ext uri="{9D8B030D-6E8A-4147-A177-3AD203B41FA5}">
                      <a16:colId xmlns:a16="http://schemas.microsoft.com/office/drawing/2014/main" val="3939524261"/>
                    </a:ext>
                  </a:extLst>
                </a:gridCol>
                <a:gridCol w="1114786">
                  <a:extLst>
                    <a:ext uri="{9D8B030D-6E8A-4147-A177-3AD203B41FA5}">
                      <a16:colId xmlns:a16="http://schemas.microsoft.com/office/drawing/2014/main" val="250205440"/>
                    </a:ext>
                  </a:extLst>
                </a:gridCol>
                <a:gridCol w="193185">
                  <a:extLst>
                    <a:ext uri="{9D8B030D-6E8A-4147-A177-3AD203B41FA5}">
                      <a16:colId xmlns:a16="http://schemas.microsoft.com/office/drawing/2014/main" val="4006712599"/>
                    </a:ext>
                  </a:extLst>
                </a:gridCol>
                <a:gridCol w="573231">
                  <a:extLst>
                    <a:ext uri="{9D8B030D-6E8A-4147-A177-3AD203B41FA5}">
                      <a16:colId xmlns:a16="http://schemas.microsoft.com/office/drawing/2014/main" val="2243389016"/>
                    </a:ext>
                  </a:extLst>
                </a:gridCol>
                <a:gridCol w="229034">
                  <a:extLst>
                    <a:ext uri="{9D8B030D-6E8A-4147-A177-3AD203B41FA5}">
                      <a16:colId xmlns:a16="http://schemas.microsoft.com/office/drawing/2014/main" val="3838122872"/>
                    </a:ext>
                  </a:extLst>
                </a:gridCol>
                <a:gridCol w="676730">
                  <a:extLst>
                    <a:ext uri="{9D8B030D-6E8A-4147-A177-3AD203B41FA5}">
                      <a16:colId xmlns:a16="http://schemas.microsoft.com/office/drawing/2014/main" val="2439799029"/>
                    </a:ext>
                  </a:extLst>
                </a:gridCol>
                <a:gridCol w="564501">
                  <a:extLst>
                    <a:ext uri="{9D8B030D-6E8A-4147-A177-3AD203B41FA5}">
                      <a16:colId xmlns:a16="http://schemas.microsoft.com/office/drawing/2014/main" val="2644570801"/>
                    </a:ext>
                  </a:extLst>
                </a:gridCol>
                <a:gridCol w="738888">
                  <a:extLst>
                    <a:ext uri="{9D8B030D-6E8A-4147-A177-3AD203B41FA5}">
                      <a16:colId xmlns:a16="http://schemas.microsoft.com/office/drawing/2014/main" val="2360461826"/>
                    </a:ext>
                  </a:extLst>
                </a:gridCol>
              </a:tblGrid>
              <a:tr h="3600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Ранг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Субъект РФ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Реализация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составляющих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00" b="1" spc="-26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Стандарта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Достижение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целевых</a:t>
                      </a: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значений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Итоговое значение </a:t>
                      </a:r>
                      <a:r>
                        <a:rPr lang="en-US" sz="600" b="1" spc="-26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600" b="1" spc="-26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оценки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0805781"/>
                  </a:ext>
                </a:extLst>
              </a:tr>
              <a:tr h="36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Ранг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Значение</a:t>
                      </a:r>
                      <a:r>
                        <a:rPr lang="ru-RU" sz="6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(%)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Ранг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Значение</a:t>
                      </a:r>
                      <a:r>
                        <a:rPr lang="ru-RU" sz="6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(%)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Ранг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Значение</a:t>
                      </a:r>
                      <a:r>
                        <a:rPr lang="ru-RU" sz="6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(%)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93363874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Удмуртская</a:t>
                      </a:r>
                      <a:r>
                        <a:rPr lang="en-US" sz="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70,58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97,75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-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(56)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86,88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45867811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Нижегородская</a:t>
                      </a:r>
                      <a:r>
                        <a:rPr lang="en-US" sz="600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70,51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97,66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0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(14)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86,80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337182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Магаданская</a:t>
                      </a:r>
                      <a:r>
                        <a:rPr lang="en-US" sz="6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68,76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97,73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0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(13)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86,14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2056611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Томская</a:t>
                      </a:r>
                      <a:r>
                        <a:rPr lang="en-US" sz="6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72,14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94,52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-5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4 (29)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85,56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4470866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Ростовская</a:t>
                      </a:r>
                      <a:r>
                        <a:rPr lang="en-US" sz="600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62,50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99,81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0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(58)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84,89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32115700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r>
                        <a:rPr lang="en-US" sz="6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Татарстан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74,96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90,42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(2)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84,23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752902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Город</a:t>
                      </a:r>
                      <a:r>
                        <a:rPr lang="en-US" sz="6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Москва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70,89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93,06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0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(16)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84,19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0275859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Ярославская</a:t>
                      </a:r>
                      <a:r>
                        <a:rPr lang="en-US" sz="6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68,30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93,79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(7)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83,59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40730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Воронежская</a:t>
                      </a:r>
                      <a:r>
                        <a:rPr lang="en-US" sz="6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67,06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93,61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0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(10)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82,99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56145385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Московская</a:t>
                      </a:r>
                      <a:r>
                        <a:rPr lang="en-US" sz="6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75,31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88,09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</a:t>
                      </a:r>
                      <a:r>
                        <a:rPr lang="en-US" sz="600" b="1" spc="-5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10 (4)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82,98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182398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Ульяновская</a:t>
                      </a:r>
                      <a:r>
                        <a:rPr lang="en-US" sz="6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63,72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95,77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(21)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82,95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5199433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Тамбовская</a:t>
                      </a:r>
                      <a:r>
                        <a:rPr lang="en-US" sz="6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65,9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93,51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(39)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82,46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2950628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ХМАО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69,64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90,86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</a:t>
                      </a:r>
                      <a:r>
                        <a:rPr lang="en-US" sz="600" b="1" spc="-5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(9)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82,37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62616403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Кемеровская</a:t>
                      </a:r>
                      <a:r>
                        <a:rPr lang="en-US" sz="6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69,28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89,85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(18)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81,62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908442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Амурская</a:t>
                      </a:r>
                      <a:r>
                        <a:rPr lang="en-US" sz="6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56,9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97,46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(36)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81,23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23663831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Рязанская</a:t>
                      </a:r>
                      <a:r>
                        <a:rPr lang="en-US" sz="6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65,4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91,71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(28)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81,18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87533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Город</a:t>
                      </a:r>
                      <a:r>
                        <a:rPr lang="en-US" sz="6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Санкт-Петербург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67,26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90,45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(50)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81,17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362350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Тюменская</a:t>
                      </a:r>
                      <a:r>
                        <a:rPr lang="en-US" sz="6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73,04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86,37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(11)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81,04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6712584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r>
                        <a:rPr lang="en-US" sz="600" spc="-3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Хакасия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60,90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93,75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(30)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80,61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71704024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Курская</a:t>
                      </a:r>
                      <a:r>
                        <a:rPr lang="en-US" sz="6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60,27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94,13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(24)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80,58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705187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Новосибирская</a:t>
                      </a:r>
                      <a:r>
                        <a:rPr lang="en-US" sz="6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71,18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86,7</a:t>
                      </a:r>
                      <a:r>
                        <a:rPr lang="ru-RU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</a:t>
                      </a:r>
                      <a:r>
                        <a:rPr lang="en-US" sz="600" b="1" spc="-5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(5)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80,5</a:t>
                      </a:r>
                      <a:r>
                        <a:rPr lang="ru-RU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3255530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Приморский</a:t>
                      </a:r>
                      <a:r>
                        <a:rPr lang="en-US" sz="6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край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63,56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90,94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(15)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79,99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000281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spc="-5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Кабардино-Балкарская</a:t>
                      </a:r>
                      <a:r>
                        <a:rPr lang="en-US" sz="600" spc="-2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59,96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92,30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(64)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79,36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1526506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Омская</a:t>
                      </a:r>
                      <a:r>
                        <a:rPr lang="en-US" sz="600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73,06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83,39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</a:t>
                      </a:r>
                      <a:r>
                        <a:rPr lang="en-US" sz="600" b="1" spc="-5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79,26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525275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Костромская</a:t>
                      </a:r>
                      <a:r>
                        <a:rPr lang="en-US" sz="600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70,33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84,80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(74)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79,01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7279401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Еврейская</a:t>
                      </a:r>
                      <a:r>
                        <a:rPr lang="en-US" sz="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автономная</a:t>
                      </a:r>
                      <a:r>
                        <a:rPr lang="en-US" sz="6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64,67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88,34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(34)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78,87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4524228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Вологодская</a:t>
                      </a:r>
                      <a:r>
                        <a:rPr lang="en-US" sz="600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61,88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89,84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(54)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78,65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51743860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Ставропольский</a:t>
                      </a:r>
                      <a:r>
                        <a:rPr lang="en-US" sz="6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край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69,09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84,97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(41)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78,62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557714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Тульская</a:t>
                      </a:r>
                      <a:r>
                        <a:rPr lang="en-US" sz="600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54,58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94,12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(78)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78,30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60467255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Краснодарский</a:t>
                      </a:r>
                      <a:r>
                        <a:rPr lang="en-US" sz="6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край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74,52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80,51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</a:t>
                      </a:r>
                      <a:r>
                        <a:rPr lang="en-US" sz="600" b="1" spc="25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 (6)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78,11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936474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r>
                        <a:rPr lang="en-US" sz="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Башкортостан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67,86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83,95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(20)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77,51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7452133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Челябинская</a:t>
                      </a:r>
                      <a:r>
                        <a:rPr lang="en-US" sz="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67,89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82,61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(23)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76,72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7573799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Калужская</a:t>
                      </a:r>
                      <a:r>
                        <a:rPr lang="en-US" sz="600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67,84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82,21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(73)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76,46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10507094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Свердловская</a:t>
                      </a:r>
                      <a:r>
                        <a:rPr lang="en-US" sz="600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72,58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79,04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</a:t>
                      </a:r>
                      <a:r>
                        <a:rPr lang="en-US" sz="600" b="1" spc="-5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(8)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76,46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12196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spc="-5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Карачаево-Черкесская</a:t>
                      </a:r>
                      <a:r>
                        <a:rPr lang="en-US" sz="600" spc="-2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55,57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89,79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(59)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76,10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45316559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Оренбургская</a:t>
                      </a:r>
                      <a:r>
                        <a:rPr lang="en-US" sz="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68,25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80,83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(17)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75,80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224246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Владимирская</a:t>
                      </a:r>
                      <a:r>
                        <a:rPr lang="en-US" sz="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58,45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86,92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(63)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75,53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05560706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Волгоградская</a:t>
                      </a:r>
                      <a:r>
                        <a:rPr lang="en-US" sz="6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64,21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83,05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38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(46)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75,52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722353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Белгородская</a:t>
                      </a:r>
                      <a:r>
                        <a:rPr lang="en-US" sz="600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66,15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81,58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(25)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75,41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90271959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r>
                        <a:rPr lang="en-US" sz="6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Мордовия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71,3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76,89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</a:t>
                      </a:r>
                      <a:r>
                        <a:rPr lang="en-US" sz="600" b="1" spc="-5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74,65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079398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r>
                        <a:rPr lang="en-US" sz="6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Тыва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54,50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87,96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</a:t>
                      </a:r>
                      <a:r>
                        <a:rPr lang="en-US" sz="600" b="1" spc="25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41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(35)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74,57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58638447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Смоленская</a:t>
                      </a:r>
                      <a:r>
                        <a:rPr lang="en-US" sz="6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65,99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79,70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42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(31)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74,22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749210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Кировская</a:t>
                      </a:r>
                      <a:r>
                        <a:rPr lang="en-US" sz="600" spc="-1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59,87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83,76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43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(51)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74,20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25362133"/>
                  </a:ext>
                </a:extLst>
              </a:tr>
            </a:tbl>
          </a:graphicData>
        </a:graphic>
      </p:graphicFrame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7337144"/>
              </p:ext>
            </p:extLst>
          </p:nvPr>
        </p:nvGraphicFramePr>
        <p:xfrm>
          <a:off x="4644008" y="403605"/>
          <a:ext cx="4231569" cy="426525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16024">
                  <a:extLst>
                    <a:ext uri="{9D8B030D-6E8A-4147-A177-3AD203B41FA5}">
                      <a16:colId xmlns:a16="http://schemas.microsoft.com/office/drawing/2014/main" val="4114932296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4082865765"/>
                    </a:ext>
                  </a:extLst>
                </a:gridCol>
                <a:gridCol w="167389">
                  <a:extLst>
                    <a:ext uri="{9D8B030D-6E8A-4147-A177-3AD203B41FA5}">
                      <a16:colId xmlns:a16="http://schemas.microsoft.com/office/drawing/2014/main" val="1898713776"/>
                    </a:ext>
                  </a:extLst>
                </a:gridCol>
                <a:gridCol w="624699">
                  <a:extLst>
                    <a:ext uri="{9D8B030D-6E8A-4147-A177-3AD203B41FA5}">
                      <a16:colId xmlns:a16="http://schemas.microsoft.com/office/drawing/2014/main" val="1767404234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13218679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988098535"/>
                    </a:ext>
                  </a:extLst>
                </a:gridCol>
                <a:gridCol w="507684">
                  <a:extLst>
                    <a:ext uri="{9D8B030D-6E8A-4147-A177-3AD203B41FA5}">
                      <a16:colId xmlns:a16="http://schemas.microsoft.com/office/drawing/2014/main" val="1531033226"/>
                    </a:ext>
                  </a:extLst>
                </a:gridCol>
                <a:gridCol w="627541">
                  <a:extLst>
                    <a:ext uri="{9D8B030D-6E8A-4147-A177-3AD203B41FA5}">
                      <a16:colId xmlns:a16="http://schemas.microsoft.com/office/drawing/2014/main" val="1823486037"/>
                    </a:ext>
                  </a:extLst>
                </a:gridCol>
              </a:tblGrid>
              <a:tr h="3600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Ранг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Субъект РФ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Реализация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составляющих </a:t>
                      </a:r>
                      <a:r>
                        <a:rPr lang="en-US" sz="600" b="1" spc="-26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Стандарта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Достижение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целевых</a:t>
                      </a: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значений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Итоговое значение </a:t>
                      </a:r>
                      <a:r>
                        <a:rPr lang="en-US" sz="600" b="1" spc="-26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600" b="1" spc="-26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оценки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8265286"/>
                  </a:ext>
                </a:extLst>
              </a:tr>
              <a:tr h="36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Ранг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Значение</a:t>
                      </a:r>
                      <a:r>
                        <a:rPr lang="ru-RU" sz="6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(%)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Ранг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Значение</a:t>
                      </a:r>
                      <a:r>
                        <a:rPr lang="ru-RU" sz="6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(%)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Ранг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6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Значение</a:t>
                      </a:r>
                      <a:r>
                        <a:rPr lang="ru-RU" sz="6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(%)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4425446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Липецкая</a:t>
                      </a:r>
                      <a:r>
                        <a:rPr lang="en-US" sz="6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68,3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78,03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(12)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74,14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7774967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r>
                        <a:rPr lang="en-US" sz="6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Коми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63,64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80,90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</a:t>
                      </a:r>
                      <a:r>
                        <a:rPr lang="en-US" sz="600" b="1" spc="25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45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(40)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73,99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72817804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Псковская</a:t>
                      </a:r>
                      <a:r>
                        <a:rPr lang="en-US" sz="6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61,24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82,42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(26)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73,95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045877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r>
                        <a:rPr lang="en-US" sz="6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Марий</a:t>
                      </a:r>
                      <a:r>
                        <a:rPr lang="en-US" sz="6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Эл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59,55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83,54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(68)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73,94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86112803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Самарская</a:t>
                      </a:r>
                      <a:r>
                        <a:rPr lang="en-US" sz="6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66,14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79,15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(22)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73,94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38682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Саратовская</a:t>
                      </a:r>
                      <a:r>
                        <a:rPr lang="en-US" sz="6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69,36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75,61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(60)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73,11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9024879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Ненецкий</a:t>
                      </a:r>
                      <a:r>
                        <a:rPr lang="en-US" sz="600" spc="-3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автономный</a:t>
                      </a:r>
                      <a:r>
                        <a:rPr lang="en-US" sz="6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округ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58,45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82,68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(66)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72,99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428894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Ленинградская</a:t>
                      </a:r>
                      <a:r>
                        <a:rPr lang="en-US" sz="6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61,105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80,88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(37)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72,97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95027073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Новгородская</a:t>
                      </a:r>
                      <a:r>
                        <a:rPr lang="en-US" sz="6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67,25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76,72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(38)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72,93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433066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Пензенская</a:t>
                      </a:r>
                      <a:r>
                        <a:rPr lang="en-US" sz="6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62,82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79,61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(19)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72,89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35296880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Красноярский</a:t>
                      </a:r>
                      <a:r>
                        <a:rPr lang="en-US" sz="6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край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63,53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78,97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54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(70)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72,79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087267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Архангельская</a:t>
                      </a:r>
                      <a:r>
                        <a:rPr lang="en-US" sz="6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52,63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85,34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</a:t>
                      </a:r>
                      <a:r>
                        <a:rPr lang="en-US" sz="600" b="1" spc="25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(47)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72,25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5826876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Город</a:t>
                      </a:r>
                      <a:r>
                        <a:rPr lang="en-US" sz="6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Севастополь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61,31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78,88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56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(67)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71,85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7651809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Северная</a:t>
                      </a: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Осетия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-</a:t>
                      </a:r>
                      <a:r>
                        <a:rPr lang="en-US" sz="600" spc="-2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Алания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58,42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80,12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(48)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71,44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2914512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Брянская</a:t>
                      </a:r>
                      <a:r>
                        <a:rPr lang="en-US" sz="6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55,05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82,16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(42)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71,32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7346274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Орловская</a:t>
                      </a:r>
                      <a:r>
                        <a:rPr lang="en-US" sz="6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56,23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80,63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(75)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70,87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1655822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r>
                        <a:rPr lang="en-US" sz="6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Крым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63,76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75,06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(66)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70,54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1723256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Курганская</a:t>
                      </a:r>
                      <a:r>
                        <a:rPr lang="en-US" sz="6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57,72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78,33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(33)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70,08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86775538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Мурманская</a:t>
                      </a:r>
                      <a:r>
                        <a:rPr lang="en-US" sz="6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68,23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70,49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</a:t>
                      </a:r>
                      <a:r>
                        <a:rPr lang="en-US" sz="600" b="1" spc="25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(49)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69,58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864049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Камчатский</a:t>
                      </a:r>
                      <a:r>
                        <a:rPr lang="en-US" sz="6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край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66,84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70,71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</a:t>
                      </a:r>
                      <a:r>
                        <a:rPr lang="en-US" sz="600" b="1" spc="25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(57)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69,16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71021870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Калининградская</a:t>
                      </a:r>
                      <a:r>
                        <a:rPr lang="en-US" sz="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65,61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70,76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64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(61)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68,70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3175418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Ивановская</a:t>
                      </a:r>
                      <a:r>
                        <a:rPr lang="en-US" sz="6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56,99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76,19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(62)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68,51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3735499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Астраханская</a:t>
                      </a:r>
                      <a:r>
                        <a:rPr lang="en-US" sz="6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64,9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70,64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(53)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68,34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908847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r>
                        <a:rPr lang="en-US" sz="600" spc="-2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Бурятия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62,58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71,38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(43)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67,86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1201898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Иркутская</a:t>
                      </a:r>
                      <a:r>
                        <a:rPr lang="en-US" sz="6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57,20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74,89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(77)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67,81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5237115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Сахалинская</a:t>
                      </a:r>
                      <a:r>
                        <a:rPr lang="en-US" sz="6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55,55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75,42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</a:t>
                      </a:r>
                      <a:r>
                        <a:rPr lang="en-US" sz="600" b="1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(79)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67,47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94140633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Хабаровский</a:t>
                      </a:r>
                      <a:r>
                        <a:rPr lang="en-US" sz="6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край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65,31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68,29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(27)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67,09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343151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r>
                        <a:rPr lang="en-US" sz="6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Саха</a:t>
                      </a:r>
                      <a:r>
                        <a:rPr lang="en-US" sz="6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Якутия</a:t>
                      </a: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56,54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72,93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(82)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66,37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29078829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Алтайский</a:t>
                      </a:r>
                      <a:r>
                        <a:rPr lang="en-US" sz="6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край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68,94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64,06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(84)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66,01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07829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ru-RU" sz="600" spc="-5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ЯНАО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57,43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69,20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(72)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64,49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77490319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Пермский</a:t>
                      </a:r>
                      <a:r>
                        <a:rPr lang="en-US" sz="600" spc="-1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край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59,29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67,873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(44)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64,4398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931433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r>
                        <a:rPr lang="en-US" sz="600" spc="-3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Карелия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37,05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77,523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(71)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61,3338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991303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Тверская</a:t>
                      </a:r>
                      <a:r>
                        <a:rPr lang="en-US" sz="6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область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47,31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68,053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(83)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59,7578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464498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Забайкальский</a:t>
                      </a:r>
                      <a:r>
                        <a:rPr lang="en-US" sz="6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край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60,76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53,618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</a:t>
                      </a:r>
                      <a:r>
                        <a:rPr lang="en-US" sz="600" b="1" spc="25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(32)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56,4768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7901878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Чувашская</a:t>
                      </a:r>
                      <a:r>
                        <a:rPr lang="en-US" sz="6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69,81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45,337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(65)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55,1262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1559992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r>
                        <a:rPr lang="en-US" sz="600" spc="-2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Алтай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51,90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52,69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(80)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52,376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61068968"/>
                  </a:ext>
                </a:extLst>
              </a:tr>
              <a:tr h="62401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Чеченская</a:t>
                      </a:r>
                      <a:r>
                        <a:rPr lang="en-US" sz="6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47,9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53,841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(55)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51,4646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9819136"/>
                  </a:ext>
                </a:extLst>
              </a:tr>
              <a:tr h="62401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r>
                        <a:rPr lang="en-US" sz="6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Дагестан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56,35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43,203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(76)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48,4618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25393986"/>
                  </a:ext>
                </a:extLst>
              </a:tr>
              <a:tr h="62401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r>
                        <a:rPr lang="en-US" sz="600" spc="-3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Ингушетия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43,6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39,225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</a:t>
                      </a:r>
                      <a:r>
                        <a:rPr lang="en-US" sz="600" b="1" spc="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(81)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40,975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9795595"/>
                  </a:ext>
                </a:extLst>
              </a:tr>
              <a:tr h="62401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r>
                        <a:rPr lang="en-US" sz="600" spc="-3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Калмыкия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36,66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32,464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↑</a:t>
                      </a:r>
                      <a:r>
                        <a:rPr lang="en-US" sz="600" b="1" spc="25" dirty="0">
                          <a:solidFill>
                            <a:srgbClr val="00AF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(85)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34,1424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32285807"/>
                  </a:ext>
                </a:extLst>
              </a:tr>
              <a:tr h="62401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Республика</a:t>
                      </a:r>
                      <a:r>
                        <a:rPr lang="en-US" sz="6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Адыгея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55,42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2,941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</a:t>
                      </a:r>
                      <a:r>
                        <a:rPr lang="en-US" sz="600" b="1" spc="25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</a:t>
                      </a:r>
                      <a:r>
                        <a:rPr lang="en-US" sz="600" b="1" spc="-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(45)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23,9346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9495071"/>
                  </a:ext>
                </a:extLst>
              </a:tr>
              <a:tr h="124802"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l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Чукотский</a:t>
                      </a:r>
                      <a:r>
                        <a:rPr lang="en-US" sz="600" spc="-3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автономный</a:t>
                      </a:r>
                      <a:r>
                        <a:rPr lang="en-US" sz="600" spc="-2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округ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55,15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↓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</a:t>
                      </a:r>
                      <a:r>
                        <a:rPr lang="en-US" sz="600" b="1" spc="5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(52)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Bef>
                          <a:spcPts val="530"/>
                        </a:spcBef>
                        <a:spcAft>
                          <a:spcPts val="0"/>
                        </a:spcAft>
                      </a:pPr>
                      <a:r>
                        <a:rPr lang="en-US" sz="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22,062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055078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430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Диаграмма 6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3333786"/>
              </p:ext>
            </p:extLst>
          </p:nvPr>
        </p:nvGraphicFramePr>
        <p:xfrm>
          <a:off x="755576" y="1079478"/>
          <a:ext cx="7776864" cy="2140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963567" y="4806935"/>
            <a:ext cx="984019" cy="273844"/>
          </a:xfrm>
        </p:spPr>
        <p:txBody>
          <a:bodyPr/>
          <a:lstStyle/>
          <a:p>
            <a:pPr marL="0" marR="0" lvl="0" indent="0" algn="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FB9095-82F9-4E19-BF68-6BF14F7AD62F}" type="slidenum">
              <a:rPr kumimoji="0" lang="ru-RU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583" y="189025"/>
            <a:ext cx="1487967" cy="53701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323602"/>
            <a:ext cx="6831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НОВОСИБИРСКАЯ</a:t>
            </a:r>
            <a:r>
              <a:rPr kumimoji="0" lang="ru-RU" sz="12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 ОБЛАСТЬ В 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Tahoma" panose="020B0604030504040204" pitchFamily="34" charset="0"/>
              </a:rPr>
              <a:t>РЕЙТИНГЕ СУБЪЕКТОВ РФ ПО УРОВНЮ СОДЕЙСТВИЯ РАЗВИТИЮ КОНКУРЕНЦИИ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panose="020B0604030504040204" pitchFamily="34" charset="0"/>
              <a:ea typeface="ＭＳ Ｐゴシック" panose="020B0600070205080204" pitchFamily="34" charset="-128"/>
              <a:cs typeface="Tahoma" panose="020B0604030504040204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908636" y="1328136"/>
            <a:ext cx="802800" cy="215444"/>
          </a:xfrm>
          <a:prstGeom prst="rect">
            <a:avLst/>
          </a:prstGeom>
          <a:solidFill>
            <a:srgbClr val="4B752F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32-е место</a:t>
            </a:r>
            <a:endParaRPr kumimoji="0" lang="ru-RU" sz="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197172" y="1203307"/>
            <a:ext cx="802800" cy="215444"/>
          </a:xfrm>
          <a:prstGeom prst="rect">
            <a:avLst/>
          </a:prstGeom>
          <a:solidFill>
            <a:srgbClr val="4B752F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kumimoji="0" lang="ru-RU" sz="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-е место</a:t>
            </a:r>
            <a:endParaRPr kumimoji="0" lang="ru-RU" sz="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7459848" y="1328136"/>
            <a:ext cx="802800" cy="215444"/>
          </a:xfrm>
          <a:prstGeom prst="rect">
            <a:avLst/>
          </a:prstGeom>
          <a:solidFill>
            <a:srgbClr val="4B752F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21-е место</a:t>
            </a:r>
            <a:endParaRPr kumimoji="0" lang="ru-RU" sz="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43608" y="2427734"/>
            <a:ext cx="802800" cy="215444"/>
          </a:xfrm>
          <a:prstGeom prst="rect">
            <a:avLst/>
          </a:prstGeom>
          <a:solidFill>
            <a:srgbClr val="4B752F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55</a:t>
            </a:r>
            <a:r>
              <a:rPr kumimoji="0" lang="ru-RU" sz="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-е место</a:t>
            </a:r>
            <a:endParaRPr kumimoji="0" lang="ru-RU" sz="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78588" y="3573264"/>
            <a:ext cx="2676988" cy="276999"/>
          </a:xfrm>
          <a:prstGeom prst="rect">
            <a:avLst/>
          </a:prstGeom>
          <a:solidFill>
            <a:srgbClr val="9966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-16 позиций по итогам 2020 г.</a:t>
            </a:r>
            <a:endParaRPr lang="ru-RU" sz="1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39752" y="1220414"/>
            <a:ext cx="828000" cy="215444"/>
          </a:xfrm>
          <a:prstGeom prst="rect">
            <a:avLst/>
          </a:prstGeom>
          <a:solidFill>
            <a:srgbClr val="4B752F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noProof="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</a:t>
            </a:r>
            <a:r>
              <a:rPr kumimoji="0" lang="ru-RU" sz="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-е место</a:t>
            </a:r>
            <a:endParaRPr kumimoji="0" lang="ru-RU" sz="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20100" y="1526473"/>
            <a:ext cx="802800" cy="215444"/>
          </a:xfrm>
          <a:prstGeom prst="rect">
            <a:avLst/>
          </a:prstGeom>
          <a:solidFill>
            <a:srgbClr val="4B752F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44</a:t>
            </a:r>
            <a:r>
              <a:rPr kumimoji="0" lang="ru-RU" sz="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-е место</a:t>
            </a:r>
            <a:endParaRPr kumimoji="0" lang="ru-RU" sz="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98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88778" y="319030"/>
            <a:ext cx="45031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200" b="1" dirty="0">
                <a:latin typeface="Tahom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ОЦЕНКА РЕАЛИЗАЦИИ СОСТАВЛЯЮЩИХ СТАНДАРТА </a:t>
            </a:r>
            <a:endParaRPr lang="ru-RU" sz="12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583" y="189025"/>
            <a:ext cx="1487967" cy="537011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618018"/>
              </p:ext>
            </p:extLst>
          </p:nvPr>
        </p:nvGraphicFramePr>
        <p:xfrm>
          <a:off x="187883" y="771550"/>
          <a:ext cx="8413023" cy="3862632"/>
        </p:xfrm>
        <a:graphic>
          <a:graphicData uri="http://schemas.openxmlformats.org/drawingml/2006/table">
            <a:tbl>
              <a:tblPr/>
              <a:tblGrid>
                <a:gridCol w="432048">
                  <a:extLst>
                    <a:ext uri="{9D8B030D-6E8A-4147-A177-3AD203B41FA5}">
                      <a16:colId xmlns:a16="http://schemas.microsoft.com/office/drawing/2014/main" val="1310867474"/>
                    </a:ext>
                  </a:extLst>
                </a:gridCol>
                <a:gridCol w="6207365">
                  <a:extLst>
                    <a:ext uri="{9D8B030D-6E8A-4147-A177-3AD203B41FA5}">
                      <a16:colId xmlns:a16="http://schemas.microsoft.com/office/drawing/2014/main" val="719289950"/>
                    </a:ext>
                  </a:extLst>
                </a:gridCol>
                <a:gridCol w="962790">
                  <a:extLst>
                    <a:ext uri="{9D8B030D-6E8A-4147-A177-3AD203B41FA5}">
                      <a16:colId xmlns:a16="http://schemas.microsoft.com/office/drawing/2014/main" val="334331378"/>
                    </a:ext>
                  </a:extLst>
                </a:gridCol>
                <a:gridCol w="810820">
                  <a:extLst>
                    <a:ext uri="{9D8B030D-6E8A-4147-A177-3AD203B41FA5}">
                      <a16:colId xmlns:a16="http://schemas.microsoft.com/office/drawing/2014/main" val="2020667921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п/п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Содержание составляющей Стандарта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Оценка реализации составляющей Стандарта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804752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2019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2020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62329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Наличие соглашения о внедрении Стандарта между ОИВ и ОМСУ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829231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Наличие органа власти субъекта РФ, уполномоченного содействовать развитию конкуренции и осуществляющего функции и полномочия в соответствии со Стандартом 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9,5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9,5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14174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Проведение ежегодного мониторинга состояния и развития конкуренции на товарных рынках субъекта РФ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12,3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E0B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12,5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98473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Наличие утвержденного перечня товарных рынков для содействия развитию конкуренции в субъекте РФ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3,25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3,25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41345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Наличие плана мероприятий («дорожной карты») по содействию развитию конкуренции в субъекте РФ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25,8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25,8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416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Наличие ежегодного, подготовленного и утвержденного в соответствии со Стандартом доклада о состоянии и развитии конкуренции на товарных рынках субъекта РФ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819674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Создание и реализация механизмов общественного контроля за деятельностью субъектов естественных монополий, в том числе проведение ТЦА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13,5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2956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Количество лучших практик содействия развитию конкуренции, внедренных субъектом РФ 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5,1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5,1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917689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Мнение Межведомственной рабочей группы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0,135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0,03</a:t>
                      </a: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40336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7D3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Общий итог оценки (по рейтингу)</a:t>
                      </a:r>
                      <a:endParaRPr lang="ru-RU" sz="1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3488" marR="23488" marT="38642" marB="38642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7D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72,59</a:t>
                      </a:r>
                      <a:endParaRPr lang="ru-RU" sz="1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7D3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71,18</a:t>
                      </a:r>
                      <a:endParaRPr lang="ru-RU" sz="1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23488" marR="23488" marT="38642" marB="38642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7D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0669436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8502" y="4663744"/>
            <a:ext cx="71287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По данным ОИОГВ НСО в  2020 году ТЦА не проводился 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313303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209766"/>
            <a:ext cx="42771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ОЦЕНКА 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ДОСТИЖЕНИЯ КЛЮЧЕВЫХ ПОКАЗАТЕЛЕЙ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583" y="189025"/>
            <a:ext cx="1487967" cy="537011"/>
          </a:xfrm>
          <a:prstGeom prst="rect">
            <a:avLst/>
          </a:prstGeom>
        </p:spPr>
      </p:pic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3032137392"/>
              </p:ext>
            </p:extLst>
          </p:nvPr>
        </p:nvGraphicFramePr>
        <p:xfrm>
          <a:off x="323528" y="3525582"/>
          <a:ext cx="8252380" cy="1024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55576" y="915566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ПОКАЗАЛИ НА ТОВАРНЫХ РЫНКАХ</a:t>
            </a:r>
            <a:endParaRPr lang="ru-RU" sz="1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16685" y="915566"/>
            <a:ext cx="3890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ПОКАЗАЛИ ПО СИСТЕМНЫМ МЕРОПРИЯТИЯМ</a:t>
            </a:r>
            <a:endParaRPr lang="ru-RU" sz="1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3" name="Диаграмма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5909430"/>
              </p:ext>
            </p:extLst>
          </p:nvPr>
        </p:nvGraphicFramePr>
        <p:xfrm>
          <a:off x="587167" y="1196192"/>
          <a:ext cx="4042768" cy="186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4" name="Диаграмма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3831563"/>
              </p:ext>
            </p:extLst>
          </p:nvPr>
        </p:nvGraphicFramePr>
        <p:xfrm>
          <a:off x="4664149" y="1196193"/>
          <a:ext cx="4228331" cy="1861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631494" y="1698120"/>
            <a:ext cx="50405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/>
              <a:t>76,3%</a:t>
            </a:r>
            <a:endParaRPr lang="ru-RU" sz="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774885" y="1451637"/>
            <a:ext cx="50405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/>
              <a:t>100%</a:t>
            </a:r>
            <a:endParaRPr lang="ru-RU" sz="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003833" y="1779281"/>
            <a:ext cx="50405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/>
              <a:t>71,4%</a:t>
            </a:r>
            <a:endParaRPr lang="ru-RU" sz="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8203494" y="1646039"/>
            <a:ext cx="50405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 smtClean="0"/>
              <a:t>92,4%</a:t>
            </a:r>
            <a:endParaRPr lang="ru-RU" sz="800" b="1" dirty="0"/>
          </a:p>
        </p:txBody>
      </p:sp>
    </p:spTree>
    <p:extLst>
      <p:ext uri="{BB962C8B-B14F-4D97-AF65-F5344CB8AC3E}">
        <p14:creationId xmlns:p14="http://schemas.microsoft.com/office/powerpoint/2010/main" val="128787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9792"/>
              </p:ext>
            </p:extLst>
          </p:nvPr>
        </p:nvGraphicFramePr>
        <p:xfrm>
          <a:off x="395536" y="555526"/>
          <a:ext cx="8352929" cy="4389120"/>
        </p:xfrm>
        <a:graphic>
          <a:graphicData uri="http://schemas.openxmlformats.org/drawingml/2006/table">
            <a:tbl>
              <a:tblPr firstRow="1" firstCol="1" bandRow="1"/>
              <a:tblGrid>
                <a:gridCol w="432048">
                  <a:extLst>
                    <a:ext uri="{9D8B030D-6E8A-4147-A177-3AD203B41FA5}">
                      <a16:colId xmlns:a16="http://schemas.microsoft.com/office/drawing/2014/main" val="3604751534"/>
                    </a:ext>
                  </a:extLst>
                </a:gridCol>
                <a:gridCol w="5983583">
                  <a:extLst>
                    <a:ext uri="{9D8B030D-6E8A-4147-A177-3AD203B41FA5}">
                      <a16:colId xmlns:a16="http://schemas.microsoft.com/office/drawing/2014/main" val="1164258142"/>
                    </a:ext>
                  </a:extLst>
                </a:gridCol>
                <a:gridCol w="968649">
                  <a:extLst>
                    <a:ext uri="{9D8B030D-6E8A-4147-A177-3AD203B41FA5}">
                      <a16:colId xmlns:a16="http://schemas.microsoft.com/office/drawing/2014/main" val="1715915415"/>
                    </a:ext>
                  </a:extLst>
                </a:gridCol>
                <a:gridCol w="968649">
                  <a:extLst>
                    <a:ext uri="{9D8B030D-6E8A-4147-A177-3AD203B41FA5}">
                      <a16:colId xmlns:a16="http://schemas.microsoft.com/office/drawing/2014/main" val="2370049425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marL="3175" indent="-6350"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900" b="1" dirty="0" smtClean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935" marR="4893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КЛЮЧЕВОЙ ПОКАЗАТЕЛЬ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935" marR="48935" marT="0" marB="0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935" marR="48935" marT="0" marB="0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8D08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935" marR="48935" marT="0" marB="0" anchor="ctr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8D0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9841908"/>
                  </a:ext>
                </a:extLst>
              </a:tr>
              <a:tr h="108744">
                <a:tc>
                  <a:txBody>
                    <a:bodyPr/>
                    <a:lstStyle/>
                    <a:p>
                      <a:pPr marL="457200"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935" marR="489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96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ТОВАРНЫЕ РЫНКИ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9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004378"/>
                  </a:ext>
                </a:extLst>
              </a:tr>
              <a:tr h="108744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935" marR="489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Министерство образования </a:t>
                      </a:r>
                      <a:r>
                        <a:rPr lang="ru-RU" sz="900" b="1" dirty="0" smtClean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Новосибирской области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rgbClr val="C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(4 показателя)</a:t>
                      </a:r>
                      <a:endParaRPr lang="ru-RU" sz="9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179582"/>
                  </a:ext>
                </a:extLst>
              </a:tr>
              <a:tr h="543719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25475" algn="l"/>
                        </a:tabLst>
                      </a:pPr>
                      <a:r>
                        <a:rPr lang="ru-RU" sz="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обучающихся дошкольного возраста в частных образовательных организациях, у индивидуальных предпринимателей, реализующих основные общеобразовательные программы – образовательные программы дошкольного образования, в общей численности обучающихся дошкольного возраста в образовательных организациях, у индивидуальных предпринимателей, реализующих основные общеобразовательные программы – образовательные программы дошкольного образования (%) 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1,87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1,62</a:t>
                      </a:r>
                      <a:endParaRPr lang="ru-RU" sz="9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04777698"/>
                  </a:ext>
                </a:extLst>
              </a:tr>
              <a:tr h="108744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Количество частных организаций на рынке услуг дошкольного образования </a:t>
                      </a:r>
                      <a:r>
                        <a:rPr lang="ru-RU" sz="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(ед.)</a:t>
                      </a: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23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22</a:t>
                      </a:r>
                      <a:endParaRPr lang="ru-RU" sz="9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52303407"/>
                  </a:ext>
                </a:extLst>
              </a:tr>
              <a:tr h="108744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Количество частных организаций на рынке услуг среднего профессионального образования </a:t>
                      </a:r>
                      <a:r>
                        <a:rPr lang="ru-RU" sz="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(ед.)</a:t>
                      </a: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endParaRPr lang="ru-RU" sz="9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34334790"/>
                  </a:ext>
                </a:extLst>
              </a:tr>
              <a:tr h="108744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</a:t>
                      </a: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организаций частной формы собственности в сфере услуг дополнительного образования детей (%)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4,3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3,8</a:t>
                      </a:r>
                      <a:endParaRPr lang="ru-RU" sz="9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1074175"/>
                  </a:ext>
                </a:extLst>
              </a:tr>
              <a:tr h="150772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48935" marR="489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Министерство труда и социального развития Новосибирской </a:t>
                      </a:r>
                      <a:r>
                        <a:rPr lang="ru-RU" sz="9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области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rgbClr val="C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(1 показатель)</a:t>
                      </a:r>
                      <a:endParaRPr lang="ru-RU" sz="900" dirty="0">
                        <a:solidFill>
                          <a:srgbClr val="C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ru-RU" sz="9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4381424"/>
                  </a:ext>
                </a:extLst>
              </a:tr>
              <a:tr h="108744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r>
                        <a:rPr lang="ru-RU" sz="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организаций отдыха и оздоровления детей частной формы собственности (%) 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23,9</a:t>
                      </a:r>
                      <a:endParaRPr lang="ru-RU" sz="9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235974"/>
                  </a:ext>
                </a:extLst>
              </a:tr>
              <a:tr h="108744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48935" marR="489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Министерство жилищно-коммунального хозяйства и энергетики Новосибирской </a:t>
                      </a:r>
                      <a:r>
                        <a:rPr lang="ru-RU" sz="9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области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rgbClr val="C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(2 показателя)</a:t>
                      </a: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461501"/>
                  </a:ext>
                </a:extLst>
              </a:tr>
              <a:tr h="217487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</a:t>
                      </a: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организаций частной формы собственности в сфере услуг по сбору и транспортированию твердых коммунальных отходов (%)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95,5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86,3</a:t>
                      </a:r>
                      <a:endParaRPr lang="ru-RU" sz="9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9624097"/>
                  </a:ext>
                </a:extLst>
              </a:tr>
              <a:tr h="217487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</a:t>
                      </a: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организаций частной формы собственности в сфере выполнения работ по благоустройству городской </a:t>
                      </a:r>
                      <a:r>
                        <a:rPr lang="ru-RU" sz="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среды</a:t>
                      </a:r>
                      <a:r>
                        <a:rPr lang="ru-RU" sz="900" baseline="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(%)</a:t>
                      </a: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94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93,8</a:t>
                      </a:r>
                      <a:endParaRPr lang="ru-RU" sz="9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2086739"/>
                  </a:ext>
                </a:extLst>
              </a:tr>
              <a:tr h="108744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48935" marR="489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Министерство строительства Новосибирской </a:t>
                      </a:r>
                      <a:r>
                        <a:rPr lang="ru-RU" sz="9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области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rgbClr val="C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(2 показателя)</a:t>
                      </a:r>
                      <a:endParaRPr lang="ru-RU" sz="900" dirty="0">
                        <a:solidFill>
                          <a:srgbClr val="C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  <a:endParaRPr lang="ru-RU" sz="90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CA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888797"/>
                  </a:ext>
                </a:extLst>
              </a:tr>
              <a:tr h="217487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8</a:t>
                      </a: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организаций частной формы собственности в сфере жилищного строительства (за исключением Московского фонда реновации жилой застройки и индивидуального жилищного строительства) (%)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99,8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98</a:t>
                      </a: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4564627"/>
                  </a:ext>
                </a:extLst>
              </a:tr>
              <a:tr h="108744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</a:t>
                      </a: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Доля организаций частной формы собственности в сфере архитектурно-строительного проектирования (%)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99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98,2</a:t>
                      </a: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2062477"/>
                  </a:ext>
                </a:extLst>
              </a:tr>
              <a:tr h="108744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48935" marR="489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96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СИСТЕМНЫЕ </a:t>
                      </a:r>
                      <a:r>
                        <a:rPr lang="ru-RU" sz="9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МЕРОПРИЯТИЯ </a:t>
                      </a:r>
                      <a:r>
                        <a:rPr lang="ru-RU" sz="900" b="1" dirty="0" smtClean="0">
                          <a:solidFill>
                            <a:srgbClr val="C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(1 показатель)</a:t>
                      </a:r>
                      <a:endParaRPr lang="ru-RU" sz="900" b="1" dirty="0">
                        <a:solidFill>
                          <a:srgbClr val="C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9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6434785"/>
                  </a:ext>
                </a:extLst>
              </a:tr>
              <a:tr h="434975">
                <a:tc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9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</a:t>
                      </a: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 </a:t>
                      </a:r>
                    </a:p>
                  </a:txBody>
                  <a:tcPr marL="48935" marR="48935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Доля «малых» закупок, размещенных в электронной форме в рамках Федерального закона от 18.07.2011 № 223-ФЗ «О закупках товаров, работ, услуг отдельными видами юридических лиц» и Федерального закона от 05.04.2013 № 44-ФЗ «О контрактной системе в сфере закупок товаров, работ, услуг для обеспечения государственных и муниципальных нужд (%)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50</a:t>
                      </a: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40</a:t>
                      </a:r>
                      <a:endParaRPr lang="ru-RU" sz="9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48935" marR="48935" marT="0" marB="0">
                    <a:lnL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99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74812711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23528" y="120651"/>
            <a:ext cx="42771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ОЦЕНКА </a:t>
            </a: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ДОСТИЖЕНИЯ КЛЮЧЕВЫХ ПОКАЗАТЕЛЕЙ</a:t>
            </a: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85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2729693915"/>
              </p:ext>
            </p:extLst>
          </p:nvPr>
        </p:nvGraphicFramePr>
        <p:xfrm>
          <a:off x="179512" y="1131590"/>
          <a:ext cx="8784976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733" y="30959"/>
            <a:ext cx="1487967" cy="53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30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17128</TotalTime>
  <Words>2135</Words>
  <Application>Microsoft Office PowerPoint</Application>
  <PresentationFormat>Экран (16:9)</PresentationFormat>
  <Paragraphs>891</Paragraphs>
  <Slides>10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MS PGothic</vt:lpstr>
      <vt:lpstr>Arial</vt:lpstr>
      <vt:lpstr>Calibri</vt:lpstr>
      <vt:lpstr>Calibri Light</vt:lpstr>
      <vt:lpstr>Tahoma</vt:lpstr>
      <vt:lpstr>Times New Roman</vt:lpstr>
      <vt:lpstr>1_Тема Office</vt:lpstr>
      <vt:lpstr>2_Тема Office</vt:lpstr>
      <vt:lpstr>Презентация PowerPoint</vt:lpstr>
      <vt:lpstr>РАСПОРЯЖЕНИЕ ПРАВИТЕЛЬСТВА РФ ОТ 17.04.2019 № 768-Р  «ОБ УТВЕРЖДЕНИИ СТАНДАРТА РАЗВИТИЯ КОНКУРЕНЦИИ  В СУБЪЕКТАХ РОССИЙСКОЙ ФЕДЕРАЦИИ»  Пунктом 4 Постановления поручено Минэкономразвития России представлять в Правительство Российской Федерации ежегодно, в IV квартале года, следующего за отчетным, доклад о результатах внедрения стандарта, включающий оценку эффективности деятельности органов исполнительной власти субъектов Российской Федерации по его внедрению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Яшкова Алиса Андреевна</dc:creator>
  <cp:lastModifiedBy>Кузьмина Елена Анатольевна</cp:lastModifiedBy>
  <cp:revision>793</cp:revision>
  <cp:lastPrinted>2021-06-08T07:41:25Z</cp:lastPrinted>
  <dcterms:created xsi:type="dcterms:W3CDTF">2016-05-27T07:20:02Z</dcterms:created>
  <dcterms:modified xsi:type="dcterms:W3CDTF">2021-12-27T03:29:29Z</dcterms:modified>
</cp:coreProperties>
</file>