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30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942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0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0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393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57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9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0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99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14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4D698-81B6-4533-90A1-CD16A3E76A56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A7486-8892-4B63-BE92-14A6CE5BB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02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549DA229-7CCF-F749-B572-5D4218F26541}"/>
              </a:ext>
            </a:extLst>
          </p:cNvPr>
          <p:cNvSpPr txBox="1"/>
          <p:nvPr/>
        </p:nvSpPr>
        <p:spPr>
          <a:xfrm>
            <a:off x="1209384" y="2252390"/>
            <a:ext cx="94737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конкуренции в рамках расширения доступа некоммерческих организаций на рынки услуг социальной сферы</a:t>
            </a:r>
            <a:endParaRPr lang="zh-CN" altLang="en-US" sz="32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" name="直线连接符 10">
            <a:extLst>
              <a:ext uri="{FF2B5EF4-FFF2-40B4-BE49-F238E27FC236}">
                <a16:creationId xmlns:a16="http://schemas.microsoft.com/office/drawing/2014/main" xmlns="" id="{39C62A2B-5739-0149-9D94-C716889BB929}"/>
              </a:ext>
            </a:extLst>
          </p:cNvPr>
          <p:cNvCxnSpPr>
            <a:cxnSpLocks/>
          </p:cNvCxnSpPr>
          <p:nvPr/>
        </p:nvCxnSpPr>
        <p:spPr>
          <a:xfrm>
            <a:off x="6198566" y="4105969"/>
            <a:ext cx="5403994" cy="0"/>
          </a:xfrm>
          <a:prstGeom prst="line">
            <a:avLst/>
          </a:prstGeom>
          <a:ln>
            <a:solidFill>
              <a:srgbClr val="0088B8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16">
            <a:extLst>
              <a:ext uri="{FF2B5EF4-FFF2-40B4-BE49-F238E27FC236}">
                <a16:creationId xmlns:a16="http://schemas.microsoft.com/office/drawing/2014/main" xmlns="" id="{4E9507AB-4577-3540-B013-338A3F4DB627}"/>
              </a:ext>
            </a:extLst>
          </p:cNvPr>
          <p:cNvSpPr/>
          <p:nvPr/>
        </p:nvSpPr>
        <p:spPr>
          <a:xfrm>
            <a:off x="5687428" y="4389889"/>
            <a:ext cx="6004253" cy="1015663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r"/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Москалева Екатерина Михайловна,</a:t>
            </a:r>
            <a:endParaRPr lang="ru-RU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  <a:p>
            <a:pPr algn="r"/>
            <a:r>
              <a:rPr lang="ru-RU" altLang="zh-C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первый заместитель министра </a:t>
            </a:r>
            <a:r>
              <a:rPr lang="ru-RU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труда и социального развития Новосибирской области </a:t>
            </a:r>
            <a:endParaRPr lang="zh-CN" altLang="en-US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59155"/>
            <a:ext cx="12192000" cy="7695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kumimoji="1" lang="ru-RU" sz="2400" dirty="0" smtClean="0">
                <a:solidFill>
                  <a:schemeClr val="accent6">
                    <a:lumMod val="25000"/>
                  </a:schemeClr>
                </a:solidFill>
                <a:latin typeface="Arial" panose="020B0604020202020204" pitchFamily="34" charset="0"/>
                <a:ea typeface="Source Han Sans CN Normal" panose="020B0400000000000000" pitchFamily="34" charset="-128"/>
                <a:cs typeface="Arial" panose="020B0604020202020204" pitchFamily="34" charset="0"/>
              </a:rPr>
              <a:t>Совет по содействию развитию конкуренции в Новосибирской области </a:t>
            </a:r>
          </a:p>
        </p:txBody>
      </p:sp>
    </p:spTree>
    <p:extLst>
      <p:ext uri="{BB962C8B-B14F-4D97-AF65-F5344CB8AC3E}">
        <p14:creationId xmlns:p14="http://schemas.microsoft.com/office/powerpoint/2010/main" val="104660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036319" y="1237991"/>
            <a:ext cx="10284823" cy="5352247"/>
            <a:chOff x="367666" y="1421944"/>
            <a:chExt cx="8668830" cy="4174142"/>
          </a:xfrm>
        </p:grpSpPr>
        <p:sp>
          <p:nvSpPr>
            <p:cNvPr id="3" name="TextBox 2"/>
            <p:cNvSpPr txBox="1"/>
            <p:nvPr/>
          </p:nvSpPr>
          <p:spPr>
            <a:xfrm>
              <a:off x="367666" y="2971359"/>
              <a:ext cx="2321010" cy="64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600" dirty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Информационная, консультационная </a:t>
              </a:r>
              <a:r>
                <a:rPr lang="ru-RU" altLang="ko-KR" sz="1600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поддержка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580112" y="1421944"/>
              <a:ext cx="2321010" cy="64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Разработка совместных проектов и программ</a:t>
              </a:r>
            </a:p>
            <a:p>
              <a:pPr algn="ctr"/>
              <a:endParaRPr lang="ko-KR" altLang="en-US" sz="16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62251" y="1454630"/>
              <a:ext cx="2321010" cy="64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Содействие развитию кадрового потенциала НКО</a:t>
              </a:r>
              <a:endParaRPr lang="ko-KR" altLang="en-US" sz="16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442785" y="2944801"/>
              <a:ext cx="2593711" cy="1032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bg2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Методическая помощь по реализации проектов НКО с привлечением средств федерального, регионального и муниципальных бюджетов</a:t>
              </a:r>
              <a:endParaRPr lang="ru-RU" altLang="ko-KR" sz="1600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Block Arc 30"/>
            <p:cNvSpPr/>
            <p:nvPr/>
          </p:nvSpPr>
          <p:spPr>
            <a:xfrm>
              <a:off x="2688676" y="1791276"/>
              <a:ext cx="3772124" cy="3772124"/>
            </a:xfrm>
            <a:prstGeom prst="blockArc">
              <a:avLst>
                <a:gd name="adj1" fmla="val 9019130"/>
                <a:gd name="adj2" fmla="val 12564162"/>
                <a:gd name="adj3" fmla="val 28598"/>
              </a:avLst>
            </a:prstGeom>
            <a:gradFill>
              <a:gsLst>
                <a:gs pos="0">
                  <a:schemeClr val="accent1">
                    <a:lumMod val="90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81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" name="Block Arc 31"/>
            <p:cNvSpPr/>
            <p:nvPr/>
          </p:nvSpPr>
          <p:spPr>
            <a:xfrm>
              <a:off x="2688676" y="1823962"/>
              <a:ext cx="3772124" cy="3772124"/>
            </a:xfrm>
            <a:prstGeom prst="blockArc">
              <a:avLst>
                <a:gd name="adj1" fmla="val 12817329"/>
                <a:gd name="adj2" fmla="val 16088307"/>
                <a:gd name="adj3" fmla="val 28480"/>
              </a:avLst>
            </a:prstGeom>
            <a:gradFill>
              <a:gsLst>
                <a:gs pos="0">
                  <a:schemeClr val="accent1">
                    <a:lumMod val="90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lin ang="8100000" scaled="1"/>
            </a:gra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" name="Block Arc 32"/>
            <p:cNvSpPr/>
            <p:nvPr/>
          </p:nvSpPr>
          <p:spPr>
            <a:xfrm flipH="1">
              <a:off x="2688676" y="1823962"/>
              <a:ext cx="3772124" cy="3772124"/>
            </a:xfrm>
            <a:prstGeom prst="blockArc">
              <a:avLst>
                <a:gd name="adj1" fmla="val 9019130"/>
                <a:gd name="adj2" fmla="val 12564162"/>
                <a:gd name="adj3" fmla="val 28598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0" name="Block Arc 33"/>
            <p:cNvSpPr/>
            <p:nvPr/>
          </p:nvSpPr>
          <p:spPr>
            <a:xfrm flipH="1">
              <a:off x="2688676" y="1823962"/>
              <a:ext cx="3772124" cy="3772124"/>
            </a:xfrm>
            <a:prstGeom prst="blockArc">
              <a:avLst>
                <a:gd name="adj1" fmla="val 12817329"/>
                <a:gd name="adj2" fmla="val 16060189"/>
                <a:gd name="adj3" fmla="val 28289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1" name="Oval 3"/>
            <p:cNvSpPr/>
            <p:nvPr/>
          </p:nvSpPr>
          <p:spPr>
            <a:xfrm>
              <a:off x="3854658" y="2989944"/>
              <a:ext cx="1440160" cy="14401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048395" y="3313980"/>
              <a:ext cx="1080120" cy="792087"/>
            </a:xfrm>
            <a:prstGeom prst="rect">
              <a:avLst/>
            </a:prstGeom>
            <a:blipFill>
              <a:blip r:embed="rId2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700"/>
                        </a14:imgEffect>
                        <a14:imgEffect>
                          <a14:saturation sat="30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5875" cap="flat" cmpd="sng" algn="ctr">
              <a:noFill/>
              <a:prstDash val="solid"/>
            </a:ln>
            <a:effectLst/>
          </p:spPr>
          <p:txBody>
            <a:bodyPr lIns="77925" tIns="38963" rIns="77925" bIns="38963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3365895"/>
              <a:ext cx="648072" cy="622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3365895"/>
              <a:ext cx="628650" cy="530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6536" y="2313620"/>
              <a:ext cx="560303" cy="5080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Parallelogram 15">
              <a:extLst>
                <a:ext uri="{FF2B5EF4-FFF2-40B4-BE49-F238E27FC236}">
                  <a16:creationId xmlns:a16="http://schemas.microsoft.com/office/drawing/2014/main" xmlns="" id="{24ABDD0B-564D-4579-ACF2-A3B23447A0E6}"/>
                </a:ext>
              </a:extLst>
            </p:cNvPr>
            <p:cNvSpPr/>
            <p:nvPr/>
          </p:nvSpPr>
          <p:spPr>
            <a:xfrm rot="16200000">
              <a:off x="3631089" y="2247857"/>
              <a:ext cx="504345" cy="576066"/>
            </a:xfrm>
            <a:custGeom>
              <a:avLst/>
              <a:gdLst/>
              <a:ahLst/>
              <a:cxnLst/>
              <a:rect l="l" t="t" r="r" b="b"/>
              <a:pathLst>
                <a:path w="2993176" h="3240001">
                  <a:moveTo>
                    <a:pt x="1299907" y="647892"/>
                  </a:moveTo>
                  <a:lnTo>
                    <a:pt x="665509" y="1620000"/>
                  </a:lnTo>
                  <a:lnTo>
                    <a:pt x="1299907" y="2592108"/>
                  </a:lnTo>
                  <a:lnTo>
                    <a:pt x="634398" y="2592108"/>
                  </a:lnTo>
                  <a:lnTo>
                    <a:pt x="0" y="1620000"/>
                  </a:lnTo>
                  <a:lnTo>
                    <a:pt x="634398" y="647892"/>
                  </a:lnTo>
                  <a:close/>
                  <a:moveTo>
                    <a:pt x="2993176" y="1620001"/>
                  </a:moveTo>
                  <a:lnTo>
                    <a:pt x="1913056" y="3240001"/>
                  </a:lnTo>
                  <a:lnTo>
                    <a:pt x="1782206" y="3043749"/>
                  </a:lnTo>
                  <a:lnTo>
                    <a:pt x="1110064" y="3043749"/>
                  </a:lnTo>
                  <a:cubicBezTo>
                    <a:pt x="1089036" y="3096599"/>
                    <a:pt x="1037333" y="3133759"/>
                    <a:pt x="976952" y="3133759"/>
                  </a:cubicBezTo>
                  <a:cubicBezTo>
                    <a:pt x="923853" y="3133759"/>
                    <a:pt x="877466" y="3105022"/>
                    <a:pt x="854540" y="3061058"/>
                  </a:cubicBezTo>
                  <a:lnTo>
                    <a:pt x="302383" y="3169763"/>
                  </a:lnTo>
                  <a:lnTo>
                    <a:pt x="302383" y="2809723"/>
                  </a:lnTo>
                  <a:lnTo>
                    <a:pt x="854540" y="2918427"/>
                  </a:lnTo>
                  <a:cubicBezTo>
                    <a:pt x="877466" y="2874463"/>
                    <a:pt x="923853" y="2845727"/>
                    <a:pt x="976952" y="2845727"/>
                  </a:cubicBezTo>
                  <a:cubicBezTo>
                    <a:pt x="1037333" y="2845727"/>
                    <a:pt x="1089036" y="2882887"/>
                    <a:pt x="1110064" y="2935737"/>
                  </a:cubicBezTo>
                  <a:lnTo>
                    <a:pt x="1710190" y="2935737"/>
                  </a:lnTo>
                  <a:lnTo>
                    <a:pt x="832936" y="1620001"/>
                  </a:lnTo>
                  <a:lnTo>
                    <a:pt x="191305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9" name="Заголовок 32"/>
          <p:cNvSpPr txBox="1">
            <a:spLocks/>
          </p:cNvSpPr>
          <p:nvPr/>
        </p:nvSpPr>
        <p:spPr>
          <a:xfrm>
            <a:off x="118198" y="223279"/>
            <a:ext cx="8932817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 ДЛЯ ПОДДЕРЖКИ НЕГОСУДАРСТВЕННОГО СЕКТОРА</a:t>
            </a:r>
            <a:endParaRPr lang="ru-RU" sz="2000" b="1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0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9362291" y="3222977"/>
            <a:ext cx="464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effectLst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600080" y="3745445"/>
            <a:ext cx="5139997" cy="1259813"/>
            <a:chOff x="4060041" y="4178652"/>
            <a:chExt cx="5139997" cy="1259813"/>
          </a:xfrm>
        </p:grpSpPr>
        <p:sp>
          <p:nvSpPr>
            <p:cNvPr id="5" name="Rectangle 14"/>
            <p:cNvSpPr>
              <a:spLocks noChangeArrowheads="1"/>
            </p:cNvSpPr>
            <p:nvPr/>
          </p:nvSpPr>
          <p:spPr bwMode="auto">
            <a:xfrm>
              <a:off x="4060041" y="4178652"/>
              <a:ext cx="513999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ru-RU" altLang="ru-RU" sz="1600" dirty="0" smtClean="0">
                  <a:cs typeface="Arial" panose="020B0604020202020204" pitchFamily="34" charset="0"/>
                </a:rPr>
                <a:t>630007, г</a:t>
              </a:r>
              <a:r>
                <a:rPr lang="ru-RU" altLang="ru-RU" sz="1600" dirty="0">
                  <a:cs typeface="Arial" panose="020B0604020202020204" pitchFamily="34" charset="0"/>
                </a:rPr>
                <a:t>. Новосибирск, </a:t>
              </a:r>
              <a:r>
                <a:rPr lang="ru-RU" altLang="ru-RU" sz="1600" dirty="0" smtClean="0">
                  <a:cs typeface="Arial" panose="020B0604020202020204" pitchFamily="34" charset="0"/>
                </a:rPr>
                <a:t>ул. Серебренниковская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, д. 6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" name="Rectangle 16"/>
            <p:cNvSpPr>
              <a:spLocks noChangeArrowheads="1"/>
            </p:cNvSpPr>
            <p:nvPr/>
          </p:nvSpPr>
          <p:spPr bwMode="auto">
            <a:xfrm>
              <a:off x="4513315" y="4482023"/>
              <a:ext cx="392306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тел: (383) 238-75-10,</a:t>
              </a:r>
              <a:r>
                <a:rPr kumimoji="0" lang="ru-RU" altLang="ru-RU" sz="1600" b="0" i="0" u="none" strike="noStrike" cap="none" normalizeH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фак (383) 238-79-34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" name="Rectangle 32"/>
            <p:cNvSpPr>
              <a:spLocks noChangeArrowheads="1"/>
            </p:cNvSpPr>
            <p:nvPr/>
          </p:nvSpPr>
          <p:spPr bwMode="auto">
            <a:xfrm>
              <a:off x="4961547" y="4834554"/>
              <a:ext cx="311848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ru-RU" altLang="ru-RU" sz="1600" dirty="0" smtClean="0">
                  <a:cs typeface="Arial" panose="020B0604020202020204" pitchFamily="34" charset="0"/>
                </a:rPr>
                <a:t>электронная почта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:</a:t>
              </a:r>
              <a:r>
                <a:rPr kumimoji="0" lang="en-US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r>
                <a:rPr lang="en-US" altLang="ru-RU" sz="1600" dirty="0">
                  <a:cs typeface="Arial" panose="020B0604020202020204" pitchFamily="34" charset="0"/>
                </a:rPr>
                <a:t>us</a:t>
              </a:r>
              <a:r>
                <a:rPr lang="ru-RU" altLang="ru-RU" sz="1600" dirty="0" smtClean="0">
                  <a:cs typeface="Arial" panose="020B0604020202020204" pitchFamily="34" charset="0"/>
                </a:rPr>
                <a:t>zn@nso.ru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8" name="Rectangle 37"/>
            <p:cNvSpPr>
              <a:spLocks noChangeArrowheads="1"/>
            </p:cNvSpPr>
            <p:nvPr/>
          </p:nvSpPr>
          <p:spPr bwMode="auto">
            <a:xfrm>
              <a:off x="4736774" y="5192244"/>
              <a:ext cx="37573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официальный сайт: </a:t>
              </a:r>
              <a:r>
                <a:rPr lang="en-US" altLang="ru-RU" sz="1600" dirty="0">
                  <a:cs typeface="Arial" panose="020B0604020202020204" pitchFamily="34" charset="0"/>
                </a:rPr>
                <a:t>https://mtsr.nso.ru</a:t>
              </a:r>
              <a:r>
                <a:rPr lang="en-US" altLang="ru-RU" sz="1600" dirty="0" smtClean="0">
                  <a:cs typeface="Arial" panose="020B0604020202020204" pitchFamily="34" charset="0"/>
                </a:rPr>
                <a:t>/</a:t>
              </a:r>
              <a:r>
                <a:rPr kumimoji="0" lang="ru-RU" altLang="ru-RU" sz="1600" b="0" i="0" u="none" strike="noStrike" cap="none" normalizeH="0" baseline="0" dirty="0" smtClean="0">
                  <a:ln>
                    <a:noFill/>
                  </a:ln>
                  <a:effectLst/>
                  <a:cs typeface="Arial" panose="020B0604020202020204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endParaRPr>
            </a:p>
          </p:txBody>
        </p:sp>
      </p:grpSp>
      <p:sp>
        <p:nvSpPr>
          <p:cNvPr id="9" name="Rectangle 50"/>
          <p:cNvSpPr>
            <a:spLocks noChangeArrowheads="1"/>
          </p:cNvSpPr>
          <p:nvPr/>
        </p:nvSpPr>
        <p:spPr bwMode="auto">
          <a:xfrm>
            <a:off x="2819976" y="5882411"/>
            <a:ext cx="18450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https://twittercom/MTSRNSO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0" name="Rectangle 53"/>
          <p:cNvSpPr>
            <a:spLocks noChangeArrowheads="1"/>
          </p:cNvSpPr>
          <p:nvPr/>
        </p:nvSpPr>
        <p:spPr bwMode="auto">
          <a:xfrm>
            <a:off x="5055317" y="5882411"/>
            <a:ext cx="2279470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https://wwwfacebookcom/minsocnso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1" name="Rectangle 59"/>
          <p:cNvSpPr>
            <a:spLocks noChangeArrowheads="1"/>
          </p:cNvSpPr>
          <p:nvPr/>
        </p:nvSpPr>
        <p:spPr bwMode="auto">
          <a:xfrm>
            <a:off x="7840487" y="5872406"/>
            <a:ext cx="1365758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https://vkcom/msrnso</a:t>
            </a:r>
            <a:endParaRPr kumimoji="0" lang="ru-RU" altLang="ru-RU" sz="1800" b="0" i="0" strike="noStrike" cap="none" normalizeH="0" baseline="0" dirty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sp>
        <p:nvSpPr>
          <p:cNvPr id="12" name="Rectangle 60"/>
          <p:cNvSpPr>
            <a:spLocks noChangeArrowheads="1"/>
          </p:cNvSpPr>
          <p:nvPr/>
        </p:nvSpPr>
        <p:spPr bwMode="auto">
          <a:xfrm>
            <a:off x="9157038" y="5882411"/>
            <a:ext cx="3847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effectLst/>
              <a:cs typeface="Arial" panose="020B0604020202020204" pitchFamily="34" charset="0"/>
            </a:endParaRPr>
          </a:p>
        </p:txBody>
      </p:sp>
      <p:pic>
        <p:nvPicPr>
          <p:cNvPr id="13" name="Picture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8238" y="5455373"/>
            <a:ext cx="31591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13" y="5490559"/>
            <a:ext cx="3175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0" y="1401349"/>
            <a:ext cx="12192000" cy="19699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DengXian"/>
              <a:ea typeface="+mn-ea"/>
              <a:cs typeface="+mn-cs"/>
            </a:endParaRPr>
          </a:p>
        </p:txBody>
      </p:sp>
      <p:pic>
        <p:nvPicPr>
          <p:cNvPr id="16" name="Рисунок 15" descr="Герб Новосибирской области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1742" y="443620"/>
            <a:ext cx="808516" cy="9539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266528" y="1920078"/>
            <a:ext cx="97029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МИНИСТЕРСТВО ТРУДА И СОЦИАЛЬНОГО РАЗВИТИЯ НОВОСИБИРСКОЙ ОБЛАСТИ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7" t="49558"/>
          <a:stretch/>
        </p:blipFill>
        <p:spPr>
          <a:xfrm>
            <a:off x="3518238" y="5490559"/>
            <a:ext cx="378254" cy="35808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11" b="49622"/>
          <a:stretch/>
        </p:blipFill>
        <p:spPr>
          <a:xfrm>
            <a:off x="8385741" y="5475296"/>
            <a:ext cx="371191" cy="35763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22" r="51880"/>
          <a:stretch/>
        </p:blipFill>
        <p:spPr>
          <a:xfrm>
            <a:off x="6010613" y="5469258"/>
            <a:ext cx="341598" cy="35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58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9404" y="1316765"/>
            <a:ext cx="11166192" cy="547260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5875" cap="flat" cmpd="sng" algn="ctr">
            <a:solidFill>
              <a:srgbClr val="873624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ru-RU" sz="2400" kern="0" dirty="0">
              <a:solidFill>
                <a:prstClr val="white"/>
              </a:solidFill>
              <a:latin typeface="Century Gothic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40923" y="1988840"/>
            <a:ext cx="7884664" cy="672075"/>
          </a:xfrm>
          <a:prstGeom prst="rect">
            <a:avLst/>
          </a:prstGeom>
          <a:solidFill>
            <a:sysClr val="window" lastClr="FFFFFF"/>
          </a:solidFill>
          <a:ln w="15875" cap="flat" cmpd="sng" algn="ctr">
            <a:noFill/>
            <a:prstDash val="solid"/>
          </a:ln>
          <a:effectLst>
            <a:softEdge rad="101600"/>
          </a:effectLst>
        </p:spPr>
        <p:txBody>
          <a:bodyPr rtlCol="0" anchor="ctr"/>
          <a:lstStyle/>
          <a:p>
            <a:pPr algn="ctr" defTabSz="1219170">
              <a:defRPr/>
            </a:pPr>
            <a:r>
              <a:rPr lang="en-US" sz="3733" u="sng" kern="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www.mtsr.nso.ru</a:t>
            </a:r>
            <a:r>
              <a:rPr lang="ru-RU" sz="3733" u="sng" kern="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/</a:t>
            </a:r>
            <a:r>
              <a:rPr lang="en-US" sz="3733" u="sng" kern="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page/1382</a:t>
            </a:r>
            <a:endParaRPr lang="ru-RU" sz="3733" u="sng" kern="0" dirty="0">
              <a:solidFill>
                <a:schemeClr val="accent1">
                  <a:lumMod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82062" y="4383041"/>
            <a:ext cx="8730966" cy="15209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реестр поставщиков социальных услуг Новосибирской области включены 142 организации, в том числе 52 СО НКО и 8 коммерческих организаций (36,6%)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СО НКО признаны исполнителями общественно полезных услуг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9404" y="440075"/>
            <a:ext cx="9841309" cy="5469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9404" y="504604"/>
            <a:ext cx="9527993" cy="441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67" b="1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Реестр поставщиков социальных услуг Новосибирской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141167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58263" y="1175459"/>
            <a:ext cx="10905295" cy="4786414"/>
            <a:chOff x="-841189" y="563581"/>
            <a:chExt cx="9510154" cy="4127240"/>
          </a:xfrm>
        </p:grpSpPr>
        <p:grpSp>
          <p:nvGrpSpPr>
            <p:cNvPr id="4" name="Group 47"/>
            <p:cNvGrpSpPr>
              <a:grpSpLocks/>
            </p:cNvGrpSpPr>
            <p:nvPr/>
          </p:nvGrpSpPr>
          <p:grpSpPr bwMode="auto">
            <a:xfrm>
              <a:off x="3309566" y="2370714"/>
              <a:ext cx="5311775" cy="698500"/>
              <a:chOff x="1291" y="2593"/>
              <a:chExt cx="3346" cy="440"/>
            </a:xfrm>
          </p:grpSpPr>
          <p:sp>
            <p:nvSpPr>
              <p:cNvPr id="31" name="AutoShape 25"/>
              <p:cNvSpPr>
                <a:spLocks noChangeArrowheads="1"/>
              </p:cNvSpPr>
              <p:nvPr/>
            </p:nvSpPr>
            <p:spPr bwMode="gray">
              <a:xfrm>
                <a:off x="1291" y="2593"/>
                <a:ext cx="3346" cy="440"/>
              </a:xfrm>
              <a:prstGeom prst="roundRect">
                <a:avLst>
                  <a:gd name="adj" fmla="val 7292"/>
                </a:avLst>
              </a:prstGeom>
              <a:solidFill>
                <a:srgbClr val="00B0F0"/>
              </a:soli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32" name="Text Box 27"/>
              <p:cNvSpPr txBox="1">
                <a:spLocks noChangeArrowheads="1"/>
              </p:cNvSpPr>
              <p:nvPr/>
            </p:nvSpPr>
            <p:spPr bwMode="white">
              <a:xfrm>
                <a:off x="1577" y="2675"/>
                <a:ext cx="3026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indent="-457200" algn="ctr">
                  <a:buClr>
                    <a:schemeClr val="tx1"/>
                  </a:buClr>
                </a:pPr>
                <a:r>
                  <a:rPr lang="ru-RU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Комплекс мер по развитию эффективных социальных практик, направленных на сокращение бедности семей с детьми 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" name="Picture 2" descr="D:\UserData\fna\Рабочий стол\image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94110" y="2569342"/>
              <a:ext cx="2684077" cy="204967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762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-841189" y="563581"/>
              <a:ext cx="3880771" cy="6369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На 01.12.2021 компенсация за оказанные социальные услуги предоставлена 8 организациям на общую сумму 3,3 млн рублей </a:t>
              </a:r>
              <a:endParaRPr lang="ru-RU" sz="1400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gray">
            <a:xfrm>
              <a:off x="5170943" y="3208263"/>
              <a:ext cx="1389600" cy="457200"/>
            </a:xfrm>
            <a:prstGeom prst="roundRect">
              <a:avLst>
                <a:gd name="adj" fmla="val 7292"/>
              </a:avLst>
            </a:prstGeom>
            <a:noFill/>
            <a:ln w="9525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13" name="Group 48"/>
            <p:cNvGrpSpPr>
              <a:grpSpLocks/>
            </p:cNvGrpSpPr>
            <p:nvPr/>
          </p:nvGrpSpPr>
          <p:grpSpPr bwMode="auto">
            <a:xfrm>
              <a:off x="3282577" y="1164281"/>
              <a:ext cx="5386388" cy="968379"/>
              <a:chOff x="1253" y="2015"/>
              <a:chExt cx="3393" cy="610"/>
            </a:xfrm>
            <a:gradFill>
              <a:gsLst>
                <a:gs pos="0">
                  <a:schemeClr val="tx1">
                    <a:lumMod val="50000"/>
                    <a:lumOff val="50000"/>
                  </a:schemeClr>
                </a:gs>
                <a:gs pos="4200">
                  <a:srgbClr val="828484"/>
                </a:gs>
                <a:gs pos="100000">
                  <a:schemeClr val="bg1">
                    <a:lumMod val="85000"/>
                  </a:schemeClr>
                </a:gs>
              </a:gsLst>
              <a:lin ang="0" scaled="1"/>
            </a:gradFill>
          </p:grpSpPr>
          <p:sp>
            <p:nvSpPr>
              <p:cNvPr id="27" name="AutoShape 15"/>
              <p:cNvSpPr>
                <a:spLocks noChangeArrowheads="1"/>
              </p:cNvSpPr>
              <p:nvPr/>
            </p:nvSpPr>
            <p:spPr bwMode="gray">
              <a:xfrm>
                <a:off x="1253" y="2015"/>
                <a:ext cx="3393" cy="610"/>
              </a:xfrm>
              <a:prstGeom prst="roundRect">
                <a:avLst>
                  <a:gd name="adj" fmla="val 7292"/>
                </a:avLst>
              </a:prstGeom>
              <a:grpFill/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8" name="Text Box 17"/>
              <p:cNvSpPr txBox="1">
                <a:spLocks noChangeArrowheads="1"/>
              </p:cNvSpPr>
              <p:nvPr/>
            </p:nvSpPr>
            <p:spPr bwMode="white">
              <a:xfrm>
                <a:off x="1630" y="2071"/>
                <a:ext cx="2825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indent="-457200" algn="ctr">
                  <a:buClr>
                    <a:schemeClr val="tx1"/>
                  </a:buClr>
                </a:pPr>
                <a:r>
                  <a:rPr lang="ru-RU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Комплекс мер по развитию технологий, </a:t>
                </a:r>
                <a:endParaRPr lang="ru-RU" sz="14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indent="-457200" algn="ctr">
                  <a:buClr>
                    <a:schemeClr val="tx1"/>
                  </a:buClr>
                </a:pPr>
                <a:r>
                  <a:rPr lang="ru-RU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альтернативных </a:t>
                </a:r>
                <a:r>
                  <a:rPr lang="ru-RU" sz="1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предоставлению услуг в стационарной форме социального обслуживания детям-инвалидам и детям с ограниченными возможностями здоровья </a:t>
                </a:r>
              </a:p>
            </p:txBody>
          </p:sp>
        </p:grpSp>
        <p:sp>
          <p:nvSpPr>
            <p:cNvPr id="24" name="AutoShape 35"/>
            <p:cNvSpPr>
              <a:spLocks noChangeArrowheads="1"/>
            </p:cNvSpPr>
            <p:nvPr/>
          </p:nvSpPr>
          <p:spPr bwMode="gray">
            <a:xfrm>
              <a:off x="3319883" y="3789561"/>
              <a:ext cx="5311775" cy="901260"/>
            </a:xfrm>
            <a:prstGeom prst="roundRect">
              <a:avLst>
                <a:gd name="adj" fmla="val 7292"/>
              </a:avLst>
            </a:prstGeom>
            <a:gradFill rotWithShape="1">
              <a:gsLst>
                <a:gs pos="0">
                  <a:schemeClr val="hlink">
                    <a:gamma/>
                    <a:shade val="5098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rgbClr val="FFFFFF">
                  <a:alpha val="39999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7" name="Oval 41"/>
            <p:cNvSpPr>
              <a:spLocks noChangeArrowheads="1"/>
            </p:cNvSpPr>
            <p:nvPr/>
          </p:nvSpPr>
          <p:spPr bwMode="gray">
            <a:xfrm>
              <a:off x="3383017" y="1416432"/>
              <a:ext cx="397813" cy="39062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18" name="Text Box 33"/>
            <p:cNvSpPr txBox="1">
              <a:spLocks noChangeArrowheads="1"/>
            </p:cNvSpPr>
            <p:nvPr/>
          </p:nvSpPr>
          <p:spPr bwMode="auto">
            <a:xfrm>
              <a:off x="3418410" y="1433701"/>
              <a:ext cx="32702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Oval 41"/>
            <p:cNvSpPr>
              <a:spLocks noChangeArrowheads="1"/>
            </p:cNvSpPr>
            <p:nvPr/>
          </p:nvSpPr>
          <p:spPr bwMode="gray">
            <a:xfrm>
              <a:off x="3391748" y="2553392"/>
              <a:ext cx="397813" cy="39062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p:spPr>
          <p:txBody>
            <a:bodyPr vert="eaVert" wrap="none" anchor="ctr"/>
            <a:lstStyle/>
            <a:p>
              <a:endParaRPr lang="ru-RU" dirty="0"/>
            </a:p>
          </p:txBody>
        </p:sp>
        <p:sp>
          <p:nvSpPr>
            <p:cNvPr id="20" name="Text Box 33"/>
            <p:cNvSpPr txBox="1">
              <a:spLocks noChangeArrowheads="1"/>
            </p:cNvSpPr>
            <p:nvPr/>
          </p:nvSpPr>
          <p:spPr bwMode="auto">
            <a:xfrm>
              <a:off x="3418410" y="2574623"/>
              <a:ext cx="3444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-235114" y="1432135"/>
              <a:ext cx="2668623" cy="9819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altLang="ko-KR" sz="1600" dirty="0" smtClean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Общая сумма компенсаций на 01.12.2021</a:t>
              </a:r>
            </a:p>
            <a:p>
              <a:pPr algn="ctr"/>
              <a:r>
                <a:rPr lang="ru-RU" altLang="ko-KR" sz="2000" b="1" dirty="0" smtClean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43</a:t>
              </a:r>
              <a:r>
                <a:rPr lang="ru-RU" altLang="ko-KR" sz="1600" dirty="0" smtClean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СО НКО</a:t>
              </a:r>
            </a:p>
            <a:p>
              <a:pPr algn="ctr"/>
              <a:r>
                <a:rPr lang="ru-RU" altLang="ko-KR" sz="1600" b="1" dirty="0" smtClean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65,9 млн </a:t>
              </a:r>
              <a:r>
                <a:rPr lang="ru-RU" altLang="ko-KR" sz="1600" b="1" dirty="0">
                  <a:solidFill>
                    <a:schemeClr val="accent1">
                      <a:lumMod val="1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рублей</a:t>
              </a:r>
              <a:endParaRPr lang="ko-KR" altLang="en-US" sz="1600" b="1" dirty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" name="Заголовок 32"/>
          <p:cNvSpPr txBox="1">
            <a:spLocks noGrp="1"/>
          </p:cNvSpPr>
          <p:nvPr>
            <p:ph type="title"/>
          </p:nvPr>
        </p:nvSpPr>
        <p:spPr>
          <a:xfrm>
            <a:off x="365759" y="369433"/>
            <a:ext cx="8932817" cy="4247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Финансовая поддержка поставщикам социальных услуг</a:t>
            </a:r>
            <a:endParaRPr lang="ru-RU" sz="2400" b="1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67715" y="984439"/>
            <a:ext cx="5562775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2021 году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СО НКО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стали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сополучателями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средств гранта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общую сумму 1,3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млн рублей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86986" y="4931289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Комплекс мер по поддержке жизненного потенциала семей, воспитывающих детей с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инвалидностью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 НКО –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млн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542875" y="4276808"/>
            <a:ext cx="1841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2400" b="1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год</a:t>
            </a:r>
            <a:endParaRPr lang="ko-KR" altLang="en-US" sz="2400" b="1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716" y="810326"/>
            <a:ext cx="911684" cy="91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6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>
            <a:extLst>
              <a:ext uri="{FF2B5EF4-FFF2-40B4-BE49-F238E27FC236}">
                <a16:creationId xmlns="" xmlns:a16="http://schemas.microsoft.com/office/drawing/2014/main" id="{63301642-9D0C-4CED-B970-D2B95709C24B}"/>
              </a:ext>
            </a:extLst>
          </p:cNvPr>
          <p:cNvGrpSpPr/>
          <p:nvPr/>
        </p:nvGrpSpPr>
        <p:grpSpPr>
          <a:xfrm>
            <a:off x="129831" y="246488"/>
            <a:ext cx="2709832" cy="2961064"/>
            <a:chOff x="3007364" y="818147"/>
            <a:chExt cx="1298909" cy="1503300"/>
          </a:xfrm>
          <a:solidFill>
            <a:srgbClr val="0079A4"/>
          </a:solidFill>
        </p:grpSpPr>
        <p:sp>
          <p:nvSpPr>
            <p:cNvPr id="84" name="Freeform 11">
              <a:extLst>
                <a:ext uri="{FF2B5EF4-FFF2-40B4-BE49-F238E27FC236}">
                  <a16:creationId xmlns="" xmlns:a16="http://schemas.microsoft.com/office/drawing/2014/main" id="{6307741F-F6F6-4DE6-8259-13A197217F44}"/>
                </a:ext>
              </a:extLst>
            </p:cNvPr>
            <p:cNvSpPr/>
            <p:nvPr/>
          </p:nvSpPr>
          <p:spPr>
            <a:xfrm>
              <a:off x="3082679" y="818147"/>
              <a:ext cx="1223594" cy="1503300"/>
            </a:xfrm>
            <a:custGeom>
              <a:avLst/>
              <a:gdLst>
                <a:gd name="connsiteX0" fmla="*/ 1188269 w 1282367"/>
                <a:gd name="connsiteY0" fmla="*/ 1133483 h 1503300"/>
                <a:gd name="connsiteX1" fmla="*/ 1282367 w 1282367"/>
                <a:gd name="connsiteY1" fmla="*/ 1133483 h 1503300"/>
                <a:gd name="connsiteX2" fmla="*/ 1282367 w 1282367"/>
                <a:gd name="connsiteY2" fmla="*/ 1503300 h 1503300"/>
                <a:gd name="connsiteX3" fmla="*/ 0 w 1282367"/>
                <a:gd name="connsiteY3" fmla="*/ 1503300 h 1503300"/>
                <a:gd name="connsiteX4" fmla="*/ 0 w 1282367"/>
                <a:gd name="connsiteY4" fmla="*/ 1420086 h 1503300"/>
                <a:gd name="connsiteX5" fmla="*/ 1188269 w 1282367"/>
                <a:gd name="connsiteY5" fmla="*/ 1420086 h 1503300"/>
                <a:gd name="connsiteX6" fmla="*/ 0 w 1282367"/>
                <a:gd name="connsiteY6" fmla="*/ 0 h 1503300"/>
                <a:gd name="connsiteX7" fmla="*/ 1282367 w 1282367"/>
                <a:gd name="connsiteY7" fmla="*/ 0 h 1503300"/>
                <a:gd name="connsiteX8" fmla="*/ 1282367 w 1282367"/>
                <a:gd name="connsiteY8" fmla="*/ 219083 h 1503300"/>
                <a:gd name="connsiteX9" fmla="*/ 1188269 w 1282367"/>
                <a:gd name="connsiteY9" fmla="*/ 219083 h 1503300"/>
                <a:gd name="connsiteX10" fmla="*/ 1188269 w 1282367"/>
                <a:gd name="connsiteY10" fmla="*/ 105212 h 1503300"/>
                <a:gd name="connsiteX11" fmla="*/ 0 w 1282367"/>
                <a:gd name="connsiteY11" fmla="*/ 105212 h 15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82367" h="1503300">
                  <a:moveTo>
                    <a:pt x="1188269" y="1133483"/>
                  </a:moveTo>
                  <a:lnTo>
                    <a:pt x="1282367" y="1133483"/>
                  </a:lnTo>
                  <a:lnTo>
                    <a:pt x="1282367" y="1503300"/>
                  </a:lnTo>
                  <a:lnTo>
                    <a:pt x="0" y="1503300"/>
                  </a:lnTo>
                  <a:lnTo>
                    <a:pt x="0" y="1420086"/>
                  </a:lnTo>
                  <a:lnTo>
                    <a:pt x="1188269" y="1420086"/>
                  </a:lnTo>
                  <a:close/>
                  <a:moveTo>
                    <a:pt x="0" y="0"/>
                  </a:moveTo>
                  <a:lnTo>
                    <a:pt x="1282367" y="0"/>
                  </a:lnTo>
                  <a:lnTo>
                    <a:pt x="1282367" y="219083"/>
                  </a:lnTo>
                  <a:lnTo>
                    <a:pt x="1188269" y="219083"/>
                  </a:lnTo>
                  <a:lnTo>
                    <a:pt x="1188269" y="105212"/>
                  </a:lnTo>
                  <a:lnTo>
                    <a:pt x="0" y="10521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Freeform 12">
              <a:extLst>
                <a:ext uri="{FF2B5EF4-FFF2-40B4-BE49-F238E27FC236}">
                  <a16:creationId xmlns="" xmlns:a16="http://schemas.microsoft.com/office/drawing/2014/main" id="{4474EEFF-8553-4D4A-92C1-1DE15C86F071}"/>
                </a:ext>
              </a:extLst>
            </p:cNvPr>
            <p:cNvSpPr/>
            <p:nvPr/>
          </p:nvSpPr>
          <p:spPr>
            <a:xfrm>
              <a:off x="3007364" y="818147"/>
              <a:ext cx="443687" cy="1503300"/>
            </a:xfrm>
            <a:custGeom>
              <a:avLst/>
              <a:gdLst>
                <a:gd name="connsiteX0" fmla="*/ 0 w 534870"/>
                <a:gd name="connsiteY0" fmla="*/ 0 h 1503300"/>
                <a:gd name="connsiteX1" fmla="*/ 534870 w 534870"/>
                <a:gd name="connsiteY1" fmla="*/ 0 h 1503300"/>
                <a:gd name="connsiteX2" fmla="*/ 534870 w 534870"/>
                <a:gd name="connsiteY2" fmla="*/ 105212 h 1503300"/>
                <a:gd name="connsiteX3" fmla="*/ 95421 w 534870"/>
                <a:gd name="connsiteY3" fmla="*/ 105212 h 1503300"/>
                <a:gd name="connsiteX4" fmla="*/ 95421 w 534870"/>
                <a:gd name="connsiteY4" fmla="*/ 1420086 h 1503300"/>
                <a:gd name="connsiteX5" fmla="*/ 534870 w 534870"/>
                <a:gd name="connsiteY5" fmla="*/ 1420086 h 1503300"/>
                <a:gd name="connsiteX6" fmla="*/ 534870 w 534870"/>
                <a:gd name="connsiteY6" fmla="*/ 1503300 h 1503300"/>
                <a:gd name="connsiteX7" fmla="*/ 0 w 534870"/>
                <a:gd name="connsiteY7" fmla="*/ 1503300 h 150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4870" h="1503300">
                  <a:moveTo>
                    <a:pt x="0" y="0"/>
                  </a:moveTo>
                  <a:lnTo>
                    <a:pt x="534870" y="0"/>
                  </a:lnTo>
                  <a:lnTo>
                    <a:pt x="534870" y="105212"/>
                  </a:lnTo>
                  <a:lnTo>
                    <a:pt x="95421" y="105212"/>
                  </a:lnTo>
                  <a:lnTo>
                    <a:pt x="95421" y="1420086"/>
                  </a:lnTo>
                  <a:lnTo>
                    <a:pt x="534870" y="1420086"/>
                  </a:lnTo>
                  <a:lnTo>
                    <a:pt x="534870" y="1503300"/>
                  </a:lnTo>
                  <a:lnTo>
                    <a:pt x="0" y="15033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55685" y="811955"/>
            <a:ext cx="3023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7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СОЦИАЛЬНАЯ ИНИЦИАТИВА НЕГОСУДАРСТВЕННОГО СЕКТОРА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86" name="Группа 85"/>
          <p:cNvGrpSpPr/>
          <p:nvPr/>
        </p:nvGrpSpPr>
        <p:grpSpPr>
          <a:xfrm>
            <a:off x="3447747" y="1038271"/>
            <a:ext cx="8552149" cy="974013"/>
            <a:chOff x="2672027" y="4537405"/>
            <a:chExt cx="8640755" cy="974013"/>
          </a:xfrm>
        </p:grpSpPr>
        <p:sp>
          <p:nvSpPr>
            <p:cNvPr id="9" name="TextBox 8"/>
            <p:cNvSpPr txBox="1"/>
            <p:nvPr/>
          </p:nvSpPr>
          <p:spPr>
            <a:xfrm>
              <a:off x="3430653" y="4571038"/>
              <a:ext cx="18976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Предвидение социальных событий </a:t>
              </a:r>
              <a:endParaRPr lang="ru-RU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8036881" y="4539836"/>
              <a:ext cx="958258" cy="964980"/>
              <a:chOff x="5837482" y="4286141"/>
              <a:chExt cx="958258" cy="964980"/>
            </a:xfrm>
          </p:grpSpPr>
          <p:grpSp>
            <p:nvGrpSpPr>
              <p:cNvPr id="61" name="Secondary lines 04"/>
              <p:cNvGrpSpPr/>
              <p:nvPr/>
            </p:nvGrpSpPr>
            <p:grpSpPr>
              <a:xfrm rot="10800000">
                <a:off x="6468054" y="4480486"/>
                <a:ext cx="327686" cy="624712"/>
                <a:chOff x="2302931" y="2134838"/>
                <a:chExt cx="616077" cy="738664"/>
              </a:xfrm>
            </p:grpSpPr>
            <p:sp>
              <p:nvSpPr>
                <p:cNvPr id="7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2397228" y="2498408"/>
                  <a:ext cx="53959" cy="4243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2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2332792" y="2402015"/>
                  <a:ext cx="149828" cy="115252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3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508290" y="2360105"/>
                  <a:ext cx="27242" cy="22003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489954" y="2211324"/>
                  <a:ext cx="332661" cy="25774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5" name="Line 96"/>
                <p:cNvSpPr>
                  <a:spLocks noChangeShapeType="1"/>
                </p:cNvSpPr>
                <p:nvPr/>
              </p:nvSpPr>
              <p:spPr bwMode="auto">
                <a:xfrm>
                  <a:off x="2428137" y="2565464"/>
                  <a:ext cx="217408" cy="16711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6" name="Line 97"/>
                <p:cNvSpPr>
                  <a:spLocks noChangeShapeType="1"/>
                </p:cNvSpPr>
                <p:nvPr/>
              </p:nvSpPr>
              <p:spPr bwMode="auto">
                <a:xfrm>
                  <a:off x="2302931" y="2540841"/>
                  <a:ext cx="241506" cy="18649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7" name="Line 98"/>
                <p:cNvSpPr>
                  <a:spLocks noChangeShapeType="1"/>
                </p:cNvSpPr>
                <p:nvPr/>
              </p:nvSpPr>
              <p:spPr bwMode="auto">
                <a:xfrm>
                  <a:off x="2597349" y="2768203"/>
                  <a:ext cx="86963" cy="6810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8" name="Line 99"/>
                <p:cNvSpPr>
                  <a:spLocks noChangeShapeType="1"/>
                </p:cNvSpPr>
                <p:nvPr/>
              </p:nvSpPr>
              <p:spPr bwMode="auto">
                <a:xfrm>
                  <a:off x="2672787" y="2753535"/>
                  <a:ext cx="12573" cy="11001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9" name="Line 100"/>
                <p:cNvSpPr>
                  <a:spLocks noChangeShapeType="1"/>
                </p:cNvSpPr>
                <p:nvPr/>
              </p:nvSpPr>
              <p:spPr bwMode="auto">
                <a:xfrm>
                  <a:off x="2728841" y="2797016"/>
                  <a:ext cx="55531" cy="4452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80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2852476" y="2166795"/>
                  <a:ext cx="27242" cy="22527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81" name="Freeform 102"/>
                <p:cNvSpPr>
                  <a:spLocks/>
                </p:cNvSpPr>
                <p:nvPr/>
              </p:nvSpPr>
              <p:spPr bwMode="auto">
                <a:xfrm>
                  <a:off x="2562773" y="2323957"/>
                  <a:ext cx="17288" cy="17288"/>
                </a:xfrm>
                <a:custGeom>
                  <a:avLst/>
                  <a:gdLst/>
                  <a:ahLst/>
                  <a:cxnLst>
                    <a:cxn ang="0">
                      <a:pos x="5" y="13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9"/>
                    </a:cxn>
                    <a:cxn ang="0">
                      <a:pos x="5" y="13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2" y="2"/>
                        <a:pt x="6" y="0"/>
                        <a:pt x="9" y="1"/>
                      </a:cubicBezTo>
                      <a:cubicBezTo>
                        <a:pt x="12" y="2"/>
                        <a:pt x="14" y="6"/>
                        <a:pt x="13" y="9"/>
                      </a:cubicBezTo>
                      <a:cubicBezTo>
                        <a:pt x="12" y="12"/>
                        <a:pt x="8" y="14"/>
                        <a:pt x="5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82" name="Freeform 103"/>
                <p:cNvSpPr>
                  <a:spLocks/>
                </p:cNvSpPr>
                <p:nvPr/>
              </p:nvSpPr>
              <p:spPr bwMode="auto">
                <a:xfrm>
                  <a:off x="2903292" y="2134838"/>
                  <a:ext cx="15716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4"/>
                    </a:cxn>
                    <a:cxn ang="0">
                      <a:pos x="9" y="1"/>
                    </a:cxn>
                    <a:cxn ang="0">
                      <a:pos x="12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3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2" y="1"/>
                        <a:pt x="5" y="0"/>
                        <a:pt x="9" y="1"/>
                      </a:cubicBezTo>
                      <a:cubicBezTo>
                        <a:pt x="12" y="2"/>
                        <a:pt x="13" y="5"/>
                        <a:pt x="12" y="8"/>
                      </a:cubicBezTo>
                      <a:cubicBezTo>
                        <a:pt x="11" y="11"/>
                        <a:pt x="8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83" name="Freeform 104"/>
                <p:cNvSpPr>
                  <a:spLocks/>
                </p:cNvSpPr>
                <p:nvPr/>
              </p:nvSpPr>
              <p:spPr bwMode="auto">
                <a:xfrm>
                  <a:off x="2807946" y="2857262"/>
                  <a:ext cx="17288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4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5"/>
                      </a:cubicBezTo>
                      <a:cubicBezTo>
                        <a:pt x="2" y="1"/>
                        <a:pt x="6" y="0"/>
                        <a:pt x="9" y="1"/>
                      </a:cubicBezTo>
                      <a:cubicBezTo>
                        <a:pt x="12" y="2"/>
                        <a:pt x="14" y="5"/>
                        <a:pt x="13" y="8"/>
                      </a:cubicBezTo>
                      <a:cubicBezTo>
                        <a:pt x="12" y="11"/>
                        <a:pt x="9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  <p:grpSp>
            <p:nvGrpSpPr>
              <p:cNvPr id="62" name="Arrow 04"/>
              <p:cNvGrpSpPr/>
              <p:nvPr/>
            </p:nvGrpSpPr>
            <p:grpSpPr>
              <a:xfrm rot="10800000">
                <a:off x="5837482" y="4286141"/>
                <a:ext cx="846522" cy="964980"/>
                <a:chOff x="2491003" y="1970331"/>
                <a:chExt cx="1591526" cy="1140994"/>
              </a:xfrm>
            </p:grpSpPr>
            <p:sp>
              <p:nvSpPr>
                <p:cNvPr id="63" name="Freeform 105"/>
                <p:cNvSpPr>
                  <a:spLocks/>
                </p:cNvSpPr>
                <p:nvPr/>
              </p:nvSpPr>
              <p:spPr bwMode="auto">
                <a:xfrm>
                  <a:off x="2491003" y="1970331"/>
                  <a:ext cx="1591526" cy="1140994"/>
                </a:xfrm>
                <a:custGeom>
                  <a:avLst/>
                  <a:gdLst/>
                  <a:ahLst/>
                  <a:cxnLst>
                    <a:cxn ang="0">
                      <a:pos x="3038" y="323"/>
                    </a:cxn>
                    <a:cxn ang="0">
                      <a:pos x="1408" y="323"/>
                    </a:cxn>
                    <a:cxn ang="0">
                      <a:pos x="1408" y="0"/>
                    </a:cxn>
                    <a:cxn ang="0">
                      <a:pos x="0" y="1089"/>
                    </a:cxn>
                    <a:cxn ang="0">
                      <a:pos x="1408" y="2178"/>
                    </a:cxn>
                    <a:cxn ang="0">
                      <a:pos x="1408" y="1854"/>
                    </a:cxn>
                    <a:cxn ang="0">
                      <a:pos x="3038" y="1854"/>
                    </a:cxn>
                  </a:cxnLst>
                  <a:rect l="0" t="0" r="r" b="b"/>
                  <a:pathLst>
                    <a:path w="3038" h="2178">
                      <a:moveTo>
                        <a:pt x="3038" y="323"/>
                      </a:moveTo>
                      <a:lnTo>
                        <a:pt x="1408" y="323"/>
                      </a:lnTo>
                      <a:lnTo>
                        <a:pt x="1408" y="0"/>
                      </a:lnTo>
                      <a:lnTo>
                        <a:pt x="0" y="1089"/>
                      </a:lnTo>
                      <a:lnTo>
                        <a:pt x="1408" y="2178"/>
                      </a:lnTo>
                      <a:lnTo>
                        <a:pt x="1408" y="1854"/>
                      </a:lnTo>
                      <a:lnTo>
                        <a:pt x="3038" y="1854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4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3410400" y="2879249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5" name="Oval 107"/>
                <p:cNvSpPr>
                  <a:spLocks noChangeArrowheads="1"/>
                </p:cNvSpPr>
                <p:nvPr/>
              </p:nvSpPr>
              <p:spPr bwMode="auto">
                <a:xfrm>
                  <a:off x="3352250" y="2849913"/>
                  <a:ext cx="58150" cy="57102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6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3410400" y="2203455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7" name="Oval 109"/>
                <p:cNvSpPr>
                  <a:spLocks noChangeArrowheads="1"/>
                </p:cNvSpPr>
                <p:nvPr/>
              </p:nvSpPr>
              <p:spPr bwMode="auto">
                <a:xfrm>
                  <a:off x="3352250" y="2174643"/>
                  <a:ext cx="58150" cy="56578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8" name="Freeform 110"/>
                <p:cNvSpPr>
                  <a:spLocks/>
                </p:cNvSpPr>
                <p:nvPr/>
              </p:nvSpPr>
              <p:spPr bwMode="auto">
                <a:xfrm>
                  <a:off x="2588968" y="2366380"/>
                  <a:ext cx="226314" cy="348899"/>
                </a:xfrm>
                <a:custGeom>
                  <a:avLst/>
                  <a:gdLst/>
                  <a:ahLst/>
                  <a:cxnLst>
                    <a:cxn ang="0">
                      <a:pos x="432" y="666"/>
                    </a:cxn>
                    <a:cxn ang="0">
                      <a:pos x="0" y="333"/>
                    </a:cxn>
                    <a:cxn ang="0">
                      <a:pos x="432" y="0"/>
                    </a:cxn>
                  </a:cxnLst>
                  <a:rect l="0" t="0" r="r" b="b"/>
                  <a:pathLst>
                    <a:path w="432" h="666">
                      <a:moveTo>
                        <a:pt x="432" y="666"/>
                      </a:moveTo>
                      <a:lnTo>
                        <a:pt x="0" y="333"/>
                      </a:lnTo>
                      <a:lnTo>
                        <a:pt x="432" y="0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9" name="Oval 111"/>
                <p:cNvSpPr>
                  <a:spLocks noChangeArrowheads="1"/>
                </p:cNvSpPr>
                <p:nvPr/>
              </p:nvSpPr>
              <p:spPr bwMode="auto">
                <a:xfrm>
                  <a:off x="2789073" y="2690656"/>
                  <a:ext cx="50816" cy="502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70" name="Oval 112"/>
                <p:cNvSpPr>
                  <a:spLocks noChangeArrowheads="1"/>
                </p:cNvSpPr>
                <p:nvPr/>
              </p:nvSpPr>
              <p:spPr bwMode="auto">
                <a:xfrm>
                  <a:off x="2789086" y="2340197"/>
                  <a:ext cx="50816" cy="5081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</p:grpSp>
        <p:sp>
          <p:nvSpPr>
            <p:cNvPr id="11" name="TextBox 10"/>
            <p:cNvSpPr txBox="1"/>
            <p:nvPr/>
          </p:nvSpPr>
          <p:spPr>
            <a:xfrm>
              <a:off x="6163195" y="4713449"/>
              <a:ext cx="18976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Инициирование перемен</a:t>
              </a:r>
              <a:endParaRPr lang="ru-RU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875278" y="4588088"/>
              <a:ext cx="243750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Внедрение новых технологий и форм работы</a:t>
              </a:r>
              <a:endParaRPr lang="ru-RU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5257063" y="4540657"/>
              <a:ext cx="958258" cy="964980"/>
              <a:chOff x="5837482" y="4286141"/>
              <a:chExt cx="958258" cy="964980"/>
            </a:xfrm>
          </p:grpSpPr>
          <p:grpSp>
            <p:nvGrpSpPr>
              <p:cNvPr id="38" name="Secondary lines 04"/>
              <p:cNvGrpSpPr/>
              <p:nvPr/>
            </p:nvGrpSpPr>
            <p:grpSpPr>
              <a:xfrm rot="10800000">
                <a:off x="6468054" y="4480486"/>
                <a:ext cx="327686" cy="624712"/>
                <a:chOff x="2302931" y="2134838"/>
                <a:chExt cx="616077" cy="738664"/>
              </a:xfrm>
            </p:grpSpPr>
            <p:sp>
              <p:nvSpPr>
                <p:cNvPr id="48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2397228" y="2498408"/>
                  <a:ext cx="53959" cy="4243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9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2332792" y="2402015"/>
                  <a:ext cx="149828" cy="115252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0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508290" y="2360105"/>
                  <a:ext cx="27242" cy="22003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1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489954" y="2211324"/>
                  <a:ext cx="332661" cy="25774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2" name="Line 96"/>
                <p:cNvSpPr>
                  <a:spLocks noChangeShapeType="1"/>
                </p:cNvSpPr>
                <p:nvPr/>
              </p:nvSpPr>
              <p:spPr bwMode="auto">
                <a:xfrm>
                  <a:off x="2428137" y="2565464"/>
                  <a:ext cx="217408" cy="16711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3" name="Line 97"/>
                <p:cNvSpPr>
                  <a:spLocks noChangeShapeType="1"/>
                </p:cNvSpPr>
                <p:nvPr/>
              </p:nvSpPr>
              <p:spPr bwMode="auto">
                <a:xfrm>
                  <a:off x="2302931" y="2540841"/>
                  <a:ext cx="241506" cy="18649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4" name="Line 98"/>
                <p:cNvSpPr>
                  <a:spLocks noChangeShapeType="1"/>
                </p:cNvSpPr>
                <p:nvPr/>
              </p:nvSpPr>
              <p:spPr bwMode="auto">
                <a:xfrm>
                  <a:off x="2597349" y="2768203"/>
                  <a:ext cx="86963" cy="6810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5" name="Line 99"/>
                <p:cNvSpPr>
                  <a:spLocks noChangeShapeType="1"/>
                </p:cNvSpPr>
                <p:nvPr/>
              </p:nvSpPr>
              <p:spPr bwMode="auto">
                <a:xfrm>
                  <a:off x="2672787" y="2753535"/>
                  <a:ext cx="12573" cy="11001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6" name="Line 100"/>
                <p:cNvSpPr>
                  <a:spLocks noChangeShapeType="1"/>
                </p:cNvSpPr>
                <p:nvPr/>
              </p:nvSpPr>
              <p:spPr bwMode="auto">
                <a:xfrm>
                  <a:off x="2728841" y="2797016"/>
                  <a:ext cx="55531" cy="4452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7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2852476" y="2166795"/>
                  <a:ext cx="27242" cy="22527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8" name="Freeform 102"/>
                <p:cNvSpPr>
                  <a:spLocks/>
                </p:cNvSpPr>
                <p:nvPr/>
              </p:nvSpPr>
              <p:spPr bwMode="auto">
                <a:xfrm>
                  <a:off x="2562773" y="2323957"/>
                  <a:ext cx="17288" cy="17288"/>
                </a:xfrm>
                <a:custGeom>
                  <a:avLst/>
                  <a:gdLst/>
                  <a:ahLst/>
                  <a:cxnLst>
                    <a:cxn ang="0">
                      <a:pos x="5" y="13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9"/>
                    </a:cxn>
                    <a:cxn ang="0">
                      <a:pos x="5" y="13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2" y="2"/>
                        <a:pt x="6" y="0"/>
                        <a:pt x="9" y="1"/>
                      </a:cubicBezTo>
                      <a:cubicBezTo>
                        <a:pt x="12" y="2"/>
                        <a:pt x="14" y="6"/>
                        <a:pt x="13" y="9"/>
                      </a:cubicBezTo>
                      <a:cubicBezTo>
                        <a:pt x="12" y="12"/>
                        <a:pt x="8" y="14"/>
                        <a:pt x="5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59" name="Freeform 103"/>
                <p:cNvSpPr>
                  <a:spLocks/>
                </p:cNvSpPr>
                <p:nvPr/>
              </p:nvSpPr>
              <p:spPr bwMode="auto">
                <a:xfrm>
                  <a:off x="2903292" y="2134838"/>
                  <a:ext cx="15716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4"/>
                    </a:cxn>
                    <a:cxn ang="0">
                      <a:pos x="9" y="1"/>
                    </a:cxn>
                    <a:cxn ang="0">
                      <a:pos x="12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3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2" y="1"/>
                        <a:pt x="5" y="0"/>
                        <a:pt x="9" y="1"/>
                      </a:cubicBezTo>
                      <a:cubicBezTo>
                        <a:pt x="12" y="2"/>
                        <a:pt x="13" y="5"/>
                        <a:pt x="12" y="8"/>
                      </a:cubicBezTo>
                      <a:cubicBezTo>
                        <a:pt x="11" y="11"/>
                        <a:pt x="8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60" name="Freeform 104"/>
                <p:cNvSpPr>
                  <a:spLocks/>
                </p:cNvSpPr>
                <p:nvPr/>
              </p:nvSpPr>
              <p:spPr bwMode="auto">
                <a:xfrm>
                  <a:off x="2807946" y="2857262"/>
                  <a:ext cx="17288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4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5"/>
                      </a:cubicBezTo>
                      <a:cubicBezTo>
                        <a:pt x="2" y="1"/>
                        <a:pt x="6" y="0"/>
                        <a:pt x="9" y="1"/>
                      </a:cubicBezTo>
                      <a:cubicBezTo>
                        <a:pt x="12" y="2"/>
                        <a:pt x="14" y="5"/>
                        <a:pt x="13" y="8"/>
                      </a:cubicBezTo>
                      <a:cubicBezTo>
                        <a:pt x="12" y="11"/>
                        <a:pt x="9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  <p:grpSp>
            <p:nvGrpSpPr>
              <p:cNvPr id="39" name="Arrow 04"/>
              <p:cNvGrpSpPr/>
              <p:nvPr/>
            </p:nvGrpSpPr>
            <p:grpSpPr>
              <a:xfrm rot="10800000">
                <a:off x="5837482" y="4286141"/>
                <a:ext cx="846522" cy="964980"/>
                <a:chOff x="2491003" y="1970331"/>
                <a:chExt cx="1591526" cy="1140994"/>
              </a:xfrm>
            </p:grpSpPr>
            <p:sp>
              <p:nvSpPr>
                <p:cNvPr id="40" name="Freeform 105"/>
                <p:cNvSpPr>
                  <a:spLocks/>
                </p:cNvSpPr>
                <p:nvPr/>
              </p:nvSpPr>
              <p:spPr bwMode="auto">
                <a:xfrm>
                  <a:off x="2491003" y="1970331"/>
                  <a:ext cx="1591526" cy="1140994"/>
                </a:xfrm>
                <a:custGeom>
                  <a:avLst/>
                  <a:gdLst/>
                  <a:ahLst/>
                  <a:cxnLst>
                    <a:cxn ang="0">
                      <a:pos x="3038" y="323"/>
                    </a:cxn>
                    <a:cxn ang="0">
                      <a:pos x="1408" y="323"/>
                    </a:cxn>
                    <a:cxn ang="0">
                      <a:pos x="1408" y="0"/>
                    </a:cxn>
                    <a:cxn ang="0">
                      <a:pos x="0" y="1089"/>
                    </a:cxn>
                    <a:cxn ang="0">
                      <a:pos x="1408" y="2178"/>
                    </a:cxn>
                    <a:cxn ang="0">
                      <a:pos x="1408" y="1854"/>
                    </a:cxn>
                    <a:cxn ang="0">
                      <a:pos x="3038" y="1854"/>
                    </a:cxn>
                  </a:cxnLst>
                  <a:rect l="0" t="0" r="r" b="b"/>
                  <a:pathLst>
                    <a:path w="3038" h="2178">
                      <a:moveTo>
                        <a:pt x="3038" y="323"/>
                      </a:moveTo>
                      <a:lnTo>
                        <a:pt x="1408" y="323"/>
                      </a:lnTo>
                      <a:lnTo>
                        <a:pt x="1408" y="0"/>
                      </a:lnTo>
                      <a:lnTo>
                        <a:pt x="0" y="1089"/>
                      </a:lnTo>
                      <a:lnTo>
                        <a:pt x="1408" y="2178"/>
                      </a:lnTo>
                      <a:lnTo>
                        <a:pt x="1408" y="1854"/>
                      </a:lnTo>
                      <a:lnTo>
                        <a:pt x="3038" y="1854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1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3410400" y="2879249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2" name="Oval 107"/>
                <p:cNvSpPr>
                  <a:spLocks noChangeArrowheads="1"/>
                </p:cNvSpPr>
                <p:nvPr/>
              </p:nvSpPr>
              <p:spPr bwMode="auto">
                <a:xfrm>
                  <a:off x="3352250" y="2849913"/>
                  <a:ext cx="58150" cy="57102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3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3410400" y="2203455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4" name="Oval 109"/>
                <p:cNvSpPr>
                  <a:spLocks noChangeArrowheads="1"/>
                </p:cNvSpPr>
                <p:nvPr/>
              </p:nvSpPr>
              <p:spPr bwMode="auto">
                <a:xfrm>
                  <a:off x="3352250" y="2174643"/>
                  <a:ext cx="58150" cy="56578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5" name="Freeform 110"/>
                <p:cNvSpPr>
                  <a:spLocks/>
                </p:cNvSpPr>
                <p:nvPr/>
              </p:nvSpPr>
              <p:spPr bwMode="auto">
                <a:xfrm>
                  <a:off x="2588968" y="2366380"/>
                  <a:ext cx="226314" cy="348899"/>
                </a:xfrm>
                <a:custGeom>
                  <a:avLst/>
                  <a:gdLst/>
                  <a:ahLst/>
                  <a:cxnLst>
                    <a:cxn ang="0">
                      <a:pos x="432" y="666"/>
                    </a:cxn>
                    <a:cxn ang="0">
                      <a:pos x="0" y="333"/>
                    </a:cxn>
                    <a:cxn ang="0">
                      <a:pos x="432" y="0"/>
                    </a:cxn>
                  </a:cxnLst>
                  <a:rect l="0" t="0" r="r" b="b"/>
                  <a:pathLst>
                    <a:path w="432" h="666">
                      <a:moveTo>
                        <a:pt x="432" y="666"/>
                      </a:moveTo>
                      <a:lnTo>
                        <a:pt x="0" y="333"/>
                      </a:lnTo>
                      <a:lnTo>
                        <a:pt x="432" y="0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6" name="Oval 111"/>
                <p:cNvSpPr>
                  <a:spLocks noChangeArrowheads="1"/>
                </p:cNvSpPr>
                <p:nvPr/>
              </p:nvSpPr>
              <p:spPr bwMode="auto">
                <a:xfrm>
                  <a:off x="2789073" y="2690656"/>
                  <a:ext cx="50816" cy="502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47" name="Oval 112"/>
                <p:cNvSpPr>
                  <a:spLocks noChangeArrowheads="1"/>
                </p:cNvSpPr>
                <p:nvPr/>
              </p:nvSpPr>
              <p:spPr bwMode="auto">
                <a:xfrm>
                  <a:off x="2789086" y="2340197"/>
                  <a:ext cx="50816" cy="5081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</p:grpSp>
        <p:grpSp>
          <p:nvGrpSpPr>
            <p:cNvPr id="14" name="Группа 13"/>
            <p:cNvGrpSpPr/>
            <p:nvPr/>
          </p:nvGrpSpPr>
          <p:grpSpPr>
            <a:xfrm>
              <a:off x="2672027" y="4537405"/>
              <a:ext cx="958258" cy="964980"/>
              <a:chOff x="5837482" y="4286141"/>
              <a:chExt cx="958258" cy="964980"/>
            </a:xfrm>
          </p:grpSpPr>
          <p:grpSp>
            <p:nvGrpSpPr>
              <p:cNvPr id="15" name="Secondary lines 04"/>
              <p:cNvGrpSpPr/>
              <p:nvPr/>
            </p:nvGrpSpPr>
            <p:grpSpPr>
              <a:xfrm rot="10800000">
                <a:off x="6468054" y="4480486"/>
                <a:ext cx="327686" cy="624712"/>
                <a:chOff x="2302931" y="2134838"/>
                <a:chExt cx="616077" cy="738664"/>
              </a:xfrm>
            </p:grpSpPr>
            <p:sp>
              <p:nvSpPr>
                <p:cNvPr id="2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2397228" y="2498408"/>
                  <a:ext cx="53959" cy="4243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2332792" y="2402015"/>
                  <a:ext cx="149828" cy="115252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508290" y="2360105"/>
                  <a:ext cx="27242" cy="22003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489954" y="2211324"/>
                  <a:ext cx="332661" cy="25774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9" name="Line 96"/>
                <p:cNvSpPr>
                  <a:spLocks noChangeShapeType="1"/>
                </p:cNvSpPr>
                <p:nvPr/>
              </p:nvSpPr>
              <p:spPr bwMode="auto">
                <a:xfrm>
                  <a:off x="2428137" y="2565464"/>
                  <a:ext cx="217408" cy="167116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0" name="Line 97"/>
                <p:cNvSpPr>
                  <a:spLocks noChangeShapeType="1"/>
                </p:cNvSpPr>
                <p:nvPr/>
              </p:nvSpPr>
              <p:spPr bwMode="auto">
                <a:xfrm>
                  <a:off x="2302931" y="2540841"/>
                  <a:ext cx="241506" cy="18649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1" name="Line 98"/>
                <p:cNvSpPr>
                  <a:spLocks noChangeShapeType="1"/>
                </p:cNvSpPr>
                <p:nvPr/>
              </p:nvSpPr>
              <p:spPr bwMode="auto">
                <a:xfrm>
                  <a:off x="2597349" y="2768203"/>
                  <a:ext cx="86963" cy="68104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2" name="Line 99"/>
                <p:cNvSpPr>
                  <a:spLocks noChangeShapeType="1"/>
                </p:cNvSpPr>
                <p:nvPr/>
              </p:nvSpPr>
              <p:spPr bwMode="auto">
                <a:xfrm>
                  <a:off x="2672787" y="2753535"/>
                  <a:ext cx="12573" cy="11001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3" name="Line 100"/>
                <p:cNvSpPr>
                  <a:spLocks noChangeShapeType="1"/>
                </p:cNvSpPr>
                <p:nvPr/>
              </p:nvSpPr>
              <p:spPr bwMode="auto">
                <a:xfrm>
                  <a:off x="2728841" y="2797016"/>
                  <a:ext cx="55531" cy="44529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4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2852476" y="2166795"/>
                  <a:ext cx="27242" cy="22527"/>
                </a:xfrm>
                <a:prstGeom prst="line">
                  <a:avLst/>
                </a:prstGeom>
                <a:noFill/>
                <a:ln w="12700" cap="rnd">
                  <a:solidFill>
                    <a:srgbClr val="29C7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5" name="Freeform 102"/>
                <p:cNvSpPr>
                  <a:spLocks/>
                </p:cNvSpPr>
                <p:nvPr/>
              </p:nvSpPr>
              <p:spPr bwMode="auto">
                <a:xfrm>
                  <a:off x="2562773" y="2323957"/>
                  <a:ext cx="17288" cy="17288"/>
                </a:xfrm>
                <a:custGeom>
                  <a:avLst/>
                  <a:gdLst/>
                  <a:ahLst/>
                  <a:cxnLst>
                    <a:cxn ang="0">
                      <a:pos x="5" y="13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9"/>
                    </a:cxn>
                    <a:cxn ang="0">
                      <a:pos x="5" y="13"/>
                    </a:cxn>
                  </a:cxnLst>
                  <a:rect l="0" t="0" r="r" b="b"/>
                  <a:pathLst>
                    <a:path w="14" h="14">
                      <a:moveTo>
                        <a:pt x="5" y="13"/>
                      </a:moveTo>
                      <a:cubicBezTo>
                        <a:pt x="2" y="12"/>
                        <a:pt x="0" y="8"/>
                        <a:pt x="1" y="5"/>
                      </a:cubicBezTo>
                      <a:cubicBezTo>
                        <a:pt x="2" y="2"/>
                        <a:pt x="6" y="0"/>
                        <a:pt x="9" y="1"/>
                      </a:cubicBezTo>
                      <a:cubicBezTo>
                        <a:pt x="12" y="2"/>
                        <a:pt x="14" y="6"/>
                        <a:pt x="13" y="9"/>
                      </a:cubicBezTo>
                      <a:cubicBezTo>
                        <a:pt x="12" y="12"/>
                        <a:pt x="8" y="14"/>
                        <a:pt x="5" y="1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6" name="Freeform 103"/>
                <p:cNvSpPr>
                  <a:spLocks/>
                </p:cNvSpPr>
                <p:nvPr/>
              </p:nvSpPr>
              <p:spPr bwMode="auto">
                <a:xfrm>
                  <a:off x="2903292" y="2134838"/>
                  <a:ext cx="15716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4"/>
                    </a:cxn>
                    <a:cxn ang="0">
                      <a:pos x="9" y="1"/>
                    </a:cxn>
                    <a:cxn ang="0">
                      <a:pos x="12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3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2" y="1"/>
                        <a:pt x="5" y="0"/>
                        <a:pt x="9" y="1"/>
                      </a:cubicBezTo>
                      <a:cubicBezTo>
                        <a:pt x="12" y="2"/>
                        <a:pt x="13" y="5"/>
                        <a:pt x="12" y="8"/>
                      </a:cubicBezTo>
                      <a:cubicBezTo>
                        <a:pt x="11" y="11"/>
                        <a:pt x="8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37" name="Freeform 104"/>
                <p:cNvSpPr>
                  <a:spLocks/>
                </p:cNvSpPr>
                <p:nvPr/>
              </p:nvSpPr>
              <p:spPr bwMode="auto">
                <a:xfrm>
                  <a:off x="2807946" y="2857262"/>
                  <a:ext cx="17288" cy="16240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1" y="5"/>
                    </a:cxn>
                    <a:cxn ang="0">
                      <a:pos x="9" y="1"/>
                    </a:cxn>
                    <a:cxn ang="0">
                      <a:pos x="13" y="8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14" h="13">
                      <a:moveTo>
                        <a:pt x="5" y="12"/>
                      </a:moveTo>
                      <a:cubicBezTo>
                        <a:pt x="2" y="11"/>
                        <a:pt x="0" y="8"/>
                        <a:pt x="1" y="5"/>
                      </a:cubicBezTo>
                      <a:cubicBezTo>
                        <a:pt x="2" y="1"/>
                        <a:pt x="6" y="0"/>
                        <a:pt x="9" y="1"/>
                      </a:cubicBezTo>
                      <a:cubicBezTo>
                        <a:pt x="12" y="2"/>
                        <a:pt x="14" y="5"/>
                        <a:pt x="13" y="8"/>
                      </a:cubicBezTo>
                      <a:cubicBezTo>
                        <a:pt x="12" y="11"/>
                        <a:pt x="9" y="13"/>
                        <a:pt x="5" y="12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29C7FF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  <p:grpSp>
            <p:nvGrpSpPr>
              <p:cNvPr id="16" name="Arrow 04"/>
              <p:cNvGrpSpPr/>
              <p:nvPr/>
            </p:nvGrpSpPr>
            <p:grpSpPr>
              <a:xfrm rot="10800000">
                <a:off x="5837482" y="4286141"/>
                <a:ext cx="846522" cy="964980"/>
                <a:chOff x="2491003" y="1970331"/>
                <a:chExt cx="1591526" cy="1140994"/>
              </a:xfrm>
            </p:grpSpPr>
            <p:sp>
              <p:nvSpPr>
                <p:cNvPr id="17" name="Freeform 105"/>
                <p:cNvSpPr>
                  <a:spLocks/>
                </p:cNvSpPr>
                <p:nvPr/>
              </p:nvSpPr>
              <p:spPr bwMode="auto">
                <a:xfrm>
                  <a:off x="2491003" y="1970331"/>
                  <a:ext cx="1591526" cy="1140994"/>
                </a:xfrm>
                <a:custGeom>
                  <a:avLst/>
                  <a:gdLst/>
                  <a:ahLst/>
                  <a:cxnLst>
                    <a:cxn ang="0">
                      <a:pos x="3038" y="323"/>
                    </a:cxn>
                    <a:cxn ang="0">
                      <a:pos x="1408" y="323"/>
                    </a:cxn>
                    <a:cxn ang="0">
                      <a:pos x="1408" y="0"/>
                    </a:cxn>
                    <a:cxn ang="0">
                      <a:pos x="0" y="1089"/>
                    </a:cxn>
                    <a:cxn ang="0">
                      <a:pos x="1408" y="2178"/>
                    </a:cxn>
                    <a:cxn ang="0">
                      <a:pos x="1408" y="1854"/>
                    </a:cxn>
                    <a:cxn ang="0">
                      <a:pos x="3038" y="1854"/>
                    </a:cxn>
                  </a:cxnLst>
                  <a:rect l="0" t="0" r="r" b="b"/>
                  <a:pathLst>
                    <a:path w="3038" h="2178">
                      <a:moveTo>
                        <a:pt x="3038" y="323"/>
                      </a:moveTo>
                      <a:lnTo>
                        <a:pt x="1408" y="323"/>
                      </a:lnTo>
                      <a:lnTo>
                        <a:pt x="1408" y="0"/>
                      </a:lnTo>
                      <a:lnTo>
                        <a:pt x="0" y="1089"/>
                      </a:lnTo>
                      <a:lnTo>
                        <a:pt x="1408" y="2178"/>
                      </a:lnTo>
                      <a:lnTo>
                        <a:pt x="1408" y="1854"/>
                      </a:lnTo>
                      <a:lnTo>
                        <a:pt x="3038" y="1854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18" name="Line 106"/>
                <p:cNvSpPr>
                  <a:spLocks noChangeShapeType="1"/>
                </p:cNvSpPr>
                <p:nvPr/>
              </p:nvSpPr>
              <p:spPr bwMode="auto">
                <a:xfrm flipH="1">
                  <a:off x="3410400" y="2879249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19" name="Oval 107"/>
                <p:cNvSpPr>
                  <a:spLocks noChangeArrowheads="1"/>
                </p:cNvSpPr>
                <p:nvPr/>
              </p:nvSpPr>
              <p:spPr bwMode="auto">
                <a:xfrm>
                  <a:off x="3352250" y="2849913"/>
                  <a:ext cx="58150" cy="57102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0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3410400" y="2203455"/>
                  <a:ext cx="614787" cy="0"/>
                </a:xfrm>
                <a:prstGeom prst="lin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1" name="Oval 109"/>
                <p:cNvSpPr>
                  <a:spLocks noChangeArrowheads="1"/>
                </p:cNvSpPr>
                <p:nvPr/>
              </p:nvSpPr>
              <p:spPr bwMode="auto">
                <a:xfrm>
                  <a:off x="3352250" y="2174643"/>
                  <a:ext cx="58150" cy="56578"/>
                </a:xfrm>
                <a:prstGeom prst="ellipse">
                  <a:avLst/>
                </a:pr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2" name="Freeform 110"/>
                <p:cNvSpPr>
                  <a:spLocks/>
                </p:cNvSpPr>
                <p:nvPr/>
              </p:nvSpPr>
              <p:spPr bwMode="auto">
                <a:xfrm>
                  <a:off x="2588968" y="2366380"/>
                  <a:ext cx="226314" cy="348899"/>
                </a:xfrm>
                <a:custGeom>
                  <a:avLst/>
                  <a:gdLst/>
                  <a:ahLst/>
                  <a:cxnLst>
                    <a:cxn ang="0">
                      <a:pos x="432" y="666"/>
                    </a:cxn>
                    <a:cxn ang="0">
                      <a:pos x="0" y="333"/>
                    </a:cxn>
                    <a:cxn ang="0">
                      <a:pos x="432" y="0"/>
                    </a:cxn>
                  </a:cxnLst>
                  <a:rect l="0" t="0" r="r" b="b"/>
                  <a:pathLst>
                    <a:path w="432" h="666">
                      <a:moveTo>
                        <a:pt x="432" y="666"/>
                      </a:moveTo>
                      <a:lnTo>
                        <a:pt x="0" y="333"/>
                      </a:lnTo>
                      <a:lnTo>
                        <a:pt x="432" y="0"/>
                      </a:lnTo>
                    </a:path>
                  </a:pathLst>
                </a:custGeom>
                <a:noFill/>
                <a:ln w="12700" cap="rnd">
                  <a:solidFill>
                    <a:srgbClr val="008BBC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3" name="Oval 111"/>
                <p:cNvSpPr>
                  <a:spLocks noChangeArrowheads="1"/>
                </p:cNvSpPr>
                <p:nvPr/>
              </p:nvSpPr>
              <p:spPr bwMode="auto">
                <a:xfrm>
                  <a:off x="2789073" y="2690656"/>
                  <a:ext cx="50816" cy="502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  <p:sp>
              <p:nvSpPr>
                <p:cNvPr id="24" name="Oval 112"/>
                <p:cNvSpPr>
                  <a:spLocks noChangeArrowheads="1"/>
                </p:cNvSpPr>
                <p:nvPr/>
              </p:nvSpPr>
              <p:spPr bwMode="auto">
                <a:xfrm>
                  <a:off x="2789086" y="2340197"/>
                  <a:ext cx="50816" cy="50816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rgbClr val="008BBC"/>
                  </a:solidFill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2400"/>
                </a:p>
              </p:txBody>
            </p:sp>
          </p:grpSp>
        </p:grpSp>
      </p:grpSp>
      <p:pic>
        <p:nvPicPr>
          <p:cNvPr id="87" name="Рисунок 8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86"/>
          <a:stretch/>
        </p:blipFill>
        <p:spPr>
          <a:xfrm>
            <a:off x="661593" y="3479069"/>
            <a:ext cx="1998396" cy="1994250"/>
          </a:xfrm>
          <a:prstGeom prst="rect">
            <a:avLst/>
          </a:prstGeom>
        </p:spPr>
      </p:pic>
      <p:sp>
        <p:nvSpPr>
          <p:cNvPr id="88" name="Text Placeholder 1">
            <a:extLst>
              <a:ext uri="{FF2B5EF4-FFF2-40B4-BE49-F238E27FC236}">
                <a16:creationId xmlns:a16="http://schemas.microsoft.com/office/drawing/2014/main" xmlns="" id="{AD7DA95F-039D-486A-B977-9B7F3E9EFFF5}"/>
              </a:ext>
            </a:extLst>
          </p:cNvPr>
          <p:cNvSpPr txBox="1">
            <a:spLocks/>
          </p:cNvSpPr>
          <p:nvPr/>
        </p:nvSpPr>
        <p:spPr>
          <a:xfrm>
            <a:off x="172180" y="5559867"/>
            <a:ext cx="2977221" cy="5695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НОИ </a:t>
            </a:r>
          </a:p>
          <a:p>
            <a:r>
              <a:rPr lang="ru-RU" altLang="ko-KR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«АССОЦИАЦИЯ ИНТЕГРАЦИЯ»</a:t>
            </a:r>
            <a:endParaRPr lang="ko-KR" altLang="en-US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직사각형 1">
            <a:extLst>
              <a:ext uri="{FF2B5EF4-FFF2-40B4-BE49-F238E27FC236}">
                <a16:creationId xmlns:a16="http://schemas.microsoft.com/office/drawing/2014/main" xmlns="" id="{44025C8F-D442-49A4-82F7-C45A67F2A8DC}"/>
              </a:ext>
            </a:extLst>
          </p:cNvPr>
          <p:cNvSpPr/>
          <p:nvPr/>
        </p:nvSpPr>
        <p:spPr>
          <a:xfrm>
            <a:off x="661593" y="6215990"/>
            <a:ext cx="1980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СОПРОВОЖДАЕМОЕ ПРОЖИВАНИЕ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 Placeholder 4">
            <a:extLst>
              <a:ext uri="{FF2B5EF4-FFF2-40B4-BE49-F238E27FC236}">
                <a16:creationId xmlns:a16="http://schemas.microsoft.com/office/drawing/2014/main" xmlns="" id="{45558E4B-A6C4-4C1E-8F16-C165BF9EAC3B}"/>
              </a:ext>
            </a:extLst>
          </p:cNvPr>
          <p:cNvSpPr txBox="1">
            <a:spLocks/>
          </p:cNvSpPr>
          <p:nvPr/>
        </p:nvSpPr>
        <p:spPr>
          <a:xfrm>
            <a:off x="4005564" y="2599033"/>
            <a:ext cx="5898285" cy="719278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2800" b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ЭФФЕКТИВНЫЕ ПРАКТИКИ</a:t>
            </a:r>
            <a:endParaRPr lang="ko-KR" altLang="en-US" sz="2800" b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1" name="Рисунок 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9" b="8359"/>
          <a:stretch>
            <a:fillRect/>
          </a:stretch>
        </p:blipFill>
        <p:spPr>
          <a:xfrm>
            <a:off x="3549766" y="3465423"/>
            <a:ext cx="2084544" cy="2021541"/>
          </a:xfrm>
          <a:prstGeom prst="rect">
            <a:avLst/>
          </a:prstGeom>
        </p:spPr>
      </p:pic>
      <p:sp>
        <p:nvSpPr>
          <p:cNvPr id="92" name="Text Placeholder 4">
            <a:extLst>
              <a:ext uri="{FF2B5EF4-FFF2-40B4-BE49-F238E27FC236}">
                <a16:creationId xmlns:a16="http://schemas.microsoft.com/office/drawing/2014/main" xmlns="" id="{45558E4B-A6C4-4C1E-8F16-C165BF9EAC3B}"/>
              </a:ext>
            </a:extLst>
          </p:cNvPr>
          <p:cNvSpPr txBox="1">
            <a:spLocks/>
          </p:cNvSpPr>
          <p:nvPr/>
        </p:nvSpPr>
        <p:spPr>
          <a:xfrm>
            <a:off x="3294557" y="5556512"/>
            <a:ext cx="2782204" cy="57628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 </a:t>
            </a:r>
          </a:p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«Ассоциация </a:t>
            </a:r>
            <a:r>
              <a:rPr lang="ru-RU" altLang="ko-KR" sz="1600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Санрайз</a:t>
            </a:r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ko-KR" alt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직사각형 38">
            <a:extLst>
              <a:ext uri="{FF2B5EF4-FFF2-40B4-BE49-F238E27FC236}">
                <a16:creationId xmlns:a16="http://schemas.microsoft.com/office/drawing/2014/main" xmlns="" id="{921DB03D-6DB7-4BBA-ABB7-89BAB8094A4F}"/>
              </a:ext>
            </a:extLst>
          </p:cNvPr>
          <p:cNvSpPr/>
          <p:nvPr/>
        </p:nvSpPr>
        <p:spPr>
          <a:xfrm>
            <a:off x="3653792" y="6215990"/>
            <a:ext cx="1980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УСЛУГИ ПО ПРИСМОТРУ И УХОДУ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altLang="ko-K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Блок-схема: процесс 93"/>
          <p:cNvSpPr/>
          <p:nvPr/>
        </p:nvSpPr>
        <p:spPr>
          <a:xfrm>
            <a:off x="6360110" y="3479069"/>
            <a:ext cx="2174071" cy="2021541"/>
          </a:xfrm>
          <a:prstGeom prst="flowChartProcess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04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21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5" name="Text Placeholder 8">
            <a:extLst>
              <a:ext uri="{FF2B5EF4-FFF2-40B4-BE49-F238E27FC236}">
                <a16:creationId xmlns:a16="http://schemas.microsoft.com/office/drawing/2014/main" xmlns="" id="{5889ECCE-8042-4AA1-8C80-04C506DAC3CC}"/>
              </a:ext>
            </a:extLst>
          </p:cNvPr>
          <p:cNvSpPr txBox="1">
            <a:spLocks/>
          </p:cNvSpPr>
          <p:nvPr/>
        </p:nvSpPr>
        <p:spPr>
          <a:xfrm>
            <a:off x="6425196" y="6284822"/>
            <a:ext cx="2203924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СЛУЖБА ПАЛЛИАТИВНОЙ ПОМОЩИ </a:t>
            </a:r>
            <a:endParaRPr lang="en-US" altLang="ko-K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 Placeholder 7">
            <a:extLst>
              <a:ext uri="{FF2B5EF4-FFF2-40B4-BE49-F238E27FC236}">
                <a16:creationId xmlns:a16="http://schemas.microsoft.com/office/drawing/2014/main" xmlns="" id="{209DE9D8-7A3F-4631-B5AB-16725BDDC890}"/>
              </a:ext>
            </a:extLst>
          </p:cNvPr>
          <p:cNvSpPr txBox="1">
            <a:spLocks/>
          </p:cNvSpPr>
          <p:nvPr/>
        </p:nvSpPr>
        <p:spPr>
          <a:xfrm>
            <a:off x="6536899" y="5560178"/>
            <a:ext cx="1980518" cy="6087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БФ </a:t>
            </a:r>
          </a:p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«Защити жизнь»</a:t>
            </a:r>
            <a:endParaRPr lang="ko-KR" alt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8" name="Рисунок 9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76508" y="3506359"/>
            <a:ext cx="2116073" cy="2093683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Text Placeholder 7">
            <a:extLst>
              <a:ext uri="{FF2B5EF4-FFF2-40B4-BE49-F238E27FC236}">
                <a16:creationId xmlns:a16="http://schemas.microsoft.com/office/drawing/2014/main" xmlns="" id="{209DE9D8-7A3F-4631-B5AB-16725BDDC890}"/>
              </a:ext>
            </a:extLst>
          </p:cNvPr>
          <p:cNvSpPr txBox="1">
            <a:spLocks/>
          </p:cNvSpPr>
          <p:nvPr/>
        </p:nvSpPr>
        <p:spPr>
          <a:xfrm>
            <a:off x="8977555" y="5572752"/>
            <a:ext cx="2645839" cy="6087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ГАУ НСО </a:t>
            </a:r>
          </a:p>
          <a:p>
            <a:r>
              <a:rPr lang="ru-RU" altLang="ko-KR" sz="16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«Центр «Морской залив»</a:t>
            </a:r>
            <a:endParaRPr lang="ko-KR" altLang="en-US" sz="16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 Placeholder 8">
            <a:extLst>
              <a:ext uri="{FF2B5EF4-FFF2-40B4-BE49-F238E27FC236}">
                <a16:creationId xmlns:a16="http://schemas.microsoft.com/office/drawing/2014/main" xmlns="" id="{5889ECCE-8042-4AA1-8C80-04C506DAC3CC}"/>
              </a:ext>
            </a:extLst>
          </p:cNvPr>
          <p:cNvSpPr txBox="1">
            <a:spLocks/>
          </p:cNvSpPr>
          <p:nvPr/>
        </p:nvSpPr>
        <p:spPr>
          <a:xfrm>
            <a:off x="9100533" y="6284822"/>
            <a:ext cx="2522861" cy="3240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ko-KR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ЗАЕЗДЫ ДЛЯ СЕМЕЙ С ДЕТЬМИ-ИНВАЛИДАМИ И ОВЗ </a:t>
            </a:r>
            <a:endParaRPr lang="en-US" altLang="ko-KR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Заголовок 32"/>
          <p:cNvSpPr txBox="1">
            <a:spLocks noGrp="1"/>
          </p:cNvSpPr>
          <p:nvPr>
            <p:ph type="title"/>
          </p:nvPr>
        </p:nvSpPr>
        <p:spPr>
          <a:xfrm>
            <a:off x="4936862" y="310466"/>
            <a:ext cx="451570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ИНИЦИАЦИЯ ИЗМЕНЕНИЙ</a:t>
            </a:r>
            <a:endParaRPr lang="ru-RU" sz="2000" b="1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8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94184" y="1141801"/>
            <a:ext cx="26023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Координационный совет</a:t>
            </a:r>
            <a:r>
              <a:rPr lang="ru-RU" b="1" dirty="0"/>
              <a:t> по вопросам обеспечения поэтапного доступа социально ориентированных некоммерческих организаций, осуществляющих деятельность в социальной сфере, к бюджетным средствам, выделяемым на предоставление социальных услуг населению в Новосибирской области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Заголовок 32"/>
          <p:cNvSpPr txBox="1">
            <a:spLocks noGrp="1"/>
          </p:cNvSpPr>
          <p:nvPr>
            <p:ph type="title"/>
          </p:nvPr>
        </p:nvSpPr>
        <p:spPr>
          <a:xfrm>
            <a:off x="169833" y="170864"/>
            <a:ext cx="11292664" cy="3416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800" b="1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УПРАВЛЕНЧЕСКИЕ РЕШЕНИЯ ПО ВОПРОСАМ ДОСТУПА СО НКО К РЫНКУ СОЦИАЛЬНЫХ УСЛУГ</a:t>
            </a:r>
            <a:endParaRPr lang="ru-RU" sz="1800" b="1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Загнутый угол 24"/>
          <p:cNvSpPr/>
          <p:nvPr/>
        </p:nvSpPr>
        <p:spPr>
          <a:xfrm>
            <a:off x="2678116" y="942059"/>
            <a:ext cx="9399373" cy="1922669"/>
          </a:xfrm>
          <a:prstGeom prst="foldedCorner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4" name="Группа 43"/>
          <p:cNvGrpSpPr/>
          <p:nvPr/>
        </p:nvGrpSpPr>
        <p:grpSpPr>
          <a:xfrm>
            <a:off x="2934532" y="2932339"/>
            <a:ext cx="8913097" cy="3248540"/>
            <a:chOff x="3036376" y="3609460"/>
            <a:chExt cx="8913097" cy="3248540"/>
          </a:xfrm>
        </p:grpSpPr>
        <p:sp>
          <p:nvSpPr>
            <p:cNvPr id="28" name="Прямоугольник: скругленные углы 47">
              <a:extLst>
                <a:ext uri="{FF2B5EF4-FFF2-40B4-BE49-F238E27FC236}">
                  <a16:creationId xmlns:a16="http://schemas.microsoft.com/office/drawing/2014/main" xmlns="" id="{EC35696C-BADA-42D2-B0C3-0B7911CBE16F}"/>
                </a:ext>
              </a:extLst>
            </p:cNvPr>
            <p:cNvSpPr/>
            <p:nvPr/>
          </p:nvSpPr>
          <p:spPr>
            <a:xfrm>
              <a:off x="3083009" y="3871912"/>
              <a:ext cx="2835000" cy="2986088"/>
            </a:xfrm>
            <a:prstGeom prst="roundRect">
              <a:avLst>
                <a:gd name="adj" fmla="val 12769"/>
              </a:avLst>
            </a:pr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9" name="Группа 28"/>
            <p:cNvGrpSpPr/>
            <p:nvPr/>
          </p:nvGrpSpPr>
          <p:grpSpPr>
            <a:xfrm>
              <a:off x="3991263" y="3610302"/>
              <a:ext cx="1017028" cy="689145"/>
              <a:chOff x="3742939" y="2588595"/>
              <a:chExt cx="1017028" cy="689145"/>
            </a:xfrm>
          </p:grpSpPr>
          <p:sp>
            <p:nvSpPr>
              <p:cNvPr id="41" name="Овал 40">
                <a:extLst>
                  <a:ext uri="{FF2B5EF4-FFF2-40B4-BE49-F238E27FC236}">
                    <a16:creationId xmlns:a16="http://schemas.microsoft.com/office/drawing/2014/main" xmlns="" id="{754C9DB5-33AD-4BED-899A-5600E022C134}"/>
                  </a:ext>
                </a:extLst>
              </p:cNvPr>
              <p:cNvSpPr/>
              <p:nvPr/>
            </p:nvSpPr>
            <p:spPr>
              <a:xfrm>
                <a:off x="3742939" y="2588595"/>
                <a:ext cx="1017028" cy="68914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03200" dist="38100" dir="5400000" sx="108000" sy="108000" algn="t" rotWithShape="0">
                  <a:prstClr val="black">
                    <a:alpha val="3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DDD76EA2-D336-4599-AD52-2C27B3B7A5BC}"/>
                  </a:ext>
                </a:extLst>
              </p:cNvPr>
              <p:cNvSpPr txBox="1"/>
              <p:nvPr/>
            </p:nvSpPr>
            <p:spPr>
              <a:xfrm>
                <a:off x="3959531" y="2671557"/>
                <a:ext cx="5838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0</a:t>
                </a:r>
                <a:r>
                  <a:rPr kumimoji="0" lang="ru-RU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1</a:t>
                </a:r>
              </a:p>
            </p:txBody>
          </p:sp>
        </p:grpSp>
        <p:sp>
          <p:nvSpPr>
            <p:cNvPr id="30" name="Прямоугольник: скругленные углы 55">
              <a:extLst>
                <a:ext uri="{FF2B5EF4-FFF2-40B4-BE49-F238E27FC236}">
                  <a16:creationId xmlns:a16="http://schemas.microsoft.com/office/drawing/2014/main" xmlns="" id="{2A030A68-81CC-4E6C-8A8D-FBDDE97EDF1B}"/>
                </a:ext>
              </a:extLst>
            </p:cNvPr>
            <p:cNvSpPr/>
            <p:nvPr/>
          </p:nvSpPr>
          <p:spPr>
            <a:xfrm>
              <a:off x="6098009" y="3844110"/>
              <a:ext cx="2835000" cy="3013890"/>
            </a:xfrm>
            <a:prstGeom prst="roundRect">
              <a:avLst>
                <a:gd name="adj" fmla="val 12769"/>
              </a:avLst>
            </a:prstGeom>
            <a:solidFill>
              <a:srgbClr val="1B587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Прямоугольник: скругленные углы 63">
              <a:extLst>
                <a:ext uri="{FF2B5EF4-FFF2-40B4-BE49-F238E27FC236}">
                  <a16:creationId xmlns:a16="http://schemas.microsoft.com/office/drawing/2014/main" xmlns="" id="{CD64D024-E051-42E8-AC63-CFB037B38286}"/>
                </a:ext>
              </a:extLst>
            </p:cNvPr>
            <p:cNvSpPr/>
            <p:nvPr/>
          </p:nvSpPr>
          <p:spPr>
            <a:xfrm>
              <a:off x="9114473" y="3871912"/>
              <a:ext cx="2835000" cy="2986088"/>
            </a:xfrm>
            <a:prstGeom prst="roundRect">
              <a:avLst>
                <a:gd name="adj" fmla="val 12769"/>
              </a:avLst>
            </a:prstGeom>
            <a:solidFill>
              <a:schemeClr val="bg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Группа 31"/>
            <p:cNvGrpSpPr/>
            <p:nvPr/>
          </p:nvGrpSpPr>
          <p:grpSpPr>
            <a:xfrm>
              <a:off x="6971134" y="3609460"/>
              <a:ext cx="1017028" cy="689145"/>
              <a:chOff x="3742939" y="2588595"/>
              <a:chExt cx="1017028" cy="689145"/>
            </a:xfrm>
          </p:grpSpPr>
          <p:sp>
            <p:nvSpPr>
              <p:cNvPr id="39" name="Овал 38">
                <a:extLst>
                  <a:ext uri="{FF2B5EF4-FFF2-40B4-BE49-F238E27FC236}">
                    <a16:creationId xmlns:a16="http://schemas.microsoft.com/office/drawing/2014/main" xmlns="" id="{754C9DB5-33AD-4BED-899A-5600E022C134}"/>
                  </a:ext>
                </a:extLst>
              </p:cNvPr>
              <p:cNvSpPr/>
              <p:nvPr/>
            </p:nvSpPr>
            <p:spPr>
              <a:xfrm>
                <a:off x="3742939" y="2588595"/>
                <a:ext cx="1017028" cy="68914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03200" dist="38100" dir="5400000" sx="108000" sy="108000" algn="t" rotWithShape="0">
                  <a:prstClr val="black">
                    <a:alpha val="3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DDD76EA2-D336-4599-AD52-2C27B3B7A5BC}"/>
                  </a:ext>
                </a:extLst>
              </p:cNvPr>
              <p:cNvSpPr txBox="1"/>
              <p:nvPr/>
            </p:nvSpPr>
            <p:spPr>
              <a:xfrm>
                <a:off x="3959531" y="2671557"/>
                <a:ext cx="5838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0</a:t>
                </a:r>
                <a:r>
                  <a:rPr kumimoji="0" lang="ru-RU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2</a:t>
                </a: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10046006" y="3609461"/>
              <a:ext cx="1017028" cy="689145"/>
              <a:chOff x="3742939" y="2588595"/>
              <a:chExt cx="1017028" cy="689145"/>
            </a:xfrm>
          </p:grpSpPr>
          <p:sp>
            <p:nvSpPr>
              <p:cNvPr id="37" name="Овал 36">
                <a:extLst>
                  <a:ext uri="{FF2B5EF4-FFF2-40B4-BE49-F238E27FC236}">
                    <a16:creationId xmlns:a16="http://schemas.microsoft.com/office/drawing/2014/main" xmlns="" id="{754C9DB5-33AD-4BED-899A-5600E022C134}"/>
                  </a:ext>
                </a:extLst>
              </p:cNvPr>
              <p:cNvSpPr/>
              <p:nvPr/>
            </p:nvSpPr>
            <p:spPr>
              <a:xfrm>
                <a:off x="3742939" y="2588595"/>
                <a:ext cx="1017028" cy="68914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203200" dist="38100" dir="5400000" sx="108000" sy="108000" algn="t" rotWithShape="0">
                  <a:prstClr val="black">
                    <a:alpha val="32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DDD76EA2-D336-4599-AD52-2C27B3B7A5BC}"/>
                  </a:ext>
                </a:extLst>
              </p:cNvPr>
              <p:cNvSpPr txBox="1"/>
              <p:nvPr/>
            </p:nvSpPr>
            <p:spPr>
              <a:xfrm>
                <a:off x="3959531" y="2671557"/>
                <a:ext cx="5838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0</a:t>
                </a:r>
                <a:r>
                  <a:rPr kumimoji="0" lang="ru-RU" sz="2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</a:rPr>
                  <a:t>3</a:t>
                </a: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3036376" y="4629510"/>
              <a:ext cx="292679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РАЗВИТИЕ ИНФРАСТРУКТУРЫ ПОДДЕРЖКИ НЕГОСУДАРСТВЕННЫХ ОРГАНИЗАЦИЙ</a:t>
              </a:r>
              <a:endPara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71027" y="4703236"/>
              <a:ext cx="288896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chemeClr val="bg1"/>
                  </a:solidFill>
                </a:rPr>
                <a:t>ОБУЧЕНИЕ ГОСУДАРСТВЕННЫХ И ГРАЖДАНСКИХ СЛУЖАЩИХ ПО ПРОФЕССИОНАЛЬНЫМ ПРОГРАММАМ ПО ВОПРОСАМ ВЗАИМОДЕЙСТВИЯ</a:t>
              </a:r>
            </a:p>
            <a:p>
              <a:pPr algn="ctr"/>
              <a:r>
                <a:rPr lang="ru-RU" sz="1600" dirty="0" smtClean="0">
                  <a:solidFill>
                    <a:schemeClr val="bg1"/>
                  </a:solidFill>
                </a:rPr>
                <a:t> С </a:t>
              </a:r>
              <a:r>
                <a:rPr lang="ru-RU" sz="2000" dirty="0" smtClean="0">
                  <a:solidFill>
                    <a:schemeClr val="bg1"/>
                  </a:solidFill>
                </a:rPr>
                <a:t>СО НКО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9280854" y="4703236"/>
              <a:ext cx="2606286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РАСШИРЕНИЕ ФИНАНСОВОВОЙ ПОДДЕРЖКИ НЕКОММЕРЧЕСКОМУ СЕКТОРУ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2869463" y="1141801"/>
            <a:ext cx="88079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Комплексный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план Новосибирской области по обеспечению поэтапного доступа негосударственных организаций, осуществляющих деятельность в социальной сфере, к бюджетным средствам, выделяемым на предоставление социальных услуг населению, на 2021 - 2024 годы </a:t>
            </a:r>
            <a:r>
              <a:rPr lang="ru-RU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(утвержден Постановлением Правительства Новосибирской области от 12.10.2021 № 412-п)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5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66" y="76873"/>
            <a:ext cx="10951534" cy="1325563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Закон Новосибирской области «О внесении изменений в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Закон Новосибирской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области от 16.10.2003 № 142-ОЗ «О налогах и особенностях налогообложения отдельных категорий налогоплательщиков в Новосибирской области»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59806" y="1244444"/>
            <a:ext cx="10834760" cy="4625116"/>
            <a:chOff x="225058" y="843660"/>
            <a:chExt cx="11181675" cy="4929121"/>
          </a:xfrm>
        </p:grpSpPr>
        <p:sp>
          <p:nvSpPr>
            <p:cNvPr id="4" name="空心弧 44"/>
            <p:cNvSpPr/>
            <p:nvPr/>
          </p:nvSpPr>
          <p:spPr>
            <a:xfrm rot="11968239">
              <a:off x="225058" y="843660"/>
              <a:ext cx="4929121" cy="4929121"/>
            </a:xfrm>
            <a:prstGeom prst="blockArc">
              <a:avLst>
                <a:gd name="adj1" fmla="val 5692214"/>
                <a:gd name="adj2" fmla="val 21588400"/>
                <a:gd name="adj3" fmla="val 751"/>
              </a:avLst>
            </a:prstGeom>
            <a:solidFill>
              <a:srgbClr val="0079A4"/>
            </a:solidFill>
            <a:ln w="25400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空心弧 45"/>
            <p:cNvSpPr/>
            <p:nvPr/>
          </p:nvSpPr>
          <p:spPr>
            <a:xfrm rot="483470">
              <a:off x="994483" y="1601525"/>
              <a:ext cx="3513111" cy="3513111"/>
            </a:xfrm>
            <a:prstGeom prst="blockArc">
              <a:avLst>
                <a:gd name="adj1" fmla="val 5692214"/>
                <a:gd name="adj2" fmla="val 42522"/>
                <a:gd name="adj3" fmla="val 1111"/>
              </a:avLst>
            </a:prstGeom>
            <a:solidFill>
              <a:srgbClr val="008BBC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椭圆 46"/>
            <p:cNvSpPr/>
            <p:nvPr/>
          </p:nvSpPr>
          <p:spPr>
            <a:xfrm>
              <a:off x="1202866" y="1809908"/>
              <a:ext cx="3096344" cy="30963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rgbClr val="008BBC"/>
              </a:solidFill>
              <a:prstDash val="solid"/>
            </a:ln>
            <a:effectLst>
              <a:innerShdw blurRad="101600">
                <a:prstClr val="black"/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椭圆 47"/>
            <p:cNvSpPr/>
            <p:nvPr/>
          </p:nvSpPr>
          <p:spPr>
            <a:xfrm>
              <a:off x="1317099" y="1952018"/>
              <a:ext cx="2808312" cy="280831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>
              <a:outerShdw blurRad="177800" dist="38100" dir="5400000" algn="t" rotWithShape="0">
                <a:prstClr val="black">
                  <a:alpha val="76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cxnSp>
          <p:nvCxnSpPr>
            <p:cNvPr id="8" name="直接连接符 50"/>
            <p:cNvCxnSpPr/>
            <p:nvPr/>
          </p:nvCxnSpPr>
          <p:spPr>
            <a:xfrm>
              <a:off x="5127197" y="1915316"/>
              <a:ext cx="6279536" cy="36703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oval" w="med" len="med"/>
            </a:ln>
            <a:effectLst/>
          </p:spPr>
        </p:cxnSp>
        <p:grpSp>
          <p:nvGrpSpPr>
            <p:cNvPr id="9" name="组合 51"/>
            <p:cNvGrpSpPr/>
            <p:nvPr/>
          </p:nvGrpSpPr>
          <p:grpSpPr>
            <a:xfrm>
              <a:off x="4316970" y="1617857"/>
              <a:ext cx="880555" cy="525778"/>
              <a:chOff x="4373724" y="2052621"/>
              <a:chExt cx="1132313" cy="676101"/>
            </a:xfrm>
          </p:grpSpPr>
          <p:grpSp>
            <p:nvGrpSpPr>
              <p:cNvPr id="32" name="组合 53"/>
              <p:cNvGrpSpPr/>
              <p:nvPr/>
            </p:nvGrpSpPr>
            <p:grpSpPr>
              <a:xfrm>
                <a:off x="5147683" y="2261887"/>
                <a:ext cx="358354" cy="358353"/>
                <a:chOff x="6209885" y="2404301"/>
                <a:chExt cx="504056" cy="504055"/>
              </a:xfrm>
            </p:grpSpPr>
            <p:sp>
              <p:nvSpPr>
                <p:cNvPr id="34" name="同心圆 55"/>
                <p:cNvSpPr/>
                <p:nvPr/>
              </p:nvSpPr>
              <p:spPr>
                <a:xfrm>
                  <a:off x="6209885" y="2404301"/>
                  <a:ext cx="504056" cy="504055"/>
                </a:xfrm>
                <a:prstGeom prst="donut">
                  <a:avLst>
                    <a:gd name="adj" fmla="val 3142"/>
                  </a:avLst>
                </a:prstGeom>
                <a:solidFill>
                  <a:srgbClr val="008BB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35" name="椭圆 56"/>
                <p:cNvSpPr/>
                <p:nvPr/>
              </p:nvSpPr>
              <p:spPr>
                <a:xfrm>
                  <a:off x="6363983" y="2555538"/>
                  <a:ext cx="222753" cy="222753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33" name="椭圆 54"/>
              <p:cNvSpPr/>
              <p:nvPr/>
            </p:nvSpPr>
            <p:spPr>
              <a:xfrm>
                <a:off x="4373724" y="2052621"/>
                <a:ext cx="676101" cy="67610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cxnSp>
          <p:nvCxnSpPr>
            <p:cNvPr id="10" name="直接连接符 57"/>
            <p:cNvCxnSpPr/>
            <p:nvPr/>
          </p:nvCxnSpPr>
          <p:spPr>
            <a:xfrm>
              <a:off x="5551136" y="3566241"/>
              <a:ext cx="5855597" cy="22706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oval" w="med" len="med"/>
            </a:ln>
            <a:effectLst/>
          </p:spPr>
        </p:cxnSp>
        <p:grpSp>
          <p:nvGrpSpPr>
            <p:cNvPr id="11" name="组合 58"/>
            <p:cNvGrpSpPr/>
            <p:nvPr/>
          </p:nvGrpSpPr>
          <p:grpSpPr>
            <a:xfrm>
              <a:off x="4574088" y="3040021"/>
              <a:ext cx="1116387" cy="1013711"/>
              <a:chOff x="3845916" y="2137293"/>
              <a:chExt cx="1435569" cy="1303538"/>
            </a:xfrm>
          </p:grpSpPr>
          <p:sp>
            <p:nvSpPr>
              <p:cNvPr id="26" name="同心圆 59"/>
              <p:cNvSpPr/>
              <p:nvPr/>
            </p:nvSpPr>
            <p:spPr>
              <a:xfrm>
                <a:off x="3845916" y="2137293"/>
                <a:ext cx="1303538" cy="1303538"/>
              </a:xfrm>
              <a:prstGeom prst="donut">
                <a:avLst>
                  <a:gd name="adj" fmla="val 3142"/>
                </a:avLst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27" name="组合 60"/>
              <p:cNvGrpSpPr/>
              <p:nvPr/>
            </p:nvGrpSpPr>
            <p:grpSpPr>
              <a:xfrm>
                <a:off x="4923131" y="2670079"/>
                <a:ext cx="358354" cy="358353"/>
                <a:chOff x="5894033" y="2978458"/>
                <a:chExt cx="504056" cy="504055"/>
              </a:xfrm>
            </p:grpSpPr>
            <p:sp>
              <p:nvSpPr>
                <p:cNvPr id="29" name="同心圆 62"/>
                <p:cNvSpPr/>
                <p:nvPr/>
              </p:nvSpPr>
              <p:spPr>
                <a:xfrm>
                  <a:off x="5894033" y="2978458"/>
                  <a:ext cx="504056" cy="504055"/>
                </a:xfrm>
                <a:prstGeom prst="donut">
                  <a:avLst>
                    <a:gd name="adj" fmla="val 3142"/>
                  </a:avLst>
                </a:prstGeom>
                <a:solidFill>
                  <a:srgbClr val="008BB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30" name="椭圆 63"/>
                <p:cNvSpPr/>
                <p:nvPr/>
              </p:nvSpPr>
              <p:spPr>
                <a:xfrm>
                  <a:off x="6057861" y="3110537"/>
                  <a:ext cx="222753" cy="222753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28" name="椭圆 61"/>
              <p:cNvSpPr/>
              <p:nvPr/>
            </p:nvSpPr>
            <p:spPr>
              <a:xfrm>
                <a:off x="4172257" y="2420138"/>
                <a:ext cx="676101" cy="6761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  <p:cxnSp>
          <p:nvCxnSpPr>
            <p:cNvPr id="12" name="直接连接符 64"/>
            <p:cNvCxnSpPr/>
            <p:nvPr/>
          </p:nvCxnSpPr>
          <p:spPr>
            <a:xfrm>
              <a:off x="4860300" y="5119070"/>
              <a:ext cx="6546433" cy="5285"/>
            </a:xfrm>
            <a:prstGeom prst="line">
              <a:avLst/>
            </a:prstGeom>
            <a:noFill/>
            <a:ln w="12700" cap="flat" cmpd="sng" algn="ctr">
              <a:solidFill>
                <a:schemeClr val="accent1">
                  <a:lumMod val="75000"/>
                </a:schemeClr>
              </a:solidFill>
              <a:prstDash val="solid"/>
              <a:headEnd type="none" w="med" len="med"/>
              <a:tailEnd type="oval" w="med" len="med"/>
            </a:ln>
            <a:effectLst/>
          </p:spPr>
        </p:cxnSp>
        <p:grpSp>
          <p:nvGrpSpPr>
            <p:cNvPr id="13" name="组合 65"/>
            <p:cNvGrpSpPr/>
            <p:nvPr/>
          </p:nvGrpSpPr>
          <p:grpSpPr>
            <a:xfrm>
              <a:off x="3833927" y="4558651"/>
              <a:ext cx="1113649" cy="1013711"/>
              <a:chOff x="3312424" y="2117601"/>
              <a:chExt cx="1432049" cy="1303538"/>
            </a:xfrm>
          </p:grpSpPr>
          <p:sp>
            <p:nvSpPr>
              <p:cNvPr id="21" name="同心圆 66"/>
              <p:cNvSpPr/>
              <p:nvPr/>
            </p:nvSpPr>
            <p:spPr>
              <a:xfrm>
                <a:off x="3312424" y="2117601"/>
                <a:ext cx="1303539" cy="1303538"/>
              </a:xfrm>
              <a:prstGeom prst="donut">
                <a:avLst>
                  <a:gd name="adj" fmla="val 3142"/>
                </a:avLst>
              </a:pr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22" name="组合 67"/>
              <p:cNvGrpSpPr/>
              <p:nvPr/>
            </p:nvGrpSpPr>
            <p:grpSpPr>
              <a:xfrm>
                <a:off x="4386119" y="2631856"/>
                <a:ext cx="358354" cy="412784"/>
                <a:chOff x="5138679" y="2924694"/>
                <a:chExt cx="504056" cy="580617"/>
              </a:xfrm>
            </p:grpSpPr>
            <p:sp>
              <p:nvSpPr>
                <p:cNvPr id="24" name="同心圆 69"/>
                <p:cNvSpPr/>
                <p:nvPr/>
              </p:nvSpPr>
              <p:spPr>
                <a:xfrm>
                  <a:off x="5138679" y="2924694"/>
                  <a:ext cx="504056" cy="580617"/>
                </a:xfrm>
                <a:prstGeom prst="donut">
                  <a:avLst>
                    <a:gd name="adj" fmla="val 3142"/>
                  </a:avLst>
                </a:prstGeom>
                <a:solidFill>
                  <a:srgbClr val="008BB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  <p:sp>
              <p:nvSpPr>
                <p:cNvPr id="25" name="椭圆 70"/>
                <p:cNvSpPr/>
                <p:nvPr/>
              </p:nvSpPr>
              <p:spPr>
                <a:xfrm>
                  <a:off x="5282594" y="3103626"/>
                  <a:ext cx="222753" cy="222755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宋体"/>
                    <a:cs typeface="+mn-cs"/>
                  </a:endParaRPr>
                </a:p>
              </p:txBody>
            </p:sp>
          </p:grpSp>
          <p:sp>
            <p:nvSpPr>
              <p:cNvPr id="23" name="椭圆 68"/>
              <p:cNvSpPr/>
              <p:nvPr/>
            </p:nvSpPr>
            <p:spPr>
              <a:xfrm>
                <a:off x="3634283" y="2448081"/>
                <a:ext cx="676101" cy="676101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sp>
        <p:nvSpPr>
          <p:cNvPr id="36" name="Прямоугольник 35"/>
          <p:cNvSpPr/>
          <p:nvPr/>
        </p:nvSpPr>
        <p:spPr>
          <a:xfrm>
            <a:off x="1356099" y="2539955"/>
            <a:ext cx="2444915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 НКО  ПРЕДОСТАВЛЕНО </a:t>
            </a:r>
          </a:p>
          <a:p>
            <a:pPr algn="ctr">
              <a:spcAft>
                <a:spcPts val="0"/>
              </a:spcAft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 НА НАЛОГОВЫЕ ЛЬГОТЫ ПРИ УСЛОВИИ ВКЛЮЧЕНИЯ В ОДИН ИЗ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РЕЕСТРОВ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286002" y="1527356"/>
            <a:ext cx="6296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реестр </a:t>
            </a: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некоммерческих организаций - исполнителей общественно полезных услуг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320641" y="26434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государственный реестр социально ориентированных некоммерческих организаций - получателей государственной поддержки в Новосибирской области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20641" y="428172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реестр поставщиков социальных услуг Новосибирской </a:t>
            </a: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области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同心圆 59"/>
          <p:cNvSpPr/>
          <p:nvPr/>
        </p:nvSpPr>
        <p:spPr>
          <a:xfrm>
            <a:off x="3873031" y="1742176"/>
            <a:ext cx="982261" cy="951190"/>
          </a:xfrm>
          <a:prstGeom prst="donut">
            <a:avLst>
              <a:gd name="adj" fmla="val 3142"/>
            </a:avLst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9616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13360" y="231807"/>
            <a:ext cx="11800114" cy="4402484"/>
            <a:chOff x="391886" y="179556"/>
            <a:chExt cx="11800114" cy="4402484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610714" y="1037801"/>
              <a:ext cx="7714143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Апробация,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предусмотренных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ст.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9 Федерального закона № 189-ФЗ способов отбора исполнителей государственных услуг в социальной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сфере, </a:t>
              </a: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осуществляется министерством труда и социального развития Новосибирской области </a:t>
              </a:r>
              <a:r>
                <a:rPr lang="ru-RU" b="1" dirty="0">
                  <a:latin typeface="Arial" panose="020B0604020202020204" pitchFamily="34" charset="0"/>
                  <a:cs typeface="Arial" panose="020B0604020202020204" pitchFamily="34" charset="0"/>
                </a:rPr>
                <a:t>в отношении следующих государственных услуг в социальной </a:t>
              </a:r>
              <a:r>
                <a:rPr lang="ru-RU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сфере:</a:t>
              </a:r>
            </a:p>
            <a:p>
              <a:pPr algn="just">
                <a:spcAft>
                  <a:spcPts val="0"/>
                </a:spcAft>
              </a:pP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spcAft>
                  <a:spcPts val="0"/>
                </a:spcAft>
                <a:buFont typeface="Wingdings" panose="05000000000000000000" pitchFamily="2" charset="2"/>
                <a:buChar char="q"/>
              </a:pP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оказание социальных услуг, предоставляемых гражданам при отсутствии определенного места жительства и занятий в полустационарной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форме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algn="just">
                <a:spcAft>
                  <a:spcPts val="0"/>
                </a:spcAft>
                <a:buFont typeface="Wingdings" panose="05000000000000000000" pitchFamily="2" charset="2"/>
                <a:buChar char="q"/>
              </a:pPr>
              <a:r>
                <a:rPr lang="ru-RU" dirty="0">
                  <a:latin typeface="Arial" panose="020B0604020202020204" pitchFamily="34" charset="0"/>
                  <a:cs typeface="Arial" panose="020B0604020202020204" pitchFamily="34" charset="0"/>
                </a:rPr>
                <a:t>организация сопровождения при содействии занятости </a:t>
              </a:r>
              <a:r>
                <a:rPr lang="ru-R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инвалидов</a:t>
              </a:r>
              <a:endParaRPr lang="ru-R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1886" y="179556"/>
              <a:ext cx="1180011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СФЕРА АПРОБАЦИИ </a:t>
              </a:r>
            </a:p>
            <a:p>
              <a:r>
                <a:rPr lang="ru-RU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ФЕДЕРАЛЬНОГО ЗАКОНА ОТ 13.07.2020 № 189-ФЗ НА ТЕРРИТОРИИ НОВОСИБИРСКОЙ ОБЛАСТИ </a:t>
              </a:r>
            </a:p>
          </p:txBody>
        </p:sp>
        <p:grpSp>
          <p:nvGrpSpPr>
            <p:cNvPr id="6" name="Group 10">
              <a:extLst>
                <a:ext uri="{FF2B5EF4-FFF2-40B4-BE49-F238E27FC236}">
                  <a16:creationId xmlns:a16="http://schemas.microsoft.com/office/drawing/2014/main" xmlns="" id="{63301642-9D0C-4CED-B970-D2B95709C24B}"/>
                </a:ext>
              </a:extLst>
            </p:cNvPr>
            <p:cNvGrpSpPr/>
            <p:nvPr/>
          </p:nvGrpSpPr>
          <p:grpSpPr>
            <a:xfrm>
              <a:off x="424023" y="1162160"/>
              <a:ext cx="2873471" cy="3419880"/>
              <a:chOff x="3022865" y="711850"/>
              <a:chExt cx="1385961" cy="1196656"/>
            </a:xfrm>
            <a:solidFill>
              <a:schemeClr val="accent2"/>
            </a:solidFill>
          </p:grpSpPr>
          <p:sp>
            <p:nvSpPr>
              <p:cNvPr id="8" name="Freeform 11">
                <a:extLst>
                  <a:ext uri="{FF2B5EF4-FFF2-40B4-BE49-F238E27FC236}">
                    <a16:creationId xmlns:a16="http://schemas.microsoft.com/office/drawing/2014/main" xmlns="" id="{6307741F-F6F6-4DE6-8259-13A197217F44}"/>
                  </a:ext>
                </a:extLst>
              </p:cNvPr>
              <p:cNvSpPr/>
              <p:nvPr/>
            </p:nvSpPr>
            <p:spPr>
              <a:xfrm>
                <a:off x="3126459" y="711960"/>
                <a:ext cx="1282367" cy="1196546"/>
              </a:xfrm>
              <a:custGeom>
                <a:avLst/>
                <a:gdLst>
                  <a:gd name="connsiteX0" fmla="*/ 1188269 w 1282367"/>
                  <a:gd name="connsiteY0" fmla="*/ 1133483 h 1503300"/>
                  <a:gd name="connsiteX1" fmla="*/ 1282367 w 1282367"/>
                  <a:gd name="connsiteY1" fmla="*/ 1133483 h 1503300"/>
                  <a:gd name="connsiteX2" fmla="*/ 1282367 w 1282367"/>
                  <a:gd name="connsiteY2" fmla="*/ 1503300 h 1503300"/>
                  <a:gd name="connsiteX3" fmla="*/ 0 w 1282367"/>
                  <a:gd name="connsiteY3" fmla="*/ 1503300 h 1503300"/>
                  <a:gd name="connsiteX4" fmla="*/ 0 w 1282367"/>
                  <a:gd name="connsiteY4" fmla="*/ 1420086 h 1503300"/>
                  <a:gd name="connsiteX5" fmla="*/ 1188269 w 1282367"/>
                  <a:gd name="connsiteY5" fmla="*/ 1420086 h 1503300"/>
                  <a:gd name="connsiteX6" fmla="*/ 0 w 1282367"/>
                  <a:gd name="connsiteY6" fmla="*/ 0 h 1503300"/>
                  <a:gd name="connsiteX7" fmla="*/ 1282367 w 1282367"/>
                  <a:gd name="connsiteY7" fmla="*/ 0 h 1503300"/>
                  <a:gd name="connsiteX8" fmla="*/ 1282367 w 1282367"/>
                  <a:gd name="connsiteY8" fmla="*/ 219083 h 1503300"/>
                  <a:gd name="connsiteX9" fmla="*/ 1188269 w 1282367"/>
                  <a:gd name="connsiteY9" fmla="*/ 219083 h 1503300"/>
                  <a:gd name="connsiteX10" fmla="*/ 1188269 w 1282367"/>
                  <a:gd name="connsiteY10" fmla="*/ 105212 h 1503300"/>
                  <a:gd name="connsiteX11" fmla="*/ 0 w 1282367"/>
                  <a:gd name="connsiteY11" fmla="*/ 105212 h 150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82367" h="1503300">
                    <a:moveTo>
                      <a:pt x="1188269" y="1133483"/>
                    </a:moveTo>
                    <a:lnTo>
                      <a:pt x="1282367" y="1133483"/>
                    </a:lnTo>
                    <a:lnTo>
                      <a:pt x="1282367" y="1503300"/>
                    </a:lnTo>
                    <a:lnTo>
                      <a:pt x="0" y="1503300"/>
                    </a:lnTo>
                    <a:lnTo>
                      <a:pt x="0" y="1420086"/>
                    </a:lnTo>
                    <a:lnTo>
                      <a:pt x="1188269" y="1420086"/>
                    </a:lnTo>
                    <a:close/>
                    <a:moveTo>
                      <a:pt x="0" y="0"/>
                    </a:moveTo>
                    <a:lnTo>
                      <a:pt x="1282367" y="0"/>
                    </a:lnTo>
                    <a:lnTo>
                      <a:pt x="1282367" y="219083"/>
                    </a:lnTo>
                    <a:lnTo>
                      <a:pt x="1188269" y="219083"/>
                    </a:lnTo>
                    <a:lnTo>
                      <a:pt x="1188269" y="105212"/>
                    </a:lnTo>
                    <a:lnTo>
                      <a:pt x="0" y="105212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12">
                <a:extLst>
                  <a:ext uri="{FF2B5EF4-FFF2-40B4-BE49-F238E27FC236}">
                    <a16:creationId xmlns:a16="http://schemas.microsoft.com/office/drawing/2014/main" xmlns="" id="{4474EEFF-8553-4D4A-92C1-1DE15C86F071}"/>
                  </a:ext>
                </a:extLst>
              </p:cNvPr>
              <p:cNvSpPr/>
              <p:nvPr/>
            </p:nvSpPr>
            <p:spPr>
              <a:xfrm>
                <a:off x="3022865" y="711850"/>
                <a:ext cx="534870" cy="1196546"/>
              </a:xfrm>
              <a:custGeom>
                <a:avLst/>
                <a:gdLst>
                  <a:gd name="connsiteX0" fmla="*/ 0 w 534870"/>
                  <a:gd name="connsiteY0" fmla="*/ 0 h 1503300"/>
                  <a:gd name="connsiteX1" fmla="*/ 534870 w 534870"/>
                  <a:gd name="connsiteY1" fmla="*/ 0 h 1503300"/>
                  <a:gd name="connsiteX2" fmla="*/ 534870 w 534870"/>
                  <a:gd name="connsiteY2" fmla="*/ 105212 h 1503300"/>
                  <a:gd name="connsiteX3" fmla="*/ 95421 w 534870"/>
                  <a:gd name="connsiteY3" fmla="*/ 105212 h 1503300"/>
                  <a:gd name="connsiteX4" fmla="*/ 95421 w 534870"/>
                  <a:gd name="connsiteY4" fmla="*/ 1420086 h 1503300"/>
                  <a:gd name="connsiteX5" fmla="*/ 534870 w 534870"/>
                  <a:gd name="connsiteY5" fmla="*/ 1420086 h 1503300"/>
                  <a:gd name="connsiteX6" fmla="*/ 534870 w 534870"/>
                  <a:gd name="connsiteY6" fmla="*/ 1503300 h 1503300"/>
                  <a:gd name="connsiteX7" fmla="*/ 0 w 534870"/>
                  <a:gd name="connsiteY7" fmla="*/ 1503300 h 1503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34870" h="1503300">
                    <a:moveTo>
                      <a:pt x="0" y="0"/>
                    </a:moveTo>
                    <a:lnTo>
                      <a:pt x="534870" y="0"/>
                    </a:lnTo>
                    <a:lnTo>
                      <a:pt x="534870" y="105212"/>
                    </a:lnTo>
                    <a:lnTo>
                      <a:pt x="95421" y="105212"/>
                    </a:lnTo>
                    <a:lnTo>
                      <a:pt x="95421" y="1420086"/>
                    </a:lnTo>
                    <a:lnTo>
                      <a:pt x="534870" y="1420086"/>
                    </a:lnTo>
                    <a:lnTo>
                      <a:pt x="534870" y="1503300"/>
                    </a:lnTo>
                    <a:lnTo>
                      <a:pt x="0" y="150330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638801" y="1703860"/>
              <a:ext cx="2853490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ru-RU" sz="2000" dirty="0" smtClean="0">
                  <a:solidFill>
                    <a:srgbClr val="084F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АПРОБАЦИЯ ОСУЩЕСТВЛЯЕТСЯ </a:t>
              </a:r>
            </a:p>
            <a:p>
              <a:pPr>
                <a:lnSpc>
                  <a:spcPct val="120000"/>
                </a:lnSpc>
              </a:pPr>
              <a:r>
                <a:rPr lang="ru-RU" sz="2000" dirty="0" smtClean="0">
                  <a:solidFill>
                    <a:srgbClr val="084F6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ОТНОШЕНИИ ДВУХ ГОСУДАРСТВЕННЫХ УСЛУГ </a:t>
              </a:r>
              <a:r>
                <a:rPr lang="ru-RU" sz="2000" b="1" dirty="0" smtClean="0">
                  <a:solidFill>
                    <a:srgbClr val="084F6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С 2022 ГОДА</a:t>
              </a:r>
              <a:endParaRPr lang="ru-RU" sz="2000" b="1" dirty="0">
                <a:solidFill>
                  <a:srgbClr val="084F6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13360" y="4679983"/>
            <a:ext cx="524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ИСПОЛНИТЕЛИ ГОСУДАРСТВЕННЫХ УСЛУГ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그룹 4">
            <a:extLst>
              <a:ext uri="{FF2B5EF4-FFF2-40B4-BE49-F238E27FC236}">
                <a16:creationId xmlns:a16="http://schemas.microsoft.com/office/drawing/2014/main" xmlns="" id="{6FBEB6F8-7186-40D4-9CC5-9A639D58369C}"/>
              </a:ext>
            </a:extLst>
          </p:cNvPr>
          <p:cNvGrpSpPr/>
          <p:nvPr/>
        </p:nvGrpSpPr>
        <p:grpSpPr>
          <a:xfrm>
            <a:off x="134983" y="5049315"/>
            <a:ext cx="7467600" cy="1473405"/>
            <a:chOff x="277291" y="1886244"/>
            <a:chExt cx="11245338" cy="2562749"/>
          </a:xfrm>
          <a:solidFill>
            <a:schemeClr val="accent1">
              <a:lumMod val="75000"/>
            </a:schemeClr>
          </a:solidFill>
        </p:grpSpPr>
        <p:sp>
          <p:nvSpPr>
            <p:cNvPr id="12" name="Freeform 4">
              <a:extLst>
                <a:ext uri="{FF2B5EF4-FFF2-40B4-BE49-F238E27FC236}">
                  <a16:creationId xmlns:a16="http://schemas.microsoft.com/office/drawing/2014/main" xmlns="" id="{79229F21-6A42-4726-9743-5F20579753B1}"/>
                </a:ext>
              </a:extLst>
            </p:cNvPr>
            <p:cNvSpPr/>
            <p:nvPr userDrawn="1"/>
          </p:nvSpPr>
          <p:spPr>
            <a:xfrm>
              <a:off x="277291" y="2014291"/>
              <a:ext cx="11245338" cy="2434702"/>
            </a:xfrm>
            <a:custGeom>
              <a:avLst/>
              <a:gdLst>
                <a:gd name="connsiteX0" fmla="*/ 722914 w 11245338"/>
                <a:gd name="connsiteY0" fmla="*/ 0 h 872809"/>
                <a:gd name="connsiteX1" fmla="*/ 11147573 w 11245338"/>
                <a:gd name="connsiteY1" fmla="*/ 0 h 872809"/>
                <a:gd name="connsiteX2" fmla="*/ 11147573 w 11245338"/>
                <a:gd name="connsiteY2" fmla="*/ 97809 h 872809"/>
                <a:gd name="connsiteX3" fmla="*/ 722914 w 11245338"/>
                <a:gd name="connsiteY3" fmla="*/ 97809 h 872809"/>
                <a:gd name="connsiteX4" fmla="*/ 145471 w 11245338"/>
                <a:gd name="connsiteY4" fmla="*/ 0 h 872809"/>
                <a:gd name="connsiteX5" fmla="*/ 217947 w 11245338"/>
                <a:gd name="connsiteY5" fmla="*/ 0 h 872809"/>
                <a:gd name="connsiteX6" fmla="*/ 217947 w 11245338"/>
                <a:gd name="connsiteY6" fmla="*/ 98534 h 872809"/>
                <a:gd name="connsiteX7" fmla="*/ 177603 w 11245338"/>
                <a:gd name="connsiteY7" fmla="*/ 106679 h 872809"/>
                <a:gd name="connsiteX8" fmla="*/ 108669 w 11245338"/>
                <a:gd name="connsiteY8" fmla="*/ 210676 h 872809"/>
                <a:gd name="connsiteX9" fmla="*/ 108669 w 11245338"/>
                <a:gd name="connsiteY9" fmla="*/ 662131 h 872809"/>
                <a:gd name="connsiteX10" fmla="*/ 221536 w 11245338"/>
                <a:gd name="connsiteY10" fmla="*/ 774998 h 872809"/>
                <a:gd name="connsiteX11" fmla="*/ 11245338 w 11245338"/>
                <a:gd name="connsiteY11" fmla="*/ 774998 h 872809"/>
                <a:gd name="connsiteX12" fmla="*/ 11245338 w 11245338"/>
                <a:gd name="connsiteY12" fmla="*/ 872809 h 872809"/>
                <a:gd name="connsiteX13" fmla="*/ 145471 w 11245338"/>
                <a:gd name="connsiteY13" fmla="*/ 872809 h 872809"/>
                <a:gd name="connsiteX14" fmla="*/ 0 w 11245338"/>
                <a:gd name="connsiteY14" fmla="*/ 727338 h 872809"/>
                <a:gd name="connsiteX15" fmla="*/ 0 w 11245338"/>
                <a:gd name="connsiteY15" fmla="*/ 145471 h 872809"/>
                <a:gd name="connsiteX16" fmla="*/ 145471 w 11245338"/>
                <a:gd name="connsiteY16" fmla="*/ 0 h 8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245338" h="872809">
                  <a:moveTo>
                    <a:pt x="722914" y="0"/>
                  </a:moveTo>
                  <a:lnTo>
                    <a:pt x="11147573" y="0"/>
                  </a:lnTo>
                  <a:lnTo>
                    <a:pt x="11147573" y="97809"/>
                  </a:lnTo>
                  <a:lnTo>
                    <a:pt x="722914" y="97809"/>
                  </a:lnTo>
                  <a:close/>
                  <a:moveTo>
                    <a:pt x="145471" y="0"/>
                  </a:moveTo>
                  <a:lnTo>
                    <a:pt x="217947" y="0"/>
                  </a:lnTo>
                  <a:lnTo>
                    <a:pt x="217947" y="98534"/>
                  </a:lnTo>
                  <a:lnTo>
                    <a:pt x="177603" y="106679"/>
                  </a:lnTo>
                  <a:cubicBezTo>
                    <a:pt x="137093" y="123813"/>
                    <a:pt x="108669" y="163925"/>
                    <a:pt x="108669" y="210676"/>
                  </a:cubicBezTo>
                  <a:lnTo>
                    <a:pt x="108669" y="662131"/>
                  </a:lnTo>
                  <a:cubicBezTo>
                    <a:pt x="108669" y="724466"/>
                    <a:pt x="159201" y="774998"/>
                    <a:pt x="221536" y="774998"/>
                  </a:cubicBezTo>
                  <a:lnTo>
                    <a:pt x="11245338" y="774998"/>
                  </a:lnTo>
                  <a:lnTo>
                    <a:pt x="11245338" y="872809"/>
                  </a:lnTo>
                  <a:lnTo>
                    <a:pt x="145471" y="872809"/>
                  </a:lnTo>
                  <a:cubicBezTo>
                    <a:pt x="65130" y="872809"/>
                    <a:pt x="0" y="807679"/>
                    <a:pt x="0" y="727338"/>
                  </a:cubicBezTo>
                  <a:lnTo>
                    <a:pt x="0" y="145471"/>
                  </a:lnTo>
                  <a:cubicBezTo>
                    <a:pt x="0" y="65130"/>
                    <a:pt x="65130" y="0"/>
                    <a:pt x="145471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Arial Unicode MS"/>
              </a:endParaRPr>
            </a:p>
          </p:txBody>
        </p:sp>
        <p:grpSp>
          <p:nvGrpSpPr>
            <p:cNvPr id="13" name="Group 5">
              <a:extLst>
                <a:ext uri="{FF2B5EF4-FFF2-40B4-BE49-F238E27FC236}">
                  <a16:creationId xmlns:a16="http://schemas.microsoft.com/office/drawing/2014/main" xmlns="" id="{1C35F532-9FE4-49F6-8C2D-4B749EAFC31D}"/>
                </a:ext>
              </a:extLst>
            </p:cNvPr>
            <p:cNvGrpSpPr/>
            <p:nvPr userDrawn="1"/>
          </p:nvGrpSpPr>
          <p:grpSpPr>
            <a:xfrm>
              <a:off x="522900" y="1886244"/>
              <a:ext cx="429445" cy="395806"/>
              <a:chOff x="-654726" y="1955532"/>
              <a:chExt cx="429445" cy="395806"/>
            </a:xfrm>
            <a:grpFill/>
          </p:grpSpPr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xmlns="" id="{FA89A42A-C7E0-4F30-8EB9-B093C9A07D39}"/>
                  </a:ext>
                </a:extLst>
              </p:cNvPr>
              <p:cNvSpPr/>
              <p:nvPr userDrawn="1"/>
            </p:nvSpPr>
            <p:spPr>
              <a:xfrm>
                <a:off x="-409117" y="1962260"/>
                <a:ext cx="183836" cy="389078"/>
              </a:xfrm>
              <a:custGeom>
                <a:avLst/>
                <a:gdLst>
                  <a:gd name="connsiteX0" fmla="*/ 188798 w 1132764"/>
                  <a:gd name="connsiteY0" fmla="*/ 0 h 2397435"/>
                  <a:gd name="connsiteX1" fmla="*/ 943966 w 1132764"/>
                  <a:gd name="connsiteY1" fmla="*/ 0 h 2397435"/>
                  <a:gd name="connsiteX2" fmla="*/ 1132764 w 1132764"/>
                  <a:gd name="connsiteY2" fmla="*/ 188798 h 2397435"/>
                  <a:gd name="connsiteX3" fmla="*/ 1132764 w 1132764"/>
                  <a:gd name="connsiteY3" fmla="*/ 1035815 h 2397435"/>
                  <a:gd name="connsiteX4" fmla="*/ 943966 w 1132764"/>
                  <a:gd name="connsiteY4" fmla="*/ 1224613 h 2397435"/>
                  <a:gd name="connsiteX5" fmla="*/ 555971 w 1132764"/>
                  <a:gd name="connsiteY5" fmla="*/ 1224613 h 2397435"/>
                  <a:gd name="connsiteX6" fmla="*/ 556177 w 1132764"/>
                  <a:gd name="connsiteY6" fmla="*/ 1225922 h 2397435"/>
                  <a:gd name="connsiteX7" fmla="*/ 983506 w 1132764"/>
                  <a:gd name="connsiteY7" fmla="*/ 1928815 h 2397435"/>
                  <a:gd name="connsiteX8" fmla="*/ 1132764 w 1132764"/>
                  <a:gd name="connsiteY8" fmla="*/ 2051963 h 2397435"/>
                  <a:gd name="connsiteX9" fmla="*/ 1064525 w 1132764"/>
                  <a:gd name="connsiteY9" fmla="*/ 2397435 h 2397435"/>
                  <a:gd name="connsiteX10" fmla="*/ 865938 w 1132764"/>
                  <a:gd name="connsiteY10" fmla="*/ 2313437 h 2397435"/>
                  <a:gd name="connsiteX11" fmla="*/ 16118 w 1132764"/>
                  <a:gd name="connsiteY11" fmla="*/ 1178727 h 2397435"/>
                  <a:gd name="connsiteX12" fmla="*/ 5759 w 1132764"/>
                  <a:gd name="connsiteY12" fmla="*/ 1080058 h 2397435"/>
                  <a:gd name="connsiteX13" fmla="*/ 3836 w 1132764"/>
                  <a:gd name="connsiteY13" fmla="*/ 1073864 h 2397435"/>
                  <a:gd name="connsiteX14" fmla="*/ 0 w 1132764"/>
                  <a:gd name="connsiteY14" fmla="*/ 1035815 h 2397435"/>
                  <a:gd name="connsiteX15" fmla="*/ 0 w 1132764"/>
                  <a:gd name="connsiteY15" fmla="*/ 942490 h 2397435"/>
                  <a:gd name="connsiteX16" fmla="*/ 0 w 1132764"/>
                  <a:gd name="connsiteY16" fmla="*/ 317733 h 2397435"/>
                  <a:gd name="connsiteX17" fmla="*/ 0 w 1132764"/>
                  <a:gd name="connsiteY17" fmla="*/ 188798 h 2397435"/>
                  <a:gd name="connsiteX18" fmla="*/ 188798 w 1132764"/>
                  <a:gd name="connsiteY18" fmla="*/ 0 h 239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2764" h="2397435">
                    <a:moveTo>
                      <a:pt x="188798" y="0"/>
                    </a:moveTo>
                    <a:lnTo>
                      <a:pt x="943966" y="0"/>
                    </a:lnTo>
                    <a:cubicBezTo>
                      <a:pt x="1048236" y="0"/>
                      <a:pt x="1132764" y="84528"/>
                      <a:pt x="1132764" y="188798"/>
                    </a:cubicBezTo>
                    <a:lnTo>
                      <a:pt x="1132764" y="1035815"/>
                    </a:lnTo>
                    <a:cubicBezTo>
                      <a:pt x="1132764" y="1140085"/>
                      <a:pt x="1048236" y="1224613"/>
                      <a:pt x="943966" y="1224613"/>
                    </a:cubicBezTo>
                    <a:lnTo>
                      <a:pt x="555971" y="1224613"/>
                    </a:lnTo>
                    <a:lnTo>
                      <a:pt x="556177" y="1225922"/>
                    </a:lnTo>
                    <a:cubicBezTo>
                      <a:pt x="629881" y="1592732"/>
                      <a:pt x="759260" y="1704569"/>
                      <a:pt x="983506" y="1928815"/>
                    </a:cubicBezTo>
                    <a:lnTo>
                      <a:pt x="1132764" y="2051963"/>
                    </a:lnTo>
                    <a:lnTo>
                      <a:pt x="1064525" y="2397435"/>
                    </a:lnTo>
                    <a:lnTo>
                      <a:pt x="865938" y="2313437"/>
                    </a:lnTo>
                    <a:cubicBezTo>
                      <a:pt x="416006" y="2009468"/>
                      <a:pt x="90471" y="1698688"/>
                      <a:pt x="16118" y="1178727"/>
                    </a:cubicBezTo>
                    <a:lnTo>
                      <a:pt x="5759" y="1080058"/>
                    </a:lnTo>
                    <a:lnTo>
                      <a:pt x="3836" y="1073864"/>
                    </a:lnTo>
                    <a:cubicBezTo>
                      <a:pt x="1321" y="1061574"/>
                      <a:pt x="0" y="1048849"/>
                      <a:pt x="0" y="1035815"/>
                    </a:cubicBezTo>
                    <a:lnTo>
                      <a:pt x="0" y="942490"/>
                    </a:lnTo>
                    <a:lnTo>
                      <a:pt x="0" y="317733"/>
                    </a:lnTo>
                    <a:lnTo>
                      <a:pt x="0" y="188798"/>
                    </a:lnTo>
                    <a:cubicBezTo>
                      <a:pt x="0" y="84528"/>
                      <a:pt x="84528" y="0"/>
                      <a:pt x="188798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kern="0" smtClean="0">
                  <a:solidFill>
                    <a:prstClr val="white"/>
                  </a:solidFill>
                  <a:latin typeface="Arial"/>
                  <a:ea typeface="Arial Unicode MS"/>
                </a:endParaRPr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xmlns="" id="{E8997562-B5CD-45FF-A048-C955EFE49C99}"/>
                  </a:ext>
                </a:extLst>
              </p:cNvPr>
              <p:cNvSpPr/>
              <p:nvPr userDrawn="1"/>
            </p:nvSpPr>
            <p:spPr>
              <a:xfrm>
                <a:off x="-654726" y="1955532"/>
                <a:ext cx="183836" cy="389079"/>
              </a:xfrm>
              <a:custGeom>
                <a:avLst/>
                <a:gdLst>
                  <a:gd name="connsiteX0" fmla="*/ 188798 w 1132764"/>
                  <a:gd name="connsiteY0" fmla="*/ 0 h 2397435"/>
                  <a:gd name="connsiteX1" fmla="*/ 943966 w 1132764"/>
                  <a:gd name="connsiteY1" fmla="*/ 0 h 2397435"/>
                  <a:gd name="connsiteX2" fmla="*/ 1132764 w 1132764"/>
                  <a:gd name="connsiteY2" fmla="*/ 188798 h 2397435"/>
                  <a:gd name="connsiteX3" fmla="*/ 1132764 w 1132764"/>
                  <a:gd name="connsiteY3" fmla="*/ 1035815 h 2397435"/>
                  <a:gd name="connsiteX4" fmla="*/ 943966 w 1132764"/>
                  <a:gd name="connsiteY4" fmla="*/ 1224613 h 2397435"/>
                  <a:gd name="connsiteX5" fmla="*/ 555971 w 1132764"/>
                  <a:gd name="connsiteY5" fmla="*/ 1224613 h 2397435"/>
                  <a:gd name="connsiteX6" fmla="*/ 556177 w 1132764"/>
                  <a:gd name="connsiteY6" fmla="*/ 1225922 h 2397435"/>
                  <a:gd name="connsiteX7" fmla="*/ 983506 w 1132764"/>
                  <a:gd name="connsiteY7" fmla="*/ 1928815 h 2397435"/>
                  <a:gd name="connsiteX8" fmla="*/ 1132764 w 1132764"/>
                  <a:gd name="connsiteY8" fmla="*/ 2051963 h 2397435"/>
                  <a:gd name="connsiteX9" fmla="*/ 1064525 w 1132764"/>
                  <a:gd name="connsiteY9" fmla="*/ 2397435 h 2397435"/>
                  <a:gd name="connsiteX10" fmla="*/ 865938 w 1132764"/>
                  <a:gd name="connsiteY10" fmla="*/ 2313437 h 2397435"/>
                  <a:gd name="connsiteX11" fmla="*/ 16118 w 1132764"/>
                  <a:gd name="connsiteY11" fmla="*/ 1178727 h 2397435"/>
                  <a:gd name="connsiteX12" fmla="*/ 5759 w 1132764"/>
                  <a:gd name="connsiteY12" fmla="*/ 1080058 h 2397435"/>
                  <a:gd name="connsiteX13" fmla="*/ 3836 w 1132764"/>
                  <a:gd name="connsiteY13" fmla="*/ 1073864 h 2397435"/>
                  <a:gd name="connsiteX14" fmla="*/ 0 w 1132764"/>
                  <a:gd name="connsiteY14" fmla="*/ 1035815 h 2397435"/>
                  <a:gd name="connsiteX15" fmla="*/ 0 w 1132764"/>
                  <a:gd name="connsiteY15" fmla="*/ 942490 h 2397435"/>
                  <a:gd name="connsiteX16" fmla="*/ 0 w 1132764"/>
                  <a:gd name="connsiteY16" fmla="*/ 317733 h 2397435"/>
                  <a:gd name="connsiteX17" fmla="*/ 0 w 1132764"/>
                  <a:gd name="connsiteY17" fmla="*/ 188798 h 2397435"/>
                  <a:gd name="connsiteX18" fmla="*/ 188798 w 1132764"/>
                  <a:gd name="connsiteY18" fmla="*/ 0 h 2397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32764" h="2397435">
                    <a:moveTo>
                      <a:pt x="188798" y="0"/>
                    </a:moveTo>
                    <a:lnTo>
                      <a:pt x="943966" y="0"/>
                    </a:lnTo>
                    <a:cubicBezTo>
                      <a:pt x="1048236" y="0"/>
                      <a:pt x="1132764" y="84528"/>
                      <a:pt x="1132764" y="188798"/>
                    </a:cubicBezTo>
                    <a:lnTo>
                      <a:pt x="1132764" y="1035815"/>
                    </a:lnTo>
                    <a:cubicBezTo>
                      <a:pt x="1132764" y="1140085"/>
                      <a:pt x="1048236" y="1224613"/>
                      <a:pt x="943966" y="1224613"/>
                    </a:cubicBezTo>
                    <a:lnTo>
                      <a:pt x="555971" y="1224613"/>
                    </a:lnTo>
                    <a:lnTo>
                      <a:pt x="556177" y="1225922"/>
                    </a:lnTo>
                    <a:cubicBezTo>
                      <a:pt x="629881" y="1592732"/>
                      <a:pt x="759260" y="1704569"/>
                      <a:pt x="983506" y="1928815"/>
                    </a:cubicBezTo>
                    <a:lnTo>
                      <a:pt x="1132764" y="2051963"/>
                    </a:lnTo>
                    <a:lnTo>
                      <a:pt x="1064525" y="2397435"/>
                    </a:lnTo>
                    <a:lnTo>
                      <a:pt x="865938" y="2313437"/>
                    </a:lnTo>
                    <a:cubicBezTo>
                      <a:pt x="416006" y="2009468"/>
                      <a:pt x="90471" y="1698688"/>
                      <a:pt x="16118" y="1178727"/>
                    </a:cubicBezTo>
                    <a:lnTo>
                      <a:pt x="5759" y="1080058"/>
                    </a:lnTo>
                    <a:lnTo>
                      <a:pt x="3836" y="1073864"/>
                    </a:lnTo>
                    <a:cubicBezTo>
                      <a:pt x="1321" y="1061574"/>
                      <a:pt x="0" y="1048849"/>
                      <a:pt x="0" y="1035815"/>
                    </a:cubicBezTo>
                    <a:lnTo>
                      <a:pt x="0" y="942490"/>
                    </a:lnTo>
                    <a:lnTo>
                      <a:pt x="0" y="317733"/>
                    </a:lnTo>
                    <a:lnTo>
                      <a:pt x="0" y="188798"/>
                    </a:lnTo>
                    <a:cubicBezTo>
                      <a:pt x="0" y="84528"/>
                      <a:pt x="84528" y="0"/>
                      <a:pt x="188798" y="0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kern="0" smtClean="0">
                  <a:solidFill>
                    <a:prstClr val="white"/>
                  </a:solidFill>
                  <a:latin typeface="Arial"/>
                  <a:ea typeface="Arial Unicode MS"/>
                </a:endParaRPr>
              </a:p>
            </p:txBody>
          </p:sp>
        </p:grpSp>
      </p:grpSp>
      <p:sp>
        <p:nvSpPr>
          <p:cNvPr id="18" name="Прямоугольник 17"/>
          <p:cNvSpPr/>
          <p:nvPr/>
        </p:nvSpPr>
        <p:spPr>
          <a:xfrm>
            <a:off x="213360" y="5350494"/>
            <a:ext cx="730213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равное финансирование за оказание равных 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услуг вне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зависимости от формы собственности организации (государственная, некоммерческая, коммерческая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own Arrow 3">
            <a:extLst>
              <a:ext uri="{FF2B5EF4-FFF2-40B4-BE49-F238E27FC236}">
                <a16:creationId xmlns:a16="http://schemas.microsoft.com/office/drawing/2014/main" xmlns="" id="{6632C0AB-7DFB-4C8D-8B66-E837106BCC73}"/>
              </a:ext>
            </a:extLst>
          </p:cNvPr>
          <p:cNvSpPr/>
          <p:nvPr/>
        </p:nvSpPr>
        <p:spPr>
          <a:xfrm rot="10770316" flipH="1" flipV="1">
            <a:off x="11391331" y="4345666"/>
            <a:ext cx="684189" cy="612370"/>
          </a:xfrm>
          <a:custGeom>
            <a:avLst/>
            <a:gdLst/>
            <a:ahLst/>
            <a:cxnLst/>
            <a:rect l="l" t="t" r="r" b="b"/>
            <a:pathLst>
              <a:path w="1512168" h="2430270">
                <a:moveTo>
                  <a:pt x="756084" y="2430270"/>
                </a:moveTo>
                <a:lnTo>
                  <a:pt x="0" y="1674186"/>
                </a:lnTo>
                <a:lnTo>
                  <a:pt x="378042" y="1674186"/>
                </a:lnTo>
                <a:lnTo>
                  <a:pt x="378042" y="0"/>
                </a:lnTo>
                <a:lnTo>
                  <a:pt x="1134126" y="756084"/>
                </a:lnTo>
                <a:lnTo>
                  <a:pt x="1134126" y="1674186"/>
                </a:lnTo>
                <a:lnTo>
                  <a:pt x="1512168" y="1674186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ko-KR" altLang="en-US" kern="0" smtClean="0">
              <a:solidFill>
                <a:prstClr val="white"/>
              </a:solidFill>
              <a:latin typeface="Arial"/>
              <a:ea typeface="Arial Unicode MS"/>
            </a:endParaRPr>
          </a:p>
        </p:txBody>
      </p:sp>
      <p:sp>
        <p:nvSpPr>
          <p:cNvPr id="23" name="Заголовок 32"/>
          <p:cNvSpPr txBox="1">
            <a:spLocks noGrp="1"/>
          </p:cNvSpPr>
          <p:nvPr>
            <p:ph type="title"/>
          </p:nvPr>
        </p:nvSpPr>
        <p:spPr>
          <a:xfrm>
            <a:off x="7680960" y="4342724"/>
            <a:ext cx="3862750" cy="2862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СПОСОБ, ВЫБРАННЫЙ ДЛЯ АПРОБАЦИИ</a:t>
            </a:r>
            <a:endParaRPr lang="ru-RU" sz="1400" dirty="0">
              <a:solidFill>
                <a:schemeClr val="accent1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FC766D87-F3DB-4AE2-890D-95B1C2952E0B}"/>
              </a:ext>
            </a:extLst>
          </p:cNvPr>
          <p:cNvSpPr txBox="1"/>
          <p:nvPr/>
        </p:nvSpPr>
        <p:spPr>
          <a:xfrm>
            <a:off x="7643605" y="5073784"/>
            <a:ext cx="435115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Отбор,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обозначенным в социальном сертификате потребителем 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услуг,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либо его законным </a:t>
            </a:r>
            <a:r>
              <a:rPr lang="ru-RU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представителем, </a:t>
            </a:r>
            <a:r>
              <a:rPr lang="ru-RU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исполнителя (исполнителей) услуг из реестра исполнителей услуг по социальному сертификату</a:t>
            </a:r>
            <a:endParaRPr lang="ko-KR" altLang="en-US" sz="14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Arial" panose="020B0604020202020204" pitchFamily="34" charset="0"/>
              <a:ea typeface="Arial Unicode M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75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33818" y="169003"/>
            <a:ext cx="11841790" cy="5607647"/>
            <a:chOff x="159944" y="151586"/>
            <a:chExt cx="11841790" cy="5607647"/>
          </a:xfrm>
        </p:grpSpPr>
        <p:sp>
          <p:nvSpPr>
            <p:cNvPr id="4" name="TextBox 3"/>
            <p:cNvSpPr txBox="1"/>
            <p:nvPr/>
          </p:nvSpPr>
          <p:spPr>
            <a:xfrm>
              <a:off x="201620" y="151586"/>
              <a:ext cx="1180011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2021 году разработаны проекты постановлений Правительства Новосибирской области в сфере Федерального закона от 13.07.2020 № 189-ФЗ</a:t>
              </a:r>
            </a:p>
            <a:p>
              <a:pPr algn="ctr"/>
              <a:r>
                <a:rPr lang="ru-RU" sz="10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соответствии с планом апробации организации оказания государственных услуг в социальной сфере на территории Новосибирской области</a:t>
              </a: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854211" y="1904812"/>
              <a:ext cx="5040329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«</a:t>
              </a:r>
              <a:r>
                <a:rPr lang="ru-RU" sz="1000" dirty="0">
                  <a:latin typeface="Arial" panose="020B0604020202020204" pitchFamily="34" charset="0"/>
                  <a:cs typeface="Arial" panose="020B0604020202020204" pitchFamily="34" charset="0"/>
                </a:rPr>
                <a:t>О порядке ведения реестра государственных социальных заказов на оказание государственных услуг в социальной сфере, отнесенных к полномочиям органов государственной власти Новосибирской области»</a:t>
              </a:r>
              <a:endParaRPr lang="ru-RU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56913" y="1603760"/>
              <a:ext cx="5050227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Постановление Правительства Новосибирской области от 12.10.2021 № 471-п «О </a:t>
              </a:r>
              <a:r>
                <a:rPr lang="ru-RU" sz="1000" dirty="0">
                  <a:latin typeface="Arial" panose="020B0604020202020204" pitchFamily="34" charset="0"/>
                  <a:cs typeface="Arial" panose="020B0604020202020204" pitchFamily="34" charset="0"/>
                </a:rPr>
                <a:t>порядке проведения конкурса в целях заключения соглашения об оказании государственных (муниципальных) услуг в социальной </a:t>
              </a: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сфере, отнесенных </a:t>
              </a:r>
              <a:r>
                <a:rPr lang="ru-RU" sz="1000" dirty="0">
                  <a:latin typeface="Arial" panose="020B0604020202020204" pitchFamily="34" charset="0"/>
                  <a:cs typeface="Arial" panose="020B0604020202020204" pitchFamily="34" charset="0"/>
                </a:rPr>
                <a:t>к полномочиям областных исполнительных </a:t>
              </a: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органов государственной </a:t>
              </a:r>
              <a:r>
                <a:rPr lang="ru-RU" sz="1000" dirty="0">
                  <a:latin typeface="Arial" panose="020B0604020202020204" pitchFamily="34" charset="0"/>
                  <a:cs typeface="Arial" panose="020B0604020202020204" pitchFamily="34" charset="0"/>
                </a:rPr>
                <a:t>власти Новосибирской </a:t>
              </a: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области»</a:t>
              </a:r>
              <a:endParaRPr lang="ru-RU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681644" y="2530805"/>
              <a:ext cx="5050227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Постановление Правительства Новосибирской области от 01.11.2021 № 446-п «О правилах выдачи единого социального сертификата на получение двух и более государственных услуг в социальной сфере, отнесенных к полномочиям областных исполнительных органов государственной власти Новосибирской области»</a:t>
              </a:r>
              <a:endParaRPr lang="ru-RU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06375" y="3465929"/>
              <a:ext cx="5050227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Постановление Правительства Новосибирской области от 01.11.2021 № 447-п «О правилах объединения государственных услуг в социальной сфере, отнесенных к полномочиям областных исполнительных органов государственной власти Новосибирской области, в целях проведения конкурса на заключение соглашения об оказании таких услуг»</a:t>
              </a:r>
              <a:endParaRPr lang="ru-RU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854212" y="2632519"/>
              <a:ext cx="5048397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«Об утверждении Порядка формирования в электронном виде социального сертификата на получение государственных услуг в сфере занятости населения»</a:t>
              </a:r>
              <a:endParaRPr lang="ru-RU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889125" y="4293962"/>
              <a:ext cx="5040329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 algn="just">
                <a:lnSpc>
                  <a:spcPts val="1400"/>
                </a:lnSpc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«Об определении иных обязательных условий, включаемых в договор, заключаемый исполнителем государственных услуг в социальной сфере с потребителем государственных услуг в социальной сфере в целях оказания государственных услуг в социальной сфере, отнесенных к полномочиям исполнительных органов государственной власти Новосибирской области»</a:t>
              </a:r>
              <a:endParaRPr lang="ru-RU" sz="1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41621" y="1183631"/>
              <a:ext cx="18385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b="1" i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ПРИНЯТЫ</a:t>
              </a:r>
              <a:r>
                <a:rPr lang="ru-RU" i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:</a:t>
              </a:r>
              <a:endParaRPr lang="ru-RU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29908" y="1125409"/>
              <a:ext cx="496866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i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ПРОЕКТЫ ПОСТАНОВЛЕНИЙ НАХОДЯТСЯ</a:t>
              </a:r>
            </a:p>
            <a:p>
              <a:r>
                <a:rPr lang="ru-RU" b="1" i="1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СТАДИИ СОГЛАСОВАНИЯ:</a:t>
              </a:r>
              <a:endParaRPr lang="ru-RU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57937" y="3357042"/>
              <a:ext cx="5102704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just"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«О предоставлении из бюджета Новосибирской области субсидий в целях финансового обеспечения исполнения государственного социального заказа на оказание государственных услуг в сфере социального обслуживания в соответствии с социальным сертификатом на получение государственной услуги в сфере социального обслуживания»</a:t>
              </a:r>
              <a:endParaRPr lang="ru-RU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6381699" y="5144313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5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15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200025" y="3433169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3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16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177332" y="2485361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2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17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159944" y="1521530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1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18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6373456" y="4227614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4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6322323" y="1780046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1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20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6322323" y="2591493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2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21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6344043" y="3339446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3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40258" y="5359123"/>
              <a:ext cx="493806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ru-RU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«О внесении изменений в постановление Правительства Новосибирской области от 20.10.2014 № 420-п»</a:t>
              </a:r>
              <a:endParaRPr lang="ru-RU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Oval 18">
              <a:extLst>
                <a:ext uri="{FF2B5EF4-FFF2-40B4-BE49-F238E27FC236}">
                  <a16:creationId xmlns:a16="http://schemas.microsoft.com/office/drawing/2014/main" xmlns="" id="{7C798604-0F42-4B3D-BE3D-B83479EECE6D}"/>
                </a:ext>
              </a:extLst>
            </p:cNvPr>
            <p:cNvSpPr/>
            <p:nvPr/>
          </p:nvSpPr>
          <p:spPr>
            <a:xfrm>
              <a:off x="228600" y="4383886"/>
              <a:ext cx="566802" cy="56680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r>
                <a:rPr lang="ru-RU" altLang="ko-KR" sz="1600" kern="0" dirty="0" smtClean="0">
                  <a:solidFill>
                    <a:prstClr val="white"/>
                  </a:solidFill>
                  <a:latin typeface="Arial" panose="020B0604020202020204" pitchFamily="34" charset="0"/>
                  <a:ea typeface="Arial Unicode MS"/>
                  <a:cs typeface="Arial" panose="020B0604020202020204" pitchFamily="34" charset="0"/>
                </a:rPr>
                <a:t>4</a:t>
              </a:r>
              <a:endParaRPr lang="ko-KR" altLang="en-US" sz="1600" kern="0" dirty="0" smtClean="0">
                <a:solidFill>
                  <a:prstClr val="white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29921" y="4455944"/>
            <a:ext cx="5050227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ru-RU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Постановление </a:t>
            </a: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Правительства Новосибирской области от 30.11.2021 № 488-п «О порядке заключения в электронной форме и подписания усиленной квалифицированной электронной подписью лица, имеющего право действовать от имени соответствующего уполномоченного органа, исполнителя государственных услуг в социальной сфере, соглашений о финансовом обеспечении (возмещении) затрат, связанных с оказанием государственных услуг в социальной сфере в соответствии с социальным сертификатом на получение государственной услуги в социальной сфере, и соглашений об оказании государственной услуги в социальной сфере, заключенных по результатам конкурса на заключение соглашения об оказании государственных услуг в социальной сфере»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733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304871" y="497674"/>
            <a:ext cx="6888809" cy="5063099"/>
            <a:chOff x="82837" y="345270"/>
            <a:chExt cx="6888809" cy="5063099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2837" y="345270"/>
              <a:ext cx="6888809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ИНФОРМАЦИОННОЕ ПРОСТРАНСТВО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166255" y="1410239"/>
              <a:ext cx="6349135" cy="3998130"/>
              <a:chOff x="82837" y="947943"/>
              <a:chExt cx="6349135" cy="3998130"/>
            </a:xfrm>
          </p:grpSpPr>
          <p:pic>
            <p:nvPicPr>
              <p:cNvPr id="8" name="Рисунок 7"/>
              <p:cNvPicPr>
                <a:picLocks noChangeAspect="1"/>
              </p:cNvPicPr>
              <p:nvPr/>
            </p:nvPicPr>
            <p:blipFill rotWithShape="1">
              <a:blip r:embed="rId3"/>
              <a:srcRect l="19942" t="34394" r="33096" b="16364"/>
              <a:stretch/>
            </p:blipFill>
            <p:spPr>
              <a:xfrm>
                <a:off x="82837" y="947943"/>
                <a:ext cx="5725681" cy="3377045"/>
              </a:xfrm>
              <a:prstGeom prst="rect">
                <a:avLst/>
              </a:prstGeom>
            </p:spPr>
          </p:pic>
          <p:pic>
            <p:nvPicPr>
              <p:cNvPr id="9" name="Рисунок 8"/>
              <p:cNvPicPr>
                <a:picLocks noChangeAspect="1"/>
              </p:cNvPicPr>
              <p:nvPr/>
            </p:nvPicPr>
            <p:blipFill rotWithShape="1">
              <a:blip r:embed="rId3"/>
              <a:srcRect l="34432" t="51364" r="26960" b="7791"/>
              <a:stretch/>
            </p:blipFill>
            <p:spPr>
              <a:xfrm>
                <a:off x="1724891" y="2144874"/>
                <a:ext cx="4707081" cy="2801199"/>
              </a:xfrm>
              <a:prstGeom prst="rect">
                <a:avLst/>
              </a:prstGeom>
            </p:spPr>
          </p:pic>
        </p:grpSp>
        <p:sp>
          <p:nvSpPr>
            <p:cNvPr id="7" name="Прямоугольник 6"/>
            <p:cNvSpPr/>
            <p:nvPr/>
          </p:nvSpPr>
          <p:spPr>
            <a:xfrm>
              <a:off x="82837" y="897568"/>
              <a:ext cx="35538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/>
                <a:t>https://mtsr.nso.ru/page/10492</a:t>
              </a: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7606866" y="322554"/>
            <a:ext cx="4093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ТИРАЖИРОВАНИЕ ЭФФЕКТИВНОГО ОПЫТА СО НКО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15789" t="16001" r="57448" b="17052"/>
          <a:stretch/>
        </p:blipFill>
        <p:spPr>
          <a:xfrm>
            <a:off x="7027266" y="1329693"/>
            <a:ext cx="2626115" cy="3695154"/>
          </a:xfrm>
          <a:prstGeom prst="rect">
            <a:avLst/>
          </a:prstGeom>
        </p:spPr>
      </p:pic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5559149"/>
              </p:ext>
            </p:extLst>
          </p:nvPr>
        </p:nvGraphicFramePr>
        <p:xfrm>
          <a:off x="9213129" y="2833669"/>
          <a:ext cx="2409659" cy="3409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5" imgW="5667122" imgH="8019837" progId="AcroExch.Document.DC">
                  <p:embed/>
                </p:oleObj>
              </mc:Choice>
              <mc:Fallback>
                <p:oleObj name="Acrobat Document" r:id="rId5" imgW="5667122" imgH="8019837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13129" y="2833669"/>
                        <a:ext cx="2409659" cy="3409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03528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993</Words>
  <Application>Microsoft Office PowerPoint</Application>
  <PresentationFormat>Широкоэкранный</PresentationFormat>
  <Paragraphs>111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6" baseType="lpstr">
      <vt:lpstr>Arial Unicode MS</vt:lpstr>
      <vt:lpstr>맑은 고딕</vt:lpstr>
      <vt:lpstr>宋体</vt:lpstr>
      <vt:lpstr>Arial</vt:lpstr>
      <vt:lpstr>Arial Black</vt:lpstr>
      <vt:lpstr>Calibri</vt:lpstr>
      <vt:lpstr>Calibri Light</vt:lpstr>
      <vt:lpstr>Century Gothic</vt:lpstr>
      <vt:lpstr>DengXian</vt:lpstr>
      <vt:lpstr>FontAwesome</vt:lpstr>
      <vt:lpstr>Source Han Sans CN Normal</vt:lpstr>
      <vt:lpstr>Times New Roman</vt:lpstr>
      <vt:lpstr>Wingdings</vt:lpstr>
      <vt:lpstr>Тема Office</vt:lpstr>
      <vt:lpstr>Acrobat Document</vt:lpstr>
      <vt:lpstr>Презентация PowerPoint</vt:lpstr>
      <vt:lpstr>Презентация PowerPoint</vt:lpstr>
      <vt:lpstr>Финансовая поддержка поставщикам социальных услуг</vt:lpstr>
      <vt:lpstr>ИНИЦИАЦИЯ ИЗМЕНЕНИЙ</vt:lpstr>
      <vt:lpstr>УПРАВЛЕНЧЕСКИЕ РЕШЕНИЯ ПО ВОПРОСАМ ДОСТУПА СО НКО К РЫНКУ СОЦИАЛЬНЫХ УСЛУГ</vt:lpstr>
      <vt:lpstr>Закон Новосибирской области «О внесении изменений в Закон Новосибирской области от 16.10.2003 № 142-ОЗ «О налогах и особенностях налогообложения отдельных категорий налогоплательщиков в Новосибирской области»</vt:lpstr>
      <vt:lpstr>СПОСОБ, ВЫБРАННЫЙ ДЛЯ АПРОБАЦИИ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Малыхина Светлана Сергеевна</dc:creator>
  <cp:lastModifiedBy>Савченко Татьяна Александровна</cp:lastModifiedBy>
  <cp:revision>38</cp:revision>
  <dcterms:created xsi:type="dcterms:W3CDTF">2021-12-22T09:07:55Z</dcterms:created>
  <dcterms:modified xsi:type="dcterms:W3CDTF">2021-12-23T08:19:34Z</dcterms:modified>
</cp:coreProperties>
</file>