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80" r:id="rId3"/>
    <p:sldId id="314" r:id="rId4"/>
    <p:sldId id="301" r:id="rId5"/>
    <p:sldId id="302" r:id="rId6"/>
    <p:sldId id="303" r:id="rId7"/>
    <p:sldId id="305" r:id="rId8"/>
    <p:sldId id="321" r:id="rId9"/>
  </p:sldIdLst>
  <p:sldSz cx="9144000" cy="5143500" type="screen16x9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54061"/>
    <a:srgbClr val="F0E1C5"/>
    <a:srgbClr val="C00000"/>
    <a:srgbClr val="CF3E3E"/>
    <a:srgbClr val="ECB2B2"/>
    <a:srgbClr val="FFFFFF"/>
    <a:srgbClr val="FFCC99"/>
    <a:srgbClr val="CC3300"/>
    <a:srgbClr val="963200"/>
    <a:srgbClr val="FF77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82230" autoAdjust="0"/>
  </p:normalViewPr>
  <p:slideViewPr>
    <p:cSldViewPr>
      <p:cViewPr varScale="1">
        <p:scale>
          <a:sx n="86" d="100"/>
          <a:sy n="86" d="100"/>
        </p:scale>
        <p:origin x="102" y="74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4"/>
    </mc:Choice>
    <mc:Fallback>
      <c:style val="24"/>
    </mc:Fallback>
  </mc:AlternateContent>
  <c:chart>
    <c:autoTitleDeleted val="1"/>
    <c:plotArea>
      <c:layout>
        <c:manualLayout>
          <c:layoutTarget val="inner"/>
          <c:xMode val="edge"/>
          <c:yMode val="edge"/>
          <c:x val="9.9492436611097912E-2"/>
          <c:y val="0"/>
          <c:w val="0.38510705986276572"/>
          <c:h val="1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rgbClr val="254061"/>
              </a:solidFill>
            </c:spPr>
            <c:extLst>
              <c:ext xmlns:c16="http://schemas.microsoft.com/office/drawing/2014/chart" uri="{C3380CC4-5D6E-409C-BE32-E72D297353CC}">
                <c16:uniqueId val="{00000001-D9A4-46B1-9736-3BB1F9C07AFC}"/>
              </c:ext>
            </c:extLst>
          </c:dPt>
          <c:dPt>
            <c:idx val="1"/>
            <c:bubble3D val="0"/>
            <c:explosion val="11"/>
            <c:extLst>
              <c:ext xmlns:c16="http://schemas.microsoft.com/office/drawing/2014/chart" uri="{C3380CC4-5D6E-409C-BE32-E72D297353CC}">
                <c16:uniqueId val="{00000002-D9A4-46B1-9736-3BB1F9C07AFC}"/>
              </c:ext>
            </c:extLst>
          </c:dPt>
          <c:cat>
            <c:strRef>
              <c:f>Лист1!$A$2:$A$3</c:f>
              <c:strCache>
                <c:ptCount val="2"/>
                <c:pt idx="0">
                  <c:v>Предписания</c:v>
                </c:pt>
                <c:pt idx="1">
                  <c:v>Предостережения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173</c:v>
                </c:pt>
                <c:pt idx="1">
                  <c:v>3982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9A4-46B1-9736-3BB1F9C07AF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54847506895229992"/>
          <c:y val="0.51856392013588437"/>
          <c:w val="0.40922355895822138"/>
          <c:h val="0.1913464812828258"/>
        </c:manualLayout>
      </c:layout>
      <c:overlay val="0"/>
      <c:txPr>
        <a:bodyPr/>
        <a:lstStyle/>
        <a:p>
          <a:pPr>
            <a:defRPr sz="800">
              <a:latin typeface="Arial" panose="020B0604020202020204" pitchFamily="34" charset="0"/>
              <a:cs typeface="Arial" panose="020B0604020202020204" pitchFamily="34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0.34106</cdr:x>
      <cdr:y>0</cdr:y>
    </cdr:from>
    <cdr:to>
      <cdr:x>0.569</cdr:x>
      <cdr:y>0.18236</cdr:y>
    </cdr:to>
    <cdr:sp macro="" textlink="">
      <cdr:nvSpPr>
        <cdr:cNvPr id="2" name="TextBox 4"/>
        <cdr:cNvSpPr txBox="1"/>
      </cdr:nvSpPr>
      <cdr:spPr>
        <a:xfrm xmlns:a="http://schemas.openxmlformats.org/drawingml/2006/main">
          <a:off x="1267174" y="0"/>
          <a:ext cx="846887" cy="307777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1400" dirty="0" smtClean="0">
              <a:latin typeface="Arial" panose="020B0604020202020204" pitchFamily="34" charset="0"/>
              <a:cs typeface="Arial" panose="020B0604020202020204" pitchFamily="34" charset="0"/>
            </a:rPr>
            <a:t>173</a:t>
          </a:r>
          <a:endParaRPr lang="ru-RU" sz="1400" dirty="0"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83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88" y="1"/>
            <a:ext cx="2946400" cy="4983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74C458-1D3F-4502-99FA-E2C6CF8A94CA}" type="datetimeFigureOut">
              <a:rPr lang="ru-RU" smtClean="0"/>
              <a:t>22.06.2023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243"/>
            <a:ext cx="2946400" cy="4983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ru-RU" smtClean="0"/>
              <a:t>2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88" y="9428243"/>
            <a:ext cx="2946400" cy="4983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2BEE85-1F66-4F7E-963E-FFEEC798E5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7891622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4" y="1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09F147-E8DA-4519-911A-23D205F27059}" type="datetimeFigureOut">
              <a:rPr lang="ru-RU" smtClean="0"/>
              <a:t>22.06.2023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195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945659" cy="49805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ru-RU" smtClean="0"/>
              <a:t>2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4" y="9428584"/>
            <a:ext cx="2945659" cy="49805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3FAB1A-3F00-4446-8271-7A27AB2C4E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8937661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 smtClean="0"/>
              <a:t>2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BC3FAB1A-3F00-4446-8271-7A27AB2C4E2D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0637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283560-A13B-40B6-BF00-582D6B1E6D4B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46959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ru-RU" smtClean="0">
                <a:solidFill>
                  <a:prstClr val="black"/>
                </a:solidFill>
              </a:rPr>
              <a:t>2</a:t>
            </a:r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BC3FAB1A-3F00-4446-8271-7A27AB2C4E2D}" type="slidenum">
              <a:rPr lang="ru-RU" smtClean="0">
                <a:solidFill>
                  <a:prstClr val="black"/>
                </a:solidFill>
              </a:rPr>
              <a:pPr>
                <a:defRPr/>
              </a:pPr>
              <a:t>3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87187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ru-RU" smtClean="0">
                <a:solidFill>
                  <a:prstClr val="black"/>
                </a:solidFill>
              </a:rPr>
              <a:t>2</a:t>
            </a:r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BC3FAB1A-3F00-4446-8271-7A27AB2C4E2D}" type="slidenum">
              <a:rPr lang="ru-RU" smtClean="0">
                <a:solidFill>
                  <a:prstClr val="black"/>
                </a:solidFill>
              </a:rPr>
              <a:pPr>
                <a:defRPr/>
              </a:pPr>
              <a:t>4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51857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ru-RU" smtClean="0">
                <a:solidFill>
                  <a:prstClr val="black"/>
                </a:solidFill>
              </a:rPr>
              <a:t>2</a:t>
            </a:r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BC3FAB1A-3F00-4446-8271-7A27AB2C4E2D}" type="slidenum">
              <a:rPr lang="ru-RU" smtClean="0">
                <a:solidFill>
                  <a:prstClr val="black"/>
                </a:solidFill>
              </a:rPr>
              <a:pPr>
                <a:defRPr/>
              </a:pPr>
              <a:t>5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29919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ru-RU" smtClean="0">
                <a:solidFill>
                  <a:prstClr val="black"/>
                </a:solidFill>
              </a:rPr>
              <a:t>2</a:t>
            </a:r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BC3FAB1A-3F00-4446-8271-7A27AB2C4E2D}" type="slidenum">
              <a:rPr lang="ru-RU" smtClean="0">
                <a:solidFill>
                  <a:prstClr val="black"/>
                </a:solidFill>
              </a:rPr>
              <a:pPr>
                <a:defRPr/>
              </a:pPr>
              <a:t>6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15160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ru-RU" smtClean="0">
                <a:solidFill>
                  <a:prstClr val="black"/>
                </a:solidFill>
              </a:rPr>
              <a:t>2</a:t>
            </a:r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BC3FAB1A-3F00-4446-8271-7A27AB2C4E2D}" type="slidenum">
              <a:rPr lang="ru-RU" smtClean="0">
                <a:solidFill>
                  <a:prstClr val="black"/>
                </a:solidFill>
              </a:rPr>
              <a:pPr>
                <a:defRPr/>
              </a:pPr>
              <a:t>7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71065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</a:t>
            </a: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C3FAB1A-3F00-4446-8271-7A27AB2C4E2D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583507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21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8B93C-1CFD-474A-B7F8-7940277C07D6}" type="datetime1">
              <a:rPr lang="ru-RU" smtClean="0"/>
              <a:t>22.06.2023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CD08C-ACFB-4CBB-AD3B-26B73413ED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0449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CEDA3-30A7-4FE1-88AE-EBC36ABCA1B9}" type="datetime1">
              <a:rPr lang="ru-RU" smtClean="0"/>
              <a:t>22.06.2023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CD08C-ACFB-4CBB-AD3B-26B73413ED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77711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4FDD1-B825-4A10-A3DC-D97F6DAEBBC5}" type="datetime1">
              <a:rPr lang="ru-RU" smtClean="0"/>
              <a:t>22.06.2023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CD08C-ACFB-4CBB-AD3B-26B73413ED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50892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1A4FF-3D8E-469B-B7D9-6E959A0552B0}" type="datetime1">
              <a:rPr lang="ru-RU" smtClean="0"/>
              <a:t>22.06.2023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CD08C-ACFB-4CBB-AD3B-26B73413ED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22059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DC952-5DC1-47B9-AC09-EE405F6D205A}" type="datetime1">
              <a:rPr lang="ru-RU" smtClean="0"/>
              <a:t>22.06.2023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CD08C-ACFB-4CBB-AD3B-26B73413ED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55218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D2680-AA51-4BD5-9080-D44822492114}" type="datetime1">
              <a:rPr lang="ru-RU" smtClean="0"/>
              <a:t>22.06.2023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CD08C-ACFB-4CBB-AD3B-26B73413ED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60154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1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CEAC5-C6EB-47E4-A606-484C81163D5D}" type="datetime1">
              <a:rPr lang="ru-RU" smtClean="0"/>
              <a:t>22.06.2023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CD08C-ACFB-4CBB-AD3B-26B73413ED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94856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26006-AAAD-4F88-811D-32599854EB7F}" type="datetime1">
              <a:rPr lang="ru-RU" smtClean="0"/>
              <a:t>22.06.2023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CD08C-ACFB-4CBB-AD3B-26B73413ED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8894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2510D-7A41-43B0-B8FE-2AC2C4CCF2D9}" type="datetime1">
              <a:rPr lang="ru-RU" smtClean="0"/>
              <a:t>22.06.2023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CD08C-ACFB-4CBB-AD3B-26B73413ED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37143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90"/>
            <a:ext cx="5111751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64E7A-5A8C-4F64-9030-EFABB3E3A60D}" type="datetime1">
              <a:rPr lang="ru-RU" smtClean="0"/>
              <a:t>22.06.2023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CD08C-ACFB-4CBB-AD3B-26B73413ED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05675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1229-64B6-4836-A771-389FA502C75B}" type="datetime1">
              <a:rPr lang="ru-RU" smtClean="0"/>
              <a:t>22.06.2023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CD08C-ACFB-4CBB-AD3B-26B73413ED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93559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B824D5-3F47-46E8-BD4E-D173558D527A}" type="datetime1">
              <a:rPr lang="ru-RU" smtClean="0"/>
              <a:t>22.06.2023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3CD08C-ACFB-4CBB-AD3B-26B73413ED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34655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377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91" indent="-342891" algn="l" defTabSz="914377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32" indent="-285744" algn="l" defTabSz="914377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4.png"/><Relationship Id="rId7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4.png"/><Relationship Id="rId7" Type="http://schemas.openxmlformats.org/officeDocument/2006/relationships/image" Target="../media/image20.png"/><Relationship Id="rId12" Type="http://schemas.openxmlformats.org/officeDocument/2006/relationships/image" Target="../media/image2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11" Type="http://schemas.openxmlformats.org/officeDocument/2006/relationships/image" Target="../media/image24.jpeg"/><Relationship Id="rId5" Type="http://schemas.openxmlformats.org/officeDocument/2006/relationships/image" Target="../media/image18.png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4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png"/><Relationship Id="rId11" Type="http://schemas.openxmlformats.org/officeDocument/2006/relationships/image" Target="../media/image32.png"/><Relationship Id="rId5" Type="http://schemas.openxmlformats.org/officeDocument/2006/relationships/image" Target="../media/image27.png"/><Relationship Id="rId10" Type="http://schemas.openxmlformats.org/officeDocument/2006/relationships/image" Target="../media/image31.png"/><Relationship Id="rId4" Type="http://schemas.openxmlformats.org/officeDocument/2006/relationships/image" Target="../media/image26.png"/><Relationship Id="rId9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123544" y="1851670"/>
            <a:ext cx="60486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spc="51" dirty="0">
                <a:ln w="11430"/>
                <a:solidFill>
                  <a:srgbClr val="5E4228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 проведении оценки регулирующего воздействия и реализации </a:t>
            </a:r>
            <a:endParaRPr lang="ru-RU" sz="2000" b="1" spc="51" dirty="0" smtClean="0">
              <a:ln w="11430"/>
              <a:solidFill>
                <a:srgbClr val="5E4228"/>
              </a:solidFill>
              <a:effectLst>
                <a:glow rad="101600">
                  <a:schemeClr val="bg1">
                    <a:alpha val="40000"/>
                  </a:schemeClr>
                </a:glo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ru-RU" sz="2000" b="1" spc="51" dirty="0" smtClean="0">
                <a:ln w="11430"/>
                <a:solidFill>
                  <a:srgbClr val="5E4228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контрольной </a:t>
            </a:r>
            <a:r>
              <a:rPr lang="ru-RU" sz="2000" b="1" spc="51" dirty="0">
                <a:ln w="11430"/>
                <a:solidFill>
                  <a:srgbClr val="5E4228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(надзорной) деятельности </a:t>
            </a:r>
            <a:endParaRPr lang="ru-RU" sz="2000" b="1" spc="51" dirty="0" smtClean="0">
              <a:ln w="11430"/>
              <a:solidFill>
                <a:srgbClr val="5E4228"/>
              </a:solidFill>
              <a:effectLst>
                <a:glow rad="101600">
                  <a:schemeClr val="bg1">
                    <a:alpha val="40000"/>
                  </a:schemeClr>
                </a:glo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ru-RU" sz="2000" b="1" spc="51" dirty="0" smtClean="0">
                <a:ln w="11430"/>
                <a:solidFill>
                  <a:srgbClr val="5E4228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 </a:t>
            </a:r>
            <a:r>
              <a:rPr lang="ru-RU" sz="2000" b="1" spc="51" dirty="0">
                <a:ln w="11430"/>
                <a:solidFill>
                  <a:srgbClr val="5E4228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территории </a:t>
            </a:r>
            <a:r>
              <a:rPr lang="ru-RU" sz="2000" b="1" spc="51" dirty="0" smtClean="0">
                <a:ln w="11430"/>
                <a:solidFill>
                  <a:srgbClr val="5E4228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Новосибирской </a:t>
            </a:r>
            <a:r>
              <a:rPr lang="ru-RU" sz="2000" b="1" spc="51" dirty="0">
                <a:ln w="11430"/>
                <a:solidFill>
                  <a:srgbClr val="5E4228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области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0" y="0"/>
            <a:ext cx="4365114" cy="5157663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979713" y="4262492"/>
            <a:ext cx="6971598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200" b="1" dirty="0">
                <a:solidFill>
                  <a:srgbClr val="A87745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Москвина Ольга Владимировна,</a:t>
            </a:r>
          </a:p>
          <a:p>
            <a:pPr algn="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100" dirty="0">
                <a:solidFill>
                  <a:srgbClr val="A87745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начальник управления совершенствования </a:t>
            </a:r>
            <a:r>
              <a:rPr lang="ru-RU" sz="1100" dirty="0" smtClean="0">
                <a:solidFill>
                  <a:srgbClr val="A87745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государственного управления и</a:t>
            </a:r>
            <a:r>
              <a:rPr lang="en-US" sz="1100" dirty="0" smtClean="0">
                <a:solidFill>
                  <a:srgbClr val="A87745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100" dirty="0" smtClean="0">
                <a:solidFill>
                  <a:srgbClr val="A87745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регуляторной политики </a:t>
            </a:r>
            <a:r>
              <a:rPr lang="ru-RU" sz="1100" dirty="0">
                <a:solidFill>
                  <a:srgbClr val="A87745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министерства </a:t>
            </a:r>
            <a:r>
              <a:rPr lang="ru-RU" sz="1100" dirty="0" smtClean="0">
                <a:solidFill>
                  <a:srgbClr val="A87745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экономического </a:t>
            </a:r>
            <a:r>
              <a:rPr lang="ru-RU" sz="1100" dirty="0">
                <a:solidFill>
                  <a:srgbClr val="A87745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развития Новосибирской области 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505" y="159650"/>
            <a:ext cx="2223247" cy="802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7712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Блок-схема: узел 29"/>
          <p:cNvSpPr/>
          <p:nvPr/>
        </p:nvSpPr>
        <p:spPr>
          <a:xfrm>
            <a:off x="5517190" y="2497179"/>
            <a:ext cx="970409" cy="905291"/>
          </a:xfrm>
          <a:prstGeom prst="flowChartConnector">
            <a:avLst/>
          </a:prstGeom>
          <a:solidFill>
            <a:schemeClr val="bg1"/>
          </a:solidFill>
          <a:ln w="28575">
            <a:solidFill>
              <a:srgbClr val="EAD4AC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29" name="Блок-схема: узел 28"/>
          <p:cNvSpPr/>
          <p:nvPr/>
        </p:nvSpPr>
        <p:spPr>
          <a:xfrm>
            <a:off x="3976261" y="3976135"/>
            <a:ext cx="970409" cy="905291"/>
          </a:xfrm>
          <a:prstGeom prst="flowChartConnector">
            <a:avLst/>
          </a:prstGeom>
          <a:solidFill>
            <a:schemeClr val="bg1"/>
          </a:solidFill>
          <a:ln w="28575">
            <a:solidFill>
              <a:srgbClr val="EAD4AC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28" name="Блок-схема: узел 27"/>
          <p:cNvSpPr/>
          <p:nvPr/>
        </p:nvSpPr>
        <p:spPr>
          <a:xfrm>
            <a:off x="2391029" y="2489290"/>
            <a:ext cx="970409" cy="905291"/>
          </a:xfrm>
          <a:prstGeom prst="flowChartConnector">
            <a:avLst/>
          </a:prstGeom>
          <a:solidFill>
            <a:schemeClr val="bg1"/>
          </a:solidFill>
          <a:ln w="28575">
            <a:solidFill>
              <a:srgbClr val="EAD4AC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717BD43-D8FE-5183-4456-AAA5323A4870}"/>
              </a:ext>
            </a:extLst>
          </p:cNvPr>
          <p:cNvSpPr txBox="1"/>
          <p:nvPr/>
        </p:nvSpPr>
        <p:spPr>
          <a:xfrm>
            <a:off x="395536" y="145066"/>
            <a:ext cx="763284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254061"/>
                </a:solidFill>
                <a:ea typeface="Tahoma" panose="020B0604030504040204" pitchFamily="34" charset="0"/>
                <a:cs typeface="Calibri" panose="020F0502020204030204" pitchFamily="34" charset="0"/>
              </a:rPr>
              <a:t>Условия формирования благоприятной </a:t>
            </a:r>
            <a:r>
              <a:rPr lang="ru-RU" sz="2000" b="1" dirty="0" smtClean="0">
                <a:solidFill>
                  <a:srgbClr val="254061"/>
                </a:solidFill>
                <a:ea typeface="Tahoma" panose="020B0604030504040204" pitchFamily="34" charset="0"/>
                <a:cs typeface="Calibri" panose="020F0502020204030204" pitchFamily="34" charset="0"/>
              </a:rPr>
              <a:t>регуляторной среды</a:t>
            </a:r>
          </a:p>
          <a:p>
            <a:r>
              <a:rPr lang="ru-RU" sz="2000" b="1" dirty="0" smtClean="0">
                <a:solidFill>
                  <a:srgbClr val="254061"/>
                </a:solidFill>
                <a:ea typeface="Tahoma" panose="020B0604030504040204" pitchFamily="34" charset="0"/>
                <a:cs typeface="Calibri" panose="020F0502020204030204" pitchFamily="34" charset="0"/>
              </a:rPr>
              <a:t>для </a:t>
            </a:r>
            <a:r>
              <a:rPr lang="ru-RU" sz="2000" b="1" dirty="0" smtClean="0">
                <a:solidFill>
                  <a:srgbClr val="254061"/>
                </a:solidFill>
                <a:ea typeface="Tahoma" panose="020B0604030504040204" pitchFamily="34" charset="0"/>
                <a:cs typeface="Calibri" panose="020F0502020204030204" pitchFamily="34" charset="0"/>
              </a:rPr>
              <a:t>бизнеса и граждан  </a:t>
            </a:r>
            <a:endParaRPr lang="ru-RU" sz="2000" b="1" dirty="0">
              <a:solidFill>
                <a:srgbClr val="254061"/>
              </a:solidFill>
              <a:ea typeface="Tahom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39" name="Равнобедренный треугольник 38"/>
          <p:cNvSpPr/>
          <p:nvPr/>
        </p:nvSpPr>
        <p:spPr>
          <a:xfrm rot="16200000">
            <a:off x="3226950" y="2651911"/>
            <a:ext cx="776195" cy="595829"/>
          </a:xfrm>
          <a:prstGeom prst="triangle">
            <a:avLst>
              <a:gd name="adj" fmla="val 51227"/>
            </a:avLst>
          </a:prstGeom>
          <a:solidFill>
            <a:srgbClr val="EAD4AC"/>
          </a:solidFill>
          <a:ln>
            <a:solidFill>
              <a:srgbClr val="EAD4AC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46" name="TextBox 45"/>
          <p:cNvSpPr txBox="1"/>
          <p:nvPr/>
        </p:nvSpPr>
        <p:spPr>
          <a:xfrm>
            <a:off x="2485368" y="2462710"/>
            <a:ext cx="704308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950" b="1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</a:t>
            </a:r>
          </a:p>
        </p:txBody>
      </p:sp>
      <p:sp>
        <p:nvSpPr>
          <p:cNvPr id="23" name="Блок-схема: узел 22"/>
          <p:cNvSpPr/>
          <p:nvPr/>
        </p:nvSpPr>
        <p:spPr>
          <a:xfrm>
            <a:off x="3995256" y="1061278"/>
            <a:ext cx="970409" cy="905291"/>
          </a:xfrm>
          <a:prstGeom prst="flowChartConnector">
            <a:avLst/>
          </a:prstGeom>
          <a:solidFill>
            <a:schemeClr val="bg1"/>
          </a:solidFill>
          <a:ln w="28575">
            <a:solidFill>
              <a:srgbClr val="EAD4AC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42" name="Равнобедренный треугольник 41"/>
          <p:cNvSpPr/>
          <p:nvPr/>
        </p:nvSpPr>
        <p:spPr>
          <a:xfrm>
            <a:off x="4073369" y="1867226"/>
            <a:ext cx="776195" cy="595829"/>
          </a:xfrm>
          <a:prstGeom prst="triangle">
            <a:avLst>
              <a:gd name="adj" fmla="val 51227"/>
            </a:avLst>
          </a:prstGeom>
          <a:solidFill>
            <a:srgbClr val="EAD4AC"/>
          </a:solidFill>
          <a:ln>
            <a:solidFill>
              <a:srgbClr val="EAD4A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40" name="Равнобедренный треугольник 39"/>
          <p:cNvSpPr/>
          <p:nvPr/>
        </p:nvSpPr>
        <p:spPr>
          <a:xfrm rot="5400000">
            <a:off x="4875483" y="2645833"/>
            <a:ext cx="776195" cy="595829"/>
          </a:xfrm>
          <a:prstGeom prst="triangle">
            <a:avLst>
              <a:gd name="adj" fmla="val 51227"/>
            </a:avLst>
          </a:prstGeom>
          <a:solidFill>
            <a:srgbClr val="EAD4AC"/>
          </a:solidFill>
          <a:ln>
            <a:solidFill>
              <a:srgbClr val="EAD4AC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41" name="Равнобедренный треугольник 40"/>
          <p:cNvSpPr/>
          <p:nvPr/>
        </p:nvSpPr>
        <p:spPr>
          <a:xfrm rot="10800000">
            <a:off x="4059532" y="3457725"/>
            <a:ext cx="776195" cy="595829"/>
          </a:xfrm>
          <a:prstGeom prst="triangle">
            <a:avLst>
              <a:gd name="adj" fmla="val 51227"/>
            </a:avLst>
          </a:prstGeom>
          <a:solidFill>
            <a:srgbClr val="EAD4AC"/>
          </a:solidFill>
          <a:ln>
            <a:solidFill>
              <a:srgbClr val="EAD4AC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43" name="TextBox 42"/>
          <p:cNvSpPr txBox="1"/>
          <p:nvPr/>
        </p:nvSpPr>
        <p:spPr>
          <a:xfrm>
            <a:off x="4110839" y="1078336"/>
            <a:ext cx="701252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950" b="1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5751965" y="2489290"/>
            <a:ext cx="509615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950" b="1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4099692" y="4009080"/>
            <a:ext cx="691726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950" b="1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</a:t>
            </a:r>
          </a:p>
        </p:txBody>
      </p:sp>
      <p:sp>
        <p:nvSpPr>
          <p:cNvPr id="27" name="Заголовок 1"/>
          <p:cNvSpPr txBox="1">
            <a:spLocks/>
          </p:cNvSpPr>
          <p:nvPr/>
        </p:nvSpPr>
        <p:spPr>
          <a:xfrm>
            <a:off x="8744224" y="4731989"/>
            <a:ext cx="292273" cy="2623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377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fld id="{B40D7CFC-9118-4005-9F61-C1BECD5939FB}" type="slidenum">
              <a:rPr lang="ru-RU" sz="1400" smtClean="0">
                <a:solidFill>
                  <a:schemeClr val="tx2">
                    <a:lumMod val="75000"/>
                  </a:schemeClr>
                </a:solidFill>
              </a:rPr>
              <a:pPr/>
              <a:t>2</a:t>
            </a:fld>
            <a:endParaRPr lang="ru-RU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717BD43-D8FE-5183-4456-AAA5323A4870}"/>
              </a:ext>
            </a:extLst>
          </p:cNvPr>
          <p:cNvSpPr txBox="1"/>
          <p:nvPr/>
        </p:nvSpPr>
        <p:spPr>
          <a:xfrm>
            <a:off x="480569" y="2384919"/>
            <a:ext cx="2004799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946A38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Прозрачность и понятность процедур</a:t>
            </a:r>
            <a:endParaRPr lang="ru-RU" sz="1400" b="1" dirty="0">
              <a:solidFill>
                <a:srgbClr val="946A38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717BD43-D8FE-5183-4456-AAA5323A4870}"/>
              </a:ext>
            </a:extLst>
          </p:cNvPr>
          <p:cNvSpPr txBox="1"/>
          <p:nvPr/>
        </p:nvSpPr>
        <p:spPr>
          <a:xfrm>
            <a:off x="3859498" y="2741881"/>
            <a:ext cx="110616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Условия</a:t>
            </a:r>
            <a:endParaRPr lang="ru-RU" sz="2000" b="1" dirty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  <a:ea typeface="Tahom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717BD43-D8FE-5183-4456-AAA5323A4870}"/>
              </a:ext>
            </a:extLst>
          </p:cNvPr>
          <p:cNvSpPr txBox="1"/>
          <p:nvPr/>
        </p:nvSpPr>
        <p:spPr>
          <a:xfrm>
            <a:off x="2094893" y="3925394"/>
            <a:ext cx="2004799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946A38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Д</a:t>
            </a:r>
            <a:r>
              <a:rPr lang="ru-RU" sz="1400" b="1" dirty="0" smtClean="0">
                <a:solidFill>
                  <a:srgbClr val="946A38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иалог власти с </a:t>
            </a:r>
            <a:r>
              <a:rPr lang="ru-RU" sz="1400" b="1" dirty="0" smtClean="0">
                <a:solidFill>
                  <a:srgbClr val="946A38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бизнесом и гражданами </a:t>
            </a:r>
            <a:endParaRPr lang="ru-RU" sz="1400" b="1" dirty="0">
              <a:solidFill>
                <a:srgbClr val="946A38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717BD43-D8FE-5183-4456-AAA5323A4870}"/>
              </a:ext>
            </a:extLst>
          </p:cNvPr>
          <p:cNvSpPr txBox="1"/>
          <p:nvPr/>
        </p:nvSpPr>
        <p:spPr>
          <a:xfrm>
            <a:off x="6452050" y="2631141"/>
            <a:ext cx="200479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946A38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М</a:t>
            </a:r>
            <a:r>
              <a:rPr lang="ru-RU" sz="1400" b="1" dirty="0" smtClean="0">
                <a:solidFill>
                  <a:srgbClr val="946A38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инимизация издержек </a:t>
            </a:r>
            <a:endParaRPr lang="ru-RU" sz="1400" b="1" dirty="0">
              <a:solidFill>
                <a:srgbClr val="946A38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717BD43-D8FE-5183-4456-AAA5323A4870}"/>
              </a:ext>
            </a:extLst>
          </p:cNvPr>
          <p:cNvSpPr txBox="1"/>
          <p:nvPr/>
        </p:nvSpPr>
        <p:spPr>
          <a:xfrm>
            <a:off x="4946670" y="1055503"/>
            <a:ext cx="221516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946A38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О</a:t>
            </a:r>
            <a:r>
              <a:rPr lang="ru-RU" sz="1400" b="1" dirty="0" smtClean="0">
                <a:solidFill>
                  <a:srgbClr val="946A38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боснованность принятия решений</a:t>
            </a:r>
            <a:endParaRPr lang="ru-RU" sz="1400" b="1" dirty="0">
              <a:solidFill>
                <a:srgbClr val="946A38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 flipV="1">
            <a:off x="361644" y="915566"/>
            <a:ext cx="7267224" cy="0"/>
          </a:xfrm>
          <a:prstGeom prst="line">
            <a:avLst/>
          </a:prstGeom>
          <a:noFill/>
          <a:ln w="9525" cap="flat" cmpd="sng" algn="ctr">
            <a:solidFill>
              <a:srgbClr val="B8885B"/>
            </a:solidFill>
            <a:prstDash val="solid"/>
          </a:ln>
          <a:effectLst/>
        </p:spPr>
      </p:cxnSp>
      <p:pic>
        <p:nvPicPr>
          <p:cNvPr id="24" name="Рисунок 2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6630" y="167428"/>
            <a:ext cx="1359151" cy="490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5375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Блок-схема: узел 51"/>
          <p:cNvSpPr/>
          <p:nvPr/>
        </p:nvSpPr>
        <p:spPr>
          <a:xfrm>
            <a:off x="406780" y="86928"/>
            <a:ext cx="708836" cy="684622"/>
          </a:xfrm>
          <a:prstGeom prst="flowChartConnector">
            <a:avLst/>
          </a:prstGeom>
          <a:solidFill>
            <a:schemeClr val="bg1"/>
          </a:solidFill>
          <a:ln w="28575">
            <a:solidFill>
              <a:srgbClr val="EAD4AC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sz="1350" dirty="0">
              <a:solidFill>
                <a:prstClr val="white"/>
              </a:solidFill>
            </a:endParaRPr>
          </a:p>
        </p:txBody>
      </p:sp>
      <p:sp>
        <p:nvSpPr>
          <p:cNvPr id="9" name="Заголовок 1"/>
          <p:cNvSpPr>
            <a:spLocks noGrp="1"/>
          </p:cNvSpPr>
          <p:nvPr>
            <p:ph type="ctrTitle"/>
          </p:nvPr>
        </p:nvSpPr>
        <p:spPr>
          <a:xfrm>
            <a:off x="8748464" y="4698038"/>
            <a:ext cx="395536" cy="393991"/>
          </a:xfrm>
        </p:spPr>
        <p:txBody>
          <a:bodyPr>
            <a:normAutofit/>
          </a:bodyPr>
          <a:lstStyle/>
          <a:p>
            <a:fld id="{B40D7CFC-9118-4005-9F61-C1BECD5939FB}" type="slidenum">
              <a:rPr lang="ru-RU" sz="1400" smtClean="0"/>
              <a:t>3</a:t>
            </a:fld>
            <a:endParaRPr lang="ru-RU" sz="14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717BD43-D8FE-5183-4456-AAA5323A4870}"/>
              </a:ext>
            </a:extLst>
          </p:cNvPr>
          <p:cNvSpPr txBox="1"/>
          <p:nvPr/>
        </p:nvSpPr>
        <p:spPr>
          <a:xfrm>
            <a:off x="350554" y="276800"/>
            <a:ext cx="605512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000" b="1" dirty="0">
                <a:solidFill>
                  <a:srgbClr val="254061"/>
                </a:solidFill>
                <a:latin typeface="+mj-lt"/>
                <a:ea typeface="Tahoma" panose="020B0604030504040204" pitchFamily="34" charset="0"/>
                <a:cs typeface="Arial" panose="020B0604020202020204" pitchFamily="34" charset="0"/>
              </a:rPr>
              <a:t>Обоснованность принятия </a:t>
            </a:r>
            <a:r>
              <a:rPr lang="ru-RU" sz="2000" b="1" dirty="0" smtClean="0">
                <a:solidFill>
                  <a:srgbClr val="254061"/>
                </a:solidFill>
                <a:latin typeface="+mj-lt"/>
                <a:ea typeface="Tahoma" panose="020B0604030504040204" pitchFamily="34" charset="0"/>
                <a:cs typeface="Arial" panose="020B0604020202020204" pitchFamily="34" charset="0"/>
              </a:rPr>
              <a:t>решений</a:t>
            </a:r>
            <a:endParaRPr lang="ru-RU" sz="2000" b="1" dirty="0">
              <a:solidFill>
                <a:srgbClr val="254061"/>
              </a:solidFill>
              <a:latin typeface="+mj-lt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492689" y="117250"/>
            <a:ext cx="537017" cy="615553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3400" b="1" dirty="0">
                <a:solidFill>
                  <a:srgbClr val="254061"/>
                </a:solidFill>
                <a:latin typeface="Century Gothic" panose="020B05020202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</a:t>
            </a:r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>
            <a:off x="1187624" y="727839"/>
            <a:ext cx="6137520" cy="0"/>
          </a:xfrm>
          <a:prstGeom prst="line">
            <a:avLst/>
          </a:prstGeom>
          <a:noFill/>
          <a:ln w="9525" cap="flat" cmpd="sng" algn="ctr">
            <a:solidFill>
              <a:srgbClr val="B8885B"/>
            </a:solidFill>
            <a:prstDash val="solid"/>
          </a:ln>
          <a:effectLst/>
        </p:spPr>
      </p:cxnSp>
      <p:pic>
        <p:nvPicPr>
          <p:cNvPr id="32" name="Рисунок 3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265" y="117250"/>
            <a:ext cx="1487967" cy="537011"/>
          </a:xfrm>
          <a:prstGeom prst="rect">
            <a:avLst/>
          </a:prstGeom>
        </p:spPr>
      </p:pic>
      <p:pic>
        <p:nvPicPr>
          <p:cNvPr id="11" name="Picture 2" descr="Риск – Бесплатные иконки: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898" y="2031623"/>
            <a:ext cx="576064" cy="5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контрольный список значок в Themeisle Icon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479" y="3219822"/>
            <a:ext cx="664233" cy="664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904474" y="1973480"/>
            <a:ext cx="3351910" cy="738664"/>
          </a:xfrm>
          <a:prstGeom prst="rect">
            <a:avLst/>
          </a:prstGeom>
          <a:solidFill>
            <a:srgbClr val="F0E1C5"/>
          </a:solidFill>
          <a:ln>
            <a:solidFill>
              <a:schemeClr val="bg1">
                <a:lumMod val="6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alt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Применение риск-ориентированного подхода </a:t>
            </a:r>
          </a:p>
          <a:p>
            <a:pPr algn="ctr"/>
            <a:r>
              <a:rPr lang="ru-RU" alt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(28 видов РКН)</a:t>
            </a:r>
            <a:endParaRPr lang="ru-RU" alt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63219" y="3243817"/>
            <a:ext cx="3353506" cy="738664"/>
          </a:xfrm>
          <a:prstGeom prst="rect">
            <a:avLst/>
          </a:prstGeom>
          <a:solidFill>
            <a:srgbClr val="F0E1C5"/>
          </a:solidFill>
          <a:ln>
            <a:solidFill>
              <a:schemeClr val="bg1">
                <a:lumMod val="6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 altLang="ru-RU" dirty="0"/>
              <a:t>Применение проверочных листов </a:t>
            </a:r>
          </a:p>
          <a:p>
            <a:r>
              <a:rPr lang="ru-RU" altLang="ru-RU" dirty="0" smtClean="0"/>
              <a:t>при </a:t>
            </a:r>
            <a:r>
              <a:rPr lang="ru-RU" altLang="ru-RU" dirty="0"/>
              <a:t>проведении </a:t>
            </a:r>
            <a:r>
              <a:rPr lang="ru-RU" altLang="ru-RU" dirty="0" smtClean="0"/>
              <a:t>КНМ</a:t>
            </a:r>
          </a:p>
          <a:p>
            <a:r>
              <a:rPr lang="ru-RU" altLang="ru-RU" dirty="0" smtClean="0"/>
              <a:t>(1300)</a:t>
            </a:r>
            <a:endParaRPr lang="ru-RU" alt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5219543" y="2959745"/>
            <a:ext cx="3613861" cy="540000"/>
          </a:xfrm>
          <a:prstGeom prst="rect">
            <a:avLst/>
          </a:prstGeom>
          <a:solidFill>
            <a:srgbClr val="F0E1C5"/>
          </a:solidFill>
          <a:ln>
            <a:solidFill>
              <a:schemeClr val="bg1">
                <a:lumMod val="6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 altLang="ru-RU" dirty="0"/>
              <a:t>Возврат сводных отчетов при отсутствии обоснования (</a:t>
            </a:r>
            <a:r>
              <a:rPr lang="en-US" altLang="ru-RU" dirty="0"/>
              <a:t>~ 30%)</a:t>
            </a:r>
            <a:endParaRPr lang="ru-RU" altLang="ru-RU" dirty="0"/>
          </a:p>
        </p:txBody>
      </p:sp>
      <p:pic>
        <p:nvPicPr>
          <p:cNvPr id="26" name="Рисунок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8041" y="2072738"/>
            <a:ext cx="511820" cy="511820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5173389" y="2031394"/>
            <a:ext cx="3613861" cy="523220"/>
          </a:xfrm>
          <a:prstGeom prst="rect">
            <a:avLst/>
          </a:prstGeom>
          <a:solidFill>
            <a:srgbClr val="F0E1C5"/>
          </a:solidFill>
          <a:ln>
            <a:solidFill>
              <a:schemeClr val="bg1">
                <a:lumMod val="6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 altLang="ru-RU" dirty="0" smtClean="0"/>
              <a:t>Корректировка НПА,</a:t>
            </a:r>
          </a:p>
          <a:p>
            <a:r>
              <a:rPr lang="ru-RU" altLang="ru-RU" dirty="0" smtClean="0"/>
              <a:t> отказ от разработки</a:t>
            </a:r>
            <a:endParaRPr lang="ru-RU" altLang="ru-RU" dirty="0"/>
          </a:p>
        </p:txBody>
      </p:sp>
      <p:sp>
        <p:nvSpPr>
          <p:cNvPr id="28" name="TextBox 27"/>
          <p:cNvSpPr txBox="1"/>
          <p:nvPr/>
        </p:nvSpPr>
        <p:spPr>
          <a:xfrm>
            <a:off x="5226914" y="3880493"/>
            <a:ext cx="3600000" cy="540000"/>
          </a:xfrm>
          <a:prstGeom prst="rect">
            <a:avLst/>
          </a:prstGeom>
          <a:solidFill>
            <a:srgbClr val="F0E1C5"/>
          </a:solidFill>
          <a:ln>
            <a:solidFill>
              <a:schemeClr val="bg1">
                <a:lumMod val="6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 altLang="ru-RU" dirty="0"/>
              <a:t>Дополнительные публичные консультации</a:t>
            </a:r>
          </a:p>
        </p:txBody>
      </p:sp>
      <p:pic>
        <p:nvPicPr>
          <p:cNvPr id="30" name="Рисунок 2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1541" y="3816492"/>
            <a:ext cx="668002" cy="668002"/>
          </a:xfrm>
          <a:prstGeom prst="rect">
            <a:avLst/>
          </a:prstGeom>
        </p:spPr>
      </p:pic>
      <p:pic>
        <p:nvPicPr>
          <p:cNvPr id="33" name="Рисунок 1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5341" y="2959745"/>
            <a:ext cx="548048" cy="523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Прямоугольник 22"/>
          <p:cNvSpPr/>
          <p:nvPr/>
        </p:nvSpPr>
        <p:spPr>
          <a:xfrm>
            <a:off x="2143068" y="740702"/>
            <a:ext cx="60305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ru-RU" sz="1600" b="1" dirty="0" smtClean="0">
                <a:solidFill>
                  <a:srgbClr val="9E6F44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КНД</a:t>
            </a:r>
            <a:endParaRPr lang="ru-RU" sz="1600" b="1" dirty="0">
              <a:solidFill>
                <a:srgbClr val="9E6F44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6732240" y="747709"/>
            <a:ext cx="62869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ru-RU" sz="1600" b="1" dirty="0" smtClean="0">
                <a:solidFill>
                  <a:srgbClr val="9E6F44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ОРВ</a:t>
            </a:r>
            <a:endParaRPr lang="ru-RU" sz="1600" b="1" dirty="0">
              <a:solidFill>
                <a:srgbClr val="9E6F44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55974" y="1130899"/>
            <a:ext cx="70724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5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УЩЕРБ</a:t>
            </a:r>
          </a:p>
          <a:p>
            <a:r>
              <a:rPr lang="ru-RU" sz="105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(РИСК)</a:t>
            </a:r>
            <a:endParaRPr lang="ru-RU" sz="1050" b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305190" y="1208924"/>
            <a:ext cx="5822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5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ЦЕЛЬ</a:t>
            </a:r>
            <a:endParaRPr lang="ru-RU" sz="1050" b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291804" y="1170848"/>
            <a:ext cx="934871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05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ВИД</a:t>
            </a:r>
          </a:p>
          <a:p>
            <a:pPr algn="ctr"/>
            <a:r>
              <a:rPr lang="ru-RU" sz="105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КОНТРОЛЯ</a:t>
            </a:r>
            <a:endParaRPr lang="ru-RU" sz="1050" b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608454" y="1186294"/>
            <a:ext cx="38023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5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ОТ</a:t>
            </a:r>
            <a:endParaRPr lang="ru-RU" sz="1050" b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775838" y="1206163"/>
            <a:ext cx="96532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5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ПРОБЛЕМА</a:t>
            </a:r>
            <a:endParaRPr lang="ru-RU" sz="1050" b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023814" y="1200499"/>
            <a:ext cx="5822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5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ЦЕЛЬ</a:t>
            </a:r>
            <a:endParaRPr lang="ru-RU" sz="1050" b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928247" y="1185185"/>
            <a:ext cx="47641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5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НПА</a:t>
            </a:r>
            <a:endParaRPr lang="ru-RU" sz="1050" b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7817544" y="1200499"/>
            <a:ext cx="93487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5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КОНТРОЛЬ</a:t>
            </a:r>
            <a:endParaRPr lang="ru-RU" sz="1050" b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47" name="Стрелка вправо 46"/>
          <p:cNvSpPr/>
          <p:nvPr/>
        </p:nvSpPr>
        <p:spPr>
          <a:xfrm>
            <a:off x="901059" y="1228067"/>
            <a:ext cx="316904" cy="143325"/>
          </a:xfrm>
          <a:prstGeom prst="rightArrow">
            <a:avLst/>
          </a:prstGeom>
          <a:solidFill>
            <a:srgbClr val="254061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Стрелка вправо 47"/>
          <p:cNvSpPr/>
          <p:nvPr/>
        </p:nvSpPr>
        <p:spPr>
          <a:xfrm>
            <a:off x="1989000" y="1235272"/>
            <a:ext cx="316904" cy="143325"/>
          </a:xfrm>
          <a:prstGeom prst="rightArrow">
            <a:avLst/>
          </a:prstGeom>
          <a:solidFill>
            <a:srgbClr val="254061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Стрелка вправо 48"/>
          <p:cNvSpPr/>
          <p:nvPr/>
        </p:nvSpPr>
        <p:spPr>
          <a:xfrm>
            <a:off x="3180310" y="1241588"/>
            <a:ext cx="316904" cy="143325"/>
          </a:xfrm>
          <a:prstGeom prst="rightArrow">
            <a:avLst/>
          </a:prstGeom>
          <a:solidFill>
            <a:srgbClr val="254061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Стрелка вправо 49"/>
          <p:cNvSpPr/>
          <p:nvPr/>
        </p:nvSpPr>
        <p:spPr>
          <a:xfrm>
            <a:off x="5720980" y="1241920"/>
            <a:ext cx="316904" cy="143325"/>
          </a:xfrm>
          <a:prstGeom prst="rightArrow">
            <a:avLst/>
          </a:prstGeom>
          <a:solidFill>
            <a:srgbClr val="254061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Стрелка вправо 50"/>
          <p:cNvSpPr/>
          <p:nvPr/>
        </p:nvSpPr>
        <p:spPr>
          <a:xfrm>
            <a:off x="6568498" y="1241587"/>
            <a:ext cx="316904" cy="143325"/>
          </a:xfrm>
          <a:prstGeom prst="rightArrow">
            <a:avLst/>
          </a:prstGeom>
          <a:solidFill>
            <a:srgbClr val="254061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Стрелка вправо 52"/>
          <p:cNvSpPr/>
          <p:nvPr/>
        </p:nvSpPr>
        <p:spPr>
          <a:xfrm>
            <a:off x="7445830" y="1235271"/>
            <a:ext cx="316904" cy="143325"/>
          </a:xfrm>
          <a:prstGeom prst="rightArrow">
            <a:avLst/>
          </a:prstGeom>
          <a:solidFill>
            <a:srgbClr val="254061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4654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Блок-схема: узел 51"/>
          <p:cNvSpPr/>
          <p:nvPr/>
        </p:nvSpPr>
        <p:spPr>
          <a:xfrm>
            <a:off x="406780" y="86928"/>
            <a:ext cx="708836" cy="684622"/>
          </a:xfrm>
          <a:prstGeom prst="flowChartConnector">
            <a:avLst/>
          </a:prstGeom>
          <a:solidFill>
            <a:schemeClr val="bg1"/>
          </a:solidFill>
          <a:ln w="28575">
            <a:solidFill>
              <a:srgbClr val="EAD4AC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sz="1350" dirty="0">
              <a:solidFill>
                <a:prstClr val="white"/>
              </a:solidFill>
            </a:endParaRPr>
          </a:p>
        </p:txBody>
      </p:sp>
      <p:sp>
        <p:nvSpPr>
          <p:cNvPr id="9" name="Заголовок 1"/>
          <p:cNvSpPr>
            <a:spLocks noGrp="1"/>
          </p:cNvSpPr>
          <p:nvPr>
            <p:ph type="ctrTitle"/>
          </p:nvPr>
        </p:nvSpPr>
        <p:spPr>
          <a:xfrm>
            <a:off x="8748464" y="4698038"/>
            <a:ext cx="395536" cy="393991"/>
          </a:xfrm>
        </p:spPr>
        <p:txBody>
          <a:bodyPr>
            <a:normAutofit/>
          </a:bodyPr>
          <a:lstStyle/>
          <a:p>
            <a:fld id="{B40D7CFC-9118-4005-9F61-C1BECD5939FB}" type="slidenum">
              <a:rPr lang="ru-RU" sz="1400" smtClean="0"/>
              <a:t>4</a:t>
            </a:fld>
            <a:endParaRPr lang="ru-RU" sz="14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717BD43-D8FE-5183-4456-AAA5323A4870}"/>
              </a:ext>
            </a:extLst>
          </p:cNvPr>
          <p:cNvSpPr txBox="1"/>
          <p:nvPr/>
        </p:nvSpPr>
        <p:spPr>
          <a:xfrm>
            <a:off x="1187624" y="226043"/>
            <a:ext cx="661495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000" b="1" dirty="0">
                <a:solidFill>
                  <a:srgbClr val="254061"/>
                </a:solidFill>
                <a:ea typeface="Tahoma" panose="020B0604030504040204" pitchFamily="34" charset="0"/>
                <a:cs typeface="Arial" panose="020B0604020202020204" pitchFamily="34" charset="0"/>
              </a:rPr>
              <a:t>Минимизация </a:t>
            </a:r>
            <a:r>
              <a:rPr lang="ru-RU" sz="2000" b="1" dirty="0" smtClean="0">
                <a:solidFill>
                  <a:srgbClr val="254061"/>
                </a:solidFill>
                <a:ea typeface="Tahoma" panose="020B0604030504040204" pitchFamily="34" charset="0"/>
                <a:cs typeface="Arial" panose="020B0604020202020204" pitchFamily="34" charset="0"/>
              </a:rPr>
              <a:t>издержек </a:t>
            </a:r>
            <a:endParaRPr lang="ru-RU" sz="1600" b="1" dirty="0">
              <a:solidFill>
                <a:srgbClr val="254061"/>
              </a:solidFill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492689" y="117250"/>
            <a:ext cx="537017" cy="615553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3400" b="1" dirty="0">
                <a:solidFill>
                  <a:srgbClr val="254061"/>
                </a:solidFill>
                <a:latin typeface="Century Gothic" panose="020B05020202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</a:t>
            </a:r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>
            <a:off x="1187624" y="626153"/>
            <a:ext cx="6137520" cy="0"/>
          </a:xfrm>
          <a:prstGeom prst="line">
            <a:avLst/>
          </a:prstGeom>
          <a:noFill/>
          <a:ln w="9525" cap="flat" cmpd="sng" algn="ctr">
            <a:solidFill>
              <a:srgbClr val="B8885B"/>
            </a:solidFill>
            <a:prstDash val="solid"/>
          </a:ln>
          <a:effectLst/>
        </p:spPr>
      </p:cxnSp>
      <p:pic>
        <p:nvPicPr>
          <p:cNvPr id="32" name="Рисунок 3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336" y="114731"/>
            <a:ext cx="1487967" cy="53701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1810" y="1106410"/>
            <a:ext cx="541758" cy="541758"/>
          </a:xfrm>
          <a:prstGeom prst="rect">
            <a:avLst/>
          </a:prstGeom>
        </p:spPr>
      </p:pic>
      <p:pic>
        <p:nvPicPr>
          <p:cNvPr id="2052" name="Picture 4" descr="Камера клипарт (68 фото) » Рисунки для срисовки и не только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556" y="4226953"/>
            <a:ext cx="535468" cy="428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Знания – Бесплатные иконки: образование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763" y="2000604"/>
            <a:ext cx="431852" cy="431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854078" y="1031041"/>
            <a:ext cx="4592653" cy="692497"/>
          </a:xfrm>
          <a:prstGeom prst="rect">
            <a:avLst/>
          </a:prstGeom>
          <a:solidFill>
            <a:srgbClr val="F0E1C5"/>
          </a:solidFill>
          <a:ln>
            <a:solidFill>
              <a:schemeClr val="bg1">
                <a:lumMod val="6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altLang="ru-RU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Затраты на исполнение ОТ и проведение контрольных мероприятий </a:t>
            </a:r>
            <a:r>
              <a:rPr lang="ru-RU" altLang="ru-RU" sz="1300" dirty="0">
                <a:latin typeface="Arial" panose="020B0604020202020204" pitchFamily="34" charset="0"/>
                <a:cs typeface="Arial" panose="020B0604020202020204" pitchFamily="34" charset="0"/>
              </a:rPr>
              <a:t>должны быть </a:t>
            </a:r>
            <a:r>
              <a:rPr lang="ru-RU" altLang="ru-RU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соразмерны предотвращаемому </a:t>
            </a:r>
            <a:r>
              <a:rPr lang="ru-RU" altLang="ru-RU" sz="1300" dirty="0">
                <a:latin typeface="Arial" panose="020B0604020202020204" pitchFamily="34" charset="0"/>
                <a:cs typeface="Arial" panose="020B0604020202020204" pitchFamily="34" charset="0"/>
              </a:rPr>
              <a:t>вреду (ущербу</a:t>
            </a:r>
            <a:r>
              <a:rPr lang="ru-RU" altLang="ru-RU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) в сфере</a:t>
            </a:r>
            <a:endParaRPr lang="ru-RU" altLang="ru-RU" sz="1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54078" y="1955773"/>
            <a:ext cx="4592653" cy="292388"/>
          </a:xfrm>
          <a:prstGeom prst="rect">
            <a:avLst/>
          </a:prstGeom>
          <a:solidFill>
            <a:srgbClr val="F0E1C5"/>
          </a:solidFill>
          <a:ln>
            <a:solidFill>
              <a:schemeClr val="bg1">
                <a:lumMod val="6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altLang="ru-RU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Приоритет профилактики </a:t>
            </a:r>
            <a:endParaRPr lang="ru-RU" altLang="ru-RU" sz="1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69244" y="4195133"/>
            <a:ext cx="4572457" cy="492443"/>
          </a:xfrm>
          <a:prstGeom prst="rect">
            <a:avLst/>
          </a:prstGeom>
          <a:solidFill>
            <a:srgbClr val="F0E1C5"/>
          </a:solidFill>
          <a:ln>
            <a:solidFill>
              <a:schemeClr val="bg1">
                <a:lumMod val="6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altLang="ru-RU" sz="1300" dirty="0">
                <a:latin typeface="Arial" panose="020B0604020202020204" pitchFamily="34" charset="0"/>
                <a:cs typeface="Arial" panose="020B0604020202020204" pitchFamily="34" charset="0"/>
              </a:rPr>
              <a:t>Проведение КНМ без взаимодействия с контролируемыми лицами </a:t>
            </a:r>
            <a:r>
              <a:rPr lang="ru-RU" altLang="ru-RU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(7839)</a:t>
            </a: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3421711629"/>
              </p:ext>
            </p:extLst>
          </p:nvPr>
        </p:nvGraphicFramePr>
        <p:xfrm>
          <a:off x="971600" y="2365793"/>
          <a:ext cx="3715398" cy="1687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475656" y="3516621"/>
            <a:ext cx="10340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3982</a:t>
            </a:r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280679" y="2383234"/>
            <a:ext cx="220663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ru-RU" sz="12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ru-RU" altLang="ru-RU" sz="1200" b="1" dirty="0" smtClean="0">
                <a:solidFill>
                  <a:srgbClr val="C0000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12 тыс. </a:t>
            </a:r>
            <a:r>
              <a:rPr lang="ru-RU" altLang="ru-RU" sz="1200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консультирований</a:t>
            </a:r>
            <a:endParaRPr lang="ru-RU" sz="12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2298950" y="634682"/>
            <a:ext cx="60305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ru-RU" sz="1600" b="1" dirty="0" smtClean="0">
                <a:solidFill>
                  <a:srgbClr val="9E6F44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КНД</a:t>
            </a:r>
            <a:endParaRPr lang="ru-RU" sz="1600" b="1" dirty="0">
              <a:solidFill>
                <a:srgbClr val="9E6F44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6832042" y="678372"/>
            <a:ext cx="62869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ru-RU" sz="1600" b="1" dirty="0" smtClean="0">
                <a:solidFill>
                  <a:srgbClr val="9E6F44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ОРВ</a:t>
            </a:r>
            <a:endParaRPr lang="ru-RU" sz="1600" b="1" dirty="0">
              <a:solidFill>
                <a:srgbClr val="9E6F44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pic>
        <p:nvPicPr>
          <p:cNvPr id="25" name="Picture 4" descr="Мобильный инспектор» зафиксировал в Чувашии более 800  противоэпидемиологических нарушений | Официальный портал органов власти  Чувашской Республики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74" r="23638"/>
          <a:stretch/>
        </p:blipFill>
        <p:spPr bwMode="auto">
          <a:xfrm>
            <a:off x="7325144" y="3727477"/>
            <a:ext cx="463526" cy="467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6115655" y="4195133"/>
            <a:ext cx="29613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/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Участие 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контрольных органов НСО </a:t>
            </a:r>
          </a:p>
          <a:p>
            <a:pPr algn="ctr" defTabSz="457200"/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пилотном проекте </a:t>
            </a:r>
            <a:endParaRPr lang="ru-RU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457200"/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Мобильный инспектор»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003126" y="1640053"/>
            <a:ext cx="2915228" cy="1338828"/>
          </a:xfrm>
          <a:prstGeom prst="rect">
            <a:avLst/>
          </a:prstGeom>
          <a:solidFill>
            <a:srgbClr val="F0E1C5"/>
          </a:solidFill>
          <a:ln>
            <a:solidFill>
              <a:schemeClr val="bg1">
                <a:lumMod val="6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 defTabSz="457200"/>
            <a:r>
              <a:rPr lang="ru-RU" sz="1350" dirty="0"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sz="135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17 </a:t>
            </a:r>
            <a:r>
              <a:rPr lang="ru-RU" sz="1350" dirty="0" smtClean="0">
                <a:latin typeface="Arial" panose="020B0604020202020204" pitchFamily="34" charset="0"/>
                <a:cs typeface="Arial" panose="020B0604020202020204" pitchFamily="34" charset="0"/>
              </a:rPr>
              <a:t>проектах</a:t>
            </a:r>
            <a:r>
              <a:rPr lang="ru-RU" sz="135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350" dirty="0" smtClean="0">
                <a:latin typeface="Arial" panose="020B0604020202020204" pitchFamily="34" charset="0"/>
                <a:cs typeface="Arial" panose="020B0604020202020204" pitchFamily="34" charset="0"/>
              </a:rPr>
              <a:t>НПА и </a:t>
            </a:r>
            <a:r>
              <a:rPr lang="ru-RU" sz="135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ru-RU" sz="1350" dirty="0" smtClean="0">
                <a:latin typeface="Arial" panose="020B0604020202020204" pitchFamily="34" charset="0"/>
                <a:cs typeface="Arial" panose="020B0604020202020204" pitchFamily="34" charset="0"/>
              </a:rPr>
              <a:t> НПА, </a:t>
            </a:r>
          </a:p>
          <a:p>
            <a:pPr algn="ctr" defTabSz="457200"/>
            <a:r>
              <a:rPr lang="ru-RU" sz="1350" dirty="0" smtClean="0">
                <a:latin typeface="Arial" panose="020B0604020202020204" pitchFamily="34" charset="0"/>
                <a:cs typeface="Arial" panose="020B0604020202020204" pitchFamily="34" charset="0"/>
              </a:rPr>
              <a:t>прошедших ОРВ и экспертизу,</a:t>
            </a:r>
            <a:endParaRPr lang="ru-RU" sz="13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457200"/>
            <a:r>
              <a:rPr lang="ru-RU" sz="1350" dirty="0">
                <a:latin typeface="Arial" panose="020B0604020202020204" pitchFamily="34" charset="0"/>
                <a:cs typeface="Arial" panose="020B0604020202020204" pitchFamily="34" charset="0"/>
              </a:rPr>
              <a:t>выявлено </a:t>
            </a:r>
            <a:r>
              <a:rPr lang="ru-RU" sz="135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</a:t>
            </a:r>
            <a:r>
              <a:rPr lang="ru-RU" sz="135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350" dirty="0">
                <a:latin typeface="Arial" panose="020B0604020202020204" pitchFamily="34" charset="0"/>
                <a:cs typeface="Arial" panose="020B0604020202020204" pitchFamily="34" charset="0"/>
              </a:rPr>
              <a:t>избыточных положений для бизнеса, из них устранено </a:t>
            </a:r>
            <a:r>
              <a:rPr lang="ru-RU" sz="135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70 %</a:t>
            </a:r>
          </a:p>
          <a:p>
            <a:pPr algn="just" defTabSz="457200"/>
            <a:endParaRPr lang="ru-RU" sz="135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717BD43-D8FE-5183-4456-AAA5323A4870}"/>
              </a:ext>
            </a:extLst>
          </p:cNvPr>
          <p:cNvSpPr txBox="1"/>
          <p:nvPr/>
        </p:nvSpPr>
        <p:spPr>
          <a:xfrm>
            <a:off x="276763" y="4841464"/>
            <a:ext cx="661495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200" b="1" dirty="0" smtClean="0">
                <a:solidFill>
                  <a:srgbClr val="254061"/>
                </a:solidFill>
                <a:ea typeface="Tahoma" panose="020B0604030504040204" pitchFamily="34" charset="0"/>
                <a:cs typeface="Arial" panose="020B0604020202020204" pitchFamily="34" charset="0"/>
              </a:rPr>
              <a:t>* указаны данные на 01.06.2023</a:t>
            </a:r>
            <a:endParaRPr lang="ru-RU" sz="1050" b="1" dirty="0">
              <a:solidFill>
                <a:srgbClr val="254061"/>
              </a:solidFill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0510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/>
          <a:srcRect l="6800" t="21200" r="9500" b="21920"/>
          <a:stretch/>
        </p:blipFill>
        <p:spPr>
          <a:xfrm>
            <a:off x="198087" y="1151487"/>
            <a:ext cx="3960630" cy="1631988"/>
          </a:xfrm>
          <a:prstGeom prst="rect">
            <a:avLst/>
          </a:prstGeom>
        </p:spPr>
      </p:pic>
      <p:sp>
        <p:nvSpPr>
          <p:cNvPr id="52" name="Блок-схема: узел 51"/>
          <p:cNvSpPr/>
          <p:nvPr/>
        </p:nvSpPr>
        <p:spPr>
          <a:xfrm>
            <a:off x="406780" y="86928"/>
            <a:ext cx="708836" cy="684622"/>
          </a:xfrm>
          <a:prstGeom prst="flowChartConnector">
            <a:avLst/>
          </a:prstGeom>
          <a:solidFill>
            <a:schemeClr val="bg1"/>
          </a:solidFill>
          <a:ln w="28575">
            <a:solidFill>
              <a:srgbClr val="EAD4AC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sz="1350" dirty="0">
              <a:solidFill>
                <a:prstClr val="white"/>
              </a:solidFill>
            </a:endParaRPr>
          </a:p>
        </p:txBody>
      </p:sp>
      <p:sp>
        <p:nvSpPr>
          <p:cNvPr id="9" name="Заголовок 1"/>
          <p:cNvSpPr>
            <a:spLocks noGrp="1"/>
          </p:cNvSpPr>
          <p:nvPr>
            <p:ph type="ctrTitle"/>
          </p:nvPr>
        </p:nvSpPr>
        <p:spPr>
          <a:xfrm>
            <a:off x="8748464" y="4698038"/>
            <a:ext cx="395536" cy="393991"/>
          </a:xfrm>
        </p:spPr>
        <p:txBody>
          <a:bodyPr>
            <a:normAutofit/>
          </a:bodyPr>
          <a:lstStyle/>
          <a:p>
            <a:fld id="{B40D7CFC-9118-4005-9F61-C1BECD5939FB}" type="slidenum">
              <a:rPr lang="ru-RU" sz="1400" smtClean="0"/>
              <a:t>5</a:t>
            </a:fld>
            <a:endParaRPr lang="ru-RU" sz="14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717BD43-D8FE-5183-4456-AAA5323A4870}"/>
              </a:ext>
            </a:extLst>
          </p:cNvPr>
          <p:cNvSpPr txBox="1"/>
          <p:nvPr/>
        </p:nvSpPr>
        <p:spPr>
          <a:xfrm>
            <a:off x="347614" y="240827"/>
            <a:ext cx="642855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000" b="1" dirty="0">
                <a:solidFill>
                  <a:srgbClr val="254061"/>
                </a:solidFill>
                <a:latin typeface="+mj-lt"/>
                <a:ea typeface="Tahoma" panose="020B0604030504040204" pitchFamily="34" charset="0"/>
                <a:cs typeface="Arial" panose="020B0604020202020204" pitchFamily="34" charset="0"/>
              </a:rPr>
              <a:t>Диалог власти с </a:t>
            </a:r>
            <a:r>
              <a:rPr lang="ru-RU" sz="2000" b="1" dirty="0" smtClean="0">
                <a:solidFill>
                  <a:srgbClr val="254061"/>
                </a:solidFill>
                <a:latin typeface="+mj-lt"/>
                <a:ea typeface="Tahoma" panose="020B0604030504040204" pitchFamily="34" charset="0"/>
                <a:cs typeface="Arial" panose="020B0604020202020204" pitchFamily="34" charset="0"/>
              </a:rPr>
              <a:t>бизнесом и гражданами </a:t>
            </a:r>
            <a:endParaRPr lang="ru-RU" sz="2000" b="1" dirty="0">
              <a:solidFill>
                <a:srgbClr val="254061"/>
              </a:solidFill>
              <a:latin typeface="+mj-lt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492689" y="117250"/>
            <a:ext cx="537017" cy="615553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3400" b="1" dirty="0">
                <a:solidFill>
                  <a:srgbClr val="254061"/>
                </a:solidFill>
                <a:latin typeface="Century Gothic" panose="020B05020202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</a:t>
            </a:r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>
            <a:off x="1187624" y="710056"/>
            <a:ext cx="6137520" cy="0"/>
          </a:xfrm>
          <a:prstGeom prst="line">
            <a:avLst/>
          </a:prstGeom>
          <a:noFill/>
          <a:ln w="9525" cap="flat" cmpd="sng" algn="ctr">
            <a:solidFill>
              <a:srgbClr val="B8885B"/>
            </a:solidFill>
            <a:prstDash val="solid"/>
          </a:ln>
          <a:effectLst/>
        </p:spPr>
      </p:cxnSp>
      <p:pic>
        <p:nvPicPr>
          <p:cNvPr id="32" name="Рисунок 3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265" y="117250"/>
            <a:ext cx="1487967" cy="537011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64711" y="2883330"/>
            <a:ext cx="3719271" cy="523220"/>
          </a:xfrm>
          <a:prstGeom prst="rect">
            <a:avLst/>
          </a:prstGeom>
          <a:solidFill>
            <a:srgbClr val="F0E1C5"/>
          </a:solidFill>
          <a:ln w="3175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algn="ctr">
              <a:defRPr sz="140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ru-RU" altLang="ru-RU" dirty="0">
                <a:solidFill>
                  <a:schemeClr val="tx1"/>
                </a:solidFill>
              </a:rPr>
              <a:t>Сводный план-график публичных мероприятий ИОГВ по КНД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98775" y="3803877"/>
            <a:ext cx="3719271" cy="738664"/>
          </a:xfrm>
          <a:prstGeom prst="rect">
            <a:avLst/>
          </a:prstGeom>
          <a:solidFill>
            <a:srgbClr val="F0E1C5"/>
          </a:solidFill>
          <a:ln w="3175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algn="ctr">
              <a:defRPr sz="140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ru-RU" altLang="ru-RU" dirty="0">
                <a:solidFill>
                  <a:schemeClr val="tx1"/>
                </a:solidFill>
              </a:rPr>
              <a:t>Проведение </a:t>
            </a:r>
            <a:r>
              <a:rPr lang="ru-RU" altLang="ru-RU" dirty="0" smtClean="0">
                <a:solidFill>
                  <a:schemeClr val="tx1"/>
                </a:solidFill>
              </a:rPr>
              <a:t>КНО профилактических визитов (встреч и/или ВКС),</a:t>
            </a:r>
          </a:p>
          <a:p>
            <a:r>
              <a:rPr lang="ru-RU" altLang="ru-RU" dirty="0" smtClean="0">
                <a:solidFill>
                  <a:schemeClr val="tx1"/>
                </a:solidFill>
              </a:rPr>
              <a:t>696 </a:t>
            </a:r>
            <a:r>
              <a:rPr lang="ru-RU" altLang="ru-RU" dirty="0" err="1" smtClean="0">
                <a:solidFill>
                  <a:schemeClr val="tx1"/>
                </a:solidFill>
              </a:rPr>
              <a:t>профивизитов</a:t>
            </a:r>
            <a:endParaRPr lang="ru-RU" altLang="ru-RU" dirty="0" smtClean="0">
              <a:solidFill>
                <a:schemeClr val="tx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475656" y="771550"/>
            <a:ext cx="60305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ru-RU" sz="1600" b="1" dirty="0" smtClean="0">
                <a:solidFill>
                  <a:srgbClr val="9E6F44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КНД</a:t>
            </a:r>
            <a:endParaRPr lang="ru-RU" sz="1600" b="1" dirty="0">
              <a:solidFill>
                <a:srgbClr val="9E6F44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525903" y="737272"/>
            <a:ext cx="62869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ru-RU" sz="1600" b="1" dirty="0" smtClean="0">
                <a:solidFill>
                  <a:srgbClr val="9E6F44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ОРВ</a:t>
            </a:r>
            <a:endParaRPr lang="ru-RU" sz="1600" b="1" dirty="0">
              <a:solidFill>
                <a:srgbClr val="9E6F44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762024" y="1093405"/>
            <a:ext cx="4183959" cy="577949"/>
          </a:xfrm>
          <a:prstGeom prst="rect">
            <a:avLst/>
          </a:prstGeom>
          <a:solidFill>
            <a:srgbClr val="F0E1C5"/>
          </a:solidFill>
          <a:ln w="3175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tx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Публичные консультации, </a:t>
            </a:r>
            <a:endParaRPr lang="ru-RU" sz="1400" dirty="0" smtClean="0">
              <a:solidFill>
                <a:schemeClr val="tx1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адресные </a:t>
            </a:r>
            <a:r>
              <a:rPr lang="ru-RU" sz="1400" dirty="0">
                <a:solidFill>
                  <a:schemeClr val="tx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опросные листы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4762024" y="1810238"/>
            <a:ext cx="4202713" cy="488927"/>
          </a:xfrm>
          <a:prstGeom prst="rect">
            <a:avLst/>
          </a:prstGeom>
          <a:solidFill>
            <a:srgbClr val="F0E1C5"/>
          </a:solidFill>
          <a:ln w="3175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tx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Отраслевые реестры предпринимателей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4762024" y="2478866"/>
            <a:ext cx="4202713" cy="459000"/>
          </a:xfrm>
          <a:prstGeom prst="rect">
            <a:avLst/>
          </a:prstGeom>
          <a:solidFill>
            <a:srgbClr val="F0E1C5"/>
          </a:solidFill>
          <a:ln w="3175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tx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Мониторинг улучшения регуляторной среды для бизнеса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7284036" y="3536569"/>
            <a:ext cx="1620839" cy="1020962"/>
          </a:xfrm>
          <a:prstGeom prst="rect">
            <a:avLst/>
          </a:prstGeom>
          <a:noFill/>
          <a:ln>
            <a:solidFill>
              <a:srgbClr val="EAD4AC"/>
            </a:solidFill>
          </a:ln>
          <a:effectLst>
            <a:glow rad="63500">
              <a:srgbClr val="EAD4AC">
                <a:alpha val="40000"/>
              </a:srgb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1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НСО в </a:t>
            </a:r>
            <a:r>
              <a:rPr lang="ru-RU" sz="11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группе регионов-лидеров </a:t>
            </a:r>
          </a:p>
          <a:p>
            <a:pPr algn="ctr">
              <a:defRPr/>
            </a:pPr>
            <a:r>
              <a:rPr lang="ru-RU" sz="11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ОРВ </a:t>
            </a:r>
          </a:p>
          <a:p>
            <a:pPr algn="ctr">
              <a:defRPr/>
            </a:pPr>
            <a:r>
              <a:rPr lang="ru-RU" sz="11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в </a:t>
            </a:r>
            <a:r>
              <a:rPr lang="ru-RU" sz="11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федеральном рейтинге </a:t>
            </a:r>
          </a:p>
          <a:p>
            <a:pPr algn="ctr">
              <a:defRPr/>
            </a:pPr>
            <a:r>
              <a:rPr lang="ru-RU" sz="11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(ежегодно с 2016 г.)</a:t>
            </a:r>
            <a:endParaRPr lang="ru-RU" sz="1100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4" name="Picture 2" descr="D:\UserData\Kkan\Рабочий стол\Кристина\работа с сайтом и соцсетями\инстаграм\orv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3693" y="3144940"/>
            <a:ext cx="510156" cy="508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Рисунок 1" descr="image00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024" y="3117567"/>
            <a:ext cx="2409711" cy="1815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7717BD43-D8FE-5183-4456-AAA5323A4870}"/>
              </a:ext>
            </a:extLst>
          </p:cNvPr>
          <p:cNvSpPr txBox="1"/>
          <p:nvPr/>
        </p:nvSpPr>
        <p:spPr>
          <a:xfrm>
            <a:off x="266909" y="4834140"/>
            <a:ext cx="661495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200" b="1" dirty="0" smtClean="0">
                <a:solidFill>
                  <a:srgbClr val="254061"/>
                </a:solidFill>
                <a:ea typeface="Tahoma" panose="020B0604030504040204" pitchFamily="34" charset="0"/>
                <a:cs typeface="Arial" panose="020B0604020202020204" pitchFamily="34" charset="0"/>
              </a:rPr>
              <a:t>* указаны данные на 01.06.2023</a:t>
            </a:r>
            <a:endParaRPr lang="ru-RU" sz="1050" b="1" dirty="0">
              <a:solidFill>
                <a:srgbClr val="254061"/>
              </a:solidFill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9421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Блок-схема: узел 51"/>
          <p:cNvSpPr/>
          <p:nvPr/>
        </p:nvSpPr>
        <p:spPr>
          <a:xfrm>
            <a:off x="406780" y="86928"/>
            <a:ext cx="708836" cy="684622"/>
          </a:xfrm>
          <a:prstGeom prst="flowChartConnector">
            <a:avLst/>
          </a:prstGeom>
          <a:solidFill>
            <a:schemeClr val="bg1"/>
          </a:solidFill>
          <a:ln w="28575">
            <a:solidFill>
              <a:srgbClr val="EAD4AC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sz="1350" dirty="0">
              <a:solidFill>
                <a:prstClr val="white"/>
              </a:solidFill>
            </a:endParaRPr>
          </a:p>
        </p:txBody>
      </p:sp>
      <p:sp>
        <p:nvSpPr>
          <p:cNvPr id="9" name="Заголовок 1"/>
          <p:cNvSpPr>
            <a:spLocks noGrp="1"/>
          </p:cNvSpPr>
          <p:nvPr>
            <p:ph type="ctrTitle"/>
          </p:nvPr>
        </p:nvSpPr>
        <p:spPr>
          <a:xfrm>
            <a:off x="8748464" y="4698038"/>
            <a:ext cx="395536" cy="393991"/>
          </a:xfrm>
        </p:spPr>
        <p:txBody>
          <a:bodyPr>
            <a:normAutofit/>
          </a:bodyPr>
          <a:lstStyle/>
          <a:p>
            <a:fld id="{B40D7CFC-9118-4005-9F61-C1BECD5939FB}" type="slidenum">
              <a:rPr lang="ru-RU" sz="1400" smtClean="0"/>
              <a:t>6</a:t>
            </a:fld>
            <a:endParaRPr lang="ru-RU" sz="14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717BD43-D8FE-5183-4456-AAA5323A4870}"/>
              </a:ext>
            </a:extLst>
          </p:cNvPr>
          <p:cNvSpPr txBox="1"/>
          <p:nvPr/>
        </p:nvSpPr>
        <p:spPr>
          <a:xfrm>
            <a:off x="289467" y="221720"/>
            <a:ext cx="605512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000" b="1" dirty="0">
                <a:solidFill>
                  <a:srgbClr val="254061"/>
                </a:solidFill>
                <a:ea typeface="Tahoma" panose="020B0604030504040204" pitchFamily="34" charset="0"/>
                <a:cs typeface="Arial" panose="020B0604020202020204" pitchFamily="34" charset="0"/>
              </a:rPr>
              <a:t>Прозрачность и понятность </a:t>
            </a:r>
            <a:r>
              <a:rPr lang="ru-RU" sz="2000" b="1" dirty="0" smtClean="0">
                <a:solidFill>
                  <a:srgbClr val="254061"/>
                </a:solidFill>
                <a:ea typeface="Tahoma" panose="020B0604030504040204" pitchFamily="34" charset="0"/>
                <a:cs typeface="Arial" panose="020B0604020202020204" pitchFamily="34" charset="0"/>
              </a:rPr>
              <a:t>процедур</a:t>
            </a:r>
            <a:endParaRPr lang="ru-RU" sz="2000" b="1" dirty="0">
              <a:solidFill>
                <a:srgbClr val="254061"/>
              </a:solidFill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492689" y="117250"/>
            <a:ext cx="537017" cy="615553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3400" b="1" dirty="0">
                <a:solidFill>
                  <a:srgbClr val="254061"/>
                </a:solidFill>
                <a:latin typeface="Century Gothic" panose="020B05020202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</a:t>
            </a:r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>
            <a:off x="1179456" y="654261"/>
            <a:ext cx="6137520" cy="0"/>
          </a:xfrm>
          <a:prstGeom prst="line">
            <a:avLst/>
          </a:prstGeom>
          <a:noFill/>
          <a:ln w="9525" cap="flat" cmpd="sng" algn="ctr">
            <a:solidFill>
              <a:srgbClr val="B8885B"/>
            </a:solidFill>
            <a:prstDash val="solid"/>
          </a:ln>
          <a:effectLst/>
        </p:spPr>
      </p:cxnSp>
      <p:pic>
        <p:nvPicPr>
          <p:cNvPr id="32" name="Рисунок 3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265" y="117250"/>
            <a:ext cx="1487967" cy="537011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/>
          <a:srcRect l="9050" t="10400" r="74533" b="81680"/>
          <a:stretch/>
        </p:blipFill>
        <p:spPr>
          <a:xfrm>
            <a:off x="2374539" y="2602924"/>
            <a:ext cx="1736022" cy="52345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33624" y="2699727"/>
            <a:ext cx="140160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rgbClr val="254061"/>
                </a:solidFill>
              </a:rPr>
              <a:t>https://</a:t>
            </a:r>
            <a:r>
              <a:rPr lang="en-US" sz="1200" b="1" dirty="0" smtClean="0">
                <a:solidFill>
                  <a:srgbClr val="254061"/>
                </a:solidFill>
              </a:rPr>
              <a:t>ervk.gov.ru</a:t>
            </a:r>
            <a:endParaRPr lang="ru-RU" sz="1200" b="1" dirty="0">
              <a:solidFill>
                <a:srgbClr val="25406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5"/>
          <a:srcRect l="2300" t="10401" r="62600" b="80959"/>
          <a:stretch/>
        </p:blipFill>
        <p:spPr>
          <a:xfrm>
            <a:off x="345578" y="3585832"/>
            <a:ext cx="2962016" cy="45569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555861" y="3836661"/>
            <a:ext cx="166000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rgbClr val="254061"/>
                </a:solidFill>
              </a:rPr>
              <a:t>https://</a:t>
            </a:r>
            <a:r>
              <a:rPr lang="en-US" sz="1200" b="1" dirty="0" smtClean="0">
                <a:solidFill>
                  <a:srgbClr val="254061"/>
                </a:solidFill>
              </a:rPr>
              <a:t>proverki.gov.ru</a:t>
            </a:r>
            <a:endParaRPr lang="ru-RU" sz="1200" b="1" dirty="0">
              <a:solidFill>
                <a:srgbClr val="254061"/>
              </a:solidFill>
            </a:endParaRPr>
          </a:p>
        </p:txBody>
      </p:sp>
      <p:pic>
        <p:nvPicPr>
          <p:cNvPr id="1026" name="Picture 2" descr="http://archives.nso.ru/sites/archives.nso.ru/wodby_files/files/page_1048/knd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4721" y="4673908"/>
            <a:ext cx="2075335" cy="387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06653" y="4724821"/>
            <a:ext cx="174560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rgbClr val="254061"/>
                </a:solidFill>
              </a:rPr>
              <a:t>https://</a:t>
            </a:r>
            <a:r>
              <a:rPr lang="en-US" sz="1200" b="1" dirty="0" smtClean="0">
                <a:solidFill>
                  <a:srgbClr val="254061"/>
                </a:solidFill>
              </a:rPr>
              <a:t>knd.gosuslugi.ru</a:t>
            </a:r>
            <a:endParaRPr lang="ru-RU" sz="1200" b="1" dirty="0">
              <a:solidFill>
                <a:srgbClr val="254061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7"/>
          <a:srcRect l="3201" t="14720" r="83750" b="78080"/>
          <a:stretch/>
        </p:blipFill>
        <p:spPr>
          <a:xfrm>
            <a:off x="2560559" y="1559207"/>
            <a:ext cx="1555567" cy="452608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737655" y="1611567"/>
            <a:ext cx="125957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rgbClr val="254061"/>
                </a:solidFill>
              </a:rPr>
              <a:t>https://</a:t>
            </a:r>
            <a:r>
              <a:rPr lang="en-US" sz="1200" b="1" dirty="0" smtClean="0">
                <a:solidFill>
                  <a:srgbClr val="254061"/>
                </a:solidFill>
              </a:rPr>
              <a:t>ot.gov.ru</a:t>
            </a:r>
            <a:endParaRPr lang="ru-RU" sz="1600" dirty="0">
              <a:solidFill>
                <a:prstClr val="black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39352" y="1001210"/>
            <a:ext cx="8506880" cy="492443"/>
          </a:xfrm>
          <a:prstGeom prst="rect">
            <a:avLst/>
          </a:prstGeom>
          <a:solidFill>
            <a:srgbClr val="F0E1C5"/>
          </a:solidFill>
          <a:ln>
            <a:solidFill>
              <a:schemeClr val="bg1">
                <a:lumMod val="6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altLang="ru-RU" sz="1300" dirty="0">
                <a:latin typeface="Arial" panose="020B0604020202020204" pitchFamily="34" charset="0"/>
                <a:cs typeface="Arial" panose="020B0604020202020204" pitchFamily="34" charset="0"/>
              </a:rPr>
              <a:t>Обязательные требования, </a:t>
            </a:r>
            <a:endParaRPr lang="ru-RU" altLang="ru-RU" sz="13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altLang="ru-RU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которые </a:t>
            </a:r>
            <a:r>
              <a:rPr lang="ru-RU" altLang="ru-RU" sz="1300" dirty="0">
                <a:latin typeface="Arial" panose="020B0604020202020204" pitchFamily="34" charset="0"/>
                <a:cs typeface="Arial" panose="020B0604020202020204" pitchFamily="34" charset="0"/>
              </a:rPr>
              <a:t>проверяются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39351" y="2094129"/>
            <a:ext cx="3660705" cy="492443"/>
          </a:xfrm>
          <a:prstGeom prst="rect">
            <a:avLst/>
          </a:prstGeom>
          <a:solidFill>
            <a:srgbClr val="F0E1C5"/>
          </a:solidFill>
          <a:ln>
            <a:solidFill>
              <a:schemeClr val="bg1">
                <a:lumMod val="6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altLang="ru-RU" sz="1300" dirty="0">
                <a:latin typeface="Arial" panose="020B0604020202020204" pitchFamily="34" charset="0"/>
                <a:cs typeface="Arial" panose="020B0604020202020204" pitchFamily="34" charset="0"/>
              </a:rPr>
              <a:t>Полная и актуальная информация по каждому виду контроля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39351" y="3144437"/>
            <a:ext cx="3660705" cy="492443"/>
          </a:xfrm>
          <a:prstGeom prst="rect">
            <a:avLst/>
          </a:prstGeom>
          <a:solidFill>
            <a:srgbClr val="F0E1C5"/>
          </a:solidFill>
          <a:ln>
            <a:solidFill>
              <a:schemeClr val="bg1">
                <a:lumMod val="6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altLang="ru-RU" sz="1300" dirty="0">
                <a:latin typeface="Arial" panose="020B0604020202020204" pitchFamily="34" charset="0"/>
                <a:cs typeface="Arial" panose="020B0604020202020204" pitchFamily="34" charset="0"/>
              </a:rPr>
              <a:t>Подробная информация о проводимых </a:t>
            </a:r>
            <a:r>
              <a:rPr lang="ru-RU" altLang="ru-RU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КНМ/</a:t>
            </a:r>
            <a:r>
              <a:rPr lang="ru-RU" altLang="ru-RU" sz="13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профвизитах</a:t>
            </a:r>
            <a:endParaRPr lang="ru-RU" altLang="ru-RU" sz="1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06780" y="4105850"/>
            <a:ext cx="3660705" cy="492443"/>
          </a:xfrm>
          <a:prstGeom prst="rect">
            <a:avLst/>
          </a:prstGeom>
          <a:solidFill>
            <a:srgbClr val="F0E1C5"/>
          </a:solidFill>
          <a:ln>
            <a:solidFill>
              <a:schemeClr val="bg1">
                <a:lumMod val="6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altLang="ru-RU" sz="1300" dirty="0">
                <a:latin typeface="Arial" panose="020B0604020202020204" pitchFamily="34" charset="0"/>
                <a:cs typeface="Arial" panose="020B0604020202020204" pitchFamily="34" charset="0"/>
              </a:rPr>
              <a:t>Возможность обжалования при несогласии с результатами КНМ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1791155" y="639217"/>
            <a:ext cx="60305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ru-RU" sz="1600" b="1" dirty="0" smtClean="0">
                <a:solidFill>
                  <a:srgbClr val="9E6F44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КНД</a:t>
            </a:r>
            <a:endParaRPr lang="ru-RU" sz="1600" b="1" dirty="0">
              <a:solidFill>
                <a:srgbClr val="9E6F44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6732240" y="673339"/>
            <a:ext cx="62869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ru-RU" sz="1600" b="1" dirty="0" smtClean="0">
                <a:solidFill>
                  <a:srgbClr val="9E6F44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ОРВ</a:t>
            </a:r>
            <a:endParaRPr lang="ru-RU" sz="1600" b="1" dirty="0">
              <a:solidFill>
                <a:srgbClr val="9E6F44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pic>
        <p:nvPicPr>
          <p:cNvPr id="26" name="Рисунок 25"/>
          <p:cNvPicPr>
            <a:picLocks noChangeAspect="1"/>
          </p:cNvPicPr>
          <p:nvPr/>
        </p:nvPicPr>
        <p:blipFill rotWithShape="1">
          <a:blip r:embed="rId8"/>
          <a:srcRect l="9965" t="16115" r="13597" b="18344"/>
          <a:stretch/>
        </p:blipFill>
        <p:spPr>
          <a:xfrm>
            <a:off x="4461277" y="1575845"/>
            <a:ext cx="3711615" cy="1444679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6660247" y="2095285"/>
            <a:ext cx="240104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rgbClr val="254061"/>
                </a:solidFill>
              </a:rPr>
              <a:t>https://econom.nso.ru/page/3878</a:t>
            </a:r>
            <a:endParaRPr lang="ru-RU" sz="1200" b="1" dirty="0">
              <a:solidFill>
                <a:srgbClr val="25406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460614" y="4104207"/>
            <a:ext cx="4399266" cy="492443"/>
          </a:xfrm>
          <a:prstGeom prst="rect">
            <a:avLst/>
          </a:prstGeom>
          <a:solidFill>
            <a:srgbClr val="F0E1C5"/>
          </a:solidFill>
          <a:ln>
            <a:solidFill>
              <a:schemeClr val="bg1">
                <a:lumMod val="6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altLang="ru-RU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Региональный сервис </a:t>
            </a:r>
          </a:p>
          <a:p>
            <a:pPr algn="ctr"/>
            <a:r>
              <a:rPr lang="ru-RU" altLang="ru-RU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«регуляторная гильотина»</a:t>
            </a:r>
            <a:endParaRPr lang="ru-RU" altLang="ru-RU" sz="1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4900377" y="4683960"/>
            <a:ext cx="386870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>
                <a:solidFill>
                  <a:schemeClr val="tx2">
                    <a:lumMod val="75000"/>
                  </a:schemeClr>
                </a:solidFill>
              </a:rPr>
              <a:t>https://econom.nso.ru/page/2775</a:t>
            </a:r>
            <a:endParaRPr lang="ru-RU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0" name="Picture 2" descr="http://dem.nso.ru/assets/0.4/ctx/img/design/logo-portal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0614" y="3151594"/>
            <a:ext cx="1894612" cy="434238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Рисунок 3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579188" y="3126379"/>
            <a:ext cx="1475575" cy="430100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7892411" y="3370024"/>
            <a:ext cx="113793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200" b="1" dirty="0">
                <a:solidFill>
                  <a:srgbClr val="9E6F44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ORV.GOV.RU</a:t>
            </a:r>
            <a:endParaRPr lang="ru-RU" sz="1200" b="1" dirty="0">
              <a:solidFill>
                <a:srgbClr val="9E6F44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pic>
        <p:nvPicPr>
          <p:cNvPr id="33" name="Рисунок 32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31" t="8362" r="22993" b="14716"/>
          <a:stretch/>
        </p:blipFill>
        <p:spPr>
          <a:xfrm>
            <a:off x="5976340" y="3688661"/>
            <a:ext cx="299694" cy="328236"/>
          </a:xfrm>
          <a:prstGeom prst="rect">
            <a:avLst/>
          </a:prstGeom>
        </p:spPr>
      </p:pic>
      <p:pic>
        <p:nvPicPr>
          <p:cNvPr id="34" name="Рисунок 33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28" t="36000" r="9019" b="35765"/>
          <a:stretch/>
        </p:blipFill>
        <p:spPr>
          <a:xfrm>
            <a:off x="4559964" y="3702583"/>
            <a:ext cx="1329406" cy="284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7090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/>
          <p:cNvSpPr>
            <a:spLocks noGrp="1"/>
          </p:cNvSpPr>
          <p:nvPr>
            <p:ph type="ctrTitle"/>
          </p:nvPr>
        </p:nvSpPr>
        <p:spPr>
          <a:xfrm>
            <a:off x="8748464" y="4698038"/>
            <a:ext cx="395536" cy="393991"/>
          </a:xfrm>
        </p:spPr>
        <p:txBody>
          <a:bodyPr>
            <a:normAutofit/>
          </a:bodyPr>
          <a:lstStyle/>
          <a:p>
            <a:fld id="{B40D7CFC-9118-4005-9F61-C1BECD5939FB}" type="slidenum">
              <a:rPr lang="ru-RU" sz="1400" smtClean="0"/>
              <a:t>7</a:t>
            </a:fld>
            <a:endParaRPr lang="ru-RU" sz="14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717BD43-D8FE-5183-4456-AAA5323A4870}"/>
              </a:ext>
            </a:extLst>
          </p:cNvPr>
          <p:cNvSpPr txBox="1"/>
          <p:nvPr/>
        </p:nvSpPr>
        <p:spPr>
          <a:xfrm>
            <a:off x="285235" y="21853"/>
            <a:ext cx="883780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000" b="1" dirty="0">
                <a:solidFill>
                  <a:srgbClr val="254061"/>
                </a:solidFill>
                <a:latin typeface="+mj-lt"/>
                <a:ea typeface="Tahoma" panose="020B0604030504040204" pitchFamily="34" charset="0"/>
                <a:cs typeface="Arial" panose="020B0604020202020204" pitchFamily="34" charset="0"/>
              </a:rPr>
              <a:t>Основные направления совершенствования </a:t>
            </a:r>
            <a:endParaRPr lang="ru-RU" sz="2000" b="1" dirty="0" smtClean="0">
              <a:solidFill>
                <a:srgbClr val="254061"/>
              </a:solidFill>
              <a:latin typeface="+mj-lt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ru-RU" sz="2000" b="1" dirty="0" smtClean="0">
                <a:solidFill>
                  <a:srgbClr val="254061"/>
                </a:solidFill>
                <a:latin typeface="+mj-lt"/>
                <a:ea typeface="Tahoma" panose="020B0604030504040204" pitchFamily="34" charset="0"/>
                <a:cs typeface="Arial" panose="020B0604020202020204" pitchFamily="34" charset="0"/>
              </a:rPr>
              <a:t>регуляторной среды </a:t>
            </a:r>
            <a:r>
              <a:rPr lang="ru-RU" sz="2000" b="1" dirty="0">
                <a:solidFill>
                  <a:srgbClr val="254061"/>
                </a:solidFill>
                <a:latin typeface="+mj-lt"/>
                <a:ea typeface="Tahoma" panose="020B0604030504040204" pitchFamily="34" charset="0"/>
                <a:cs typeface="Arial" panose="020B0604020202020204" pitchFamily="34" charset="0"/>
              </a:rPr>
              <a:t>в 2023 </a:t>
            </a:r>
            <a:r>
              <a:rPr lang="ru-RU" sz="2000" b="1" dirty="0" smtClean="0">
                <a:solidFill>
                  <a:srgbClr val="254061"/>
                </a:solidFill>
                <a:latin typeface="+mj-lt"/>
                <a:ea typeface="Tahoma" panose="020B0604030504040204" pitchFamily="34" charset="0"/>
                <a:cs typeface="Arial" panose="020B0604020202020204" pitchFamily="34" charset="0"/>
              </a:rPr>
              <a:t>году</a:t>
            </a:r>
            <a:endParaRPr lang="ru-RU" sz="2000" b="1" dirty="0">
              <a:solidFill>
                <a:srgbClr val="254061"/>
              </a:solidFill>
              <a:latin typeface="+mj-lt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>
            <a:off x="285235" y="683853"/>
            <a:ext cx="6137520" cy="0"/>
          </a:xfrm>
          <a:prstGeom prst="line">
            <a:avLst/>
          </a:prstGeom>
          <a:noFill/>
          <a:ln w="9525" cap="flat" cmpd="sng" algn="ctr">
            <a:solidFill>
              <a:srgbClr val="B8885B"/>
            </a:solidFill>
            <a:prstDash val="solid"/>
          </a:ln>
          <a:effectLst/>
        </p:spPr>
      </p:cxnSp>
      <p:pic>
        <p:nvPicPr>
          <p:cNvPr id="32" name="Рисунок 3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265" y="117250"/>
            <a:ext cx="1487967" cy="53701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/>
          <a:srcRect l="12594" t="36000" r="64963" b="13601"/>
          <a:stretch/>
        </p:blipFill>
        <p:spPr>
          <a:xfrm>
            <a:off x="262781" y="852812"/>
            <a:ext cx="612552" cy="773750"/>
          </a:xfrm>
          <a:prstGeom prst="rect">
            <a:avLst/>
          </a:prstGeom>
        </p:spPr>
      </p:pic>
      <p:pic>
        <p:nvPicPr>
          <p:cNvPr id="2050" name="Picture 2" descr="Лупа – Бесплатные иконки: инструменты редактирования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81" y="2813569"/>
            <a:ext cx="555388" cy="555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991471" y="1031299"/>
            <a:ext cx="3295635" cy="523220"/>
          </a:xfrm>
          <a:prstGeom prst="rect">
            <a:avLst/>
          </a:prstGeom>
          <a:solidFill>
            <a:srgbClr val="F0E1C5"/>
          </a:solidFill>
          <a:ln>
            <a:solidFill>
              <a:schemeClr val="bg1">
                <a:lumMod val="6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alt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Мониторинг соблюдения КНО </a:t>
            </a:r>
          </a:p>
          <a:p>
            <a:pPr algn="ctr"/>
            <a:r>
              <a:rPr lang="ru-RU" alt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моратория 2023 </a:t>
            </a:r>
            <a:endParaRPr lang="ru-RU" alt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71599" y="2690993"/>
            <a:ext cx="3295635" cy="954107"/>
          </a:xfrm>
          <a:prstGeom prst="rect">
            <a:avLst/>
          </a:prstGeom>
          <a:solidFill>
            <a:srgbClr val="F0E1C5"/>
          </a:solidFill>
          <a:ln>
            <a:solidFill>
              <a:schemeClr val="bg1">
                <a:lumMod val="6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alt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Обеспечение достоверности и полноты сведений о видах контроля в ЕРВК</a:t>
            </a:r>
          </a:p>
          <a:p>
            <a:pPr algn="ctr"/>
            <a:r>
              <a:rPr lang="ru-RU" alt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(1731 вид контроля)</a:t>
            </a:r>
            <a:endParaRPr lang="ru-RU" alt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AutoShape 14" descr="звонок, уведомления, Уведомление, уведомление значок в Youtube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64" name="Picture 16" descr="Уведомление колокольчик – Бесплатные иконки: ui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13" y="1893955"/>
            <a:ext cx="553740" cy="553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999419" y="1815778"/>
            <a:ext cx="3295635" cy="523220"/>
          </a:xfrm>
          <a:prstGeom prst="rect">
            <a:avLst/>
          </a:prstGeom>
          <a:solidFill>
            <a:srgbClr val="F0E1C5"/>
          </a:solidFill>
          <a:ln>
            <a:solidFill>
              <a:schemeClr val="bg1">
                <a:lumMod val="6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alt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П</a:t>
            </a:r>
            <a:r>
              <a:rPr lang="ru-RU" alt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ересмотр </a:t>
            </a:r>
          </a:p>
          <a:p>
            <a:pPr algn="ctr"/>
            <a:r>
              <a:rPr lang="ru-RU" alt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индикаторов риска</a:t>
            </a:r>
            <a:endParaRPr lang="ru-RU" alt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66" name="Picture 18" descr="Символ документов – Бесплатные иконки: интерфейс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857" y="3912397"/>
            <a:ext cx="676396" cy="676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971599" y="3968135"/>
            <a:ext cx="3295635" cy="523220"/>
          </a:xfrm>
          <a:prstGeom prst="rect">
            <a:avLst/>
          </a:prstGeom>
          <a:solidFill>
            <a:srgbClr val="F0E1C5"/>
          </a:solidFill>
          <a:ln>
            <a:solidFill>
              <a:schemeClr val="bg1">
                <a:lumMod val="6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alt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Внедрение новых механизмов профилактики </a:t>
            </a:r>
            <a:endParaRPr lang="ru-RU" alt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76" name="Picture 28" descr="Механизм – Бесплатные иконки: строительство и инструменты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778631"/>
            <a:ext cx="623705" cy="623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Прямоугольник 19"/>
          <p:cNvSpPr/>
          <p:nvPr/>
        </p:nvSpPr>
        <p:spPr>
          <a:xfrm>
            <a:off x="2274666" y="647012"/>
            <a:ext cx="60305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ru-RU" sz="1600" b="1" dirty="0" smtClean="0">
                <a:solidFill>
                  <a:srgbClr val="9E6F44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КНД</a:t>
            </a:r>
            <a:endParaRPr lang="ru-RU" sz="1600" b="1" dirty="0">
              <a:solidFill>
                <a:srgbClr val="9E6F44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6732240" y="676819"/>
            <a:ext cx="62869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ru-RU" sz="1600" b="1" dirty="0" smtClean="0">
                <a:solidFill>
                  <a:srgbClr val="9E6F44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ОРВ</a:t>
            </a:r>
            <a:endParaRPr lang="ru-RU" sz="1600" b="1" dirty="0">
              <a:solidFill>
                <a:srgbClr val="9E6F44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pic>
        <p:nvPicPr>
          <p:cNvPr id="23" name="Рисунок 1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042210"/>
            <a:ext cx="548048" cy="523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5508094" y="1038949"/>
            <a:ext cx="3295635" cy="523220"/>
          </a:xfrm>
          <a:prstGeom prst="rect">
            <a:avLst/>
          </a:prstGeom>
          <a:solidFill>
            <a:srgbClr val="F0E1C5"/>
          </a:solidFill>
          <a:ln>
            <a:solidFill>
              <a:schemeClr val="bg1">
                <a:lumMod val="6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alt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ОРВ проектов НПА</a:t>
            </a:r>
            <a:r>
              <a:rPr lang="ru-RU" alt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pPr algn="ctr"/>
            <a:r>
              <a:rPr lang="ru-RU" alt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1400" dirty="0">
                <a:latin typeface="Arial" panose="020B0604020202020204" pitchFamily="34" charset="0"/>
                <a:cs typeface="Arial" panose="020B0604020202020204" pitchFamily="34" charset="0"/>
              </a:rPr>
              <a:t>содержащих ОТ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508104" y="1797148"/>
            <a:ext cx="3295635" cy="523220"/>
          </a:xfrm>
          <a:prstGeom prst="rect">
            <a:avLst/>
          </a:prstGeom>
          <a:solidFill>
            <a:srgbClr val="F0E1C5"/>
          </a:solidFill>
          <a:ln>
            <a:solidFill>
              <a:schemeClr val="bg1">
                <a:lumMod val="6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alt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Внедрение механизмов оценки применения ОТ</a:t>
            </a:r>
            <a:endParaRPr lang="ru-RU" alt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7" name="Рисунок 26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5216" y="2615109"/>
            <a:ext cx="740917" cy="740917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5508104" y="2664684"/>
            <a:ext cx="3295635" cy="523220"/>
          </a:xfrm>
          <a:prstGeom prst="rect">
            <a:avLst/>
          </a:prstGeom>
          <a:solidFill>
            <a:srgbClr val="F0E1C5"/>
          </a:solidFill>
          <a:ln>
            <a:solidFill>
              <a:schemeClr val="bg1">
                <a:lumMod val="6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alt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Координация ИОГВ по наполнению регионального Реестра ОТ</a:t>
            </a:r>
            <a:endParaRPr lang="ru-RU" alt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3896" y="3486319"/>
            <a:ext cx="852157" cy="852157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5531602" y="3532220"/>
            <a:ext cx="3295635" cy="523220"/>
          </a:xfrm>
          <a:prstGeom prst="rect">
            <a:avLst/>
          </a:prstGeom>
          <a:solidFill>
            <a:srgbClr val="F0E1C5"/>
          </a:solidFill>
          <a:ln>
            <a:solidFill>
              <a:schemeClr val="bg1">
                <a:lumMod val="6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alt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Повышение вовлеченности бизнеса в процедуры ОРВ</a:t>
            </a:r>
          </a:p>
        </p:txBody>
      </p:sp>
    </p:spTree>
    <p:extLst>
      <p:ext uri="{BB962C8B-B14F-4D97-AF65-F5344CB8AC3E}">
        <p14:creationId xmlns:p14="http://schemas.microsoft.com/office/powerpoint/2010/main" val="3832451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0" y="0"/>
            <a:ext cx="4365114" cy="515766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505" y="159650"/>
            <a:ext cx="2223247" cy="80237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23528" y="1450980"/>
            <a:ext cx="28520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A87745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Спасибо за внимание!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123544" y="1851670"/>
            <a:ext cx="60486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spc="51" dirty="0">
                <a:ln w="11430"/>
                <a:solidFill>
                  <a:srgbClr val="5E4228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 проведении оценки регулирующего воздействия и реализации </a:t>
            </a:r>
            <a:endParaRPr lang="ru-RU" sz="2000" b="1" spc="51" dirty="0" smtClean="0">
              <a:ln w="11430"/>
              <a:solidFill>
                <a:srgbClr val="5E4228"/>
              </a:solidFill>
              <a:effectLst>
                <a:glow rad="101600">
                  <a:schemeClr val="bg1">
                    <a:alpha val="40000"/>
                  </a:schemeClr>
                </a:glo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ru-RU" sz="2000" b="1" spc="51" dirty="0" smtClean="0">
                <a:ln w="11430"/>
                <a:solidFill>
                  <a:srgbClr val="5E4228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контрольной </a:t>
            </a:r>
            <a:r>
              <a:rPr lang="ru-RU" sz="2000" b="1" spc="51" dirty="0">
                <a:ln w="11430"/>
                <a:solidFill>
                  <a:srgbClr val="5E4228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(надзорной) деятельности </a:t>
            </a:r>
            <a:endParaRPr lang="ru-RU" sz="2000" b="1" spc="51" dirty="0" smtClean="0">
              <a:ln w="11430"/>
              <a:solidFill>
                <a:srgbClr val="5E4228"/>
              </a:solidFill>
              <a:effectLst>
                <a:glow rad="101600">
                  <a:schemeClr val="bg1">
                    <a:alpha val="40000"/>
                  </a:schemeClr>
                </a:glo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ru-RU" sz="2000" b="1" spc="51" dirty="0" smtClean="0">
                <a:ln w="11430"/>
                <a:solidFill>
                  <a:srgbClr val="5E4228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 </a:t>
            </a:r>
            <a:r>
              <a:rPr lang="ru-RU" sz="2000" b="1" spc="51" dirty="0">
                <a:ln w="11430"/>
                <a:solidFill>
                  <a:srgbClr val="5E4228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территории </a:t>
            </a:r>
            <a:r>
              <a:rPr lang="ru-RU" sz="2000" b="1" spc="51" dirty="0" smtClean="0">
                <a:ln w="11430"/>
                <a:solidFill>
                  <a:srgbClr val="5E4228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Новосибирской </a:t>
            </a:r>
            <a:r>
              <a:rPr lang="ru-RU" sz="2000" b="1" spc="51" dirty="0">
                <a:ln w="11430"/>
                <a:solidFill>
                  <a:srgbClr val="5E4228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области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979713" y="4262492"/>
            <a:ext cx="6971598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200" b="1" dirty="0">
                <a:solidFill>
                  <a:srgbClr val="A87745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Москвина Ольга Владимировна,</a:t>
            </a:r>
          </a:p>
          <a:p>
            <a:pPr algn="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100" dirty="0">
                <a:solidFill>
                  <a:srgbClr val="A87745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начальник управления совершенствования </a:t>
            </a:r>
            <a:r>
              <a:rPr lang="ru-RU" sz="1100" dirty="0" smtClean="0">
                <a:solidFill>
                  <a:srgbClr val="A87745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государственного управления и</a:t>
            </a:r>
            <a:r>
              <a:rPr lang="en-US" sz="1100" dirty="0" smtClean="0">
                <a:solidFill>
                  <a:srgbClr val="A87745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100" dirty="0" smtClean="0">
                <a:solidFill>
                  <a:srgbClr val="A87745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регуляторной политики </a:t>
            </a:r>
            <a:r>
              <a:rPr lang="ru-RU" sz="1100" dirty="0">
                <a:solidFill>
                  <a:srgbClr val="A87745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министерства </a:t>
            </a:r>
            <a:r>
              <a:rPr lang="ru-RU" sz="1100" dirty="0" smtClean="0">
                <a:solidFill>
                  <a:srgbClr val="A87745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экономического </a:t>
            </a:r>
            <a:r>
              <a:rPr lang="ru-RU" sz="1100" dirty="0">
                <a:solidFill>
                  <a:srgbClr val="A87745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развития Новосибирской области </a:t>
            </a:r>
          </a:p>
        </p:txBody>
      </p:sp>
    </p:spTree>
    <p:extLst>
      <p:ext uri="{BB962C8B-B14F-4D97-AF65-F5344CB8AC3E}">
        <p14:creationId xmlns:p14="http://schemas.microsoft.com/office/powerpoint/2010/main" val="2361046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3369</TotalTime>
  <Words>441</Words>
  <Application>Microsoft Office PowerPoint</Application>
  <PresentationFormat>Экран (16:9)</PresentationFormat>
  <Paragraphs>133</Paragraphs>
  <Slides>8</Slides>
  <Notes>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Century Gothic</vt:lpstr>
      <vt:lpstr>Tahoma</vt:lpstr>
      <vt:lpstr>Тема Office</vt:lpstr>
      <vt:lpstr>Презентация PowerPoint</vt:lpstr>
      <vt:lpstr>Презентация PowerPoint</vt:lpstr>
      <vt:lpstr>3</vt:lpstr>
      <vt:lpstr>4</vt:lpstr>
      <vt:lpstr>5</vt:lpstr>
      <vt:lpstr>6</vt:lpstr>
      <vt:lpstr>7</vt:lpstr>
      <vt:lpstr>Презентация PowerPoint</vt:lpstr>
    </vt:vector>
  </TitlesOfParts>
  <Company>Группа Е4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Корнилова Мария Сергеевна</cp:lastModifiedBy>
  <cp:revision>487</cp:revision>
  <cp:lastPrinted>2023-06-22T05:08:03Z</cp:lastPrinted>
  <dcterms:created xsi:type="dcterms:W3CDTF">2020-12-29T05:04:55Z</dcterms:created>
  <dcterms:modified xsi:type="dcterms:W3CDTF">2023-06-22T07:45:09Z</dcterms:modified>
</cp:coreProperties>
</file>