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</p:sldMasterIdLst>
  <p:notesMasterIdLst>
    <p:notesMasterId r:id="rId12"/>
  </p:notesMasterIdLst>
  <p:handoutMasterIdLst>
    <p:handoutMasterId r:id="rId13"/>
  </p:handoutMasterIdLst>
  <p:sldIdLst>
    <p:sldId id="984" r:id="rId2"/>
    <p:sldId id="986" r:id="rId3"/>
    <p:sldId id="988" r:id="rId4"/>
    <p:sldId id="989" r:id="rId5"/>
    <p:sldId id="991" r:id="rId6"/>
    <p:sldId id="992" r:id="rId7"/>
    <p:sldId id="976" r:id="rId8"/>
    <p:sldId id="981" r:id="rId9"/>
    <p:sldId id="980" r:id="rId10"/>
    <p:sldId id="990" r:id="rId11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142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2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43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574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5715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2857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000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143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1">
          <p15:clr>
            <a:srgbClr val="A4A3A4"/>
          </p15:clr>
        </p15:guide>
        <p15:guide id="2" pos="32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пахина Дарья Олеговна" initials="ЧДО" lastIdx="1" clrIdx="0">
    <p:extLst>
      <p:ext uri="{19B8F6BF-5375-455C-9EA6-DF929625EA0E}">
        <p15:presenceInfo xmlns:p15="http://schemas.microsoft.com/office/powerpoint/2012/main" userId="S-1-5-21-2356655543-2162514679-1277178298-157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1D1"/>
    <a:srgbClr val="194D8B"/>
    <a:srgbClr val="1C90D1"/>
    <a:srgbClr val="1C77B6"/>
    <a:srgbClr val="464646"/>
    <a:srgbClr val="454545"/>
    <a:srgbClr val="E0881C"/>
    <a:srgbClr val="2C93CA"/>
    <a:srgbClr val="4D83C2"/>
    <a:srgbClr val="5D8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4" autoAdjust="0"/>
    <p:restoredTop sz="96159" autoAdjust="0"/>
  </p:normalViewPr>
  <p:slideViewPr>
    <p:cSldViewPr>
      <p:cViewPr varScale="1">
        <p:scale>
          <a:sx n="143" d="100"/>
          <a:sy n="143" d="100"/>
        </p:scale>
        <p:origin x="690" y="132"/>
      </p:cViewPr>
      <p:guideLst>
        <p:guide orient="horz" pos="1961"/>
        <p:guide pos="3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36" y="-10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32AA63-D732-4FC6-8BA8-1D13ACA4154A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892319-8378-4394-8E46-5BAB35D12E98}">
      <dgm:prSet phldrT="[Текст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2C93CA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1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Обеспечивается свободный и безвозмездный доступ к информации о контрактной системе в сфере закупок </a:t>
          </a:r>
        </a:p>
        <a:p>
          <a:r>
            <a:rPr lang="ru-RU" sz="11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(ч. 1 ст. 7 № 44-ФЗ)</a:t>
          </a:r>
          <a:endParaRPr lang="ru-RU" sz="1100" dirty="0">
            <a:latin typeface="Montserrat-Regular"/>
          </a:endParaRPr>
        </a:p>
      </dgm:t>
    </dgm:pt>
    <dgm:pt modelId="{C0C83640-A8B4-427F-87F3-7ADF19D463FA}" type="parTrans" cxnId="{2322998A-41A2-43F2-A772-AC57CFBB05F2}">
      <dgm:prSet/>
      <dgm:spPr/>
      <dgm:t>
        <a:bodyPr/>
        <a:lstStyle/>
        <a:p>
          <a:endParaRPr lang="ru-RU"/>
        </a:p>
      </dgm:t>
    </dgm:pt>
    <dgm:pt modelId="{D7612004-DC43-4A83-B809-E0476B2981C7}" type="sibTrans" cxnId="{2322998A-41A2-43F2-A772-AC57CFBB05F2}">
      <dgm:prSet/>
      <dgm:spPr/>
      <dgm:t>
        <a:bodyPr/>
        <a:lstStyle/>
        <a:p>
          <a:endParaRPr lang="ru-RU"/>
        </a:p>
      </dgm:t>
    </dgm:pt>
    <dgm:pt modelId="{2AB65C14-B736-4240-8BD9-416617863030}">
      <dgm:prSet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200" dirty="0" smtClean="0">
              <a:latin typeface="Montserrat-Regular"/>
            </a:rPr>
            <a:t>Размещенная информация должна быть полной и достоверной </a:t>
          </a:r>
        </a:p>
        <a:p>
          <a:r>
            <a:rPr lang="ru-RU" sz="1200" dirty="0" smtClean="0">
              <a:latin typeface="Montserrat-Regular"/>
            </a:rPr>
            <a:t>(ч. 3 ст. ст. 7 № 44-ФЗ)</a:t>
          </a:r>
          <a:endParaRPr lang="ru-RU" sz="900" dirty="0">
            <a:latin typeface="Montserrat-Regular"/>
          </a:endParaRPr>
        </a:p>
      </dgm:t>
    </dgm:pt>
    <dgm:pt modelId="{5827D567-0CA9-41A3-994A-75522C8FCCD3}" type="parTrans" cxnId="{CD5A7E64-FDED-4554-B20A-9EE133654EC6}">
      <dgm:prSet/>
      <dgm:spPr/>
      <dgm:t>
        <a:bodyPr/>
        <a:lstStyle/>
        <a:p>
          <a:endParaRPr lang="ru-RU"/>
        </a:p>
      </dgm:t>
    </dgm:pt>
    <dgm:pt modelId="{98B8FDD4-600B-4342-A731-320F08FEDA12}" type="sibTrans" cxnId="{CD5A7E64-FDED-4554-B20A-9EE133654EC6}">
      <dgm:prSet/>
      <dgm:spPr/>
      <dgm:t>
        <a:bodyPr/>
        <a:lstStyle/>
        <a:p>
          <a:endParaRPr lang="ru-RU"/>
        </a:p>
      </dgm:t>
    </dgm:pt>
    <dgm:pt modelId="{E64E481A-3756-4A88-A871-9E2A09D80AA7}">
      <dgm:prSet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100" dirty="0" smtClean="0">
              <a:latin typeface="Montserrat-Regular"/>
            </a:rPr>
            <a:t>Информация, содержащаяся в единой информационной системе, является общедоступной и предоставляется безвозмездно</a:t>
          </a:r>
        </a:p>
        <a:p>
          <a:r>
            <a:rPr lang="ru-RU" sz="1100" dirty="0" smtClean="0">
              <a:latin typeface="Montserrat-Regular"/>
            </a:rPr>
            <a:t> (ч. 4 ст. 4 № 44-ФЗ)</a:t>
          </a:r>
          <a:endParaRPr lang="ru-RU" sz="900" dirty="0">
            <a:latin typeface="Montserrat-Regular"/>
          </a:endParaRPr>
        </a:p>
      </dgm:t>
    </dgm:pt>
    <dgm:pt modelId="{3B65EA4A-5FBD-4706-B1E2-37AC36B8DAD0}" type="parTrans" cxnId="{5DCC607B-F50E-4ED2-83DE-E41D40FCE9CB}">
      <dgm:prSet/>
      <dgm:spPr/>
      <dgm:t>
        <a:bodyPr/>
        <a:lstStyle/>
        <a:p>
          <a:endParaRPr lang="ru-RU"/>
        </a:p>
      </dgm:t>
    </dgm:pt>
    <dgm:pt modelId="{C9978234-8A82-4981-82EA-0DE7B0F61378}" type="sibTrans" cxnId="{5DCC607B-F50E-4ED2-83DE-E41D40FCE9CB}">
      <dgm:prSet/>
      <dgm:spPr/>
      <dgm:t>
        <a:bodyPr/>
        <a:lstStyle/>
        <a:p>
          <a:endParaRPr lang="ru-RU"/>
        </a:p>
      </dgm:t>
    </dgm:pt>
    <dgm:pt modelId="{4EA85898-91DC-40B4-9BB1-4A1C1E2A0A8E}">
      <dgm:prSet phldrT="[Текст]" custT="1"/>
      <dgm:spPr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b="1" dirty="0" smtClean="0">
              <a:latin typeface="Montserrat-Regular"/>
            </a:rPr>
            <a:t>Принципы открытости </a:t>
          </a:r>
        </a:p>
        <a:p>
          <a:r>
            <a:rPr lang="ru-RU" sz="1800" b="1" dirty="0" smtClean="0">
              <a:latin typeface="Montserrat-Regular"/>
            </a:rPr>
            <a:t>и прозрачности</a:t>
          </a:r>
          <a:endParaRPr lang="ru-RU" sz="1800" dirty="0">
            <a:latin typeface="Montserrat-Regular"/>
          </a:endParaRPr>
        </a:p>
      </dgm:t>
    </dgm:pt>
    <dgm:pt modelId="{CE9E5193-26E1-43FC-90FE-9314B0504461}" type="sibTrans" cxnId="{D459FB7D-B009-474F-97B0-00D5609F05E6}">
      <dgm:prSet/>
      <dgm:spPr/>
      <dgm:t>
        <a:bodyPr/>
        <a:lstStyle/>
        <a:p>
          <a:endParaRPr lang="ru-RU"/>
        </a:p>
      </dgm:t>
    </dgm:pt>
    <dgm:pt modelId="{D351C50B-7D85-4548-B2DA-A543414D6891}" type="parTrans" cxnId="{D459FB7D-B009-474F-97B0-00D5609F05E6}">
      <dgm:prSet/>
      <dgm:spPr/>
      <dgm:t>
        <a:bodyPr/>
        <a:lstStyle/>
        <a:p>
          <a:endParaRPr lang="ru-RU"/>
        </a:p>
      </dgm:t>
    </dgm:pt>
    <dgm:pt modelId="{69B776A4-A8DF-4BDE-8C36-BDDEB5C55BDE}" type="pres">
      <dgm:prSet presAssocID="{2232AA63-D732-4FC6-8BA8-1D13ACA415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9FE4909-CB9D-40A1-904D-617AF6A1F4EC}" type="pres">
      <dgm:prSet presAssocID="{4EA85898-91DC-40B4-9BB1-4A1C1E2A0A8E}" presName="hierRoot1" presStyleCnt="0">
        <dgm:presLayoutVars>
          <dgm:hierBranch val="init"/>
        </dgm:presLayoutVars>
      </dgm:prSet>
      <dgm:spPr/>
    </dgm:pt>
    <dgm:pt modelId="{53DCD5F7-4E59-4BD3-A851-FE015B39E135}" type="pres">
      <dgm:prSet presAssocID="{4EA85898-91DC-40B4-9BB1-4A1C1E2A0A8E}" presName="rootComposite1" presStyleCnt="0"/>
      <dgm:spPr/>
    </dgm:pt>
    <dgm:pt modelId="{C9A69E23-41B4-4CE7-BFCE-E3A7654C619F}" type="pres">
      <dgm:prSet presAssocID="{4EA85898-91DC-40B4-9BB1-4A1C1E2A0A8E}" presName="rootText1" presStyleLbl="node0" presStyleIdx="0" presStyleCnt="1" custScaleX="140522" custScaleY="62878" custLinFactNeighborX="-2298" custLinFactNeighborY="-8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7EA41C-8491-4EBA-BE18-627794E2E80C}" type="pres">
      <dgm:prSet presAssocID="{4EA85898-91DC-40B4-9BB1-4A1C1E2A0A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C2B5D82-68E2-4337-9648-391AB4E66161}" type="pres">
      <dgm:prSet presAssocID="{4EA85898-91DC-40B4-9BB1-4A1C1E2A0A8E}" presName="hierChild2" presStyleCnt="0"/>
      <dgm:spPr/>
    </dgm:pt>
    <dgm:pt modelId="{9DE2051D-C5B5-44D8-AE1C-B57E88DB4E6C}" type="pres">
      <dgm:prSet presAssocID="{C0C83640-A8B4-427F-87F3-7ADF19D463F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8390AE1-BBB5-44F2-997B-5BF39FC74AC7}" type="pres">
      <dgm:prSet presAssocID="{FD892319-8378-4394-8E46-5BAB35D12E98}" presName="hierRoot2" presStyleCnt="0">
        <dgm:presLayoutVars>
          <dgm:hierBranch val="init"/>
        </dgm:presLayoutVars>
      </dgm:prSet>
      <dgm:spPr/>
    </dgm:pt>
    <dgm:pt modelId="{0A65B0E6-775E-49B9-8006-D2767EAC904A}" type="pres">
      <dgm:prSet presAssocID="{FD892319-8378-4394-8E46-5BAB35D12E98}" presName="rootComposite" presStyleCnt="0"/>
      <dgm:spPr/>
    </dgm:pt>
    <dgm:pt modelId="{13021481-9961-49D4-9524-3BF39080685B}" type="pres">
      <dgm:prSet presAssocID="{FD892319-8378-4394-8E46-5BAB35D12E98}" presName="rootText" presStyleLbl="node2" presStyleIdx="0" presStyleCnt="3" custScaleX="106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01ADFA-AB6C-4552-B647-56416F330811}" type="pres">
      <dgm:prSet presAssocID="{FD892319-8378-4394-8E46-5BAB35D12E98}" presName="rootConnector" presStyleLbl="node2" presStyleIdx="0" presStyleCnt="3"/>
      <dgm:spPr/>
      <dgm:t>
        <a:bodyPr/>
        <a:lstStyle/>
        <a:p>
          <a:endParaRPr lang="ru-RU"/>
        </a:p>
      </dgm:t>
    </dgm:pt>
    <dgm:pt modelId="{2EEC7FA1-B244-4FA1-BEA0-AE57B45642DD}" type="pres">
      <dgm:prSet presAssocID="{FD892319-8378-4394-8E46-5BAB35D12E98}" presName="hierChild4" presStyleCnt="0"/>
      <dgm:spPr/>
    </dgm:pt>
    <dgm:pt modelId="{32086CA6-D58F-4C08-88BD-63B8A4553FC0}" type="pres">
      <dgm:prSet presAssocID="{FD892319-8378-4394-8E46-5BAB35D12E98}" presName="hierChild5" presStyleCnt="0"/>
      <dgm:spPr/>
    </dgm:pt>
    <dgm:pt modelId="{F8D45445-7689-46C8-B2CA-04B0A4D54ABA}" type="pres">
      <dgm:prSet presAssocID="{5827D567-0CA9-41A3-994A-75522C8FCCD3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CD4934A-D460-4E6D-AC35-A1FE2E361AE6}" type="pres">
      <dgm:prSet presAssocID="{2AB65C14-B736-4240-8BD9-416617863030}" presName="hierRoot2" presStyleCnt="0">
        <dgm:presLayoutVars>
          <dgm:hierBranch val="init"/>
        </dgm:presLayoutVars>
      </dgm:prSet>
      <dgm:spPr/>
    </dgm:pt>
    <dgm:pt modelId="{28C02918-8EFE-4E5F-8FAF-48FE425B9C85}" type="pres">
      <dgm:prSet presAssocID="{2AB65C14-B736-4240-8BD9-416617863030}" presName="rootComposite" presStyleCnt="0"/>
      <dgm:spPr/>
    </dgm:pt>
    <dgm:pt modelId="{521DAC4D-8CC5-4996-8D70-69AFFE6301E4}" type="pres">
      <dgm:prSet presAssocID="{2AB65C14-B736-4240-8BD9-416617863030}" presName="rootText" presStyleLbl="node2" presStyleIdx="1" presStyleCnt="3" custScaleX="1100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15159F-548F-4831-8F16-0175131C097A}" type="pres">
      <dgm:prSet presAssocID="{2AB65C14-B736-4240-8BD9-416617863030}" presName="rootConnector" presStyleLbl="node2" presStyleIdx="1" presStyleCnt="3"/>
      <dgm:spPr/>
      <dgm:t>
        <a:bodyPr/>
        <a:lstStyle/>
        <a:p>
          <a:endParaRPr lang="ru-RU"/>
        </a:p>
      </dgm:t>
    </dgm:pt>
    <dgm:pt modelId="{46977601-2BA5-438E-AD6C-F45DD370EF42}" type="pres">
      <dgm:prSet presAssocID="{2AB65C14-B736-4240-8BD9-416617863030}" presName="hierChild4" presStyleCnt="0"/>
      <dgm:spPr/>
    </dgm:pt>
    <dgm:pt modelId="{798370F1-288A-45F5-A8E9-C7A6E4F2D95F}" type="pres">
      <dgm:prSet presAssocID="{2AB65C14-B736-4240-8BD9-416617863030}" presName="hierChild5" presStyleCnt="0"/>
      <dgm:spPr/>
    </dgm:pt>
    <dgm:pt modelId="{578D91B2-8736-4E22-9EE8-4373BBA5C579}" type="pres">
      <dgm:prSet presAssocID="{3B65EA4A-5FBD-4706-B1E2-37AC36B8DAD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F632A81-1A48-4F27-A4F0-76A7FB6B74A3}" type="pres">
      <dgm:prSet presAssocID="{E64E481A-3756-4A88-A871-9E2A09D80AA7}" presName="hierRoot2" presStyleCnt="0">
        <dgm:presLayoutVars>
          <dgm:hierBranch val="init"/>
        </dgm:presLayoutVars>
      </dgm:prSet>
      <dgm:spPr/>
    </dgm:pt>
    <dgm:pt modelId="{42ADA29A-C78D-45F6-BC36-47A22477620B}" type="pres">
      <dgm:prSet presAssocID="{E64E481A-3756-4A88-A871-9E2A09D80AA7}" presName="rootComposite" presStyleCnt="0"/>
      <dgm:spPr/>
    </dgm:pt>
    <dgm:pt modelId="{BACCD124-E6EF-4BE7-92CD-2B6DDAB11B72}" type="pres">
      <dgm:prSet presAssocID="{E64E481A-3756-4A88-A871-9E2A09D80AA7}" presName="rootText" presStyleLbl="node2" presStyleIdx="2" presStyleCnt="3" custScaleX="1093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800B62-8973-4BF1-8786-8A30B52F1F6F}" type="pres">
      <dgm:prSet presAssocID="{E64E481A-3756-4A88-A871-9E2A09D80AA7}" presName="rootConnector" presStyleLbl="node2" presStyleIdx="2" presStyleCnt="3"/>
      <dgm:spPr/>
      <dgm:t>
        <a:bodyPr/>
        <a:lstStyle/>
        <a:p>
          <a:endParaRPr lang="ru-RU"/>
        </a:p>
      </dgm:t>
    </dgm:pt>
    <dgm:pt modelId="{A703AC83-2EFF-499D-A1CE-39B22B16D19C}" type="pres">
      <dgm:prSet presAssocID="{E64E481A-3756-4A88-A871-9E2A09D80AA7}" presName="hierChild4" presStyleCnt="0"/>
      <dgm:spPr/>
    </dgm:pt>
    <dgm:pt modelId="{E4902D2E-A226-4B1F-AC43-0A9ABF9E4321}" type="pres">
      <dgm:prSet presAssocID="{E64E481A-3756-4A88-A871-9E2A09D80AA7}" presName="hierChild5" presStyleCnt="0"/>
      <dgm:spPr/>
    </dgm:pt>
    <dgm:pt modelId="{A252E94B-B03B-4DC7-99DC-09C1EDCA2546}" type="pres">
      <dgm:prSet presAssocID="{4EA85898-91DC-40B4-9BB1-4A1C1E2A0A8E}" presName="hierChild3" presStyleCnt="0"/>
      <dgm:spPr/>
    </dgm:pt>
  </dgm:ptLst>
  <dgm:cxnLst>
    <dgm:cxn modelId="{D459FB7D-B009-474F-97B0-00D5609F05E6}" srcId="{2232AA63-D732-4FC6-8BA8-1D13ACA4154A}" destId="{4EA85898-91DC-40B4-9BB1-4A1C1E2A0A8E}" srcOrd="0" destOrd="0" parTransId="{D351C50B-7D85-4548-B2DA-A543414D6891}" sibTransId="{CE9E5193-26E1-43FC-90FE-9314B0504461}"/>
    <dgm:cxn modelId="{D05F6535-2AA5-42A3-A40D-D555BF8DB3AC}" type="presOf" srcId="{E64E481A-3756-4A88-A871-9E2A09D80AA7}" destId="{BACCD124-E6EF-4BE7-92CD-2B6DDAB11B72}" srcOrd="0" destOrd="0" presId="urn:microsoft.com/office/officeart/2005/8/layout/orgChart1"/>
    <dgm:cxn modelId="{47A93452-A034-4540-ACC7-FC3B892474AD}" type="presOf" srcId="{5827D567-0CA9-41A3-994A-75522C8FCCD3}" destId="{F8D45445-7689-46C8-B2CA-04B0A4D54ABA}" srcOrd="0" destOrd="0" presId="urn:microsoft.com/office/officeart/2005/8/layout/orgChart1"/>
    <dgm:cxn modelId="{484C76BB-68CC-40FD-BD75-DF9C0F52D39A}" type="presOf" srcId="{4EA85898-91DC-40B4-9BB1-4A1C1E2A0A8E}" destId="{7B7EA41C-8491-4EBA-BE18-627794E2E80C}" srcOrd="1" destOrd="0" presId="urn:microsoft.com/office/officeart/2005/8/layout/orgChart1"/>
    <dgm:cxn modelId="{5DCC607B-F50E-4ED2-83DE-E41D40FCE9CB}" srcId="{4EA85898-91DC-40B4-9BB1-4A1C1E2A0A8E}" destId="{E64E481A-3756-4A88-A871-9E2A09D80AA7}" srcOrd="2" destOrd="0" parTransId="{3B65EA4A-5FBD-4706-B1E2-37AC36B8DAD0}" sibTransId="{C9978234-8A82-4981-82EA-0DE7B0F61378}"/>
    <dgm:cxn modelId="{DFDD2828-AE2F-4680-BA0D-20BA130B2ED7}" type="presOf" srcId="{FD892319-8378-4394-8E46-5BAB35D12E98}" destId="{9F01ADFA-AB6C-4552-B647-56416F330811}" srcOrd="1" destOrd="0" presId="urn:microsoft.com/office/officeart/2005/8/layout/orgChart1"/>
    <dgm:cxn modelId="{CD5A7E64-FDED-4554-B20A-9EE133654EC6}" srcId="{4EA85898-91DC-40B4-9BB1-4A1C1E2A0A8E}" destId="{2AB65C14-B736-4240-8BD9-416617863030}" srcOrd="1" destOrd="0" parTransId="{5827D567-0CA9-41A3-994A-75522C8FCCD3}" sibTransId="{98B8FDD4-600B-4342-A731-320F08FEDA12}"/>
    <dgm:cxn modelId="{F4DC2668-4CC9-44E8-B208-EE3029BAD2A1}" type="presOf" srcId="{4EA85898-91DC-40B4-9BB1-4A1C1E2A0A8E}" destId="{C9A69E23-41B4-4CE7-BFCE-E3A7654C619F}" srcOrd="0" destOrd="0" presId="urn:microsoft.com/office/officeart/2005/8/layout/orgChart1"/>
    <dgm:cxn modelId="{1EDB215E-F42F-4B74-91A0-EDA194D2FE28}" type="presOf" srcId="{E64E481A-3756-4A88-A871-9E2A09D80AA7}" destId="{81800B62-8973-4BF1-8786-8A30B52F1F6F}" srcOrd="1" destOrd="0" presId="urn:microsoft.com/office/officeart/2005/8/layout/orgChart1"/>
    <dgm:cxn modelId="{FF48D615-40DF-4D95-984E-444EEE35CDC0}" type="presOf" srcId="{2AB65C14-B736-4240-8BD9-416617863030}" destId="{9915159F-548F-4831-8F16-0175131C097A}" srcOrd="1" destOrd="0" presId="urn:microsoft.com/office/officeart/2005/8/layout/orgChart1"/>
    <dgm:cxn modelId="{805122EC-76A8-428A-A859-ABF38DA60FA0}" type="presOf" srcId="{C0C83640-A8B4-427F-87F3-7ADF19D463FA}" destId="{9DE2051D-C5B5-44D8-AE1C-B57E88DB4E6C}" srcOrd="0" destOrd="0" presId="urn:microsoft.com/office/officeart/2005/8/layout/orgChart1"/>
    <dgm:cxn modelId="{C6E5659E-C72D-4E51-ABE1-495ED7D0EAD4}" type="presOf" srcId="{2AB65C14-B736-4240-8BD9-416617863030}" destId="{521DAC4D-8CC5-4996-8D70-69AFFE6301E4}" srcOrd="0" destOrd="0" presId="urn:microsoft.com/office/officeart/2005/8/layout/orgChart1"/>
    <dgm:cxn modelId="{2322998A-41A2-43F2-A772-AC57CFBB05F2}" srcId="{4EA85898-91DC-40B4-9BB1-4A1C1E2A0A8E}" destId="{FD892319-8378-4394-8E46-5BAB35D12E98}" srcOrd="0" destOrd="0" parTransId="{C0C83640-A8B4-427F-87F3-7ADF19D463FA}" sibTransId="{D7612004-DC43-4A83-B809-E0476B2981C7}"/>
    <dgm:cxn modelId="{D6051766-C074-4AD4-954E-824A9DF8EF70}" type="presOf" srcId="{2232AA63-D732-4FC6-8BA8-1D13ACA4154A}" destId="{69B776A4-A8DF-4BDE-8C36-BDDEB5C55BDE}" srcOrd="0" destOrd="0" presId="urn:microsoft.com/office/officeart/2005/8/layout/orgChart1"/>
    <dgm:cxn modelId="{6EAC5B20-323F-44D4-A062-0BC60B4CF9FB}" type="presOf" srcId="{3B65EA4A-5FBD-4706-B1E2-37AC36B8DAD0}" destId="{578D91B2-8736-4E22-9EE8-4373BBA5C579}" srcOrd="0" destOrd="0" presId="urn:microsoft.com/office/officeart/2005/8/layout/orgChart1"/>
    <dgm:cxn modelId="{0A0096D3-0CBC-48AF-AE01-A7083CC4CE56}" type="presOf" srcId="{FD892319-8378-4394-8E46-5BAB35D12E98}" destId="{13021481-9961-49D4-9524-3BF39080685B}" srcOrd="0" destOrd="0" presId="urn:microsoft.com/office/officeart/2005/8/layout/orgChart1"/>
    <dgm:cxn modelId="{3A4250C4-85CA-4CB3-8098-B919F84BD07D}" type="presParOf" srcId="{69B776A4-A8DF-4BDE-8C36-BDDEB5C55BDE}" destId="{F9FE4909-CB9D-40A1-904D-617AF6A1F4EC}" srcOrd="0" destOrd="0" presId="urn:microsoft.com/office/officeart/2005/8/layout/orgChart1"/>
    <dgm:cxn modelId="{46D4D8AF-34DF-47EC-852C-84CCE3F6AA76}" type="presParOf" srcId="{F9FE4909-CB9D-40A1-904D-617AF6A1F4EC}" destId="{53DCD5F7-4E59-4BD3-A851-FE015B39E135}" srcOrd="0" destOrd="0" presId="urn:microsoft.com/office/officeart/2005/8/layout/orgChart1"/>
    <dgm:cxn modelId="{D336C7D1-7220-448B-BA6D-AA6E54859BAF}" type="presParOf" srcId="{53DCD5F7-4E59-4BD3-A851-FE015B39E135}" destId="{C9A69E23-41B4-4CE7-BFCE-E3A7654C619F}" srcOrd="0" destOrd="0" presId="urn:microsoft.com/office/officeart/2005/8/layout/orgChart1"/>
    <dgm:cxn modelId="{B7377ED6-3321-4B6C-898E-B6FBCF7F670D}" type="presParOf" srcId="{53DCD5F7-4E59-4BD3-A851-FE015B39E135}" destId="{7B7EA41C-8491-4EBA-BE18-627794E2E80C}" srcOrd="1" destOrd="0" presId="urn:microsoft.com/office/officeart/2005/8/layout/orgChart1"/>
    <dgm:cxn modelId="{1A54561D-0902-4FF4-9FAB-ECF5FD26C87C}" type="presParOf" srcId="{F9FE4909-CB9D-40A1-904D-617AF6A1F4EC}" destId="{7C2B5D82-68E2-4337-9648-391AB4E66161}" srcOrd="1" destOrd="0" presId="urn:microsoft.com/office/officeart/2005/8/layout/orgChart1"/>
    <dgm:cxn modelId="{269C431E-02D3-43F7-8C97-5D5C1B193467}" type="presParOf" srcId="{7C2B5D82-68E2-4337-9648-391AB4E66161}" destId="{9DE2051D-C5B5-44D8-AE1C-B57E88DB4E6C}" srcOrd="0" destOrd="0" presId="urn:microsoft.com/office/officeart/2005/8/layout/orgChart1"/>
    <dgm:cxn modelId="{CAA5F8F8-7211-4DCC-8847-E9C9F1A94D16}" type="presParOf" srcId="{7C2B5D82-68E2-4337-9648-391AB4E66161}" destId="{68390AE1-BBB5-44F2-997B-5BF39FC74AC7}" srcOrd="1" destOrd="0" presId="urn:microsoft.com/office/officeart/2005/8/layout/orgChart1"/>
    <dgm:cxn modelId="{77B5FCFF-C575-4C4A-874E-69781FF64865}" type="presParOf" srcId="{68390AE1-BBB5-44F2-997B-5BF39FC74AC7}" destId="{0A65B0E6-775E-49B9-8006-D2767EAC904A}" srcOrd="0" destOrd="0" presId="urn:microsoft.com/office/officeart/2005/8/layout/orgChart1"/>
    <dgm:cxn modelId="{8D58CE1A-DE2E-4DF9-8883-E8DF45CF53BF}" type="presParOf" srcId="{0A65B0E6-775E-49B9-8006-D2767EAC904A}" destId="{13021481-9961-49D4-9524-3BF39080685B}" srcOrd="0" destOrd="0" presId="urn:microsoft.com/office/officeart/2005/8/layout/orgChart1"/>
    <dgm:cxn modelId="{E8F829B3-D707-4346-83F4-5A76F1BF4EFF}" type="presParOf" srcId="{0A65B0E6-775E-49B9-8006-D2767EAC904A}" destId="{9F01ADFA-AB6C-4552-B647-56416F330811}" srcOrd="1" destOrd="0" presId="urn:microsoft.com/office/officeart/2005/8/layout/orgChart1"/>
    <dgm:cxn modelId="{A252D6A8-0EE7-406F-904C-D0FE1AFA7B15}" type="presParOf" srcId="{68390AE1-BBB5-44F2-997B-5BF39FC74AC7}" destId="{2EEC7FA1-B244-4FA1-BEA0-AE57B45642DD}" srcOrd="1" destOrd="0" presId="urn:microsoft.com/office/officeart/2005/8/layout/orgChart1"/>
    <dgm:cxn modelId="{DDB19E93-9289-4EBB-BF20-D0DAE5C21CE2}" type="presParOf" srcId="{68390AE1-BBB5-44F2-997B-5BF39FC74AC7}" destId="{32086CA6-D58F-4C08-88BD-63B8A4553FC0}" srcOrd="2" destOrd="0" presId="urn:microsoft.com/office/officeart/2005/8/layout/orgChart1"/>
    <dgm:cxn modelId="{F40306B9-5C8C-4767-8D35-1A2FD4C413A6}" type="presParOf" srcId="{7C2B5D82-68E2-4337-9648-391AB4E66161}" destId="{F8D45445-7689-46C8-B2CA-04B0A4D54ABA}" srcOrd="2" destOrd="0" presId="urn:microsoft.com/office/officeart/2005/8/layout/orgChart1"/>
    <dgm:cxn modelId="{A21D162B-5442-4063-A994-9AE397CB5F54}" type="presParOf" srcId="{7C2B5D82-68E2-4337-9648-391AB4E66161}" destId="{CCD4934A-D460-4E6D-AC35-A1FE2E361AE6}" srcOrd="3" destOrd="0" presId="urn:microsoft.com/office/officeart/2005/8/layout/orgChart1"/>
    <dgm:cxn modelId="{7D7A05EE-8020-4463-9427-B6CA14E0A391}" type="presParOf" srcId="{CCD4934A-D460-4E6D-AC35-A1FE2E361AE6}" destId="{28C02918-8EFE-4E5F-8FAF-48FE425B9C85}" srcOrd="0" destOrd="0" presId="urn:microsoft.com/office/officeart/2005/8/layout/orgChart1"/>
    <dgm:cxn modelId="{D496EC2C-1668-44E5-941A-CDE31C579260}" type="presParOf" srcId="{28C02918-8EFE-4E5F-8FAF-48FE425B9C85}" destId="{521DAC4D-8CC5-4996-8D70-69AFFE6301E4}" srcOrd="0" destOrd="0" presId="urn:microsoft.com/office/officeart/2005/8/layout/orgChart1"/>
    <dgm:cxn modelId="{CE778DD6-48DD-4313-B992-4BE91314274E}" type="presParOf" srcId="{28C02918-8EFE-4E5F-8FAF-48FE425B9C85}" destId="{9915159F-548F-4831-8F16-0175131C097A}" srcOrd="1" destOrd="0" presId="urn:microsoft.com/office/officeart/2005/8/layout/orgChart1"/>
    <dgm:cxn modelId="{2AB5EB76-C9C7-40C7-8CB3-FBD3F1E77961}" type="presParOf" srcId="{CCD4934A-D460-4E6D-AC35-A1FE2E361AE6}" destId="{46977601-2BA5-438E-AD6C-F45DD370EF42}" srcOrd="1" destOrd="0" presId="urn:microsoft.com/office/officeart/2005/8/layout/orgChart1"/>
    <dgm:cxn modelId="{DA418189-C080-4C5F-9F9A-9ECEC14C19F4}" type="presParOf" srcId="{CCD4934A-D460-4E6D-AC35-A1FE2E361AE6}" destId="{798370F1-288A-45F5-A8E9-C7A6E4F2D95F}" srcOrd="2" destOrd="0" presId="urn:microsoft.com/office/officeart/2005/8/layout/orgChart1"/>
    <dgm:cxn modelId="{8C4476AB-9BCD-4DB4-9181-32886E56D1AE}" type="presParOf" srcId="{7C2B5D82-68E2-4337-9648-391AB4E66161}" destId="{578D91B2-8736-4E22-9EE8-4373BBA5C579}" srcOrd="4" destOrd="0" presId="urn:microsoft.com/office/officeart/2005/8/layout/orgChart1"/>
    <dgm:cxn modelId="{C9AF55B3-5900-4D7B-B528-9A33B355F4F3}" type="presParOf" srcId="{7C2B5D82-68E2-4337-9648-391AB4E66161}" destId="{9F632A81-1A48-4F27-A4F0-76A7FB6B74A3}" srcOrd="5" destOrd="0" presId="urn:microsoft.com/office/officeart/2005/8/layout/orgChart1"/>
    <dgm:cxn modelId="{E5D3C3A0-3BA3-4EB4-8D8A-E94CB988C105}" type="presParOf" srcId="{9F632A81-1A48-4F27-A4F0-76A7FB6B74A3}" destId="{42ADA29A-C78D-45F6-BC36-47A22477620B}" srcOrd="0" destOrd="0" presId="urn:microsoft.com/office/officeart/2005/8/layout/orgChart1"/>
    <dgm:cxn modelId="{EF46E0C7-A509-4C64-B366-AF3138401E7D}" type="presParOf" srcId="{42ADA29A-C78D-45F6-BC36-47A22477620B}" destId="{BACCD124-E6EF-4BE7-92CD-2B6DDAB11B72}" srcOrd="0" destOrd="0" presId="urn:microsoft.com/office/officeart/2005/8/layout/orgChart1"/>
    <dgm:cxn modelId="{8BF914FA-9BB5-4FD8-A216-7A2B7B9FA51C}" type="presParOf" srcId="{42ADA29A-C78D-45F6-BC36-47A22477620B}" destId="{81800B62-8973-4BF1-8786-8A30B52F1F6F}" srcOrd="1" destOrd="0" presId="urn:microsoft.com/office/officeart/2005/8/layout/orgChart1"/>
    <dgm:cxn modelId="{B94A340E-CC77-4D2D-8402-492678C25108}" type="presParOf" srcId="{9F632A81-1A48-4F27-A4F0-76A7FB6B74A3}" destId="{A703AC83-2EFF-499D-A1CE-39B22B16D19C}" srcOrd="1" destOrd="0" presId="urn:microsoft.com/office/officeart/2005/8/layout/orgChart1"/>
    <dgm:cxn modelId="{D83B3185-69F1-4F04-A6E2-80700824D529}" type="presParOf" srcId="{9F632A81-1A48-4F27-A4F0-76A7FB6B74A3}" destId="{E4902D2E-A226-4B1F-AC43-0A9ABF9E4321}" srcOrd="2" destOrd="0" presId="urn:microsoft.com/office/officeart/2005/8/layout/orgChart1"/>
    <dgm:cxn modelId="{CAFB4914-47AD-435B-B066-75ED0F027E98}" type="presParOf" srcId="{F9FE4909-CB9D-40A1-904D-617AF6A1F4EC}" destId="{A252E94B-B03B-4DC7-99DC-09C1EDCA254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4EDD14-AF99-4D98-8C68-89F8EB733FB4}" type="doc">
      <dgm:prSet loTypeId="urn:microsoft.com/office/officeart/2008/layout/RadialCluster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9995171-187E-4E1A-B828-680D1C8AC401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Активные заказчики </a:t>
          </a:r>
        </a:p>
        <a:p>
          <a:pPr>
            <a:spcAft>
              <a:spcPct val="35000"/>
            </a:spcAft>
          </a:pPr>
          <a:r>
            <a:rPr lang="ru-RU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2019 года</a:t>
          </a:r>
          <a:endParaRPr lang="ru-RU" sz="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6F8D6CEF-A50E-4111-AB3E-1DA6E1F92A09}" type="parTrans" cxnId="{EB5AA6E5-43AE-497B-9CA9-C4941C6BEAEF}">
      <dgm:prSet/>
      <dgm:spPr/>
      <dgm:t>
        <a:bodyPr/>
        <a:lstStyle/>
        <a:p>
          <a:endParaRPr lang="ru-RU"/>
        </a:p>
      </dgm:t>
    </dgm:pt>
    <dgm:pt modelId="{1482E564-86E4-40ED-B2FB-B0ECAC83F7B8}" type="sibTrans" cxnId="{EB5AA6E5-43AE-497B-9CA9-C4941C6BEAEF}">
      <dgm:prSet/>
      <dgm:spPr/>
      <dgm:t>
        <a:bodyPr/>
        <a:lstStyle/>
        <a:p>
          <a:endParaRPr lang="ru-RU"/>
        </a:p>
      </dgm:t>
    </dgm:pt>
    <dgm:pt modelId="{679448E1-2094-4563-8A54-0A689097B617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Активные пользователи – </a:t>
          </a:r>
        </a:p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7 278 </a:t>
          </a:r>
          <a:endParaRPr lang="ru-RU" sz="10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BE4627E2-F310-48E9-9BF9-2B0BF4E6B601}" type="parTrans" cxnId="{4C1B1E0E-15F9-4CE7-B918-87F3CCA4D5E6}">
      <dgm:prSet/>
      <dgm:spPr/>
      <dgm:t>
        <a:bodyPr/>
        <a:lstStyle/>
        <a:p>
          <a:endParaRPr lang="ru-RU"/>
        </a:p>
      </dgm:t>
    </dgm:pt>
    <dgm:pt modelId="{0A178D43-8671-40F7-8B69-BCE7D92DD17F}" type="sibTrans" cxnId="{4C1B1E0E-15F9-4CE7-B918-87F3CCA4D5E6}">
      <dgm:prSet/>
      <dgm:spPr/>
      <dgm:t>
        <a:bodyPr/>
        <a:lstStyle/>
        <a:p>
          <a:endParaRPr lang="ru-RU"/>
        </a:p>
      </dgm:t>
    </dgm:pt>
    <dgm:pt modelId="{C5D2AACA-F38F-45F0-9954-33C8D47BA248}">
      <dgm:prSet phldrT="[Текст]" custT="1"/>
      <dgm:spPr>
        <a:solidFill>
          <a:schemeClr val="bg1">
            <a:lumMod val="7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Муниципальные – </a:t>
          </a:r>
        </a:p>
        <a:p>
          <a:pPr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2 427 </a:t>
          </a:r>
          <a:endParaRPr lang="ru-RU" sz="105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1EF6C98B-8EED-4381-82BD-CE7B3DEB071D}" type="parTrans" cxnId="{C606B59A-82B6-42A1-A145-A5DF377062C3}">
      <dgm:prSet/>
      <dgm:spPr/>
      <dgm:t>
        <a:bodyPr/>
        <a:lstStyle/>
        <a:p>
          <a:endParaRPr lang="ru-RU"/>
        </a:p>
      </dgm:t>
    </dgm:pt>
    <dgm:pt modelId="{D158A193-F2CF-4599-B1E1-D9B2B65D7323}" type="sibTrans" cxnId="{C606B59A-82B6-42A1-A145-A5DF377062C3}">
      <dgm:prSet/>
      <dgm:spPr/>
      <dgm:t>
        <a:bodyPr/>
        <a:lstStyle/>
        <a:p>
          <a:endParaRPr lang="ru-RU"/>
        </a:p>
      </dgm:t>
    </dgm:pt>
    <dgm:pt modelId="{9D5067D7-A0F2-47C4-8A48-778C034A1196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Государственные</a:t>
          </a:r>
          <a:r>
            <a:rPr lang="ru-RU" sz="9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 – </a:t>
          </a:r>
        </a:p>
        <a:p>
          <a:pPr>
            <a:spcAft>
              <a:spcPts val="0"/>
            </a:spcAft>
          </a:pPr>
          <a:r>
            <a:rPr lang="ru-RU" sz="1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431</a:t>
          </a:r>
          <a:endParaRPr lang="ru-RU" sz="1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gm:t>
    </dgm:pt>
    <dgm:pt modelId="{A95CF6D1-349B-405A-9A02-E30F6EA50D91}" type="parTrans" cxnId="{EEC0817E-CAE4-41B2-B93B-5123FAFF7BB4}">
      <dgm:prSet/>
      <dgm:spPr/>
      <dgm:t>
        <a:bodyPr/>
        <a:lstStyle/>
        <a:p>
          <a:endParaRPr lang="ru-RU"/>
        </a:p>
      </dgm:t>
    </dgm:pt>
    <dgm:pt modelId="{93621BD3-4A12-4AD4-A753-760791A02A1B}" type="sibTrans" cxnId="{EEC0817E-CAE4-41B2-B93B-5123FAFF7BB4}">
      <dgm:prSet/>
      <dgm:spPr/>
      <dgm:t>
        <a:bodyPr/>
        <a:lstStyle/>
        <a:p>
          <a:endParaRPr lang="ru-RU"/>
        </a:p>
      </dgm:t>
    </dgm:pt>
    <dgm:pt modelId="{1A20F023-F0AC-47F5-8D5E-4876ECB3BE1F}" type="pres">
      <dgm:prSet presAssocID="{154EDD14-AF99-4D98-8C68-89F8EB733FB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B81C54D-E1AC-4F22-91E9-67AEAA632282}" type="pres">
      <dgm:prSet presAssocID="{79995171-187E-4E1A-B828-680D1C8AC401}" presName="singleCycle" presStyleCnt="0"/>
      <dgm:spPr/>
      <dgm:t>
        <a:bodyPr/>
        <a:lstStyle/>
        <a:p>
          <a:endParaRPr lang="ru-RU"/>
        </a:p>
      </dgm:t>
    </dgm:pt>
    <dgm:pt modelId="{38AC1B3A-3480-4FC6-99FA-97E8E6695E82}" type="pres">
      <dgm:prSet presAssocID="{79995171-187E-4E1A-B828-680D1C8AC401}" presName="singleCenter" presStyleLbl="node1" presStyleIdx="0" presStyleCnt="4" custScaleX="258968" custScaleY="68235" custLinFactNeighborX="2899" custLinFactNeighborY="-718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271B778-741B-4280-9C3F-EC99F8B69A2B}" type="pres">
      <dgm:prSet presAssocID="{BE4627E2-F310-48E9-9BF9-2B0BF4E6B601}" presName="Name56" presStyleLbl="parChTrans1D2" presStyleIdx="0" presStyleCnt="3"/>
      <dgm:spPr/>
      <dgm:t>
        <a:bodyPr/>
        <a:lstStyle/>
        <a:p>
          <a:endParaRPr lang="ru-RU"/>
        </a:p>
      </dgm:t>
    </dgm:pt>
    <dgm:pt modelId="{8EAAE139-AAFF-4A74-B081-9DD4887B97DE}" type="pres">
      <dgm:prSet presAssocID="{679448E1-2094-4563-8A54-0A689097B617}" presName="text0" presStyleLbl="node1" presStyleIdx="1" presStyleCnt="4" custScaleX="314245" custScaleY="119264" custRadScaleRad="79987" custRadScaleInc="5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6B81A-D88B-496E-BD0F-BA6CA7C73233}" type="pres">
      <dgm:prSet presAssocID="{1EF6C98B-8EED-4381-82BD-CE7B3DEB071D}" presName="Name56" presStyleLbl="parChTrans1D2" presStyleIdx="1" presStyleCnt="3"/>
      <dgm:spPr/>
      <dgm:t>
        <a:bodyPr/>
        <a:lstStyle/>
        <a:p>
          <a:endParaRPr lang="ru-RU"/>
        </a:p>
      </dgm:t>
    </dgm:pt>
    <dgm:pt modelId="{D0000A72-0E12-4B4D-9BDD-42B0F25F0654}" type="pres">
      <dgm:prSet presAssocID="{C5D2AACA-F38F-45F0-9954-33C8D47BA248}" presName="text0" presStyleLbl="node1" presStyleIdx="2" presStyleCnt="4" custScaleX="310897" custRadScaleRad="104139" custRadScaleInc="1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733CA-3F0F-4A92-8D3F-622B1C3A5C3B}" type="pres">
      <dgm:prSet presAssocID="{A95CF6D1-349B-405A-9A02-E30F6EA50D91}" presName="Name56" presStyleLbl="parChTrans1D2" presStyleIdx="2" presStyleCnt="3"/>
      <dgm:spPr/>
      <dgm:t>
        <a:bodyPr/>
        <a:lstStyle/>
        <a:p>
          <a:endParaRPr lang="ru-RU"/>
        </a:p>
      </dgm:t>
    </dgm:pt>
    <dgm:pt modelId="{0039DD79-8695-49EF-87A2-2D996026742E}" type="pres">
      <dgm:prSet presAssocID="{9D5067D7-A0F2-47C4-8A48-778C034A1196}" presName="text0" presStyleLbl="node1" presStyleIdx="3" presStyleCnt="4" custScaleX="338095" custScaleY="96180" custRadScaleRad="103658" custRadScaleInc="-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BB45D8-98F0-40EE-893B-016930DE549A}" type="presOf" srcId="{679448E1-2094-4563-8A54-0A689097B617}" destId="{8EAAE139-AAFF-4A74-B081-9DD4887B97DE}" srcOrd="0" destOrd="0" presId="urn:microsoft.com/office/officeart/2008/layout/RadialCluster"/>
    <dgm:cxn modelId="{B5E85AE7-A269-419D-9A34-97EB655C273F}" type="presOf" srcId="{1EF6C98B-8EED-4381-82BD-CE7B3DEB071D}" destId="{A5D6B81A-D88B-496E-BD0F-BA6CA7C73233}" srcOrd="0" destOrd="0" presId="urn:microsoft.com/office/officeart/2008/layout/RadialCluster"/>
    <dgm:cxn modelId="{EB5AA6E5-43AE-497B-9CA9-C4941C6BEAEF}" srcId="{154EDD14-AF99-4D98-8C68-89F8EB733FB4}" destId="{79995171-187E-4E1A-B828-680D1C8AC401}" srcOrd="0" destOrd="0" parTransId="{6F8D6CEF-A50E-4111-AB3E-1DA6E1F92A09}" sibTransId="{1482E564-86E4-40ED-B2FB-B0ECAC83F7B8}"/>
    <dgm:cxn modelId="{4C1B1E0E-15F9-4CE7-B918-87F3CCA4D5E6}" srcId="{79995171-187E-4E1A-B828-680D1C8AC401}" destId="{679448E1-2094-4563-8A54-0A689097B617}" srcOrd="0" destOrd="0" parTransId="{BE4627E2-F310-48E9-9BF9-2B0BF4E6B601}" sibTransId="{0A178D43-8671-40F7-8B69-BCE7D92DD17F}"/>
    <dgm:cxn modelId="{984EDD72-EA21-49C4-865A-5B9329EB0A76}" type="presOf" srcId="{C5D2AACA-F38F-45F0-9954-33C8D47BA248}" destId="{D0000A72-0E12-4B4D-9BDD-42B0F25F0654}" srcOrd="0" destOrd="0" presId="urn:microsoft.com/office/officeart/2008/layout/RadialCluster"/>
    <dgm:cxn modelId="{2C1B3F83-B409-41AC-88E6-E0DCD55B7BDB}" type="presOf" srcId="{79995171-187E-4E1A-B828-680D1C8AC401}" destId="{38AC1B3A-3480-4FC6-99FA-97E8E6695E82}" srcOrd="0" destOrd="0" presId="urn:microsoft.com/office/officeart/2008/layout/RadialCluster"/>
    <dgm:cxn modelId="{88E529E7-410A-4486-B033-7298D53FB1B5}" type="presOf" srcId="{BE4627E2-F310-48E9-9BF9-2B0BF4E6B601}" destId="{1271B778-741B-4280-9C3F-EC99F8B69A2B}" srcOrd="0" destOrd="0" presId="urn:microsoft.com/office/officeart/2008/layout/RadialCluster"/>
    <dgm:cxn modelId="{2C1FAFD4-4F32-425F-9B9B-F98556C5A7AD}" type="presOf" srcId="{A95CF6D1-349B-405A-9A02-E30F6EA50D91}" destId="{193733CA-3F0F-4A92-8D3F-622B1C3A5C3B}" srcOrd="0" destOrd="0" presId="urn:microsoft.com/office/officeart/2008/layout/RadialCluster"/>
    <dgm:cxn modelId="{EEC0817E-CAE4-41B2-B93B-5123FAFF7BB4}" srcId="{79995171-187E-4E1A-B828-680D1C8AC401}" destId="{9D5067D7-A0F2-47C4-8A48-778C034A1196}" srcOrd="2" destOrd="0" parTransId="{A95CF6D1-349B-405A-9A02-E30F6EA50D91}" sibTransId="{93621BD3-4A12-4AD4-A753-760791A02A1B}"/>
    <dgm:cxn modelId="{5FE056C0-66DB-4102-BD35-03536BBA7057}" type="presOf" srcId="{154EDD14-AF99-4D98-8C68-89F8EB733FB4}" destId="{1A20F023-F0AC-47F5-8D5E-4876ECB3BE1F}" srcOrd="0" destOrd="0" presId="urn:microsoft.com/office/officeart/2008/layout/RadialCluster"/>
    <dgm:cxn modelId="{C606B59A-82B6-42A1-A145-A5DF377062C3}" srcId="{79995171-187E-4E1A-B828-680D1C8AC401}" destId="{C5D2AACA-F38F-45F0-9954-33C8D47BA248}" srcOrd="1" destOrd="0" parTransId="{1EF6C98B-8EED-4381-82BD-CE7B3DEB071D}" sibTransId="{D158A193-F2CF-4599-B1E1-D9B2B65D7323}"/>
    <dgm:cxn modelId="{393D2394-D49E-4F29-A421-0D82CFE5BB19}" type="presOf" srcId="{9D5067D7-A0F2-47C4-8A48-778C034A1196}" destId="{0039DD79-8695-49EF-87A2-2D996026742E}" srcOrd="0" destOrd="0" presId="urn:microsoft.com/office/officeart/2008/layout/RadialCluster"/>
    <dgm:cxn modelId="{C9578329-AE0C-4A7C-B11F-5CECCCC31AB2}" type="presParOf" srcId="{1A20F023-F0AC-47F5-8D5E-4876ECB3BE1F}" destId="{4B81C54D-E1AC-4F22-91E9-67AEAA632282}" srcOrd="0" destOrd="0" presId="urn:microsoft.com/office/officeart/2008/layout/RadialCluster"/>
    <dgm:cxn modelId="{C6B48755-8DD4-4EF2-9909-9EE185CAFFA4}" type="presParOf" srcId="{4B81C54D-E1AC-4F22-91E9-67AEAA632282}" destId="{38AC1B3A-3480-4FC6-99FA-97E8E6695E82}" srcOrd="0" destOrd="0" presId="urn:microsoft.com/office/officeart/2008/layout/RadialCluster"/>
    <dgm:cxn modelId="{446C5AAF-1617-4F98-882F-C0E42D8C98C1}" type="presParOf" srcId="{4B81C54D-E1AC-4F22-91E9-67AEAA632282}" destId="{1271B778-741B-4280-9C3F-EC99F8B69A2B}" srcOrd="1" destOrd="0" presId="urn:microsoft.com/office/officeart/2008/layout/RadialCluster"/>
    <dgm:cxn modelId="{F7528D6F-B18A-4795-B2D4-D17017183286}" type="presParOf" srcId="{4B81C54D-E1AC-4F22-91E9-67AEAA632282}" destId="{8EAAE139-AAFF-4A74-B081-9DD4887B97DE}" srcOrd="2" destOrd="0" presId="urn:microsoft.com/office/officeart/2008/layout/RadialCluster"/>
    <dgm:cxn modelId="{805CC6EE-1F21-41BF-AB9D-0012969B2D2B}" type="presParOf" srcId="{4B81C54D-E1AC-4F22-91E9-67AEAA632282}" destId="{A5D6B81A-D88B-496E-BD0F-BA6CA7C73233}" srcOrd="3" destOrd="0" presId="urn:microsoft.com/office/officeart/2008/layout/RadialCluster"/>
    <dgm:cxn modelId="{813B0D73-41D7-48BF-B1F5-F0149DB1EC80}" type="presParOf" srcId="{4B81C54D-E1AC-4F22-91E9-67AEAA632282}" destId="{D0000A72-0E12-4B4D-9BDD-42B0F25F0654}" srcOrd="4" destOrd="0" presId="urn:microsoft.com/office/officeart/2008/layout/RadialCluster"/>
    <dgm:cxn modelId="{EA3AB10C-6619-4E2C-BE27-0EB17C7E3F5B}" type="presParOf" srcId="{4B81C54D-E1AC-4F22-91E9-67AEAA632282}" destId="{193733CA-3F0F-4A92-8D3F-622B1C3A5C3B}" srcOrd="5" destOrd="0" presId="urn:microsoft.com/office/officeart/2008/layout/RadialCluster"/>
    <dgm:cxn modelId="{281B2245-232C-4D97-9725-3A0916928FD4}" type="presParOf" srcId="{4B81C54D-E1AC-4F22-91E9-67AEAA632282}" destId="{0039DD79-8695-49EF-87A2-2D996026742E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D91B2-8736-4E22-9EE8-4373BBA5C579}">
      <dsp:nvSpPr>
        <dsp:cNvPr id="0" name=""/>
        <dsp:cNvSpPr/>
      </dsp:nvSpPr>
      <dsp:spPr>
        <a:xfrm>
          <a:off x="3649170" y="631803"/>
          <a:ext cx="2641291" cy="440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641"/>
              </a:lnTo>
              <a:lnTo>
                <a:pt x="2641291" y="229641"/>
              </a:lnTo>
              <a:lnTo>
                <a:pt x="2641291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D45445-7689-46C8-B2CA-04B0A4D54ABA}">
      <dsp:nvSpPr>
        <dsp:cNvPr id="0" name=""/>
        <dsp:cNvSpPr/>
      </dsp:nvSpPr>
      <dsp:spPr>
        <a:xfrm>
          <a:off x="3603450" y="631803"/>
          <a:ext cx="91440" cy="4406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9641"/>
              </a:lnTo>
              <a:lnTo>
                <a:pt x="60571" y="229641"/>
              </a:lnTo>
              <a:lnTo>
                <a:pt x="60571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2051D-C5B5-44D8-AE1C-B57E88DB4E6C}">
      <dsp:nvSpPr>
        <dsp:cNvPr id="0" name=""/>
        <dsp:cNvSpPr/>
      </dsp:nvSpPr>
      <dsp:spPr>
        <a:xfrm>
          <a:off x="1068911" y="631803"/>
          <a:ext cx="2580259" cy="440650"/>
        </a:xfrm>
        <a:custGeom>
          <a:avLst/>
          <a:gdLst/>
          <a:ahLst/>
          <a:cxnLst/>
          <a:rect l="0" t="0" r="0" b="0"/>
          <a:pathLst>
            <a:path>
              <a:moveTo>
                <a:pt x="2580259" y="0"/>
              </a:moveTo>
              <a:lnTo>
                <a:pt x="2580259" y="229641"/>
              </a:lnTo>
              <a:lnTo>
                <a:pt x="0" y="229641"/>
              </a:lnTo>
              <a:lnTo>
                <a:pt x="0" y="44065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A69E23-41B4-4CE7-BFCE-E3A7654C619F}">
      <dsp:nvSpPr>
        <dsp:cNvPr id="0" name=""/>
        <dsp:cNvSpPr/>
      </dsp:nvSpPr>
      <dsp:spPr>
        <a:xfrm>
          <a:off x="2237192" y="0"/>
          <a:ext cx="2823955" cy="631803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Montserrat-Regular"/>
            </a:rPr>
            <a:t>Принципы открытости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Montserrat-Regular"/>
            </a:rPr>
            <a:t>и прозрачности</a:t>
          </a:r>
          <a:endParaRPr lang="ru-RU" sz="1800" kern="1200" dirty="0">
            <a:latin typeface="Montserrat-Regular"/>
          </a:endParaRPr>
        </a:p>
      </dsp:txBody>
      <dsp:txXfrm>
        <a:off x="2237192" y="0"/>
        <a:ext cx="2823955" cy="631803"/>
      </dsp:txXfrm>
    </dsp:sp>
    <dsp:sp modelId="{13021481-9961-49D4-9524-3BF39080685B}">
      <dsp:nvSpPr>
        <dsp:cNvPr id="0" name=""/>
        <dsp:cNvSpPr/>
      </dsp:nvSpPr>
      <dsp:spPr>
        <a:xfrm>
          <a:off x="1593" y="1072454"/>
          <a:ext cx="2134636" cy="1004809"/>
        </a:xfrm>
        <a:prstGeom prst="rect">
          <a:avLst/>
        </a:prstGeom>
        <a:solidFill>
          <a:srgbClr val="2C93CA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Обеспечивается свободный и безвозмездный доступ к информации о контрактной системе в сфере закупок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  <a:ea typeface="Calibri" panose="020F0502020204030204" pitchFamily="34" charset="0"/>
              <a:cs typeface="Times New Roman" panose="02020603050405020304" pitchFamily="18" charset="0"/>
            </a:rPr>
            <a:t>(ч. 1 ст. 7 № 44-ФЗ)</a:t>
          </a:r>
          <a:endParaRPr lang="ru-RU" sz="1100" kern="1200" dirty="0">
            <a:latin typeface="Montserrat-Regular"/>
          </a:endParaRPr>
        </a:p>
      </dsp:txBody>
      <dsp:txXfrm>
        <a:off x="1593" y="1072454"/>
        <a:ext cx="2134636" cy="1004809"/>
      </dsp:txXfrm>
    </dsp:sp>
    <dsp:sp modelId="{521DAC4D-8CC5-4996-8D70-69AFFE6301E4}">
      <dsp:nvSpPr>
        <dsp:cNvPr id="0" name=""/>
        <dsp:cNvSpPr/>
      </dsp:nvSpPr>
      <dsp:spPr>
        <a:xfrm>
          <a:off x="2558249" y="1072454"/>
          <a:ext cx="2211544" cy="1004809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ontserrat-Regular"/>
            </a:rPr>
            <a:t>Размещенная информация должна быть полной и достоверной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Montserrat-Regular"/>
            </a:rPr>
            <a:t>(ч. 3 ст. ст. 7 № 44-ФЗ)</a:t>
          </a:r>
          <a:endParaRPr lang="ru-RU" sz="900" kern="1200" dirty="0">
            <a:latin typeface="Montserrat-Regular"/>
          </a:endParaRPr>
        </a:p>
      </dsp:txBody>
      <dsp:txXfrm>
        <a:off x="2558249" y="1072454"/>
        <a:ext cx="2211544" cy="1004809"/>
      </dsp:txXfrm>
    </dsp:sp>
    <dsp:sp modelId="{BACCD124-E6EF-4BE7-92CD-2B6DDAB11B72}">
      <dsp:nvSpPr>
        <dsp:cNvPr id="0" name=""/>
        <dsp:cNvSpPr/>
      </dsp:nvSpPr>
      <dsp:spPr>
        <a:xfrm>
          <a:off x="5191813" y="1072454"/>
          <a:ext cx="2197296" cy="1004809"/>
        </a:xfrm>
        <a:prstGeom prst="rect">
          <a:avLst/>
        </a:prstGeom>
        <a:gradFill rotWithShape="0">
          <a:gsLst>
            <a:gs pos="0">
              <a:srgbClr val="2C93CA"/>
            </a:gs>
            <a:gs pos="80000">
              <a:srgbClr val="2C93CA"/>
            </a:gs>
            <a:gs pos="100000">
              <a:srgbClr val="2C93CA"/>
            </a:gs>
          </a:gsLst>
          <a:lin ang="162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</a:rPr>
            <a:t>Информация, содержащаяся в единой информационной системе, является общедоступной и предоставляется безвозмездно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Montserrat-Regular"/>
            </a:rPr>
            <a:t> (ч. 4 ст. 4 № 44-ФЗ)</a:t>
          </a:r>
          <a:endParaRPr lang="ru-RU" sz="900" kern="1200" dirty="0">
            <a:latin typeface="Montserrat-Regular"/>
          </a:endParaRPr>
        </a:p>
      </dsp:txBody>
      <dsp:txXfrm>
        <a:off x="5191813" y="1072454"/>
        <a:ext cx="2197296" cy="10048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AC1B3A-3480-4FC6-99FA-97E8E6695E82}">
      <dsp:nvSpPr>
        <dsp:cNvPr id="0" name=""/>
        <dsp:cNvSpPr/>
      </dsp:nvSpPr>
      <dsp:spPr>
        <a:xfrm>
          <a:off x="839020" y="855814"/>
          <a:ext cx="1456895" cy="383874"/>
        </a:xfrm>
        <a:prstGeom prst="roundRect">
          <a:avLst/>
        </a:prstGeom>
        <a:solidFill>
          <a:schemeClr val="accent2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Активные заказчики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</a:rPr>
            <a:t>2019 года</a:t>
          </a:r>
          <a:endParaRPr lang="ru-RU" sz="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857759" y="874553"/>
        <a:ext cx="1419417" cy="346396"/>
      </dsp:txXfrm>
    </dsp:sp>
    <dsp:sp modelId="{1271B778-741B-4280-9C3F-EC99F8B69A2B}">
      <dsp:nvSpPr>
        <dsp:cNvPr id="0" name=""/>
        <dsp:cNvSpPr/>
      </dsp:nvSpPr>
      <dsp:spPr>
        <a:xfrm rot="16141519">
          <a:off x="1488235" y="781128"/>
          <a:ext cx="1493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9393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AAE139-AAFF-4A74-B081-9DD4887B97DE}">
      <dsp:nvSpPr>
        <dsp:cNvPr id="0" name=""/>
        <dsp:cNvSpPr/>
      </dsp:nvSpPr>
      <dsp:spPr>
        <a:xfrm>
          <a:off x="965600" y="256904"/>
          <a:ext cx="1184473" cy="449538"/>
        </a:xfrm>
        <a:prstGeom prst="roundRect">
          <a:avLst/>
        </a:prstGeom>
        <a:solidFill>
          <a:schemeClr val="bg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Активные пользователи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7 278 </a:t>
          </a:r>
          <a:endParaRPr lang="ru-RU" sz="10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987545" y="278849"/>
        <a:ext cx="1140583" cy="405648"/>
      </dsp:txXfrm>
    </dsp:sp>
    <dsp:sp modelId="{A5D6B81A-D88B-496E-BD0F-BA6CA7C73233}">
      <dsp:nvSpPr>
        <dsp:cNvPr id="0" name=""/>
        <dsp:cNvSpPr/>
      </dsp:nvSpPr>
      <dsp:spPr>
        <a:xfrm rot="2349286">
          <a:off x="1766350" y="1343265"/>
          <a:ext cx="3280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8077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000A72-0E12-4B4D-9BDD-42B0F25F0654}">
      <dsp:nvSpPr>
        <dsp:cNvPr id="0" name=""/>
        <dsp:cNvSpPr/>
      </dsp:nvSpPr>
      <dsp:spPr>
        <a:xfrm>
          <a:off x="1703116" y="1446842"/>
          <a:ext cx="1171854" cy="376926"/>
        </a:xfrm>
        <a:prstGeom prst="roundRect">
          <a:avLst/>
        </a:prstGeom>
        <a:solidFill>
          <a:schemeClr val="bg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Муниципальные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2 427 </a:t>
          </a:r>
          <a:endParaRPr lang="ru-RU" sz="105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1721516" y="1465242"/>
        <a:ext cx="1135054" cy="340126"/>
      </dsp:txXfrm>
    </dsp:sp>
    <dsp:sp modelId="{193733CA-3F0F-4A92-8D3F-622B1C3A5C3B}">
      <dsp:nvSpPr>
        <dsp:cNvPr id="0" name=""/>
        <dsp:cNvSpPr/>
      </dsp:nvSpPr>
      <dsp:spPr>
        <a:xfrm rot="8688390">
          <a:off x="970024" y="1342856"/>
          <a:ext cx="3580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8009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39DD79-8695-49EF-87A2-2D996026742E}">
      <dsp:nvSpPr>
        <dsp:cNvPr id="0" name=""/>
        <dsp:cNvSpPr/>
      </dsp:nvSpPr>
      <dsp:spPr>
        <a:xfrm>
          <a:off x="108539" y="1446024"/>
          <a:ext cx="1274370" cy="362528"/>
        </a:xfrm>
        <a:prstGeom prst="roundRect">
          <a:avLst/>
        </a:prstGeom>
        <a:solidFill>
          <a:schemeClr val="bg1">
            <a:lumMod val="8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Государственные</a:t>
          </a:r>
          <a:r>
            <a:rPr lang="ru-RU" sz="9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 –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-Regular"/>
              <a:ea typeface="Calibri" panose="020F0502020204030204" pitchFamily="34" charset="0"/>
            </a:rPr>
            <a:t>431</a:t>
          </a:r>
          <a:endParaRPr lang="ru-RU" sz="1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tserrat-Regular"/>
          </a:endParaRPr>
        </a:p>
      </dsp:txBody>
      <dsp:txXfrm>
        <a:off x="126236" y="1463721"/>
        <a:ext cx="1238976" cy="327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25.02.2019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25.02.2019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17219"/>
            <a:ext cx="5438775" cy="4466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04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3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7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25.02.2019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2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defTabSz="9142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defTabSz="9142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defTabSz="9142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2.wdp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jpg"/><Relationship Id="rId7" Type="http://schemas.openxmlformats.org/officeDocument/2006/relationships/diagramLayout" Target="../diagrams/layou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microsoft.com/office/2007/relationships/hdphoto" Target="../media/hdphoto2.wdp"/><Relationship Id="rId10" Type="http://schemas.microsoft.com/office/2007/relationships/diagramDrawing" Target="../diagrams/drawing2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gif"/><Relationship Id="rId12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microsoft.com/office/2007/relationships/hdphoto" Target="../media/hdphoto2.wdp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090" y="150161"/>
            <a:ext cx="511820" cy="636362"/>
          </a:xfrm>
          <a:prstGeom prst="rect">
            <a:avLst/>
          </a:prstGeom>
        </p:spPr>
      </p:pic>
      <p:sp>
        <p:nvSpPr>
          <p:cNvPr id="14" name="Shape 68"/>
          <p:cNvSpPr/>
          <p:nvPr/>
        </p:nvSpPr>
        <p:spPr>
          <a:xfrm>
            <a:off x="755576" y="786523"/>
            <a:ext cx="7831628" cy="98597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Autofit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000" dirty="0" smtClean="0"/>
              <a:t>Реализация </a:t>
            </a:r>
            <a:r>
              <a:rPr lang="ru-RU" sz="2000" dirty="0"/>
              <a:t>принципа открытости закупок через внедрение функционала Интерактивных карт планируемых и опубликованных закупок Новосибирской области</a:t>
            </a:r>
            <a:endParaRPr sz="2000" dirty="0"/>
          </a:p>
        </p:txBody>
      </p:sp>
      <p:sp>
        <p:nvSpPr>
          <p:cNvPr id="15" name="Shape 68"/>
          <p:cNvSpPr/>
          <p:nvPr/>
        </p:nvSpPr>
        <p:spPr>
          <a:xfrm>
            <a:off x="9408392" y="12400335"/>
            <a:ext cx="3682825" cy="333080"/>
          </a:xfrm>
          <a:prstGeom prst="rect">
            <a:avLst/>
          </a:prstGeom>
          <a:ln w="3175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normAutofit fontScale="40000" lnSpcReduction="20000"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/>
            <a:r>
              <a:rPr lang="ru-RU" sz="4000" dirty="0" smtClean="0">
                <a:solidFill>
                  <a:srgbClr val="ECECEC"/>
                </a:solidFill>
              </a:rPr>
              <a:t>Травников Андрей Александрович</a:t>
            </a:r>
            <a:endParaRPr sz="4000" dirty="0">
              <a:solidFill>
                <a:srgbClr val="ECEC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2741" y="3913165"/>
            <a:ext cx="4347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Контрольное управление </a:t>
            </a:r>
            <a:r>
              <a:rPr lang="ru-RU" sz="1400" dirty="0">
                <a:solidFill>
                  <a:schemeClr val="bg1"/>
                </a:solidFill>
                <a:latin typeface="Montserrat-SemiBold"/>
              </a:rPr>
              <a:t>Новосибирской </a:t>
            </a:r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области</a:t>
            </a:r>
            <a:endParaRPr lang="ru-RU" sz="1400" dirty="0">
              <a:solidFill>
                <a:schemeClr val="bg1"/>
              </a:solidFill>
              <a:latin typeface="Montserrat-SemiBold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8448" y="2274328"/>
            <a:ext cx="1656184" cy="10787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0176" y="2280650"/>
            <a:ext cx="1656184" cy="1080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584" y="2260192"/>
            <a:ext cx="1656184" cy="1085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9312" y="2282062"/>
            <a:ext cx="1656184" cy="1077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851920" y="4529269"/>
            <a:ext cx="23977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Рягузов </a:t>
            </a:r>
            <a:r>
              <a:rPr lang="ru-RU" sz="1400" dirty="0">
                <a:solidFill>
                  <a:schemeClr val="bg1"/>
                </a:solidFill>
                <a:latin typeface="Montserrat-SemiBold"/>
              </a:rPr>
              <a:t>Д</a:t>
            </a:r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енис Евгеньевич</a:t>
            </a:r>
            <a:endParaRPr lang="ru-RU" sz="1400" dirty="0">
              <a:solidFill>
                <a:schemeClr val="bg1"/>
              </a:solidFill>
              <a:latin typeface="Montserrat-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0403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726831" y="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10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1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FFFF"/>
                </a:solidFill>
              </a:rPr>
              <a:t>получаемый эффект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1270592"/>
            <a:ext cx="3456384" cy="1052581"/>
          </a:xfrm>
          <a:prstGeom prst="roundRect">
            <a:avLst/>
          </a:prstGeom>
          <a:solidFill>
            <a:srgbClr val="1C90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Увеличение числа участников закупок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070306"/>
            <a:ext cx="3456384" cy="1157628"/>
          </a:xfrm>
          <a:prstGeom prst="roundRect">
            <a:avLst/>
          </a:prstGeom>
          <a:solidFill>
            <a:srgbClr val="1C90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Повышение открытости и прозрачности закупок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60032" y="1272409"/>
            <a:ext cx="3600400" cy="1052580"/>
          </a:xfrm>
          <a:prstGeom prst="roundRect">
            <a:avLst/>
          </a:prstGeom>
          <a:solidFill>
            <a:srgbClr val="194D8B"/>
          </a:solidFill>
          <a:ln>
            <a:solidFill>
              <a:srgbClr val="1A9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Вовлечение малого бизнеса в закупки</a:t>
            </a:r>
            <a:endParaRPr lang="ru-RU" sz="2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860032" y="3070306"/>
            <a:ext cx="3600400" cy="1157628"/>
          </a:xfrm>
          <a:prstGeom prst="roundRect">
            <a:avLst/>
          </a:prstGeom>
          <a:solidFill>
            <a:srgbClr val="194D8B"/>
          </a:solidFill>
          <a:ln>
            <a:solidFill>
              <a:srgbClr val="1A91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Развитие общественного контроля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17889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269508" y="129469"/>
            <a:ext cx="6174699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FFFF"/>
                </a:solidFill>
              </a:rPr>
              <a:t>Принципы контрактной системы</a:t>
            </a:r>
            <a:endParaRPr lang="ru-RU" sz="2000" b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2</a:t>
            </a:r>
          </a:p>
        </p:txBody>
      </p:sp>
      <p:sp>
        <p:nvSpPr>
          <p:cNvPr id="32" name="object 6"/>
          <p:cNvSpPr txBox="1"/>
          <p:nvPr/>
        </p:nvSpPr>
        <p:spPr>
          <a:xfrm>
            <a:off x="2123729" y="3975923"/>
            <a:ext cx="4896544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algn="ctr"/>
            <a:r>
              <a:rPr lang="ru-RU" i="1" dirty="0" smtClean="0">
                <a:solidFill>
                  <a:srgbClr val="1C77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700" pitchFamily="50" charset="-52"/>
                <a:cs typeface="Arial" panose="020B0604020202020204" pitchFamily="34" charset="0"/>
              </a:rPr>
              <a:t>Интерактивные карты </a:t>
            </a:r>
            <a:r>
              <a:rPr lang="ru-RU" i="1" dirty="0">
                <a:solidFill>
                  <a:srgbClr val="1C77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700" pitchFamily="50" charset="-52"/>
                <a:cs typeface="Arial" panose="020B0604020202020204" pitchFamily="34" charset="0"/>
              </a:rPr>
              <a:t>планируемых и опубликованных </a:t>
            </a:r>
            <a:r>
              <a:rPr lang="ru-RU" i="1" dirty="0" smtClean="0">
                <a:solidFill>
                  <a:srgbClr val="1C77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ans Cyrl 700" pitchFamily="50" charset="-52"/>
                <a:cs typeface="Arial" panose="020B0604020202020204" pitchFamily="34" charset="0"/>
              </a:rPr>
              <a:t>закупок</a:t>
            </a:r>
            <a:endParaRPr i="1" dirty="0">
              <a:solidFill>
                <a:srgbClr val="1C77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ans Cyrl 700" pitchFamily="50" charset="-52"/>
              <a:cs typeface="Arial" panose="020B060402020202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54931524"/>
              </p:ext>
            </p:extLst>
          </p:nvPr>
        </p:nvGraphicFramePr>
        <p:xfrm>
          <a:off x="894028" y="975920"/>
          <a:ext cx="7390703" cy="2095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4" name="Соединительная линия уступом 3"/>
          <p:cNvCxnSpPr>
            <a:endCxn id="32" idx="1"/>
          </p:cNvCxnSpPr>
          <p:nvPr/>
        </p:nvCxnSpPr>
        <p:spPr>
          <a:xfrm rot="16200000" flipH="1">
            <a:off x="1395601" y="3555572"/>
            <a:ext cx="1240226" cy="21603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>
            <a:endCxn id="32" idx="3"/>
          </p:cNvCxnSpPr>
          <p:nvPr/>
        </p:nvCxnSpPr>
        <p:spPr>
          <a:xfrm rot="5400000">
            <a:off x="6522343" y="3569744"/>
            <a:ext cx="1211886" cy="21602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32" idx="0"/>
          </p:cNvCxnSpPr>
          <p:nvPr/>
        </p:nvCxnSpPr>
        <p:spPr>
          <a:xfrm>
            <a:off x="4572000" y="3043474"/>
            <a:ext cx="1" cy="932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053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854653"/>
            <a:ext cx="4630256" cy="3587453"/>
          </a:xfrm>
          <a:prstGeom prst="rect">
            <a:avLst/>
          </a:prstGeom>
        </p:spPr>
      </p:pic>
      <p:sp>
        <p:nvSpPr>
          <p:cNvPr id="39" name="Rounded Rectangle"/>
          <p:cNvSpPr/>
          <p:nvPr/>
        </p:nvSpPr>
        <p:spPr>
          <a:xfrm>
            <a:off x="-657403" y="136087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305446" y="128252"/>
            <a:ext cx="6120680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FFFF"/>
                </a:solidFill>
              </a:rPr>
              <a:t>Региональная система закупок</a:t>
            </a:r>
            <a:endParaRPr lang="ru-RU" sz="20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2931790"/>
            <a:ext cx="2664296" cy="1584175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Montserrat-Regular"/>
              </a:rPr>
              <a:t>В целях информационного обеспечения контрактной системы в сфере </a:t>
            </a:r>
            <a:r>
              <a:rPr lang="ru-RU" sz="1100" dirty="0" smtClean="0">
                <a:latin typeface="Montserrat-Regular"/>
              </a:rPr>
              <a:t>закупок, усиления </a:t>
            </a:r>
            <a:r>
              <a:rPr lang="ru-RU" sz="1100" dirty="0">
                <a:latin typeface="Montserrat-Regular"/>
              </a:rPr>
              <a:t>финансовой дисциплины и оптимизации расходов областного бюджета</a:t>
            </a:r>
            <a:r>
              <a:rPr lang="ru-RU" sz="1100" dirty="0" smtClean="0">
                <a:latin typeface="Montserrat-Regular"/>
              </a:rPr>
              <a:t> Новосибирской </a:t>
            </a:r>
            <a:r>
              <a:rPr lang="ru-RU" sz="1100" dirty="0">
                <a:latin typeface="Montserrat-Regular"/>
              </a:rPr>
              <a:t>области </a:t>
            </a:r>
            <a:r>
              <a:rPr lang="ru-RU" sz="1100" dirty="0" smtClean="0">
                <a:latin typeface="Montserrat-Regular"/>
              </a:rPr>
              <a:t>создана </a:t>
            </a:r>
            <a:r>
              <a:rPr lang="ru-RU" sz="1100" dirty="0">
                <a:latin typeface="Montserrat-Regular"/>
              </a:rPr>
              <a:t>государственная информационная система в сфере закупок Новосибирской </a:t>
            </a:r>
            <a:r>
              <a:rPr lang="ru-RU" sz="1100" dirty="0" smtClean="0">
                <a:latin typeface="Montserrat-Regular"/>
              </a:rPr>
              <a:t>области </a:t>
            </a:r>
          </a:p>
          <a:p>
            <a:pPr algn="ctr"/>
            <a:r>
              <a:rPr lang="ru-RU" sz="1100" dirty="0" smtClean="0">
                <a:latin typeface="Montserrat-Regular"/>
              </a:rPr>
              <a:t>(ГИСЗ НСО) </a:t>
            </a:r>
            <a:endParaRPr lang="ru-RU" sz="1200" dirty="0">
              <a:latin typeface="Montserrat-Regular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849678"/>
            <a:ext cx="2664296" cy="1324188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Montserrat-Regular"/>
              </a:rPr>
              <a:t>Субъекты РФ и муниципальные образования вправе создавать региональные и муниципальные информационные системы в сфере закупок, интегрированные с единой информационной </a:t>
            </a:r>
            <a:r>
              <a:rPr lang="ru-RU" sz="1200" dirty="0" smtClean="0">
                <a:latin typeface="Montserrat-Regular"/>
              </a:rPr>
              <a:t>системой (</a:t>
            </a:r>
            <a:r>
              <a:rPr lang="ru-RU" sz="1200" dirty="0">
                <a:latin typeface="Montserrat-Regular"/>
              </a:rPr>
              <a:t>ст. 4 № 44-ФЗ)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357916764"/>
              </p:ext>
            </p:extLst>
          </p:nvPr>
        </p:nvGraphicFramePr>
        <p:xfrm>
          <a:off x="6085627" y="2837595"/>
          <a:ext cx="2983445" cy="18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932379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29402" y="136509"/>
            <a:ext cx="6813579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305446" y="128252"/>
            <a:ext cx="6120680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FFFFFF"/>
                </a:solidFill>
              </a:rPr>
              <a:t>Взаимодействие с картами</a:t>
            </a:r>
            <a:endParaRPr lang="ru-RU" sz="20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51529" y="2327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4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2211" y="2531021"/>
            <a:ext cx="3140845" cy="507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0525" y="836335"/>
            <a:ext cx="1944216" cy="64807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cxnSp>
        <p:nvCxnSpPr>
          <p:cNvPr id="9" name="Прямая со стрелкой 8"/>
          <p:cNvCxnSpPr/>
          <p:nvPr/>
        </p:nvCxnSpPr>
        <p:spPr>
          <a:xfrm flipH="1" flipV="1">
            <a:off x="3775099" y="2292317"/>
            <a:ext cx="5966" cy="2242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Картинки по запросу поставщик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03" y="922533"/>
            <a:ext cx="747262" cy="71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8955" y="3552316"/>
            <a:ext cx="352871" cy="707237"/>
          </a:xfrm>
          <a:prstGeom prst="rect">
            <a:avLst/>
          </a:prstGeom>
        </p:spPr>
      </p:pic>
      <p:pic>
        <p:nvPicPr>
          <p:cNvPr id="1032" name="Picture 8" descr="Картинки по запросу исполнитель человечек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62" y="2891641"/>
            <a:ext cx="585437" cy="74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исполнитель человечек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3" y="1883641"/>
            <a:ext cx="747250" cy="74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общественные организации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964" y="3332371"/>
            <a:ext cx="1024227" cy="82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69790" y="1635891"/>
            <a:ext cx="1012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6580" y="2610387"/>
            <a:ext cx="988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Подрядчики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4468" y="3636122"/>
            <a:ext cx="10562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55310" y="425214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Заинтересованные лица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77388" y="4223505"/>
            <a:ext cx="1196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организации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33216" y="1672607"/>
            <a:ext cx="672323" cy="116874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164288" y="288738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Соединительная линия уступом 25"/>
          <p:cNvCxnSpPr>
            <a:stCxn id="4" idx="3"/>
          </p:cNvCxnSpPr>
          <p:nvPr/>
        </p:nvCxnSpPr>
        <p:spPr>
          <a:xfrm flipV="1">
            <a:off x="6093056" y="2401544"/>
            <a:ext cx="1440160" cy="383102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>
            <a:stCxn id="20" idx="0"/>
          </p:cNvCxnSpPr>
          <p:nvPr/>
        </p:nvCxnSpPr>
        <p:spPr>
          <a:xfrm rot="16200000" flipV="1">
            <a:off x="4821768" y="3298692"/>
            <a:ext cx="507247" cy="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stCxn id="1036" idx="3"/>
          </p:cNvCxnSpPr>
          <p:nvPr/>
        </p:nvCxnSpPr>
        <p:spPr>
          <a:xfrm flipV="1">
            <a:off x="3887191" y="3037231"/>
            <a:ext cx="498428" cy="70995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/>
          <p:nvPr/>
        </p:nvCxnSpPr>
        <p:spPr>
          <a:xfrm flipV="1">
            <a:off x="1137469" y="2966969"/>
            <a:ext cx="1812329" cy="28365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>
            <a:endCxn id="4" idx="1"/>
          </p:cNvCxnSpPr>
          <p:nvPr/>
        </p:nvCxnSpPr>
        <p:spPr>
          <a:xfrm>
            <a:off x="1259930" y="2227553"/>
            <a:ext cx="1692281" cy="557093"/>
          </a:xfrm>
          <a:prstGeom prst="bentConnector3">
            <a:avLst>
              <a:gd name="adj1" fmla="val 3023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ная линия уступом 46"/>
          <p:cNvCxnSpPr/>
          <p:nvPr/>
        </p:nvCxnSpPr>
        <p:spPr>
          <a:xfrm>
            <a:off x="1155335" y="1274513"/>
            <a:ext cx="1794463" cy="13310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66252" y="1782435"/>
            <a:ext cx="2318703" cy="51213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85753" y="1790343"/>
            <a:ext cx="2297260" cy="512281"/>
          </a:xfrm>
          <a:prstGeom prst="rect">
            <a:avLst/>
          </a:prstGeom>
        </p:spPr>
      </p:pic>
      <p:cxnSp>
        <p:nvCxnSpPr>
          <p:cNvPr id="57" name="Прямая со стрелкой 56"/>
          <p:cNvCxnSpPr/>
          <p:nvPr/>
        </p:nvCxnSpPr>
        <p:spPr>
          <a:xfrm>
            <a:off x="5220072" y="1499465"/>
            <a:ext cx="0" cy="2728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5220072" y="2292316"/>
            <a:ext cx="0" cy="228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3887191" y="1494543"/>
            <a:ext cx="0" cy="27779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4530325" y="1477200"/>
            <a:ext cx="1" cy="104661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0444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12" y="693350"/>
            <a:ext cx="8705250" cy="3816000"/>
          </a:xfrm>
          <a:prstGeom prst="rect">
            <a:avLst/>
          </a:prstGeom>
        </p:spPr>
      </p:pic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49668" y="106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5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1" name="Shape 67"/>
          <p:cNvSpPr/>
          <p:nvPr/>
        </p:nvSpPr>
        <p:spPr>
          <a:xfrm>
            <a:off x="472158" y="184903"/>
            <a:ext cx="5616624" cy="29238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400" b="1" dirty="0">
                <a:solidFill>
                  <a:srgbClr val="FFFFFF"/>
                </a:solidFill>
              </a:rPr>
              <a:t>ИНТЕРАКТИВНАЯ </a:t>
            </a:r>
            <a:r>
              <a:rPr lang="ru-RU" sz="1400" b="1" dirty="0" smtClean="0">
                <a:solidFill>
                  <a:srgbClr val="FFFFFF"/>
                </a:solidFill>
              </a:rPr>
              <a:t>КАРТА планов ЗАКУПОК</a:t>
            </a:r>
            <a:endParaRPr sz="1400" b="1" dirty="0">
              <a:solidFill>
                <a:srgbClr val="FFFF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5928" y="3219822"/>
            <a:ext cx="2265831" cy="1289528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Montserrat-Regular"/>
              </a:rPr>
              <a:t>Отображаются </a:t>
            </a:r>
            <a:r>
              <a:rPr lang="ru-RU" sz="1200" dirty="0">
                <a:latin typeface="Montserrat-Regular"/>
              </a:rPr>
              <a:t>закупки с планируемым сроком размещения в ближайшие три месяца</a:t>
            </a:r>
          </a:p>
        </p:txBody>
      </p:sp>
    </p:spTree>
    <p:extLst>
      <p:ext uri="{BB962C8B-B14F-4D97-AF65-F5344CB8AC3E}">
        <p14:creationId xmlns:p14="http://schemas.microsoft.com/office/powerpoint/2010/main" val="2616116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45854" y="10663"/>
            <a:ext cx="27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6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1" name="Shape 67"/>
          <p:cNvSpPr/>
          <p:nvPr/>
        </p:nvSpPr>
        <p:spPr>
          <a:xfrm>
            <a:off x="472158" y="184903"/>
            <a:ext cx="5616624" cy="29238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400" b="1" dirty="0">
                <a:solidFill>
                  <a:srgbClr val="FFFFFF"/>
                </a:solidFill>
              </a:rPr>
              <a:t>ИНТЕРАКТИВНАЯ </a:t>
            </a:r>
            <a:r>
              <a:rPr lang="ru-RU" sz="1400" b="1" dirty="0" smtClean="0">
                <a:solidFill>
                  <a:srgbClr val="FFFFFF"/>
                </a:solidFill>
              </a:rPr>
              <a:t>КАРТА планов ЗАКУПОК</a:t>
            </a:r>
            <a:endParaRPr sz="1400" b="1" dirty="0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967680"/>
            <a:ext cx="7947045" cy="368544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592549" y="629043"/>
            <a:ext cx="3312368" cy="601447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Montserrat-Regular"/>
              </a:rPr>
              <a:t>Табличный вид планируемых закупок</a:t>
            </a:r>
            <a:endParaRPr lang="ru-RU" sz="1200" dirty="0">
              <a:latin typeface="Montserrat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35436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66" name="Shape 67"/>
          <p:cNvSpPr/>
          <p:nvPr/>
        </p:nvSpPr>
        <p:spPr>
          <a:xfrm>
            <a:off x="467544" y="128252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77431" y="106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7</a:t>
            </a:r>
          </a:p>
        </p:txBody>
      </p:sp>
      <p:pic>
        <p:nvPicPr>
          <p:cNvPr id="10" name="Объект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49" y="690021"/>
            <a:ext cx="8742882" cy="375060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491880" y="3859969"/>
            <a:ext cx="5112567" cy="878079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-Regular"/>
              </a:rPr>
              <a:t>Оператором ГИСЗ НСО введен в эксплуатацию отчет «Интерактивная карта закупок Новосибирской области». </a:t>
            </a:r>
          </a:p>
          <a:p>
            <a:pPr algn="ctr"/>
            <a:r>
              <a:rPr lang="ru-RU" sz="1400" dirty="0">
                <a:latin typeface="Montserrat-Regular"/>
              </a:rPr>
              <a:t>Отчет размещен на главной странице сайта ГИСЗ НСО в разделе «Аналитика»</a:t>
            </a:r>
          </a:p>
        </p:txBody>
      </p:sp>
    </p:spTree>
    <p:extLst>
      <p:ext uri="{BB962C8B-B14F-4D97-AF65-F5344CB8AC3E}">
        <p14:creationId xmlns:p14="http://schemas.microsoft.com/office/powerpoint/2010/main" val="1759578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836870" y="0"/>
            <a:ext cx="31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8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6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19" name="Text Box 52"/>
          <p:cNvSpPr txBox="1">
            <a:spLocks noChangeArrowheads="1"/>
          </p:cNvSpPr>
          <p:nvPr/>
        </p:nvSpPr>
        <p:spPr bwMode="gray">
          <a:xfrm>
            <a:off x="5076056" y="2971466"/>
            <a:ext cx="3623213" cy="3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altLang="ru-RU" sz="17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985" y="861265"/>
            <a:ext cx="8593885" cy="317477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312065" y="3757915"/>
            <a:ext cx="4524805" cy="892072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Montserrat-Regular"/>
              </a:rPr>
              <a:t>На карте закупок Новосибирской области отображаются конкурентные закупки, размещение которых предусмотрено в единой информационной системе в сфере </a:t>
            </a:r>
            <a:r>
              <a:rPr lang="ru-RU" sz="1400" dirty="0" smtClean="0">
                <a:latin typeface="Montserrat-Regular"/>
              </a:rPr>
              <a:t>закупок</a:t>
            </a:r>
            <a:endParaRPr lang="ru-RU" sz="1400" dirty="0">
              <a:latin typeface="Montserrat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60656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8" y="861244"/>
            <a:ext cx="8455340" cy="3731720"/>
          </a:xfrm>
          <a:prstGeom prst="rect">
            <a:avLst/>
          </a:prstGeom>
        </p:spPr>
      </p:pic>
      <p:sp>
        <p:nvSpPr>
          <p:cNvPr id="15" name="Rounded Rectangle"/>
          <p:cNvSpPr/>
          <p:nvPr/>
        </p:nvSpPr>
        <p:spPr>
          <a:xfrm>
            <a:off x="-657403" y="136087"/>
            <a:ext cx="6597555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8820472" y="356645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1" y="66641"/>
            <a:ext cx="504056" cy="62670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834239" y="106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9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292080" y="3630551"/>
            <a:ext cx="2255061" cy="962413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Функционал позволяет отслеживать закупки с преимуществами для СМП/НКО</a:t>
            </a:r>
          </a:p>
        </p:txBody>
      </p:sp>
      <p:sp>
        <p:nvSpPr>
          <p:cNvPr id="11" name="Shape 67"/>
          <p:cNvSpPr/>
          <p:nvPr/>
        </p:nvSpPr>
        <p:spPr>
          <a:xfrm>
            <a:off x="472158" y="138738"/>
            <a:ext cx="5616624" cy="384721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2000" b="1" dirty="0">
                <a:solidFill>
                  <a:srgbClr val="FFFFFF"/>
                </a:solidFill>
              </a:rPr>
              <a:t>ИНТЕРАКТИВНАЯ КАРТА ЗАКУПОК</a:t>
            </a:r>
            <a:endParaRPr sz="2000" b="1" dirty="0">
              <a:solidFill>
                <a:srgbClr val="FFFF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33291" y="510338"/>
            <a:ext cx="2287181" cy="504055"/>
          </a:xfrm>
          <a:prstGeom prst="rect">
            <a:avLst/>
          </a:prstGeom>
          <a:solidFill>
            <a:srgbClr val="2C93CA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Карта содержит ссылку с переходом на ЕИС для получения более детальной информации о закупке</a:t>
            </a:r>
            <a:endParaRPr lang="ru-RU" sz="1050" dirty="0"/>
          </a:p>
        </p:txBody>
      </p:sp>
      <p:sp>
        <p:nvSpPr>
          <p:cNvPr id="18" name="Шеврон 17"/>
          <p:cNvSpPr/>
          <p:nvPr/>
        </p:nvSpPr>
        <p:spPr>
          <a:xfrm rot="5400000">
            <a:off x="8619828" y="967877"/>
            <a:ext cx="138019" cy="290802"/>
          </a:xfrm>
          <a:prstGeom prst="chevron">
            <a:avLst/>
          </a:prstGeom>
          <a:solidFill>
            <a:srgbClr val="2C93C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1479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23008</TotalTime>
  <Words>322</Words>
  <Application>Microsoft Office PowerPoint</Application>
  <PresentationFormat>Экран (16:9)</PresentationFormat>
  <Paragraphs>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Helvetica Light</vt:lpstr>
      <vt:lpstr>Montserrat-Regular</vt:lpstr>
      <vt:lpstr>Montserrat-SemiBold</vt:lpstr>
      <vt:lpstr>Museo Sans Cyrl 700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Лещинский Дмитрий Дмитриевич</cp:lastModifiedBy>
  <cp:revision>1890</cp:revision>
  <cp:lastPrinted>2017-12-04T09:13:21Z</cp:lastPrinted>
  <dcterms:created xsi:type="dcterms:W3CDTF">2009-04-22T03:24:40Z</dcterms:created>
  <dcterms:modified xsi:type="dcterms:W3CDTF">2019-02-25T07:50:50Z</dcterms:modified>
</cp:coreProperties>
</file>