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5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6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12.xml" ContentType="application/vnd.openxmlformats-officedocument.drawingml.chart+xml"/>
  <Override PartName="/ppt/theme/themeOverride1.xml" ContentType="application/vnd.openxmlformats-officedocument.themeOverride+xml"/>
  <Override PartName="/ppt/charts/chart13.xml" ContentType="application/vnd.openxmlformats-officedocument.drawingml.chart+xml"/>
  <Override PartName="/ppt/theme/themeOverride2.xml" ContentType="application/vnd.openxmlformats-officedocument.themeOverride+xml"/>
  <Override PartName="/ppt/charts/chart14.xml" ContentType="application/vnd.openxmlformats-officedocument.drawingml.chart+xml"/>
  <Override PartName="/ppt/theme/themeOverride3.xml" ContentType="application/vnd.openxmlformats-officedocument.themeOverride+xml"/>
  <Override PartName="/ppt/charts/chart15.xml" ContentType="application/vnd.openxmlformats-officedocument.drawingml.chart+xml"/>
  <Override PartName="/ppt/theme/themeOverride4.xml" ContentType="application/vnd.openxmlformats-officedocument.themeOverride+xml"/>
  <Override PartName="/ppt/charts/chart16.xml" ContentType="application/vnd.openxmlformats-officedocument.drawingml.chart+xml"/>
  <Override PartName="/ppt/theme/themeOverride5.xml" ContentType="application/vnd.openxmlformats-officedocument.themeOverride+xml"/>
  <Override PartName="/ppt/charts/chart17.xml" ContentType="application/vnd.openxmlformats-officedocument.drawingml.chart+xml"/>
  <Override PartName="/ppt/theme/themeOverride6.xml" ContentType="application/vnd.openxmlformats-officedocument.themeOverride+xml"/>
  <Override PartName="/ppt/charts/chart18.xml" ContentType="application/vnd.openxmlformats-officedocument.drawingml.chart+xml"/>
  <Override PartName="/ppt/theme/themeOverride7.xml" ContentType="application/vnd.openxmlformats-officedocument.themeOverride+xml"/>
  <Override PartName="/ppt/charts/chart19.xml" ContentType="application/vnd.openxmlformats-officedocument.drawingml.chart+xml"/>
  <Override PartName="/ppt/theme/themeOverride8.xml" ContentType="application/vnd.openxmlformats-officedocument.themeOverride+xml"/>
  <Override PartName="/ppt/notesSlides/notesSlide6.xml" ContentType="application/vnd.openxmlformats-officedocument.presentationml.notesSlide+xml"/>
  <Override PartName="/ppt/charts/chart20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21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22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7.xml" ContentType="application/vnd.openxmlformats-officedocument.presentationml.notesSlide+xml"/>
  <Override PartName="/ppt/charts/chart23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8.xml" ContentType="application/vnd.openxmlformats-officedocument.presentationml.notesSlide+xml"/>
  <Override PartName="/ppt/charts/chart24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25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26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27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28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29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30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31.xml" ContentType="application/vnd.openxmlformats-officedocument.drawingml.chart+xml"/>
  <Override PartName="/ppt/charts/chart32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61" r:id="rId2"/>
  </p:sldMasterIdLst>
  <p:notesMasterIdLst>
    <p:notesMasterId r:id="rId46"/>
  </p:notesMasterIdLst>
  <p:sldIdLst>
    <p:sldId id="256" r:id="rId3"/>
    <p:sldId id="257" r:id="rId4"/>
    <p:sldId id="281" r:id="rId5"/>
    <p:sldId id="258" r:id="rId6"/>
    <p:sldId id="259" r:id="rId7"/>
    <p:sldId id="267" r:id="rId8"/>
    <p:sldId id="268" r:id="rId9"/>
    <p:sldId id="260" r:id="rId10"/>
    <p:sldId id="266" r:id="rId11"/>
    <p:sldId id="274" r:id="rId12"/>
    <p:sldId id="271" r:id="rId13"/>
    <p:sldId id="273" r:id="rId14"/>
    <p:sldId id="275" r:id="rId15"/>
    <p:sldId id="276" r:id="rId16"/>
    <p:sldId id="277" r:id="rId17"/>
    <p:sldId id="278" r:id="rId18"/>
    <p:sldId id="262" r:id="rId19"/>
    <p:sldId id="283" r:id="rId20"/>
    <p:sldId id="287" r:id="rId21"/>
    <p:sldId id="284" r:id="rId22"/>
    <p:sldId id="285" r:id="rId23"/>
    <p:sldId id="289" r:id="rId24"/>
    <p:sldId id="288" r:id="rId25"/>
    <p:sldId id="286" r:id="rId26"/>
    <p:sldId id="290" r:id="rId27"/>
    <p:sldId id="264" r:id="rId28"/>
    <p:sldId id="291" r:id="rId29"/>
    <p:sldId id="292" r:id="rId30"/>
    <p:sldId id="294" r:id="rId31"/>
    <p:sldId id="293" r:id="rId32"/>
    <p:sldId id="295" r:id="rId33"/>
    <p:sldId id="296" r:id="rId34"/>
    <p:sldId id="297" r:id="rId35"/>
    <p:sldId id="299" r:id="rId36"/>
    <p:sldId id="298" r:id="rId37"/>
    <p:sldId id="302" r:id="rId38"/>
    <p:sldId id="301" r:id="rId39"/>
    <p:sldId id="300" r:id="rId40"/>
    <p:sldId id="303" r:id="rId41"/>
    <p:sldId id="304" r:id="rId42"/>
    <p:sldId id="305" r:id="rId43"/>
    <p:sldId id="308" r:id="rId44"/>
    <p:sldId id="309" r:id="rId45"/>
  </p:sldIdLst>
  <p:sldSz cx="12192000" cy="6858000"/>
  <p:notesSz cx="6797675" cy="99314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Кузьмина Елена Анатольевна" initials="КЕА" lastIdx="4" clrIdx="0">
    <p:extLst>
      <p:ext uri="{19B8F6BF-5375-455C-9EA6-DF929625EA0E}">
        <p15:presenceInfo xmlns:p15="http://schemas.microsoft.com/office/powerpoint/2012/main" userId="S-1-5-21-2356655543-2162514679-1277178298-3964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6A6A6"/>
    <a:srgbClr val="1F5BA0"/>
    <a:srgbClr val="FF7C80"/>
    <a:srgbClr val="FF6600"/>
    <a:srgbClr val="FF5050"/>
    <a:srgbClr val="006666"/>
    <a:srgbClr val="1F5FA0"/>
    <a:srgbClr val="0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2833802-FEF1-4C79-8D5D-14CF1EAF98D9}" styleName="Светлый стиль 2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E171933-4619-4E11-9A3F-F7608DF75F80}" styleName="Средний стиль 1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05" autoAdjust="0"/>
    <p:restoredTop sz="94660"/>
  </p:normalViewPr>
  <p:slideViewPr>
    <p:cSldViewPr snapToGrid="0">
      <p:cViewPr varScale="1">
        <p:scale>
          <a:sx n="73" d="100"/>
          <a:sy n="73" d="100"/>
        </p:scale>
        <p:origin x="96" y="21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commentAuthors" Target="commentAuthors.xml"/><Relationship Id="rId50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tableStyles" Target="tableStyle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7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4.bin"/><Relationship Id="rId1" Type="http://schemas.openxmlformats.org/officeDocument/2006/relationships/themeOverride" Target="../theme/themeOverride1.xm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5.bin"/><Relationship Id="rId1" Type="http://schemas.openxmlformats.org/officeDocument/2006/relationships/themeOverride" Target="../theme/themeOverride2.xml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8.xlsx"/><Relationship Id="rId1" Type="http://schemas.openxmlformats.org/officeDocument/2006/relationships/themeOverride" Target="../theme/themeOverride3.xml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9.xlsx"/><Relationship Id="rId1" Type="http://schemas.openxmlformats.org/officeDocument/2006/relationships/themeOverride" Target="../theme/themeOverride4.xml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0.xlsx"/><Relationship Id="rId1" Type="http://schemas.openxmlformats.org/officeDocument/2006/relationships/themeOverride" Target="../theme/themeOverride5.xml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1.xlsx"/><Relationship Id="rId1" Type="http://schemas.openxmlformats.org/officeDocument/2006/relationships/themeOverride" Target="../theme/themeOverride6.xml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2.xlsx"/><Relationship Id="rId1" Type="http://schemas.openxmlformats.org/officeDocument/2006/relationships/themeOverride" Target="../theme/themeOverride7.xml"/></Relationships>
</file>

<file path=ppt/charts/_rels/chart19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6.bin"/><Relationship Id="rId1" Type="http://schemas.openxmlformats.org/officeDocument/2006/relationships/themeOverride" Target="../theme/themeOverride8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3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4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5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6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7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8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9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0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1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2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3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3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4.xlsx"/></Relationships>
</file>

<file path=ppt/charts/_rels/chart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5.xlsx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3.bin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7.6894968788489226E-2"/>
          <c:y val="6.0107915560523181E-2"/>
          <c:w val="0.50176511430953241"/>
          <c:h val="0.61189026157793469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</c:spPr>
          <c:dPt>
            <c:idx val="0"/>
            <c:bubble3D val="0"/>
            <c:spPr>
              <a:solidFill>
                <a:srgbClr val="92D05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</c:spPr>
            <c:extLst>
              <c:ext xmlns:c16="http://schemas.microsoft.com/office/drawing/2014/chart" uri="{C3380CC4-5D6E-409C-BE32-E72D297353CC}">
                <c16:uniqueId val="{00000001-70A7-44C2-8719-5C6BC07E3A32}"/>
              </c:ext>
            </c:extLst>
          </c:dPt>
          <c:dPt>
            <c:idx val="1"/>
            <c:bubble3D val="0"/>
            <c:spPr>
              <a:solidFill>
                <a:schemeClr val="accent1">
                  <a:shade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</c:spPr>
            <c:extLst>
              <c:ext xmlns:c16="http://schemas.microsoft.com/office/drawing/2014/chart" uri="{C3380CC4-5D6E-409C-BE32-E72D297353CC}">
                <c16:uniqueId val="{00000003-70A7-44C2-8719-5C6BC07E3A32}"/>
              </c:ext>
            </c:extLst>
          </c:dPt>
          <c:dPt>
            <c:idx val="2"/>
            <c:bubble3D val="0"/>
            <c:spPr>
              <a:solidFill>
                <a:schemeClr val="accent1">
                  <a:tint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</c:spPr>
            <c:extLst>
              <c:ext xmlns:c16="http://schemas.microsoft.com/office/drawing/2014/chart" uri="{C3380CC4-5D6E-409C-BE32-E72D297353CC}">
                <c16:uniqueId val="{00000005-70A7-44C2-8719-5C6BC07E3A32}"/>
              </c:ext>
            </c:extLst>
          </c:dPt>
          <c:dPt>
            <c:idx val="3"/>
            <c:bubble3D val="0"/>
            <c:spPr>
              <a:solidFill>
                <a:schemeClr val="accent1">
                  <a:tint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</c:spPr>
            <c:extLst>
              <c:ext xmlns:c16="http://schemas.microsoft.com/office/drawing/2014/chart" uri="{C3380CC4-5D6E-409C-BE32-E72D297353CC}">
                <c16:uniqueId val="{00000007-70A7-44C2-8719-5C6BC07E3A32}"/>
              </c:ext>
            </c:extLst>
          </c:dPt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Успешно, скорее успешно</c:v>
                </c:pt>
                <c:pt idx="1">
                  <c:v>Не успешно, скорее не успешно</c:v>
                </c:pt>
                <c:pt idx="2">
                  <c:v>И успешно, и не успешно: по-разному</c:v>
                </c:pt>
                <c:pt idx="3">
                  <c:v>Затрудняюсь ответить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17.8</c:v>
                </c:pt>
                <c:pt idx="1">
                  <c:v>37</c:v>
                </c:pt>
                <c:pt idx="2">
                  <c:v>39.4</c:v>
                </c:pt>
                <c:pt idx="3">
                  <c:v>5.8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0A7-44C2-8719-5C6BC07E3A32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1004222712132503"/>
          <c:y val="0.70671119554279793"/>
          <c:w val="0.72961245983853595"/>
          <c:h val="0.2932888044572020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4.889361504311647E-2"/>
          <c:y val="4.6284056736340846E-2"/>
          <c:w val="0.32084239844840906"/>
          <c:h val="0.6862715304109589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2018 год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</c:spPr>
          <c:dPt>
            <c:idx val="0"/>
            <c:bubble3D val="0"/>
            <c:spPr>
              <a:solidFill>
                <a:srgbClr val="C000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</c:spPr>
            <c:extLst>
              <c:ext xmlns:c16="http://schemas.microsoft.com/office/drawing/2014/chart" uri="{C3380CC4-5D6E-409C-BE32-E72D297353CC}">
                <c16:uniqueId val="{00000001-CA74-4748-B9C4-D72C91779D5B}"/>
              </c:ext>
            </c:extLst>
          </c:dPt>
          <c:dPt>
            <c:idx val="1"/>
            <c:bubble3D val="0"/>
            <c:spPr>
              <a:solidFill>
                <a:schemeClr val="accent2">
                  <a:tint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</c:spPr>
            <c:extLst>
              <c:ext xmlns:c16="http://schemas.microsoft.com/office/drawing/2014/chart" uri="{C3380CC4-5D6E-409C-BE32-E72D297353CC}">
                <c16:uniqueId val="{00000003-CA74-4748-B9C4-D72C91779D5B}"/>
              </c:ext>
            </c:extLst>
          </c:dPt>
          <c:dPt>
            <c:idx val="2"/>
            <c:bubble3D val="0"/>
            <c:spPr>
              <a:solidFill>
                <a:schemeClr val="accent2">
                  <a:shade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</c:spPr>
            <c:extLst>
              <c:ext xmlns:c16="http://schemas.microsoft.com/office/drawing/2014/chart" uri="{C3380CC4-5D6E-409C-BE32-E72D297353CC}">
                <c16:uniqueId val="{00000005-CA74-4748-B9C4-D72C91779D5B}"/>
              </c:ext>
            </c:extLst>
          </c:dPt>
          <c:dPt>
            <c:idx val="3"/>
            <c:bubble3D val="0"/>
            <c:spPr>
              <a:solidFill>
                <a:srgbClr val="92D05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</c:spPr>
            <c:extLst>
              <c:ext xmlns:c16="http://schemas.microsoft.com/office/drawing/2014/chart" uri="{C3380CC4-5D6E-409C-BE32-E72D297353CC}">
                <c16:uniqueId val="{00000007-CA74-4748-B9C4-D72C91779D5B}"/>
              </c:ext>
            </c:extLst>
          </c:dPt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Есть непреодолимые административные барьеры</c:v>
                </c:pt>
                <c:pt idx="1">
                  <c:v>Административные барьеры имеют тенденцию к снижению</c:v>
                </c:pt>
                <c:pt idx="2">
                  <c:v>Административные барьеры имеют тенденцию к увеличению</c:v>
                </c:pt>
                <c:pt idx="3">
                  <c:v>Непреодолимые административные барьеры отсутствуют</c:v>
                </c:pt>
              </c:strCache>
            </c:strRef>
          </c:cat>
          <c:val>
            <c:numRef>
              <c:f>Лист1!$B$2:$B$5</c:f>
              <c:numCache>
                <c:formatCode>0.00%</c:formatCode>
                <c:ptCount val="4"/>
                <c:pt idx="0">
                  <c:v>0.13300000000000001</c:v>
                </c:pt>
                <c:pt idx="1">
                  <c:v>0.154</c:v>
                </c:pt>
                <c:pt idx="2">
                  <c:v>0.17699999999999999</c:v>
                </c:pt>
                <c:pt idx="3">
                  <c:v>0.53500000000000003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A74-4748-B9C4-D72C91779D5B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9968998915455831"/>
          <c:y val="5.6850547879368475E-2"/>
          <c:w val="0.49118834797348254"/>
          <c:h val="0.939996471833238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spPr>
            <a:noFill/>
            <a:ln w="9525" cap="flat" cmpd="sng" algn="ctr">
              <a:solidFill>
                <a:schemeClr val="accent1"/>
              </a:solidFill>
              <a:miter lim="800000"/>
            </a:ln>
            <a:effectLst>
              <a:glow rad="63500">
                <a:schemeClr val="accent1">
                  <a:satMod val="175000"/>
                  <a:alpha val="25000"/>
                </a:schemeClr>
              </a:glow>
            </a:effectLst>
          </c:spPr>
          <c:invertIfNegative val="0"/>
          <c:dPt>
            <c:idx val="0"/>
            <c:invertIfNegative val="0"/>
            <c:bubble3D val="0"/>
            <c:spPr>
              <a:noFill/>
              <a:ln w="9525" cap="flat" cmpd="sng" algn="ctr">
                <a:solidFill>
                  <a:schemeClr val="accent1"/>
                </a:solidFill>
                <a:miter lim="800000"/>
              </a:ln>
              <a:effectLst>
                <a:glow rad="63500">
                  <a:schemeClr val="accent1">
                    <a:satMod val="175000"/>
                    <a:alpha val="25000"/>
                  </a:schemeClr>
                </a:glow>
              </a:effectLst>
            </c:spPr>
            <c:extLst>
              <c:ext xmlns:c16="http://schemas.microsoft.com/office/drawing/2014/chart" uri="{C3380CC4-5D6E-409C-BE32-E72D297353CC}">
                <c16:uniqueId val="{00000001-67DD-4176-A012-862847CEA07E}"/>
              </c:ext>
            </c:extLst>
          </c:dPt>
          <c:dPt>
            <c:idx val="5"/>
            <c:invertIfNegative val="0"/>
            <c:bubble3D val="0"/>
            <c:spPr>
              <a:noFill/>
              <a:ln w="9525" cap="flat" cmpd="sng" algn="ctr">
                <a:solidFill>
                  <a:schemeClr val="accent1"/>
                </a:solidFill>
                <a:miter lim="800000"/>
              </a:ln>
              <a:effectLst>
                <a:glow rad="63500">
                  <a:schemeClr val="accent1">
                    <a:satMod val="175000"/>
                    <a:alpha val="25000"/>
                  </a:schemeClr>
                </a:glow>
              </a:effectLst>
            </c:spPr>
            <c:extLst>
              <c:ext xmlns:c16="http://schemas.microsoft.com/office/drawing/2014/chart" uri="{C3380CC4-5D6E-409C-BE32-E72D297353CC}">
                <c16:uniqueId val="{00000003-67DD-4176-A012-862847CEA07E}"/>
              </c:ext>
            </c:extLst>
          </c:dPt>
          <c:dPt>
            <c:idx val="6"/>
            <c:invertIfNegative val="0"/>
            <c:bubble3D val="0"/>
            <c:spPr>
              <a:noFill/>
              <a:ln w="9525" cap="flat" cmpd="sng" algn="ctr">
                <a:solidFill>
                  <a:schemeClr val="accent1"/>
                </a:solidFill>
                <a:miter lim="800000"/>
              </a:ln>
              <a:effectLst>
                <a:glow rad="63500">
                  <a:schemeClr val="accent1">
                    <a:satMod val="175000"/>
                    <a:alpha val="25000"/>
                  </a:schemeClr>
                </a:glow>
              </a:effectLst>
            </c:spPr>
            <c:extLst>
              <c:ext xmlns:c16="http://schemas.microsoft.com/office/drawing/2014/chart" uri="{C3380CC4-5D6E-409C-BE32-E72D297353CC}">
                <c16:uniqueId val="{00000005-67DD-4176-A012-862847CEA07E}"/>
              </c:ext>
            </c:extLst>
          </c:dPt>
          <c:dPt>
            <c:idx val="7"/>
            <c:invertIfNegative val="0"/>
            <c:bubble3D val="0"/>
            <c:spPr>
              <a:noFill/>
              <a:ln w="9525" cap="flat" cmpd="sng" algn="ctr">
                <a:solidFill>
                  <a:schemeClr val="accent1"/>
                </a:solidFill>
                <a:miter lim="800000"/>
              </a:ln>
              <a:effectLst>
                <a:glow rad="63500">
                  <a:schemeClr val="accent1">
                    <a:satMod val="175000"/>
                    <a:alpha val="25000"/>
                  </a:schemeClr>
                </a:glow>
              </a:effectLst>
            </c:spPr>
            <c:extLst>
              <c:ext xmlns:c16="http://schemas.microsoft.com/office/drawing/2014/chart" uri="{C3380CC4-5D6E-409C-BE32-E72D297353CC}">
                <c16:uniqueId val="{00000007-67DD-4176-A012-862847CEA07E}"/>
              </c:ext>
            </c:extLst>
          </c:dPt>
          <c:dPt>
            <c:idx val="8"/>
            <c:invertIfNegative val="0"/>
            <c:bubble3D val="0"/>
            <c:spPr>
              <a:noFill/>
              <a:ln w="9525" cap="flat" cmpd="sng" algn="ctr">
                <a:solidFill>
                  <a:schemeClr val="accent1"/>
                </a:solidFill>
                <a:miter lim="800000"/>
              </a:ln>
              <a:effectLst>
                <a:glow rad="63500">
                  <a:schemeClr val="accent1">
                    <a:satMod val="175000"/>
                    <a:alpha val="25000"/>
                  </a:schemeClr>
                </a:glow>
              </a:effectLst>
            </c:spPr>
            <c:extLst>
              <c:ext xmlns:c16="http://schemas.microsoft.com/office/drawing/2014/chart" uri="{C3380CC4-5D6E-409C-BE32-E72D297353CC}">
                <c16:uniqueId val="{00000009-67DD-4176-A012-862847CEA07E}"/>
              </c:ext>
            </c:extLst>
          </c:dPt>
          <c:dPt>
            <c:idx val="9"/>
            <c:invertIfNegative val="0"/>
            <c:bubble3D val="0"/>
            <c:spPr>
              <a:noFill/>
              <a:ln w="9525" cap="flat" cmpd="sng" algn="ctr">
                <a:solidFill>
                  <a:schemeClr val="accent1"/>
                </a:solidFill>
                <a:miter lim="800000"/>
              </a:ln>
              <a:effectLst>
                <a:glow rad="63500">
                  <a:schemeClr val="accent1">
                    <a:satMod val="175000"/>
                    <a:alpha val="25000"/>
                  </a:schemeClr>
                </a:glow>
              </a:effectLst>
            </c:spPr>
            <c:extLst>
              <c:ext xmlns:c16="http://schemas.microsoft.com/office/drawing/2014/chart" uri="{C3380CC4-5D6E-409C-BE32-E72D297353CC}">
                <c16:uniqueId val="{0000000B-67DD-4176-A012-862847CEA07E}"/>
              </c:ext>
            </c:extLst>
          </c:dPt>
          <c:dPt>
            <c:idx val="10"/>
            <c:invertIfNegative val="0"/>
            <c:bubble3D val="0"/>
            <c:spPr>
              <a:noFill/>
              <a:ln w="9525" cap="flat" cmpd="sng" algn="ctr">
                <a:solidFill>
                  <a:schemeClr val="accent1"/>
                </a:solidFill>
                <a:miter lim="800000"/>
              </a:ln>
              <a:effectLst>
                <a:glow rad="63500">
                  <a:schemeClr val="accent1">
                    <a:satMod val="175000"/>
                    <a:alpha val="25000"/>
                  </a:schemeClr>
                </a:glow>
              </a:effectLst>
            </c:spPr>
            <c:extLst>
              <c:ext xmlns:c16="http://schemas.microsoft.com/office/drawing/2014/chart" uri="{C3380CC4-5D6E-409C-BE32-E72D297353CC}">
                <c16:uniqueId val="{0000000D-67DD-4176-A012-862847CEA07E}"/>
              </c:ext>
            </c:extLst>
          </c:dPt>
          <c:dPt>
            <c:idx val="11"/>
            <c:invertIfNegative val="0"/>
            <c:bubble3D val="0"/>
            <c:spPr>
              <a:noFill/>
              <a:ln w="9525" cap="flat" cmpd="sng" algn="ctr">
                <a:solidFill>
                  <a:schemeClr val="accent1"/>
                </a:solidFill>
                <a:miter lim="800000"/>
              </a:ln>
              <a:effectLst>
                <a:glow rad="63500">
                  <a:schemeClr val="accent1">
                    <a:satMod val="175000"/>
                    <a:alpha val="25000"/>
                  </a:schemeClr>
                </a:glow>
              </a:effectLst>
            </c:spPr>
            <c:extLst>
              <c:ext xmlns:c16="http://schemas.microsoft.com/office/drawing/2014/chart" uri="{C3380CC4-5D6E-409C-BE32-E72D297353CC}">
                <c16:uniqueId val="{0000000F-67DD-4176-A012-862847CEA07E}"/>
              </c:ext>
            </c:extLst>
          </c:dPt>
          <c:dPt>
            <c:idx val="12"/>
            <c:invertIfNegative val="0"/>
            <c:bubble3D val="0"/>
            <c:spPr>
              <a:noFill/>
              <a:ln w="9525" cap="flat" cmpd="sng" algn="ctr">
                <a:solidFill>
                  <a:schemeClr val="accent1"/>
                </a:solidFill>
                <a:miter lim="800000"/>
              </a:ln>
              <a:effectLst>
                <a:glow rad="63500">
                  <a:schemeClr val="accent1">
                    <a:satMod val="175000"/>
                    <a:alpha val="25000"/>
                  </a:schemeClr>
                </a:glow>
              </a:effectLst>
            </c:spPr>
            <c:extLst>
              <c:ext xmlns:c16="http://schemas.microsoft.com/office/drawing/2014/chart" uri="{C3380CC4-5D6E-409C-BE32-E72D297353CC}">
                <c16:uniqueId val="{00000011-67DD-4176-A012-862847CEA07E}"/>
              </c:ext>
            </c:extLst>
          </c:dPt>
          <c:dPt>
            <c:idx val="13"/>
            <c:invertIfNegative val="0"/>
            <c:bubble3D val="0"/>
            <c:spPr>
              <a:noFill/>
              <a:ln w="9525" cap="flat" cmpd="sng" algn="ctr">
                <a:solidFill>
                  <a:schemeClr val="accent1"/>
                </a:solidFill>
                <a:miter lim="800000"/>
              </a:ln>
              <a:effectLst>
                <a:glow rad="63500">
                  <a:schemeClr val="accent1">
                    <a:satMod val="175000"/>
                    <a:alpha val="25000"/>
                  </a:schemeClr>
                </a:glow>
              </a:effectLst>
            </c:spPr>
            <c:extLst>
              <c:ext xmlns:c16="http://schemas.microsoft.com/office/drawing/2014/chart" uri="{C3380CC4-5D6E-409C-BE32-E72D297353CC}">
                <c16:uniqueId val="{00000013-67DD-4176-A012-862847CEA07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50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Лист1!$A$2:$A$18</c:f>
              <c:strCache>
                <c:ptCount val="17"/>
                <c:pt idx="0">
                  <c:v>Обеспечение добросовестной конкуренции </c:v>
                </c:pt>
                <c:pt idx="1">
                  <c:v>Помощь начинающим предпринимателям</c:v>
                </c:pt>
                <c:pt idx="2">
                  <c:v>Контроль над ростом цен</c:v>
                </c:pt>
                <c:pt idx="3">
                  <c:v>Юр. защита предпринимателей</c:v>
                </c:pt>
                <c:pt idx="4">
                  <c:v>Обеспечение качества продукции</c:v>
                </c:pt>
                <c:pt idx="5">
                  <c:v>Контроль работы естест. монополий</c:v>
                </c:pt>
                <c:pt idx="6">
                  <c:v>Создание системы информирования населения</c:v>
                </c:pt>
                <c:pt idx="7">
                  <c:v>Повышение открытости процедур конкурсов и закупок</c:v>
                </c:pt>
                <c:pt idx="8">
                  <c:v>Обеспечить возможность заняться бизнесом </c:v>
                </c:pt>
                <c:pt idx="9">
                  <c:v>Создание условий для увеличения юр. и физ. лиц (ИП)</c:v>
                </c:pt>
                <c:pt idx="10">
                  <c:v>Сокращение муниц. предприятий</c:v>
                </c:pt>
                <c:pt idx="11">
                  <c:v>Другое</c:v>
                </c:pt>
                <c:pt idx="12">
                  <c:v>Ведение учета обращений граждан</c:v>
                </c:pt>
                <c:pt idx="13">
                  <c:v>Затрудняюсь ответить</c:v>
                </c:pt>
                <c:pt idx="14">
                  <c:v>Снижение налогового контроля</c:v>
                </c:pt>
                <c:pt idx="15">
                  <c:v>Финансовая поддержка</c:v>
                </c:pt>
                <c:pt idx="16">
                  <c:v>Доступность кредитов</c:v>
                </c:pt>
              </c:strCache>
            </c:strRef>
          </c:cat>
          <c:val>
            <c:numRef>
              <c:f>Лист1!$B$2:$B$18</c:f>
              <c:numCache>
                <c:formatCode>0.0%</c:formatCode>
                <c:ptCount val="17"/>
                <c:pt idx="0">
                  <c:v>0.38100000000000001</c:v>
                </c:pt>
                <c:pt idx="1">
                  <c:v>0.29499999999999998</c:v>
                </c:pt>
                <c:pt idx="2">
                  <c:v>0.27700000000000002</c:v>
                </c:pt>
                <c:pt idx="3">
                  <c:v>0.23</c:v>
                </c:pt>
                <c:pt idx="4">
                  <c:v>0.22800000000000001</c:v>
                </c:pt>
                <c:pt idx="5">
                  <c:v>0.17699999999999999</c:v>
                </c:pt>
                <c:pt idx="6">
                  <c:v>0.14599999999999999</c:v>
                </c:pt>
                <c:pt idx="7">
                  <c:v>0.13900000000000001</c:v>
                </c:pt>
                <c:pt idx="8">
                  <c:v>0.13800000000000001</c:v>
                </c:pt>
                <c:pt idx="9">
                  <c:v>0.11899999999999999</c:v>
                </c:pt>
                <c:pt idx="10">
                  <c:v>6.3E-2</c:v>
                </c:pt>
                <c:pt idx="11">
                  <c:v>4.2999999999999997E-2</c:v>
                </c:pt>
                <c:pt idx="12">
                  <c:v>0.02</c:v>
                </c:pt>
                <c:pt idx="13">
                  <c:v>1.4999999999999999E-2</c:v>
                </c:pt>
                <c:pt idx="14">
                  <c:v>5.0000000000000001E-3</c:v>
                </c:pt>
                <c:pt idx="15">
                  <c:v>4.0000000000000001E-3</c:v>
                </c:pt>
                <c:pt idx="16">
                  <c:v>3.0000000000000001E-3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67DD-4176-A012-862847CEA07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82"/>
        <c:overlap val="-50"/>
        <c:axId val="307004544"/>
        <c:axId val="307006080"/>
      </c:barChart>
      <c:catAx>
        <c:axId val="307004544"/>
        <c:scaling>
          <c:orientation val="maxMin"/>
        </c:scaling>
        <c:delete val="0"/>
        <c:axPos val="l"/>
        <c:majorGridlines>
          <c:spPr>
            <a:ln w="9525" cap="flat" cmpd="sng" algn="ctr">
              <a:gradFill>
                <a:gsLst>
                  <a:gs pos="0">
                    <a:schemeClr val="dk1">
                      <a:lumMod val="65000"/>
                      <a:lumOff val="35000"/>
                    </a:schemeClr>
                  </a:gs>
                  <a:gs pos="100000">
                    <a:schemeClr val="dk1">
                      <a:lumMod val="75000"/>
                      <a:lumOff val="25000"/>
                    </a:schemeClr>
                  </a:gs>
                </a:gsLst>
                <a:lin ang="108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07006080"/>
        <c:crosses val="autoZero"/>
        <c:auto val="1"/>
        <c:lblAlgn val="ctr"/>
        <c:lblOffset val="100"/>
        <c:noMultiLvlLbl val="0"/>
      </c:catAx>
      <c:valAx>
        <c:axId val="307006080"/>
        <c:scaling>
          <c:orientation val="minMax"/>
        </c:scaling>
        <c:delete val="1"/>
        <c:axPos val="t"/>
        <c:majorGridlines>
          <c:spPr>
            <a:ln w="9525" cap="flat" cmpd="sng" algn="ctr">
              <a:gradFill>
                <a:gsLst>
                  <a:gs pos="0">
                    <a:schemeClr val="dk1">
                      <a:lumMod val="65000"/>
                      <a:lumOff val="35000"/>
                    </a:schemeClr>
                  </a:gs>
                  <a:gs pos="100000">
                    <a:schemeClr val="dk1">
                      <a:lumMod val="75000"/>
                      <a:lumOff val="25000"/>
                    </a:schemeClr>
                  </a:gs>
                </a:gsLst>
                <a:lin ang="10800000" scaled="0"/>
              </a:gra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crossAx val="3070045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dk1">
        <a:lumMod val="75000"/>
        <a:lumOff val="25000"/>
      </a:schemeClr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 sz="1400"/>
      </a:pPr>
      <a:endParaRPr lang="ru-RU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48405025902154336"/>
          <c:y val="6.33052436682148E-2"/>
          <c:w val="0.48142630053511459"/>
          <c:h val="0.84933064283069515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[2.2.xlsx]диаграмма!$C$23</c:f>
              <c:strCache>
                <c:ptCount val="1"/>
                <c:pt idx="0">
                  <c:v>Избыточно много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invertIfNegative val="0"/>
          <c:cat>
            <c:strRef>
              <c:f>[2.2.xlsx]диаграмма!$B$24:$B$41</c:f>
              <c:strCache>
                <c:ptCount val="18"/>
                <c:pt idx="0">
                  <c:v>Информационные технологии</c:v>
                </c:pt>
                <c:pt idx="1">
                  <c:v>Туристические услуги</c:v>
                </c:pt>
                <c:pt idx="2">
                  <c:v>Услуги высокотехнологичной медицины</c:v>
                </c:pt>
                <c:pt idx="3">
                  <c:v>Услуги по сбору, сортировке и переработке твердых коммунальных (бытовых) отходов</c:v>
                </c:pt>
                <c:pt idx="4">
                  <c:v>Услуги по производству, переработке и хранению сельскохозяйственной продукции</c:v>
                </c:pt>
                <c:pt idx="5">
                  <c:v>Услуги физической культуры и спорта</c:v>
                </c:pt>
                <c:pt idx="6">
                  <c:v>Услуги высшего образования</c:v>
                </c:pt>
                <c:pt idx="7">
                  <c:v>Услуги социального обслуживания населения</c:v>
                </c:pt>
                <c:pt idx="8">
                  <c:v>Услуги связи</c:v>
                </c:pt>
                <c:pt idx="9">
                  <c:v>Услуги по перевозке пассажиров наземным транспортом (автобусные перевозки и такси)</c:v>
                </c:pt>
                <c:pt idx="10">
                  <c:v>Розничная торговля</c:v>
                </c:pt>
                <c:pt idx="11">
                  <c:v>Услуги жилищно-коммунального хозяйства</c:v>
                </c:pt>
                <c:pt idx="12">
                  <c:v>Услуги в сфере культуры</c:v>
                </c:pt>
                <c:pt idx="13">
                  <c:v>Услуги психолого-педагогического сопровождения детей с ограниченными возможностями здоровья</c:v>
                </c:pt>
                <c:pt idx="14">
                  <c:v>Медицинские услуги</c:v>
                </c:pt>
                <c:pt idx="15">
                  <c:v>Услуги дополнительного образования детей</c:v>
                </c:pt>
                <c:pt idx="16">
                  <c:v>Услуги детского отдыха и оздоровления</c:v>
                </c:pt>
                <c:pt idx="17">
                  <c:v>Услуги дошкольного образования</c:v>
                </c:pt>
              </c:strCache>
            </c:strRef>
          </c:cat>
          <c:val>
            <c:numRef>
              <c:f>[2.2.xlsx]диаграмма!$C$24:$C$41</c:f>
              <c:numCache>
                <c:formatCode>0.0%</c:formatCode>
                <c:ptCount val="18"/>
                <c:pt idx="0">
                  <c:v>0.11799999999999998</c:v>
                </c:pt>
                <c:pt idx="1">
                  <c:v>0.14100000000000001</c:v>
                </c:pt>
                <c:pt idx="2">
                  <c:v>1.7999999999999999E-2</c:v>
                </c:pt>
                <c:pt idx="3">
                  <c:v>9.0000000000000028E-3</c:v>
                </c:pt>
                <c:pt idx="4">
                  <c:v>6.0000000000000114E-3</c:v>
                </c:pt>
                <c:pt idx="5">
                  <c:v>3.5999999999999997E-2</c:v>
                </c:pt>
                <c:pt idx="6">
                  <c:v>5.8000000000000003E-2</c:v>
                </c:pt>
                <c:pt idx="7">
                  <c:v>1.7000000000000001E-2</c:v>
                </c:pt>
                <c:pt idx="8">
                  <c:v>8.2000000000000003E-2</c:v>
                </c:pt>
                <c:pt idx="9">
                  <c:v>7.5999999999999998E-2</c:v>
                </c:pt>
                <c:pt idx="10">
                  <c:v>0.42200000000000032</c:v>
                </c:pt>
                <c:pt idx="11">
                  <c:v>5.3000000000000012E-2</c:v>
                </c:pt>
                <c:pt idx="12">
                  <c:v>5.5000000000000014E-2</c:v>
                </c:pt>
                <c:pt idx="13">
                  <c:v>1.0000000000000005E-2</c:v>
                </c:pt>
                <c:pt idx="14">
                  <c:v>5.1000000000000004E-2</c:v>
                </c:pt>
                <c:pt idx="15">
                  <c:v>5.1999999999999998E-2</c:v>
                </c:pt>
                <c:pt idx="16">
                  <c:v>1.9000000000000201E-2</c:v>
                </c:pt>
                <c:pt idx="17">
                  <c:v>3.6999999999999998E-2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FC6E-45B1-83CC-23D08FC7F109}"/>
            </c:ext>
          </c:extLst>
        </c:ser>
        <c:ser>
          <c:idx val="1"/>
          <c:order val="1"/>
          <c:tx>
            <c:strRef>
              <c:f>[2.2.xlsx]диаграмма!$D$23</c:f>
              <c:strCache>
                <c:ptCount val="1"/>
                <c:pt idx="0">
                  <c:v>Достаточно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cat>
            <c:strRef>
              <c:f>[2.2.xlsx]диаграмма!$B$24:$B$41</c:f>
              <c:strCache>
                <c:ptCount val="18"/>
                <c:pt idx="0">
                  <c:v>Информационные технологии</c:v>
                </c:pt>
                <c:pt idx="1">
                  <c:v>Туристические услуги</c:v>
                </c:pt>
                <c:pt idx="2">
                  <c:v>Услуги высокотехнологичной медицины</c:v>
                </c:pt>
                <c:pt idx="3">
                  <c:v>Услуги по сбору, сортировке и переработке твердых коммунальных (бытовых) отходов</c:v>
                </c:pt>
                <c:pt idx="4">
                  <c:v>Услуги по производству, переработке и хранению сельскохозяйственной продукции</c:v>
                </c:pt>
                <c:pt idx="5">
                  <c:v>Услуги физической культуры и спорта</c:v>
                </c:pt>
                <c:pt idx="6">
                  <c:v>Услуги высшего образования</c:v>
                </c:pt>
                <c:pt idx="7">
                  <c:v>Услуги социального обслуживания населения</c:v>
                </c:pt>
                <c:pt idx="8">
                  <c:v>Услуги связи</c:v>
                </c:pt>
                <c:pt idx="9">
                  <c:v>Услуги по перевозке пассажиров наземным транспортом (автобусные перевозки и такси)</c:v>
                </c:pt>
                <c:pt idx="10">
                  <c:v>Розничная торговля</c:v>
                </c:pt>
                <c:pt idx="11">
                  <c:v>Услуги жилищно-коммунального хозяйства</c:v>
                </c:pt>
                <c:pt idx="12">
                  <c:v>Услуги в сфере культуры</c:v>
                </c:pt>
                <c:pt idx="13">
                  <c:v>Услуги психолого-педагогического сопровождения детей с ограниченными возможностями здоровья</c:v>
                </c:pt>
                <c:pt idx="14">
                  <c:v>Медицинские услуги</c:v>
                </c:pt>
                <c:pt idx="15">
                  <c:v>Услуги дополнительного образования детей</c:v>
                </c:pt>
                <c:pt idx="16">
                  <c:v>Услуги детского отдыха и оздоровления</c:v>
                </c:pt>
                <c:pt idx="17">
                  <c:v>Услуги дошкольного образования</c:v>
                </c:pt>
              </c:strCache>
            </c:strRef>
          </c:cat>
          <c:val>
            <c:numRef>
              <c:f>[2.2.xlsx]диаграмма!$D$24:$D$41</c:f>
              <c:numCache>
                <c:formatCode>0.0%</c:formatCode>
                <c:ptCount val="18"/>
                <c:pt idx="0">
                  <c:v>0.75100000000000633</c:v>
                </c:pt>
                <c:pt idx="1">
                  <c:v>0.49200000000000038</c:v>
                </c:pt>
                <c:pt idx="2">
                  <c:v>0.36700000000000038</c:v>
                </c:pt>
                <c:pt idx="3">
                  <c:v>0.48300000000000032</c:v>
                </c:pt>
                <c:pt idx="4">
                  <c:v>0.44</c:v>
                </c:pt>
                <c:pt idx="5">
                  <c:v>0.58399999999999996</c:v>
                </c:pt>
                <c:pt idx="6">
                  <c:v>0.58399999999999996</c:v>
                </c:pt>
                <c:pt idx="7">
                  <c:v>0.6480000000000069</c:v>
                </c:pt>
                <c:pt idx="8">
                  <c:v>0.8700000000000061</c:v>
                </c:pt>
                <c:pt idx="9">
                  <c:v>0.7690000000000069</c:v>
                </c:pt>
                <c:pt idx="10">
                  <c:v>0.52600000000000002</c:v>
                </c:pt>
                <c:pt idx="11">
                  <c:v>0.75200000000000644</c:v>
                </c:pt>
                <c:pt idx="12">
                  <c:v>0.67800000000000793</c:v>
                </c:pt>
                <c:pt idx="13">
                  <c:v>0.42900000000000038</c:v>
                </c:pt>
                <c:pt idx="14">
                  <c:v>0.52600000000000002</c:v>
                </c:pt>
                <c:pt idx="15">
                  <c:v>0.54100000000000004</c:v>
                </c:pt>
                <c:pt idx="16">
                  <c:v>0.46200000000000002</c:v>
                </c:pt>
                <c:pt idx="17">
                  <c:v>0.59899999999999998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1-FC6E-45B1-83CC-23D08FC7F109}"/>
            </c:ext>
          </c:extLst>
        </c:ser>
        <c:ser>
          <c:idx val="2"/>
          <c:order val="2"/>
          <c:tx>
            <c:strRef>
              <c:f>[2.2.xlsx]диаграмма!$E$23</c:f>
              <c:strCache>
                <c:ptCount val="1"/>
                <c:pt idx="0">
                  <c:v>Мало</c:v>
                </c:pt>
              </c:strCache>
            </c:strRef>
          </c:tx>
          <c:spPr>
            <a:solidFill>
              <a:srgbClr val="FA9696"/>
            </a:solidFill>
            <a:scene3d>
              <a:camera prst="orthographicFront"/>
              <a:lightRig rig="threePt" dir="t"/>
            </a:scene3d>
            <a:sp3d>
              <a:bevelT w="6350"/>
            </a:sp3d>
          </c:spPr>
          <c:invertIfNegative val="0"/>
          <c:cat>
            <c:strRef>
              <c:f>[2.2.xlsx]диаграмма!$B$24:$B$41</c:f>
              <c:strCache>
                <c:ptCount val="18"/>
                <c:pt idx="0">
                  <c:v>Информационные технологии</c:v>
                </c:pt>
                <c:pt idx="1">
                  <c:v>Туристические услуги</c:v>
                </c:pt>
                <c:pt idx="2">
                  <c:v>Услуги высокотехнологичной медицины</c:v>
                </c:pt>
                <c:pt idx="3">
                  <c:v>Услуги по сбору, сортировке и переработке твердых коммунальных (бытовых) отходов</c:v>
                </c:pt>
                <c:pt idx="4">
                  <c:v>Услуги по производству, переработке и хранению сельскохозяйственной продукции</c:v>
                </c:pt>
                <c:pt idx="5">
                  <c:v>Услуги физической культуры и спорта</c:v>
                </c:pt>
                <c:pt idx="6">
                  <c:v>Услуги высшего образования</c:v>
                </c:pt>
                <c:pt idx="7">
                  <c:v>Услуги социального обслуживания населения</c:v>
                </c:pt>
                <c:pt idx="8">
                  <c:v>Услуги связи</c:v>
                </c:pt>
                <c:pt idx="9">
                  <c:v>Услуги по перевозке пассажиров наземным транспортом (автобусные перевозки и такси)</c:v>
                </c:pt>
                <c:pt idx="10">
                  <c:v>Розничная торговля</c:v>
                </c:pt>
                <c:pt idx="11">
                  <c:v>Услуги жилищно-коммунального хозяйства</c:v>
                </c:pt>
                <c:pt idx="12">
                  <c:v>Услуги в сфере культуры</c:v>
                </c:pt>
                <c:pt idx="13">
                  <c:v>Услуги психолого-педагогического сопровождения детей с ограниченными возможностями здоровья</c:v>
                </c:pt>
                <c:pt idx="14">
                  <c:v>Медицинские услуги</c:v>
                </c:pt>
                <c:pt idx="15">
                  <c:v>Услуги дополнительного образования детей</c:v>
                </c:pt>
                <c:pt idx="16">
                  <c:v>Услуги детского отдыха и оздоровления</c:v>
                </c:pt>
                <c:pt idx="17">
                  <c:v>Услуги дошкольного образования</c:v>
                </c:pt>
              </c:strCache>
            </c:strRef>
          </c:cat>
          <c:val>
            <c:numRef>
              <c:f>[2.2.xlsx]диаграмма!$E$24:$E$41</c:f>
              <c:numCache>
                <c:formatCode>0.0%</c:formatCode>
                <c:ptCount val="18"/>
                <c:pt idx="0">
                  <c:v>8.8000000000000064E-2</c:v>
                </c:pt>
                <c:pt idx="1">
                  <c:v>0.13700000000000001</c:v>
                </c:pt>
                <c:pt idx="2">
                  <c:v>0.38700000000000345</c:v>
                </c:pt>
                <c:pt idx="3">
                  <c:v>0.34100000000000008</c:v>
                </c:pt>
                <c:pt idx="4">
                  <c:v>0.36000000000000032</c:v>
                </c:pt>
                <c:pt idx="5">
                  <c:v>0.32100000000000345</c:v>
                </c:pt>
                <c:pt idx="6">
                  <c:v>9.2000000000000026E-2</c:v>
                </c:pt>
                <c:pt idx="7">
                  <c:v>0.29800000000000032</c:v>
                </c:pt>
                <c:pt idx="8">
                  <c:v>4.3000000000000003E-2</c:v>
                </c:pt>
                <c:pt idx="9">
                  <c:v>0.14700000000000021</c:v>
                </c:pt>
                <c:pt idx="10">
                  <c:v>4.3999999999999997E-2</c:v>
                </c:pt>
                <c:pt idx="11">
                  <c:v>0.17400000000000004</c:v>
                </c:pt>
                <c:pt idx="12">
                  <c:v>0.23800000000000004</c:v>
                </c:pt>
                <c:pt idx="13">
                  <c:v>0.33800000000000396</c:v>
                </c:pt>
                <c:pt idx="14">
                  <c:v>0.39800000000000396</c:v>
                </c:pt>
                <c:pt idx="15">
                  <c:v>0.34400000000000008</c:v>
                </c:pt>
                <c:pt idx="16">
                  <c:v>0.39000000000000346</c:v>
                </c:pt>
                <c:pt idx="17">
                  <c:v>0.33700000000000396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3-FC6E-45B1-83CC-23D08FC7F109}"/>
            </c:ext>
          </c:extLst>
        </c:ser>
        <c:ser>
          <c:idx val="3"/>
          <c:order val="3"/>
          <c:tx>
            <c:strRef>
              <c:f>[2.2.xlsx]диаграмма!$F$23</c:f>
              <c:strCache>
                <c:ptCount val="1"/>
                <c:pt idx="0">
                  <c:v>Нет совсем</c:v>
                </c:pt>
              </c:strCache>
            </c:strRef>
          </c:tx>
          <c:spPr>
            <a:solidFill>
              <a:srgbClr val="F53939"/>
            </a:solidFill>
          </c:spPr>
          <c:invertIfNegative val="0"/>
          <c:cat>
            <c:strRef>
              <c:f>[2.2.xlsx]диаграмма!$B$24:$B$41</c:f>
              <c:strCache>
                <c:ptCount val="18"/>
                <c:pt idx="0">
                  <c:v>Информационные технологии</c:v>
                </c:pt>
                <c:pt idx="1">
                  <c:v>Туристические услуги</c:v>
                </c:pt>
                <c:pt idx="2">
                  <c:v>Услуги высокотехнологичной медицины</c:v>
                </c:pt>
                <c:pt idx="3">
                  <c:v>Услуги по сбору, сортировке и переработке твердых коммунальных (бытовых) отходов</c:v>
                </c:pt>
                <c:pt idx="4">
                  <c:v>Услуги по производству, переработке и хранению сельскохозяйственной продукции</c:v>
                </c:pt>
                <c:pt idx="5">
                  <c:v>Услуги физической культуры и спорта</c:v>
                </c:pt>
                <c:pt idx="6">
                  <c:v>Услуги высшего образования</c:v>
                </c:pt>
                <c:pt idx="7">
                  <c:v>Услуги социального обслуживания населения</c:v>
                </c:pt>
                <c:pt idx="8">
                  <c:v>Услуги связи</c:v>
                </c:pt>
                <c:pt idx="9">
                  <c:v>Услуги по перевозке пассажиров наземным транспортом (автобусные перевозки и такси)</c:v>
                </c:pt>
                <c:pt idx="10">
                  <c:v>Розничная торговля</c:v>
                </c:pt>
                <c:pt idx="11">
                  <c:v>Услуги жилищно-коммунального хозяйства</c:v>
                </c:pt>
                <c:pt idx="12">
                  <c:v>Услуги в сфере культуры</c:v>
                </c:pt>
                <c:pt idx="13">
                  <c:v>Услуги психолого-педагогического сопровождения детей с ограниченными возможностями здоровья</c:v>
                </c:pt>
                <c:pt idx="14">
                  <c:v>Медицинские услуги</c:v>
                </c:pt>
                <c:pt idx="15">
                  <c:v>Услуги дополнительного образования детей</c:v>
                </c:pt>
                <c:pt idx="16">
                  <c:v>Услуги детского отдыха и оздоровления</c:v>
                </c:pt>
                <c:pt idx="17">
                  <c:v>Услуги дошкольного образования</c:v>
                </c:pt>
              </c:strCache>
            </c:strRef>
          </c:cat>
          <c:val>
            <c:numRef>
              <c:f>[2.2.xlsx]диаграмма!$F$24:$F$41</c:f>
              <c:numCache>
                <c:formatCode>0.0%</c:formatCode>
                <c:ptCount val="18"/>
                <c:pt idx="0">
                  <c:v>4.3000000000000003E-2</c:v>
                </c:pt>
                <c:pt idx="1">
                  <c:v>0.23100000000000001</c:v>
                </c:pt>
                <c:pt idx="2">
                  <c:v>0.22800000000000001</c:v>
                </c:pt>
                <c:pt idx="3">
                  <c:v>0.16700000000000001</c:v>
                </c:pt>
                <c:pt idx="4">
                  <c:v>0.193</c:v>
                </c:pt>
                <c:pt idx="5">
                  <c:v>5.9000000000000434E-2</c:v>
                </c:pt>
                <c:pt idx="6">
                  <c:v>0.26600000000000001</c:v>
                </c:pt>
                <c:pt idx="7">
                  <c:v>3.6999999999999998E-2</c:v>
                </c:pt>
                <c:pt idx="8">
                  <c:v>5.0000000000000114E-3</c:v>
                </c:pt>
                <c:pt idx="9">
                  <c:v>7.0000000000000114E-3</c:v>
                </c:pt>
                <c:pt idx="10">
                  <c:v>8.0000000000000227E-3</c:v>
                </c:pt>
                <c:pt idx="11">
                  <c:v>2.0000000000000011E-2</c:v>
                </c:pt>
                <c:pt idx="12">
                  <c:v>3.0000000000000002E-2</c:v>
                </c:pt>
                <c:pt idx="13">
                  <c:v>0.223</c:v>
                </c:pt>
                <c:pt idx="14">
                  <c:v>2.5000000000000001E-2</c:v>
                </c:pt>
                <c:pt idx="15">
                  <c:v>6.3E-2</c:v>
                </c:pt>
                <c:pt idx="16">
                  <c:v>0.128</c:v>
                </c:pt>
                <c:pt idx="17">
                  <c:v>2.7000000000000256E-2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8-FC6E-45B1-83CC-23D08FC7F1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overlap val="100"/>
        <c:axId val="307725056"/>
        <c:axId val="307726592"/>
      </c:barChart>
      <c:catAx>
        <c:axId val="307725056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307726592"/>
        <c:crosses val="autoZero"/>
        <c:auto val="1"/>
        <c:lblAlgn val="ctr"/>
        <c:lblOffset val="100"/>
        <c:noMultiLvlLbl val="0"/>
      </c:catAx>
      <c:valAx>
        <c:axId val="307726592"/>
        <c:scaling>
          <c:orientation val="minMax"/>
        </c:scaling>
        <c:delete val="0"/>
        <c:axPos val="b"/>
        <c:majorGridlines/>
        <c:minorGridlines/>
        <c:numFmt formatCode="0.0%" sourceLinked="0"/>
        <c:majorTickMark val="out"/>
        <c:minorTickMark val="none"/>
        <c:tickLblPos val="high"/>
        <c:spPr>
          <a:ln>
            <a:solidFill>
              <a:srgbClr val="4F81BD"/>
            </a:solidFill>
          </a:ln>
        </c:spPr>
        <c:txPr>
          <a:bodyPr/>
          <a:lstStyle/>
          <a:p>
            <a:pPr>
              <a:defRPr sz="1400"/>
            </a:pPr>
            <a:endParaRPr lang="ru-RU"/>
          </a:p>
        </c:txPr>
        <c:crossAx val="307725056"/>
        <c:crosses val="autoZero"/>
        <c:crossBetween val="between"/>
        <c:majorUnit val="0.2"/>
      </c:valAx>
      <c:spPr>
        <a:noFill/>
        <a:ln>
          <a:solidFill>
            <a:srgbClr val="4F81BD"/>
          </a:solidFill>
        </a:ln>
      </c:spPr>
    </c:plotArea>
    <c:legend>
      <c:legendPos val="b"/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1200">
          <a:latin typeface="+mn-lt"/>
          <a:cs typeface="Times New Roman" pitchFamily="18" charset="0"/>
        </a:defRPr>
      </a:pPr>
      <a:endParaRPr lang="ru-RU"/>
    </a:p>
  </c:txPr>
  <c:externalData r:id="rId2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диаграммы!$B$3</c:f>
              <c:strCache>
                <c:ptCount val="1"/>
                <c:pt idx="0">
                  <c:v>Снизилось</c:v>
                </c:pt>
              </c:strCache>
            </c:strRef>
          </c:tx>
          <c:spPr>
            <a:solidFill>
              <a:srgbClr val="FA9696"/>
            </a:solidFill>
          </c:spPr>
          <c:invertIfNegative val="0"/>
          <c:cat>
            <c:strRef>
              <c:f>диаграммы!$A$4:$A$21</c:f>
              <c:strCache>
                <c:ptCount val="18"/>
                <c:pt idx="0">
                  <c:v>Услуги дошкольного образования</c:v>
                </c:pt>
                <c:pt idx="1">
                  <c:v>Услуги детского отдыха и оздоровления</c:v>
                </c:pt>
                <c:pt idx="2">
                  <c:v>Услуги дополнительного образования детей</c:v>
                </c:pt>
                <c:pt idx="3">
                  <c:v>Медицинские услуги</c:v>
                </c:pt>
                <c:pt idx="4">
                  <c:v>Услуги психолого-педагогического сопровождения детей с ограниченными возможностями здоровья</c:v>
                </c:pt>
                <c:pt idx="5">
                  <c:v>Услуги в сфере культуры</c:v>
                </c:pt>
                <c:pt idx="6">
                  <c:v>Услуги жилищно-коммунального хозяйства</c:v>
                </c:pt>
                <c:pt idx="7">
                  <c:v>Розничная торговля</c:v>
                </c:pt>
                <c:pt idx="8">
                  <c:v>Услуги по перевозке пассажиров наземным транспортом (автобусные перевозки и такси)</c:v>
                </c:pt>
                <c:pt idx="9">
                  <c:v>Услуги связи</c:v>
                </c:pt>
                <c:pt idx="10">
                  <c:v>Услуги социального обслуживания населения</c:v>
                </c:pt>
                <c:pt idx="11">
                  <c:v>Услуги высшего образования</c:v>
                </c:pt>
                <c:pt idx="12">
                  <c:v>Услуги физической культуры и спорта</c:v>
                </c:pt>
                <c:pt idx="13">
                  <c:v>Услуги по производству, переработке и хранению сельскохозяйственной продукции</c:v>
                </c:pt>
                <c:pt idx="14">
                  <c:v>Услуги по сбору, сортировке и переработке твердых коммунальных (бытовых) отходов</c:v>
                </c:pt>
                <c:pt idx="15">
                  <c:v>Услуги высокотехнологичной медицины</c:v>
                </c:pt>
                <c:pt idx="16">
                  <c:v>Туристические услуги</c:v>
                </c:pt>
                <c:pt idx="17">
                  <c:v>Информационные технологии</c:v>
                </c:pt>
              </c:strCache>
            </c:strRef>
          </c:cat>
          <c:val>
            <c:numRef>
              <c:f>диаграммы!$B$4:$B$21</c:f>
              <c:numCache>
                <c:formatCode>0.0%</c:formatCode>
                <c:ptCount val="18"/>
                <c:pt idx="0">
                  <c:v>5.9000000000000434E-2</c:v>
                </c:pt>
                <c:pt idx="1">
                  <c:v>0.10600000000000002</c:v>
                </c:pt>
                <c:pt idx="2">
                  <c:v>7.9000000000000514E-2</c:v>
                </c:pt>
                <c:pt idx="3">
                  <c:v>0.18000000000000024</c:v>
                </c:pt>
                <c:pt idx="4">
                  <c:v>8.0000000000000043E-2</c:v>
                </c:pt>
                <c:pt idx="5">
                  <c:v>6.4000000000000112E-2</c:v>
                </c:pt>
                <c:pt idx="6">
                  <c:v>7.6999999999999999E-2</c:v>
                </c:pt>
                <c:pt idx="7">
                  <c:v>7.5999999999999998E-2</c:v>
                </c:pt>
                <c:pt idx="8">
                  <c:v>5.9000000000000434E-2</c:v>
                </c:pt>
                <c:pt idx="9">
                  <c:v>2.4E-2</c:v>
                </c:pt>
                <c:pt idx="10">
                  <c:v>7.3999999999999996E-2</c:v>
                </c:pt>
                <c:pt idx="11">
                  <c:v>0.16200000000000001</c:v>
                </c:pt>
                <c:pt idx="12">
                  <c:v>5.1999999999999998E-2</c:v>
                </c:pt>
                <c:pt idx="13">
                  <c:v>0.13900000000000001</c:v>
                </c:pt>
                <c:pt idx="14">
                  <c:v>5.1999999999999998E-2</c:v>
                </c:pt>
                <c:pt idx="15">
                  <c:v>7.1999999999999995E-2</c:v>
                </c:pt>
                <c:pt idx="16">
                  <c:v>0.12100000000000002</c:v>
                </c:pt>
                <c:pt idx="17">
                  <c:v>2.5999999999999999E-2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49A0-4276-9114-1C024F7DD252}"/>
            </c:ext>
          </c:extLst>
        </c:ser>
        <c:ser>
          <c:idx val="1"/>
          <c:order val="1"/>
          <c:tx>
            <c:strRef>
              <c:f>диаграммы!$C$3</c:f>
              <c:strCache>
                <c:ptCount val="1"/>
                <c:pt idx="0">
                  <c:v>Увеличилось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cat>
            <c:strRef>
              <c:f>диаграммы!$A$4:$A$21</c:f>
              <c:strCache>
                <c:ptCount val="18"/>
                <c:pt idx="0">
                  <c:v>Услуги дошкольного образования</c:v>
                </c:pt>
                <c:pt idx="1">
                  <c:v>Услуги детского отдыха и оздоровления</c:v>
                </c:pt>
                <c:pt idx="2">
                  <c:v>Услуги дополнительного образования детей</c:v>
                </c:pt>
                <c:pt idx="3">
                  <c:v>Медицинские услуги</c:v>
                </c:pt>
                <c:pt idx="4">
                  <c:v>Услуги психолого-педагогического сопровождения детей с ограниченными возможностями здоровья</c:v>
                </c:pt>
                <c:pt idx="5">
                  <c:v>Услуги в сфере культуры</c:v>
                </c:pt>
                <c:pt idx="6">
                  <c:v>Услуги жилищно-коммунального хозяйства</c:v>
                </c:pt>
                <c:pt idx="7">
                  <c:v>Розничная торговля</c:v>
                </c:pt>
                <c:pt idx="8">
                  <c:v>Услуги по перевозке пассажиров наземным транспортом (автобусные перевозки и такси)</c:v>
                </c:pt>
                <c:pt idx="9">
                  <c:v>Услуги связи</c:v>
                </c:pt>
                <c:pt idx="10">
                  <c:v>Услуги социального обслуживания населения</c:v>
                </c:pt>
                <c:pt idx="11">
                  <c:v>Услуги высшего образования</c:v>
                </c:pt>
                <c:pt idx="12">
                  <c:v>Услуги физической культуры и спорта</c:v>
                </c:pt>
                <c:pt idx="13">
                  <c:v>Услуги по производству, переработке и хранению сельскохозяйственной продукции</c:v>
                </c:pt>
                <c:pt idx="14">
                  <c:v>Услуги по сбору, сортировке и переработке твердых коммунальных (бытовых) отходов</c:v>
                </c:pt>
                <c:pt idx="15">
                  <c:v>Услуги высокотехнологичной медицины</c:v>
                </c:pt>
                <c:pt idx="16">
                  <c:v>Туристические услуги</c:v>
                </c:pt>
                <c:pt idx="17">
                  <c:v>Информационные технологии</c:v>
                </c:pt>
              </c:strCache>
            </c:strRef>
          </c:cat>
          <c:val>
            <c:numRef>
              <c:f>диаграммы!$C$4:$C$21</c:f>
              <c:numCache>
                <c:formatCode>0.0%</c:formatCode>
                <c:ptCount val="18"/>
                <c:pt idx="0">
                  <c:v>0.45800000000000002</c:v>
                </c:pt>
                <c:pt idx="1">
                  <c:v>0.23800000000000004</c:v>
                </c:pt>
                <c:pt idx="2">
                  <c:v>0.34100000000000008</c:v>
                </c:pt>
                <c:pt idx="3">
                  <c:v>0.26500000000000001</c:v>
                </c:pt>
                <c:pt idx="4">
                  <c:v>0.17600000000000021</c:v>
                </c:pt>
                <c:pt idx="5">
                  <c:v>0.21800000000000044</c:v>
                </c:pt>
                <c:pt idx="6">
                  <c:v>0.19</c:v>
                </c:pt>
                <c:pt idx="7">
                  <c:v>0.72200000000000064</c:v>
                </c:pt>
                <c:pt idx="8">
                  <c:v>0.40900000000000031</c:v>
                </c:pt>
                <c:pt idx="9">
                  <c:v>0.32600000000000345</c:v>
                </c:pt>
                <c:pt idx="10">
                  <c:v>0.11799999999999998</c:v>
                </c:pt>
                <c:pt idx="11">
                  <c:v>8.8000000000000064E-2</c:v>
                </c:pt>
                <c:pt idx="12">
                  <c:v>0.42400000000000032</c:v>
                </c:pt>
                <c:pt idx="13">
                  <c:v>0.16300000000000001</c:v>
                </c:pt>
                <c:pt idx="14">
                  <c:v>0.14400000000000004</c:v>
                </c:pt>
                <c:pt idx="15">
                  <c:v>0.28100000000000008</c:v>
                </c:pt>
                <c:pt idx="16">
                  <c:v>0.28900000000000031</c:v>
                </c:pt>
                <c:pt idx="17">
                  <c:v>0.46800000000000008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5-49A0-4276-9114-1C024F7DD252}"/>
            </c:ext>
          </c:extLst>
        </c:ser>
        <c:ser>
          <c:idx val="2"/>
          <c:order val="2"/>
          <c:tx>
            <c:strRef>
              <c:f>диаграммы!$D$3</c:f>
              <c:strCache>
                <c:ptCount val="1"/>
                <c:pt idx="0">
                  <c:v>Не изменилось</c:v>
                </c:pt>
              </c:strCache>
            </c:strRef>
          </c:tx>
          <c:spPr>
            <a:solidFill>
              <a:sysClr val="window" lastClr="FFFFFF">
                <a:lumMod val="85000"/>
              </a:sysClr>
            </a:solidFill>
          </c:spPr>
          <c:invertIfNegative val="0"/>
          <c:cat>
            <c:strRef>
              <c:f>диаграммы!$A$4:$A$21</c:f>
              <c:strCache>
                <c:ptCount val="18"/>
                <c:pt idx="0">
                  <c:v>Услуги дошкольного образования</c:v>
                </c:pt>
                <c:pt idx="1">
                  <c:v>Услуги детского отдыха и оздоровления</c:v>
                </c:pt>
                <c:pt idx="2">
                  <c:v>Услуги дополнительного образования детей</c:v>
                </c:pt>
                <c:pt idx="3">
                  <c:v>Медицинские услуги</c:v>
                </c:pt>
                <c:pt idx="4">
                  <c:v>Услуги психолого-педагогического сопровождения детей с ограниченными возможностями здоровья</c:v>
                </c:pt>
                <c:pt idx="5">
                  <c:v>Услуги в сфере культуры</c:v>
                </c:pt>
                <c:pt idx="6">
                  <c:v>Услуги жилищно-коммунального хозяйства</c:v>
                </c:pt>
                <c:pt idx="7">
                  <c:v>Розничная торговля</c:v>
                </c:pt>
                <c:pt idx="8">
                  <c:v>Услуги по перевозке пассажиров наземным транспортом (автобусные перевозки и такси)</c:v>
                </c:pt>
                <c:pt idx="9">
                  <c:v>Услуги связи</c:v>
                </c:pt>
                <c:pt idx="10">
                  <c:v>Услуги социального обслуживания населения</c:v>
                </c:pt>
                <c:pt idx="11">
                  <c:v>Услуги высшего образования</c:v>
                </c:pt>
                <c:pt idx="12">
                  <c:v>Услуги физической культуры и спорта</c:v>
                </c:pt>
                <c:pt idx="13">
                  <c:v>Услуги по производству, переработке и хранению сельскохозяйственной продукции</c:v>
                </c:pt>
                <c:pt idx="14">
                  <c:v>Услуги по сбору, сортировке и переработке твердых коммунальных (бытовых) отходов</c:v>
                </c:pt>
                <c:pt idx="15">
                  <c:v>Услуги высокотехнологичной медицины</c:v>
                </c:pt>
                <c:pt idx="16">
                  <c:v>Туристические услуги</c:v>
                </c:pt>
                <c:pt idx="17">
                  <c:v>Информационные технологии</c:v>
                </c:pt>
              </c:strCache>
            </c:strRef>
          </c:cat>
          <c:val>
            <c:numRef>
              <c:f>диаграммы!$D$4:$D$21</c:f>
              <c:numCache>
                <c:formatCode>0.0%</c:formatCode>
                <c:ptCount val="18"/>
                <c:pt idx="0">
                  <c:v>0.48300000000000032</c:v>
                </c:pt>
                <c:pt idx="1">
                  <c:v>0.65700000000000791</c:v>
                </c:pt>
                <c:pt idx="2">
                  <c:v>0.58000000000000007</c:v>
                </c:pt>
                <c:pt idx="3">
                  <c:v>0.55500000000000005</c:v>
                </c:pt>
                <c:pt idx="4">
                  <c:v>0.7440000000000061</c:v>
                </c:pt>
                <c:pt idx="5">
                  <c:v>0.71900000000000064</c:v>
                </c:pt>
                <c:pt idx="6">
                  <c:v>0.73300000000000065</c:v>
                </c:pt>
                <c:pt idx="7">
                  <c:v>0.20100000000000001</c:v>
                </c:pt>
                <c:pt idx="8">
                  <c:v>0.53200000000000003</c:v>
                </c:pt>
                <c:pt idx="9">
                  <c:v>0.65000000000000702</c:v>
                </c:pt>
                <c:pt idx="10">
                  <c:v>0.80800000000000005</c:v>
                </c:pt>
                <c:pt idx="11">
                  <c:v>0.75000000000000622</c:v>
                </c:pt>
                <c:pt idx="12">
                  <c:v>0.52300000000000002</c:v>
                </c:pt>
                <c:pt idx="13">
                  <c:v>0.69799999999999995</c:v>
                </c:pt>
                <c:pt idx="14">
                  <c:v>0.80400000000000005</c:v>
                </c:pt>
                <c:pt idx="15">
                  <c:v>0.6470000000000069</c:v>
                </c:pt>
                <c:pt idx="16">
                  <c:v>0.58899999999999997</c:v>
                </c:pt>
                <c:pt idx="17">
                  <c:v>0.50600000000000001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6-49A0-4276-9114-1C024F7DD2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overlap val="100"/>
        <c:axId val="307836416"/>
        <c:axId val="307837952"/>
      </c:barChart>
      <c:catAx>
        <c:axId val="307836416"/>
        <c:scaling>
          <c:orientation val="maxMin"/>
        </c:scaling>
        <c:delete val="0"/>
        <c:axPos val="l"/>
        <c:numFmt formatCode="General" sourceLinked="0"/>
        <c:majorTickMark val="none"/>
        <c:minorTickMark val="none"/>
        <c:tickLblPos val="nextTo"/>
        <c:crossAx val="307837952"/>
        <c:crosses val="autoZero"/>
        <c:auto val="1"/>
        <c:lblAlgn val="ctr"/>
        <c:lblOffset val="100"/>
        <c:noMultiLvlLbl val="0"/>
      </c:catAx>
      <c:valAx>
        <c:axId val="307837952"/>
        <c:scaling>
          <c:orientation val="minMax"/>
          <c:max val="1"/>
          <c:min val="0"/>
        </c:scaling>
        <c:delete val="0"/>
        <c:axPos val="t"/>
        <c:majorGridlines/>
        <c:minorGridlines/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307836416"/>
        <c:crosses val="autoZero"/>
        <c:crossBetween val="between"/>
        <c:majorUnit val="0.2"/>
      </c:valAx>
      <c:spPr>
        <a:noFill/>
        <a:ln>
          <a:solidFill>
            <a:schemeClr val="bg1">
              <a:lumMod val="65000"/>
            </a:schemeClr>
          </a:solidFill>
        </a:ln>
      </c:spPr>
    </c:plotArea>
    <c:legend>
      <c:legendPos val="b"/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200">
          <a:solidFill>
            <a:sysClr val="windowText" lastClr="000000"/>
          </a:solidFill>
          <a:latin typeface="+mn-lt"/>
          <a:cs typeface="Times New Roman" pitchFamily="18" charset="0"/>
        </a:defRPr>
      </a:pPr>
      <a:endParaRPr lang="ru-RU"/>
    </a:p>
  </c:txPr>
  <c:externalData r:id="rId2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Удовлетворен</c:v>
                </c:pt>
              </c:strCache>
            </c:strRef>
          </c:tx>
          <c:spPr>
            <a:solidFill>
              <a:srgbClr val="297FD5">
                <a:lumMod val="75000"/>
              </a:srgbClr>
            </a:solidFill>
            <a:ln>
              <a:noFill/>
            </a:ln>
            <a:effectLst/>
          </c:spPr>
          <c:invertIfNegative val="0"/>
          <c:cat>
            <c:strRef>
              <c:f>Лист1!$A$2:$A$19</c:f>
              <c:strCache>
                <c:ptCount val="18"/>
                <c:pt idx="0">
                  <c:v>Медицинские услуги</c:v>
                </c:pt>
                <c:pt idx="1">
                  <c:v>Услуги жилищно-коммунального хозяйства</c:v>
                </c:pt>
                <c:pt idx="2">
                  <c:v>Услуги высшего образования</c:v>
                </c:pt>
                <c:pt idx="3">
                  <c:v>Услуги психолого-педагогического сопровождения детей с ограниченными возможностями здоровья</c:v>
                </c:pt>
                <c:pt idx="4">
                  <c:v>Услуги детского отдыха и оздоровления</c:v>
                </c:pt>
                <c:pt idx="5">
                  <c:v>Услуги социального обслуживания населения</c:v>
                </c:pt>
                <c:pt idx="6">
                  <c:v>Розничная торговля</c:v>
                </c:pt>
                <c:pt idx="7">
                  <c:v>Услуги высокотехнологичной медцины</c:v>
                </c:pt>
                <c:pt idx="8">
                  <c:v>Услуги по производству, переработке и хранению сельскохозяйственной продукции</c:v>
                </c:pt>
                <c:pt idx="9">
                  <c:v>Туристические услуги</c:v>
                </c:pt>
                <c:pt idx="10">
                  <c:v>Услыги дошкольного образования</c:v>
                </c:pt>
                <c:pt idx="11">
                  <c:v>Услуги по сбору, сортировке и переработке твердых коммунальных (бытовых) отходов</c:v>
                </c:pt>
                <c:pt idx="12">
                  <c:v>Услуги по перевозке пассажиров наземным транспортом (автобусные перевозки и такси)</c:v>
                </c:pt>
                <c:pt idx="13">
                  <c:v>Услуги дополнительного образования детей</c:v>
                </c:pt>
                <c:pt idx="14">
                  <c:v>Информационные технологии</c:v>
                </c:pt>
                <c:pt idx="15">
                  <c:v>Услуги связи</c:v>
                </c:pt>
                <c:pt idx="16">
                  <c:v>Услуги физической культуры и спорта</c:v>
                </c:pt>
                <c:pt idx="17">
                  <c:v>Услуги в сфере культуры</c:v>
                </c:pt>
              </c:strCache>
            </c:strRef>
          </c:cat>
          <c:val>
            <c:numRef>
              <c:f>Лист1!$B$2:$B$19</c:f>
              <c:numCache>
                <c:formatCode>0.0%</c:formatCode>
                <c:ptCount val="18"/>
                <c:pt idx="0">
                  <c:v>0.41900000000000032</c:v>
                </c:pt>
                <c:pt idx="1">
                  <c:v>0.46100000000000002</c:v>
                </c:pt>
                <c:pt idx="2">
                  <c:v>0.55200000000000005</c:v>
                </c:pt>
                <c:pt idx="3">
                  <c:v>0.57099999999999995</c:v>
                </c:pt>
                <c:pt idx="4">
                  <c:v>0.61500000000000121</c:v>
                </c:pt>
                <c:pt idx="5">
                  <c:v>0.63500000000000134</c:v>
                </c:pt>
                <c:pt idx="6">
                  <c:v>0.63900000000000134</c:v>
                </c:pt>
                <c:pt idx="7">
                  <c:v>0.65800000000000158</c:v>
                </c:pt>
                <c:pt idx="8">
                  <c:v>0.67700000000000171</c:v>
                </c:pt>
                <c:pt idx="9">
                  <c:v>0.69399999999999995</c:v>
                </c:pt>
                <c:pt idx="10">
                  <c:v>0.69599999999999995</c:v>
                </c:pt>
                <c:pt idx="11">
                  <c:v>0.70900000000000063</c:v>
                </c:pt>
                <c:pt idx="12">
                  <c:v>0.73700000000000065</c:v>
                </c:pt>
                <c:pt idx="13">
                  <c:v>0.76500000000000135</c:v>
                </c:pt>
                <c:pt idx="14">
                  <c:v>0.81</c:v>
                </c:pt>
                <c:pt idx="15">
                  <c:v>0.82099999999999995</c:v>
                </c:pt>
                <c:pt idx="16">
                  <c:v>0.83600000000000063</c:v>
                </c:pt>
                <c:pt idx="17">
                  <c:v>0.85400000000000065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0FD-4B97-BDCE-15A4A3E249F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 удовлетворен</c:v>
                </c:pt>
              </c:strCache>
            </c:strRef>
          </c:tx>
          <c:spPr>
            <a:solidFill>
              <a:srgbClr val="FA9696"/>
            </a:solidFill>
            <a:ln>
              <a:noFill/>
            </a:ln>
            <a:effectLst/>
          </c:spPr>
          <c:invertIfNegative val="0"/>
          <c:cat>
            <c:strRef>
              <c:f>Лист1!$A$2:$A$19</c:f>
              <c:strCache>
                <c:ptCount val="18"/>
                <c:pt idx="0">
                  <c:v>Медицинские услуги</c:v>
                </c:pt>
                <c:pt idx="1">
                  <c:v>Услуги жилищно-коммунального хозяйства</c:v>
                </c:pt>
                <c:pt idx="2">
                  <c:v>Услуги высшего образования</c:v>
                </c:pt>
                <c:pt idx="3">
                  <c:v>Услуги психолого-педагогического сопровождения детей с ограниченными возможностями здоровья</c:v>
                </c:pt>
                <c:pt idx="4">
                  <c:v>Услуги детского отдыха и оздоровления</c:v>
                </c:pt>
                <c:pt idx="5">
                  <c:v>Услуги социального обслуживания населения</c:v>
                </c:pt>
                <c:pt idx="6">
                  <c:v>Розничная торговля</c:v>
                </c:pt>
                <c:pt idx="7">
                  <c:v>Услуги высокотехнологичной медцины</c:v>
                </c:pt>
                <c:pt idx="8">
                  <c:v>Услуги по производству, переработке и хранению сельскохозяйственной продукции</c:v>
                </c:pt>
                <c:pt idx="9">
                  <c:v>Туристические услуги</c:v>
                </c:pt>
                <c:pt idx="10">
                  <c:v>Услыги дошкольного образования</c:v>
                </c:pt>
                <c:pt idx="11">
                  <c:v>Услуги по сбору, сортировке и переработке твердых коммунальных (бытовых) отходов</c:v>
                </c:pt>
                <c:pt idx="12">
                  <c:v>Услуги по перевозке пассажиров наземным транспортом (автобусные перевозки и такси)</c:v>
                </c:pt>
                <c:pt idx="13">
                  <c:v>Услуги дополнительного образования детей</c:v>
                </c:pt>
                <c:pt idx="14">
                  <c:v>Информационные технологии</c:v>
                </c:pt>
                <c:pt idx="15">
                  <c:v>Услуги связи</c:v>
                </c:pt>
                <c:pt idx="16">
                  <c:v>Услуги физической культуры и спорта</c:v>
                </c:pt>
                <c:pt idx="17">
                  <c:v>Услуги в сфере культуры</c:v>
                </c:pt>
              </c:strCache>
            </c:strRef>
          </c:cat>
          <c:val>
            <c:numRef>
              <c:f>Лист1!$C$2:$C$19</c:f>
              <c:numCache>
                <c:formatCode>0.0%</c:formatCode>
                <c:ptCount val="18"/>
                <c:pt idx="0">
                  <c:v>0.58099999999999996</c:v>
                </c:pt>
                <c:pt idx="1">
                  <c:v>0.53900000000000003</c:v>
                </c:pt>
                <c:pt idx="2">
                  <c:v>0.44800000000000001</c:v>
                </c:pt>
                <c:pt idx="3">
                  <c:v>0.42900000000000038</c:v>
                </c:pt>
                <c:pt idx="4">
                  <c:v>0.38500000000000068</c:v>
                </c:pt>
                <c:pt idx="5">
                  <c:v>0.36500000000000032</c:v>
                </c:pt>
                <c:pt idx="6">
                  <c:v>0.36100000000000032</c:v>
                </c:pt>
                <c:pt idx="7">
                  <c:v>0.34200000000000008</c:v>
                </c:pt>
                <c:pt idx="8">
                  <c:v>0.32300000000000068</c:v>
                </c:pt>
                <c:pt idx="9">
                  <c:v>0.30600000000000038</c:v>
                </c:pt>
                <c:pt idx="10">
                  <c:v>0.30400000000000038</c:v>
                </c:pt>
                <c:pt idx="11">
                  <c:v>0.29100000000000031</c:v>
                </c:pt>
                <c:pt idx="12">
                  <c:v>0.26300000000000001</c:v>
                </c:pt>
                <c:pt idx="13">
                  <c:v>0.23500000000000001</c:v>
                </c:pt>
                <c:pt idx="14">
                  <c:v>0.19</c:v>
                </c:pt>
                <c:pt idx="15">
                  <c:v>0.17900000000000021</c:v>
                </c:pt>
                <c:pt idx="16">
                  <c:v>0.16400000000000001</c:v>
                </c:pt>
                <c:pt idx="17">
                  <c:v>0.14600000000000021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0FD-4B97-BDCE-15A4A3E249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overlap val="100"/>
        <c:axId val="307925760"/>
        <c:axId val="307927296"/>
      </c:barChart>
      <c:catAx>
        <c:axId val="30792576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 sz="1200"/>
            </a:pPr>
            <a:endParaRPr lang="ru-RU"/>
          </a:p>
        </c:txPr>
        <c:crossAx val="307927296"/>
        <c:crosses val="autoZero"/>
        <c:auto val="1"/>
        <c:lblAlgn val="ctr"/>
        <c:lblOffset val="100"/>
        <c:noMultiLvlLbl val="0"/>
      </c:catAx>
      <c:valAx>
        <c:axId val="30792729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rgbClr val="95ABF3"/>
              </a:solidFill>
              <a:round/>
            </a:ln>
            <a:effectLst/>
          </c:spPr>
        </c:majorGridlines>
        <c:minorGridlines/>
        <c:numFmt formatCode="0%" sourceLinked="1"/>
        <c:majorTickMark val="out"/>
        <c:minorTickMark val="none"/>
        <c:tickLblPos val="high"/>
        <c:spPr>
          <a:noFill/>
          <a:effectLst/>
        </c:spPr>
        <c:txPr>
          <a:bodyPr rot="-60000000" vert="horz"/>
          <a:lstStyle/>
          <a:p>
            <a:pPr>
              <a:defRPr sz="1400"/>
            </a:pPr>
            <a:endParaRPr lang="ru-RU"/>
          </a:p>
        </c:txPr>
        <c:crossAx val="307925760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200">
          <a:solidFill>
            <a:schemeClr val="tx1"/>
          </a:solidFill>
          <a:latin typeface="+mn-lt"/>
        </a:defRPr>
      </a:pPr>
      <a:endParaRPr lang="ru-RU"/>
    </a:p>
  </c:txPr>
  <c:externalData r:id="rId2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Снизилось</c:v>
                </c:pt>
              </c:strCache>
            </c:strRef>
          </c:tx>
          <c:spPr>
            <a:solidFill>
              <a:srgbClr val="FA9696"/>
            </a:solidFill>
          </c:spPr>
          <c:invertIfNegative val="0"/>
          <c:cat>
            <c:strRef>
              <c:f>Лист1!$A$2:$A$19</c:f>
              <c:strCache>
                <c:ptCount val="18"/>
                <c:pt idx="0">
                  <c:v>Услуги дошкольного образования</c:v>
                </c:pt>
                <c:pt idx="1">
                  <c:v>Услуги детского отдыха и оздоровления</c:v>
                </c:pt>
                <c:pt idx="2">
                  <c:v>Услуги дополнительного образования детей</c:v>
                </c:pt>
                <c:pt idx="3">
                  <c:v>Медицинские услуги</c:v>
                </c:pt>
                <c:pt idx="4">
                  <c:v>Услуги психолого-педагогического сопровождения детей с ОВЗ</c:v>
                </c:pt>
                <c:pt idx="5">
                  <c:v>Услуги в сфере культуры</c:v>
                </c:pt>
                <c:pt idx="6">
                  <c:v>Услуги жилищно-коммунального хозяйства</c:v>
                </c:pt>
                <c:pt idx="7">
                  <c:v>Розничная торговля</c:v>
                </c:pt>
                <c:pt idx="8">
                  <c:v>Услуги по перевозке пассажиров наземным транспортом (автобусные перевозки и такси)</c:v>
                </c:pt>
                <c:pt idx="9">
                  <c:v>Услуги связи</c:v>
                </c:pt>
                <c:pt idx="10">
                  <c:v>Услуги социального обслуживания населения</c:v>
                </c:pt>
                <c:pt idx="11">
                  <c:v>Услуги высшего образования</c:v>
                </c:pt>
                <c:pt idx="12">
                  <c:v>Услуги физической культуры и спорта</c:v>
                </c:pt>
                <c:pt idx="13">
                  <c:v>Услуги по производству, переработке и хранению с/х продукции</c:v>
                </c:pt>
                <c:pt idx="14">
                  <c:v>Услуги по сбору, сортировке и переработке ТБО</c:v>
                </c:pt>
                <c:pt idx="15">
                  <c:v>Услуги высокотехнологичной медицины</c:v>
                </c:pt>
                <c:pt idx="16">
                  <c:v>Туристические услуги</c:v>
                </c:pt>
                <c:pt idx="17">
                  <c:v>Информационные технологии</c:v>
                </c:pt>
              </c:strCache>
            </c:strRef>
          </c:cat>
          <c:val>
            <c:numRef>
              <c:f>Лист1!$B$2:$B$19</c:f>
              <c:numCache>
                <c:formatCode>0.0%</c:formatCode>
                <c:ptCount val="18"/>
                <c:pt idx="0">
                  <c:v>0.114</c:v>
                </c:pt>
                <c:pt idx="1">
                  <c:v>9.8000000000000004E-2</c:v>
                </c:pt>
                <c:pt idx="2">
                  <c:v>7.1999999999999995E-2</c:v>
                </c:pt>
                <c:pt idx="3">
                  <c:v>0.21199999999999999</c:v>
                </c:pt>
                <c:pt idx="4">
                  <c:v>9.1999999999999998E-2</c:v>
                </c:pt>
                <c:pt idx="5">
                  <c:v>5.5E-2</c:v>
                </c:pt>
                <c:pt idx="6">
                  <c:v>0.186</c:v>
                </c:pt>
                <c:pt idx="7">
                  <c:v>0.17799999999999999</c:v>
                </c:pt>
                <c:pt idx="8">
                  <c:v>0.1</c:v>
                </c:pt>
                <c:pt idx="9">
                  <c:v>7.0999999999999994E-2</c:v>
                </c:pt>
                <c:pt idx="10">
                  <c:v>9.4E-2</c:v>
                </c:pt>
                <c:pt idx="11">
                  <c:v>0.20100000000000001</c:v>
                </c:pt>
                <c:pt idx="12">
                  <c:v>4.4999999999999998E-2</c:v>
                </c:pt>
                <c:pt idx="13">
                  <c:v>0.107</c:v>
                </c:pt>
                <c:pt idx="14">
                  <c:v>8.8999999999999996E-2</c:v>
                </c:pt>
                <c:pt idx="15">
                  <c:v>9.5000000000000001E-2</c:v>
                </c:pt>
                <c:pt idx="16">
                  <c:v>0.08</c:v>
                </c:pt>
                <c:pt idx="17">
                  <c:v>8.2000000000000003E-2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D0E-4418-A43E-D2CCFB69D50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Улучшилось</c:v>
                </c:pt>
              </c:strCache>
            </c:strRef>
          </c:tx>
          <c:spPr>
            <a:solidFill>
              <a:srgbClr val="297FD5">
                <a:lumMod val="75000"/>
              </a:srgbClr>
            </a:solidFill>
            <a:ln>
              <a:noFill/>
            </a:ln>
          </c:spPr>
          <c:invertIfNegative val="0"/>
          <c:cat>
            <c:strRef>
              <c:f>Лист1!$A$2:$A$19</c:f>
              <c:strCache>
                <c:ptCount val="18"/>
                <c:pt idx="0">
                  <c:v>Услуги дошкольного образования</c:v>
                </c:pt>
                <c:pt idx="1">
                  <c:v>Услуги детского отдыха и оздоровления</c:v>
                </c:pt>
                <c:pt idx="2">
                  <c:v>Услуги дополнительного образования детей</c:v>
                </c:pt>
                <c:pt idx="3">
                  <c:v>Медицинские услуги</c:v>
                </c:pt>
                <c:pt idx="4">
                  <c:v>Услуги психолого-педагогического сопровождения детей с ОВЗ</c:v>
                </c:pt>
                <c:pt idx="5">
                  <c:v>Услуги в сфере культуры</c:v>
                </c:pt>
                <c:pt idx="6">
                  <c:v>Услуги жилищно-коммунального хозяйства</c:v>
                </c:pt>
                <c:pt idx="7">
                  <c:v>Розничная торговля</c:v>
                </c:pt>
                <c:pt idx="8">
                  <c:v>Услуги по перевозке пассажиров наземным транспортом (автобусные перевозки и такси)</c:v>
                </c:pt>
                <c:pt idx="9">
                  <c:v>Услуги связи</c:v>
                </c:pt>
                <c:pt idx="10">
                  <c:v>Услуги социального обслуживания населения</c:v>
                </c:pt>
                <c:pt idx="11">
                  <c:v>Услуги высшего образования</c:v>
                </c:pt>
                <c:pt idx="12">
                  <c:v>Услуги физической культуры и спорта</c:v>
                </c:pt>
                <c:pt idx="13">
                  <c:v>Услуги по производству, переработке и хранению с/х продукции</c:v>
                </c:pt>
                <c:pt idx="14">
                  <c:v>Услуги по сбору, сортировке и переработке ТБО</c:v>
                </c:pt>
                <c:pt idx="15">
                  <c:v>Услуги высокотехнологичной медицины</c:v>
                </c:pt>
                <c:pt idx="16">
                  <c:v>Туристические услуги</c:v>
                </c:pt>
                <c:pt idx="17">
                  <c:v>Информационные технологии</c:v>
                </c:pt>
              </c:strCache>
            </c:strRef>
          </c:cat>
          <c:val>
            <c:numRef>
              <c:f>Лист1!$C$2:$C$19</c:f>
              <c:numCache>
                <c:formatCode>0.0%</c:formatCode>
                <c:ptCount val="18"/>
                <c:pt idx="0">
                  <c:v>0.17199999999999999</c:v>
                </c:pt>
                <c:pt idx="1">
                  <c:v>0.221</c:v>
                </c:pt>
                <c:pt idx="2">
                  <c:v>0.217</c:v>
                </c:pt>
                <c:pt idx="3">
                  <c:v>0.14299999999999999</c:v>
                </c:pt>
                <c:pt idx="4">
                  <c:v>0.192</c:v>
                </c:pt>
                <c:pt idx="5">
                  <c:v>0.22800000000000001</c:v>
                </c:pt>
                <c:pt idx="6">
                  <c:v>7.6999999999999999E-2</c:v>
                </c:pt>
                <c:pt idx="7">
                  <c:v>0.19900000000000001</c:v>
                </c:pt>
                <c:pt idx="8">
                  <c:v>0.16400000000000001</c:v>
                </c:pt>
                <c:pt idx="9">
                  <c:v>0.20599999999999999</c:v>
                </c:pt>
                <c:pt idx="10">
                  <c:v>0.111</c:v>
                </c:pt>
                <c:pt idx="11">
                  <c:v>0.104</c:v>
                </c:pt>
                <c:pt idx="12">
                  <c:v>0.27</c:v>
                </c:pt>
                <c:pt idx="13">
                  <c:v>0.14199999999999999</c:v>
                </c:pt>
                <c:pt idx="14">
                  <c:v>0.11600000000000001</c:v>
                </c:pt>
                <c:pt idx="15">
                  <c:v>0.30399999999999999</c:v>
                </c:pt>
                <c:pt idx="16">
                  <c:v>0.16600000000000001</c:v>
                </c:pt>
                <c:pt idx="17">
                  <c:v>0.26500000000000001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8D0E-4418-A43E-D2CCFB69D501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Не изменилось</c:v>
                </c:pt>
              </c:strCache>
            </c:strRef>
          </c:tx>
          <c:spPr>
            <a:solidFill>
              <a:sysClr val="window" lastClr="FFFFFF">
                <a:lumMod val="85000"/>
              </a:sysClr>
            </a:solidFill>
          </c:spPr>
          <c:invertIfNegative val="0"/>
          <c:cat>
            <c:strRef>
              <c:f>Лист1!$A$2:$A$19</c:f>
              <c:strCache>
                <c:ptCount val="18"/>
                <c:pt idx="0">
                  <c:v>Услуги дошкольного образования</c:v>
                </c:pt>
                <c:pt idx="1">
                  <c:v>Услуги детского отдыха и оздоровления</c:v>
                </c:pt>
                <c:pt idx="2">
                  <c:v>Услуги дополнительного образования детей</c:v>
                </c:pt>
                <c:pt idx="3">
                  <c:v>Медицинские услуги</c:v>
                </c:pt>
                <c:pt idx="4">
                  <c:v>Услуги психолого-педагогического сопровождения детей с ОВЗ</c:v>
                </c:pt>
                <c:pt idx="5">
                  <c:v>Услуги в сфере культуры</c:v>
                </c:pt>
                <c:pt idx="6">
                  <c:v>Услуги жилищно-коммунального хозяйства</c:v>
                </c:pt>
                <c:pt idx="7">
                  <c:v>Розничная торговля</c:v>
                </c:pt>
                <c:pt idx="8">
                  <c:v>Услуги по перевозке пассажиров наземным транспортом (автобусные перевозки и такси)</c:v>
                </c:pt>
                <c:pt idx="9">
                  <c:v>Услуги связи</c:v>
                </c:pt>
                <c:pt idx="10">
                  <c:v>Услуги социального обслуживания населения</c:v>
                </c:pt>
                <c:pt idx="11">
                  <c:v>Услуги высшего образования</c:v>
                </c:pt>
                <c:pt idx="12">
                  <c:v>Услуги физической культуры и спорта</c:v>
                </c:pt>
                <c:pt idx="13">
                  <c:v>Услуги по производству, переработке и хранению с/х продукции</c:v>
                </c:pt>
                <c:pt idx="14">
                  <c:v>Услуги по сбору, сортировке и переработке ТБО</c:v>
                </c:pt>
                <c:pt idx="15">
                  <c:v>Услуги высокотехнологичной медицины</c:v>
                </c:pt>
                <c:pt idx="16">
                  <c:v>Туристические услуги</c:v>
                </c:pt>
                <c:pt idx="17">
                  <c:v>Информационные технологии</c:v>
                </c:pt>
              </c:strCache>
            </c:strRef>
          </c:cat>
          <c:val>
            <c:numRef>
              <c:f>Лист1!$D$2:$D$19</c:f>
              <c:numCache>
                <c:formatCode>0.0%</c:formatCode>
                <c:ptCount val="18"/>
                <c:pt idx="0">
                  <c:v>0.71399999999999997</c:v>
                </c:pt>
                <c:pt idx="1">
                  <c:v>0.68200000000000005</c:v>
                </c:pt>
                <c:pt idx="2">
                  <c:v>0.71</c:v>
                </c:pt>
                <c:pt idx="3">
                  <c:v>0.64500000000000002</c:v>
                </c:pt>
                <c:pt idx="4">
                  <c:v>0.71599999999999997</c:v>
                </c:pt>
                <c:pt idx="5">
                  <c:v>0.71699999999999997</c:v>
                </c:pt>
                <c:pt idx="6">
                  <c:v>0.73799999999999999</c:v>
                </c:pt>
                <c:pt idx="7">
                  <c:v>0.624</c:v>
                </c:pt>
                <c:pt idx="8">
                  <c:v>0.73499999999999999</c:v>
                </c:pt>
                <c:pt idx="9">
                  <c:v>0.72299999999999998</c:v>
                </c:pt>
                <c:pt idx="10">
                  <c:v>0.79500000000000004</c:v>
                </c:pt>
                <c:pt idx="11">
                  <c:v>0.69499999999999995</c:v>
                </c:pt>
                <c:pt idx="12">
                  <c:v>0.68500000000000005</c:v>
                </c:pt>
                <c:pt idx="13">
                  <c:v>0.751</c:v>
                </c:pt>
                <c:pt idx="14">
                  <c:v>0.79500000000000004</c:v>
                </c:pt>
                <c:pt idx="15">
                  <c:v>0.60199999999999998</c:v>
                </c:pt>
                <c:pt idx="16">
                  <c:v>0.754</c:v>
                </c:pt>
                <c:pt idx="17">
                  <c:v>0.65300000000000002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8D0E-4418-A43E-D2CCFB69D5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overlap val="100"/>
        <c:axId val="308070656"/>
        <c:axId val="308088832"/>
      </c:barChart>
      <c:catAx>
        <c:axId val="3080706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crossAx val="308088832"/>
        <c:crosses val="autoZero"/>
        <c:auto val="1"/>
        <c:lblAlgn val="ctr"/>
        <c:lblOffset val="100"/>
        <c:noMultiLvlLbl val="0"/>
      </c:catAx>
      <c:valAx>
        <c:axId val="308088832"/>
        <c:scaling>
          <c:orientation val="minMax"/>
          <c:max val="1"/>
          <c:min val="0"/>
        </c:scaling>
        <c:delete val="0"/>
        <c:axPos val="t"/>
        <c:majorGridlines/>
        <c:minorGridlines/>
        <c:numFmt formatCode="0.0%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308070656"/>
        <c:crosses val="autoZero"/>
        <c:crossBetween val="between"/>
        <c:majorUnit val="0.2"/>
      </c:valAx>
      <c:spPr>
        <a:noFill/>
        <a:ln>
          <a:solidFill>
            <a:schemeClr val="accent1"/>
          </a:solidFill>
        </a:ln>
      </c:spPr>
    </c:plotArea>
    <c:legend>
      <c:legendPos val="b"/>
      <c:overlay val="0"/>
      <c:spPr>
        <a:noFill/>
      </c:spPr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1200">
          <a:latin typeface="+mn-lt"/>
          <a:cs typeface="Times New Roman" pitchFamily="18" charset="0"/>
        </a:defRPr>
      </a:pPr>
      <a:endParaRPr lang="ru-RU"/>
    </a:p>
  </c:txPr>
  <c:externalData r:id="rId2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Удовлетворен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cat>
            <c:strRef>
              <c:f>Лист1!$A$2:$A$19</c:f>
              <c:strCache>
                <c:ptCount val="18"/>
                <c:pt idx="0">
                  <c:v>Услуги связи</c:v>
                </c:pt>
                <c:pt idx="1">
                  <c:v>Розничная торговля</c:v>
                </c:pt>
                <c:pt idx="2">
                  <c:v>Информационные технологии</c:v>
                </c:pt>
                <c:pt idx="3">
                  <c:v>Услуги по перевозке пассажиров наземным транспортом (автобусные перевозки и такси)</c:v>
                </c:pt>
                <c:pt idx="4">
                  <c:v>Туристические услуги</c:v>
                </c:pt>
                <c:pt idx="5">
                  <c:v>Услуги в сфере культуры</c:v>
                </c:pt>
                <c:pt idx="6">
                  <c:v>Услуги физической культуры и спорта</c:v>
                </c:pt>
                <c:pt idx="7">
                  <c:v>Услуги высшего образования</c:v>
                </c:pt>
                <c:pt idx="8">
                  <c:v>Услуги дополнительного образования детей</c:v>
                </c:pt>
                <c:pt idx="9">
                  <c:v>Услуги по производству, переработке и хранению сельскохозяйственной продукции</c:v>
                </c:pt>
                <c:pt idx="10">
                  <c:v>Услуги высокотехнологичной медицины</c:v>
                </c:pt>
                <c:pt idx="11">
                  <c:v>Услуги социального обслуживания населения</c:v>
                </c:pt>
                <c:pt idx="12">
                  <c:v>Услуги детского отдыха и оздоровления</c:v>
                </c:pt>
                <c:pt idx="13">
                  <c:v>Услуги по сбору, сортировке и переработке твердых коммунальных (бытовых) отходов</c:v>
                </c:pt>
                <c:pt idx="14">
                  <c:v>Услуги дошкольного образования</c:v>
                </c:pt>
                <c:pt idx="15">
                  <c:v>Медицинские услуги</c:v>
                </c:pt>
                <c:pt idx="16">
                  <c:v>Услуги психолого-педагогического сопровождения детей с ограниченными возможностями здоровья</c:v>
                </c:pt>
                <c:pt idx="17">
                  <c:v>Услуги жилищно-коммунального хозяйства</c:v>
                </c:pt>
              </c:strCache>
            </c:strRef>
          </c:cat>
          <c:val>
            <c:numRef>
              <c:f>Лист1!$B$2:$B$19</c:f>
              <c:numCache>
                <c:formatCode>General\%</c:formatCode>
                <c:ptCount val="18"/>
                <c:pt idx="0">
                  <c:v>85.3</c:v>
                </c:pt>
                <c:pt idx="1">
                  <c:v>84.5</c:v>
                </c:pt>
                <c:pt idx="2">
                  <c:v>82.2</c:v>
                </c:pt>
                <c:pt idx="3">
                  <c:v>80.3</c:v>
                </c:pt>
                <c:pt idx="4">
                  <c:v>80.099999999999994</c:v>
                </c:pt>
                <c:pt idx="5">
                  <c:v>78.3</c:v>
                </c:pt>
                <c:pt idx="6">
                  <c:v>78.3</c:v>
                </c:pt>
                <c:pt idx="7">
                  <c:v>75.099999999999994</c:v>
                </c:pt>
                <c:pt idx="8">
                  <c:v>70.2</c:v>
                </c:pt>
                <c:pt idx="9">
                  <c:v>68.599999999999994</c:v>
                </c:pt>
                <c:pt idx="10">
                  <c:v>60.6</c:v>
                </c:pt>
                <c:pt idx="11">
                  <c:v>60.5</c:v>
                </c:pt>
                <c:pt idx="12">
                  <c:v>58.5</c:v>
                </c:pt>
                <c:pt idx="13">
                  <c:v>57.7</c:v>
                </c:pt>
                <c:pt idx="14">
                  <c:v>53.8</c:v>
                </c:pt>
                <c:pt idx="15">
                  <c:v>52.8</c:v>
                </c:pt>
                <c:pt idx="16">
                  <c:v>51.3</c:v>
                </c:pt>
                <c:pt idx="17">
                  <c:v>41.5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6A4-483C-89F8-971B89D96D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overlap val="100"/>
        <c:serLines>
          <c:spPr>
            <a:ln w="19050">
              <a:solidFill>
                <a:srgbClr val="C00000"/>
              </a:solidFill>
            </a:ln>
          </c:spPr>
        </c:serLines>
        <c:axId val="308119040"/>
        <c:axId val="308120576"/>
      </c:barChart>
      <c:catAx>
        <c:axId val="308119040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crossAx val="308120576"/>
        <c:crosses val="autoZero"/>
        <c:auto val="1"/>
        <c:lblAlgn val="ctr"/>
        <c:lblOffset val="100"/>
        <c:noMultiLvlLbl val="0"/>
      </c:catAx>
      <c:valAx>
        <c:axId val="308120576"/>
        <c:scaling>
          <c:orientation val="minMax"/>
          <c:max val="100"/>
          <c:min val="0"/>
        </c:scaling>
        <c:delete val="0"/>
        <c:axPos val="t"/>
        <c:majorGridlines/>
        <c:numFmt formatCode="General\%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308119040"/>
        <c:crosses val="autoZero"/>
        <c:crossBetween val="between"/>
        <c:majorUnit val="20"/>
      </c:valAx>
      <c:spPr>
        <a:noFill/>
        <a:ln>
          <a:solidFill>
            <a:schemeClr val="accent1"/>
          </a:solidFill>
        </a:ln>
      </c:spPr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200">
          <a:latin typeface="+mn-lt"/>
          <a:cs typeface="Times New Roman" pitchFamily="18" charset="0"/>
        </a:defRPr>
      </a:pPr>
      <a:endParaRPr lang="ru-RU"/>
    </a:p>
  </c:txPr>
  <c:externalData r:id="rId2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stacked"/>
        <c:varyColors val="0"/>
        <c:ser>
          <c:idx val="2"/>
          <c:order val="0"/>
          <c:tx>
            <c:strRef>
              <c:f>Лист1!$B$1</c:f>
              <c:strCache>
                <c:ptCount val="1"/>
                <c:pt idx="0">
                  <c:v>Увеличение выбора услуг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cat>
            <c:strRef>
              <c:f>Лист1!$A$2:$A$19</c:f>
              <c:strCache>
                <c:ptCount val="18"/>
                <c:pt idx="0">
                  <c:v>Розничная торговля</c:v>
                </c:pt>
                <c:pt idx="1">
                  <c:v>Услуги физической культуры и спорта</c:v>
                </c:pt>
                <c:pt idx="2">
                  <c:v>Туристические услуги</c:v>
                </c:pt>
                <c:pt idx="3">
                  <c:v>Информационные технологии</c:v>
                </c:pt>
                <c:pt idx="4">
                  <c:v>Услуги дополнительного образования детей</c:v>
                </c:pt>
                <c:pt idx="5">
                  <c:v>Услуги высокотехнологичной медицины</c:v>
                </c:pt>
                <c:pt idx="6">
                  <c:v>Услуги по перевозке пассажиров наземным транспортом (автобусные перевозки и такси)</c:v>
                </c:pt>
                <c:pt idx="7">
                  <c:v>Медицинские услуги</c:v>
                </c:pt>
                <c:pt idx="8">
                  <c:v>Услуги в сфере культуры</c:v>
                </c:pt>
                <c:pt idx="9">
                  <c:v>Услуги связи</c:v>
                </c:pt>
                <c:pt idx="10">
                  <c:v>Услуги дошкольного образования</c:v>
                </c:pt>
                <c:pt idx="11">
                  <c:v>Услуги детского отдыха и оздоровления</c:v>
                </c:pt>
                <c:pt idx="12">
                  <c:v>Услуги высшего образования</c:v>
                </c:pt>
                <c:pt idx="13">
                  <c:v>Услуги по производству, переработке и хранению сельскохозяйственной продукции</c:v>
                </c:pt>
                <c:pt idx="14">
                  <c:v>Услуги психолого-педагогического сопровождения детей с ограниченными возможностями здоровья</c:v>
                </c:pt>
                <c:pt idx="15">
                  <c:v>Услуги социального обслуживания населения</c:v>
                </c:pt>
                <c:pt idx="16">
                  <c:v>Услуги по сбору, сортировке и переработке твердых коммунальных (бытовых) отходов</c:v>
                </c:pt>
                <c:pt idx="17">
                  <c:v>Услуги жилищно-коммунального хозяйства</c:v>
                </c:pt>
              </c:strCache>
            </c:strRef>
          </c:cat>
          <c:val>
            <c:numRef>
              <c:f>Лист1!$B$2:$B$19</c:f>
              <c:numCache>
                <c:formatCode>General\%</c:formatCode>
                <c:ptCount val="18"/>
                <c:pt idx="0">
                  <c:v>58.4</c:v>
                </c:pt>
                <c:pt idx="1">
                  <c:v>42.3</c:v>
                </c:pt>
                <c:pt idx="2">
                  <c:v>40.700000000000003</c:v>
                </c:pt>
                <c:pt idx="3">
                  <c:v>38.9</c:v>
                </c:pt>
                <c:pt idx="4">
                  <c:v>37.299999999999997</c:v>
                </c:pt>
                <c:pt idx="5">
                  <c:v>37.299999999999997</c:v>
                </c:pt>
                <c:pt idx="6">
                  <c:v>36.6</c:v>
                </c:pt>
                <c:pt idx="7">
                  <c:v>33.5</c:v>
                </c:pt>
                <c:pt idx="8">
                  <c:v>30.5</c:v>
                </c:pt>
                <c:pt idx="9">
                  <c:v>30.3</c:v>
                </c:pt>
                <c:pt idx="10">
                  <c:v>29.2</c:v>
                </c:pt>
                <c:pt idx="11">
                  <c:v>29.2</c:v>
                </c:pt>
                <c:pt idx="12">
                  <c:v>25</c:v>
                </c:pt>
                <c:pt idx="13">
                  <c:v>23.5</c:v>
                </c:pt>
                <c:pt idx="14">
                  <c:v>23.4</c:v>
                </c:pt>
                <c:pt idx="15">
                  <c:v>13.1</c:v>
                </c:pt>
                <c:pt idx="16">
                  <c:v>10.8</c:v>
                </c:pt>
                <c:pt idx="17">
                  <c:v>10.4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827F-4FF0-BD09-82A4C77484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overlap val="100"/>
        <c:serLines>
          <c:spPr>
            <a:ln w="19050">
              <a:solidFill>
                <a:srgbClr val="C00000"/>
              </a:solidFill>
            </a:ln>
          </c:spPr>
        </c:serLines>
        <c:axId val="308308224"/>
        <c:axId val="308338688"/>
      </c:barChart>
      <c:catAx>
        <c:axId val="308308224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crossAx val="308338688"/>
        <c:crosses val="autoZero"/>
        <c:auto val="1"/>
        <c:lblAlgn val="ctr"/>
        <c:lblOffset val="100"/>
        <c:noMultiLvlLbl val="0"/>
      </c:catAx>
      <c:valAx>
        <c:axId val="308338688"/>
        <c:scaling>
          <c:orientation val="minMax"/>
          <c:max val="100"/>
          <c:min val="0"/>
        </c:scaling>
        <c:delete val="0"/>
        <c:axPos val="t"/>
        <c:majorGridlines/>
        <c:numFmt formatCode="General\%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308308224"/>
        <c:crosses val="autoZero"/>
        <c:crossBetween val="between"/>
        <c:majorUnit val="20"/>
      </c:valAx>
      <c:spPr>
        <a:noFill/>
        <a:ln>
          <a:solidFill>
            <a:schemeClr val="accent1"/>
          </a:solidFill>
        </a:ln>
      </c:spPr>
    </c:plotArea>
    <c:legend>
      <c:legendPos val="b"/>
      <c:overlay val="0"/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1200">
          <a:latin typeface="+mn-lt"/>
          <a:cs typeface="Times New Roman" pitchFamily="18" charset="0"/>
        </a:defRPr>
      </a:pPr>
      <a:endParaRPr lang="ru-RU"/>
    </a:p>
  </c:txPr>
  <c:externalData r:id="rId2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Удовлетворены</c:v>
                </c:pt>
              </c:strCache>
            </c:strRef>
          </c:tx>
          <c:spPr>
            <a:solidFill>
              <a:srgbClr val="297FD5">
                <a:lumMod val="75000"/>
              </a:srgbClr>
            </a:solidFill>
          </c:spPr>
          <c:invertIfNegative val="0"/>
          <c:cat>
            <c:strRef>
              <c:f>Лист1!$A$2:$A$18</c:f>
              <c:strCache>
                <c:ptCount val="17"/>
                <c:pt idx="0">
                  <c:v>Услуги по перевозке пассажиров наземным транспортом (автобусные перевозки и такси)</c:v>
                </c:pt>
                <c:pt idx="1">
                  <c:v>Информационные технологии</c:v>
                </c:pt>
                <c:pt idx="2">
                  <c:v>Услуги связи</c:v>
                </c:pt>
                <c:pt idx="3">
                  <c:v>Услуги в сфере культуры</c:v>
                </c:pt>
                <c:pt idx="4">
                  <c:v>Услуги по сбору, сортировке и переработке ТБО</c:v>
                </c:pt>
                <c:pt idx="5">
                  <c:v>Услуги физической культуры и спорта</c:v>
                </c:pt>
                <c:pt idx="6">
                  <c:v>Услуги социального обслуживания населения</c:v>
                </c:pt>
                <c:pt idx="7">
                  <c:v>Услуги по производству, переработке и хранению с/х продукции</c:v>
                </c:pt>
                <c:pt idx="8">
                  <c:v>Услуги дошкольного образования</c:v>
                </c:pt>
                <c:pt idx="9">
                  <c:v>Услуги дополнительного образования детей</c:v>
                </c:pt>
                <c:pt idx="10">
                  <c:v>Услуги психолого-педагогического сопровождения детей с ОВЗ</c:v>
                </c:pt>
                <c:pt idx="11">
                  <c:v>Услуги детского отдыха и оздоровления</c:v>
                </c:pt>
                <c:pt idx="12">
                  <c:v>Розничная торговля</c:v>
                </c:pt>
                <c:pt idx="13">
                  <c:v>Туристические услуги</c:v>
                </c:pt>
                <c:pt idx="14">
                  <c:v>Услуги жилищно-коммунального хозяйства</c:v>
                </c:pt>
                <c:pt idx="15">
                  <c:v>Медицинские услуги</c:v>
                </c:pt>
                <c:pt idx="16">
                  <c:v>Услуги высокотехнологичной медицины</c:v>
                </c:pt>
              </c:strCache>
            </c:strRef>
          </c:cat>
          <c:val>
            <c:numRef>
              <c:f>Лист1!$B$2:$B$18</c:f>
              <c:numCache>
                <c:formatCode>0.0%</c:formatCode>
                <c:ptCount val="17"/>
                <c:pt idx="0">
                  <c:v>0.78300000000000003</c:v>
                </c:pt>
                <c:pt idx="1">
                  <c:v>0.75800000000000134</c:v>
                </c:pt>
                <c:pt idx="2">
                  <c:v>0.75400000000000134</c:v>
                </c:pt>
                <c:pt idx="3">
                  <c:v>0.69099999999999995</c:v>
                </c:pt>
                <c:pt idx="4">
                  <c:v>0.69099999999999995</c:v>
                </c:pt>
                <c:pt idx="5">
                  <c:v>0.66000000000000159</c:v>
                </c:pt>
                <c:pt idx="6">
                  <c:v>0.63900000000000134</c:v>
                </c:pt>
                <c:pt idx="7">
                  <c:v>0.61900000000000122</c:v>
                </c:pt>
                <c:pt idx="8">
                  <c:v>0.55000000000000004</c:v>
                </c:pt>
                <c:pt idx="9">
                  <c:v>0.52600000000000002</c:v>
                </c:pt>
                <c:pt idx="10">
                  <c:v>0.51</c:v>
                </c:pt>
                <c:pt idx="11">
                  <c:v>0.38700000000000068</c:v>
                </c:pt>
                <c:pt idx="12">
                  <c:v>0.38100000000000067</c:v>
                </c:pt>
                <c:pt idx="13">
                  <c:v>0.35300000000000031</c:v>
                </c:pt>
                <c:pt idx="14">
                  <c:v>0.32500000000000068</c:v>
                </c:pt>
                <c:pt idx="15">
                  <c:v>0.29100000000000031</c:v>
                </c:pt>
                <c:pt idx="16">
                  <c:v>0.26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497-4F77-8179-84E91D69A33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 удовлетворены</c:v>
                </c:pt>
              </c:strCache>
            </c:strRef>
          </c:tx>
          <c:spPr>
            <a:solidFill>
              <a:srgbClr val="FA9696"/>
            </a:solidFill>
            <a:ln>
              <a:noFill/>
            </a:ln>
          </c:spPr>
          <c:invertIfNegative val="0"/>
          <c:cat>
            <c:strRef>
              <c:f>Лист1!$A$2:$A$18</c:f>
              <c:strCache>
                <c:ptCount val="17"/>
                <c:pt idx="0">
                  <c:v>Услуги по перевозке пассажиров наземным транспортом (автобусные перевозки и такси)</c:v>
                </c:pt>
                <c:pt idx="1">
                  <c:v>Информационные технологии</c:v>
                </c:pt>
                <c:pt idx="2">
                  <c:v>Услуги связи</c:v>
                </c:pt>
                <c:pt idx="3">
                  <c:v>Услуги в сфере культуры</c:v>
                </c:pt>
                <c:pt idx="4">
                  <c:v>Услуги по сбору, сортировке и переработке ТБО</c:v>
                </c:pt>
                <c:pt idx="5">
                  <c:v>Услуги физической культуры и спорта</c:v>
                </c:pt>
                <c:pt idx="6">
                  <c:v>Услуги социального обслуживания населения</c:v>
                </c:pt>
                <c:pt idx="7">
                  <c:v>Услуги по производству, переработке и хранению с/х продукции</c:v>
                </c:pt>
                <c:pt idx="8">
                  <c:v>Услуги дошкольного образования</c:v>
                </c:pt>
                <c:pt idx="9">
                  <c:v>Услуги дополнительного образования детей</c:v>
                </c:pt>
                <c:pt idx="10">
                  <c:v>Услуги психолого-педагогического сопровождения детей с ОВЗ</c:v>
                </c:pt>
                <c:pt idx="11">
                  <c:v>Услуги детского отдыха и оздоровления</c:v>
                </c:pt>
                <c:pt idx="12">
                  <c:v>Розничная торговля</c:v>
                </c:pt>
                <c:pt idx="13">
                  <c:v>Туристические услуги</c:v>
                </c:pt>
                <c:pt idx="14">
                  <c:v>Услуги жилищно-коммунального хозяйства</c:v>
                </c:pt>
                <c:pt idx="15">
                  <c:v>Медицинские услуги</c:v>
                </c:pt>
                <c:pt idx="16">
                  <c:v>Услуги высокотехнологичной медицины</c:v>
                </c:pt>
              </c:strCache>
            </c:strRef>
          </c:cat>
          <c:val>
            <c:numRef>
              <c:f>Лист1!$C$2:$C$18</c:f>
              <c:numCache>
                <c:formatCode>0.0%</c:formatCode>
                <c:ptCount val="17"/>
                <c:pt idx="0">
                  <c:v>0.2170000000000003</c:v>
                </c:pt>
                <c:pt idx="1">
                  <c:v>0.24200000000000021</c:v>
                </c:pt>
                <c:pt idx="2">
                  <c:v>0.2460000000000003</c:v>
                </c:pt>
                <c:pt idx="3">
                  <c:v>0.30900000000000061</c:v>
                </c:pt>
                <c:pt idx="4">
                  <c:v>0.30900000000000061</c:v>
                </c:pt>
                <c:pt idx="5">
                  <c:v>0.34</c:v>
                </c:pt>
                <c:pt idx="6">
                  <c:v>0.36100000000000032</c:v>
                </c:pt>
                <c:pt idx="7">
                  <c:v>0.38100000000000067</c:v>
                </c:pt>
                <c:pt idx="8">
                  <c:v>0.45</c:v>
                </c:pt>
                <c:pt idx="9">
                  <c:v>0.47400000000000031</c:v>
                </c:pt>
                <c:pt idx="10">
                  <c:v>0.49000000000000032</c:v>
                </c:pt>
                <c:pt idx="11">
                  <c:v>0.61300000000000121</c:v>
                </c:pt>
                <c:pt idx="12">
                  <c:v>0.61900000000000122</c:v>
                </c:pt>
                <c:pt idx="13">
                  <c:v>0.64700000000000135</c:v>
                </c:pt>
                <c:pt idx="14">
                  <c:v>0.67500000000000171</c:v>
                </c:pt>
                <c:pt idx="15">
                  <c:v>0.70900000000000063</c:v>
                </c:pt>
                <c:pt idx="16">
                  <c:v>0.74000000000000121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497-4F77-8179-84E91D69A33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overlap val="100"/>
        <c:axId val="308443392"/>
        <c:axId val="308457472"/>
      </c:barChart>
      <c:catAx>
        <c:axId val="308443392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crossAx val="308457472"/>
        <c:crosses val="autoZero"/>
        <c:auto val="1"/>
        <c:lblAlgn val="ctr"/>
        <c:lblOffset val="100"/>
        <c:noMultiLvlLbl val="0"/>
      </c:catAx>
      <c:valAx>
        <c:axId val="308457472"/>
        <c:scaling>
          <c:orientation val="minMax"/>
          <c:max val="1"/>
        </c:scaling>
        <c:delete val="0"/>
        <c:axPos val="t"/>
        <c:majorGridlines/>
        <c:numFmt formatCode="0%" sourceLinked="0"/>
        <c:majorTickMark val="none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308443392"/>
        <c:crosses val="autoZero"/>
        <c:crossBetween val="between"/>
      </c:valAx>
      <c:spPr>
        <a:noFill/>
        <a:ln>
          <a:solidFill>
            <a:schemeClr val="accent1"/>
          </a:solidFill>
        </a:ln>
      </c:spPr>
    </c:plotArea>
    <c:legend>
      <c:legendPos val="b"/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1200">
          <a:latin typeface="+mn-lt"/>
          <a:cs typeface="Times New Roman" pitchFamily="18" charset="0"/>
        </a:defRPr>
      </a:pPr>
      <a:endParaRPr lang="ru-RU"/>
    </a:p>
  </c:txPr>
  <c:externalData r:id="rId2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v>Снижение</c:v>
          </c:tx>
          <c:spPr>
            <a:solidFill>
              <a:srgbClr val="1F5BA0"/>
            </a:solidFill>
            <a:ln>
              <a:noFill/>
            </a:ln>
            <a:effectLst/>
          </c:spPr>
          <c:invertIfNegative val="0"/>
          <c:cat>
            <c:strRef>
              <c:f>Лист1!$A$3:$A$20</c:f>
              <c:strCache>
                <c:ptCount val="18"/>
                <c:pt idx="0">
                  <c:v>Розничная торговля</c:v>
                </c:pt>
                <c:pt idx="1">
                  <c:v>Услуги жилищно-коммунального хозяйства</c:v>
                </c:pt>
                <c:pt idx="2">
                  <c:v>Услуги высшего образования</c:v>
                </c:pt>
                <c:pt idx="3">
                  <c:v>Туристические услуги</c:v>
                </c:pt>
                <c:pt idx="4">
                  <c:v>Услуги высокотехнологичной медицины</c:v>
                </c:pt>
                <c:pt idx="5">
                  <c:v>Медицинские услуги</c:v>
                </c:pt>
                <c:pt idx="6">
                  <c:v>Услуги дошкольного образования</c:v>
                </c:pt>
                <c:pt idx="7">
                  <c:v>Услуги по перевозке пассажиров наземным транспортом (автобусные перевозки и такси)</c:v>
                </c:pt>
                <c:pt idx="8">
                  <c:v>Услуги детского отдыха и оздоровления</c:v>
                </c:pt>
                <c:pt idx="9">
                  <c:v>Услуги дополнительного образования детей</c:v>
                </c:pt>
                <c:pt idx="10">
                  <c:v>Услуги по сбору, сортировке и переработке твердых коммунальных (бытовых) отходов</c:v>
                </c:pt>
                <c:pt idx="11">
                  <c:v>Услуги связи</c:v>
                </c:pt>
                <c:pt idx="12">
                  <c:v>Информационные технологии</c:v>
                </c:pt>
                <c:pt idx="13">
                  <c:v>Услуги по производству, переработке и хранению сельскохозяйственной продукции</c:v>
                </c:pt>
                <c:pt idx="14">
                  <c:v>Услуги физической культуры и спорта</c:v>
                </c:pt>
                <c:pt idx="15">
                  <c:v>Услуги в сфере культуры</c:v>
                </c:pt>
                <c:pt idx="16">
                  <c:v>Услуги психолого-педагогического сопровождения детей с ограниченными возможностями здоровья</c:v>
                </c:pt>
                <c:pt idx="17">
                  <c:v>Услуги социального обслуживания населения</c:v>
                </c:pt>
              </c:strCache>
            </c:strRef>
          </c:cat>
          <c:val>
            <c:numRef>
              <c:f>Лист1!$B$3:$B$20</c:f>
              <c:numCache>
                <c:formatCode>General</c:formatCode>
                <c:ptCount val="18"/>
                <c:pt idx="0">
                  <c:v>1.2</c:v>
                </c:pt>
                <c:pt idx="1">
                  <c:v>0.70000000000000062</c:v>
                </c:pt>
                <c:pt idx="2">
                  <c:v>0.1</c:v>
                </c:pt>
                <c:pt idx="3">
                  <c:v>0.60000000000000064</c:v>
                </c:pt>
                <c:pt idx="4">
                  <c:v>0.70000000000000062</c:v>
                </c:pt>
                <c:pt idx="5">
                  <c:v>1.1000000000000001</c:v>
                </c:pt>
                <c:pt idx="6">
                  <c:v>1</c:v>
                </c:pt>
                <c:pt idx="7">
                  <c:v>1.6</c:v>
                </c:pt>
                <c:pt idx="8">
                  <c:v>1.6</c:v>
                </c:pt>
                <c:pt idx="9">
                  <c:v>1.9000000000000001</c:v>
                </c:pt>
                <c:pt idx="10">
                  <c:v>1.2</c:v>
                </c:pt>
                <c:pt idx="11">
                  <c:v>2.1</c:v>
                </c:pt>
                <c:pt idx="12">
                  <c:v>2.6</c:v>
                </c:pt>
                <c:pt idx="13">
                  <c:v>2.9</c:v>
                </c:pt>
                <c:pt idx="14">
                  <c:v>1.8</c:v>
                </c:pt>
                <c:pt idx="15">
                  <c:v>1.1000000000000001</c:v>
                </c:pt>
                <c:pt idx="16">
                  <c:v>1.9000000000000001</c:v>
                </c:pt>
                <c:pt idx="17">
                  <c:v>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A7D2-4D9E-931E-E935D5419128}"/>
            </c:ext>
          </c:extLst>
        </c:ser>
        <c:ser>
          <c:idx val="1"/>
          <c:order val="1"/>
          <c:tx>
            <c:v>Увеличение</c:v>
          </c:tx>
          <c:spPr>
            <a:solidFill>
              <a:srgbClr val="FA9696"/>
            </a:solidFill>
            <a:ln>
              <a:noFill/>
            </a:ln>
            <a:effectLst/>
          </c:spPr>
          <c:invertIfNegative val="0"/>
          <c:cat>
            <c:strRef>
              <c:f>Лист1!$A$3:$A$20</c:f>
              <c:strCache>
                <c:ptCount val="18"/>
                <c:pt idx="0">
                  <c:v>Розничная торговля</c:v>
                </c:pt>
                <c:pt idx="1">
                  <c:v>Услуги жилищно-коммунального хозяйства</c:v>
                </c:pt>
                <c:pt idx="2">
                  <c:v>Услуги высшего образования</c:v>
                </c:pt>
                <c:pt idx="3">
                  <c:v>Туристические услуги</c:v>
                </c:pt>
                <c:pt idx="4">
                  <c:v>Услуги высокотехнологичной медицины</c:v>
                </c:pt>
                <c:pt idx="5">
                  <c:v>Медицинские услуги</c:v>
                </c:pt>
                <c:pt idx="6">
                  <c:v>Услуги дошкольного образования</c:v>
                </c:pt>
                <c:pt idx="7">
                  <c:v>Услуги по перевозке пассажиров наземным транспортом (автобусные перевозки и такси)</c:v>
                </c:pt>
                <c:pt idx="8">
                  <c:v>Услуги детского отдыха и оздоровления</c:v>
                </c:pt>
                <c:pt idx="9">
                  <c:v>Услуги дополнительного образования детей</c:v>
                </c:pt>
                <c:pt idx="10">
                  <c:v>Услуги по сбору, сортировке и переработке твердых коммунальных (бытовых) отходов</c:v>
                </c:pt>
                <c:pt idx="11">
                  <c:v>Услуги связи</c:v>
                </c:pt>
                <c:pt idx="12">
                  <c:v>Информационные технологии</c:v>
                </c:pt>
                <c:pt idx="13">
                  <c:v>Услуги по производству, переработке и хранению сельскохозяйственной продукции</c:v>
                </c:pt>
                <c:pt idx="14">
                  <c:v>Услуги физической культуры и спорта</c:v>
                </c:pt>
                <c:pt idx="15">
                  <c:v>Услуги в сфере культуры</c:v>
                </c:pt>
                <c:pt idx="16">
                  <c:v>Услуги психолого-педагогического сопровождения детей с ограниченными возможностями здоровья</c:v>
                </c:pt>
                <c:pt idx="17">
                  <c:v>Услуги социального обслуживания населения</c:v>
                </c:pt>
              </c:strCache>
            </c:strRef>
          </c:cat>
          <c:val>
            <c:numRef>
              <c:f>Лист1!$C$3:$C$20</c:f>
              <c:numCache>
                <c:formatCode>General</c:formatCode>
                <c:ptCount val="18"/>
                <c:pt idx="0">
                  <c:v>92.4</c:v>
                </c:pt>
                <c:pt idx="1">
                  <c:v>89</c:v>
                </c:pt>
                <c:pt idx="2">
                  <c:v>84.8</c:v>
                </c:pt>
                <c:pt idx="3">
                  <c:v>83.7</c:v>
                </c:pt>
                <c:pt idx="4">
                  <c:v>83.4</c:v>
                </c:pt>
                <c:pt idx="5">
                  <c:v>81.099999999999994</c:v>
                </c:pt>
                <c:pt idx="6">
                  <c:v>76.900000000000006</c:v>
                </c:pt>
                <c:pt idx="7">
                  <c:v>72.7</c:v>
                </c:pt>
                <c:pt idx="8">
                  <c:v>72</c:v>
                </c:pt>
                <c:pt idx="9">
                  <c:v>65.8</c:v>
                </c:pt>
                <c:pt idx="10">
                  <c:v>65.8</c:v>
                </c:pt>
                <c:pt idx="11">
                  <c:v>62</c:v>
                </c:pt>
                <c:pt idx="12">
                  <c:v>61.1</c:v>
                </c:pt>
                <c:pt idx="13">
                  <c:v>60.8</c:v>
                </c:pt>
                <c:pt idx="14">
                  <c:v>57.9</c:v>
                </c:pt>
                <c:pt idx="15">
                  <c:v>57.6</c:v>
                </c:pt>
                <c:pt idx="16">
                  <c:v>47.8</c:v>
                </c:pt>
                <c:pt idx="17">
                  <c:v>47.2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5-A7D2-4D9E-931E-E935D5419128}"/>
            </c:ext>
          </c:extLst>
        </c:ser>
        <c:ser>
          <c:idx val="2"/>
          <c:order val="2"/>
          <c:tx>
            <c:v>Не изменилось</c:v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Лист1!$A$3:$A$20</c:f>
              <c:strCache>
                <c:ptCount val="18"/>
                <c:pt idx="0">
                  <c:v>Розничная торговля</c:v>
                </c:pt>
                <c:pt idx="1">
                  <c:v>Услуги жилищно-коммунального хозяйства</c:v>
                </c:pt>
                <c:pt idx="2">
                  <c:v>Услуги высшего образования</c:v>
                </c:pt>
                <c:pt idx="3">
                  <c:v>Туристические услуги</c:v>
                </c:pt>
                <c:pt idx="4">
                  <c:v>Услуги высокотехнологичной медицины</c:v>
                </c:pt>
                <c:pt idx="5">
                  <c:v>Медицинские услуги</c:v>
                </c:pt>
                <c:pt idx="6">
                  <c:v>Услуги дошкольного образования</c:v>
                </c:pt>
                <c:pt idx="7">
                  <c:v>Услуги по перевозке пассажиров наземным транспортом (автобусные перевозки и такси)</c:v>
                </c:pt>
                <c:pt idx="8">
                  <c:v>Услуги детского отдыха и оздоровления</c:v>
                </c:pt>
                <c:pt idx="9">
                  <c:v>Услуги дополнительного образования детей</c:v>
                </c:pt>
                <c:pt idx="10">
                  <c:v>Услуги по сбору, сортировке и переработке твердых коммунальных (бытовых) отходов</c:v>
                </c:pt>
                <c:pt idx="11">
                  <c:v>Услуги связи</c:v>
                </c:pt>
                <c:pt idx="12">
                  <c:v>Информационные технологии</c:v>
                </c:pt>
                <c:pt idx="13">
                  <c:v>Услуги по производству, переработке и хранению сельскохозяйственной продукции</c:v>
                </c:pt>
                <c:pt idx="14">
                  <c:v>Услуги физической культуры и спорта</c:v>
                </c:pt>
                <c:pt idx="15">
                  <c:v>Услуги в сфере культуры</c:v>
                </c:pt>
                <c:pt idx="16">
                  <c:v>Услуги психолого-педагогического сопровождения детей с ограниченными возможностями здоровья</c:v>
                </c:pt>
                <c:pt idx="17">
                  <c:v>Услуги социального обслуживания населения</c:v>
                </c:pt>
              </c:strCache>
            </c:strRef>
          </c:cat>
          <c:val>
            <c:numRef>
              <c:f>Лист1!$D$3:$D$20</c:f>
              <c:numCache>
                <c:formatCode>General</c:formatCode>
                <c:ptCount val="18"/>
                <c:pt idx="0">
                  <c:v>6.4</c:v>
                </c:pt>
                <c:pt idx="1">
                  <c:v>10.3</c:v>
                </c:pt>
                <c:pt idx="2">
                  <c:v>15</c:v>
                </c:pt>
                <c:pt idx="3">
                  <c:v>15.6</c:v>
                </c:pt>
                <c:pt idx="4">
                  <c:v>15.9</c:v>
                </c:pt>
                <c:pt idx="5">
                  <c:v>17.899999999999999</c:v>
                </c:pt>
                <c:pt idx="6">
                  <c:v>22.1</c:v>
                </c:pt>
                <c:pt idx="7">
                  <c:v>25.8</c:v>
                </c:pt>
                <c:pt idx="8">
                  <c:v>26.4</c:v>
                </c:pt>
                <c:pt idx="9">
                  <c:v>32.4</c:v>
                </c:pt>
                <c:pt idx="10">
                  <c:v>33</c:v>
                </c:pt>
                <c:pt idx="11">
                  <c:v>35.9</c:v>
                </c:pt>
                <c:pt idx="12">
                  <c:v>36.300000000000004</c:v>
                </c:pt>
                <c:pt idx="13">
                  <c:v>36.300000000000004</c:v>
                </c:pt>
                <c:pt idx="14">
                  <c:v>40.300000000000004</c:v>
                </c:pt>
                <c:pt idx="15">
                  <c:v>41.3</c:v>
                </c:pt>
                <c:pt idx="16">
                  <c:v>50.3</c:v>
                </c:pt>
                <c:pt idx="17">
                  <c:v>52.1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8-A7D2-4D9E-931E-E935D54191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overlap val="100"/>
        <c:axId val="308667520"/>
        <c:axId val="308669056"/>
      </c:barChart>
      <c:catAx>
        <c:axId val="308667520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308669056"/>
        <c:crosses val="autoZero"/>
        <c:auto val="1"/>
        <c:lblAlgn val="ctr"/>
        <c:lblOffset val="100"/>
        <c:noMultiLvlLbl val="0"/>
      </c:catAx>
      <c:valAx>
        <c:axId val="308669056"/>
        <c:scaling>
          <c:orientation val="minMax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effectLst/>
        </c:spPr>
        <c:txPr>
          <a:bodyPr rot="-60000000" vert="horz"/>
          <a:lstStyle/>
          <a:p>
            <a:pPr>
              <a:defRPr sz="1400"/>
            </a:pPr>
            <a:endParaRPr lang="ru-RU"/>
          </a:p>
        </c:txPr>
        <c:crossAx val="308667520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200">
          <a:solidFill>
            <a:sysClr val="windowText" lastClr="000000"/>
          </a:solidFill>
          <a:latin typeface="+mn-lt"/>
          <a:cs typeface="Times New Roman" pitchFamily="18" charset="0"/>
        </a:defRPr>
      </a:pPr>
      <a:endParaRPr lang="ru-RU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685261636413356"/>
          <c:y val="3.1991088406692063E-2"/>
          <c:w val="0.49338768536556421"/>
          <c:h val="0.59605140194197581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</c:spPr>
          <c:dPt>
            <c:idx val="0"/>
            <c:bubble3D val="0"/>
            <c:spPr>
              <a:solidFill>
                <a:srgbClr val="92D05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</c:spPr>
            <c:extLst>
              <c:ext xmlns:c16="http://schemas.microsoft.com/office/drawing/2014/chart" uri="{C3380CC4-5D6E-409C-BE32-E72D297353CC}">
                <c16:uniqueId val="{00000001-46CD-486C-98F9-741F57844B93}"/>
              </c:ext>
            </c:extLst>
          </c:dPt>
          <c:dPt>
            <c:idx val="1"/>
            <c:bubble3D val="0"/>
            <c:spPr>
              <a:solidFill>
                <a:schemeClr val="accent1">
                  <a:shade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</c:spPr>
            <c:extLst>
              <c:ext xmlns:c16="http://schemas.microsoft.com/office/drawing/2014/chart" uri="{C3380CC4-5D6E-409C-BE32-E72D297353CC}">
                <c16:uniqueId val="{00000003-46CD-486C-98F9-741F57844B93}"/>
              </c:ext>
            </c:extLst>
          </c:dPt>
          <c:dPt>
            <c:idx val="2"/>
            <c:bubble3D val="0"/>
            <c:spPr>
              <a:solidFill>
                <a:schemeClr val="accent1">
                  <a:tint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</c:spPr>
            <c:extLst>
              <c:ext xmlns:c16="http://schemas.microsoft.com/office/drawing/2014/chart" uri="{C3380CC4-5D6E-409C-BE32-E72D297353CC}">
                <c16:uniqueId val="{00000005-46CD-486C-98F9-741F57844B93}"/>
              </c:ext>
            </c:extLst>
          </c:dPt>
          <c:dPt>
            <c:idx val="3"/>
            <c:bubble3D val="0"/>
            <c:spPr>
              <a:solidFill>
                <a:schemeClr val="accent1">
                  <a:tint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</c:spPr>
            <c:extLst>
              <c:ext xmlns:c16="http://schemas.microsoft.com/office/drawing/2014/chart" uri="{C3380CC4-5D6E-409C-BE32-E72D297353CC}">
                <c16:uniqueId val="{00000007-46CD-486C-98F9-741F57844B93}"/>
              </c:ext>
            </c:extLst>
          </c:dPt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Хорошие</c:v>
                </c:pt>
                <c:pt idx="1">
                  <c:v>Удовлетворительные</c:v>
                </c:pt>
                <c:pt idx="2">
                  <c:v>Неудовлетворительные</c:v>
                </c:pt>
                <c:pt idx="3">
                  <c:v>Затрудняюсь ответить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10.6</c:v>
                </c:pt>
                <c:pt idx="1">
                  <c:v>48.3</c:v>
                </c:pt>
                <c:pt idx="2">
                  <c:v>33.200000000000003</c:v>
                </c:pt>
                <c:pt idx="3">
                  <c:v>7.9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6CD-486C-98F9-741F57844B93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8232913879442891"/>
          <c:y val="0.71251376639917741"/>
          <c:w val="0.66775294454521372"/>
          <c:h val="0.240490707385621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ru-RU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>
        <c:manualLayout>
          <c:layoutTarget val="inner"/>
          <c:xMode val="edge"/>
          <c:yMode val="edge"/>
          <c:x val="7.0768727679531934E-2"/>
          <c:y val="5.4421768707482956E-2"/>
          <c:w val="0.64255510091806223"/>
          <c:h val="0.86049776672652767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rgbClr val="92D050"/>
            </a:solidFill>
          </c:spPr>
          <c:dPt>
            <c:idx val="0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F25E-4173-BF45-BDA45AA60B52}"/>
              </c:ext>
            </c:extLst>
          </c:dPt>
          <c:dPt>
            <c:idx val="1"/>
            <c:bubble3D val="0"/>
            <c:spPr>
              <a:solidFill>
                <a:srgbClr val="FF7C8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25E-4173-BF45-BDA45AA60B52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69,7%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25E-4173-BF45-BDA45AA60B52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30,3%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25E-4173-BF45-BDA45AA60B52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Информация общедоступна</c:v>
                </c:pt>
                <c:pt idx="1">
                  <c:v>Информация недоступна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69.7</c:v>
                </c:pt>
                <c:pt idx="1">
                  <c:v>30.3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25E-4173-BF45-BDA45AA60B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ru-RU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163754223813264"/>
          <c:y val="5.7858631602553806E-2"/>
          <c:w val="0.47616046629729153"/>
          <c:h val="0.884271879409642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rgbClr val="92D050"/>
            </a:solidFill>
          </c:spPr>
          <c:dPt>
            <c:idx val="0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53F-4F0A-9DAD-51F75E92CC80}"/>
              </c:ext>
            </c:extLst>
          </c:dPt>
          <c:dPt>
            <c:idx val="1"/>
            <c:bubble3D val="0"/>
            <c:spPr>
              <a:solidFill>
                <a:srgbClr val="FF7C8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353F-4F0A-9DAD-51F75E92CC80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72,3%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53F-4F0A-9DAD-51F75E92CC80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27,7%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53F-4F0A-9DAD-51F75E92CC80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Информация общедоступна</c:v>
                </c:pt>
                <c:pt idx="1">
                  <c:v>Информация недоступна</c:v>
                </c:pt>
              </c:strCache>
            </c:strRef>
          </c:cat>
          <c:val>
            <c:numRef>
              <c:f>Лист1!$B$2:$B$3</c:f>
              <c:numCache>
                <c:formatCode>General\%</c:formatCode>
                <c:ptCount val="2"/>
                <c:pt idx="0">
                  <c:v>72.3</c:v>
                </c:pt>
                <c:pt idx="1">
                  <c:v>27.7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53F-4F0A-9DAD-51F75E92CC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9449816350632445"/>
          <c:y val="0.31853139703742239"/>
          <c:w val="0.40550183649367549"/>
          <c:h val="0.45620587065480434"/>
        </c:manualLayout>
      </c:layout>
      <c:overlay val="0"/>
      <c:spPr>
        <a:solidFill>
          <a:schemeClr val="lt1">
            <a:alpha val="50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ru-RU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Удовлетворен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Доступность информации</c:v>
                </c:pt>
                <c:pt idx="1">
                  <c:v>Понятность информации</c:v>
                </c:pt>
                <c:pt idx="2">
                  <c:v>Удобство получения информации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43.9</c:v>
                </c:pt>
                <c:pt idx="1">
                  <c:v>45.4</c:v>
                </c:pt>
                <c:pt idx="2">
                  <c:v>45.8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737-4B62-91A6-4953534B8D8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 удовлетворен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Доступность информации</c:v>
                </c:pt>
                <c:pt idx="1">
                  <c:v>Понятность информации</c:v>
                </c:pt>
                <c:pt idx="2">
                  <c:v>Удобство получения информации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19.8</c:v>
                </c:pt>
                <c:pt idx="1">
                  <c:v>18.3</c:v>
                </c:pt>
                <c:pt idx="2">
                  <c:v>17.7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737-4B62-91A6-4953534B8D8D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Затрудняюсь ответить/мне ничего не известно о такой информации</c:v>
                </c:pt>
              </c:strCache>
            </c:strRef>
          </c:tx>
          <c:spPr>
            <a:solidFill>
              <a:schemeClr val="accent4">
                <a:tint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Доступность информации</c:v>
                </c:pt>
                <c:pt idx="1">
                  <c:v>Понятность информации</c:v>
                </c:pt>
                <c:pt idx="2">
                  <c:v>Удобство получения информации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36.299999999999997</c:v>
                </c:pt>
                <c:pt idx="1">
                  <c:v>36.299999999999997</c:v>
                </c:pt>
                <c:pt idx="2">
                  <c:v>36.5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737-4B62-91A6-4953534B8D8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67"/>
        <c:overlap val="-43"/>
        <c:axId val="149756544"/>
        <c:axId val="149819776"/>
      </c:barChart>
      <c:dateAx>
        <c:axId val="14975654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cap="none" spc="0" normalizeH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9819776"/>
        <c:crosses val="autoZero"/>
        <c:auto val="0"/>
        <c:lblOffset val="100"/>
        <c:baseTimeUnit val="days"/>
      </c:dateAx>
      <c:valAx>
        <c:axId val="1498197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9756544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lt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Удовлетворительно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Доступность информации</c:v>
                </c:pt>
                <c:pt idx="1">
                  <c:v>Понятность информации</c:v>
                </c:pt>
                <c:pt idx="2">
                  <c:v>Удобство получения информации</c:v>
                </c:pt>
              </c:strCache>
            </c:strRef>
          </c:cat>
          <c:val>
            <c:numRef>
              <c:f>Лист1!$B$2:$B$4</c:f>
              <c:numCache>
                <c:formatCode>0.0%</c:formatCode>
                <c:ptCount val="3"/>
                <c:pt idx="0">
                  <c:v>0.79100000000000004</c:v>
                </c:pt>
                <c:pt idx="1">
                  <c:v>0.82</c:v>
                </c:pt>
                <c:pt idx="2">
                  <c:v>0.77800000000000002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CC0-441E-93D4-E3DE9F7C48A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Неудовлетворительно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Доступность информации</c:v>
                </c:pt>
                <c:pt idx="1">
                  <c:v>Понятность информации</c:v>
                </c:pt>
                <c:pt idx="2">
                  <c:v>Удобство получения информации</c:v>
                </c:pt>
              </c:strCache>
            </c:strRef>
          </c:cat>
          <c:val>
            <c:numRef>
              <c:f>Лист1!$C$2:$C$4</c:f>
              <c:numCache>
                <c:formatCode>0.0%</c:formatCode>
                <c:ptCount val="3"/>
                <c:pt idx="0">
                  <c:v>0.20899999999999999</c:v>
                </c:pt>
                <c:pt idx="1">
                  <c:v>0.18</c:v>
                </c:pt>
                <c:pt idx="2">
                  <c:v>0.222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CC0-441E-93D4-E3DE9F7C48A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67"/>
        <c:overlap val="-43"/>
        <c:axId val="156994176"/>
        <c:axId val="157000064"/>
      </c:barChart>
      <c:catAx>
        <c:axId val="156994176"/>
        <c:scaling>
          <c:orientation val="maxMin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cap="none" spc="0" normalizeH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7000064"/>
        <c:crosses val="autoZero"/>
        <c:auto val="1"/>
        <c:lblAlgn val="ctr"/>
        <c:lblOffset val="100"/>
        <c:noMultiLvlLbl val="0"/>
      </c:catAx>
      <c:valAx>
        <c:axId val="157000064"/>
        <c:scaling>
          <c:orientation val="minMax"/>
        </c:scaling>
        <c:delete val="0"/>
        <c:axPos val="r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6994176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0"/>
    <c:plotArea>
      <c:layout>
        <c:manualLayout>
          <c:layoutTarget val="inner"/>
          <c:xMode val="edge"/>
          <c:yMode val="edge"/>
          <c:x val="0.31616348092225438"/>
          <c:y val="0.21680659436472732"/>
          <c:w val="0.67391164318643992"/>
          <c:h val="0.77798099479145955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Удовлетворительно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Электроснабжение</c:v>
                </c:pt>
                <c:pt idx="1">
                  <c:v>Водоснабжение, водоотведение</c:v>
                </c:pt>
                <c:pt idx="2">
                  <c:v>Теплоснабжение</c:v>
                </c:pt>
                <c:pt idx="3">
                  <c:v>Газоснабжение</c:v>
                </c:pt>
              </c:strCache>
            </c:strRef>
          </c:cat>
          <c:val>
            <c:numRef>
              <c:f>Лист1!$B$2:$B$5</c:f>
              <c:numCache>
                <c:formatCode>0.00%</c:formatCode>
                <c:ptCount val="4"/>
                <c:pt idx="0">
                  <c:v>0.31100000000000239</c:v>
                </c:pt>
                <c:pt idx="1">
                  <c:v>0.30600000000000038</c:v>
                </c:pt>
                <c:pt idx="2" formatCode="0%">
                  <c:v>0.27</c:v>
                </c:pt>
                <c:pt idx="3">
                  <c:v>0.18400000000000041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2E1-4878-B9EA-D8F76AD6B95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Неудовлетворительно</c:v>
                </c:pt>
              </c:strCache>
            </c:strRef>
          </c:tx>
          <c:spPr>
            <a:solidFill>
              <a:srgbClr val="FF7C80"/>
            </a:solidFill>
            <a:ln>
              <a:noFill/>
            </a:ln>
            <a:effectLst/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Электроснабжение</c:v>
                </c:pt>
                <c:pt idx="1">
                  <c:v>Водоснабжение, водоотведение</c:v>
                </c:pt>
                <c:pt idx="2">
                  <c:v>Теплоснабжение</c:v>
                </c:pt>
                <c:pt idx="3">
                  <c:v>Газоснабжение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 formatCode="0.00%">
                  <c:v>0.21100000000000024</c:v>
                </c:pt>
                <c:pt idx="1">
                  <c:v>0.17</c:v>
                </c:pt>
                <c:pt idx="2" formatCode="0.00%">
                  <c:v>0.16700000000000001</c:v>
                </c:pt>
                <c:pt idx="3" formatCode="0.00%">
                  <c:v>0.193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2E1-4878-B9EA-D8F76AD6B953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Затрудняюсь ответить</c:v>
                </c:pt>
              </c:strCache>
            </c:strRef>
          </c:tx>
          <c:spPr>
            <a:solidFill>
              <a:schemeClr val="accent4">
                <a:tint val="65000"/>
              </a:schemeClr>
            </a:solidFill>
            <a:ln>
              <a:noFill/>
            </a:ln>
            <a:effectLst/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Электроснабжение</c:v>
                </c:pt>
                <c:pt idx="1">
                  <c:v>Водоснабжение, водоотведение</c:v>
                </c:pt>
                <c:pt idx="2">
                  <c:v>Теплоснабжение</c:v>
                </c:pt>
                <c:pt idx="3">
                  <c:v>Газоснабжение</c:v>
                </c:pt>
              </c:strCache>
            </c:strRef>
          </c:cat>
          <c:val>
            <c:numRef>
              <c:f>Лист1!$D$2:$D$5</c:f>
              <c:numCache>
                <c:formatCode>0.00%</c:formatCode>
                <c:ptCount val="4"/>
                <c:pt idx="0">
                  <c:v>0.47800000000000031</c:v>
                </c:pt>
                <c:pt idx="1">
                  <c:v>0.52400000000000002</c:v>
                </c:pt>
                <c:pt idx="2">
                  <c:v>0.56200000000000061</c:v>
                </c:pt>
                <c:pt idx="3">
                  <c:v>0.62300000000000477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2E1-4878-B9EA-D8F76AD6B95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59971968"/>
        <c:axId val="159981952"/>
      </c:barChart>
      <c:catAx>
        <c:axId val="159971968"/>
        <c:scaling>
          <c:orientation val="maxMin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cap="none" spc="0" normalizeH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9981952"/>
        <c:crosses val="autoZero"/>
        <c:auto val="1"/>
        <c:lblAlgn val="ctr"/>
        <c:lblOffset val="100"/>
        <c:noMultiLvlLbl val="0"/>
      </c:catAx>
      <c:valAx>
        <c:axId val="159981952"/>
        <c:scaling>
          <c:orientation val="minMax"/>
          <c:max val="1"/>
          <c:min val="0"/>
        </c:scaling>
        <c:delete val="1"/>
        <c:axPos val="t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0"/>
        <c:majorTickMark val="none"/>
        <c:minorTickMark val="none"/>
        <c:tickLblPos val="nextTo"/>
        <c:crossAx val="159971968"/>
        <c:crosses val="autoZero"/>
        <c:crossBetween val="between"/>
        <c:majorUnit val="0.2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plotVisOnly val="1"/>
    <c:dispBlanksAs val="gap"/>
    <c:showDLblsOverMax val="0"/>
  </c:chart>
  <c:spPr>
    <a:solidFill>
      <a:schemeClr val="lt1"/>
    </a:solidFill>
    <a:ln w="9525" cap="flat" cmpd="sng" algn="ctr">
      <a:noFill/>
      <a:round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ru-RU"/>
    </a:p>
  </c:txPr>
  <c:externalData r:id="rId3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9276503970069301"/>
          <c:y val="0.22114252453302335"/>
          <c:w val="0.65810905421658406"/>
          <c:h val="0.77798083181255562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Удовлетворительно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Электроснабжение</c:v>
                </c:pt>
                <c:pt idx="1">
                  <c:v>Водоснабжение, водоотведение</c:v>
                </c:pt>
                <c:pt idx="2">
                  <c:v>Теплоснабжение</c:v>
                </c:pt>
                <c:pt idx="3">
                  <c:v>Газоснабжение</c:v>
                </c:pt>
              </c:strCache>
            </c:strRef>
          </c:cat>
          <c:val>
            <c:numRef>
              <c:f>Лист1!$B$2:$B$5</c:f>
              <c:numCache>
                <c:formatCode>0.0%</c:formatCode>
                <c:ptCount val="4"/>
                <c:pt idx="0">
                  <c:v>0.40100000000000002</c:v>
                </c:pt>
                <c:pt idx="1">
                  <c:v>0.39300000000000002</c:v>
                </c:pt>
                <c:pt idx="2">
                  <c:v>0.34599999999999997</c:v>
                </c:pt>
                <c:pt idx="3">
                  <c:v>0.23200000000000001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23A-45A7-AB61-DCFE9F399D6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Неудовлетворительно</c:v>
                </c:pt>
              </c:strCache>
            </c:strRef>
          </c:tx>
          <c:spPr>
            <a:solidFill>
              <a:srgbClr val="FF7C80"/>
            </a:solidFill>
            <a:ln>
              <a:noFill/>
            </a:ln>
            <a:effectLst/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Электроснабжение</c:v>
                </c:pt>
                <c:pt idx="1">
                  <c:v>Водоснабжение, водоотведение</c:v>
                </c:pt>
                <c:pt idx="2">
                  <c:v>Теплоснабжение</c:v>
                </c:pt>
                <c:pt idx="3">
                  <c:v>Газоснабжение</c:v>
                </c:pt>
              </c:strCache>
            </c:strRef>
          </c:cat>
          <c:val>
            <c:numRef>
              <c:f>Лист1!$C$2:$C$5</c:f>
              <c:numCache>
                <c:formatCode>0.0%</c:formatCode>
                <c:ptCount val="4"/>
                <c:pt idx="0">
                  <c:v>0.19</c:v>
                </c:pt>
                <c:pt idx="1">
                  <c:v>0.152</c:v>
                </c:pt>
                <c:pt idx="2">
                  <c:v>0.16300000000000001</c:v>
                </c:pt>
                <c:pt idx="3">
                  <c:v>0.17100000000000001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23A-45A7-AB61-DCFE9F399D61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Затрудняюсь ответить</c:v>
                </c:pt>
              </c:strCache>
            </c:strRef>
          </c:tx>
          <c:spPr>
            <a:solidFill>
              <a:schemeClr val="accent4">
                <a:tint val="65000"/>
              </a:schemeClr>
            </a:solidFill>
            <a:ln>
              <a:noFill/>
            </a:ln>
            <a:effectLst/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Электроснабжение</c:v>
                </c:pt>
                <c:pt idx="1">
                  <c:v>Водоснабжение, водоотведение</c:v>
                </c:pt>
                <c:pt idx="2">
                  <c:v>Теплоснабжение</c:v>
                </c:pt>
                <c:pt idx="3">
                  <c:v>Газоснабжение</c:v>
                </c:pt>
              </c:strCache>
            </c:strRef>
          </c:cat>
          <c:val>
            <c:numRef>
              <c:f>Лист1!$D$2:$D$5</c:f>
              <c:numCache>
                <c:formatCode>0.0%</c:formatCode>
                <c:ptCount val="4"/>
                <c:pt idx="0">
                  <c:v>0.40899999999999997</c:v>
                </c:pt>
                <c:pt idx="1">
                  <c:v>0.45400000000000001</c:v>
                </c:pt>
                <c:pt idx="2">
                  <c:v>0.49099999999999999</c:v>
                </c:pt>
                <c:pt idx="3">
                  <c:v>0.59699999999999998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23A-45A7-AB61-DCFE9F399D61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58992256"/>
        <c:axId val="158993792"/>
      </c:barChart>
      <c:catAx>
        <c:axId val="158992256"/>
        <c:scaling>
          <c:orientation val="maxMin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cap="none" spc="0" normalizeH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8993792"/>
        <c:crosses val="autoZero"/>
        <c:auto val="1"/>
        <c:lblAlgn val="ctr"/>
        <c:lblOffset val="100"/>
        <c:noMultiLvlLbl val="0"/>
      </c:catAx>
      <c:valAx>
        <c:axId val="158993792"/>
        <c:scaling>
          <c:orientation val="minMax"/>
          <c:max val="1"/>
          <c:min val="0"/>
        </c:scaling>
        <c:delete val="1"/>
        <c:axPos val="t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crossAx val="158992256"/>
        <c:crosses val="autoZero"/>
        <c:crossBetween val="between"/>
        <c:majorUnit val="0.2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"/>
          <c:y val="7.9782467316328774E-4"/>
          <c:w val="1"/>
          <c:h val="0.1852999036263446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lt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0"/>
    <c:plotArea>
      <c:layout>
        <c:manualLayout>
          <c:layoutTarget val="inner"/>
          <c:xMode val="edge"/>
          <c:yMode val="edge"/>
          <c:x val="0.30070962743130308"/>
          <c:y val="0.22466672316746483"/>
          <c:w val="0.65829571240551887"/>
          <c:h val="0.7701212393267468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Удовлетворительно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Водоснабжение, водоотведение</c:v>
                </c:pt>
                <c:pt idx="1">
                  <c:v>Электроснабжение</c:v>
                </c:pt>
                <c:pt idx="2">
                  <c:v>Теплоснабжение</c:v>
                </c:pt>
                <c:pt idx="3">
                  <c:v>Газоснабжение</c:v>
                </c:pt>
              </c:strCache>
            </c:strRef>
          </c:cat>
          <c:val>
            <c:numRef>
              <c:f>Лист1!$B$2:$B$5</c:f>
              <c:numCache>
                <c:formatCode>0.0%</c:formatCode>
                <c:ptCount val="4"/>
                <c:pt idx="0">
                  <c:v>0.22700000000000001</c:v>
                </c:pt>
                <c:pt idx="1">
                  <c:v>0.22</c:v>
                </c:pt>
                <c:pt idx="2">
                  <c:v>0.18700000000000044</c:v>
                </c:pt>
                <c:pt idx="3">
                  <c:v>0.11899999999999998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803-46F6-810E-812D6750FF9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Неудовлетворительно</c:v>
                </c:pt>
              </c:strCache>
            </c:strRef>
          </c:tx>
          <c:spPr>
            <a:solidFill>
              <a:srgbClr val="FF7C8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Водоснабжение, водоотведение</c:v>
                </c:pt>
                <c:pt idx="1">
                  <c:v>Электроснабжение</c:v>
                </c:pt>
                <c:pt idx="2">
                  <c:v>Теплоснабжение</c:v>
                </c:pt>
                <c:pt idx="3">
                  <c:v>Газоснабжение</c:v>
                </c:pt>
              </c:strCache>
            </c:strRef>
          </c:cat>
          <c:val>
            <c:numRef>
              <c:f>Лист1!$C$2:$C$5</c:f>
              <c:numCache>
                <c:formatCode>0.0%</c:formatCode>
                <c:ptCount val="4"/>
                <c:pt idx="0">
                  <c:v>0.224</c:v>
                </c:pt>
                <c:pt idx="1">
                  <c:v>0.27100000000000002</c:v>
                </c:pt>
                <c:pt idx="2">
                  <c:v>0.22500000000000001</c:v>
                </c:pt>
                <c:pt idx="3">
                  <c:v>0.23900000000000021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803-46F6-810E-812D6750FF9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Затрудняюсь ответить</c:v>
                </c:pt>
              </c:strCache>
            </c:strRef>
          </c:tx>
          <c:spPr>
            <a:solidFill>
              <a:schemeClr val="accent4">
                <a:tint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Водоснабжение, водоотведение</c:v>
                </c:pt>
                <c:pt idx="1">
                  <c:v>Электроснабжение</c:v>
                </c:pt>
                <c:pt idx="2">
                  <c:v>Теплоснабжение</c:v>
                </c:pt>
                <c:pt idx="3">
                  <c:v>Газоснабжение</c:v>
                </c:pt>
              </c:strCache>
            </c:strRef>
          </c:cat>
          <c:val>
            <c:numRef>
              <c:f>Лист1!$D$2:$D$5</c:f>
              <c:numCache>
                <c:formatCode>0.0%</c:formatCode>
                <c:ptCount val="4"/>
                <c:pt idx="0">
                  <c:v>0.54900000000000004</c:v>
                </c:pt>
                <c:pt idx="1">
                  <c:v>0.50800000000000001</c:v>
                </c:pt>
                <c:pt idx="2">
                  <c:v>0.58699999999999997</c:v>
                </c:pt>
                <c:pt idx="3">
                  <c:v>0.64200000000000534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803-46F6-810E-812D6750FF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61687424"/>
        <c:axId val="161688960"/>
      </c:barChart>
      <c:catAx>
        <c:axId val="161687424"/>
        <c:scaling>
          <c:orientation val="maxMin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cap="none" spc="0" normalizeH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1688960"/>
        <c:crosses val="autoZero"/>
        <c:auto val="1"/>
        <c:lblAlgn val="ctr"/>
        <c:lblOffset val="100"/>
        <c:noMultiLvlLbl val="0"/>
      </c:catAx>
      <c:valAx>
        <c:axId val="161688960"/>
        <c:scaling>
          <c:orientation val="minMax"/>
          <c:max val="1"/>
          <c:min val="0"/>
        </c:scaling>
        <c:delete val="1"/>
        <c:axPos val="t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0"/>
        <c:majorTickMark val="none"/>
        <c:minorTickMark val="none"/>
        <c:tickLblPos val="nextTo"/>
        <c:crossAx val="161687424"/>
        <c:crosses val="autoZero"/>
        <c:crossBetween val="between"/>
        <c:majorUnit val="0.2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9.7133925675022112E-4"/>
          <c:y val="2.4238622559159574E-2"/>
          <c:w val="0.97451515189814752"/>
          <c:h val="0.16751814636247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ru-RU"/>
    </a:p>
  </c:txPr>
  <c:externalData r:id="rId3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0"/>
    <c:plotArea>
      <c:layout>
        <c:manualLayout>
          <c:layoutTarget val="inner"/>
          <c:xMode val="edge"/>
          <c:yMode val="edge"/>
          <c:x val="0.32970380728245502"/>
          <c:y val="0.22499187129676743"/>
          <c:w val="0.62930157232730743"/>
          <c:h val="0.76979576894954593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Удовлетворительно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Водоснабжение, водоотведение</c:v>
                </c:pt>
                <c:pt idx="1">
                  <c:v>Электроснабжение</c:v>
                </c:pt>
                <c:pt idx="2">
                  <c:v>Теплоснабжение</c:v>
                </c:pt>
                <c:pt idx="3">
                  <c:v>Газоснабжение</c:v>
                </c:pt>
              </c:strCache>
            </c:strRef>
          </c:cat>
          <c:val>
            <c:numRef>
              <c:f>Лист1!$B$2:$B$5</c:f>
              <c:numCache>
                <c:formatCode>0.0%</c:formatCode>
                <c:ptCount val="4"/>
                <c:pt idx="0">
                  <c:v>0.40300000000000002</c:v>
                </c:pt>
                <c:pt idx="1">
                  <c:v>0.32200000000000267</c:v>
                </c:pt>
                <c:pt idx="2">
                  <c:v>0.28300000000000008</c:v>
                </c:pt>
                <c:pt idx="3">
                  <c:v>0.20900000000000021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E54-42DD-A92B-79AE64C768D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Неудовлетворительно</c:v>
                </c:pt>
              </c:strCache>
            </c:strRef>
          </c:tx>
          <c:spPr>
            <a:solidFill>
              <a:srgbClr val="FF7C80"/>
            </a:solidFill>
            <a:ln>
              <a:noFill/>
            </a:ln>
            <a:effectLst/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Водоснабжение, водоотведение</c:v>
                </c:pt>
                <c:pt idx="1">
                  <c:v>Электроснабжение</c:v>
                </c:pt>
                <c:pt idx="2">
                  <c:v>Теплоснабжение</c:v>
                </c:pt>
                <c:pt idx="3">
                  <c:v>Газоснабжение</c:v>
                </c:pt>
              </c:strCache>
            </c:strRef>
          </c:cat>
          <c:val>
            <c:numRef>
              <c:f>Лист1!$C$2:$C$5</c:f>
              <c:numCache>
                <c:formatCode>0.0%</c:formatCode>
                <c:ptCount val="4"/>
                <c:pt idx="0">
                  <c:v>0.28700000000000031</c:v>
                </c:pt>
                <c:pt idx="1">
                  <c:v>0.40700000000000008</c:v>
                </c:pt>
                <c:pt idx="2">
                  <c:v>0.38400000000000267</c:v>
                </c:pt>
                <c:pt idx="3">
                  <c:v>0.24800000000000041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E54-42DD-A92B-79AE64C768D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Затрудняюсь ответить</c:v>
                </c:pt>
              </c:strCache>
            </c:strRef>
          </c:tx>
          <c:spPr>
            <a:solidFill>
              <a:schemeClr val="accent4">
                <a:tint val="65000"/>
              </a:schemeClr>
            </a:solidFill>
            <a:ln>
              <a:noFill/>
            </a:ln>
            <a:effectLst/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Водоснабжение, водоотведение</c:v>
                </c:pt>
                <c:pt idx="1">
                  <c:v>Электроснабжение</c:v>
                </c:pt>
                <c:pt idx="2">
                  <c:v>Теплоснабжение</c:v>
                </c:pt>
                <c:pt idx="3">
                  <c:v>Газоснабжение</c:v>
                </c:pt>
              </c:strCache>
            </c:strRef>
          </c:cat>
          <c:val>
            <c:numRef>
              <c:f>Лист1!$D$2:$D$5</c:f>
              <c:numCache>
                <c:formatCode>0.0%</c:formatCode>
                <c:ptCount val="4"/>
                <c:pt idx="0">
                  <c:v>0.31100000000000239</c:v>
                </c:pt>
                <c:pt idx="1">
                  <c:v>0.21700000000000041</c:v>
                </c:pt>
                <c:pt idx="2">
                  <c:v>0.37000000000000038</c:v>
                </c:pt>
                <c:pt idx="3">
                  <c:v>0.54300000000000004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E54-42DD-A92B-79AE64C768D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84314880"/>
        <c:axId val="184320768"/>
      </c:barChart>
      <c:catAx>
        <c:axId val="184314880"/>
        <c:scaling>
          <c:orientation val="maxMin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cap="none" spc="0" normalizeH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84320768"/>
        <c:crosses val="autoZero"/>
        <c:auto val="1"/>
        <c:lblAlgn val="ctr"/>
        <c:lblOffset val="100"/>
        <c:noMultiLvlLbl val="0"/>
      </c:catAx>
      <c:valAx>
        <c:axId val="184320768"/>
        <c:scaling>
          <c:orientation val="minMax"/>
          <c:max val="1"/>
          <c:min val="0"/>
        </c:scaling>
        <c:delete val="1"/>
        <c:axPos val="t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crossAx val="184314880"/>
        <c:crosses val="autoZero"/>
        <c:crossBetween val="between"/>
        <c:majorUnit val="0.2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ru-RU"/>
    </a:p>
  </c:txPr>
  <c:externalData r:id="rId3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Удовлетворительно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Водоснабжение, водоотведение</c:v>
                </c:pt>
                <c:pt idx="1">
                  <c:v>Электроснабжение</c:v>
                </c:pt>
                <c:pt idx="2">
                  <c:v>Теплоснабжение</c:v>
                </c:pt>
                <c:pt idx="3">
                  <c:v>Газоснабжение</c:v>
                </c:pt>
              </c:strCache>
            </c:strRef>
          </c:cat>
          <c:val>
            <c:numRef>
              <c:f>Лист1!$B$2:$B$5</c:f>
              <c:numCache>
                <c:formatCode>0.0%</c:formatCode>
                <c:ptCount val="4"/>
                <c:pt idx="0">
                  <c:v>0.55600000000000005</c:v>
                </c:pt>
                <c:pt idx="1">
                  <c:v>0.63900000000000001</c:v>
                </c:pt>
                <c:pt idx="2">
                  <c:v>0.50600000000000001</c:v>
                </c:pt>
                <c:pt idx="3">
                  <c:v>0.32400000000000001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68F-4C8A-969C-90ECFFE004E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Неудовлетворительно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Водоснабжение, водоотведение</c:v>
                </c:pt>
                <c:pt idx="1">
                  <c:v>Электроснабжение</c:v>
                </c:pt>
                <c:pt idx="2">
                  <c:v>Теплоснабжение</c:v>
                </c:pt>
                <c:pt idx="3">
                  <c:v>Газоснабжение</c:v>
                </c:pt>
              </c:strCache>
            </c:strRef>
          </c:cat>
          <c:val>
            <c:numRef>
              <c:f>Лист1!$C$2:$C$5</c:f>
              <c:numCache>
                <c:formatCode>0.0%</c:formatCode>
                <c:ptCount val="4"/>
                <c:pt idx="0">
                  <c:v>0.20100000000000001</c:v>
                </c:pt>
                <c:pt idx="1">
                  <c:v>0.161</c:v>
                </c:pt>
                <c:pt idx="2">
                  <c:v>0.157</c:v>
                </c:pt>
                <c:pt idx="3">
                  <c:v>0.104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68F-4C8A-969C-90ECFFE004E9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Затрудняюсь ответить</c:v>
                </c:pt>
              </c:strCache>
            </c:strRef>
          </c:tx>
          <c:spPr>
            <a:solidFill>
              <a:schemeClr val="accent4">
                <a:tint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Водоснабжение, водоотведение</c:v>
                </c:pt>
                <c:pt idx="1">
                  <c:v>Электроснабжение</c:v>
                </c:pt>
                <c:pt idx="2">
                  <c:v>Теплоснабжение</c:v>
                </c:pt>
                <c:pt idx="3">
                  <c:v>Газоснабжение</c:v>
                </c:pt>
              </c:strCache>
            </c:strRef>
          </c:cat>
          <c:val>
            <c:numRef>
              <c:f>Лист1!$D$2:$D$5</c:f>
              <c:numCache>
                <c:formatCode>0.0%</c:formatCode>
                <c:ptCount val="4"/>
                <c:pt idx="0">
                  <c:v>0.24299999999999999</c:v>
                </c:pt>
                <c:pt idx="1">
                  <c:v>0.19900000000000001</c:v>
                </c:pt>
                <c:pt idx="2">
                  <c:v>0.33800000000000002</c:v>
                </c:pt>
                <c:pt idx="3">
                  <c:v>0.57130000000000003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68F-4C8A-969C-90ECFFE004E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67"/>
        <c:overlap val="-43"/>
        <c:axId val="184047104"/>
        <c:axId val="184048640"/>
      </c:barChart>
      <c:catAx>
        <c:axId val="184047104"/>
        <c:scaling>
          <c:orientation val="maxMin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cap="none" spc="0" normalizeH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84048640"/>
        <c:crosses val="autoZero"/>
        <c:auto val="1"/>
        <c:lblAlgn val="ctr"/>
        <c:lblOffset val="100"/>
        <c:noMultiLvlLbl val="0"/>
      </c:catAx>
      <c:valAx>
        <c:axId val="184048640"/>
        <c:scaling>
          <c:orientation val="minMax"/>
          <c:max val="1"/>
          <c:min val="0"/>
        </c:scaling>
        <c:delete val="1"/>
        <c:axPos val="r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crossAx val="184047104"/>
        <c:crosses val="autoZero"/>
        <c:crossBetween val="between"/>
        <c:majorUnit val="0.2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0"/>
    <c:plotArea>
      <c:layout>
        <c:manualLayout>
          <c:layoutTarget val="inner"/>
          <c:xMode val="edge"/>
          <c:yMode val="edge"/>
          <c:x val="0.31326557327696564"/>
          <c:y val="0.21680674842711681"/>
          <c:w val="0.64573987137146727"/>
          <c:h val="0.77798083181255562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Удовлетворительно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Водоснабжение, водоотведение</c:v>
                </c:pt>
                <c:pt idx="1">
                  <c:v>Газоснабжение</c:v>
                </c:pt>
                <c:pt idx="2">
                  <c:v>Электроснабжение</c:v>
                </c:pt>
                <c:pt idx="3">
                  <c:v>Теплоснабжение</c:v>
                </c:pt>
              </c:strCache>
            </c:strRef>
          </c:cat>
          <c:val>
            <c:numRef>
              <c:f>Лист1!$B$2:$B$5</c:f>
              <c:numCache>
                <c:formatCode>0.00%</c:formatCode>
                <c:ptCount val="4"/>
                <c:pt idx="0">
                  <c:v>0.53100000000000003</c:v>
                </c:pt>
                <c:pt idx="1">
                  <c:v>0.49800000000000288</c:v>
                </c:pt>
                <c:pt idx="2">
                  <c:v>0.49700000000000188</c:v>
                </c:pt>
                <c:pt idx="3">
                  <c:v>0.40800000000000008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CAA-4DAC-893E-BF6C186022B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Неудовлетворительно</c:v>
                </c:pt>
              </c:strCache>
            </c:strRef>
          </c:tx>
          <c:spPr>
            <a:solidFill>
              <a:srgbClr val="FF7C80"/>
            </a:solidFill>
            <a:ln>
              <a:noFill/>
            </a:ln>
            <a:effectLst/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Водоснабжение, водоотведение</c:v>
                </c:pt>
                <c:pt idx="1">
                  <c:v>Газоснабжение</c:v>
                </c:pt>
                <c:pt idx="2">
                  <c:v>Электроснабжение</c:v>
                </c:pt>
                <c:pt idx="3">
                  <c:v>Теплоснабжение</c:v>
                </c:pt>
              </c:strCache>
            </c:strRef>
          </c:cat>
          <c:val>
            <c:numRef>
              <c:f>Лист1!$C$2:$C$5</c:f>
              <c:numCache>
                <c:formatCode>0.00%</c:formatCode>
                <c:ptCount val="4"/>
                <c:pt idx="0">
                  <c:v>0.46900000000000008</c:v>
                </c:pt>
                <c:pt idx="1">
                  <c:v>0.502</c:v>
                </c:pt>
                <c:pt idx="2">
                  <c:v>0.503</c:v>
                </c:pt>
                <c:pt idx="3">
                  <c:v>0.59199999999999997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CAA-4DAC-893E-BF6C186022B4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</c:strCache>
            </c:strRef>
          </c:tx>
          <c:spPr>
            <a:solidFill>
              <a:schemeClr val="accent4">
                <a:tint val="65000"/>
              </a:schemeClr>
            </a:solidFill>
            <a:ln>
              <a:noFill/>
            </a:ln>
            <a:effectLst/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Водоснабжение, водоотведение</c:v>
                </c:pt>
                <c:pt idx="1">
                  <c:v>Газоснабжение</c:v>
                </c:pt>
                <c:pt idx="2">
                  <c:v>Электроснабжение</c:v>
                </c:pt>
                <c:pt idx="3">
                  <c:v>Теплоснабжение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2-0CAA-4DAC-893E-BF6C186022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95128704"/>
        <c:axId val="195142784"/>
      </c:barChart>
      <c:catAx>
        <c:axId val="195128704"/>
        <c:scaling>
          <c:orientation val="maxMin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cap="none" spc="0" normalizeH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5142784"/>
        <c:crosses val="autoZero"/>
        <c:auto val="1"/>
        <c:lblAlgn val="ctr"/>
        <c:lblOffset val="100"/>
        <c:noMultiLvlLbl val="0"/>
      </c:catAx>
      <c:valAx>
        <c:axId val="195142784"/>
        <c:scaling>
          <c:orientation val="minMax"/>
          <c:max val="1"/>
          <c:min val="0"/>
        </c:scaling>
        <c:delete val="1"/>
        <c:axPos val="t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0"/>
        <c:majorTickMark val="none"/>
        <c:minorTickMark val="none"/>
        <c:tickLblPos val="nextTo"/>
        <c:crossAx val="195128704"/>
        <c:crosses val="autoZero"/>
        <c:crossBetween val="between"/>
        <c:majorUnit val="0.2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legend>
      <c:legendPos val="t"/>
      <c:legendEntry>
        <c:idx val="2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lt1"/>
    </a:solidFill>
    <a:ln w="9525" cap="flat" cmpd="sng" algn="ctr">
      <a:noFill/>
      <a:round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'[Диаграмма в Microsoft PowerPoint]Лист1'!$C$8</c:f>
              <c:strCache>
                <c:ptCount val="1"/>
                <c:pt idx="0">
                  <c:v>2018 год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F07C-4F48-99E9-2F007C8AADCD}"/>
              </c:ext>
            </c:extLst>
          </c:dPt>
          <c:dPt>
            <c:idx val="1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F07C-4F48-99E9-2F007C8AADCD}"/>
              </c:ext>
            </c:extLst>
          </c:dPt>
          <c:dPt>
            <c:idx val="2"/>
            <c:invertIfNegative val="0"/>
            <c:bubble3D val="0"/>
            <c:spPr>
              <a:solidFill>
                <a:srgbClr val="A6A6A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F07C-4F48-99E9-2F007C8AADCD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12,8%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F07C-4F48-99E9-2F007C8AADCD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73,2%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F07C-4F48-99E9-2F007C8AADCD}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14,0%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F07C-4F48-99E9-2F007C8AADC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'[Диаграмма в Microsoft PowerPoint]Лист1'!$A$9:$A$11</c:f>
              <c:strCache>
                <c:ptCount val="3"/>
                <c:pt idx="0">
                  <c:v>Легко</c:v>
                </c:pt>
                <c:pt idx="1">
                  <c:v>Сложно</c:v>
                </c:pt>
                <c:pt idx="2">
                  <c:v>Затрудняюсь ответить</c:v>
                </c:pt>
              </c:strCache>
            </c:strRef>
          </c:cat>
          <c:val>
            <c:numRef>
              <c:f>'[Диаграмма в Microsoft PowerPoint]Лист1'!$C$9:$C$11</c:f>
              <c:numCache>
                <c:formatCode>0.00%</c:formatCode>
                <c:ptCount val="3"/>
                <c:pt idx="0">
                  <c:v>0.128</c:v>
                </c:pt>
                <c:pt idx="1">
                  <c:v>0.73199999999999998</c:v>
                </c:pt>
                <c:pt idx="2">
                  <c:v>0.14000000000000001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07C-4F48-99E9-2F007C8AADCD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89"/>
        <c:overlap val="-43"/>
        <c:axId val="81170128"/>
        <c:axId val="81164720"/>
      </c:barChart>
      <c:catAx>
        <c:axId val="8117012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cap="none" spc="0" normalizeH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1164720"/>
        <c:crosses val="autoZero"/>
        <c:auto val="1"/>
        <c:lblAlgn val="ctr"/>
        <c:lblOffset val="100"/>
        <c:noMultiLvlLbl val="0"/>
      </c:catAx>
      <c:valAx>
        <c:axId val="8116472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crossAx val="81170128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0"/>
    <c:plotArea>
      <c:layout>
        <c:manualLayout>
          <c:layoutTarget val="inner"/>
          <c:xMode val="edge"/>
          <c:yMode val="edge"/>
          <c:x val="0.31912167613600234"/>
          <c:y val="0.21680674842711686"/>
          <c:w val="0.63988364798091912"/>
          <c:h val="0.78319330897034956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Удовлетворительно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Электроснабжение</c:v>
                </c:pt>
                <c:pt idx="1">
                  <c:v>Теплоснабжение</c:v>
                </c:pt>
                <c:pt idx="2">
                  <c:v>Газоснабжение</c:v>
                </c:pt>
                <c:pt idx="3">
                  <c:v>Водоснабжение, водоотведение</c:v>
                </c:pt>
              </c:strCache>
            </c:strRef>
          </c:cat>
          <c:val>
            <c:numRef>
              <c:f>Лист1!$B$2:$B$5</c:f>
              <c:numCache>
                <c:formatCode>0.00%</c:formatCode>
                <c:ptCount val="4"/>
                <c:pt idx="0">
                  <c:v>0.84200000000000064</c:v>
                </c:pt>
                <c:pt idx="1">
                  <c:v>0.79800000000000004</c:v>
                </c:pt>
                <c:pt idx="2">
                  <c:v>0.79400000000000004</c:v>
                </c:pt>
                <c:pt idx="3">
                  <c:v>0.66500000000000803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F24-421D-8429-A6DB7DDF982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Неудовлетворительно</c:v>
                </c:pt>
              </c:strCache>
            </c:strRef>
          </c:tx>
          <c:spPr>
            <a:solidFill>
              <a:srgbClr val="FF7C80"/>
            </a:solidFill>
            <a:ln>
              <a:noFill/>
            </a:ln>
            <a:effectLst/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Электроснабжение</c:v>
                </c:pt>
                <c:pt idx="1">
                  <c:v>Теплоснабжение</c:v>
                </c:pt>
                <c:pt idx="2">
                  <c:v>Газоснабжение</c:v>
                </c:pt>
                <c:pt idx="3">
                  <c:v>Водоснабжение, водоотведение</c:v>
                </c:pt>
              </c:strCache>
            </c:strRef>
          </c:cat>
          <c:val>
            <c:numRef>
              <c:f>Лист1!$C$2:$C$5</c:f>
              <c:numCache>
                <c:formatCode>0.00%</c:formatCode>
                <c:ptCount val="4"/>
                <c:pt idx="0">
                  <c:v>0.15800000000000144</c:v>
                </c:pt>
                <c:pt idx="1">
                  <c:v>0.20200000000000001</c:v>
                </c:pt>
                <c:pt idx="2">
                  <c:v>0.20600000000000004</c:v>
                </c:pt>
                <c:pt idx="3">
                  <c:v>0.33500000000000402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F24-421D-8429-A6DB7DDF9826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</c:strCache>
            </c:strRef>
          </c:tx>
          <c:spPr>
            <a:solidFill>
              <a:schemeClr val="accent4">
                <a:tint val="65000"/>
              </a:schemeClr>
            </a:solidFill>
            <a:ln>
              <a:noFill/>
            </a:ln>
            <a:effectLst/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Электроснабжение</c:v>
                </c:pt>
                <c:pt idx="1">
                  <c:v>Теплоснабжение</c:v>
                </c:pt>
                <c:pt idx="2">
                  <c:v>Газоснабжение</c:v>
                </c:pt>
                <c:pt idx="3">
                  <c:v>Водоснабжение, водоотведение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2-EF24-421D-8429-A6DB7DDF98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95966080"/>
        <c:axId val="195967616"/>
      </c:barChart>
      <c:catAx>
        <c:axId val="195966080"/>
        <c:scaling>
          <c:orientation val="maxMin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cap="none" spc="0" normalizeH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5967616"/>
        <c:crosses val="autoZero"/>
        <c:auto val="1"/>
        <c:lblAlgn val="ctr"/>
        <c:lblOffset val="100"/>
        <c:noMultiLvlLbl val="0"/>
      </c:catAx>
      <c:valAx>
        <c:axId val="195967616"/>
        <c:scaling>
          <c:orientation val="minMax"/>
          <c:max val="1"/>
          <c:min val="0"/>
        </c:scaling>
        <c:delete val="1"/>
        <c:axPos val="t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0"/>
        <c:majorTickMark val="none"/>
        <c:minorTickMark val="none"/>
        <c:tickLblPos val="nextTo"/>
        <c:crossAx val="195966080"/>
        <c:crosses val="autoZero"/>
        <c:crossBetween val="between"/>
        <c:majorUnit val="0.2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plotVisOnly val="1"/>
    <c:dispBlanksAs val="gap"/>
    <c:showDLblsOverMax val="0"/>
  </c:chart>
  <c:spPr>
    <a:solidFill>
      <a:schemeClr val="lt1"/>
    </a:solidFill>
    <a:ln w="9525" cap="flat" cmpd="sng" algn="ctr">
      <a:noFill/>
      <a:round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ru-RU"/>
    </a:p>
  </c:txPr>
  <c:externalData r:id="rId3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702208423439632"/>
          <c:y val="7.8683565780767892E-2"/>
          <c:w val="0.67689210860482685"/>
          <c:h val="0.74713999034835454"/>
        </c:manualLayout>
      </c:layout>
      <c:doughnutChart>
        <c:varyColors val="1"/>
        <c:ser>
          <c:idx val="0"/>
          <c:order val="0"/>
          <c:spPr>
            <a:scene3d>
              <a:camera prst="orthographicFront"/>
              <a:lightRig rig="threePt" dir="t"/>
            </a:scene3d>
          </c:spPr>
          <c:dPt>
            <c:idx val="0"/>
            <c:bubble3D val="0"/>
            <c:spPr>
              <a:solidFill>
                <a:srgbClr val="92D05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</c:spPr>
            <c:extLst>
              <c:ext xmlns:c16="http://schemas.microsoft.com/office/drawing/2014/chart" uri="{C3380CC4-5D6E-409C-BE32-E72D297353CC}">
                <c16:uniqueId val="{00000001-05FE-488A-95D3-9F45DFB4055E}"/>
              </c:ext>
            </c:extLst>
          </c:dPt>
          <c:dPt>
            <c:idx val="1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</c:spPr>
            <c:extLst>
              <c:ext xmlns:c16="http://schemas.microsoft.com/office/drawing/2014/chart" uri="{C3380CC4-5D6E-409C-BE32-E72D297353CC}">
                <c16:uniqueId val="{00000003-05FE-488A-95D3-9F45DFB4055E}"/>
              </c:ext>
            </c:extLst>
          </c:dPt>
          <c:dLbls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Новосибирская область</c:v>
                </c:pt>
                <c:pt idx="1">
                  <c:v>Муниципальные образования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320</c:v>
                </c:pt>
                <c:pt idx="1">
                  <c:v>2662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5FE-488A-95D3-9F45DFB4055E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7873083633299736"/>
          <c:y val="4.1223975911699108E-2"/>
          <c:w val="0.65155692175664692"/>
          <c:h val="0.64167059119840641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Лист1!$A$38</c:f>
              <c:strCache>
                <c:ptCount val="1"/>
                <c:pt idx="0">
                  <c:v>плановые значения достигнуты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dLbls>
            <c:dLbl>
              <c:idx val="0"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694-44D0-B348-E3A67CE3983E}"/>
                </c:ext>
              </c:extLst>
            </c:dLbl>
            <c:dLbl>
              <c:idx val="1"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694-44D0-B348-E3A67CE3983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Лист1!$B$37:$C$37</c:f>
              <c:strCache>
                <c:ptCount val="2"/>
                <c:pt idx="0">
                  <c:v>2017 год</c:v>
                </c:pt>
                <c:pt idx="1">
                  <c:v>2018 год</c:v>
                </c:pt>
              </c:strCache>
            </c:strRef>
          </c:cat>
          <c:val>
            <c:numRef>
              <c:f>Лист1!$B$38:$C$38</c:f>
              <c:numCache>
                <c:formatCode>General</c:formatCode>
                <c:ptCount val="2"/>
                <c:pt idx="0">
                  <c:v>23</c:v>
                </c:pt>
                <c:pt idx="1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694-44D0-B348-E3A67CE3983E}"/>
            </c:ext>
          </c:extLst>
        </c:ser>
        <c:ser>
          <c:idx val="1"/>
          <c:order val="1"/>
          <c:tx>
            <c:strRef>
              <c:f>Лист1!$A$39</c:f>
              <c:strCache>
                <c:ptCount val="1"/>
                <c:pt idx="0">
                  <c:v>плановые значения не достигнуты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Лист1!$B$37:$C$37</c:f>
              <c:strCache>
                <c:ptCount val="2"/>
                <c:pt idx="0">
                  <c:v>2017 год</c:v>
                </c:pt>
                <c:pt idx="1">
                  <c:v>2018 год</c:v>
                </c:pt>
              </c:strCache>
            </c:strRef>
          </c:cat>
          <c:val>
            <c:numRef>
              <c:f>Лист1!$B$39:$C$39</c:f>
              <c:numCache>
                <c:formatCode>General</c:formatCode>
                <c:ptCount val="2"/>
                <c:pt idx="0">
                  <c:v>5</c:v>
                </c:pt>
                <c:pt idx="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694-44D0-B348-E3A67CE3983E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22442880"/>
        <c:axId val="122688640"/>
      </c:barChart>
      <c:catAx>
        <c:axId val="12244288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cap="none" spc="0" normalizeH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2688640"/>
        <c:crosses val="autoZero"/>
        <c:auto val="1"/>
        <c:lblAlgn val="ctr"/>
        <c:lblOffset val="100"/>
        <c:noMultiLvlLbl val="0"/>
      </c:catAx>
      <c:valAx>
        <c:axId val="1226886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2442880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lt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2.6190476190476191E-2"/>
          <c:y val="3.6593192147001428E-2"/>
          <c:w val="0.94761904761904758"/>
          <c:h val="0.79990203397377968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Лист1!$C$2</c:f>
              <c:strCache>
                <c:ptCount val="1"/>
                <c:pt idx="0">
                  <c:v>2018 год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4252-42D2-8678-2D009BD71A41}"/>
              </c:ext>
            </c:extLst>
          </c:dPt>
          <c:dPt>
            <c:idx val="2"/>
            <c:invertIfNegative val="0"/>
            <c:bubble3D val="0"/>
            <c:spPr>
              <a:solidFill>
                <a:srgbClr val="A6A6A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4252-42D2-8678-2D009BD71A41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23,0%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4252-42D2-8678-2D009BD71A41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34,3%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4252-42D2-8678-2D009BD71A41}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42,7%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4252-42D2-8678-2D009BD71A4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Лист1!$A$3:$A$5</c:f>
              <c:strCache>
                <c:ptCount val="3"/>
                <c:pt idx="0">
                  <c:v>Легко </c:v>
                </c:pt>
                <c:pt idx="1">
                  <c:v>Сложно</c:v>
                </c:pt>
                <c:pt idx="2">
                  <c:v>Затрудняюсь ответить</c:v>
                </c:pt>
              </c:strCache>
            </c:strRef>
          </c:cat>
          <c:val>
            <c:numRef>
              <c:f>Лист1!$C$3:$C$5</c:f>
              <c:numCache>
                <c:formatCode>0.00%</c:formatCode>
                <c:ptCount val="3"/>
                <c:pt idx="0">
                  <c:v>0.23</c:v>
                </c:pt>
                <c:pt idx="1">
                  <c:v>0.34300000000000003</c:v>
                </c:pt>
                <c:pt idx="2">
                  <c:v>0.42699999999999999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252-42D2-8678-2D009BD71A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5"/>
        <c:overlap val="-43"/>
        <c:axId val="190599232"/>
        <c:axId val="190598816"/>
      </c:barChart>
      <c:catAx>
        <c:axId val="19059923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cap="none" spc="0" normalizeH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0598816"/>
        <c:crosses val="autoZero"/>
        <c:auto val="1"/>
        <c:lblAlgn val="ctr"/>
        <c:lblOffset val="100"/>
        <c:noMultiLvlLbl val="0"/>
      </c:catAx>
      <c:valAx>
        <c:axId val="19059881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crossAx val="190599232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5233455016486107"/>
          <c:y val="2.6255069284614414E-2"/>
          <c:w val="0.54766545335345662"/>
          <c:h val="0.9668893666679498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6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0DE-4749-A9D4-2965A9109B7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Лист1!$A$2:$A$18</c:f>
              <c:strCache>
                <c:ptCount val="17"/>
                <c:pt idx="0">
                  <c:v>Высокие начальные издержки</c:v>
                </c:pt>
                <c:pt idx="1">
                  <c:v>Насыщенность новых рынков сбыта</c:v>
                </c:pt>
                <c:pt idx="2">
                  <c:v>Жесткое противодействие традиц. участников рынка</c:v>
                </c:pt>
                <c:pt idx="3">
                  <c:v>Привязанность поставщиков и  потребителей к традиц. участникам рынка</c:v>
                </c:pt>
                <c:pt idx="4">
                  <c:v>Поддержка местными властями традиц. участников рынка</c:v>
                </c:pt>
                <c:pt idx="5">
                  <c:v>Нет информации о ситуации на новых рынках</c:v>
                </c:pt>
                <c:pt idx="6">
                  <c:v>Никакие</c:v>
                </c:pt>
                <c:pt idx="7">
                  <c:v>Высокая конкуренция</c:v>
                </c:pt>
                <c:pt idx="8">
                  <c:v>Отсутствие поддержки со стороны органов власти</c:v>
                </c:pt>
                <c:pt idx="9">
                  <c:v>Затрудняюсь ответить</c:v>
                </c:pt>
                <c:pt idx="10">
                  <c:v>Административные барьеры</c:v>
                </c:pt>
                <c:pt idx="11">
                  <c:v>Несовершенство законодательства</c:v>
                </c:pt>
                <c:pt idx="12">
                  <c:v>Высокие налоги</c:v>
                </c:pt>
                <c:pt idx="13">
                  <c:v>Низкая покупательская способность населения</c:v>
                </c:pt>
                <c:pt idx="14">
                  <c:v>Другое</c:v>
                </c:pt>
                <c:pt idx="15">
                  <c:v>Отсутствие квалифицированных кадров</c:v>
                </c:pt>
                <c:pt idx="16">
                  <c:v>Проблемы с получением кредитов</c:v>
                </c:pt>
              </c:strCache>
            </c:strRef>
          </c:cat>
          <c:val>
            <c:numRef>
              <c:f>Лист1!$B$2:$B$18</c:f>
              <c:numCache>
                <c:formatCode>0.0%</c:formatCode>
                <c:ptCount val="17"/>
                <c:pt idx="0">
                  <c:v>0.48299999999999998</c:v>
                </c:pt>
                <c:pt idx="1">
                  <c:v>0.29199999999999998</c:v>
                </c:pt>
                <c:pt idx="2">
                  <c:v>0.21099999999999999</c:v>
                </c:pt>
                <c:pt idx="3">
                  <c:v>0.183</c:v>
                </c:pt>
                <c:pt idx="4">
                  <c:v>0.17699999999999999</c:v>
                </c:pt>
                <c:pt idx="5">
                  <c:v>0.11899999999999999</c:v>
                </c:pt>
                <c:pt idx="6">
                  <c:v>9.8000000000000004E-2</c:v>
                </c:pt>
                <c:pt idx="7">
                  <c:v>0.02</c:v>
                </c:pt>
                <c:pt idx="8">
                  <c:v>1.9E-2</c:v>
                </c:pt>
                <c:pt idx="9">
                  <c:v>1.4E-2</c:v>
                </c:pt>
                <c:pt idx="10">
                  <c:v>1.4E-2</c:v>
                </c:pt>
                <c:pt idx="11">
                  <c:v>1.2E-2</c:v>
                </c:pt>
                <c:pt idx="12">
                  <c:v>1.0999999999999999E-2</c:v>
                </c:pt>
                <c:pt idx="13">
                  <c:v>8.0000000000000002E-3</c:v>
                </c:pt>
                <c:pt idx="14">
                  <c:v>7.0000000000000001E-3</c:v>
                </c:pt>
                <c:pt idx="15">
                  <c:v>7.0000000000000001E-3</c:v>
                </c:pt>
                <c:pt idx="16">
                  <c:v>6.0000000000000001E-3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0DE-4749-A9D4-2965A9109B72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25"/>
        <c:axId val="266454912"/>
        <c:axId val="266456448"/>
      </c:barChart>
      <c:catAx>
        <c:axId val="266454912"/>
        <c:scaling>
          <c:orientation val="maxMin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cap="none" spc="0" normalizeH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66456448"/>
        <c:crosses val="autoZero"/>
        <c:auto val="1"/>
        <c:lblAlgn val="ctr"/>
        <c:lblOffset val="100"/>
        <c:noMultiLvlLbl val="0"/>
      </c:catAx>
      <c:valAx>
        <c:axId val="266456448"/>
        <c:scaling>
          <c:orientation val="minMax"/>
        </c:scaling>
        <c:delete val="0"/>
        <c:axPos val="t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66454912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 sz="1600"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1751193864789388"/>
          <c:y val="2.567668731400714E-2"/>
          <c:w val="0.58206054617416259"/>
          <c:h val="0.9582460617171656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'[Диаграмма в Microsoft PowerPoint]Лист1'!$B$1</c:f>
              <c:strCache>
                <c:ptCount val="1"/>
                <c:pt idx="0">
                  <c:v>2018 год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'[Диаграмма в Microsoft PowerPoint]Лист1'!$A$2:$A$19</c:f>
              <c:strCache>
                <c:ptCount val="18"/>
                <c:pt idx="0">
                  <c:v>Преступность</c:v>
                </c:pt>
                <c:pt idx="1">
                  <c:v>Затрудняюсь ответить</c:v>
                </c:pt>
                <c:pt idx="2">
                  <c:v>Транспорт</c:v>
                </c:pt>
                <c:pt idx="3">
                  <c:v>Другое</c:v>
                </c:pt>
                <c:pt idx="4">
                  <c:v>Судебная система</c:v>
                </c:pt>
                <c:pt idx="5">
                  <c:v>Таможенные правила</c:v>
                </c:pt>
                <c:pt idx="6">
                  <c:v>Препятствий больше одного</c:v>
                </c:pt>
                <c:pt idx="7">
                  <c:v>Низкая покупательская способность</c:v>
                </c:pt>
                <c:pt idx="8">
                  <c:v>Конкуренция</c:v>
                </c:pt>
                <c:pt idx="9">
                  <c:v>Политическая и экономическая нестабильность</c:v>
                </c:pt>
                <c:pt idx="10">
                  <c:v>Сложность получения доступа к земельным участкам</c:v>
                </c:pt>
                <c:pt idx="11">
                  <c:v>Сложность/затянутость процедуры получения лицензий</c:v>
                </c:pt>
                <c:pt idx="12">
                  <c:v>Коррупция</c:v>
                </c:pt>
                <c:pt idx="13">
                  <c:v>Недостаточная подготовка сотрудников</c:v>
                </c:pt>
                <c:pt idx="14">
                  <c:v>Не сталкивается с препятствиями</c:v>
                </c:pt>
                <c:pt idx="15">
                  <c:v>Доступ к финансированию</c:v>
                </c:pt>
                <c:pt idx="16">
                  <c:v>Нестабильность законодательства</c:v>
                </c:pt>
                <c:pt idx="17">
                  <c:v>Высокие налоги</c:v>
                </c:pt>
              </c:strCache>
            </c:strRef>
          </c:cat>
          <c:val>
            <c:numRef>
              <c:f>'[Диаграмма в Microsoft PowerPoint]Лист1'!$B$2:$B$19</c:f>
              <c:numCache>
                <c:formatCode>0.0%</c:formatCode>
                <c:ptCount val="18"/>
                <c:pt idx="0">
                  <c:v>1E-3</c:v>
                </c:pt>
                <c:pt idx="1">
                  <c:v>4.0000000000000001E-3</c:v>
                </c:pt>
                <c:pt idx="2">
                  <c:v>5.0000000000000001E-3</c:v>
                </c:pt>
                <c:pt idx="3">
                  <c:v>5.0000000000000001E-3</c:v>
                </c:pt>
                <c:pt idx="4">
                  <c:v>6.0000000000000001E-3</c:v>
                </c:pt>
                <c:pt idx="5">
                  <c:v>6.0000000000000001E-3</c:v>
                </c:pt>
                <c:pt idx="6">
                  <c:v>1.0999999999999999E-2</c:v>
                </c:pt>
                <c:pt idx="7">
                  <c:v>1.4E-2</c:v>
                </c:pt>
                <c:pt idx="8">
                  <c:v>1.7000000000000001E-2</c:v>
                </c:pt>
                <c:pt idx="9">
                  <c:v>0.03</c:v>
                </c:pt>
                <c:pt idx="10">
                  <c:v>3.7999999999999999E-2</c:v>
                </c:pt>
                <c:pt idx="11">
                  <c:v>3.9E-2</c:v>
                </c:pt>
                <c:pt idx="12">
                  <c:v>0.05</c:v>
                </c:pt>
                <c:pt idx="13">
                  <c:v>8.2000000000000003E-2</c:v>
                </c:pt>
                <c:pt idx="14">
                  <c:v>9.2999999999999999E-2</c:v>
                </c:pt>
                <c:pt idx="15">
                  <c:v>0.19600000000000001</c:v>
                </c:pt>
                <c:pt idx="16">
                  <c:v>0.19900000000000001</c:v>
                </c:pt>
                <c:pt idx="17">
                  <c:v>0.20399999999999999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A3-402A-A322-E0748F72EE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"/>
        <c:axId val="226958800"/>
        <c:axId val="226958384"/>
      </c:barChart>
      <c:catAx>
        <c:axId val="2269588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cap="none" spc="0" normalizeH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6958384"/>
        <c:crosses val="autoZero"/>
        <c:auto val="1"/>
        <c:lblAlgn val="ctr"/>
        <c:lblOffset val="100"/>
        <c:noMultiLvlLbl val="0"/>
      </c:catAx>
      <c:valAx>
        <c:axId val="22695838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6958800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3690287424779172"/>
          <c:y val="7.9803683076200838E-2"/>
          <c:w val="0.53110584286001583"/>
          <c:h val="0.54427640053108217"/>
        </c:manualLayout>
      </c:layout>
      <c:doughnutChart>
        <c:varyColors val="1"/>
        <c:ser>
          <c:idx val="0"/>
          <c:order val="0"/>
          <c:spPr>
            <a:scene3d>
              <a:camera prst="orthographicFront"/>
              <a:lightRig rig="threePt" dir="t"/>
            </a:scene3d>
          </c:spPr>
          <c:dPt>
            <c:idx val="0"/>
            <c:bubble3D val="0"/>
            <c:spPr>
              <a:solidFill>
                <a:srgbClr val="92D05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</c:spPr>
            <c:extLst>
              <c:ext xmlns:c16="http://schemas.microsoft.com/office/drawing/2014/chart" uri="{C3380CC4-5D6E-409C-BE32-E72D297353CC}">
                <c16:uniqueId val="{00000001-6661-49D5-B899-1F36B12C8713}"/>
              </c:ext>
            </c:extLst>
          </c:dPt>
          <c:dPt>
            <c:idx val="1"/>
            <c:bubble3D val="0"/>
            <c:spPr>
              <a:solidFill>
                <a:schemeClr val="accent1">
                  <a:shade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</c:spPr>
            <c:extLst>
              <c:ext xmlns:c16="http://schemas.microsoft.com/office/drawing/2014/chart" uri="{C3380CC4-5D6E-409C-BE32-E72D297353CC}">
                <c16:uniqueId val="{00000003-6661-49D5-B899-1F36B12C8713}"/>
              </c:ext>
            </c:extLst>
          </c:dPt>
          <c:dPt>
            <c:idx val="2"/>
            <c:bubble3D val="0"/>
            <c:spPr>
              <a:solidFill>
                <a:schemeClr val="accent1">
                  <a:tint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</c:spPr>
            <c:extLst>
              <c:ext xmlns:c16="http://schemas.microsoft.com/office/drawing/2014/chart" uri="{C3380CC4-5D6E-409C-BE32-E72D297353CC}">
                <c16:uniqueId val="{00000005-6661-49D5-B899-1F36B12C8713}"/>
              </c:ext>
            </c:extLst>
          </c:dPt>
          <c:dPt>
            <c:idx val="3"/>
            <c:bubble3D val="0"/>
            <c:spPr>
              <a:solidFill>
                <a:schemeClr val="accent1">
                  <a:tint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</c:spPr>
            <c:extLst>
              <c:ext xmlns:c16="http://schemas.microsoft.com/office/drawing/2014/chart" uri="{C3380CC4-5D6E-409C-BE32-E72D297353CC}">
                <c16:uniqueId val="{00000007-6661-49D5-B899-1F36B12C8713}"/>
              </c:ext>
            </c:extLst>
          </c:dPt>
          <c:dLbls>
            <c:dLbl>
              <c:idx val="3"/>
              <c:layout>
                <c:manualLayout>
                  <c:x val="7.3673870333988214E-3"/>
                  <c:y val="-2.51669540059053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6661-49D5-B899-1F36B12C871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[2.2.xlsx]Лист1!$B$6:$B$9</c:f>
              <c:strCache>
                <c:ptCount val="4"/>
                <c:pt idx="0">
                  <c:v>Высокая конкуренция</c:v>
                </c:pt>
                <c:pt idx="1">
                  <c:v>Умеренная конкуренция</c:v>
                </c:pt>
                <c:pt idx="2">
                  <c:v>Слабая конкуренция</c:v>
                </c:pt>
                <c:pt idx="3">
                  <c:v>Нет конкуренции</c:v>
                </c:pt>
              </c:strCache>
            </c:strRef>
          </c:cat>
          <c:val>
            <c:numRef>
              <c:f>[2.2.xlsx]Лист1!$C$6:$C$9</c:f>
              <c:numCache>
                <c:formatCode>0.0%</c:formatCode>
                <c:ptCount val="4"/>
                <c:pt idx="0">
                  <c:v>0.49700000000000188</c:v>
                </c:pt>
                <c:pt idx="1">
                  <c:v>0.38800000000000268</c:v>
                </c:pt>
                <c:pt idx="2">
                  <c:v>6.3E-2</c:v>
                </c:pt>
                <c:pt idx="3">
                  <c:v>5.1000000000000004E-2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6661-49D5-B899-1F36B12C8713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9.3133440589081587E-2"/>
          <c:y val="0.67417038226026982"/>
          <c:w val="0.84320266695543211"/>
          <c:h val="0.2125783247131562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5201986935983944"/>
          <c:y val="7.975407724471395E-2"/>
          <c:w val="0.51020856008625115"/>
          <c:h val="0.5510381863939916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</c:spPr>
          <c:dPt>
            <c:idx val="0"/>
            <c:bubble3D val="0"/>
            <c:spPr>
              <a:solidFill>
                <a:srgbClr val="92D05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</c:spPr>
            <c:extLst>
              <c:ext xmlns:c16="http://schemas.microsoft.com/office/drawing/2014/chart" uri="{C3380CC4-5D6E-409C-BE32-E72D297353CC}">
                <c16:uniqueId val="{00000001-ED05-4C7E-8C9B-0D8E3F163468}"/>
              </c:ext>
            </c:extLst>
          </c:dPt>
          <c:dPt>
            <c:idx val="1"/>
            <c:bubble3D val="0"/>
            <c:spPr>
              <a:solidFill>
                <a:schemeClr val="accent1">
                  <a:shade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</c:spPr>
            <c:extLst>
              <c:ext xmlns:c16="http://schemas.microsoft.com/office/drawing/2014/chart" uri="{C3380CC4-5D6E-409C-BE32-E72D297353CC}">
                <c16:uniqueId val="{00000003-ED05-4C7E-8C9B-0D8E3F163468}"/>
              </c:ext>
            </c:extLst>
          </c:dPt>
          <c:dPt>
            <c:idx val="2"/>
            <c:bubble3D val="0"/>
            <c:spPr>
              <a:solidFill>
                <a:schemeClr val="accent1">
                  <a:tint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</c:spPr>
            <c:extLst>
              <c:ext xmlns:c16="http://schemas.microsoft.com/office/drawing/2014/chart" uri="{C3380CC4-5D6E-409C-BE32-E72D297353CC}">
                <c16:uniqueId val="{00000005-ED05-4C7E-8C9B-0D8E3F163468}"/>
              </c:ext>
            </c:extLst>
          </c:dPt>
          <c:dPt>
            <c:idx val="3"/>
            <c:bubble3D val="0"/>
            <c:spPr>
              <a:solidFill>
                <a:schemeClr val="accent1">
                  <a:tint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</c:spPr>
            <c:extLst>
              <c:ext xmlns:c16="http://schemas.microsoft.com/office/drawing/2014/chart" uri="{C3380CC4-5D6E-409C-BE32-E72D297353CC}">
                <c16:uniqueId val="{00000007-ED05-4C7E-8C9B-0D8E3F163468}"/>
              </c:ext>
            </c:extLst>
          </c:dPt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Конкуренция усилилась</c:v>
                </c:pt>
                <c:pt idx="1">
                  <c:v>Конкуренция не изменилась</c:v>
                </c:pt>
                <c:pt idx="2">
                  <c:v>Конкуренция ослабла</c:v>
                </c:pt>
                <c:pt idx="3">
                  <c:v>Затрудняюсь ответить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47</c:v>
                </c:pt>
                <c:pt idx="1">
                  <c:v>34.700000000000003</c:v>
                </c:pt>
                <c:pt idx="2">
                  <c:v>7</c:v>
                </c:pt>
                <c:pt idx="3">
                  <c:v>11.3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D05-4C7E-8C9B-0D8E3F163468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335481048899366"/>
          <c:y val="0.65718102591544991"/>
          <c:w val="0.64941454628988804"/>
          <c:h val="0.2056434905588257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"/>
          <c:y val="5.4229934924078091E-3"/>
          <c:w val="0.86646622597489154"/>
          <c:h val="0.8643079690491906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Высокая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3"/>
              <c:layout>
                <c:manualLayout>
                  <c:x val="-2.3878110162485642E-3"/>
                  <c:y val="-1.09760107264250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B3E-4EF5-A23E-91FC23E9280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Органы исполнительной власти Новосибирской области</c:v>
                </c:pt>
                <c:pt idx="1">
                  <c:v>Органы местного самоуправления</c:v>
                </c:pt>
                <c:pt idx="2">
                  <c:v>УФАС по Новосибирской области</c:v>
                </c:pt>
                <c:pt idx="3">
                  <c:v>Общественные организации, представляющие интересы бизнес-сообществ</c:v>
                </c:pt>
              </c:strCache>
            </c:strRef>
          </c:cat>
          <c:val>
            <c:numRef>
              <c:f>Лист1!$B$2:$B$5</c:f>
              <c:numCache>
                <c:formatCode>0.0%</c:formatCode>
                <c:ptCount val="4"/>
                <c:pt idx="0">
                  <c:v>0.108</c:v>
                </c:pt>
                <c:pt idx="1">
                  <c:v>9.9000000000000005E-2</c:v>
                </c:pt>
                <c:pt idx="2">
                  <c:v>6.6000000000000003E-2</c:v>
                </c:pt>
                <c:pt idx="3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C34-48B3-8D9D-80F770451A2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Средняя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Органы исполнительной власти Новосибирской области</c:v>
                </c:pt>
                <c:pt idx="1">
                  <c:v>Органы местного самоуправления</c:v>
                </c:pt>
                <c:pt idx="2">
                  <c:v>УФАС по Новосибирской области</c:v>
                </c:pt>
                <c:pt idx="3">
                  <c:v>Общественные организации, представляющие интересы бизнес-сообществ</c:v>
                </c:pt>
              </c:strCache>
            </c:strRef>
          </c:cat>
          <c:val>
            <c:numRef>
              <c:f>Лист1!$C$2:$C$5</c:f>
              <c:numCache>
                <c:formatCode>0.0%</c:formatCode>
                <c:ptCount val="4"/>
                <c:pt idx="0">
                  <c:v>0.55600000000000005</c:v>
                </c:pt>
                <c:pt idx="1">
                  <c:v>0.51900000000000002</c:v>
                </c:pt>
                <c:pt idx="2">
                  <c:v>0.53800000000000003</c:v>
                </c:pt>
                <c:pt idx="3">
                  <c:v>0.53300000000000003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C34-48B3-8D9D-80F770451A22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Низкая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Органы исполнительной власти Новосибирской области</c:v>
                </c:pt>
                <c:pt idx="1">
                  <c:v>Органы местного самоуправления</c:v>
                </c:pt>
                <c:pt idx="2">
                  <c:v>УФАС по Новосибирской области</c:v>
                </c:pt>
                <c:pt idx="3">
                  <c:v>Общественные организации, представляющие интересы бизнес-сообществ</c:v>
                </c:pt>
              </c:strCache>
            </c:strRef>
          </c:cat>
          <c:val>
            <c:numRef>
              <c:f>Лист1!$D$2:$D$5</c:f>
              <c:numCache>
                <c:formatCode>0.0%</c:formatCode>
                <c:ptCount val="4"/>
                <c:pt idx="0">
                  <c:v>0.33500000000000002</c:v>
                </c:pt>
                <c:pt idx="1">
                  <c:v>0.38200000000000001</c:v>
                </c:pt>
                <c:pt idx="2">
                  <c:v>0.39600000000000002</c:v>
                </c:pt>
                <c:pt idx="3">
                  <c:v>0.42699999999999999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C34-48B3-8D9D-80F770451A2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89633536"/>
        <c:axId val="89635072"/>
      </c:barChart>
      <c:catAx>
        <c:axId val="8963353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cap="none" spc="0" normalizeH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9635072"/>
        <c:crosses val="autoZero"/>
        <c:auto val="1"/>
        <c:lblAlgn val="ctr"/>
        <c:lblOffset val="100"/>
        <c:noMultiLvlLbl val="0"/>
      </c:catAx>
      <c:valAx>
        <c:axId val="896350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one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9633536"/>
        <c:crosses val="autoZero"/>
        <c:crossBetween val="between"/>
      </c:valAx>
      <c:spPr>
        <a:pattFill prst="ltDnDiag">
          <a:fgClr>
            <a:srgbClr val="000000">
              <a:alpha val="0"/>
            </a:srgbClr>
          </a:fgClr>
          <a:bgClr>
            <a:srgbClr val="FFFFFF"/>
          </a:bgClr>
        </a:pattFill>
        <a:ln w="25400"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11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12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13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14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15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16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17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Reversed" id="22">
  <a:schemeClr val="accent2"/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8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9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style1.xml><?xml version="1.0" encoding="utf-8"?>
<cs:chartStyle xmlns:cs="http://schemas.microsoft.com/office/drawing/2012/chartStyle" xmlns:a="http://schemas.openxmlformats.org/drawingml/2006/main" id="208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8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303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303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303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303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8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303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303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303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8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03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39">
  <cs:axisTitle>
    <cs:lnRef idx="0"/>
    <cs:fillRef idx="0"/>
    <cs:effectRef idx="0"/>
    <cs:fontRef idx="minor">
      <a:schemeClr val="lt1">
        <a:lumMod val="75000"/>
      </a:schemeClr>
    </cs:fontRef>
    <cs:defRPr sz="1197" b="1" kern="1200"/>
  </cs:axisTitle>
  <cs:categoryAxis>
    <cs:lnRef idx="0"/>
    <cs:fillRef idx="0"/>
    <cs:effectRef idx="0"/>
    <cs:fontRef idx="minor">
      <a:schemeClr val="lt1">
        <a:lumMod val="7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>
        <a:lumMod val="75000"/>
      </a:schemeClr>
    </cs:fontRef>
    <cs:defRPr sz="1197" kern="1200"/>
  </cs:dataLabel>
  <cs:dataLabelCallout>
    <cs:lnRef idx="0"/>
    <cs:fillRef idx="0"/>
    <cs:effectRef idx="0"/>
    <cs:fontRef idx="minor">
      <a:schemeClr val="lt1">
        <a:lumMod val="15000"/>
        <a:lumOff val="85000"/>
      </a:schemeClr>
    </cs:fontRef>
    <cs:spPr>
      <a:solidFill>
        <a:schemeClr val="dk1">
          <a:lumMod val="65000"/>
          <a:lumOff val="35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/>
    <cs:effectRef idx="0">
      <cs:styleClr val="auto"/>
    </cs:effectRef>
    <cs:fontRef idx="minor">
      <a:schemeClr val="dk1"/>
    </cs:fontRef>
    <cs:spPr>
      <a:ln w="9525" cap="flat" cmpd="sng" algn="ctr">
        <a:solidFill>
          <a:schemeClr val="phClr"/>
        </a:solidFill>
        <a:miter lim="800000"/>
      </a:ln>
      <a:effectLst>
        <a:glow rad="63500">
          <a:schemeClr val="phClr">
            <a:satMod val="175000"/>
            <a:alpha val="25000"/>
          </a:schemeClr>
        </a:glow>
      </a:effectLst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ln w="9525" cap="flat" cmpd="sng" algn="ctr">
        <a:solidFill>
          <a:schemeClr val="phClr"/>
        </a:solidFill>
        <a:miter lim="800000"/>
      </a:ln>
      <a:effectLst>
        <a:glow rad="63500">
          <a:schemeClr val="phClr">
            <a:satMod val="175000"/>
            <a:alpha val="25000"/>
          </a:schemeClr>
        </a:glow>
      </a:effectLst>
    </cs:spPr>
  </cs:dataPoint3D>
  <cs:dataPointLine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ln w="22225" cap="rnd">
        <a:solidFill>
          <a:schemeClr val="phClr"/>
        </a:solidFill>
      </a:ln>
      <a:effectLst>
        <a:glow rad="139700">
          <a:schemeClr val="phClr">
            <a:satMod val="175000"/>
            <a:alpha val="14000"/>
          </a:schemeClr>
        </a:glow>
      </a:effectLst>
    </cs:spPr>
  </cs:dataPointLine>
  <cs:dataPointMarker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lumMod val="60000"/>
          <a:lumOff val="40000"/>
        </a:schemeClr>
      </a:solidFill>
      <a:effectLst>
        <a:glow rad="63500">
          <a:schemeClr val="phClr">
            <a:satMod val="175000"/>
            <a:alpha val="25000"/>
          </a:schemeClr>
        </a:glow>
      </a:effectLst>
    </cs:spPr>
  </cs:dataPointMarker>
  <cs:dataPointMarkerLayout symbol="circle" size="4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75000"/>
      </a:schemeClr>
    </cs:fontRef>
    <cs:spPr>
      <a:ln w="9525">
        <a:solidFill>
          <a:schemeClr val="dk1">
            <a:lumMod val="50000"/>
            <a:lumOff val="50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7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0">
              <a:schemeClr val="dk1">
                <a:lumMod val="65000"/>
                <a:lumOff val="35000"/>
              </a:schemeClr>
            </a:gs>
            <a:gs pos="100000">
              <a:schemeClr val="dk1">
                <a:lumMod val="75000"/>
                <a:lumOff val="25000"/>
              </a:schemeClr>
            </a:gs>
          </a:gsLst>
          <a:lin ang="10800000" scaled="0"/>
        </a:gradFill>
        <a:round/>
      </a:ln>
      <a:effectLst/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75000"/>
                <a:lumOff val="25000"/>
                <a:alpha val="25000"/>
              </a:schemeClr>
            </a:gs>
            <a:gs pos="0">
              <a:schemeClr val="dk1">
                <a:lumMod val="65000"/>
                <a:lumOff val="35000"/>
                <a:alpha val="25000"/>
              </a:schemeClr>
            </a:gs>
          </a:gsLst>
          <a:lin ang="5400000" scaled="0"/>
        </a:gra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leaderLine>
  <cs:legend>
    <cs:lnRef idx="0"/>
    <cs:fillRef idx="0"/>
    <cs:effectRef idx="0"/>
    <cs:fontRef idx="minor">
      <a:schemeClr val="lt1">
        <a:lumMod val="7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lt1">
        <a:lumMod val="7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85000"/>
      </a:schemeClr>
    </cs:fontRef>
    <cs:defRPr sz="1862" b="1" kern="1200" cap="none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25400" cap="rnd">
        <a:solidFill>
          <a:schemeClr val="phClr">
            <a:alpha val="50000"/>
          </a:schemeClr>
        </a:solidFill>
      </a:ln>
    </cs:spPr>
  </cs:trendline>
  <cs:trendlineLabel>
    <cs:lnRef idx="0"/>
    <cs:fillRef idx="0"/>
    <cs:effectRef idx="0"/>
    <cs:fontRef idx="minor">
      <a:schemeClr val="lt1">
        <a:lumMod val="7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85000"/>
        </a:schemeClr>
      </a:solidFill>
      <a:ln w="9525">
        <a:solidFill>
          <a:schemeClr val="dk1">
            <a:lumMod val="50000"/>
          </a:schemeClr>
        </a:solidFill>
        <a:round/>
      </a:ln>
    </cs:spPr>
  </cs:upBar>
  <cs:valueAxis>
    <cs:lnRef idx="0"/>
    <cs:fillRef idx="0"/>
    <cs:effectRef idx="0"/>
    <cs:fontRef idx="minor">
      <a:schemeClr val="lt1">
        <a:lumMod val="7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56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56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9.xml><?xml version="1.0" encoding="utf-8"?>
<cs:chartStyle xmlns:cs="http://schemas.microsoft.com/office/drawing/2012/chartStyle" xmlns:a="http://schemas.openxmlformats.org/drawingml/2006/main" id="208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D5A2E4F-25DA-4B14-9DE0-C69B26E17A8A}" type="doc">
      <dgm:prSet loTypeId="urn:microsoft.com/office/officeart/2008/layout/LinedList" loCatId="list" qsTypeId="urn:microsoft.com/office/officeart/2005/8/quickstyle/simple3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C7EBEBF5-7A10-40F7-9790-CE3441FAA799}">
      <dgm:prSet phldrT="[Текст]" custT="1"/>
      <dgm:spPr>
        <a:xfrm>
          <a:off x="0" y="0"/>
          <a:ext cx="2426735" cy="5665137"/>
        </a:xfrm>
        <a:noFill/>
        <a:ln>
          <a:noFill/>
        </a:ln>
        <a:effectLst/>
      </dgm:spPr>
      <dgm:t>
        <a:bodyPr/>
        <a:lstStyle/>
        <a:p>
          <a:pPr algn="l"/>
          <a:r>
            <a:rPr lang="ru-RU" sz="2800" b="0" dirty="0" smtClean="0">
              <a:solidFill>
                <a:schemeClr val="accent2">
                  <a:lumMod val="75000"/>
                </a:schemeClr>
              </a:solidFill>
              <a:latin typeface="+mn-lt"/>
              <a:ea typeface="Tahoma" panose="020B0604030504040204" pitchFamily="34" charset="0"/>
              <a:cs typeface="Tahoma" panose="020B0604030504040204" pitchFamily="34" charset="0"/>
            </a:rPr>
            <a:t>СОДЕРЖАНИЕ МОНИТОРИНГА:</a:t>
          </a:r>
          <a:endParaRPr lang="ru-RU" sz="2800" b="0" dirty="0">
            <a:solidFill>
              <a:schemeClr val="accent2">
                <a:lumMod val="75000"/>
              </a:schemeClr>
            </a:solidFill>
            <a:latin typeface="+mn-lt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160B7D86-521B-4343-A55C-EEC8BD8A777F}" type="parTrans" cxnId="{E7CFD1CE-FCAC-4E7C-B4F8-B684CA2471B2}">
      <dgm:prSet/>
      <dgm:spPr/>
      <dgm:t>
        <a:bodyPr/>
        <a:lstStyle/>
        <a:p>
          <a:endParaRPr lang="ru-RU">
            <a:solidFill>
              <a:schemeClr val="accent2">
                <a:lumMod val="75000"/>
              </a:schemeClr>
            </a:solidFill>
          </a:endParaRPr>
        </a:p>
      </dgm:t>
    </dgm:pt>
    <dgm:pt modelId="{1DD227BA-7EC6-4248-85AF-181F0DFD722A}" type="sibTrans" cxnId="{E7CFD1CE-FCAC-4E7C-B4F8-B684CA2471B2}">
      <dgm:prSet/>
      <dgm:spPr/>
      <dgm:t>
        <a:bodyPr/>
        <a:lstStyle/>
        <a:p>
          <a:endParaRPr lang="ru-RU">
            <a:solidFill>
              <a:schemeClr val="accent2">
                <a:lumMod val="75000"/>
              </a:schemeClr>
            </a:solidFill>
          </a:endParaRPr>
        </a:p>
      </dgm:t>
    </dgm:pt>
    <dgm:pt modelId="{72466A47-6334-45CC-B317-8C11D4AA242D}">
      <dgm:prSet phldrT="[Текст]" custT="1"/>
      <dgm:spPr>
        <a:xfrm>
          <a:off x="2543575" y="3531834"/>
          <a:ext cx="6114627" cy="1012422"/>
        </a:xfrm>
        <a:solidFill>
          <a:schemeClr val="bg1"/>
        </a:solidFill>
        <a:ln>
          <a:noFill/>
        </a:ln>
        <a:effectLst/>
      </dgm:spPr>
      <dgm:t>
        <a:bodyPr anchor="t"/>
        <a:lstStyle/>
        <a:p>
          <a:pPr algn="l"/>
          <a:r>
            <a:rPr lang="ru-RU" sz="1800" b="0" dirty="0" smtClean="0">
              <a:solidFill>
                <a:schemeClr val="tx1"/>
              </a:solidFill>
              <a:latin typeface="+mn-lt"/>
              <a:ea typeface="Tahoma" panose="020B0604030504040204" pitchFamily="34" charset="0"/>
              <a:cs typeface="Tahoma" panose="020B0604030504040204" pitchFamily="34" charset="0"/>
            </a:rPr>
            <a:t>Мониторинг деятельности субъектов естественных монополий на территории субъекта РФ</a:t>
          </a:r>
          <a:endParaRPr lang="ru-RU" sz="1800" b="0" dirty="0">
            <a:solidFill>
              <a:schemeClr val="tx1"/>
            </a:solidFill>
            <a:latin typeface="+mn-lt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C546E883-3F29-4B9C-8656-6B8F462F7DD8}" type="parTrans" cxnId="{F861DF25-4467-43D2-973C-57780D0FAC10}">
      <dgm:prSet/>
      <dgm:spPr/>
      <dgm:t>
        <a:bodyPr/>
        <a:lstStyle/>
        <a:p>
          <a:endParaRPr lang="ru-RU">
            <a:solidFill>
              <a:schemeClr val="accent2">
                <a:lumMod val="75000"/>
              </a:schemeClr>
            </a:solidFill>
          </a:endParaRPr>
        </a:p>
      </dgm:t>
    </dgm:pt>
    <dgm:pt modelId="{9E295F7D-194D-4C56-B04D-C0C39C0BF4BD}" type="sibTrans" cxnId="{F861DF25-4467-43D2-973C-57780D0FAC10}">
      <dgm:prSet/>
      <dgm:spPr/>
      <dgm:t>
        <a:bodyPr/>
        <a:lstStyle/>
        <a:p>
          <a:endParaRPr lang="ru-RU">
            <a:solidFill>
              <a:schemeClr val="accent2">
                <a:lumMod val="75000"/>
              </a:schemeClr>
            </a:solidFill>
          </a:endParaRPr>
        </a:p>
      </dgm:t>
    </dgm:pt>
    <dgm:pt modelId="{6B80EB47-B56D-453D-89FF-A4962D2D2D5E}">
      <dgm:prSet phldrT="[Текст]" custT="1"/>
      <dgm:spPr>
        <a:xfrm>
          <a:off x="2543575" y="4594877"/>
          <a:ext cx="6114627" cy="1012422"/>
        </a:xfrm>
        <a:solidFill>
          <a:schemeClr val="bg1"/>
        </a:solidFill>
        <a:ln>
          <a:noFill/>
        </a:ln>
        <a:effectLst/>
      </dgm:spPr>
      <dgm:t>
        <a:bodyPr anchor="t"/>
        <a:lstStyle/>
        <a:p>
          <a:pPr algn="l"/>
          <a:r>
            <a:rPr lang="ru-RU" sz="1800" b="0" dirty="0" smtClean="0">
              <a:solidFill>
                <a:schemeClr val="tx1"/>
              </a:solidFill>
              <a:latin typeface="+mn-lt"/>
              <a:ea typeface="Tahoma" panose="020B0604030504040204" pitchFamily="34" charset="0"/>
              <a:cs typeface="Tahoma" panose="020B0604030504040204" pitchFamily="34" charset="0"/>
            </a:rPr>
            <a:t>Мониторинг деятельности хозяйствующих субъектов, доля участия субъекта РФ или муниципального образования в которых составляет 50 и более процентов</a:t>
          </a:r>
          <a:endParaRPr lang="ru-RU" sz="1800" b="0" dirty="0">
            <a:solidFill>
              <a:schemeClr val="tx1"/>
            </a:solidFill>
            <a:latin typeface="+mn-lt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90CF5D1D-5819-458D-9EF5-7C944CBE92F6}" type="parTrans" cxnId="{678A49B5-D798-4972-B7C6-E1F4B2049387}">
      <dgm:prSet/>
      <dgm:spPr/>
      <dgm:t>
        <a:bodyPr/>
        <a:lstStyle/>
        <a:p>
          <a:endParaRPr lang="ru-RU">
            <a:solidFill>
              <a:schemeClr val="accent2">
                <a:lumMod val="75000"/>
              </a:schemeClr>
            </a:solidFill>
          </a:endParaRPr>
        </a:p>
      </dgm:t>
    </dgm:pt>
    <dgm:pt modelId="{15426DDA-6CA2-415E-9A8E-ABD0FBBDC4A8}" type="sibTrans" cxnId="{678A49B5-D798-4972-B7C6-E1F4B2049387}">
      <dgm:prSet/>
      <dgm:spPr/>
      <dgm:t>
        <a:bodyPr/>
        <a:lstStyle/>
        <a:p>
          <a:endParaRPr lang="ru-RU">
            <a:solidFill>
              <a:schemeClr val="accent2">
                <a:lumMod val="75000"/>
              </a:schemeClr>
            </a:solidFill>
          </a:endParaRPr>
        </a:p>
      </dgm:t>
    </dgm:pt>
    <dgm:pt modelId="{65C70756-2561-40E1-B848-CE7853E9FEE4}">
      <dgm:prSet phldrT="[Текст]" custT="1"/>
      <dgm:spPr>
        <a:xfrm>
          <a:off x="2543575" y="1113664"/>
          <a:ext cx="6114627" cy="1012422"/>
        </a:xfrm>
        <a:solidFill>
          <a:schemeClr val="bg1"/>
        </a:solidFill>
        <a:ln>
          <a:noFill/>
        </a:ln>
        <a:effectLst/>
      </dgm:spPr>
      <dgm:t>
        <a:bodyPr anchor="t"/>
        <a:lstStyle/>
        <a:p>
          <a:pPr algn="l"/>
          <a:r>
            <a:rPr lang="ru-RU" sz="1800" b="0" dirty="0" smtClean="0">
              <a:solidFill>
                <a:schemeClr val="tx1"/>
              </a:solidFill>
              <a:latin typeface="+mn-lt"/>
              <a:ea typeface="Tahoma" panose="020B0604030504040204" pitchFamily="34" charset="0"/>
              <a:cs typeface="Tahoma" panose="020B0604030504040204" pitchFamily="34" charset="0"/>
            </a:rPr>
            <a:t>Мониторинг удовлетворенности потребителей качеством товаров, работ и услуг на товарных рынках субъекта РФ и состоянием ценовой конкуренции</a:t>
          </a:r>
          <a:endParaRPr lang="ru-RU" sz="1800" b="0" dirty="0">
            <a:solidFill>
              <a:schemeClr val="tx1"/>
            </a:solidFill>
            <a:latin typeface="+mn-lt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16C4E6E2-4179-4870-A84B-C101585F09D1}" type="parTrans" cxnId="{6203FEBE-6DD0-47F6-9789-E8629ADDFD96}">
      <dgm:prSet/>
      <dgm:spPr/>
      <dgm:t>
        <a:bodyPr/>
        <a:lstStyle/>
        <a:p>
          <a:endParaRPr lang="ru-RU">
            <a:solidFill>
              <a:schemeClr val="accent2">
                <a:lumMod val="75000"/>
              </a:schemeClr>
            </a:solidFill>
          </a:endParaRPr>
        </a:p>
      </dgm:t>
    </dgm:pt>
    <dgm:pt modelId="{797601A8-9DF6-411D-A74B-481996A63FF8}" type="sibTrans" cxnId="{6203FEBE-6DD0-47F6-9789-E8629ADDFD96}">
      <dgm:prSet/>
      <dgm:spPr/>
      <dgm:t>
        <a:bodyPr/>
        <a:lstStyle/>
        <a:p>
          <a:endParaRPr lang="ru-RU">
            <a:solidFill>
              <a:schemeClr val="accent2">
                <a:lumMod val="75000"/>
              </a:schemeClr>
            </a:solidFill>
          </a:endParaRPr>
        </a:p>
      </dgm:t>
    </dgm:pt>
    <dgm:pt modelId="{B56A0537-33EF-483E-8C8D-6B42A54D22AE}">
      <dgm:prSet phldrT="[Текст]" custT="1"/>
      <dgm:spPr>
        <a:xfrm>
          <a:off x="2520279" y="2165459"/>
          <a:ext cx="6114627" cy="1304505"/>
        </a:xfrm>
        <a:solidFill>
          <a:schemeClr val="bg1"/>
        </a:solidFill>
        <a:ln>
          <a:noFill/>
        </a:ln>
        <a:effectLst/>
      </dgm:spPr>
      <dgm:t>
        <a:bodyPr anchor="t"/>
        <a:lstStyle/>
        <a:p>
          <a:pPr algn="l"/>
          <a:r>
            <a:rPr lang="ru-RU" sz="1800" b="0" dirty="0" smtClean="0">
              <a:solidFill>
                <a:schemeClr val="tx1"/>
              </a:solidFill>
              <a:latin typeface="+mn-lt"/>
              <a:ea typeface="Tahoma" panose="020B0604030504040204" pitchFamily="34" charset="0"/>
              <a:cs typeface="Tahoma" panose="020B0604030504040204" pitchFamily="34" charset="0"/>
            </a:rPr>
            <a:t>Мониторинг удовлетворенности субъектов предпринимательской деятельности и потребителей товаров, работ и услуг качеством официальной информации о состоянии конкурентной среды и деятельности по содействию развитию конкуренции</a:t>
          </a:r>
          <a:endParaRPr lang="ru-RU" sz="1800" b="0" dirty="0">
            <a:solidFill>
              <a:schemeClr val="tx1"/>
            </a:solidFill>
            <a:latin typeface="+mn-lt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CFB0932B-98F2-420B-A4C5-9A77E3F817D1}" type="parTrans" cxnId="{1BB4C87B-7741-42E9-9FC7-1AE8DA7BC33E}">
      <dgm:prSet/>
      <dgm:spPr/>
      <dgm:t>
        <a:bodyPr/>
        <a:lstStyle/>
        <a:p>
          <a:endParaRPr lang="ru-RU">
            <a:solidFill>
              <a:schemeClr val="accent2">
                <a:lumMod val="75000"/>
              </a:schemeClr>
            </a:solidFill>
          </a:endParaRPr>
        </a:p>
      </dgm:t>
    </dgm:pt>
    <dgm:pt modelId="{0138ADD8-BD74-4592-BA1B-9708A7E8F0C1}" type="sibTrans" cxnId="{1BB4C87B-7741-42E9-9FC7-1AE8DA7BC33E}">
      <dgm:prSet/>
      <dgm:spPr/>
      <dgm:t>
        <a:bodyPr/>
        <a:lstStyle/>
        <a:p>
          <a:endParaRPr lang="ru-RU">
            <a:solidFill>
              <a:schemeClr val="accent2">
                <a:lumMod val="75000"/>
              </a:schemeClr>
            </a:solidFill>
          </a:endParaRPr>
        </a:p>
      </dgm:t>
    </dgm:pt>
    <dgm:pt modelId="{5A91ACE8-379D-4E34-B732-F69C03CA47F0}">
      <dgm:prSet phldrT="[Текст]" custT="1"/>
      <dgm:spPr>
        <a:xfrm>
          <a:off x="2543575" y="50621"/>
          <a:ext cx="6114627" cy="1012422"/>
        </a:xfrm>
        <a:solidFill>
          <a:schemeClr val="bg1"/>
        </a:solidFill>
        <a:ln>
          <a:noFill/>
        </a:ln>
        <a:effectLst/>
      </dgm:spPr>
      <dgm:t>
        <a:bodyPr anchor="t"/>
        <a:lstStyle/>
        <a:p>
          <a:pPr algn="l"/>
          <a:r>
            <a:rPr lang="ru-RU" sz="1800" b="0" dirty="0" smtClean="0">
              <a:solidFill>
                <a:schemeClr val="tx1"/>
              </a:solidFill>
              <a:latin typeface="+mn-lt"/>
              <a:ea typeface="Tahoma" panose="020B0604030504040204" pitchFamily="34" charset="0"/>
              <a:cs typeface="Tahoma" panose="020B0604030504040204" pitchFamily="34" charset="0"/>
            </a:rPr>
            <a:t>Мониторинг наличия (отсутствия) административных барьеров и оценки состояния конкурентной среды субъектами предпринимательской деятельности</a:t>
          </a:r>
          <a:endParaRPr lang="ru-RU" sz="1800" b="0" dirty="0">
            <a:solidFill>
              <a:schemeClr val="tx1"/>
            </a:solidFill>
            <a:latin typeface="+mn-lt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C0E21A3A-81B8-4753-A9CE-1DEAEC98A095}" type="parTrans" cxnId="{6F90D2A3-08F6-4A9B-86CF-9A940AA29D0D}">
      <dgm:prSet/>
      <dgm:spPr/>
      <dgm:t>
        <a:bodyPr/>
        <a:lstStyle/>
        <a:p>
          <a:endParaRPr lang="ru-RU">
            <a:solidFill>
              <a:schemeClr val="accent2">
                <a:lumMod val="75000"/>
              </a:schemeClr>
            </a:solidFill>
          </a:endParaRPr>
        </a:p>
      </dgm:t>
    </dgm:pt>
    <dgm:pt modelId="{91B23782-E12A-4C35-BC59-89F68B6DD511}" type="sibTrans" cxnId="{6F90D2A3-08F6-4A9B-86CF-9A940AA29D0D}">
      <dgm:prSet/>
      <dgm:spPr/>
      <dgm:t>
        <a:bodyPr/>
        <a:lstStyle/>
        <a:p>
          <a:endParaRPr lang="ru-RU">
            <a:solidFill>
              <a:schemeClr val="accent2">
                <a:lumMod val="75000"/>
              </a:schemeClr>
            </a:solidFill>
          </a:endParaRPr>
        </a:p>
      </dgm:t>
    </dgm:pt>
    <dgm:pt modelId="{B0D77217-3D05-493D-A787-765324CC2461}" type="pres">
      <dgm:prSet presAssocID="{8D5A2E4F-25DA-4B14-9DE0-C69B26E17A8A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5BEBC185-E483-4324-8B2D-27294855744D}" type="pres">
      <dgm:prSet presAssocID="{C7EBEBF5-7A10-40F7-9790-CE3441FAA799}" presName="thickLine" presStyleLbl="alignNode1" presStyleIdx="0" presStyleCnt="1"/>
      <dgm:spPr>
        <a:xfrm>
          <a:off x="0" y="0"/>
          <a:ext cx="8660454" cy="0"/>
        </a:xfrm>
        <a:prstGeom prst="line">
          <a:avLst/>
        </a:prstGeom>
        <a:gradFill rotWithShape="0">
          <a:gsLst>
            <a:gs pos="0">
              <a:srgbClr val="FFFFFF">
                <a:hueOff val="0"/>
                <a:satOff val="0"/>
                <a:lumOff val="0"/>
                <a:alphaOff val="0"/>
                <a:tint val="60000"/>
                <a:satMod val="250000"/>
              </a:srgbClr>
            </a:gs>
            <a:gs pos="35000">
              <a:srgbClr val="FFFFFF">
                <a:hueOff val="0"/>
                <a:satOff val="0"/>
                <a:lumOff val="0"/>
                <a:alphaOff val="0"/>
                <a:tint val="47000"/>
                <a:satMod val="275000"/>
              </a:srgbClr>
            </a:gs>
            <a:gs pos="100000">
              <a:srgbClr val="FFFFFF">
                <a:hueOff val="0"/>
                <a:satOff val="0"/>
                <a:lumOff val="0"/>
                <a:alphaOff val="0"/>
                <a:tint val="25000"/>
                <a:satMod val="300000"/>
              </a:srgbClr>
            </a:gs>
          </a:gsLst>
          <a:lin ang="16200000" scaled="1"/>
        </a:gradFill>
        <a:ln w="12700" cap="flat" cmpd="sng" algn="ctr">
          <a:solidFill>
            <a:srgbClr val="002060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/>
        </a:p>
      </dgm:t>
    </dgm:pt>
    <dgm:pt modelId="{0B12BB0A-D2D2-4501-9115-F9EE4AA492FC}" type="pres">
      <dgm:prSet presAssocID="{C7EBEBF5-7A10-40F7-9790-CE3441FAA799}" presName="horz1" presStyleCnt="0"/>
      <dgm:spPr/>
      <dgm:t>
        <a:bodyPr/>
        <a:lstStyle/>
        <a:p>
          <a:endParaRPr lang="ru-RU"/>
        </a:p>
      </dgm:t>
    </dgm:pt>
    <dgm:pt modelId="{0E7B4B18-AC99-44B1-828B-603591DF731A}" type="pres">
      <dgm:prSet presAssocID="{C7EBEBF5-7A10-40F7-9790-CE3441FAA799}" presName="tx1" presStyleLbl="revTx" presStyleIdx="0" presStyleCnt="6" custScaleX="271504"/>
      <dgm:spPr/>
      <dgm:t>
        <a:bodyPr/>
        <a:lstStyle/>
        <a:p>
          <a:endParaRPr lang="ru-RU"/>
        </a:p>
      </dgm:t>
    </dgm:pt>
    <dgm:pt modelId="{CB532BCB-4F12-4CB8-8ECD-B578E4A6DBDD}" type="pres">
      <dgm:prSet presAssocID="{C7EBEBF5-7A10-40F7-9790-CE3441FAA799}" presName="vert1" presStyleCnt="0"/>
      <dgm:spPr/>
      <dgm:t>
        <a:bodyPr/>
        <a:lstStyle/>
        <a:p>
          <a:endParaRPr lang="ru-RU"/>
        </a:p>
      </dgm:t>
    </dgm:pt>
    <dgm:pt modelId="{53419F53-F275-408A-85FB-86011A674381}" type="pres">
      <dgm:prSet presAssocID="{5A91ACE8-379D-4E34-B732-F69C03CA47F0}" presName="vertSpace2a" presStyleCnt="0"/>
      <dgm:spPr/>
      <dgm:t>
        <a:bodyPr/>
        <a:lstStyle/>
        <a:p>
          <a:endParaRPr lang="ru-RU"/>
        </a:p>
      </dgm:t>
    </dgm:pt>
    <dgm:pt modelId="{8AAF8313-0C67-4842-BD15-AF4D85974CDC}" type="pres">
      <dgm:prSet presAssocID="{5A91ACE8-379D-4E34-B732-F69C03CA47F0}" presName="horz2" presStyleCnt="0"/>
      <dgm:spPr/>
      <dgm:t>
        <a:bodyPr/>
        <a:lstStyle/>
        <a:p>
          <a:endParaRPr lang="ru-RU"/>
        </a:p>
      </dgm:t>
    </dgm:pt>
    <dgm:pt modelId="{08314201-7ED7-40A4-BF8B-33367715BB99}" type="pres">
      <dgm:prSet presAssocID="{5A91ACE8-379D-4E34-B732-F69C03CA47F0}" presName="horzSpace2" presStyleCnt="0"/>
      <dgm:spPr/>
      <dgm:t>
        <a:bodyPr/>
        <a:lstStyle/>
        <a:p>
          <a:endParaRPr lang="ru-RU"/>
        </a:p>
      </dgm:t>
    </dgm:pt>
    <dgm:pt modelId="{D70E770C-69BF-4282-9EA2-0C26E666431C}" type="pres">
      <dgm:prSet presAssocID="{5A91ACE8-379D-4E34-B732-F69C03CA47F0}" presName="tx2" presStyleLbl="revTx" presStyleIdx="1" presStyleCnt="6"/>
      <dgm:spPr/>
      <dgm:t>
        <a:bodyPr/>
        <a:lstStyle/>
        <a:p>
          <a:endParaRPr lang="ru-RU"/>
        </a:p>
      </dgm:t>
    </dgm:pt>
    <dgm:pt modelId="{4AD44E38-DBBF-4253-8219-843881D56BBE}" type="pres">
      <dgm:prSet presAssocID="{5A91ACE8-379D-4E34-B732-F69C03CA47F0}" presName="vert2" presStyleCnt="0"/>
      <dgm:spPr/>
      <dgm:t>
        <a:bodyPr/>
        <a:lstStyle/>
        <a:p>
          <a:endParaRPr lang="ru-RU"/>
        </a:p>
      </dgm:t>
    </dgm:pt>
    <dgm:pt modelId="{D3342D28-2CFD-4BFA-A6DF-D8F4BCD672B3}" type="pres">
      <dgm:prSet presAssocID="{5A91ACE8-379D-4E34-B732-F69C03CA47F0}" presName="thinLine2b" presStyleLbl="callout" presStyleIdx="0" presStyleCnt="5"/>
      <dgm:spPr>
        <a:xfrm>
          <a:off x="2426735" y="1063043"/>
          <a:ext cx="6231467" cy="0"/>
        </a:xfrm>
        <a:prstGeom prst="line">
          <a:avLst/>
        </a:prstGeom>
        <a:gradFill rotWithShape="0">
          <a:gsLst>
            <a:gs pos="0">
              <a:srgbClr val="002060">
                <a:hueOff val="0"/>
                <a:satOff val="0"/>
                <a:lumOff val="0"/>
                <a:alphaOff val="0"/>
                <a:tint val="60000"/>
                <a:satMod val="250000"/>
              </a:srgbClr>
            </a:gs>
            <a:gs pos="35000">
              <a:srgbClr val="002060">
                <a:hueOff val="0"/>
                <a:satOff val="0"/>
                <a:lumOff val="0"/>
                <a:alphaOff val="0"/>
                <a:tint val="47000"/>
                <a:satMod val="275000"/>
              </a:srgbClr>
            </a:gs>
            <a:gs pos="100000">
              <a:srgbClr val="002060">
                <a:hueOff val="0"/>
                <a:satOff val="0"/>
                <a:lumOff val="0"/>
                <a:alphaOff val="0"/>
                <a:tint val="25000"/>
                <a:satMod val="300000"/>
              </a:srgbClr>
            </a:gs>
          </a:gsLst>
          <a:lin ang="16200000" scaled="1"/>
        </a:gradFill>
        <a:ln w="12700" cap="flat" cmpd="sng" algn="ctr">
          <a:solidFill>
            <a:srgbClr val="002060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/>
        </a:p>
      </dgm:t>
    </dgm:pt>
    <dgm:pt modelId="{39EAB159-60AA-4351-96B0-1B2707C105F2}" type="pres">
      <dgm:prSet presAssocID="{5A91ACE8-379D-4E34-B732-F69C03CA47F0}" presName="vertSpace2b" presStyleCnt="0"/>
      <dgm:spPr/>
      <dgm:t>
        <a:bodyPr/>
        <a:lstStyle/>
        <a:p>
          <a:endParaRPr lang="ru-RU"/>
        </a:p>
      </dgm:t>
    </dgm:pt>
    <dgm:pt modelId="{92B7E233-661B-4CD4-BA55-C0BCFF18F6C2}" type="pres">
      <dgm:prSet presAssocID="{65C70756-2561-40E1-B848-CE7853E9FEE4}" presName="horz2" presStyleCnt="0"/>
      <dgm:spPr/>
      <dgm:t>
        <a:bodyPr/>
        <a:lstStyle/>
        <a:p>
          <a:endParaRPr lang="ru-RU"/>
        </a:p>
      </dgm:t>
    </dgm:pt>
    <dgm:pt modelId="{59EC50BB-C395-401A-A334-6A9B3150803B}" type="pres">
      <dgm:prSet presAssocID="{65C70756-2561-40E1-B848-CE7853E9FEE4}" presName="horzSpace2" presStyleCnt="0"/>
      <dgm:spPr/>
      <dgm:t>
        <a:bodyPr/>
        <a:lstStyle/>
        <a:p>
          <a:endParaRPr lang="ru-RU"/>
        </a:p>
      </dgm:t>
    </dgm:pt>
    <dgm:pt modelId="{BAB2EA8A-6692-48F0-90F9-202C5BABF044}" type="pres">
      <dgm:prSet presAssocID="{65C70756-2561-40E1-B848-CE7853E9FEE4}" presName="tx2" presStyleLbl="revTx" presStyleIdx="2" presStyleCnt="6" custLinFactNeighborX="-496" custLinFactNeighborY="1958"/>
      <dgm:spPr/>
      <dgm:t>
        <a:bodyPr/>
        <a:lstStyle/>
        <a:p>
          <a:endParaRPr lang="ru-RU"/>
        </a:p>
      </dgm:t>
    </dgm:pt>
    <dgm:pt modelId="{54080914-8FD5-47C6-AD7B-974E509FDE0D}" type="pres">
      <dgm:prSet presAssocID="{65C70756-2561-40E1-B848-CE7853E9FEE4}" presName="vert2" presStyleCnt="0"/>
      <dgm:spPr/>
      <dgm:t>
        <a:bodyPr/>
        <a:lstStyle/>
        <a:p>
          <a:endParaRPr lang="ru-RU"/>
        </a:p>
      </dgm:t>
    </dgm:pt>
    <dgm:pt modelId="{23A715D7-0B7A-4BD1-BB69-4D393647334A}" type="pres">
      <dgm:prSet presAssocID="{65C70756-2561-40E1-B848-CE7853E9FEE4}" presName="thinLine2b" presStyleLbl="callout" presStyleIdx="1" presStyleCnt="5"/>
      <dgm:spPr>
        <a:xfrm>
          <a:off x="2426735" y="2126086"/>
          <a:ext cx="6231467" cy="0"/>
        </a:xfrm>
        <a:prstGeom prst="line">
          <a:avLst/>
        </a:prstGeom>
        <a:gradFill rotWithShape="0">
          <a:gsLst>
            <a:gs pos="0">
              <a:srgbClr val="002060">
                <a:hueOff val="0"/>
                <a:satOff val="0"/>
                <a:lumOff val="0"/>
                <a:alphaOff val="0"/>
                <a:tint val="60000"/>
                <a:satMod val="250000"/>
              </a:srgbClr>
            </a:gs>
            <a:gs pos="35000">
              <a:srgbClr val="002060">
                <a:hueOff val="0"/>
                <a:satOff val="0"/>
                <a:lumOff val="0"/>
                <a:alphaOff val="0"/>
                <a:tint val="47000"/>
                <a:satMod val="275000"/>
              </a:srgbClr>
            </a:gs>
            <a:gs pos="100000">
              <a:srgbClr val="002060">
                <a:hueOff val="0"/>
                <a:satOff val="0"/>
                <a:lumOff val="0"/>
                <a:alphaOff val="0"/>
                <a:tint val="25000"/>
                <a:satMod val="300000"/>
              </a:srgbClr>
            </a:gs>
          </a:gsLst>
          <a:lin ang="16200000" scaled="1"/>
        </a:gradFill>
        <a:ln w="12700" cap="flat" cmpd="sng" algn="ctr">
          <a:solidFill>
            <a:srgbClr val="002060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/>
        </a:p>
      </dgm:t>
    </dgm:pt>
    <dgm:pt modelId="{547D026A-4E5D-4CB7-A875-9AE0B095D765}" type="pres">
      <dgm:prSet presAssocID="{65C70756-2561-40E1-B848-CE7853E9FEE4}" presName="vertSpace2b" presStyleCnt="0"/>
      <dgm:spPr/>
      <dgm:t>
        <a:bodyPr/>
        <a:lstStyle/>
        <a:p>
          <a:endParaRPr lang="ru-RU"/>
        </a:p>
      </dgm:t>
    </dgm:pt>
    <dgm:pt modelId="{1BBC88FD-6A1F-41C8-BDFA-8551B64F9424}" type="pres">
      <dgm:prSet presAssocID="{B56A0537-33EF-483E-8C8D-6B42A54D22AE}" presName="horz2" presStyleCnt="0"/>
      <dgm:spPr/>
      <dgm:t>
        <a:bodyPr/>
        <a:lstStyle/>
        <a:p>
          <a:endParaRPr lang="ru-RU"/>
        </a:p>
      </dgm:t>
    </dgm:pt>
    <dgm:pt modelId="{F2EFF1F8-337C-4E41-9195-9DFEF23340E9}" type="pres">
      <dgm:prSet presAssocID="{B56A0537-33EF-483E-8C8D-6B42A54D22AE}" presName="horzSpace2" presStyleCnt="0"/>
      <dgm:spPr/>
      <dgm:t>
        <a:bodyPr/>
        <a:lstStyle/>
        <a:p>
          <a:endParaRPr lang="ru-RU"/>
        </a:p>
      </dgm:t>
    </dgm:pt>
    <dgm:pt modelId="{B8DEF33E-CD06-4EFC-B139-D3A5C7FA6E10}" type="pres">
      <dgm:prSet presAssocID="{B56A0537-33EF-483E-8C8D-6B42A54D22AE}" presName="tx2" presStyleLbl="revTx" presStyleIdx="3" presStyleCnt="6" custScaleY="128850" custLinFactNeighborX="-381" custLinFactNeighborY="-1111"/>
      <dgm:spPr/>
      <dgm:t>
        <a:bodyPr/>
        <a:lstStyle/>
        <a:p>
          <a:endParaRPr lang="ru-RU"/>
        </a:p>
      </dgm:t>
    </dgm:pt>
    <dgm:pt modelId="{299BA3AC-2B43-445B-9B80-64970F3C8C18}" type="pres">
      <dgm:prSet presAssocID="{B56A0537-33EF-483E-8C8D-6B42A54D22AE}" presName="vert2" presStyleCnt="0"/>
      <dgm:spPr/>
      <dgm:t>
        <a:bodyPr/>
        <a:lstStyle/>
        <a:p>
          <a:endParaRPr lang="ru-RU"/>
        </a:p>
      </dgm:t>
    </dgm:pt>
    <dgm:pt modelId="{B649112C-D2A0-4769-A6B8-561052F33492}" type="pres">
      <dgm:prSet presAssocID="{B56A0537-33EF-483E-8C8D-6B42A54D22AE}" presName="thinLine2b" presStyleLbl="callout" presStyleIdx="2" presStyleCnt="5"/>
      <dgm:spPr>
        <a:xfrm>
          <a:off x="2426735" y="3481213"/>
          <a:ext cx="6231467" cy="0"/>
        </a:xfrm>
        <a:prstGeom prst="line">
          <a:avLst/>
        </a:prstGeom>
        <a:gradFill rotWithShape="0">
          <a:gsLst>
            <a:gs pos="0">
              <a:srgbClr val="002060">
                <a:hueOff val="0"/>
                <a:satOff val="0"/>
                <a:lumOff val="0"/>
                <a:alphaOff val="0"/>
                <a:tint val="60000"/>
                <a:satMod val="250000"/>
              </a:srgbClr>
            </a:gs>
            <a:gs pos="35000">
              <a:srgbClr val="002060">
                <a:hueOff val="0"/>
                <a:satOff val="0"/>
                <a:lumOff val="0"/>
                <a:alphaOff val="0"/>
                <a:tint val="47000"/>
                <a:satMod val="275000"/>
              </a:srgbClr>
            </a:gs>
            <a:gs pos="100000">
              <a:srgbClr val="002060">
                <a:hueOff val="0"/>
                <a:satOff val="0"/>
                <a:lumOff val="0"/>
                <a:alphaOff val="0"/>
                <a:tint val="25000"/>
                <a:satMod val="300000"/>
              </a:srgbClr>
            </a:gs>
          </a:gsLst>
          <a:lin ang="16200000" scaled="1"/>
        </a:gradFill>
        <a:ln w="12700" cap="flat" cmpd="sng" algn="ctr">
          <a:solidFill>
            <a:srgbClr val="002060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/>
        </a:p>
      </dgm:t>
    </dgm:pt>
    <dgm:pt modelId="{FBBBD072-453F-4183-A353-38F2D0463A96}" type="pres">
      <dgm:prSet presAssocID="{B56A0537-33EF-483E-8C8D-6B42A54D22AE}" presName="vertSpace2b" presStyleCnt="0"/>
      <dgm:spPr/>
      <dgm:t>
        <a:bodyPr/>
        <a:lstStyle/>
        <a:p>
          <a:endParaRPr lang="ru-RU"/>
        </a:p>
      </dgm:t>
    </dgm:pt>
    <dgm:pt modelId="{75EADF10-6E1F-4599-922B-736592FE1125}" type="pres">
      <dgm:prSet presAssocID="{72466A47-6334-45CC-B317-8C11D4AA242D}" presName="horz2" presStyleCnt="0"/>
      <dgm:spPr/>
      <dgm:t>
        <a:bodyPr/>
        <a:lstStyle/>
        <a:p>
          <a:endParaRPr lang="ru-RU"/>
        </a:p>
      </dgm:t>
    </dgm:pt>
    <dgm:pt modelId="{1C9E4C08-B816-4F50-9AEB-C7D0CF20BFA8}" type="pres">
      <dgm:prSet presAssocID="{72466A47-6334-45CC-B317-8C11D4AA242D}" presName="horzSpace2" presStyleCnt="0"/>
      <dgm:spPr/>
      <dgm:t>
        <a:bodyPr/>
        <a:lstStyle/>
        <a:p>
          <a:endParaRPr lang="ru-RU"/>
        </a:p>
      </dgm:t>
    </dgm:pt>
    <dgm:pt modelId="{10D8415C-EE28-4901-ACCD-87623317E0F3}" type="pres">
      <dgm:prSet presAssocID="{72466A47-6334-45CC-B317-8C11D4AA242D}" presName="tx2" presStyleLbl="revTx" presStyleIdx="4" presStyleCnt="6" custLinFactNeighborX="13" custLinFactNeighborY="5032"/>
      <dgm:spPr/>
      <dgm:t>
        <a:bodyPr/>
        <a:lstStyle/>
        <a:p>
          <a:endParaRPr lang="ru-RU"/>
        </a:p>
      </dgm:t>
    </dgm:pt>
    <dgm:pt modelId="{C8E48381-108A-4382-B567-52A740172793}" type="pres">
      <dgm:prSet presAssocID="{72466A47-6334-45CC-B317-8C11D4AA242D}" presName="vert2" presStyleCnt="0"/>
      <dgm:spPr/>
      <dgm:t>
        <a:bodyPr/>
        <a:lstStyle/>
        <a:p>
          <a:endParaRPr lang="ru-RU"/>
        </a:p>
      </dgm:t>
    </dgm:pt>
    <dgm:pt modelId="{E3E80D2F-BDFE-4EBD-9293-1AC20E77704C}" type="pres">
      <dgm:prSet presAssocID="{72466A47-6334-45CC-B317-8C11D4AA242D}" presName="thinLine2b" presStyleLbl="callout" presStyleIdx="3" presStyleCnt="5"/>
      <dgm:spPr>
        <a:xfrm>
          <a:off x="2426735" y="4544256"/>
          <a:ext cx="6231467" cy="0"/>
        </a:xfrm>
        <a:prstGeom prst="line">
          <a:avLst/>
        </a:prstGeom>
        <a:gradFill rotWithShape="0">
          <a:gsLst>
            <a:gs pos="0">
              <a:srgbClr val="002060">
                <a:hueOff val="0"/>
                <a:satOff val="0"/>
                <a:lumOff val="0"/>
                <a:alphaOff val="0"/>
                <a:tint val="60000"/>
                <a:satMod val="250000"/>
              </a:srgbClr>
            </a:gs>
            <a:gs pos="35000">
              <a:srgbClr val="002060">
                <a:hueOff val="0"/>
                <a:satOff val="0"/>
                <a:lumOff val="0"/>
                <a:alphaOff val="0"/>
                <a:tint val="47000"/>
                <a:satMod val="275000"/>
              </a:srgbClr>
            </a:gs>
            <a:gs pos="100000">
              <a:srgbClr val="002060">
                <a:hueOff val="0"/>
                <a:satOff val="0"/>
                <a:lumOff val="0"/>
                <a:alphaOff val="0"/>
                <a:tint val="25000"/>
                <a:satMod val="300000"/>
              </a:srgbClr>
            </a:gs>
          </a:gsLst>
          <a:lin ang="16200000" scaled="1"/>
        </a:gradFill>
        <a:ln w="12700" cap="flat" cmpd="sng" algn="ctr">
          <a:solidFill>
            <a:srgbClr val="002060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/>
        </a:p>
      </dgm:t>
    </dgm:pt>
    <dgm:pt modelId="{61686A74-159B-46ED-B381-BCEA4D3D77D8}" type="pres">
      <dgm:prSet presAssocID="{72466A47-6334-45CC-B317-8C11D4AA242D}" presName="vertSpace2b" presStyleCnt="0"/>
      <dgm:spPr/>
      <dgm:t>
        <a:bodyPr/>
        <a:lstStyle/>
        <a:p>
          <a:endParaRPr lang="ru-RU"/>
        </a:p>
      </dgm:t>
    </dgm:pt>
    <dgm:pt modelId="{063C5491-2E39-4695-B45A-2B046D63013C}" type="pres">
      <dgm:prSet presAssocID="{6B80EB47-B56D-453D-89FF-A4962D2D2D5E}" presName="horz2" presStyleCnt="0"/>
      <dgm:spPr/>
      <dgm:t>
        <a:bodyPr/>
        <a:lstStyle/>
        <a:p>
          <a:endParaRPr lang="ru-RU"/>
        </a:p>
      </dgm:t>
    </dgm:pt>
    <dgm:pt modelId="{EB75575D-33B0-4DE3-8DA9-FC1981E0609C}" type="pres">
      <dgm:prSet presAssocID="{6B80EB47-B56D-453D-89FF-A4962D2D2D5E}" presName="horzSpace2" presStyleCnt="0"/>
      <dgm:spPr/>
      <dgm:t>
        <a:bodyPr/>
        <a:lstStyle/>
        <a:p>
          <a:endParaRPr lang="ru-RU"/>
        </a:p>
      </dgm:t>
    </dgm:pt>
    <dgm:pt modelId="{91A98B2E-E158-4F43-8B07-9D1FE1AB8345}" type="pres">
      <dgm:prSet presAssocID="{6B80EB47-B56D-453D-89FF-A4962D2D2D5E}" presName="tx2" presStyleLbl="revTx" presStyleIdx="5" presStyleCnt="6"/>
      <dgm:spPr/>
      <dgm:t>
        <a:bodyPr/>
        <a:lstStyle/>
        <a:p>
          <a:endParaRPr lang="ru-RU"/>
        </a:p>
      </dgm:t>
    </dgm:pt>
    <dgm:pt modelId="{B6A86B93-CF19-4677-AC5D-21D091FEE8D1}" type="pres">
      <dgm:prSet presAssocID="{6B80EB47-B56D-453D-89FF-A4962D2D2D5E}" presName="vert2" presStyleCnt="0"/>
      <dgm:spPr/>
      <dgm:t>
        <a:bodyPr/>
        <a:lstStyle/>
        <a:p>
          <a:endParaRPr lang="ru-RU"/>
        </a:p>
      </dgm:t>
    </dgm:pt>
    <dgm:pt modelId="{8DF54A74-A671-4A7D-A735-5E2BC35F2603}" type="pres">
      <dgm:prSet presAssocID="{6B80EB47-B56D-453D-89FF-A4962D2D2D5E}" presName="thinLine2b" presStyleLbl="callout" presStyleIdx="4" presStyleCnt="5"/>
      <dgm:spPr>
        <a:xfrm>
          <a:off x="2426735" y="5607299"/>
          <a:ext cx="6231467" cy="0"/>
        </a:xfrm>
        <a:prstGeom prst="line">
          <a:avLst/>
        </a:prstGeom>
        <a:gradFill rotWithShape="0">
          <a:gsLst>
            <a:gs pos="0">
              <a:srgbClr val="002060">
                <a:hueOff val="0"/>
                <a:satOff val="0"/>
                <a:lumOff val="0"/>
                <a:alphaOff val="0"/>
                <a:tint val="60000"/>
                <a:satMod val="250000"/>
              </a:srgbClr>
            </a:gs>
            <a:gs pos="35000">
              <a:srgbClr val="002060">
                <a:hueOff val="0"/>
                <a:satOff val="0"/>
                <a:lumOff val="0"/>
                <a:alphaOff val="0"/>
                <a:tint val="47000"/>
                <a:satMod val="275000"/>
              </a:srgbClr>
            </a:gs>
            <a:gs pos="100000">
              <a:srgbClr val="002060">
                <a:hueOff val="0"/>
                <a:satOff val="0"/>
                <a:lumOff val="0"/>
                <a:alphaOff val="0"/>
                <a:tint val="25000"/>
                <a:satMod val="300000"/>
              </a:srgbClr>
            </a:gs>
          </a:gsLst>
          <a:lin ang="16200000" scaled="1"/>
        </a:gradFill>
        <a:ln w="12700" cap="flat" cmpd="sng" algn="ctr">
          <a:solidFill>
            <a:srgbClr val="002060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/>
        </a:p>
      </dgm:t>
    </dgm:pt>
    <dgm:pt modelId="{CAB7F2FC-4880-4985-9A72-83E8DB1D02D3}" type="pres">
      <dgm:prSet presAssocID="{6B80EB47-B56D-453D-89FF-A4962D2D2D5E}" presName="vertSpace2b" presStyleCnt="0"/>
      <dgm:spPr/>
      <dgm:t>
        <a:bodyPr/>
        <a:lstStyle/>
        <a:p>
          <a:endParaRPr lang="ru-RU"/>
        </a:p>
      </dgm:t>
    </dgm:pt>
  </dgm:ptLst>
  <dgm:cxnLst>
    <dgm:cxn modelId="{5CDF370F-96CF-48A9-827D-5E8DAE59F51B}" type="presOf" srcId="{8D5A2E4F-25DA-4B14-9DE0-C69B26E17A8A}" destId="{B0D77217-3D05-493D-A787-765324CC2461}" srcOrd="0" destOrd="0" presId="urn:microsoft.com/office/officeart/2008/layout/LinedList"/>
    <dgm:cxn modelId="{6F90D2A3-08F6-4A9B-86CF-9A940AA29D0D}" srcId="{C7EBEBF5-7A10-40F7-9790-CE3441FAA799}" destId="{5A91ACE8-379D-4E34-B732-F69C03CA47F0}" srcOrd="0" destOrd="0" parTransId="{C0E21A3A-81B8-4753-A9CE-1DEAEC98A095}" sibTransId="{91B23782-E12A-4C35-BC59-89F68B6DD511}"/>
    <dgm:cxn modelId="{F861DF25-4467-43D2-973C-57780D0FAC10}" srcId="{C7EBEBF5-7A10-40F7-9790-CE3441FAA799}" destId="{72466A47-6334-45CC-B317-8C11D4AA242D}" srcOrd="3" destOrd="0" parTransId="{C546E883-3F29-4B9C-8656-6B8F462F7DD8}" sibTransId="{9E295F7D-194D-4C56-B04D-C0C39C0BF4BD}"/>
    <dgm:cxn modelId="{B50FF756-DB9E-4DA1-9119-EFE2B65E0A70}" type="presOf" srcId="{72466A47-6334-45CC-B317-8C11D4AA242D}" destId="{10D8415C-EE28-4901-ACCD-87623317E0F3}" srcOrd="0" destOrd="0" presId="urn:microsoft.com/office/officeart/2008/layout/LinedList"/>
    <dgm:cxn modelId="{9A785286-948E-49E3-AB5D-F9155444C3E7}" type="presOf" srcId="{B56A0537-33EF-483E-8C8D-6B42A54D22AE}" destId="{B8DEF33E-CD06-4EFC-B139-D3A5C7FA6E10}" srcOrd="0" destOrd="0" presId="urn:microsoft.com/office/officeart/2008/layout/LinedList"/>
    <dgm:cxn modelId="{98E0758B-720D-426E-AE5B-08023DD142D7}" type="presOf" srcId="{6B80EB47-B56D-453D-89FF-A4962D2D2D5E}" destId="{91A98B2E-E158-4F43-8B07-9D1FE1AB8345}" srcOrd="0" destOrd="0" presId="urn:microsoft.com/office/officeart/2008/layout/LinedList"/>
    <dgm:cxn modelId="{66087929-1BD9-469C-94CE-C3DDE3A943D9}" type="presOf" srcId="{C7EBEBF5-7A10-40F7-9790-CE3441FAA799}" destId="{0E7B4B18-AC99-44B1-828B-603591DF731A}" srcOrd="0" destOrd="0" presId="urn:microsoft.com/office/officeart/2008/layout/LinedList"/>
    <dgm:cxn modelId="{1BB4C87B-7741-42E9-9FC7-1AE8DA7BC33E}" srcId="{C7EBEBF5-7A10-40F7-9790-CE3441FAA799}" destId="{B56A0537-33EF-483E-8C8D-6B42A54D22AE}" srcOrd="2" destOrd="0" parTransId="{CFB0932B-98F2-420B-A4C5-9A77E3F817D1}" sibTransId="{0138ADD8-BD74-4592-BA1B-9708A7E8F0C1}"/>
    <dgm:cxn modelId="{6203FEBE-6DD0-47F6-9789-E8629ADDFD96}" srcId="{C7EBEBF5-7A10-40F7-9790-CE3441FAA799}" destId="{65C70756-2561-40E1-B848-CE7853E9FEE4}" srcOrd="1" destOrd="0" parTransId="{16C4E6E2-4179-4870-A84B-C101585F09D1}" sibTransId="{797601A8-9DF6-411D-A74B-481996A63FF8}"/>
    <dgm:cxn modelId="{678A49B5-D798-4972-B7C6-E1F4B2049387}" srcId="{C7EBEBF5-7A10-40F7-9790-CE3441FAA799}" destId="{6B80EB47-B56D-453D-89FF-A4962D2D2D5E}" srcOrd="4" destOrd="0" parTransId="{90CF5D1D-5819-458D-9EF5-7C944CBE92F6}" sibTransId="{15426DDA-6CA2-415E-9A8E-ABD0FBBDC4A8}"/>
    <dgm:cxn modelId="{CB7648B0-4578-400B-B0B0-AB6EFEEA0210}" type="presOf" srcId="{65C70756-2561-40E1-B848-CE7853E9FEE4}" destId="{BAB2EA8A-6692-48F0-90F9-202C5BABF044}" srcOrd="0" destOrd="0" presId="urn:microsoft.com/office/officeart/2008/layout/LinedList"/>
    <dgm:cxn modelId="{E7CFD1CE-FCAC-4E7C-B4F8-B684CA2471B2}" srcId="{8D5A2E4F-25DA-4B14-9DE0-C69B26E17A8A}" destId="{C7EBEBF5-7A10-40F7-9790-CE3441FAA799}" srcOrd="0" destOrd="0" parTransId="{160B7D86-521B-4343-A55C-EEC8BD8A777F}" sibTransId="{1DD227BA-7EC6-4248-85AF-181F0DFD722A}"/>
    <dgm:cxn modelId="{E1F0FB49-DC5F-49F4-9200-312A0F5708CD}" type="presOf" srcId="{5A91ACE8-379D-4E34-B732-F69C03CA47F0}" destId="{D70E770C-69BF-4282-9EA2-0C26E666431C}" srcOrd="0" destOrd="0" presId="urn:microsoft.com/office/officeart/2008/layout/LinedList"/>
    <dgm:cxn modelId="{32E628E4-E770-49FE-88BC-F19C1AE60E05}" type="presParOf" srcId="{B0D77217-3D05-493D-A787-765324CC2461}" destId="{5BEBC185-E483-4324-8B2D-27294855744D}" srcOrd="0" destOrd="0" presId="urn:microsoft.com/office/officeart/2008/layout/LinedList"/>
    <dgm:cxn modelId="{147828CB-121D-48F0-A157-DE03E6F5CCC1}" type="presParOf" srcId="{B0D77217-3D05-493D-A787-765324CC2461}" destId="{0B12BB0A-D2D2-4501-9115-F9EE4AA492FC}" srcOrd="1" destOrd="0" presId="urn:microsoft.com/office/officeart/2008/layout/LinedList"/>
    <dgm:cxn modelId="{109A7F35-5E3D-484B-82A0-9C2467397A6B}" type="presParOf" srcId="{0B12BB0A-D2D2-4501-9115-F9EE4AA492FC}" destId="{0E7B4B18-AC99-44B1-828B-603591DF731A}" srcOrd="0" destOrd="0" presId="urn:microsoft.com/office/officeart/2008/layout/LinedList"/>
    <dgm:cxn modelId="{6FA1C5D9-ECE4-4291-B2C4-C4222C0F886C}" type="presParOf" srcId="{0B12BB0A-D2D2-4501-9115-F9EE4AA492FC}" destId="{CB532BCB-4F12-4CB8-8ECD-B578E4A6DBDD}" srcOrd="1" destOrd="0" presId="urn:microsoft.com/office/officeart/2008/layout/LinedList"/>
    <dgm:cxn modelId="{5AE22643-6592-4F67-8258-CA865F6A1E2C}" type="presParOf" srcId="{CB532BCB-4F12-4CB8-8ECD-B578E4A6DBDD}" destId="{53419F53-F275-408A-85FB-86011A674381}" srcOrd="0" destOrd="0" presId="urn:microsoft.com/office/officeart/2008/layout/LinedList"/>
    <dgm:cxn modelId="{1D8F6BBD-C447-428D-8F68-407142FA913E}" type="presParOf" srcId="{CB532BCB-4F12-4CB8-8ECD-B578E4A6DBDD}" destId="{8AAF8313-0C67-4842-BD15-AF4D85974CDC}" srcOrd="1" destOrd="0" presId="urn:microsoft.com/office/officeart/2008/layout/LinedList"/>
    <dgm:cxn modelId="{F3884C2D-F8BC-4DDC-AFBA-33D6F8B14AAE}" type="presParOf" srcId="{8AAF8313-0C67-4842-BD15-AF4D85974CDC}" destId="{08314201-7ED7-40A4-BF8B-33367715BB99}" srcOrd="0" destOrd="0" presId="urn:microsoft.com/office/officeart/2008/layout/LinedList"/>
    <dgm:cxn modelId="{46A08B76-5EEC-43AB-BCEA-719B0A8E204B}" type="presParOf" srcId="{8AAF8313-0C67-4842-BD15-AF4D85974CDC}" destId="{D70E770C-69BF-4282-9EA2-0C26E666431C}" srcOrd="1" destOrd="0" presId="urn:microsoft.com/office/officeart/2008/layout/LinedList"/>
    <dgm:cxn modelId="{5839DBD2-A962-4D99-AE94-EC2629CCFBBB}" type="presParOf" srcId="{8AAF8313-0C67-4842-BD15-AF4D85974CDC}" destId="{4AD44E38-DBBF-4253-8219-843881D56BBE}" srcOrd="2" destOrd="0" presId="urn:microsoft.com/office/officeart/2008/layout/LinedList"/>
    <dgm:cxn modelId="{1CE8C415-02D8-47E0-8E49-7EB72910F185}" type="presParOf" srcId="{CB532BCB-4F12-4CB8-8ECD-B578E4A6DBDD}" destId="{D3342D28-2CFD-4BFA-A6DF-D8F4BCD672B3}" srcOrd="2" destOrd="0" presId="urn:microsoft.com/office/officeart/2008/layout/LinedList"/>
    <dgm:cxn modelId="{6D198041-F41D-426D-BD3D-06C74A3A53DD}" type="presParOf" srcId="{CB532BCB-4F12-4CB8-8ECD-B578E4A6DBDD}" destId="{39EAB159-60AA-4351-96B0-1B2707C105F2}" srcOrd="3" destOrd="0" presId="urn:microsoft.com/office/officeart/2008/layout/LinedList"/>
    <dgm:cxn modelId="{66788C0D-B463-4E95-8E3B-EA8245A1DBC2}" type="presParOf" srcId="{CB532BCB-4F12-4CB8-8ECD-B578E4A6DBDD}" destId="{92B7E233-661B-4CD4-BA55-C0BCFF18F6C2}" srcOrd="4" destOrd="0" presId="urn:microsoft.com/office/officeart/2008/layout/LinedList"/>
    <dgm:cxn modelId="{39F0D01A-8E3D-4775-860D-5F5C646A111E}" type="presParOf" srcId="{92B7E233-661B-4CD4-BA55-C0BCFF18F6C2}" destId="{59EC50BB-C395-401A-A334-6A9B3150803B}" srcOrd="0" destOrd="0" presId="urn:microsoft.com/office/officeart/2008/layout/LinedList"/>
    <dgm:cxn modelId="{1324EB69-1295-4BE4-9F35-F568C51CB790}" type="presParOf" srcId="{92B7E233-661B-4CD4-BA55-C0BCFF18F6C2}" destId="{BAB2EA8A-6692-48F0-90F9-202C5BABF044}" srcOrd="1" destOrd="0" presId="urn:microsoft.com/office/officeart/2008/layout/LinedList"/>
    <dgm:cxn modelId="{65B97FC0-B1FC-43AE-B203-C2AA137D77EA}" type="presParOf" srcId="{92B7E233-661B-4CD4-BA55-C0BCFF18F6C2}" destId="{54080914-8FD5-47C6-AD7B-974E509FDE0D}" srcOrd="2" destOrd="0" presId="urn:microsoft.com/office/officeart/2008/layout/LinedList"/>
    <dgm:cxn modelId="{F88C8DA4-BCB8-4052-BDF5-EF14A168EE4E}" type="presParOf" srcId="{CB532BCB-4F12-4CB8-8ECD-B578E4A6DBDD}" destId="{23A715D7-0B7A-4BD1-BB69-4D393647334A}" srcOrd="5" destOrd="0" presId="urn:microsoft.com/office/officeart/2008/layout/LinedList"/>
    <dgm:cxn modelId="{06FB3315-2811-4670-976D-5BF66F616F39}" type="presParOf" srcId="{CB532BCB-4F12-4CB8-8ECD-B578E4A6DBDD}" destId="{547D026A-4E5D-4CB7-A875-9AE0B095D765}" srcOrd="6" destOrd="0" presId="urn:microsoft.com/office/officeart/2008/layout/LinedList"/>
    <dgm:cxn modelId="{D035648F-1E4F-47E6-84BD-6A143B2B78CB}" type="presParOf" srcId="{CB532BCB-4F12-4CB8-8ECD-B578E4A6DBDD}" destId="{1BBC88FD-6A1F-41C8-BDFA-8551B64F9424}" srcOrd="7" destOrd="0" presId="urn:microsoft.com/office/officeart/2008/layout/LinedList"/>
    <dgm:cxn modelId="{96BB2E36-673A-4DEC-B637-D9BEC49E3BAA}" type="presParOf" srcId="{1BBC88FD-6A1F-41C8-BDFA-8551B64F9424}" destId="{F2EFF1F8-337C-4E41-9195-9DFEF23340E9}" srcOrd="0" destOrd="0" presId="urn:microsoft.com/office/officeart/2008/layout/LinedList"/>
    <dgm:cxn modelId="{D9811DCB-CD4F-4FEC-BA3E-292C4AD86F38}" type="presParOf" srcId="{1BBC88FD-6A1F-41C8-BDFA-8551B64F9424}" destId="{B8DEF33E-CD06-4EFC-B139-D3A5C7FA6E10}" srcOrd="1" destOrd="0" presId="urn:microsoft.com/office/officeart/2008/layout/LinedList"/>
    <dgm:cxn modelId="{443E8563-E120-45F3-B441-72715665F19A}" type="presParOf" srcId="{1BBC88FD-6A1F-41C8-BDFA-8551B64F9424}" destId="{299BA3AC-2B43-445B-9B80-64970F3C8C18}" srcOrd="2" destOrd="0" presId="urn:microsoft.com/office/officeart/2008/layout/LinedList"/>
    <dgm:cxn modelId="{68E59E8E-AF97-4CA6-A024-503FE2467AE4}" type="presParOf" srcId="{CB532BCB-4F12-4CB8-8ECD-B578E4A6DBDD}" destId="{B649112C-D2A0-4769-A6B8-561052F33492}" srcOrd="8" destOrd="0" presId="urn:microsoft.com/office/officeart/2008/layout/LinedList"/>
    <dgm:cxn modelId="{782331A5-CAAB-4124-945B-F270AD37F766}" type="presParOf" srcId="{CB532BCB-4F12-4CB8-8ECD-B578E4A6DBDD}" destId="{FBBBD072-453F-4183-A353-38F2D0463A96}" srcOrd="9" destOrd="0" presId="urn:microsoft.com/office/officeart/2008/layout/LinedList"/>
    <dgm:cxn modelId="{F6661EC4-37AD-4909-A1C6-781F5D2F4897}" type="presParOf" srcId="{CB532BCB-4F12-4CB8-8ECD-B578E4A6DBDD}" destId="{75EADF10-6E1F-4599-922B-736592FE1125}" srcOrd="10" destOrd="0" presId="urn:microsoft.com/office/officeart/2008/layout/LinedList"/>
    <dgm:cxn modelId="{A6375A57-63FB-4BEF-81DA-2E784D4EBA7B}" type="presParOf" srcId="{75EADF10-6E1F-4599-922B-736592FE1125}" destId="{1C9E4C08-B816-4F50-9AEB-C7D0CF20BFA8}" srcOrd="0" destOrd="0" presId="urn:microsoft.com/office/officeart/2008/layout/LinedList"/>
    <dgm:cxn modelId="{EA44308E-6D88-47E4-BC15-8CD000E07108}" type="presParOf" srcId="{75EADF10-6E1F-4599-922B-736592FE1125}" destId="{10D8415C-EE28-4901-ACCD-87623317E0F3}" srcOrd="1" destOrd="0" presId="urn:microsoft.com/office/officeart/2008/layout/LinedList"/>
    <dgm:cxn modelId="{E9752EF9-C4EF-4BE1-8020-B51F39C87052}" type="presParOf" srcId="{75EADF10-6E1F-4599-922B-736592FE1125}" destId="{C8E48381-108A-4382-B567-52A740172793}" srcOrd="2" destOrd="0" presId="urn:microsoft.com/office/officeart/2008/layout/LinedList"/>
    <dgm:cxn modelId="{A55E5892-D10D-4B0F-9D89-727411BE4B08}" type="presParOf" srcId="{CB532BCB-4F12-4CB8-8ECD-B578E4A6DBDD}" destId="{E3E80D2F-BDFE-4EBD-9293-1AC20E77704C}" srcOrd="11" destOrd="0" presId="urn:microsoft.com/office/officeart/2008/layout/LinedList"/>
    <dgm:cxn modelId="{CDD81072-486F-4383-9711-A656013D12B8}" type="presParOf" srcId="{CB532BCB-4F12-4CB8-8ECD-B578E4A6DBDD}" destId="{61686A74-159B-46ED-B381-BCEA4D3D77D8}" srcOrd="12" destOrd="0" presId="urn:microsoft.com/office/officeart/2008/layout/LinedList"/>
    <dgm:cxn modelId="{EED142FB-E34D-4F4E-A95B-CCFD75B0F8F2}" type="presParOf" srcId="{CB532BCB-4F12-4CB8-8ECD-B578E4A6DBDD}" destId="{063C5491-2E39-4695-B45A-2B046D63013C}" srcOrd="13" destOrd="0" presId="urn:microsoft.com/office/officeart/2008/layout/LinedList"/>
    <dgm:cxn modelId="{C9023CD1-1232-4E33-8902-BA3A1F94E783}" type="presParOf" srcId="{063C5491-2E39-4695-B45A-2B046D63013C}" destId="{EB75575D-33B0-4DE3-8DA9-FC1981E0609C}" srcOrd="0" destOrd="0" presId="urn:microsoft.com/office/officeart/2008/layout/LinedList"/>
    <dgm:cxn modelId="{B6E233C1-6986-4A11-9871-A2BDF06B9FB2}" type="presParOf" srcId="{063C5491-2E39-4695-B45A-2B046D63013C}" destId="{91A98B2E-E158-4F43-8B07-9D1FE1AB8345}" srcOrd="1" destOrd="0" presId="urn:microsoft.com/office/officeart/2008/layout/LinedList"/>
    <dgm:cxn modelId="{08618C8A-F4E9-4893-907E-05183192DB72}" type="presParOf" srcId="{063C5491-2E39-4695-B45A-2B046D63013C}" destId="{B6A86B93-CF19-4677-AC5D-21D091FEE8D1}" srcOrd="2" destOrd="0" presId="urn:microsoft.com/office/officeart/2008/layout/LinedList"/>
    <dgm:cxn modelId="{FCF9B9CA-2F40-498E-A789-FC4C568EC76E}" type="presParOf" srcId="{CB532BCB-4F12-4CB8-8ECD-B578E4A6DBDD}" destId="{8DF54A74-A671-4A7D-A735-5E2BC35F2603}" srcOrd="14" destOrd="0" presId="urn:microsoft.com/office/officeart/2008/layout/LinedList"/>
    <dgm:cxn modelId="{8FD2FF78-F73D-4F95-9711-5676ECBA8E7E}" type="presParOf" srcId="{CB532BCB-4F12-4CB8-8ECD-B578E4A6DBDD}" destId="{CAB7F2FC-4880-4985-9A72-83E8DB1D02D3}" srcOrd="15" destOrd="0" presId="urn:microsoft.com/office/officeart/2008/layout/LinedList"/>
  </dgm:cxnLst>
  <dgm:bg>
    <a:noFill/>
  </dgm:bg>
  <dgm:whole>
    <a:ln w="12700"/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73227F0-187B-4745-B7AA-5A210F20D328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DE15E1C-34D2-47B1-B45F-90CD5CEBD7F6}">
      <dgm:prSet custT="1"/>
      <dgm:spPr>
        <a:noFill/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pPr algn="ctr" rtl="0"/>
          <a:r>
            <a:rPr lang="ru-RU" sz="1600" dirty="0" smtClean="0">
              <a:solidFill>
                <a:schemeClr val="tx1"/>
              </a:solidFill>
            </a:rPr>
            <a:t>Розничная торговля</a:t>
          </a:r>
        </a:p>
        <a:p>
          <a:pPr algn="ctr" rtl="0"/>
          <a:r>
            <a:rPr lang="ru-RU" sz="1600" dirty="0" smtClean="0">
              <a:solidFill>
                <a:srgbClr val="C00000"/>
              </a:solidFill>
            </a:rPr>
            <a:t>1 показатель</a:t>
          </a:r>
          <a:endParaRPr lang="ru-RU" sz="1600" dirty="0">
            <a:solidFill>
              <a:srgbClr val="C00000"/>
            </a:solidFill>
          </a:endParaRPr>
        </a:p>
      </dgm:t>
    </dgm:pt>
    <dgm:pt modelId="{B50CB0BA-CAB7-4DD5-8640-EBB7E0CB549C}" type="parTrans" cxnId="{42573AA0-418E-4362-9DFD-4645EC809331}">
      <dgm:prSet/>
      <dgm:spPr/>
      <dgm:t>
        <a:bodyPr/>
        <a:lstStyle/>
        <a:p>
          <a:endParaRPr lang="ru-RU"/>
        </a:p>
      </dgm:t>
    </dgm:pt>
    <dgm:pt modelId="{0EAE37B8-613C-41D4-8F28-03A138D01D82}" type="sibTrans" cxnId="{42573AA0-418E-4362-9DFD-4645EC809331}">
      <dgm:prSet/>
      <dgm:spPr/>
      <dgm:t>
        <a:bodyPr/>
        <a:lstStyle/>
        <a:p>
          <a:endParaRPr lang="ru-RU"/>
        </a:p>
      </dgm:t>
    </dgm:pt>
    <dgm:pt modelId="{85BDAB09-804C-4CE7-B8DB-CEDB5819A96E}">
      <dgm:prSet custT="1"/>
      <dgm:spPr>
        <a:noFill/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pPr algn="ctr" rtl="0"/>
          <a:r>
            <a:rPr lang="ru-RU" sz="1600" dirty="0" smtClean="0">
              <a:solidFill>
                <a:schemeClr val="tx1"/>
              </a:solidFill>
            </a:rPr>
            <a:t>Рынок услуг ЖКХ</a:t>
          </a:r>
        </a:p>
        <a:p>
          <a:pPr algn="ctr" rtl="0"/>
          <a:r>
            <a:rPr lang="ru-RU" sz="1600" dirty="0" smtClean="0">
              <a:solidFill>
                <a:srgbClr val="C00000"/>
              </a:solidFill>
            </a:rPr>
            <a:t>1 показатель </a:t>
          </a:r>
          <a:endParaRPr lang="ru-RU" sz="1600" dirty="0">
            <a:solidFill>
              <a:srgbClr val="C00000"/>
            </a:solidFill>
          </a:endParaRPr>
        </a:p>
      </dgm:t>
    </dgm:pt>
    <dgm:pt modelId="{C20B8864-2E55-49CA-BBCF-7DB1D960E6C0}" type="parTrans" cxnId="{8B05B336-CBAE-4E9E-845A-A1D43F52143A}">
      <dgm:prSet/>
      <dgm:spPr/>
      <dgm:t>
        <a:bodyPr/>
        <a:lstStyle/>
        <a:p>
          <a:endParaRPr lang="ru-RU"/>
        </a:p>
      </dgm:t>
    </dgm:pt>
    <dgm:pt modelId="{CD57CF86-4E44-49B5-B970-D02F6CABAC1A}" type="sibTrans" cxnId="{8B05B336-CBAE-4E9E-845A-A1D43F52143A}">
      <dgm:prSet/>
      <dgm:spPr/>
      <dgm:t>
        <a:bodyPr/>
        <a:lstStyle/>
        <a:p>
          <a:endParaRPr lang="ru-RU"/>
        </a:p>
      </dgm:t>
    </dgm:pt>
    <dgm:pt modelId="{CD0897CC-FA2E-4B20-8FC2-8B85700722C2}">
      <dgm:prSet custT="1"/>
      <dgm:spPr>
        <a:noFill/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pPr algn="ctr" rtl="0"/>
          <a:r>
            <a:rPr lang="ru-RU" sz="1600" dirty="0" smtClean="0">
              <a:solidFill>
                <a:schemeClr val="tx1"/>
              </a:solidFill>
            </a:rPr>
            <a:t>Системные мероприятия</a:t>
          </a:r>
        </a:p>
        <a:p>
          <a:pPr algn="ctr" rtl="0"/>
          <a:r>
            <a:rPr lang="ru-RU" sz="1600" dirty="0" smtClean="0">
              <a:solidFill>
                <a:srgbClr val="C00000"/>
              </a:solidFill>
            </a:rPr>
            <a:t>2 показателя</a:t>
          </a:r>
          <a:endParaRPr lang="ru-RU" sz="1600" dirty="0">
            <a:solidFill>
              <a:srgbClr val="C00000"/>
            </a:solidFill>
          </a:endParaRPr>
        </a:p>
      </dgm:t>
    </dgm:pt>
    <dgm:pt modelId="{03789F19-BBE0-48F0-8DA2-52E214DA3082}" type="parTrans" cxnId="{28CCB16A-5540-490F-844E-DEA77B0743F3}">
      <dgm:prSet/>
      <dgm:spPr/>
      <dgm:t>
        <a:bodyPr/>
        <a:lstStyle/>
        <a:p>
          <a:endParaRPr lang="ru-RU"/>
        </a:p>
      </dgm:t>
    </dgm:pt>
    <dgm:pt modelId="{41FB8CEA-4BEA-49B9-987B-013FADEE35D6}" type="sibTrans" cxnId="{28CCB16A-5540-490F-844E-DEA77B0743F3}">
      <dgm:prSet/>
      <dgm:spPr/>
      <dgm:t>
        <a:bodyPr/>
        <a:lstStyle/>
        <a:p>
          <a:endParaRPr lang="ru-RU"/>
        </a:p>
      </dgm:t>
    </dgm:pt>
    <dgm:pt modelId="{2978E8FC-D0AA-4FB5-ABE7-B803D3AC152A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pPr algn="ctr" rtl="0"/>
          <a:r>
            <a:rPr lang="ru-RU" sz="1800" dirty="0" smtClean="0"/>
            <a:t>4 показателя  не достигнуты</a:t>
          </a:r>
          <a:endParaRPr lang="ru-RU" sz="1800" dirty="0"/>
        </a:p>
      </dgm:t>
    </dgm:pt>
    <dgm:pt modelId="{737D555C-CBE2-4A0C-8AF0-889870DB4C3D}" type="parTrans" cxnId="{2A81AC36-A76D-4DC7-9CA9-8E548BD31835}">
      <dgm:prSet/>
      <dgm:spPr/>
      <dgm:t>
        <a:bodyPr/>
        <a:lstStyle/>
        <a:p>
          <a:endParaRPr lang="ru-RU"/>
        </a:p>
      </dgm:t>
    </dgm:pt>
    <dgm:pt modelId="{7BFB19ED-B441-4776-9806-DABC87B8EB49}" type="sibTrans" cxnId="{2A81AC36-A76D-4DC7-9CA9-8E548BD31835}">
      <dgm:prSet/>
      <dgm:spPr/>
      <dgm:t>
        <a:bodyPr/>
        <a:lstStyle/>
        <a:p>
          <a:endParaRPr lang="ru-RU"/>
        </a:p>
      </dgm:t>
    </dgm:pt>
    <dgm:pt modelId="{FC40EE14-81D0-4754-ADC3-18CB6E55CD8F}" type="pres">
      <dgm:prSet presAssocID="{E73227F0-187B-4745-B7AA-5A210F20D328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5EC0A53-0FAC-409D-90D1-61FDA939E563}" type="pres">
      <dgm:prSet presAssocID="{2978E8FC-D0AA-4FB5-ABE7-B803D3AC152A}" presName="roof" presStyleLbl="dkBgShp" presStyleIdx="0" presStyleCnt="2"/>
      <dgm:spPr/>
      <dgm:t>
        <a:bodyPr/>
        <a:lstStyle/>
        <a:p>
          <a:endParaRPr lang="ru-RU"/>
        </a:p>
      </dgm:t>
    </dgm:pt>
    <dgm:pt modelId="{40A8DB37-9E3C-4C72-B60C-8BF4FDF4275C}" type="pres">
      <dgm:prSet presAssocID="{2978E8FC-D0AA-4FB5-ABE7-B803D3AC152A}" presName="pillars" presStyleCnt="0"/>
      <dgm:spPr/>
    </dgm:pt>
    <dgm:pt modelId="{47F4F92C-3831-41E6-ACC6-7C10D25BE5ED}" type="pres">
      <dgm:prSet presAssocID="{2978E8FC-D0AA-4FB5-ABE7-B803D3AC152A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D6735B-77F4-4E6C-9669-18619A340035}" type="pres">
      <dgm:prSet presAssocID="{85BDAB09-804C-4CE7-B8DB-CEDB5819A96E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6FAF38-FA80-4A8D-86E7-55431C4D7C48}" type="pres">
      <dgm:prSet presAssocID="{CD0897CC-FA2E-4B20-8FC2-8B85700722C2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B8DAF2-841B-4DF4-94B0-444A314B26FF}" type="pres">
      <dgm:prSet presAssocID="{2978E8FC-D0AA-4FB5-ABE7-B803D3AC152A}" presName="base" presStyleLbl="dkBgShp" presStyleIdx="1" presStyleCnt="2"/>
      <dgm:spPr>
        <a:solidFill>
          <a:schemeClr val="accent2">
            <a:lumMod val="75000"/>
          </a:schemeClr>
        </a:solidFill>
      </dgm:spPr>
    </dgm:pt>
  </dgm:ptLst>
  <dgm:cxnLst>
    <dgm:cxn modelId="{42573AA0-418E-4362-9DFD-4645EC809331}" srcId="{2978E8FC-D0AA-4FB5-ABE7-B803D3AC152A}" destId="{6DE15E1C-34D2-47B1-B45F-90CD5CEBD7F6}" srcOrd="0" destOrd="0" parTransId="{B50CB0BA-CAB7-4DD5-8640-EBB7E0CB549C}" sibTransId="{0EAE37B8-613C-41D4-8F28-03A138D01D82}"/>
    <dgm:cxn modelId="{0AC60C4A-BDF5-4544-A930-A0D3D11737AF}" type="presOf" srcId="{E73227F0-187B-4745-B7AA-5A210F20D328}" destId="{FC40EE14-81D0-4754-ADC3-18CB6E55CD8F}" srcOrd="0" destOrd="0" presId="urn:microsoft.com/office/officeart/2005/8/layout/hList3"/>
    <dgm:cxn modelId="{8B05B336-CBAE-4E9E-845A-A1D43F52143A}" srcId="{2978E8FC-D0AA-4FB5-ABE7-B803D3AC152A}" destId="{85BDAB09-804C-4CE7-B8DB-CEDB5819A96E}" srcOrd="1" destOrd="0" parTransId="{C20B8864-2E55-49CA-BBCF-7DB1D960E6C0}" sibTransId="{CD57CF86-4E44-49B5-B970-D02F6CABAC1A}"/>
    <dgm:cxn modelId="{A64F7F2C-C19D-405A-87D4-A67F7C467655}" type="presOf" srcId="{6DE15E1C-34D2-47B1-B45F-90CD5CEBD7F6}" destId="{47F4F92C-3831-41E6-ACC6-7C10D25BE5ED}" srcOrd="0" destOrd="0" presId="urn:microsoft.com/office/officeart/2005/8/layout/hList3"/>
    <dgm:cxn modelId="{2A81AC36-A76D-4DC7-9CA9-8E548BD31835}" srcId="{E73227F0-187B-4745-B7AA-5A210F20D328}" destId="{2978E8FC-D0AA-4FB5-ABE7-B803D3AC152A}" srcOrd="0" destOrd="0" parTransId="{737D555C-CBE2-4A0C-8AF0-889870DB4C3D}" sibTransId="{7BFB19ED-B441-4776-9806-DABC87B8EB49}"/>
    <dgm:cxn modelId="{28CCB16A-5540-490F-844E-DEA77B0743F3}" srcId="{2978E8FC-D0AA-4FB5-ABE7-B803D3AC152A}" destId="{CD0897CC-FA2E-4B20-8FC2-8B85700722C2}" srcOrd="2" destOrd="0" parTransId="{03789F19-BBE0-48F0-8DA2-52E214DA3082}" sibTransId="{41FB8CEA-4BEA-49B9-987B-013FADEE35D6}"/>
    <dgm:cxn modelId="{05F930C7-8F07-4977-AD22-FCAF18398656}" type="presOf" srcId="{85BDAB09-804C-4CE7-B8DB-CEDB5819A96E}" destId="{1AD6735B-77F4-4E6C-9669-18619A340035}" srcOrd="0" destOrd="0" presId="urn:microsoft.com/office/officeart/2005/8/layout/hList3"/>
    <dgm:cxn modelId="{42EAE726-D84F-4695-B9CE-779B68EE337C}" type="presOf" srcId="{CD0897CC-FA2E-4B20-8FC2-8B85700722C2}" destId="{D66FAF38-FA80-4A8D-86E7-55431C4D7C48}" srcOrd="0" destOrd="0" presId="urn:microsoft.com/office/officeart/2005/8/layout/hList3"/>
    <dgm:cxn modelId="{F231667F-5465-43FD-8F0E-CD8F0A977650}" type="presOf" srcId="{2978E8FC-D0AA-4FB5-ABE7-B803D3AC152A}" destId="{C5EC0A53-0FAC-409D-90D1-61FDA939E563}" srcOrd="0" destOrd="0" presId="urn:microsoft.com/office/officeart/2005/8/layout/hList3"/>
    <dgm:cxn modelId="{C463C857-3071-4845-9C31-0B0B4D971958}" type="presParOf" srcId="{FC40EE14-81D0-4754-ADC3-18CB6E55CD8F}" destId="{C5EC0A53-0FAC-409D-90D1-61FDA939E563}" srcOrd="0" destOrd="0" presId="urn:microsoft.com/office/officeart/2005/8/layout/hList3"/>
    <dgm:cxn modelId="{42342F93-2AB1-49E5-A5B1-072FBAEEA533}" type="presParOf" srcId="{FC40EE14-81D0-4754-ADC3-18CB6E55CD8F}" destId="{40A8DB37-9E3C-4C72-B60C-8BF4FDF4275C}" srcOrd="1" destOrd="0" presId="urn:microsoft.com/office/officeart/2005/8/layout/hList3"/>
    <dgm:cxn modelId="{A7E551A6-D064-4EA7-AFA9-83DE23F31EDE}" type="presParOf" srcId="{40A8DB37-9E3C-4C72-B60C-8BF4FDF4275C}" destId="{47F4F92C-3831-41E6-ACC6-7C10D25BE5ED}" srcOrd="0" destOrd="0" presId="urn:microsoft.com/office/officeart/2005/8/layout/hList3"/>
    <dgm:cxn modelId="{BD0F6E31-CFD8-4A18-969E-7A4965F645B5}" type="presParOf" srcId="{40A8DB37-9E3C-4C72-B60C-8BF4FDF4275C}" destId="{1AD6735B-77F4-4E6C-9669-18619A340035}" srcOrd="1" destOrd="0" presId="urn:microsoft.com/office/officeart/2005/8/layout/hList3"/>
    <dgm:cxn modelId="{2356DA9A-0D22-43C7-ACCC-EFB2DA763EDE}" type="presParOf" srcId="{40A8DB37-9E3C-4C72-B60C-8BF4FDF4275C}" destId="{D66FAF38-FA80-4A8D-86E7-55431C4D7C48}" srcOrd="2" destOrd="0" presId="urn:microsoft.com/office/officeart/2005/8/layout/hList3"/>
    <dgm:cxn modelId="{3CD4801C-874D-4686-9ACA-0373C77BED18}" type="presParOf" srcId="{FC40EE14-81D0-4754-ADC3-18CB6E55CD8F}" destId="{B1B8DAF2-841B-4DF4-94B0-444A314B26FF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95E1415-7FC6-4EBC-BF61-61D4928E7632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F22083D-D180-4C72-B8D3-4B8759D0C88D}">
      <dgm:prSet/>
      <dgm:spPr>
        <a:solidFill>
          <a:schemeClr val="accent2">
            <a:lumMod val="75000"/>
          </a:schemeClr>
        </a:solidFill>
      </dgm:spPr>
      <dgm:t>
        <a:bodyPr/>
        <a:lstStyle/>
        <a:p>
          <a:pPr algn="ctr" rtl="0">
            <a:lnSpc>
              <a:spcPct val="100000"/>
            </a:lnSpc>
            <a:spcAft>
              <a:spcPts val="0"/>
            </a:spcAft>
          </a:pPr>
          <a:r>
            <a:rPr lang="ru-RU" dirty="0" smtClean="0"/>
            <a:t>Распоряжение Губернатора Новосибирской области от 21.05.2018 № 102-р «О реализации Указа Президента Российской Федерации от 21.12.2017 № 618</a:t>
          </a:r>
        </a:p>
        <a:p>
          <a:pPr algn="ctr" rtl="0">
            <a:lnSpc>
              <a:spcPct val="100000"/>
            </a:lnSpc>
            <a:spcAft>
              <a:spcPts val="0"/>
            </a:spcAft>
          </a:pPr>
          <a:r>
            <a:rPr lang="ru-RU" dirty="0" smtClean="0"/>
            <a:t> «Об основных направлениях государственной политики по развитию конкуренции»</a:t>
          </a:r>
          <a:endParaRPr lang="ru-RU" dirty="0"/>
        </a:p>
      </dgm:t>
    </dgm:pt>
    <dgm:pt modelId="{35946FBD-4C2B-4BE1-9B27-1750EA1C2C36}" type="parTrans" cxnId="{D7E0FAEF-0BCD-4A63-9ACB-D402263CC526}">
      <dgm:prSet/>
      <dgm:spPr/>
      <dgm:t>
        <a:bodyPr/>
        <a:lstStyle/>
        <a:p>
          <a:endParaRPr lang="ru-RU"/>
        </a:p>
      </dgm:t>
    </dgm:pt>
    <dgm:pt modelId="{DEE49613-EC1F-4844-845B-7686E161A74A}" type="sibTrans" cxnId="{D7E0FAEF-0BCD-4A63-9ACB-D402263CC526}">
      <dgm:prSet/>
      <dgm:spPr/>
      <dgm:t>
        <a:bodyPr/>
        <a:lstStyle/>
        <a:p>
          <a:endParaRPr lang="ru-RU"/>
        </a:p>
      </dgm:t>
    </dgm:pt>
    <dgm:pt modelId="{5769FCA9-887A-4BCC-96F8-3538E081858A}">
      <dgm:prSet/>
      <dgm:spPr>
        <a:solidFill>
          <a:schemeClr val="accent2">
            <a:lumMod val="75000"/>
          </a:schemeClr>
        </a:solidFill>
      </dgm:spPr>
      <dgm:t>
        <a:bodyPr/>
        <a:lstStyle/>
        <a:p>
          <a:pPr algn="ctr" rtl="0"/>
          <a:r>
            <a:rPr lang="ru-RU" dirty="0" smtClean="0"/>
            <a:t>Распоряжение Губернатора Новосибирской области от 26.12.2018 № 268-р «О создании и организации системы внутреннего обеспечения соответствия требованиям антимонопольного законодательства деятельности областных исполнительных органов государственной власти Новосибирской области»</a:t>
          </a:r>
          <a:endParaRPr lang="ru-RU" dirty="0"/>
        </a:p>
      </dgm:t>
    </dgm:pt>
    <dgm:pt modelId="{9CDE3943-5CC3-4718-A60B-B1753CF0308A}" type="parTrans" cxnId="{7EBC623D-EBA9-4084-9979-A5BE1C44B157}">
      <dgm:prSet/>
      <dgm:spPr/>
      <dgm:t>
        <a:bodyPr/>
        <a:lstStyle/>
        <a:p>
          <a:endParaRPr lang="ru-RU"/>
        </a:p>
      </dgm:t>
    </dgm:pt>
    <dgm:pt modelId="{BD08B628-3D84-4A24-89AC-E2772C5D0EFB}" type="sibTrans" cxnId="{7EBC623D-EBA9-4084-9979-A5BE1C44B157}">
      <dgm:prSet/>
      <dgm:spPr/>
      <dgm:t>
        <a:bodyPr/>
        <a:lstStyle/>
        <a:p>
          <a:endParaRPr lang="ru-RU"/>
        </a:p>
      </dgm:t>
    </dgm:pt>
    <dgm:pt modelId="{B0468E83-D7FB-4A7C-BC7F-7D4B80378A6E}">
      <dgm:prSet/>
      <dgm:spPr>
        <a:solidFill>
          <a:schemeClr val="accent2">
            <a:lumMod val="75000"/>
          </a:schemeClr>
        </a:solidFill>
      </dgm:spPr>
      <dgm:t>
        <a:bodyPr/>
        <a:lstStyle/>
        <a:p>
          <a:pPr algn="ctr" rtl="0"/>
          <a:r>
            <a:rPr lang="ru-RU" dirty="0" smtClean="0"/>
            <a:t>Соглашение о взаимодействии между Федеральной антимонопольной службой и Правительством Новосибирской области</a:t>
          </a:r>
          <a:r>
            <a:rPr lang="ru-RU" b="1" dirty="0" smtClean="0"/>
            <a:t> </a:t>
          </a:r>
          <a:r>
            <a:rPr lang="ru-RU" dirty="0" smtClean="0"/>
            <a:t>от 25.07.2018 № 09-136</a:t>
          </a:r>
          <a:endParaRPr lang="ru-RU" dirty="0"/>
        </a:p>
      </dgm:t>
    </dgm:pt>
    <dgm:pt modelId="{71DAE9F4-FF29-4C31-8EF8-E2065943758A}" type="parTrans" cxnId="{AA0D3688-51A1-48C1-A293-703E5B4154C3}">
      <dgm:prSet/>
      <dgm:spPr/>
      <dgm:t>
        <a:bodyPr/>
        <a:lstStyle/>
        <a:p>
          <a:endParaRPr lang="ru-RU"/>
        </a:p>
      </dgm:t>
    </dgm:pt>
    <dgm:pt modelId="{1717673F-49DB-4F3E-B653-80EFCBDEAA95}" type="sibTrans" cxnId="{AA0D3688-51A1-48C1-A293-703E5B4154C3}">
      <dgm:prSet/>
      <dgm:spPr/>
      <dgm:t>
        <a:bodyPr/>
        <a:lstStyle/>
        <a:p>
          <a:endParaRPr lang="ru-RU"/>
        </a:p>
      </dgm:t>
    </dgm:pt>
    <dgm:pt modelId="{BBFB2595-CE3A-49F6-80B8-CAE73A84599E}">
      <dgm:prSet/>
      <dgm:spPr>
        <a:solidFill>
          <a:schemeClr val="accent2">
            <a:lumMod val="75000"/>
          </a:schemeClr>
        </a:solidFill>
      </dgm:spPr>
      <dgm:t>
        <a:bodyPr/>
        <a:lstStyle/>
        <a:p>
          <a:pPr algn="ctr" rtl="0"/>
          <a:r>
            <a:rPr lang="ru-RU" dirty="0" smtClean="0"/>
            <a:t>Утвержден План по реализации соглашения о взаимодействии между Федеральной антимонопольной службой и Правительством Новосибирской области от 25.07.2018 № 09-136 на 2019 год</a:t>
          </a:r>
          <a:endParaRPr lang="ru-RU" dirty="0"/>
        </a:p>
      </dgm:t>
    </dgm:pt>
    <dgm:pt modelId="{DB13750D-202B-46A7-A9BD-9CFAA829BD0D}" type="parTrans" cxnId="{1334EF3F-17BF-4C33-AEFF-9C1621C9BFA5}">
      <dgm:prSet/>
      <dgm:spPr/>
      <dgm:t>
        <a:bodyPr/>
        <a:lstStyle/>
        <a:p>
          <a:endParaRPr lang="ru-RU"/>
        </a:p>
      </dgm:t>
    </dgm:pt>
    <dgm:pt modelId="{EBA2EB37-80A2-4D0B-AF01-1D1299C3183B}" type="sibTrans" cxnId="{1334EF3F-17BF-4C33-AEFF-9C1621C9BFA5}">
      <dgm:prSet/>
      <dgm:spPr/>
      <dgm:t>
        <a:bodyPr/>
        <a:lstStyle/>
        <a:p>
          <a:endParaRPr lang="ru-RU"/>
        </a:p>
      </dgm:t>
    </dgm:pt>
    <dgm:pt modelId="{E1AAE1CA-90FA-4336-A13F-C3819FA9EC24}">
      <dgm:prSet/>
      <dgm:spPr>
        <a:solidFill>
          <a:schemeClr val="accent2">
            <a:lumMod val="75000"/>
          </a:schemeClr>
        </a:solidFill>
      </dgm:spPr>
      <dgm:t>
        <a:bodyPr/>
        <a:lstStyle/>
        <a:p>
          <a:pPr algn="ctr" rtl="0"/>
          <a:r>
            <a:rPr lang="ru-RU" dirty="0" smtClean="0"/>
            <a:t>Все ОИОГВ НСО внесли в положения об органах власти изменения, предусматривающие приоритет целей и задач по содействию развитию конкуренции</a:t>
          </a:r>
          <a:endParaRPr lang="ru-RU" dirty="0"/>
        </a:p>
      </dgm:t>
    </dgm:pt>
    <dgm:pt modelId="{7440AA3B-9ED7-4317-BA59-B8A8CE72C997}" type="parTrans" cxnId="{454792C8-E970-46CF-B9A8-4758A8F91939}">
      <dgm:prSet/>
      <dgm:spPr/>
      <dgm:t>
        <a:bodyPr/>
        <a:lstStyle/>
        <a:p>
          <a:endParaRPr lang="ru-RU"/>
        </a:p>
      </dgm:t>
    </dgm:pt>
    <dgm:pt modelId="{E289A7E9-B3D0-451F-9611-689DA74595E9}" type="sibTrans" cxnId="{454792C8-E970-46CF-B9A8-4758A8F91939}">
      <dgm:prSet/>
      <dgm:spPr/>
      <dgm:t>
        <a:bodyPr/>
        <a:lstStyle/>
        <a:p>
          <a:endParaRPr lang="ru-RU"/>
        </a:p>
      </dgm:t>
    </dgm:pt>
    <dgm:pt modelId="{1A7E889C-145E-4AC3-A6E1-5BC3E0C28666}">
      <dgm:prSet/>
      <dgm:spPr>
        <a:solidFill>
          <a:schemeClr val="accent2">
            <a:lumMod val="75000"/>
          </a:schemeClr>
        </a:solidFill>
      </dgm:spPr>
      <dgm:t>
        <a:bodyPr/>
        <a:lstStyle/>
        <a:p>
          <a:pPr algn="ctr" rtl="0"/>
          <a:r>
            <a:rPr lang="ru-RU" dirty="0" smtClean="0"/>
            <a:t>Все ОИОГВ НСО приняли приказы об антимонопольном </a:t>
          </a:r>
          <a:r>
            <a:rPr lang="ru-RU" dirty="0" err="1" smtClean="0"/>
            <a:t>комплаенсе</a:t>
          </a:r>
          <a:endParaRPr lang="ru-RU" dirty="0"/>
        </a:p>
      </dgm:t>
    </dgm:pt>
    <dgm:pt modelId="{63CCEDF3-01C4-4063-A228-7B263542681C}" type="parTrans" cxnId="{8455D853-12AD-441F-AF90-6ADF8C6013EC}">
      <dgm:prSet/>
      <dgm:spPr/>
      <dgm:t>
        <a:bodyPr/>
        <a:lstStyle/>
        <a:p>
          <a:endParaRPr lang="ru-RU"/>
        </a:p>
      </dgm:t>
    </dgm:pt>
    <dgm:pt modelId="{F23AEC0C-C3C2-44EC-9975-513B6B14022A}" type="sibTrans" cxnId="{8455D853-12AD-441F-AF90-6ADF8C6013EC}">
      <dgm:prSet/>
      <dgm:spPr/>
      <dgm:t>
        <a:bodyPr/>
        <a:lstStyle/>
        <a:p>
          <a:endParaRPr lang="ru-RU"/>
        </a:p>
      </dgm:t>
    </dgm:pt>
    <dgm:pt modelId="{98A99362-1FB8-4E7D-8665-ED1CDAED205A}" type="pres">
      <dgm:prSet presAssocID="{A95E1415-7FC6-4EBC-BF61-61D4928E7632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2CC81A1-A0B0-415C-83CC-82089DAE5C47}" type="pres">
      <dgm:prSet presAssocID="{2F22083D-D180-4C72-B8D3-4B8759D0C88D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479771-C622-411A-A8FE-0FDCD86F2B23}" type="pres">
      <dgm:prSet presAssocID="{DEE49613-EC1F-4844-845B-7686E161A74A}" presName="sibTrans" presStyleCnt="0"/>
      <dgm:spPr/>
    </dgm:pt>
    <dgm:pt modelId="{E568FE5B-0782-4540-8E63-D94637A1A4AA}" type="pres">
      <dgm:prSet presAssocID="{5769FCA9-887A-4BCC-96F8-3538E081858A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423327-869E-47BD-AE15-4015CA43EB2C}" type="pres">
      <dgm:prSet presAssocID="{BD08B628-3D84-4A24-89AC-E2772C5D0EFB}" presName="sibTrans" presStyleCnt="0"/>
      <dgm:spPr/>
    </dgm:pt>
    <dgm:pt modelId="{01131160-636C-4F98-84A3-94DF7A046C1A}" type="pres">
      <dgm:prSet presAssocID="{B0468E83-D7FB-4A7C-BC7F-7D4B80378A6E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96704F-94B1-4D4D-A0DA-AAAF76580CF4}" type="pres">
      <dgm:prSet presAssocID="{1717673F-49DB-4F3E-B653-80EFCBDEAA95}" presName="sibTrans" presStyleCnt="0"/>
      <dgm:spPr/>
    </dgm:pt>
    <dgm:pt modelId="{07EF20BE-217B-4396-A954-7F543D01A1F4}" type="pres">
      <dgm:prSet presAssocID="{BBFB2595-CE3A-49F6-80B8-CAE73A84599E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95C85E-8282-4102-97F0-22C31F064479}" type="pres">
      <dgm:prSet presAssocID="{EBA2EB37-80A2-4D0B-AF01-1D1299C3183B}" presName="sibTrans" presStyleCnt="0"/>
      <dgm:spPr/>
    </dgm:pt>
    <dgm:pt modelId="{021FD055-AC2B-4E8A-ACAF-FEC4835D3DA9}" type="pres">
      <dgm:prSet presAssocID="{E1AAE1CA-90FA-4336-A13F-C3819FA9EC24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64C568-DB1A-4909-904E-5DC41DB41FAF}" type="pres">
      <dgm:prSet presAssocID="{E289A7E9-B3D0-451F-9611-689DA74595E9}" presName="sibTrans" presStyleCnt="0"/>
      <dgm:spPr/>
    </dgm:pt>
    <dgm:pt modelId="{B6AC9FA1-EDEB-48AB-954C-7E861E2910EB}" type="pres">
      <dgm:prSet presAssocID="{1A7E889C-145E-4AC3-A6E1-5BC3E0C28666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455D853-12AD-441F-AF90-6ADF8C6013EC}" srcId="{A95E1415-7FC6-4EBC-BF61-61D4928E7632}" destId="{1A7E889C-145E-4AC3-A6E1-5BC3E0C28666}" srcOrd="5" destOrd="0" parTransId="{63CCEDF3-01C4-4063-A228-7B263542681C}" sibTransId="{F23AEC0C-C3C2-44EC-9975-513B6B14022A}"/>
    <dgm:cxn modelId="{AA0D3688-51A1-48C1-A293-703E5B4154C3}" srcId="{A95E1415-7FC6-4EBC-BF61-61D4928E7632}" destId="{B0468E83-D7FB-4A7C-BC7F-7D4B80378A6E}" srcOrd="2" destOrd="0" parTransId="{71DAE9F4-FF29-4C31-8EF8-E2065943758A}" sibTransId="{1717673F-49DB-4F3E-B653-80EFCBDEAA95}"/>
    <dgm:cxn modelId="{0BAA1192-FB1F-4DFB-9608-F5709F05C6F5}" type="presOf" srcId="{E1AAE1CA-90FA-4336-A13F-C3819FA9EC24}" destId="{021FD055-AC2B-4E8A-ACAF-FEC4835D3DA9}" srcOrd="0" destOrd="0" presId="urn:microsoft.com/office/officeart/2005/8/layout/default"/>
    <dgm:cxn modelId="{91F90364-ABBB-4B42-8E51-9901FDF49658}" type="presOf" srcId="{1A7E889C-145E-4AC3-A6E1-5BC3E0C28666}" destId="{B6AC9FA1-EDEB-48AB-954C-7E861E2910EB}" srcOrd="0" destOrd="0" presId="urn:microsoft.com/office/officeart/2005/8/layout/default"/>
    <dgm:cxn modelId="{B4B74127-0149-47E7-AF07-85A20DBF3190}" type="presOf" srcId="{B0468E83-D7FB-4A7C-BC7F-7D4B80378A6E}" destId="{01131160-636C-4F98-84A3-94DF7A046C1A}" srcOrd="0" destOrd="0" presId="urn:microsoft.com/office/officeart/2005/8/layout/default"/>
    <dgm:cxn modelId="{419E3EA0-D9FA-4CA7-964B-D3457A53203C}" type="presOf" srcId="{5769FCA9-887A-4BCC-96F8-3538E081858A}" destId="{E568FE5B-0782-4540-8E63-D94637A1A4AA}" srcOrd="0" destOrd="0" presId="urn:microsoft.com/office/officeart/2005/8/layout/default"/>
    <dgm:cxn modelId="{CD1C29D4-BAC2-4C85-BADD-5EE08B1F6A57}" type="presOf" srcId="{BBFB2595-CE3A-49F6-80B8-CAE73A84599E}" destId="{07EF20BE-217B-4396-A954-7F543D01A1F4}" srcOrd="0" destOrd="0" presId="urn:microsoft.com/office/officeart/2005/8/layout/default"/>
    <dgm:cxn modelId="{454792C8-E970-46CF-B9A8-4758A8F91939}" srcId="{A95E1415-7FC6-4EBC-BF61-61D4928E7632}" destId="{E1AAE1CA-90FA-4336-A13F-C3819FA9EC24}" srcOrd="4" destOrd="0" parTransId="{7440AA3B-9ED7-4317-BA59-B8A8CE72C997}" sibTransId="{E289A7E9-B3D0-451F-9611-689DA74595E9}"/>
    <dgm:cxn modelId="{1334EF3F-17BF-4C33-AEFF-9C1621C9BFA5}" srcId="{A95E1415-7FC6-4EBC-BF61-61D4928E7632}" destId="{BBFB2595-CE3A-49F6-80B8-CAE73A84599E}" srcOrd="3" destOrd="0" parTransId="{DB13750D-202B-46A7-A9BD-9CFAA829BD0D}" sibTransId="{EBA2EB37-80A2-4D0B-AF01-1D1299C3183B}"/>
    <dgm:cxn modelId="{A4B1F156-0580-4366-BBE3-6FD1C0A9B449}" type="presOf" srcId="{A95E1415-7FC6-4EBC-BF61-61D4928E7632}" destId="{98A99362-1FB8-4E7D-8665-ED1CDAED205A}" srcOrd="0" destOrd="0" presId="urn:microsoft.com/office/officeart/2005/8/layout/default"/>
    <dgm:cxn modelId="{1A262F8B-0339-4407-8468-6DFAEFB2F369}" type="presOf" srcId="{2F22083D-D180-4C72-B8D3-4B8759D0C88D}" destId="{32CC81A1-A0B0-415C-83CC-82089DAE5C47}" srcOrd="0" destOrd="0" presId="urn:microsoft.com/office/officeart/2005/8/layout/default"/>
    <dgm:cxn modelId="{D7E0FAEF-0BCD-4A63-9ACB-D402263CC526}" srcId="{A95E1415-7FC6-4EBC-BF61-61D4928E7632}" destId="{2F22083D-D180-4C72-B8D3-4B8759D0C88D}" srcOrd="0" destOrd="0" parTransId="{35946FBD-4C2B-4BE1-9B27-1750EA1C2C36}" sibTransId="{DEE49613-EC1F-4844-845B-7686E161A74A}"/>
    <dgm:cxn modelId="{7EBC623D-EBA9-4084-9979-A5BE1C44B157}" srcId="{A95E1415-7FC6-4EBC-BF61-61D4928E7632}" destId="{5769FCA9-887A-4BCC-96F8-3538E081858A}" srcOrd="1" destOrd="0" parTransId="{9CDE3943-5CC3-4718-A60B-B1753CF0308A}" sibTransId="{BD08B628-3D84-4A24-89AC-E2772C5D0EFB}"/>
    <dgm:cxn modelId="{9EA4D61B-B758-4B3A-A9E1-3C1E50EDAA6D}" type="presParOf" srcId="{98A99362-1FB8-4E7D-8665-ED1CDAED205A}" destId="{32CC81A1-A0B0-415C-83CC-82089DAE5C47}" srcOrd="0" destOrd="0" presId="urn:microsoft.com/office/officeart/2005/8/layout/default"/>
    <dgm:cxn modelId="{059A2D5A-69F3-4BF1-BA84-C18E87896EB2}" type="presParOf" srcId="{98A99362-1FB8-4E7D-8665-ED1CDAED205A}" destId="{B0479771-C622-411A-A8FE-0FDCD86F2B23}" srcOrd="1" destOrd="0" presId="urn:microsoft.com/office/officeart/2005/8/layout/default"/>
    <dgm:cxn modelId="{78A30A50-7455-4041-9FA4-DDFCCCA26669}" type="presParOf" srcId="{98A99362-1FB8-4E7D-8665-ED1CDAED205A}" destId="{E568FE5B-0782-4540-8E63-D94637A1A4AA}" srcOrd="2" destOrd="0" presId="urn:microsoft.com/office/officeart/2005/8/layout/default"/>
    <dgm:cxn modelId="{69128505-A448-4B1A-9C7B-A9FE296DB602}" type="presParOf" srcId="{98A99362-1FB8-4E7D-8665-ED1CDAED205A}" destId="{CB423327-869E-47BD-AE15-4015CA43EB2C}" srcOrd="3" destOrd="0" presId="urn:microsoft.com/office/officeart/2005/8/layout/default"/>
    <dgm:cxn modelId="{9D9BBC03-81FC-48CC-88BD-73C9BC0B1598}" type="presParOf" srcId="{98A99362-1FB8-4E7D-8665-ED1CDAED205A}" destId="{01131160-636C-4F98-84A3-94DF7A046C1A}" srcOrd="4" destOrd="0" presId="urn:microsoft.com/office/officeart/2005/8/layout/default"/>
    <dgm:cxn modelId="{D35D6868-4610-4AFE-A1A4-05225A93C3A8}" type="presParOf" srcId="{98A99362-1FB8-4E7D-8665-ED1CDAED205A}" destId="{5996704F-94B1-4D4D-A0DA-AAAF76580CF4}" srcOrd="5" destOrd="0" presId="urn:microsoft.com/office/officeart/2005/8/layout/default"/>
    <dgm:cxn modelId="{DEF94E3E-6D4A-48FB-9EB9-24B7F93D2DFF}" type="presParOf" srcId="{98A99362-1FB8-4E7D-8665-ED1CDAED205A}" destId="{07EF20BE-217B-4396-A954-7F543D01A1F4}" srcOrd="6" destOrd="0" presId="urn:microsoft.com/office/officeart/2005/8/layout/default"/>
    <dgm:cxn modelId="{26345E02-CBBB-4CFB-9614-6A5F95468DD2}" type="presParOf" srcId="{98A99362-1FB8-4E7D-8665-ED1CDAED205A}" destId="{3895C85E-8282-4102-97F0-22C31F064479}" srcOrd="7" destOrd="0" presId="urn:microsoft.com/office/officeart/2005/8/layout/default"/>
    <dgm:cxn modelId="{8A0F3B08-63EA-47C1-8F56-A9D1221BFA03}" type="presParOf" srcId="{98A99362-1FB8-4E7D-8665-ED1CDAED205A}" destId="{021FD055-AC2B-4E8A-ACAF-FEC4835D3DA9}" srcOrd="8" destOrd="0" presId="urn:microsoft.com/office/officeart/2005/8/layout/default"/>
    <dgm:cxn modelId="{9078A726-2EB7-4A01-BAC4-0EE3EB034A24}" type="presParOf" srcId="{98A99362-1FB8-4E7D-8665-ED1CDAED205A}" destId="{C764C568-DB1A-4909-904E-5DC41DB41FAF}" srcOrd="9" destOrd="0" presId="urn:microsoft.com/office/officeart/2005/8/layout/default"/>
    <dgm:cxn modelId="{6ABE4BC7-3327-41E1-BF96-378748E394D2}" type="presParOf" srcId="{98A99362-1FB8-4E7D-8665-ED1CDAED205A}" destId="{B6AC9FA1-EDEB-48AB-954C-7E861E2910EB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666B718-A432-40CE-BB95-F519F42BB8E1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8BD15BA-53F4-4929-9ED0-F40D416FE94A}">
      <dgm:prSet custT="1"/>
      <dgm:spPr>
        <a:noFill/>
        <a:ln>
          <a:solidFill>
            <a:schemeClr val="accent2">
              <a:lumMod val="75000"/>
            </a:schemeClr>
          </a:solidFill>
        </a:ln>
      </dgm:spPr>
      <dgm:t>
        <a:bodyPr anchor="t"/>
        <a:lstStyle/>
        <a:p>
          <a:pPr rtl="0">
            <a:lnSpc>
              <a:spcPct val="100000"/>
            </a:lnSpc>
            <a:spcAft>
              <a:spcPts val="0"/>
            </a:spcAft>
          </a:pPr>
          <a:r>
            <a:rPr lang="ru-RU" sz="1400" dirty="0" smtClean="0">
              <a:solidFill>
                <a:schemeClr val="tx1"/>
              </a:solidFill>
            </a:rPr>
            <a:t>26.11.2018 Губернатором Новосибирской области утвержден перечень ключевых показателей развития конкуренции в НСО </a:t>
          </a:r>
        </a:p>
        <a:p>
          <a:pPr rtl="0">
            <a:lnSpc>
              <a:spcPct val="100000"/>
            </a:lnSpc>
            <a:spcAft>
              <a:spcPts val="0"/>
            </a:spcAft>
          </a:pPr>
          <a:r>
            <a:rPr lang="ru-RU" sz="1400" dirty="0" smtClean="0">
              <a:solidFill>
                <a:schemeClr val="tx1"/>
              </a:solidFill>
            </a:rPr>
            <a:t>(33 ключевых показателя)</a:t>
          </a:r>
          <a:endParaRPr lang="ru-RU" sz="1400" dirty="0">
            <a:solidFill>
              <a:schemeClr val="tx1"/>
            </a:solidFill>
          </a:endParaRPr>
        </a:p>
      </dgm:t>
    </dgm:pt>
    <dgm:pt modelId="{A215A034-ACB0-414B-85BA-762A2A664C84}" type="parTrans" cxnId="{889FA33D-3445-46E1-9710-CC1A2B7A3CFF}">
      <dgm:prSet/>
      <dgm:spPr/>
      <dgm:t>
        <a:bodyPr/>
        <a:lstStyle/>
        <a:p>
          <a:endParaRPr lang="ru-RU"/>
        </a:p>
      </dgm:t>
    </dgm:pt>
    <dgm:pt modelId="{5164E943-D19D-4B0D-BE0C-E596E0AD9F93}" type="sibTrans" cxnId="{889FA33D-3445-46E1-9710-CC1A2B7A3CFF}">
      <dgm:prSet/>
      <dgm:spPr/>
      <dgm:t>
        <a:bodyPr/>
        <a:lstStyle/>
        <a:p>
          <a:endParaRPr lang="ru-RU"/>
        </a:p>
      </dgm:t>
    </dgm:pt>
    <dgm:pt modelId="{ABEF3BF9-8068-4873-B7DC-014306F04910}">
      <dgm:prSet custT="1"/>
      <dgm:spPr>
        <a:noFill/>
        <a:ln>
          <a:solidFill>
            <a:schemeClr val="accent2">
              <a:lumMod val="75000"/>
            </a:schemeClr>
          </a:solidFill>
        </a:ln>
      </dgm:spPr>
      <dgm:t>
        <a:bodyPr anchor="t"/>
        <a:lstStyle/>
        <a:p>
          <a:pPr rtl="0"/>
          <a:r>
            <a:rPr lang="ru-RU" sz="1400" dirty="0" smtClean="0">
              <a:solidFill>
                <a:schemeClr val="tx1"/>
              </a:solidFill>
            </a:rPr>
            <a:t>Принято Постановление Губернатора Новосибирской области от 09.01.2018 № 3 «О формировании системы поощрений по результатам регионального рейтинга инвестиционной привлекательности муниципальных районов и городских округов Новосибирской области»</a:t>
          </a:r>
          <a:endParaRPr lang="ru-RU" sz="1400" dirty="0">
            <a:solidFill>
              <a:schemeClr val="tx1"/>
            </a:solidFill>
          </a:endParaRPr>
        </a:p>
      </dgm:t>
    </dgm:pt>
    <dgm:pt modelId="{C6473848-E227-4BC2-8637-B10345A82C8C}" type="parTrans" cxnId="{F9418B07-945A-42FC-ABB7-7852218FC821}">
      <dgm:prSet/>
      <dgm:spPr/>
      <dgm:t>
        <a:bodyPr/>
        <a:lstStyle/>
        <a:p>
          <a:endParaRPr lang="ru-RU"/>
        </a:p>
      </dgm:t>
    </dgm:pt>
    <dgm:pt modelId="{B291726E-7299-4466-B7E3-FA8A3B178007}" type="sibTrans" cxnId="{F9418B07-945A-42FC-ABB7-7852218FC821}">
      <dgm:prSet/>
      <dgm:spPr/>
      <dgm:t>
        <a:bodyPr/>
        <a:lstStyle/>
        <a:p>
          <a:endParaRPr lang="ru-RU"/>
        </a:p>
      </dgm:t>
    </dgm:pt>
    <dgm:pt modelId="{FCB6D537-2B49-47DE-9268-59A5235F0C86}">
      <dgm:prSet custT="1"/>
      <dgm:spPr>
        <a:noFill/>
        <a:ln>
          <a:solidFill>
            <a:schemeClr val="accent2">
              <a:lumMod val="75000"/>
            </a:schemeClr>
          </a:solidFill>
        </a:ln>
      </dgm:spPr>
      <dgm:t>
        <a:bodyPr anchor="t"/>
        <a:lstStyle/>
        <a:p>
          <a:pPr rtl="0"/>
          <a:r>
            <a:rPr lang="ru-RU" sz="1400" dirty="0" smtClean="0">
              <a:solidFill>
                <a:schemeClr val="tx1"/>
              </a:solidFill>
            </a:rPr>
            <a:t>Актуализированы сведения об объектах недвижимости, содержащихся в Реестре государственной собственности Новосибирской области</a:t>
          </a:r>
          <a:endParaRPr lang="ru-RU" sz="1400" dirty="0">
            <a:solidFill>
              <a:schemeClr val="tx1"/>
            </a:solidFill>
          </a:endParaRPr>
        </a:p>
      </dgm:t>
    </dgm:pt>
    <dgm:pt modelId="{DC1DADA0-7EFC-4599-8C89-68F001C681E7}" type="parTrans" cxnId="{9F0C6A0C-9DEE-4126-93AE-32FC4C843269}">
      <dgm:prSet/>
      <dgm:spPr/>
      <dgm:t>
        <a:bodyPr/>
        <a:lstStyle/>
        <a:p>
          <a:endParaRPr lang="ru-RU"/>
        </a:p>
      </dgm:t>
    </dgm:pt>
    <dgm:pt modelId="{A354243C-7E85-498B-B026-97B7F86BEC1E}" type="sibTrans" cxnId="{9F0C6A0C-9DEE-4126-93AE-32FC4C843269}">
      <dgm:prSet/>
      <dgm:spPr/>
      <dgm:t>
        <a:bodyPr/>
        <a:lstStyle/>
        <a:p>
          <a:endParaRPr lang="ru-RU"/>
        </a:p>
      </dgm:t>
    </dgm:pt>
    <dgm:pt modelId="{3C9A835D-3245-4969-B4FE-44795076D0FC}">
      <dgm:prSet custT="1"/>
      <dgm:spPr>
        <a:noFill/>
        <a:ln>
          <a:solidFill>
            <a:schemeClr val="accent2">
              <a:lumMod val="75000"/>
            </a:schemeClr>
          </a:solidFill>
        </a:ln>
      </dgm:spPr>
      <dgm:t>
        <a:bodyPr anchor="t"/>
        <a:lstStyle/>
        <a:p>
          <a:pPr rtl="0"/>
          <a:r>
            <a:rPr lang="ru-RU" sz="1400" dirty="0" smtClean="0">
              <a:solidFill>
                <a:schemeClr val="tx1"/>
              </a:solidFill>
            </a:rPr>
            <a:t>Определен порядок размещения, объем сведений об объектах учета реестра гос. собственности Новосибирской области, подлежащих размещению на сайте Правительства НСО, сроков размещения, порядка актуализации</a:t>
          </a:r>
          <a:endParaRPr lang="ru-RU" sz="1400" dirty="0">
            <a:solidFill>
              <a:schemeClr val="tx1"/>
            </a:solidFill>
          </a:endParaRPr>
        </a:p>
      </dgm:t>
    </dgm:pt>
    <dgm:pt modelId="{FF0633CD-3BB5-424F-9510-B99D8B31BD00}" type="parTrans" cxnId="{838E8447-A9B1-4B5C-B416-0AEACDBF3A83}">
      <dgm:prSet/>
      <dgm:spPr/>
      <dgm:t>
        <a:bodyPr/>
        <a:lstStyle/>
        <a:p>
          <a:endParaRPr lang="ru-RU"/>
        </a:p>
      </dgm:t>
    </dgm:pt>
    <dgm:pt modelId="{CAE7A466-E545-47AD-BF61-1413951E7D79}" type="sibTrans" cxnId="{838E8447-A9B1-4B5C-B416-0AEACDBF3A83}">
      <dgm:prSet/>
      <dgm:spPr/>
      <dgm:t>
        <a:bodyPr/>
        <a:lstStyle/>
        <a:p>
          <a:endParaRPr lang="ru-RU"/>
        </a:p>
      </dgm:t>
    </dgm:pt>
    <dgm:pt modelId="{FCEF1065-AEB1-43AC-A3C7-2CA678592EB4}">
      <dgm:prSet custT="1"/>
      <dgm:spPr>
        <a:noFill/>
        <a:ln>
          <a:solidFill>
            <a:schemeClr val="accent2">
              <a:lumMod val="75000"/>
            </a:schemeClr>
          </a:solidFill>
        </a:ln>
      </dgm:spPr>
      <dgm:t>
        <a:bodyPr anchor="t"/>
        <a:lstStyle/>
        <a:p>
          <a:pPr rtl="0"/>
          <a:r>
            <a:rPr lang="ru-RU" sz="1400" dirty="0" smtClean="0">
              <a:solidFill>
                <a:schemeClr val="tx1"/>
              </a:solidFill>
            </a:rPr>
            <a:t>На официальных сайтах МО опубликована информация об объектах, находящихся в </a:t>
          </a:r>
          <a:r>
            <a:rPr lang="ru-RU" sz="1400" dirty="0" err="1" smtClean="0">
              <a:solidFill>
                <a:schemeClr val="tx1"/>
              </a:solidFill>
            </a:rPr>
            <a:t>муниц</a:t>
          </a:r>
          <a:r>
            <a:rPr lang="ru-RU" sz="1400" dirty="0" smtClean="0">
              <a:solidFill>
                <a:schemeClr val="tx1"/>
              </a:solidFill>
            </a:rPr>
            <a:t>. собственности</a:t>
          </a:r>
          <a:endParaRPr lang="ru-RU" sz="1400" dirty="0">
            <a:solidFill>
              <a:schemeClr val="tx1"/>
            </a:solidFill>
          </a:endParaRPr>
        </a:p>
      </dgm:t>
    </dgm:pt>
    <dgm:pt modelId="{E6C39367-25A9-4008-B861-0EF4B8CC487B}" type="parTrans" cxnId="{350E6B3F-2B0B-4647-B77A-3F42EED18B21}">
      <dgm:prSet/>
      <dgm:spPr/>
      <dgm:t>
        <a:bodyPr/>
        <a:lstStyle/>
        <a:p>
          <a:endParaRPr lang="ru-RU"/>
        </a:p>
      </dgm:t>
    </dgm:pt>
    <dgm:pt modelId="{BF6A89B8-F1AA-40E0-A212-58057858ACA4}" type="sibTrans" cxnId="{350E6B3F-2B0B-4647-B77A-3F42EED18B21}">
      <dgm:prSet/>
      <dgm:spPr/>
      <dgm:t>
        <a:bodyPr/>
        <a:lstStyle/>
        <a:p>
          <a:endParaRPr lang="ru-RU"/>
        </a:p>
      </dgm:t>
    </dgm:pt>
    <dgm:pt modelId="{75D8CA95-A592-432F-96E7-B03C951941BC}">
      <dgm:prSet custT="1"/>
      <dgm:spPr>
        <a:noFill/>
        <a:ln>
          <a:solidFill>
            <a:schemeClr val="accent1">
              <a:lumMod val="75000"/>
            </a:schemeClr>
          </a:solidFill>
        </a:ln>
      </dgm:spPr>
      <dgm:t>
        <a:bodyPr anchor="t"/>
        <a:lstStyle/>
        <a:p>
          <a:pPr rtl="0"/>
          <a:r>
            <a:rPr lang="ru-RU" sz="1400" dirty="0" smtClean="0">
              <a:solidFill>
                <a:schemeClr val="tx1"/>
              </a:solidFill>
            </a:rPr>
            <a:t>«Дорожная карта» достижения целевых значений показателей мероприятий по содействию развитию конкуренции на территории Новосибирской области до 2018</a:t>
          </a:r>
          <a:r>
            <a:rPr lang="en-US" sz="1400" dirty="0" smtClean="0">
              <a:solidFill>
                <a:schemeClr val="tx1"/>
              </a:solidFill>
            </a:rPr>
            <a:t> </a:t>
          </a:r>
          <a:r>
            <a:rPr lang="ru-RU" sz="1400" dirty="0" smtClean="0">
              <a:solidFill>
                <a:schemeClr val="tx1"/>
              </a:solidFill>
            </a:rPr>
            <a:t>г. актуализирована в июне 2018 г. </a:t>
          </a:r>
          <a:endParaRPr lang="ru-RU" sz="1400" dirty="0">
            <a:solidFill>
              <a:schemeClr val="tx1"/>
            </a:solidFill>
          </a:endParaRPr>
        </a:p>
      </dgm:t>
    </dgm:pt>
    <dgm:pt modelId="{E82652C8-A036-43F2-86EE-5E459244862D}" type="parTrans" cxnId="{8B80446A-7E4E-4B1D-A46A-0B4C1487B7BC}">
      <dgm:prSet/>
      <dgm:spPr/>
      <dgm:t>
        <a:bodyPr/>
        <a:lstStyle/>
        <a:p>
          <a:endParaRPr lang="ru-RU"/>
        </a:p>
      </dgm:t>
    </dgm:pt>
    <dgm:pt modelId="{B64A6F3F-21B6-4F4E-A393-7D01780956C1}" type="sibTrans" cxnId="{8B80446A-7E4E-4B1D-A46A-0B4C1487B7BC}">
      <dgm:prSet/>
      <dgm:spPr/>
      <dgm:t>
        <a:bodyPr/>
        <a:lstStyle/>
        <a:p>
          <a:endParaRPr lang="ru-RU"/>
        </a:p>
      </dgm:t>
    </dgm:pt>
    <dgm:pt modelId="{F204B7E3-E61D-4982-BDD0-0A32D32C9137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kumimoji="0" lang="ru-RU" sz="2800" b="0" i="0" u="none" strike="noStrike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Tahoma" panose="020B0604030504040204" pitchFamily="34" charset="0"/>
              <a:cs typeface="Tahoma" panose="020B0604030504040204" pitchFamily="34" charset="0"/>
            </a:rPr>
            <a:t>ИСПОЛНЕНИЕ ПЕРЕЧНЯ ПОРУЧЕНИЙ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kumimoji="0" lang="ru-RU" sz="2800" b="0" i="0" u="none" strike="noStrike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rPr>
            <a:t>ПО ИТОГАМ ЗАСЕДАНИЯ ГОССОВЕТА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kumimoji="0" lang="ru-RU" sz="2800" b="0" i="0" u="none" strike="noStrike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rPr>
            <a:t>ПО ВОПРОСУ РАЗВИТИЯ КОНКУРЕНЦИИ</a:t>
          </a:r>
          <a:endParaRPr lang="ru-RU" sz="2800" dirty="0">
            <a:solidFill>
              <a:schemeClr val="bg1"/>
            </a:solidFill>
          </a:endParaRPr>
        </a:p>
      </dgm:t>
    </dgm:pt>
    <dgm:pt modelId="{4FD17041-76B7-40E5-9D17-A8392F7A823A}" type="parTrans" cxnId="{1E078F32-8BD1-4204-AA68-B2637905DA83}">
      <dgm:prSet/>
      <dgm:spPr/>
      <dgm:t>
        <a:bodyPr/>
        <a:lstStyle/>
        <a:p>
          <a:endParaRPr lang="ru-RU"/>
        </a:p>
      </dgm:t>
    </dgm:pt>
    <dgm:pt modelId="{E30A1EF1-6BD1-456E-90E2-5FD5DF6F55C4}" type="sibTrans" cxnId="{1E078F32-8BD1-4204-AA68-B2637905DA83}">
      <dgm:prSet/>
      <dgm:spPr/>
      <dgm:t>
        <a:bodyPr/>
        <a:lstStyle/>
        <a:p>
          <a:endParaRPr lang="ru-RU"/>
        </a:p>
      </dgm:t>
    </dgm:pt>
    <dgm:pt modelId="{1E188D0A-3E44-409A-B98B-545A23FC3F7B}">
      <dgm:prSet custT="1"/>
      <dgm:spPr>
        <a:solidFill>
          <a:schemeClr val="bg1"/>
        </a:solidFill>
        <a:ln>
          <a:solidFill>
            <a:schemeClr val="accent2">
              <a:lumMod val="75000"/>
            </a:schemeClr>
          </a:solidFill>
        </a:ln>
      </dgm:spPr>
      <dgm:t>
        <a:bodyPr anchor="t"/>
        <a:lstStyle/>
        <a:p>
          <a:pPr rtl="0"/>
          <a:r>
            <a:rPr lang="ru-RU" sz="1400" dirty="0" smtClean="0">
              <a:solidFill>
                <a:schemeClr val="tx1"/>
              </a:solidFill>
            </a:rPr>
            <a:t>25.05.2018 утвержден План мероприятий по исполнению пункта 2 перечня поручений Президента РФ по итогам заседания </a:t>
          </a:r>
          <a:r>
            <a:rPr lang="ru-RU" sz="1400" dirty="0" err="1" smtClean="0">
              <a:solidFill>
                <a:schemeClr val="tx1"/>
              </a:solidFill>
            </a:rPr>
            <a:t>Гос.совета</a:t>
          </a:r>
          <a:r>
            <a:rPr lang="ru-RU" sz="1400" dirty="0" smtClean="0">
              <a:solidFill>
                <a:schemeClr val="tx1"/>
              </a:solidFill>
            </a:rPr>
            <a:t> РФ</a:t>
          </a:r>
          <a:endParaRPr lang="ru-RU" sz="1400" dirty="0">
            <a:solidFill>
              <a:schemeClr val="tx1"/>
            </a:solidFill>
          </a:endParaRPr>
        </a:p>
      </dgm:t>
    </dgm:pt>
    <dgm:pt modelId="{56A30363-D671-4B68-9664-3D3C01EEB4B8}" type="parTrans" cxnId="{BC83A94A-F69D-412A-A860-919FA55D6056}">
      <dgm:prSet/>
      <dgm:spPr/>
      <dgm:t>
        <a:bodyPr/>
        <a:lstStyle/>
        <a:p>
          <a:endParaRPr lang="ru-RU"/>
        </a:p>
      </dgm:t>
    </dgm:pt>
    <dgm:pt modelId="{97699396-E6DF-4DD8-9CEF-B89DBA0777FF}" type="sibTrans" cxnId="{BC83A94A-F69D-412A-A860-919FA55D6056}">
      <dgm:prSet/>
      <dgm:spPr/>
      <dgm:t>
        <a:bodyPr/>
        <a:lstStyle/>
        <a:p>
          <a:endParaRPr lang="ru-RU"/>
        </a:p>
      </dgm:t>
    </dgm:pt>
    <dgm:pt modelId="{39FBBA2F-FE01-44D0-A78E-2895F4A08C9F}" type="pres">
      <dgm:prSet presAssocID="{3666B718-A432-40CE-BB95-F519F42BB8E1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EFD14D7-DDD3-40FB-BCE4-11F59C2A6DE2}" type="pres">
      <dgm:prSet presAssocID="{F204B7E3-E61D-4982-BDD0-0A32D32C9137}" presName="roof" presStyleLbl="dkBgShp" presStyleIdx="0" presStyleCnt="2" custScaleY="77632"/>
      <dgm:spPr/>
      <dgm:t>
        <a:bodyPr/>
        <a:lstStyle/>
        <a:p>
          <a:endParaRPr lang="ru-RU"/>
        </a:p>
      </dgm:t>
    </dgm:pt>
    <dgm:pt modelId="{78F98BAD-7455-4BC1-BBBA-39EF3FCC9084}" type="pres">
      <dgm:prSet presAssocID="{F204B7E3-E61D-4982-BDD0-0A32D32C9137}" presName="pillars" presStyleCnt="0"/>
      <dgm:spPr/>
    </dgm:pt>
    <dgm:pt modelId="{F0737A61-B804-42CA-AB71-62BE2A474EF3}" type="pres">
      <dgm:prSet presAssocID="{F204B7E3-E61D-4982-BDD0-0A32D32C9137}" presName="pillar1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941B67-305D-47B9-84B3-79511EE930DA}" type="pres">
      <dgm:prSet presAssocID="{28BD15BA-53F4-4929-9ED0-F40D416FE94A}" presName="pillarX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13E6C8-6E7C-438E-BEE2-A7A4CC06BE11}" type="pres">
      <dgm:prSet presAssocID="{ABEF3BF9-8068-4873-B7DC-014306F04910}" presName="pillarX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B20347-95C5-431D-9A63-E4B9ECBE85BD}" type="pres">
      <dgm:prSet presAssocID="{FCB6D537-2B49-47DE-9268-59A5235F0C86}" presName="pillarX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79BE42-A163-4EDA-933D-A0A99D94FC88}" type="pres">
      <dgm:prSet presAssocID="{3C9A835D-3245-4969-B4FE-44795076D0FC}" presName="pillarX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2D798F-0D7C-4CDB-8DF1-1818E94DBB1B}" type="pres">
      <dgm:prSet presAssocID="{FCEF1065-AEB1-43AC-A3C7-2CA678592EB4}" presName="pillarX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01A382-D91B-4A8D-A0AB-98DD78B4B705}" type="pres">
      <dgm:prSet presAssocID="{75D8CA95-A592-432F-96E7-B03C951941BC}" presName="pillarX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7FE69B-4087-40E8-BAD6-9CC6069EF385}" type="pres">
      <dgm:prSet presAssocID="{F204B7E3-E61D-4982-BDD0-0A32D32C9137}" presName="base" presStyleLbl="dkBgShp" presStyleIdx="1" presStyleCnt="2"/>
      <dgm:spPr>
        <a:solidFill>
          <a:schemeClr val="accent2">
            <a:lumMod val="75000"/>
          </a:schemeClr>
        </a:solidFill>
      </dgm:spPr>
    </dgm:pt>
  </dgm:ptLst>
  <dgm:cxnLst>
    <dgm:cxn modelId="{BC83A94A-F69D-412A-A860-919FA55D6056}" srcId="{F204B7E3-E61D-4982-BDD0-0A32D32C9137}" destId="{1E188D0A-3E44-409A-B98B-545A23FC3F7B}" srcOrd="0" destOrd="0" parTransId="{56A30363-D671-4B68-9664-3D3C01EEB4B8}" sibTransId="{97699396-E6DF-4DD8-9CEF-B89DBA0777FF}"/>
    <dgm:cxn modelId="{AF743C9F-7F5C-4036-A3C4-C9261EABFEA8}" type="presOf" srcId="{1E188D0A-3E44-409A-B98B-545A23FC3F7B}" destId="{F0737A61-B804-42CA-AB71-62BE2A474EF3}" srcOrd="0" destOrd="0" presId="urn:microsoft.com/office/officeart/2005/8/layout/hList3"/>
    <dgm:cxn modelId="{2E8D94C1-5EB9-4927-B131-22E3517A7CC1}" type="presOf" srcId="{28BD15BA-53F4-4929-9ED0-F40D416FE94A}" destId="{B4941B67-305D-47B9-84B3-79511EE930DA}" srcOrd="0" destOrd="0" presId="urn:microsoft.com/office/officeart/2005/8/layout/hList3"/>
    <dgm:cxn modelId="{50905FE0-1305-4523-B2E4-8952C1C1454B}" type="presOf" srcId="{FCEF1065-AEB1-43AC-A3C7-2CA678592EB4}" destId="{A52D798F-0D7C-4CDB-8DF1-1818E94DBB1B}" srcOrd="0" destOrd="0" presId="urn:microsoft.com/office/officeart/2005/8/layout/hList3"/>
    <dgm:cxn modelId="{889FA33D-3445-46E1-9710-CC1A2B7A3CFF}" srcId="{F204B7E3-E61D-4982-BDD0-0A32D32C9137}" destId="{28BD15BA-53F4-4929-9ED0-F40D416FE94A}" srcOrd="1" destOrd="0" parTransId="{A215A034-ACB0-414B-85BA-762A2A664C84}" sibTransId="{5164E943-D19D-4B0D-BE0C-E596E0AD9F93}"/>
    <dgm:cxn modelId="{8B80446A-7E4E-4B1D-A46A-0B4C1487B7BC}" srcId="{F204B7E3-E61D-4982-BDD0-0A32D32C9137}" destId="{75D8CA95-A592-432F-96E7-B03C951941BC}" srcOrd="6" destOrd="0" parTransId="{E82652C8-A036-43F2-86EE-5E459244862D}" sibTransId="{B64A6F3F-21B6-4F4E-A393-7D01780956C1}"/>
    <dgm:cxn modelId="{838E8447-A9B1-4B5C-B416-0AEACDBF3A83}" srcId="{F204B7E3-E61D-4982-BDD0-0A32D32C9137}" destId="{3C9A835D-3245-4969-B4FE-44795076D0FC}" srcOrd="4" destOrd="0" parTransId="{FF0633CD-3BB5-424F-9510-B99D8B31BD00}" sibTransId="{CAE7A466-E545-47AD-BF61-1413951E7D79}"/>
    <dgm:cxn modelId="{F9418B07-945A-42FC-ABB7-7852218FC821}" srcId="{F204B7E3-E61D-4982-BDD0-0A32D32C9137}" destId="{ABEF3BF9-8068-4873-B7DC-014306F04910}" srcOrd="2" destOrd="0" parTransId="{C6473848-E227-4BC2-8637-B10345A82C8C}" sibTransId="{B291726E-7299-4466-B7E3-FA8A3B178007}"/>
    <dgm:cxn modelId="{CB305AD9-C17E-4380-BF13-09ECE85644B5}" type="presOf" srcId="{75D8CA95-A592-432F-96E7-B03C951941BC}" destId="{9D01A382-D91B-4A8D-A0AB-98DD78B4B705}" srcOrd="0" destOrd="0" presId="urn:microsoft.com/office/officeart/2005/8/layout/hList3"/>
    <dgm:cxn modelId="{E57C90E5-1352-4977-A503-38CA7217B3FD}" type="presOf" srcId="{ABEF3BF9-8068-4873-B7DC-014306F04910}" destId="{FB13E6C8-6E7C-438E-BEE2-A7A4CC06BE11}" srcOrd="0" destOrd="0" presId="urn:microsoft.com/office/officeart/2005/8/layout/hList3"/>
    <dgm:cxn modelId="{1E078F32-8BD1-4204-AA68-B2637905DA83}" srcId="{3666B718-A432-40CE-BB95-F519F42BB8E1}" destId="{F204B7E3-E61D-4982-BDD0-0A32D32C9137}" srcOrd="0" destOrd="0" parTransId="{4FD17041-76B7-40E5-9D17-A8392F7A823A}" sibTransId="{E30A1EF1-6BD1-456E-90E2-5FD5DF6F55C4}"/>
    <dgm:cxn modelId="{3465E7CB-C41C-458F-991C-BFF82CA502ED}" type="presOf" srcId="{F204B7E3-E61D-4982-BDD0-0A32D32C9137}" destId="{3EFD14D7-DDD3-40FB-BCE4-11F59C2A6DE2}" srcOrd="0" destOrd="0" presId="urn:microsoft.com/office/officeart/2005/8/layout/hList3"/>
    <dgm:cxn modelId="{6B39ED10-C358-4843-8032-046020C1D9AD}" type="presOf" srcId="{3666B718-A432-40CE-BB95-F519F42BB8E1}" destId="{39FBBA2F-FE01-44D0-A78E-2895F4A08C9F}" srcOrd="0" destOrd="0" presId="urn:microsoft.com/office/officeart/2005/8/layout/hList3"/>
    <dgm:cxn modelId="{ECB8F832-9E82-4A47-963A-3D5347EE651B}" type="presOf" srcId="{3C9A835D-3245-4969-B4FE-44795076D0FC}" destId="{9979BE42-A163-4EDA-933D-A0A99D94FC88}" srcOrd="0" destOrd="0" presId="urn:microsoft.com/office/officeart/2005/8/layout/hList3"/>
    <dgm:cxn modelId="{F2DC92B4-B8B9-4C18-A7B6-EBEF08817D7C}" type="presOf" srcId="{FCB6D537-2B49-47DE-9268-59A5235F0C86}" destId="{F5B20347-95C5-431D-9A63-E4B9ECBE85BD}" srcOrd="0" destOrd="0" presId="urn:microsoft.com/office/officeart/2005/8/layout/hList3"/>
    <dgm:cxn modelId="{9F0C6A0C-9DEE-4126-93AE-32FC4C843269}" srcId="{F204B7E3-E61D-4982-BDD0-0A32D32C9137}" destId="{FCB6D537-2B49-47DE-9268-59A5235F0C86}" srcOrd="3" destOrd="0" parTransId="{DC1DADA0-7EFC-4599-8C89-68F001C681E7}" sibTransId="{A354243C-7E85-498B-B026-97B7F86BEC1E}"/>
    <dgm:cxn modelId="{350E6B3F-2B0B-4647-B77A-3F42EED18B21}" srcId="{F204B7E3-E61D-4982-BDD0-0A32D32C9137}" destId="{FCEF1065-AEB1-43AC-A3C7-2CA678592EB4}" srcOrd="5" destOrd="0" parTransId="{E6C39367-25A9-4008-B861-0EF4B8CC487B}" sibTransId="{BF6A89B8-F1AA-40E0-A212-58057858ACA4}"/>
    <dgm:cxn modelId="{22F29E6A-CF54-4BD7-A965-39FA65693C1A}" type="presParOf" srcId="{39FBBA2F-FE01-44D0-A78E-2895F4A08C9F}" destId="{3EFD14D7-DDD3-40FB-BCE4-11F59C2A6DE2}" srcOrd="0" destOrd="0" presId="urn:microsoft.com/office/officeart/2005/8/layout/hList3"/>
    <dgm:cxn modelId="{B34BF558-F5E2-4756-8021-BF5F85709E51}" type="presParOf" srcId="{39FBBA2F-FE01-44D0-A78E-2895F4A08C9F}" destId="{78F98BAD-7455-4BC1-BBBA-39EF3FCC9084}" srcOrd="1" destOrd="0" presId="urn:microsoft.com/office/officeart/2005/8/layout/hList3"/>
    <dgm:cxn modelId="{393E7517-595F-4CE1-B60A-5FB855CF4A48}" type="presParOf" srcId="{78F98BAD-7455-4BC1-BBBA-39EF3FCC9084}" destId="{F0737A61-B804-42CA-AB71-62BE2A474EF3}" srcOrd="0" destOrd="0" presId="urn:microsoft.com/office/officeart/2005/8/layout/hList3"/>
    <dgm:cxn modelId="{3A4FC065-D0BD-4E6B-B050-257457AF1ECD}" type="presParOf" srcId="{78F98BAD-7455-4BC1-BBBA-39EF3FCC9084}" destId="{B4941B67-305D-47B9-84B3-79511EE930DA}" srcOrd="1" destOrd="0" presId="urn:microsoft.com/office/officeart/2005/8/layout/hList3"/>
    <dgm:cxn modelId="{9DC39F2B-8280-4440-8E84-764C13E6089C}" type="presParOf" srcId="{78F98BAD-7455-4BC1-BBBA-39EF3FCC9084}" destId="{FB13E6C8-6E7C-438E-BEE2-A7A4CC06BE11}" srcOrd="2" destOrd="0" presId="urn:microsoft.com/office/officeart/2005/8/layout/hList3"/>
    <dgm:cxn modelId="{BCC5AA1C-2C91-496D-8AB6-8560CB2F581C}" type="presParOf" srcId="{78F98BAD-7455-4BC1-BBBA-39EF3FCC9084}" destId="{F5B20347-95C5-431D-9A63-E4B9ECBE85BD}" srcOrd="3" destOrd="0" presId="urn:microsoft.com/office/officeart/2005/8/layout/hList3"/>
    <dgm:cxn modelId="{F752BE7D-71AB-45B4-BD51-DAF37A6628AF}" type="presParOf" srcId="{78F98BAD-7455-4BC1-BBBA-39EF3FCC9084}" destId="{9979BE42-A163-4EDA-933D-A0A99D94FC88}" srcOrd="4" destOrd="0" presId="urn:microsoft.com/office/officeart/2005/8/layout/hList3"/>
    <dgm:cxn modelId="{F4175C9D-3210-406B-883D-DE7CC9783E13}" type="presParOf" srcId="{78F98BAD-7455-4BC1-BBBA-39EF3FCC9084}" destId="{A52D798F-0D7C-4CDB-8DF1-1818E94DBB1B}" srcOrd="5" destOrd="0" presId="urn:microsoft.com/office/officeart/2005/8/layout/hList3"/>
    <dgm:cxn modelId="{16EF550B-24D7-4477-8B9A-0D273AF7835E}" type="presParOf" srcId="{78F98BAD-7455-4BC1-BBBA-39EF3FCC9084}" destId="{9D01A382-D91B-4A8D-A0AB-98DD78B4B705}" srcOrd="6" destOrd="0" presId="urn:microsoft.com/office/officeart/2005/8/layout/hList3"/>
    <dgm:cxn modelId="{20C38FE0-AA1D-4D19-9FF0-7A35CA862C55}" type="presParOf" srcId="{39FBBA2F-FE01-44D0-A78E-2895F4A08C9F}" destId="{C47FE69B-4087-40E8-BAD6-9CC6069EF385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EBC185-E483-4324-8B2D-27294855744D}">
      <dsp:nvSpPr>
        <dsp:cNvPr id="0" name=""/>
        <dsp:cNvSpPr/>
      </dsp:nvSpPr>
      <dsp:spPr>
        <a:xfrm>
          <a:off x="0" y="0"/>
          <a:ext cx="11371535" cy="0"/>
        </a:xfrm>
        <a:prstGeom prst="line">
          <a:avLst/>
        </a:prstGeom>
        <a:gradFill rotWithShape="0">
          <a:gsLst>
            <a:gs pos="0">
              <a:srgbClr val="FFFFFF">
                <a:hueOff val="0"/>
                <a:satOff val="0"/>
                <a:lumOff val="0"/>
                <a:alphaOff val="0"/>
                <a:tint val="60000"/>
                <a:satMod val="250000"/>
              </a:srgbClr>
            </a:gs>
            <a:gs pos="35000">
              <a:srgbClr val="FFFFFF">
                <a:hueOff val="0"/>
                <a:satOff val="0"/>
                <a:lumOff val="0"/>
                <a:alphaOff val="0"/>
                <a:tint val="47000"/>
                <a:satMod val="275000"/>
              </a:srgbClr>
            </a:gs>
            <a:gs pos="100000">
              <a:srgbClr val="FFFFFF">
                <a:hueOff val="0"/>
                <a:satOff val="0"/>
                <a:lumOff val="0"/>
                <a:alphaOff val="0"/>
                <a:tint val="25000"/>
                <a:satMod val="300000"/>
              </a:srgbClr>
            </a:gs>
          </a:gsLst>
          <a:lin ang="16200000" scaled="1"/>
        </a:gradFill>
        <a:ln w="12700" cap="flat" cmpd="sng" algn="ctr">
          <a:solidFill>
            <a:srgbClr val="002060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0E7B4B18-AC99-44B1-828B-603591DF731A}">
      <dsp:nvSpPr>
        <dsp:cNvPr id="0" name=""/>
        <dsp:cNvSpPr/>
      </dsp:nvSpPr>
      <dsp:spPr>
        <a:xfrm>
          <a:off x="0" y="0"/>
          <a:ext cx="4594945" cy="59897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0" kern="1200" dirty="0" smtClean="0">
              <a:solidFill>
                <a:schemeClr val="accent2">
                  <a:lumMod val="75000"/>
                </a:schemeClr>
              </a:solidFill>
              <a:latin typeface="+mn-lt"/>
              <a:ea typeface="Tahoma" panose="020B0604030504040204" pitchFamily="34" charset="0"/>
              <a:cs typeface="Tahoma" panose="020B0604030504040204" pitchFamily="34" charset="0"/>
            </a:rPr>
            <a:t>СОДЕРЖАНИЕ МОНИТОРИНГА:</a:t>
          </a:r>
          <a:endParaRPr lang="ru-RU" sz="2800" b="0" kern="1200" dirty="0">
            <a:solidFill>
              <a:schemeClr val="accent2">
                <a:lumMod val="75000"/>
              </a:schemeClr>
            </a:solidFill>
            <a:latin typeface="+mn-lt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0" y="0"/>
        <a:ext cx="4594945" cy="5989781"/>
      </dsp:txXfrm>
    </dsp:sp>
    <dsp:sp modelId="{D70E770C-69BF-4282-9EA2-0C26E666431C}">
      <dsp:nvSpPr>
        <dsp:cNvPr id="0" name=""/>
        <dsp:cNvSpPr/>
      </dsp:nvSpPr>
      <dsp:spPr>
        <a:xfrm>
          <a:off x="4721875" y="53521"/>
          <a:ext cx="6642687" cy="1070439"/>
        </a:xfrm>
        <a:prstGeom prst="rect">
          <a:avLst/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kern="1200" dirty="0" smtClean="0">
              <a:solidFill>
                <a:schemeClr val="tx1"/>
              </a:solidFill>
              <a:latin typeface="+mn-lt"/>
              <a:ea typeface="Tahoma" panose="020B0604030504040204" pitchFamily="34" charset="0"/>
              <a:cs typeface="Tahoma" panose="020B0604030504040204" pitchFamily="34" charset="0"/>
            </a:rPr>
            <a:t>Мониторинг наличия (отсутствия) административных барьеров и оценки состояния конкурентной среды субъектами предпринимательской деятельности</a:t>
          </a:r>
          <a:endParaRPr lang="ru-RU" sz="1800" b="0" kern="1200" dirty="0">
            <a:solidFill>
              <a:schemeClr val="tx1"/>
            </a:solidFill>
            <a:latin typeface="+mn-lt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4721875" y="53521"/>
        <a:ext cx="6642687" cy="1070439"/>
      </dsp:txXfrm>
    </dsp:sp>
    <dsp:sp modelId="{D3342D28-2CFD-4BFA-A6DF-D8F4BCD672B3}">
      <dsp:nvSpPr>
        <dsp:cNvPr id="0" name=""/>
        <dsp:cNvSpPr/>
      </dsp:nvSpPr>
      <dsp:spPr>
        <a:xfrm>
          <a:off x="4594945" y="1123961"/>
          <a:ext cx="6769617" cy="0"/>
        </a:xfrm>
        <a:prstGeom prst="line">
          <a:avLst/>
        </a:prstGeom>
        <a:gradFill rotWithShape="0">
          <a:gsLst>
            <a:gs pos="0">
              <a:srgbClr val="002060">
                <a:hueOff val="0"/>
                <a:satOff val="0"/>
                <a:lumOff val="0"/>
                <a:alphaOff val="0"/>
                <a:tint val="60000"/>
                <a:satMod val="250000"/>
              </a:srgbClr>
            </a:gs>
            <a:gs pos="35000">
              <a:srgbClr val="002060">
                <a:hueOff val="0"/>
                <a:satOff val="0"/>
                <a:lumOff val="0"/>
                <a:alphaOff val="0"/>
                <a:tint val="47000"/>
                <a:satMod val="275000"/>
              </a:srgbClr>
            </a:gs>
            <a:gs pos="100000">
              <a:srgbClr val="002060">
                <a:hueOff val="0"/>
                <a:satOff val="0"/>
                <a:lumOff val="0"/>
                <a:alphaOff val="0"/>
                <a:tint val="25000"/>
                <a:satMod val="300000"/>
              </a:srgbClr>
            </a:gs>
          </a:gsLst>
          <a:lin ang="16200000" scaled="1"/>
        </a:gradFill>
        <a:ln w="12700" cap="flat" cmpd="sng" algn="ctr">
          <a:solidFill>
            <a:srgbClr val="002060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/>
      </dsp:style>
    </dsp:sp>
    <dsp:sp modelId="{BAB2EA8A-6692-48F0-90F9-202C5BABF044}">
      <dsp:nvSpPr>
        <dsp:cNvPr id="0" name=""/>
        <dsp:cNvSpPr/>
      </dsp:nvSpPr>
      <dsp:spPr>
        <a:xfrm>
          <a:off x="4688928" y="1198442"/>
          <a:ext cx="6642687" cy="1070439"/>
        </a:xfrm>
        <a:prstGeom prst="rect">
          <a:avLst/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kern="1200" dirty="0" smtClean="0">
              <a:solidFill>
                <a:schemeClr val="tx1"/>
              </a:solidFill>
              <a:latin typeface="+mn-lt"/>
              <a:ea typeface="Tahoma" panose="020B0604030504040204" pitchFamily="34" charset="0"/>
              <a:cs typeface="Tahoma" panose="020B0604030504040204" pitchFamily="34" charset="0"/>
            </a:rPr>
            <a:t>Мониторинг удовлетворенности потребителей качеством товаров, работ и услуг на товарных рынках субъекта РФ и состоянием ценовой конкуренции</a:t>
          </a:r>
          <a:endParaRPr lang="ru-RU" sz="1800" b="0" kern="1200" dirty="0">
            <a:solidFill>
              <a:schemeClr val="tx1"/>
            </a:solidFill>
            <a:latin typeface="+mn-lt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4688928" y="1198442"/>
        <a:ext cx="6642687" cy="1070439"/>
      </dsp:txXfrm>
    </dsp:sp>
    <dsp:sp modelId="{23A715D7-0B7A-4BD1-BB69-4D393647334A}">
      <dsp:nvSpPr>
        <dsp:cNvPr id="0" name=""/>
        <dsp:cNvSpPr/>
      </dsp:nvSpPr>
      <dsp:spPr>
        <a:xfrm>
          <a:off x="4594945" y="2247922"/>
          <a:ext cx="6769617" cy="0"/>
        </a:xfrm>
        <a:prstGeom prst="line">
          <a:avLst/>
        </a:prstGeom>
        <a:gradFill rotWithShape="0">
          <a:gsLst>
            <a:gs pos="0">
              <a:srgbClr val="002060">
                <a:hueOff val="0"/>
                <a:satOff val="0"/>
                <a:lumOff val="0"/>
                <a:alphaOff val="0"/>
                <a:tint val="60000"/>
                <a:satMod val="250000"/>
              </a:srgbClr>
            </a:gs>
            <a:gs pos="35000">
              <a:srgbClr val="002060">
                <a:hueOff val="0"/>
                <a:satOff val="0"/>
                <a:lumOff val="0"/>
                <a:alphaOff val="0"/>
                <a:tint val="47000"/>
                <a:satMod val="275000"/>
              </a:srgbClr>
            </a:gs>
            <a:gs pos="100000">
              <a:srgbClr val="002060">
                <a:hueOff val="0"/>
                <a:satOff val="0"/>
                <a:lumOff val="0"/>
                <a:alphaOff val="0"/>
                <a:tint val="25000"/>
                <a:satMod val="300000"/>
              </a:srgbClr>
            </a:gs>
          </a:gsLst>
          <a:lin ang="16200000" scaled="1"/>
        </a:gradFill>
        <a:ln w="12700" cap="flat" cmpd="sng" algn="ctr">
          <a:solidFill>
            <a:srgbClr val="002060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/>
      </dsp:style>
    </dsp:sp>
    <dsp:sp modelId="{B8DEF33E-CD06-4EFC-B139-D3A5C7FA6E10}">
      <dsp:nvSpPr>
        <dsp:cNvPr id="0" name=""/>
        <dsp:cNvSpPr/>
      </dsp:nvSpPr>
      <dsp:spPr>
        <a:xfrm>
          <a:off x="4696567" y="2289552"/>
          <a:ext cx="6642687" cy="1379261"/>
        </a:xfrm>
        <a:prstGeom prst="rect">
          <a:avLst/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kern="1200" dirty="0" smtClean="0">
              <a:solidFill>
                <a:schemeClr val="tx1"/>
              </a:solidFill>
              <a:latin typeface="+mn-lt"/>
              <a:ea typeface="Tahoma" panose="020B0604030504040204" pitchFamily="34" charset="0"/>
              <a:cs typeface="Tahoma" panose="020B0604030504040204" pitchFamily="34" charset="0"/>
            </a:rPr>
            <a:t>Мониторинг удовлетворенности субъектов предпринимательской деятельности и потребителей товаров, работ и услуг качеством официальной информации о состоянии конкурентной среды и деятельности по содействию развитию конкуренции</a:t>
          </a:r>
          <a:endParaRPr lang="ru-RU" sz="1800" b="0" kern="1200" dirty="0">
            <a:solidFill>
              <a:schemeClr val="tx1"/>
            </a:solidFill>
            <a:latin typeface="+mn-lt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4696567" y="2289552"/>
        <a:ext cx="6642687" cy="1379261"/>
      </dsp:txXfrm>
    </dsp:sp>
    <dsp:sp modelId="{B649112C-D2A0-4769-A6B8-561052F33492}">
      <dsp:nvSpPr>
        <dsp:cNvPr id="0" name=""/>
        <dsp:cNvSpPr/>
      </dsp:nvSpPr>
      <dsp:spPr>
        <a:xfrm>
          <a:off x="4594945" y="3680705"/>
          <a:ext cx="6769617" cy="0"/>
        </a:xfrm>
        <a:prstGeom prst="line">
          <a:avLst/>
        </a:prstGeom>
        <a:gradFill rotWithShape="0">
          <a:gsLst>
            <a:gs pos="0">
              <a:srgbClr val="002060">
                <a:hueOff val="0"/>
                <a:satOff val="0"/>
                <a:lumOff val="0"/>
                <a:alphaOff val="0"/>
                <a:tint val="60000"/>
                <a:satMod val="250000"/>
              </a:srgbClr>
            </a:gs>
            <a:gs pos="35000">
              <a:srgbClr val="002060">
                <a:hueOff val="0"/>
                <a:satOff val="0"/>
                <a:lumOff val="0"/>
                <a:alphaOff val="0"/>
                <a:tint val="47000"/>
                <a:satMod val="275000"/>
              </a:srgbClr>
            </a:gs>
            <a:gs pos="100000">
              <a:srgbClr val="002060">
                <a:hueOff val="0"/>
                <a:satOff val="0"/>
                <a:lumOff val="0"/>
                <a:alphaOff val="0"/>
                <a:tint val="25000"/>
                <a:satMod val="300000"/>
              </a:srgbClr>
            </a:gs>
          </a:gsLst>
          <a:lin ang="16200000" scaled="1"/>
        </a:gradFill>
        <a:ln w="12700" cap="flat" cmpd="sng" algn="ctr">
          <a:solidFill>
            <a:srgbClr val="002060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/>
      </dsp:style>
    </dsp:sp>
    <dsp:sp modelId="{10D8415C-EE28-4901-ACCD-87623317E0F3}">
      <dsp:nvSpPr>
        <dsp:cNvPr id="0" name=""/>
        <dsp:cNvSpPr/>
      </dsp:nvSpPr>
      <dsp:spPr>
        <a:xfrm>
          <a:off x="4722739" y="3788092"/>
          <a:ext cx="6642687" cy="1070439"/>
        </a:xfrm>
        <a:prstGeom prst="rect">
          <a:avLst/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kern="1200" dirty="0" smtClean="0">
              <a:solidFill>
                <a:schemeClr val="tx1"/>
              </a:solidFill>
              <a:latin typeface="+mn-lt"/>
              <a:ea typeface="Tahoma" panose="020B0604030504040204" pitchFamily="34" charset="0"/>
              <a:cs typeface="Tahoma" panose="020B0604030504040204" pitchFamily="34" charset="0"/>
            </a:rPr>
            <a:t>Мониторинг деятельности субъектов естественных монополий на территории субъекта РФ</a:t>
          </a:r>
          <a:endParaRPr lang="ru-RU" sz="1800" b="0" kern="1200" dirty="0">
            <a:solidFill>
              <a:schemeClr val="tx1"/>
            </a:solidFill>
            <a:latin typeface="+mn-lt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4722739" y="3788092"/>
        <a:ext cx="6642687" cy="1070439"/>
      </dsp:txXfrm>
    </dsp:sp>
    <dsp:sp modelId="{E3E80D2F-BDFE-4EBD-9293-1AC20E77704C}">
      <dsp:nvSpPr>
        <dsp:cNvPr id="0" name=""/>
        <dsp:cNvSpPr/>
      </dsp:nvSpPr>
      <dsp:spPr>
        <a:xfrm>
          <a:off x="4594945" y="4804667"/>
          <a:ext cx="6769617" cy="0"/>
        </a:xfrm>
        <a:prstGeom prst="line">
          <a:avLst/>
        </a:prstGeom>
        <a:gradFill rotWithShape="0">
          <a:gsLst>
            <a:gs pos="0">
              <a:srgbClr val="002060">
                <a:hueOff val="0"/>
                <a:satOff val="0"/>
                <a:lumOff val="0"/>
                <a:alphaOff val="0"/>
                <a:tint val="60000"/>
                <a:satMod val="250000"/>
              </a:srgbClr>
            </a:gs>
            <a:gs pos="35000">
              <a:srgbClr val="002060">
                <a:hueOff val="0"/>
                <a:satOff val="0"/>
                <a:lumOff val="0"/>
                <a:alphaOff val="0"/>
                <a:tint val="47000"/>
                <a:satMod val="275000"/>
              </a:srgbClr>
            </a:gs>
            <a:gs pos="100000">
              <a:srgbClr val="002060">
                <a:hueOff val="0"/>
                <a:satOff val="0"/>
                <a:lumOff val="0"/>
                <a:alphaOff val="0"/>
                <a:tint val="25000"/>
                <a:satMod val="300000"/>
              </a:srgbClr>
            </a:gs>
          </a:gsLst>
          <a:lin ang="16200000" scaled="1"/>
        </a:gradFill>
        <a:ln w="12700" cap="flat" cmpd="sng" algn="ctr">
          <a:solidFill>
            <a:srgbClr val="002060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/>
      </dsp:style>
    </dsp:sp>
    <dsp:sp modelId="{91A98B2E-E158-4F43-8B07-9D1FE1AB8345}">
      <dsp:nvSpPr>
        <dsp:cNvPr id="0" name=""/>
        <dsp:cNvSpPr/>
      </dsp:nvSpPr>
      <dsp:spPr>
        <a:xfrm>
          <a:off x="4721875" y="4858189"/>
          <a:ext cx="6642687" cy="1070439"/>
        </a:xfrm>
        <a:prstGeom prst="rect">
          <a:avLst/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kern="1200" dirty="0" smtClean="0">
              <a:solidFill>
                <a:schemeClr val="tx1"/>
              </a:solidFill>
              <a:latin typeface="+mn-lt"/>
              <a:ea typeface="Tahoma" panose="020B0604030504040204" pitchFamily="34" charset="0"/>
              <a:cs typeface="Tahoma" panose="020B0604030504040204" pitchFamily="34" charset="0"/>
            </a:rPr>
            <a:t>Мониторинг деятельности хозяйствующих субъектов, доля участия субъекта РФ или муниципального образования в которых составляет 50 и более процентов</a:t>
          </a:r>
          <a:endParaRPr lang="ru-RU" sz="1800" b="0" kern="1200" dirty="0">
            <a:solidFill>
              <a:schemeClr val="tx1"/>
            </a:solidFill>
            <a:latin typeface="+mn-lt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4721875" y="4858189"/>
        <a:ext cx="6642687" cy="1070439"/>
      </dsp:txXfrm>
    </dsp:sp>
    <dsp:sp modelId="{8DF54A74-A671-4A7D-A735-5E2BC35F2603}">
      <dsp:nvSpPr>
        <dsp:cNvPr id="0" name=""/>
        <dsp:cNvSpPr/>
      </dsp:nvSpPr>
      <dsp:spPr>
        <a:xfrm>
          <a:off x="4594945" y="5928628"/>
          <a:ext cx="6769617" cy="0"/>
        </a:xfrm>
        <a:prstGeom prst="line">
          <a:avLst/>
        </a:prstGeom>
        <a:gradFill rotWithShape="0">
          <a:gsLst>
            <a:gs pos="0">
              <a:srgbClr val="002060">
                <a:hueOff val="0"/>
                <a:satOff val="0"/>
                <a:lumOff val="0"/>
                <a:alphaOff val="0"/>
                <a:tint val="60000"/>
                <a:satMod val="250000"/>
              </a:srgbClr>
            </a:gs>
            <a:gs pos="35000">
              <a:srgbClr val="002060">
                <a:hueOff val="0"/>
                <a:satOff val="0"/>
                <a:lumOff val="0"/>
                <a:alphaOff val="0"/>
                <a:tint val="47000"/>
                <a:satMod val="275000"/>
              </a:srgbClr>
            </a:gs>
            <a:gs pos="100000">
              <a:srgbClr val="002060">
                <a:hueOff val="0"/>
                <a:satOff val="0"/>
                <a:lumOff val="0"/>
                <a:alphaOff val="0"/>
                <a:tint val="25000"/>
                <a:satMod val="300000"/>
              </a:srgbClr>
            </a:gs>
          </a:gsLst>
          <a:lin ang="16200000" scaled="1"/>
        </a:gradFill>
        <a:ln w="12700" cap="flat" cmpd="sng" algn="ctr">
          <a:solidFill>
            <a:srgbClr val="002060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EC0A53-0FAC-409D-90D1-61FDA939E563}">
      <dsp:nvSpPr>
        <dsp:cNvPr id="0" name=""/>
        <dsp:cNvSpPr/>
      </dsp:nvSpPr>
      <dsp:spPr>
        <a:xfrm>
          <a:off x="0" y="0"/>
          <a:ext cx="10773104" cy="493368"/>
        </a:xfrm>
        <a:prstGeom prst="rect">
          <a:avLst/>
        </a:prstGeom>
        <a:solidFill>
          <a:schemeClr val="accent2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4 показателя  не достигнуты</a:t>
          </a:r>
          <a:endParaRPr lang="ru-RU" sz="1800" kern="1200" dirty="0"/>
        </a:p>
      </dsp:txBody>
      <dsp:txXfrm>
        <a:off x="0" y="0"/>
        <a:ext cx="10773104" cy="493368"/>
      </dsp:txXfrm>
    </dsp:sp>
    <dsp:sp modelId="{47F4F92C-3831-41E6-ACC6-7C10D25BE5ED}">
      <dsp:nvSpPr>
        <dsp:cNvPr id="0" name=""/>
        <dsp:cNvSpPr/>
      </dsp:nvSpPr>
      <dsp:spPr>
        <a:xfrm>
          <a:off x="5260" y="493368"/>
          <a:ext cx="3587527" cy="1036074"/>
        </a:xfrm>
        <a:prstGeom prst="rect">
          <a:avLst/>
        </a:prstGeom>
        <a:noFill/>
        <a:ln w="12700" cap="flat" cmpd="sng" algn="ctr">
          <a:solidFill>
            <a:schemeClr val="accent2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Розничная торговля</a:t>
          </a: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C00000"/>
              </a:solidFill>
            </a:rPr>
            <a:t>1 показатель</a:t>
          </a:r>
          <a:endParaRPr lang="ru-RU" sz="1600" kern="1200" dirty="0">
            <a:solidFill>
              <a:srgbClr val="C00000"/>
            </a:solidFill>
          </a:endParaRPr>
        </a:p>
      </dsp:txBody>
      <dsp:txXfrm>
        <a:off x="5260" y="493368"/>
        <a:ext cx="3587527" cy="1036074"/>
      </dsp:txXfrm>
    </dsp:sp>
    <dsp:sp modelId="{1AD6735B-77F4-4E6C-9669-18619A340035}">
      <dsp:nvSpPr>
        <dsp:cNvPr id="0" name=""/>
        <dsp:cNvSpPr/>
      </dsp:nvSpPr>
      <dsp:spPr>
        <a:xfrm>
          <a:off x="3592788" y="493368"/>
          <a:ext cx="3587527" cy="1036074"/>
        </a:xfrm>
        <a:prstGeom prst="rect">
          <a:avLst/>
        </a:prstGeom>
        <a:noFill/>
        <a:ln w="12700" cap="flat" cmpd="sng" algn="ctr">
          <a:solidFill>
            <a:schemeClr val="accent2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Рынок услуг ЖКХ</a:t>
          </a: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C00000"/>
              </a:solidFill>
            </a:rPr>
            <a:t>1 показатель </a:t>
          </a:r>
          <a:endParaRPr lang="ru-RU" sz="1600" kern="1200" dirty="0">
            <a:solidFill>
              <a:srgbClr val="C00000"/>
            </a:solidFill>
          </a:endParaRPr>
        </a:p>
      </dsp:txBody>
      <dsp:txXfrm>
        <a:off x="3592788" y="493368"/>
        <a:ext cx="3587527" cy="1036074"/>
      </dsp:txXfrm>
    </dsp:sp>
    <dsp:sp modelId="{D66FAF38-FA80-4A8D-86E7-55431C4D7C48}">
      <dsp:nvSpPr>
        <dsp:cNvPr id="0" name=""/>
        <dsp:cNvSpPr/>
      </dsp:nvSpPr>
      <dsp:spPr>
        <a:xfrm>
          <a:off x="7180315" y="493368"/>
          <a:ext cx="3587527" cy="1036074"/>
        </a:xfrm>
        <a:prstGeom prst="rect">
          <a:avLst/>
        </a:prstGeom>
        <a:noFill/>
        <a:ln w="12700" cap="flat" cmpd="sng" algn="ctr">
          <a:solidFill>
            <a:schemeClr val="accent2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Системные мероприятия</a:t>
          </a: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C00000"/>
              </a:solidFill>
            </a:rPr>
            <a:t>2 показателя</a:t>
          </a:r>
          <a:endParaRPr lang="ru-RU" sz="1600" kern="1200" dirty="0">
            <a:solidFill>
              <a:srgbClr val="C00000"/>
            </a:solidFill>
          </a:endParaRPr>
        </a:p>
      </dsp:txBody>
      <dsp:txXfrm>
        <a:off x="7180315" y="493368"/>
        <a:ext cx="3587527" cy="1036074"/>
      </dsp:txXfrm>
    </dsp:sp>
    <dsp:sp modelId="{B1B8DAF2-841B-4DF4-94B0-444A314B26FF}">
      <dsp:nvSpPr>
        <dsp:cNvPr id="0" name=""/>
        <dsp:cNvSpPr/>
      </dsp:nvSpPr>
      <dsp:spPr>
        <a:xfrm>
          <a:off x="0" y="1529443"/>
          <a:ext cx="10773104" cy="115119"/>
        </a:xfrm>
        <a:prstGeom prst="rect">
          <a:avLst/>
        </a:prstGeom>
        <a:solidFill>
          <a:schemeClr val="accent2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CC81A1-A0B0-415C-83CC-82089DAE5C47}">
      <dsp:nvSpPr>
        <dsp:cNvPr id="0" name=""/>
        <dsp:cNvSpPr/>
      </dsp:nvSpPr>
      <dsp:spPr>
        <a:xfrm>
          <a:off x="0" y="6388"/>
          <a:ext cx="3604112" cy="2162467"/>
        </a:xfrm>
        <a:prstGeom prst="rect">
          <a:avLst/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500" kern="1200" dirty="0" smtClean="0"/>
            <a:t>Распоряжение Губернатора Новосибирской области от 21.05.2018 № 102-р «О реализации Указа Президента Российской Федерации от 21.12.2017 № 618</a:t>
          </a:r>
        </a:p>
        <a:p>
          <a:pPr lvl="0" algn="ctr" defTabSz="66675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500" kern="1200" dirty="0" smtClean="0"/>
            <a:t> «Об основных направлениях государственной политики по развитию конкуренции»</a:t>
          </a:r>
          <a:endParaRPr lang="ru-RU" sz="1500" kern="1200" dirty="0"/>
        </a:p>
      </dsp:txBody>
      <dsp:txXfrm>
        <a:off x="0" y="6388"/>
        <a:ext cx="3604112" cy="2162467"/>
      </dsp:txXfrm>
    </dsp:sp>
    <dsp:sp modelId="{E568FE5B-0782-4540-8E63-D94637A1A4AA}">
      <dsp:nvSpPr>
        <dsp:cNvPr id="0" name=""/>
        <dsp:cNvSpPr/>
      </dsp:nvSpPr>
      <dsp:spPr>
        <a:xfrm>
          <a:off x="3964523" y="6388"/>
          <a:ext cx="3604112" cy="2162467"/>
        </a:xfrm>
        <a:prstGeom prst="rect">
          <a:avLst/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Распоряжение Губернатора Новосибирской области от 26.12.2018 № 268-р «О создании и организации системы внутреннего обеспечения соответствия требованиям антимонопольного законодательства деятельности областных исполнительных органов государственной власти Новосибирской области»</a:t>
          </a:r>
          <a:endParaRPr lang="ru-RU" sz="1500" kern="1200" dirty="0"/>
        </a:p>
      </dsp:txBody>
      <dsp:txXfrm>
        <a:off x="3964523" y="6388"/>
        <a:ext cx="3604112" cy="2162467"/>
      </dsp:txXfrm>
    </dsp:sp>
    <dsp:sp modelId="{01131160-636C-4F98-84A3-94DF7A046C1A}">
      <dsp:nvSpPr>
        <dsp:cNvPr id="0" name=""/>
        <dsp:cNvSpPr/>
      </dsp:nvSpPr>
      <dsp:spPr>
        <a:xfrm>
          <a:off x="7929047" y="6388"/>
          <a:ext cx="3604112" cy="2162467"/>
        </a:xfrm>
        <a:prstGeom prst="rect">
          <a:avLst/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Соглашение о взаимодействии между Федеральной антимонопольной службой и Правительством Новосибирской области</a:t>
          </a:r>
          <a:r>
            <a:rPr lang="ru-RU" sz="1500" b="1" kern="1200" dirty="0" smtClean="0"/>
            <a:t> </a:t>
          </a:r>
          <a:r>
            <a:rPr lang="ru-RU" sz="1500" kern="1200" dirty="0" smtClean="0"/>
            <a:t>от 25.07.2018 № 09-136</a:t>
          </a:r>
          <a:endParaRPr lang="ru-RU" sz="1500" kern="1200" dirty="0"/>
        </a:p>
      </dsp:txBody>
      <dsp:txXfrm>
        <a:off x="7929047" y="6388"/>
        <a:ext cx="3604112" cy="2162467"/>
      </dsp:txXfrm>
    </dsp:sp>
    <dsp:sp modelId="{07EF20BE-217B-4396-A954-7F543D01A1F4}">
      <dsp:nvSpPr>
        <dsp:cNvPr id="0" name=""/>
        <dsp:cNvSpPr/>
      </dsp:nvSpPr>
      <dsp:spPr>
        <a:xfrm>
          <a:off x="0" y="2529267"/>
          <a:ext cx="3604112" cy="2162467"/>
        </a:xfrm>
        <a:prstGeom prst="rect">
          <a:avLst/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Утвержден План по реализации соглашения о взаимодействии между Федеральной антимонопольной службой и Правительством Новосибирской области от 25.07.2018 № 09-136 на 2019 год</a:t>
          </a:r>
          <a:endParaRPr lang="ru-RU" sz="1500" kern="1200" dirty="0"/>
        </a:p>
      </dsp:txBody>
      <dsp:txXfrm>
        <a:off x="0" y="2529267"/>
        <a:ext cx="3604112" cy="2162467"/>
      </dsp:txXfrm>
    </dsp:sp>
    <dsp:sp modelId="{021FD055-AC2B-4E8A-ACAF-FEC4835D3DA9}">
      <dsp:nvSpPr>
        <dsp:cNvPr id="0" name=""/>
        <dsp:cNvSpPr/>
      </dsp:nvSpPr>
      <dsp:spPr>
        <a:xfrm>
          <a:off x="3964523" y="2529267"/>
          <a:ext cx="3604112" cy="2162467"/>
        </a:xfrm>
        <a:prstGeom prst="rect">
          <a:avLst/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Все ОИОГВ НСО внесли в положения об органах власти изменения, предусматривающие приоритет целей и задач по содействию развитию конкуренции</a:t>
          </a:r>
          <a:endParaRPr lang="ru-RU" sz="1500" kern="1200" dirty="0"/>
        </a:p>
      </dsp:txBody>
      <dsp:txXfrm>
        <a:off x="3964523" y="2529267"/>
        <a:ext cx="3604112" cy="2162467"/>
      </dsp:txXfrm>
    </dsp:sp>
    <dsp:sp modelId="{B6AC9FA1-EDEB-48AB-954C-7E861E2910EB}">
      <dsp:nvSpPr>
        <dsp:cNvPr id="0" name=""/>
        <dsp:cNvSpPr/>
      </dsp:nvSpPr>
      <dsp:spPr>
        <a:xfrm>
          <a:off x="7929047" y="2529267"/>
          <a:ext cx="3604112" cy="2162467"/>
        </a:xfrm>
        <a:prstGeom prst="rect">
          <a:avLst/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Все ОИОГВ НСО приняли приказы об антимонопольном </a:t>
          </a:r>
          <a:r>
            <a:rPr lang="ru-RU" sz="1500" kern="1200" dirty="0" err="1" smtClean="0"/>
            <a:t>комплаенсе</a:t>
          </a:r>
          <a:endParaRPr lang="ru-RU" sz="1500" kern="1200" dirty="0"/>
        </a:p>
      </dsp:txBody>
      <dsp:txXfrm>
        <a:off x="7929047" y="2529267"/>
        <a:ext cx="3604112" cy="216246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FD14D7-DDD3-40FB-BCE4-11F59C2A6DE2}">
      <dsp:nvSpPr>
        <dsp:cNvPr id="0" name=""/>
        <dsp:cNvSpPr/>
      </dsp:nvSpPr>
      <dsp:spPr>
        <a:xfrm>
          <a:off x="0" y="101429"/>
          <a:ext cx="11648772" cy="1408111"/>
        </a:xfrm>
        <a:prstGeom prst="rect">
          <a:avLst/>
        </a:prstGeom>
        <a:solidFill>
          <a:schemeClr val="accent2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Tahoma" panose="020B0604030504040204" pitchFamily="34" charset="0"/>
              <a:cs typeface="Tahoma" panose="020B0604030504040204" pitchFamily="34" charset="0"/>
            </a:rPr>
            <a:t>ИСПОЛНЕНИЕ ПЕРЕЧНЯ ПОРУЧЕНИЙ </a:t>
          </a:r>
        </a:p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rPr>
            <a:t>ПО ИТОГАМ ЗАСЕДАНИЯ ГОССОВЕТА </a:t>
          </a:r>
        </a:p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rPr>
            <a:t>ПО ВОПРОСУ РАЗВИТИЯ КОНКУРЕНЦИИ</a:t>
          </a:r>
          <a:endParaRPr lang="ru-RU" sz="2800" kern="1200" dirty="0">
            <a:solidFill>
              <a:schemeClr val="bg1"/>
            </a:solidFill>
          </a:endParaRPr>
        </a:p>
      </dsp:txBody>
      <dsp:txXfrm>
        <a:off x="0" y="101429"/>
        <a:ext cx="11648772" cy="1408111"/>
      </dsp:txXfrm>
    </dsp:sp>
    <dsp:sp modelId="{F0737A61-B804-42CA-AB71-62BE2A474EF3}">
      <dsp:nvSpPr>
        <dsp:cNvPr id="0" name=""/>
        <dsp:cNvSpPr/>
      </dsp:nvSpPr>
      <dsp:spPr>
        <a:xfrm>
          <a:off x="1421" y="1712399"/>
          <a:ext cx="1663704" cy="3809040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accent2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25.05.2018 утвержден План мероприятий по исполнению пункта 2 перечня поручений Президента РФ по итогам заседания </a:t>
          </a:r>
          <a:r>
            <a:rPr lang="ru-RU" sz="1400" kern="1200" dirty="0" err="1" smtClean="0">
              <a:solidFill>
                <a:schemeClr val="tx1"/>
              </a:solidFill>
            </a:rPr>
            <a:t>Гос.совета</a:t>
          </a:r>
          <a:r>
            <a:rPr lang="ru-RU" sz="1400" kern="1200" dirty="0" smtClean="0">
              <a:solidFill>
                <a:schemeClr val="tx1"/>
              </a:solidFill>
            </a:rPr>
            <a:t> РФ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1421" y="1712399"/>
        <a:ext cx="1663704" cy="3809040"/>
      </dsp:txXfrm>
    </dsp:sp>
    <dsp:sp modelId="{B4941B67-305D-47B9-84B3-79511EE930DA}">
      <dsp:nvSpPr>
        <dsp:cNvPr id="0" name=""/>
        <dsp:cNvSpPr/>
      </dsp:nvSpPr>
      <dsp:spPr>
        <a:xfrm>
          <a:off x="1665125" y="1712399"/>
          <a:ext cx="1663704" cy="3809040"/>
        </a:xfrm>
        <a:prstGeom prst="rect">
          <a:avLst/>
        </a:prstGeom>
        <a:noFill/>
        <a:ln w="12700" cap="flat" cmpd="sng" algn="ctr">
          <a:solidFill>
            <a:schemeClr val="accent2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ctr" defTabSz="6223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solidFill>
                <a:schemeClr val="tx1"/>
              </a:solidFill>
            </a:rPr>
            <a:t>26.11.2018 Губернатором Новосибирской области утвержден перечень ключевых показателей развития конкуренции в НСО </a:t>
          </a:r>
        </a:p>
        <a:p>
          <a:pPr lvl="0" algn="ctr" defTabSz="6223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solidFill>
                <a:schemeClr val="tx1"/>
              </a:solidFill>
            </a:rPr>
            <a:t>(33 ключевых показателя)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1665125" y="1712399"/>
        <a:ext cx="1663704" cy="3809040"/>
      </dsp:txXfrm>
    </dsp:sp>
    <dsp:sp modelId="{FB13E6C8-6E7C-438E-BEE2-A7A4CC06BE11}">
      <dsp:nvSpPr>
        <dsp:cNvPr id="0" name=""/>
        <dsp:cNvSpPr/>
      </dsp:nvSpPr>
      <dsp:spPr>
        <a:xfrm>
          <a:off x="3328829" y="1712399"/>
          <a:ext cx="1663704" cy="3809040"/>
        </a:xfrm>
        <a:prstGeom prst="rect">
          <a:avLst/>
        </a:prstGeom>
        <a:noFill/>
        <a:ln w="12700" cap="flat" cmpd="sng" algn="ctr">
          <a:solidFill>
            <a:schemeClr val="accent2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Принято Постановление Губернатора Новосибирской области от 09.01.2018 № 3 «О формировании системы поощрений по результатам регионального рейтинга инвестиционной привлекательности муниципальных районов и городских округов Новосибирской области»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3328829" y="1712399"/>
        <a:ext cx="1663704" cy="3809040"/>
      </dsp:txXfrm>
    </dsp:sp>
    <dsp:sp modelId="{F5B20347-95C5-431D-9A63-E4B9ECBE85BD}">
      <dsp:nvSpPr>
        <dsp:cNvPr id="0" name=""/>
        <dsp:cNvSpPr/>
      </dsp:nvSpPr>
      <dsp:spPr>
        <a:xfrm>
          <a:off x="4992533" y="1712399"/>
          <a:ext cx="1663704" cy="3809040"/>
        </a:xfrm>
        <a:prstGeom prst="rect">
          <a:avLst/>
        </a:prstGeom>
        <a:noFill/>
        <a:ln w="12700" cap="flat" cmpd="sng" algn="ctr">
          <a:solidFill>
            <a:schemeClr val="accent2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Актуализированы сведения об объектах недвижимости, содержащихся в Реестре государственной собственности Новосибирской области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4992533" y="1712399"/>
        <a:ext cx="1663704" cy="3809040"/>
      </dsp:txXfrm>
    </dsp:sp>
    <dsp:sp modelId="{9979BE42-A163-4EDA-933D-A0A99D94FC88}">
      <dsp:nvSpPr>
        <dsp:cNvPr id="0" name=""/>
        <dsp:cNvSpPr/>
      </dsp:nvSpPr>
      <dsp:spPr>
        <a:xfrm>
          <a:off x="6656238" y="1712399"/>
          <a:ext cx="1663704" cy="3809040"/>
        </a:xfrm>
        <a:prstGeom prst="rect">
          <a:avLst/>
        </a:prstGeom>
        <a:noFill/>
        <a:ln w="12700" cap="flat" cmpd="sng" algn="ctr">
          <a:solidFill>
            <a:schemeClr val="accent2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Определен порядок размещения, объем сведений об объектах учета реестра гос. собственности Новосибирской области, подлежащих размещению на сайте Правительства НСО, сроков размещения, порядка актуализации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6656238" y="1712399"/>
        <a:ext cx="1663704" cy="3809040"/>
      </dsp:txXfrm>
    </dsp:sp>
    <dsp:sp modelId="{A52D798F-0D7C-4CDB-8DF1-1818E94DBB1B}">
      <dsp:nvSpPr>
        <dsp:cNvPr id="0" name=""/>
        <dsp:cNvSpPr/>
      </dsp:nvSpPr>
      <dsp:spPr>
        <a:xfrm>
          <a:off x="8319942" y="1712399"/>
          <a:ext cx="1663704" cy="3809040"/>
        </a:xfrm>
        <a:prstGeom prst="rect">
          <a:avLst/>
        </a:prstGeom>
        <a:noFill/>
        <a:ln w="12700" cap="flat" cmpd="sng" algn="ctr">
          <a:solidFill>
            <a:schemeClr val="accent2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На официальных сайтах МО опубликована информация об объектах, находящихся в </a:t>
          </a:r>
          <a:r>
            <a:rPr lang="ru-RU" sz="1400" kern="1200" dirty="0" err="1" smtClean="0">
              <a:solidFill>
                <a:schemeClr val="tx1"/>
              </a:solidFill>
            </a:rPr>
            <a:t>муниц</a:t>
          </a:r>
          <a:r>
            <a:rPr lang="ru-RU" sz="1400" kern="1200" dirty="0" smtClean="0">
              <a:solidFill>
                <a:schemeClr val="tx1"/>
              </a:solidFill>
            </a:rPr>
            <a:t>. собственности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8319942" y="1712399"/>
        <a:ext cx="1663704" cy="3809040"/>
      </dsp:txXfrm>
    </dsp:sp>
    <dsp:sp modelId="{9D01A382-D91B-4A8D-A0AB-98DD78B4B705}">
      <dsp:nvSpPr>
        <dsp:cNvPr id="0" name=""/>
        <dsp:cNvSpPr/>
      </dsp:nvSpPr>
      <dsp:spPr>
        <a:xfrm>
          <a:off x="9983646" y="1712399"/>
          <a:ext cx="1663704" cy="3809040"/>
        </a:xfrm>
        <a:prstGeom prst="rect">
          <a:avLst/>
        </a:prstGeom>
        <a:noFill/>
        <a:ln w="12700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«Дорожная карта» достижения целевых значений показателей мероприятий по содействию развитию конкуренции на территории Новосибирской области до 2018</a:t>
          </a:r>
          <a:r>
            <a:rPr lang="en-US" sz="1400" kern="1200" dirty="0" smtClean="0">
              <a:solidFill>
                <a:schemeClr val="tx1"/>
              </a:solidFill>
            </a:rPr>
            <a:t> </a:t>
          </a:r>
          <a:r>
            <a:rPr lang="ru-RU" sz="1400" kern="1200" dirty="0" smtClean="0">
              <a:solidFill>
                <a:schemeClr val="tx1"/>
              </a:solidFill>
            </a:rPr>
            <a:t>г. актуализирована в июне 2018 г. 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9983646" y="1712399"/>
        <a:ext cx="1663704" cy="3809040"/>
      </dsp:txXfrm>
    </dsp:sp>
    <dsp:sp modelId="{C47FE69B-4087-40E8-BAD6-9CC6069EF385}">
      <dsp:nvSpPr>
        <dsp:cNvPr id="0" name=""/>
        <dsp:cNvSpPr/>
      </dsp:nvSpPr>
      <dsp:spPr>
        <a:xfrm>
          <a:off x="0" y="5521439"/>
          <a:ext cx="11648772" cy="423226"/>
        </a:xfrm>
        <a:prstGeom prst="rect">
          <a:avLst/>
        </a:prstGeom>
        <a:solidFill>
          <a:schemeClr val="accent2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DC909D-3177-477D-8707-0D12C336C512}" type="datetimeFigureOut">
              <a:rPr lang="ru-RU" smtClean="0"/>
              <a:t>26.02.2019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9486"/>
            <a:ext cx="5438140" cy="391048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3107"/>
            <a:ext cx="2945659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3107"/>
            <a:ext cx="2945659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F58457-15B0-4209-8B70-40598D4CDA6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87645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F58457-15B0-4209-8B70-40598D4CDA65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27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F58457-15B0-4209-8B70-40598D4CDA65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77613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F58457-15B0-4209-8B70-40598D4CDA65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48932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F58457-15B0-4209-8B70-40598D4CDA65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85539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F58457-15B0-4209-8B70-40598D4CDA65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40014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F58457-15B0-4209-8B70-40598D4CDA65}" type="slidenum">
              <a:rPr lang="ru-RU" smtClean="0"/>
              <a:t>27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60628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F58457-15B0-4209-8B70-40598D4CDA65}" type="slidenum">
              <a:rPr lang="ru-RU" smtClean="0"/>
              <a:t>28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05040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F58457-15B0-4209-8B70-40598D4CDA65}" type="slidenum">
              <a:rPr lang="ru-RU" smtClean="0"/>
              <a:t>30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21351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9C783B-75F1-4BA2-AEDA-A239E72381BE}" type="datetime1">
              <a:rPr lang="ru-RU" smtClean="0"/>
              <a:t>26.02.2019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318240" y="6085840"/>
            <a:ext cx="690960" cy="635635"/>
          </a:xfrm>
          <a:ln>
            <a:solidFill>
              <a:schemeClr val="accent1">
                <a:shade val="50000"/>
              </a:schemeClr>
            </a:solidFill>
          </a:ln>
        </p:spPr>
        <p:txBody>
          <a:bodyPr/>
          <a:lstStyle/>
          <a:p>
            <a:fld id="{A7BB21D1-1152-4755-92AF-7E40822F53A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02814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D87E359-8AA8-4327-82C6-B6C5E797ADAC}" type="datetime1">
              <a:rPr lang="ru-RU" smtClean="0"/>
              <a:t>26.02.2019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7773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FB0EA3-AE99-462D-81C2-5FB15A01D2B6}" type="datetime1">
              <a:rPr lang="ru-RU" smtClean="0"/>
              <a:t>26.02.2019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40666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3175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33360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rgbClr val="1F5FA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 smtClean="0"/>
              <a:t>РАЗДЕЛ 1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l">
              <a:buNone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516D3-5036-4387-AF37-AAB2BABC6E60}" type="datetimeFigureOut">
              <a:rPr lang="ru-RU" smtClean="0"/>
              <a:t>26.02.2019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27F87-F9FD-462E-A9CE-4C43A230CFF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04422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516D3-5036-4387-AF37-AAB2BABC6E60}" type="datetimeFigureOut">
              <a:rPr lang="ru-RU" smtClean="0"/>
              <a:t>26.02.2019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27F87-F9FD-462E-A9CE-4C43A230CFF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76427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516D3-5036-4387-AF37-AAB2BABC6E60}" type="datetimeFigureOut">
              <a:rPr lang="ru-RU" smtClean="0"/>
              <a:t>26.02.2019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27F87-F9FD-462E-A9CE-4C43A230CFF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97471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516D3-5036-4387-AF37-AAB2BABC6E60}" type="datetimeFigureOut">
              <a:rPr lang="ru-RU" smtClean="0"/>
              <a:t>26.02.2019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27F87-F9FD-462E-A9CE-4C43A230CFF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12100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516D3-5036-4387-AF37-AAB2BABC6E60}" type="datetimeFigureOut">
              <a:rPr lang="ru-RU" smtClean="0"/>
              <a:t>26.02.2019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27F87-F9FD-462E-A9CE-4C43A230CFF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97557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516D3-5036-4387-AF37-AAB2BABC6E60}" type="datetimeFigureOut">
              <a:rPr lang="ru-RU" smtClean="0"/>
              <a:t>26.02.2019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27F87-F9FD-462E-A9CE-4C43A230CFF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45504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516D3-5036-4387-AF37-AAB2BABC6E60}" type="datetimeFigureOut">
              <a:rPr lang="ru-RU" smtClean="0"/>
              <a:t>26.02.2019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27F87-F9FD-462E-A9CE-4C43A230CFF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7206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572D8-3155-4012-BE4F-C57C97C0C46D}" type="datetime1">
              <a:rPr lang="ru-RU" smtClean="0"/>
              <a:t>26.02.2019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93246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516D3-5036-4387-AF37-AAB2BABC6E60}" type="datetimeFigureOut">
              <a:rPr lang="ru-RU" smtClean="0"/>
              <a:t>26.02.2019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27F87-F9FD-462E-A9CE-4C43A230CFF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247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516D3-5036-4387-AF37-AAB2BABC6E60}" type="datetimeFigureOut">
              <a:rPr lang="ru-RU" smtClean="0"/>
              <a:t>26.02.2019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27F87-F9FD-462E-A9CE-4C43A230CFF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78426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516D3-5036-4387-AF37-AAB2BABC6E60}" type="datetimeFigureOut">
              <a:rPr lang="ru-RU" smtClean="0"/>
              <a:t>26.02.2019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27F87-F9FD-462E-A9CE-4C43A230CFF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293984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516D3-5036-4387-AF37-AAB2BABC6E60}" type="datetimeFigureOut">
              <a:rPr lang="ru-RU" smtClean="0"/>
              <a:t>26.02.2019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27F87-F9FD-462E-A9CE-4C43A230CFF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486228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516D3-5036-4387-AF37-AAB2BABC6E60}" type="datetimeFigureOut">
              <a:rPr lang="ru-RU" smtClean="0"/>
              <a:t>26.02.2019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27F87-F9FD-462E-A9CE-4C43A230CFF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2478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4EF5F6-AE9D-4797-8736-F0B4E5AF751E}" type="datetime1">
              <a:rPr lang="ru-RU" smtClean="0"/>
              <a:t>26.02.2019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2406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63440B-3D48-4989-9355-A53DFE5D78CE}" type="datetime1">
              <a:rPr lang="ru-RU" smtClean="0"/>
              <a:t>26.02.2019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83962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45B148-1EF0-4B68-ACE2-3A3CE51ABD4A}" type="datetime1">
              <a:rPr lang="ru-RU" smtClean="0"/>
              <a:t>26.02.2019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1842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7D3580-A57D-4E86-B368-9A4AD42FA389}" type="datetime1">
              <a:rPr lang="ru-RU" smtClean="0"/>
              <a:t>26.02.2019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32198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B7E23B-4FDC-450D-9388-020C45AEDC5A}" type="datetime1">
              <a:rPr lang="ru-RU" smtClean="0"/>
              <a:t>26.02.2019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7841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99AA4A8-EFBD-4A63-B983-71D22D1A3A94}" type="datetime1">
              <a:rPr lang="ru-RU" smtClean="0"/>
              <a:t>26.02.2019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27853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264EC56-B979-4117-B0E5-07CE4305A98E}" type="datetime1">
              <a:rPr lang="ru-RU" smtClean="0"/>
              <a:t>26.02.2019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6327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520000" y="6311900"/>
            <a:ext cx="360000" cy="3600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pPr marL="3175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8980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alphaModFix amt="30000"/>
            <a:grayscl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7871" y="51435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3516D3-5036-4387-AF37-AAB2BABC6E60}" type="datetimeFigureOut">
              <a:rPr lang="ru-RU" smtClean="0"/>
              <a:t>26.02.2019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A27F87-F9FD-462E-A9CE-4C43A230CFF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Половина рамки 6"/>
          <p:cNvSpPr/>
          <p:nvPr userDrawn="1"/>
        </p:nvSpPr>
        <p:spPr>
          <a:xfrm>
            <a:off x="277907" y="322729"/>
            <a:ext cx="286870" cy="6167718"/>
          </a:xfrm>
          <a:prstGeom prst="halfFrame">
            <a:avLst/>
          </a:prstGeom>
          <a:solidFill>
            <a:srgbClr val="1F5F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Половина рамки 7"/>
          <p:cNvSpPr/>
          <p:nvPr userDrawn="1"/>
        </p:nvSpPr>
        <p:spPr>
          <a:xfrm rot="10800000">
            <a:off x="11627223" y="464969"/>
            <a:ext cx="286870" cy="6167718"/>
          </a:xfrm>
          <a:prstGeom prst="halfFrame">
            <a:avLst/>
          </a:prstGeom>
          <a:solidFill>
            <a:srgbClr val="1F5F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3709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1F5FA0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22.xml"/><Relationship Id="rId4" Type="http://schemas.openxmlformats.org/officeDocument/2006/relationships/chart" Target="../charts/chart2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7.xml"/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8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0.xml"/><Relationship Id="rId2" Type="http://schemas.openxmlformats.org/officeDocument/2006/relationships/chart" Target="../charts/chart29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1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chart" Target="../charts/chart3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2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5343" y="263087"/>
            <a:ext cx="5830985" cy="2511972"/>
          </a:xfrm>
        </p:spPr>
        <p:txBody>
          <a:bodyPr>
            <a:normAutofit fontScale="90000"/>
          </a:bodyPr>
          <a:lstStyle/>
          <a:p>
            <a:r>
              <a:rPr lang="ru-RU" sz="5300" b="1" dirty="0" smtClean="0">
                <a:solidFill>
                  <a:schemeClr val="bg1"/>
                </a:solidFill>
              </a:rPr>
              <a:t>ДОКЛАД</a:t>
            </a:r>
            <a:r>
              <a:rPr lang="en-US" sz="4000" b="1" dirty="0" smtClean="0">
                <a:solidFill>
                  <a:schemeClr val="bg1"/>
                </a:solidFill>
              </a:rPr>
              <a:t/>
            </a:r>
            <a:br>
              <a:rPr lang="en-US" sz="4000" b="1" dirty="0" smtClean="0">
                <a:solidFill>
                  <a:schemeClr val="bg1"/>
                </a:solidFill>
              </a:rPr>
            </a:br>
            <a:r>
              <a:rPr lang="ru-RU" sz="2800" dirty="0">
                <a:solidFill>
                  <a:schemeClr val="bg1"/>
                </a:solidFill>
              </a:rPr>
              <a:t>о состоянии и развитии конкурентной среды </a:t>
            </a:r>
            <a:r>
              <a:rPr lang="ru-RU" sz="2800" dirty="0" smtClean="0">
                <a:solidFill>
                  <a:schemeClr val="bg1"/>
                </a:solidFill>
              </a:rPr>
              <a:t>на </a:t>
            </a:r>
            <a:r>
              <a:rPr lang="ru-RU" sz="2800" dirty="0">
                <a:solidFill>
                  <a:schemeClr val="bg1"/>
                </a:solidFill>
              </a:rPr>
              <a:t>рынках товаров, работ и услуг Новосибирской </a:t>
            </a:r>
            <a:r>
              <a:rPr lang="ru-RU" sz="2800" dirty="0" smtClean="0">
                <a:solidFill>
                  <a:schemeClr val="bg1"/>
                </a:solidFill>
              </a:rPr>
              <a:t>области</a:t>
            </a:r>
            <a:r>
              <a:rPr lang="en-US" sz="2800" dirty="0" smtClean="0">
                <a:solidFill>
                  <a:schemeClr val="bg1"/>
                </a:solidFill>
              </a:rPr>
              <a:t/>
            </a:r>
            <a:br>
              <a:rPr lang="en-US" sz="2800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rgbClr val="FFC000"/>
                </a:solidFill>
              </a:rPr>
              <a:t>за </a:t>
            </a:r>
            <a:r>
              <a:rPr lang="ru-RU" sz="2800" b="1" dirty="0">
                <a:solidFill>
                  <a:srgbClr val="FFC000"/>
                </a:solidFill>
              </a:rPr>
              <a:t>2018 год</a:t>
            </a:r>
            <a:r>
              <a:rPr lang="ru-RU" sz="4000" dirty="0">
                <a:solidFill>
                  <a:schemeClr val="bg1"/>
                </a:solidFill>
              </a:rPr>
              <a:t/>
            </a:r>
            <a:br>
              <a:rPr lang="ru-RU" sz="4000" dirty="0">
                <a:solidFill>
                  <a:schemeClr val="bg1"/>
                </a:solidFill>
              </a:rPr>
            </a:b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1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70118" y="6076401"/>
            <a:ext cx="74285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</a:rPr>
              <a:t>Заместитель </a:t>
            </a:r>
            <a:r>
              <a:rPr lang="ru-RU" sz="1600" dirty="0">
                <a:solidFill>
                  <a:schemeClr val="bg1"/>
                </a:solidFill>
              </a:rPr>
              <a:t>Председателя Правительства Новосибирской области – </a:t>
            </a:r>
          </a:p>
          <a:p>
            <a:r>
              <a:rPr lang="ru-RU" sz="1600" dirty="0" smtClean="0">
                <a:solidFill>
                  <a:schemeClr val="bg1"/>
                </a:solidFill>
              </a:rPr>
              <a:t>министр </a:t>
            </a:r>
            <a:r>
              <a:rPr lang="ru-RU" sz="1600" dirty="0">
                <a:solidFill>
                  <a:schemeClr val="bg1"/>
                </a:solidFill>
              </a:rPr>
              <a:t>экономического развития Новосибирской области Молчанова О.В.</a:t>
            </a:r>
          </a:p>
        </p:txBody>
      </p:sp>
    </p:spTree>
    <p:extLst>
      <p:ext uri="{BB962C8B-B14F-4D97-AF65-F5344CB8AC3E}">
        <p14:creationId xmlns:p14="http://schemas.microsoft.com/office/powerpoint/2010/main" val="39095825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BB21D1-1152-4755-92AF-7E40822F53A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7200" y="424210"/>
            <a:ext cx="56083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СЛОЖНОСТЬ НАЧИНАНИЯ С НУЛЯ НОВОГО</a:t>
            </a:r>
          </a:p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БИЗНЕСА</a:t>
            </a:r>
            <a:endParaRPr lang="ru-RU" sz="2800" dirty="0" smtClean="0">
              <a:solidFill>
                <a:schemeClr val="accent2">
                  <a:lumMod val="75000"/>
                </a:schemeClr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075680" y="424210"/>
            <a:ext cx="63195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СЛОЖНОСТЬ ОБОСНОВАНИЯ</a:t>
            </a:r>
          </a:p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НА РЫНКЕ КОМПАНИИ</a:t>
            </a:r>
          </a:p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ИЗ ДРУГОГО РЕГИОНА</a:t>
            </a:r>
            <a:r>
              <a:rPr lang="ru-RU" sz="2800" dirty="0" smtClean="0"/>
              <a:t> </a:t>
            </a:r>
            <a:endParaRPr lang="ru-RU" sz="2800" dirty="0"/>
          </a:p>
        </p:txBody>
      </p:sp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56699385"/>
              </p:ext>
            </p:extLst>
          </p:nvPr>
        </p:nvGraphicFramePr>
        <p:xfrm>
          <a:off x="557048" y="1993870"/>
          <a:ext cx="5349766" cy="381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Диаграмма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28052954"/>
              </p:ext>
            </p:extLst>
          </p:nvPr>
        </p:nvGraphicFramePr>
        <p:xfrm>
          <a:off x="6406055" y="1993870"/>
          <a:ext cx="5334000" cy="381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4465013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135277796"/>
              </p:ext>
            </p:extLst>
          </p:nvPr>
        </p:nvGraphicFramePr>
        <p:xfrm>
          <a:off x="670560" y="1168658"/>
          <a:ext cx="11209440" cy="55032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BB21D1-1152-4755-92AF-7E40822F53A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7840" y="91440"/>
            <a:ext cx="111281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СУЩЕСТВЕННЫЕ ПРЕПЯТСТВИЯ</a:t>
            </a:r>
          </a:p>
          <a:p>
            <a:pPr algn="just"/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ПРИ ВЫХОДЕ НА РЫНОК</a:t>
            </a:r>
            <a:endParaRPr lang="ru-RU" sz="2800" dirty="0">
              <a:solidFill>
                <a:schemeClr val="accent2">
                  <a:lumMod val="75000"/>
                </a:schemeClr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7626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Диаграмма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22262809"/>
              </p:ext>
            </p:extLst>
          </p:nvPr>
        </p:nvGraphicFramePr>
        <p:xfrm>
          <a:off x="189187" y="1107212"/>
          <a:ext cx="11690813" cy="56509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BB21D1-1152-4755-92AF-7E40822F53A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9187" y="0"/>
            <a:ext cx="111281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ОСНОВНЫЕ ПРЕПЯТСТВИЯ, С КОТОРЫМИ СТАЛКИВАЮТСЯ ОРГАНИЗАЦИИ В СВОЕЙ ТЕКУЩЕЙ ДЕЯТЕЛЬНОСТИ</a:t>
            </a:r>
            <a:endParaRPr lang="ru-RU" sz="2800" dirty="0">
              <a:solidFill>
                <a:schemeClr val="accent2">
                  <a:lumMod val="75000"/>
                </a:schemeClr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9693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13</a:t>
            </a:fld>
            <a:endParaRPr lang="ru-RU"/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667980769"/>
              </p:ext>
            </p:extLst>
          </p:nvPr>
        </p:nvGraphicFramePr>
        <p:xfrm>
          <a:off x="111760" y="1625600"/>
          <a:ext cx="5171440" cy="5046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Объект 25"/>
          <p:cNvGraphicFramePr/>
          <p:nvPr>
            <p:extLst>
              <p:ext uri="{D42A27DB-BD31-4B8C-83A1-F6EECF244321}">
                <p14:modId xmlns:p14="http://schemas.microsoft.com/office/powerpoint/2010/main" val="1324787627"/>
              </p:ext>
            </p:extLst>
          </p:nvPr>
        </p:nvGraphicFramePr>
        <p:xfrm>
          <a:off x="5463443" y="1468467"/>
          <a:ext cx="5450132" cy="5232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525906" y="287774"/>
            <a:ext cx="55217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УРОВЕНЬ КОНКУРЕНЦИИ</a:t>
            </a:r>
          </a:p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НА РЫНКАХ 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96050" y="287774"/>
            <a:ext cx="558997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ДИНАМИКА ИНТЕНСИВНОСТИ КОНКУРЕНЦИИ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78809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14</a:t>
            </a:fld>
            <a:endParaRPr lang="ru-RU"/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4203310786"/>
              </p:ext>
            </p:extLst>
          </p:nvPr>
        </p:nvGraphicFramePr>
        <p:xfrm>
          <a:off x="944880" y="1503681"/>
          <a:ext cx="10935120" cy="4683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944880" y="291515"/>
            <a:ext cx="108407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ОЦЕНКА СТЕПЕНИ ВЛИЯНИЯ НА КОНКУРЕНТНУЮ СРЕДУ ОРГАНОВ ВЛАСТИ И ОБЪЕДИНЕНИЙ 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870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15</a:t>
            </a:fld>
            <a:endParaRPr lang="ru-RU"/>
          </a:p>
        </p:txBody>
      </p:sp>
      <p:graphicFrame>
        <p:nvGraphicFramePr>
          <p:cNvPr id="3" name="Объект 7"/>
          <p:cNvGraphicFramePr/>
          <p:nvPr>
            <p:extLst>
              <p:ext uri="{D42A27DB-BD31-4B8C-83A1-F6EECF244321}">
                <p14:modId xmlns:p14="http://schemas.microsoft.com/office/powerpoint/2010/main" val="1006462684"/>
              </p:ext>
            </p:extLst>
          </p:nvPr>
        </p:nvGraphicFramePr>
        <p:xfrm>
          <a:off x="2123089" y="1560307"/>
          <a:ext cx="10163504" cy="47515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629920" y="238948"/>
            <a:ext cx="105998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СОСТОЯНИЕ АДМИНИСТРАТИВНЫХ БАРЬЕРОВ ДЛЯ ВЕДЕНИЯ ТЕКУЩЕЙ ДЕЯТЕЛЬНОСТИ И ОТКРЫТИЯ НОВОГО БИЗНЕСА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71778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12"/>
          <p:cNvGraphicFramePr/>
          <p:nvPr>
            <p:extLst>
              <p:ext uri="{D42A27DB-BD31-4B8C-83A1-F6EECF244321}">
                <p14:modId xmlns:p14="http://schemas.microsoft.com/office/powerpoint/2010/main" val="2817619024"/>
              </p:ext>
            </p:extLst>
          </p:nvPr>
        </p:nvGraphicFramePr>
        <p:xfrm>
          <a:off x="487680" y="1408386"/>
          <a:ext cx="11392320" cy="52635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16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29920" y="141655"/>
            <a:ext cx="1111504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ОСНОВНЫЕ НАПРАВЛЕНИЯ РАЗВИТИЯ КОНКУРЕНЦИИ В НОВОСИБИРСКОЙ ОБЛАСТИ</a:t>
            </a:r>
          </a:p>
          <a:p>
            <a:r>
              <a:rPr lang="ru-RU" sz="1600" dirty="0">
                <a:solidFill>
                  <a:schemeClr val="accent2">
                    <a:lumMod val="75000"/>
                  </a:schemeClr>
                </a:solidFill>
              </a:rPr>
              <a:t>(</a:t>
            </a: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</a:rPr>
              <a:t>предложения субъектов предпринимательской деятельности)</a:t>
            </a:r>
            <a:endParaRPr lang="en-US" sz="1600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endParaRPr lang="ru-RU" sz="32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94159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82566" y="2825040"/>
            <a:ext cx="9144000" cy="2387600"/>
          </a:xfrm>
        </p:spPr>
        <p:txBody>
          <a:bodyPr>
            <a:normAutofit fontScale="90000"/>
          </a:bodyPr>
          <a:lstStyle/>
          <a:p>
            <a:pPr lvl="0"/>
            <a:r>
              <a:rPr lang="ru-RU" dirty="0" smtClean="0"/>
              <a:t>ДАННЫЕ МОНИТОРИНГА УДОВЛЕТВОРЕННОСТИ ПОТРЕБИТЕЛЕЙ КАЧЕСТВОМ ТОВАРОВ, РАБОТ И УСЛУГ НА ТОВАРНЫХ РЫНКАХ НОВОСИБИРСКОЙ ОБЛАСТИ </a:t>
            </a:r>
            <a:br>
              <a:rPr lang="ru-RU" dirty="0" smtClean="0"/>
            </a:br>
            <a:r>
              <a:rPr lang="ru-RU" dirty="0" smtClean="0"/>
              <a:t>И СОСТОЯНИЕМ ЦЕНОВОЙ КОНКУРЕНЦИИ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1077902" y="6293287"/>
            <a:ext cx="360000" cy="360000"/>
          </a:xfrm>
          <a:solidFill>
            <a:srgbClr val="1F5BA0"/>
          </a:solidFill>
        </p:spPr>
        <p:txBody>
          <a:bodyPr/>
          <a:lstStyle/>
          <a:p>
            <a:pPr algn="ctr"/>
            <a:fld id="{51A27F87-F9FD-462E-A9CE-4C43A230CFF8}" type="slidenum">
              <a:rPr lang="ru-RU" smtClean="0">
                <a:solidFill>
                  <a:schemeClr val="bg1"/>
                </a:solidFill>
              </a:rPr>
              <a:pPr algn="ctr"/>
              <a:t>17</a:t>
            </a:fld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81607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BB21D1-1152-4755-92AF-7E40822F53A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1227" y="119032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КОЛИЧЕСТВО ОРГАНИЗАЦИЙ, ПРЕДОСТАВЛЯЮЩИХ УСЛУГИ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1234270036"/>
              </p:ext>
            </p:extLst>
          </p:nvPr>
        </p:nvGraphicFramePr>
        <p:xfrm>
          <a:off x="441432" y="924910"/>
          <a:ext cx="11750567" cy="55122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303389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19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62079" y="507914"/>
            <a:ext cx="79254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06375">
              <a:defRPr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ДИНАМИКА КОЛИЧЕСТВА ОРГАНИЗАЦИЙ</a:t>
            </a:r>
            <a:endParaRPr lang="ru-RU" sz="2800" dirty="0">
              <a:solidFill>
                <a:schemeClr val="accent2">
                  <a:lumMod val="75000"/>
                </a:scheme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168520346"/>
              </p:ext>
            </p:extLst>
          </p:nvPr>
        </p:nvGraphicFramePr>
        <p:xfrm>
          <a:off x="525517" y="1031134"/>
          <a:ext cx="11582400" cy="56407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702716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1688105"/>
            <a:ext cx="11537099" cy="50026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2909" y="336475"/>
            <a:ext cx="9825188" cy="1351629"/>
          </a:xfrm>
          <a:solidFill>
            <a:schemeClr val="bg1"/>
          </a:solidFill>
        </p:spPr>
        <p:txBody>
          <a:bodyPr anchor="t">
            <a:normAutofit fontScale="90000"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3100" dirty="0" smtClean="0"/>
              <a:t>ПРАВОВЫЕ ОСНОВАНИЯ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>
                <a:solidFill>
                  <a:schemeClr val="tx1"/>
                </a:solidFill>
              </a:rPr>
              <a:t>Стандарт развития конкуренции в субъектах Российской Федерации, </a:t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утвержденный распоряжением Правительства РФ от 05.09.2015 №1738-р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65836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223028056"/>
              </p:ext>
            </p:extLst>
          </p:nvPr>
        </p:nvGraphicFramePr>
        <p:xfrm>
          <a:off x="683172" y="809297"/>
          <a:ext cx="11393214" cy="58626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20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23172" y="388883"/>
            <a:ext cx="8579090" cy="545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УДОВЛЕТВОРЕННОСТЬ КАЧЕСТВОМ УСЛУГ</a:t>
            </a:r>
          </a:p>
        </p:txBody>
      </p:sp>
    </p:spTree>
    <p:extLst>
      <p:ext uri="{BB962C8B-B14F-4D97-AF65-F5344CB8AC3E}">
        <p14:creationId xmlns:p14="http://schemas.microsoft.com/office/powerpoint/2010/main" val="8904764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21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20414" y="234660"/>
            <a:ext cx="784071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ДИНАМИКА КАЧЕСТВА УСЛУГ</a:t>
            </a:r>
          </a:p>
          <a:p>
            <a:pPr lvl="0" algn="just">
              <a:defRPr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ЗА ПОСЛЕДНИЕ 3 ГОДА</a:t>
            </a:r>
            <a:endParaRPr lang="ru-RU" sz="2800" dirty="0">
              <a:solidFill>
                <a:schemeClr val="accent2">
                  <a:lumMod val="75000"/>
                </a:scheme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58815938"/>
              </p:ext>
            </p:extLst>
          </p:nvPr>
        </p:nvGraphicFramePr>
        <p:xfrm>
          <a:off x="420414" y="1188767"/>
          <a:ext cx="11771586" cy="54831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243223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22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20413" y="266915"/>
            <a:ext cx="1145958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90170" lvl="0">
              <a:tabLst>
                <a:tab pos="6391275" algn="r"/>
              </a:tabLst>
              <a:defRPr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УДОВЛЕТВОРЕННОСТЬ ПОТРЕБИТЕЛЕЙ </a:t>
            </a:r>
          </a:p>
          <a:p>
            <a:pPr marR="90170" lvl="0">
              <a:tabLst>
                <a:tab pos="6391275" algn="r"/>
              </a:tabLst>
              <a:defRPr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ВОЗМОЖНОСТЬЮ ВЫБОРА УСЛУГ</a:t>
            </a:r>
          </a:p>
          <a:p>
            <a:pPr marR="90170" lvl="0">
              <a:tabLst>
                <a:tab pos="6391275" algn="r"/>
              </a:tabLst>
              <a:defRPr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НА СОЦИАЛЬНО ЗНАЧИМЫХ И ПРИОРИТЕТНЫХ РЫНКАХ </a:t>
            </a:r>
            <a:endParaRPr lang="ru-RU" sz="2800" dirty="0">
              <a:solidFill>
                <a:schemeClr val="accent2">
                  <a:lumMod val="75000"/>
                </a:scheme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44453999"/>
              </p:ext>
            </p:extLst>
          </p:nvPr>
        </p:nvGraphicFramePr>
        <p:xfrm>
          <a:off x="525516" y="1692166"/>
          <a:ext cx="11354484" cy="49797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937230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23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88883" y="355591"/>
            <a:ext cx="1139321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90170" lvl="0">
              <a:tabLst>
                <a:tab pos="6391275" algn="r"/>
              </a:tabLst>
              <a:defRPr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ДИНАМИКА ВОЗМОЖНОСТИ ВЫБОРА УСЛУГ</a:t>
            </a:r>
          </a:p>
          <a:p>
            <a:pPr marR="90170" lvl="0">
              <a:tabLst>
                <a:tab pos="6391275" algn="r"/>
              </a:tabLst>
              <a:defRPr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ЗА ПОСЛЕДНИЕ 3 ГОДА </a:t>
            </a:r>
          </a:p>
          <a:p>
            <a:pPr marR="90170" lvl="0">
              <a:tabLst>
                <a:tab pos="6391275" algn="r"/>
              </a:tabLst>
              <a:defRPr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НА СОЦИАЛЬНО ЗНАЧИМЫХ И ПРИОРИТЕТНЫХ РЫНКАХ</a:t>
            </a:r>
            <a:endParaRPr lang="ru-RU" sz="2800" dirty="0">
              <a:solidFill>
                <a:schemeClr val="accent2">
                  <a:lumMod val="75000"/>
                </a:scheme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1807414"/>
              </p:ext>
            </p:extLst>
          </p:nvPr>
        </p:nvGraphicFramePr>
        <p:xfrm>
          <a:off x="388883" y="1629103"/>
          <a:ext cx="11803117" cy="50427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285518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24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99088" y="171780"/>
            <a:ext cx="109209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90170" lvl="0" algn="l" defTabSz="914400" rtl="0" eaLnBrk="1" fontAlgn="auto" latinLnBrk="0" hangingPunct="1">
              <a:spcBef>
                <a:spcPts val="0"/>
              </a:spcBef>
              <a:buClrTx/>
              <a:buSzTx/>
              <a:buFontTx/>
              <a:buNone/>
              <a:tabLst>
                <a:tab pos="6391275" algn="r"/>
              </a:tabLst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ea typeface="Calibri" panose="020F0502020204030204" pitchFamily="34" charset="0"/>
                <a:cs typeface="Times New Roman" panose="02020603050405020304" pitchFamily="18" charset="0"/>
              </a:rPr>
              <a:t>УДОВЛЕТВОРЕННОСТЬ УРОВНЕМ ЦЕН НА</a:t>
            </a:r>
            <a:r>
              <a:rPr kumimoji="0" lang="ru-RU" sz="2800" b="0" i="0" u="none" strike="noStrike" kern="1200" cap="none" spc="0" normalizeH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ea typeface="Calibri" panose="020F0502020204030204" pitchFamily="34" charset="0"/>
                <a:cs typeface="Times New Roman" panose="02020603050405020304" pitchFamily="18" charset="0"/>
              </a:rPr>
              <a:t> УСЛУГИ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90170" lvl="0" algn="l" defTabSz="914400" rtl="0" eaLnBrk="1" fontAlgn="auto" latinLnBrk="0" hangingPunct="1">
              <a:spcBef>
                <a:spcPts val="0"/>
              </a:spcBef>
              <a:buClrTx/>
              <a:buSzTx/>
              <a:buFontTx/>
              <a:buNone/>
              <a:tabLst>
                <a:tab pos="6391275" algn="r"/>
              </a:tabLst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ea typeface="Calibri" panose="020F0502020204030204" pitchFamily="34" charset="0"/>
                <a:cs typeface="Times New Roman" panose="02020603050405020304" pitchFamily="18" charset="0"/>
              </a:rPr>
              <a:t>НА СОЦИАЛЬНО ЗНАЧИМЫХ И ПРИОРИТЕТНЫХ РЫНКАХ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99366257"/>
              </p:ext>
            </p:extLst>
          </p:nvPr>
        </p:nvGraphicFramePr>
        <p:xfrm>
          <a:off x="599088" y="1254129"/>
          <a:ext cx="11519340" cy="53043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8736317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47082959"/>
              </p:ext>
            </p:extLst>
          </p:nvPr>
        </p:nvGraphicFramePr>
        <p:xfrm>
          <a:off x="471488" y="1051035"/>
          <a:ext cx="11720512" cy="56208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25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61950" y="176098"/>
            <a:ext cx="913923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90170" lvl="0">
              <a:tabLst>
                <a:tab pos="6391275" algn="r"/>
              </a:tabLst>
              <a:defRPr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ДИНАМИКА УРОВНЯ ЦЕН НА УСЛУГИ ЗА ПОСЛЕДНИЕ 3 ГОДА</a:t>
            </a:r>
            <a:endParaRPr lang="ru-RU" sz="2800" dirty="0">
              <a:solidFill>
                <a:schemeClr val="accent2">
                  <a:lumMod val="75000"/>
                </a:scheme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59756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81959" y="2457177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ДАННЫЕ МОНИТОРИНГА УДОВЛЕТВОРЕННОСТИ СУБЪЕКТОВ ПРЕДПРИНИМАТЕЛЬСТВА И ПОТРЕБИТЕЛЕЙ ТОВАРОВ, РАБОТ И УСЛУГ КАЧЕСТВОМ ОФИЦИАЛЬНОЙ ИНФОРМАЦИИ </a:t>
            </a:r>
            <a:br>
              <a:rPr lang="ru-RU" dirty="0" smtClean="0"/>
            </a:br>
            <a:r>
              <a:rPr lang="ru-RU" dirty="0" smtClean="0"/>
              <a:t>О СОСТОЯНИИ КОНКУРЕНТНОЙ СРЕДЫ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 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056883" y="6303798"/>
            <a:ext cx="360000" cy="360000"/>
          </a:xfrm>
          <a:solidFill>
            <a:srgbClr val="1F5BA0"/>
          </a:solidFill>
        </p:spPr>
        <p:txBody>
          <a:bodyPr/>
          <a:lstStyle/>
          <a:p>
            <a:pPr algn="ctr"/>
            <a:fld id="{51A27F87-F9FD-462E-A9CE-4C43A230CFF8}" type="slidenum">
              <a:rPr lang="ru-RU" smtClean="0">
                <a:solidFill>
                  <a:schemeClr val="bg1"/>
                </a:solidFill>
              </a:rPr>
              <a:pPr algn="ctr"/>
              <a:t>26</a:t>
            </a:fld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21139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4248627290"/>
              </p:ext>
            </p:extLst>
          </p:nvPr>
        </p:nvGraphicFramePr>
        <p:xfrm>
          <a:off x="6254040" y="4267200"/>
          <a:ext cx="5646404" cy="22817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BB21D1-1152-4755-92AF-7E40822F53A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0110" y="62731"/>
            <a:ext cx="1181033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ea typeface="Calibri" panose="020F0502020204030204" pitchFamily="34" charset="0"/>
              </a:rPr>
              <a:t>УДОВЛЕТВОРЕННОСТЬ СУБЪЕКТОВ ПРЕДПРИНИМАТЕЛЬСТВА КАЧЕСТВОМ ОФИЦИАЛЬНОЙ ИНФОРМАЦИИ  </a:t>
            </a:r>
            <a:endParaRPr lang="ru-RU" sz="2800" dirty="0">
              <a:solidFill>
                <a:schemeClr val="accent2">
                  <a:lumMod val="75000"/>
                </a:schemeClr>
              </a:solidFill>
              <a:effectLst/>
              <a:ea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11117" y="1047019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Общая удовлетворенность качеством информации 45%</a:t>
            </a:r>
            <a:endParaRPr lang="ru-RU" sz="1600" dirty="0"/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1191835332"/>
              </p:ext>
            </p:extLst>
          </p:nvPr>
        </p:nvGraphicFramePr>
        <p:xfrm>
          <a:off x="407169" y="4162097"/>
          <a:ext cx="6645272" cy="23868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1" y="6370162"/>
            <a:ext cx="610651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rgbClr val="000000"/>
                </a:solidFill>
                <a:ea typeface="Calibri" panose="020F0502020204030204" pitchFamily="34" charset="0"/>
              </a:rPr>
              <a:t>Органы государственной власти</a:t>
            </a:r>
            <a:endParaRPr lang="ru-RU" sz="16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255172" y="6370161"/>
            <a:ext cx="693682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rgbClr val="000000"/>
                </a:solidFill>
                <a:ea typeface="Calibri" panose="020F0502020204030204" pitchFamily="34" charset="0"/>
              </a:rPr>
              <a:t>Органы муниципальной власти</a:t>
            </a:r>
            <a:endParaRPr lang="ru-RU" sz="16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0" y="3880440"/>
            <a:ext cx="121919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C00000"/>
                </a:solidFill>
                <a:ea typeface="Calibri" panose="020F0502020204030204" pitchFamily="34" charset="0"/>
              </a:rPr>
              <a:t>Общедоступность информации по вопросам ведения бизнеса</a:t>
            </a:r>
            <a:endParaRPr lang="ru-RU" dirty="0">
              <a:solidFill>
                <a:srgbClr val="C00000"/>
              </a:solidFill>
            </a:endParaRPr>
          </a:p>
        </p:txBody>
      </p:sp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2344147084"/>
              </p:ext>
            </p:extLst>
          </p:nvPr>
        </p:nvGraphicFramePr>
        <p:xfrm>
          <a:off x="781030" y="1502605"/>
          <a:ext cx="10342911" cy="20962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163509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28</a:t>
            </a:fld>
            <a:endParaRPr lang="ru-RU" dirty="0"/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2089463720"/>
              </p:ext>
            </p:extLst>
          </p:nvPr>
        </p:nvGraphicFramePr>
        <p:xfrm>
          <a:off x="672662" y="1553959"/>
          <a:ext cx="10847338" cy="1940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525518" y="230520"/>
            <a:ext cx="1116198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ea typeface="Calibri" panose="020F0502020204030204" pitchFamily="34" charset="0"/>
              </a:rPr>
              <a:t>УДОВЛЕТВОРЕННОСТЬ ПОТРЕБИТЕЛЕЙ (НАСЕЛЕНИЯ) КАЧЕСТВОМ ОФИЦИАЛЬНОЙ ИНФОРМАЦИИ</a:t>
            </a:r>
            <a:endParaRPr lang="ru-RU" sz="2800" dirty="0">
              <a:solidFill>
                <a:schemeClr val="accent2">
                  <a:lumMod val="75000"/>
                </a:schemeClr>
              </a:solidFill>
              <a:effectLst/>
              <a:ea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184627"/>
            <a:ext cx="115436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Общая удовлетворенность качеством информации 79,6%</a:t>
            </a:r>
            <a:endParaRPr lang="ru-RU" sz="1600" dirty="0"/>
          </a:p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25518" y="3609563"/>
            <a:ext cx="1099448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ea typeface="Calibri" panose="020F0502020204030204" pitchFamily="34" charset="0"/>
              </a:rPr>
              <a:t>ОЦЕНКА ИНФОРМАЦИИ, ПРЕДСТАВЛЕННОЙ НА ИНТЕРНЕТ-САЙТАХ ТЕРРИТОРИАЛЬНЫХ ОРГАНОВ </a:t>
            </a:r>
            <a:endParaRPr lang="ru-RU" sz="2800" dirty="0">
              <a:solidFill>
                <a:schemeClr val="accent2">
                  <a:lumMod val="75000"/>
                </a:schemeClr>
              </a:solidFill>
              <a:ea typeface="Calibri" panose="020F0502020204030204" pitchFamily="34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0993591"/>
              </p:ext>
            </p:extLst>
          </p:nvPr>
        </p:nvGraphicFramePr>
        <p:xfrm>
          <a:off x="696332" y="4563670"/>
          <a:ext cx="10847337" cy="1706880"/>
        </p:xfrm>
        <a:graphic>
          <a:graphicData uri="http://schemas.openxmlformats.org/drawingml/2006/table">
            <a:tbl>
              <a:tblPr firstRow="1" firstCol="1" bandRow="1">
                <a:tableStyleId>{0505E3EF-67EA-436B-97B2-0124C06EBD24}</a:tableStyleId>
              </a:tblPr>
              <a:tblGrid>
                <a:gridCol w="3002579">
                  <a:extLst>
                    <a:ext uri="{9D8B030D-6E8A-4147-A177-3AD203B41FA5}">
                      <a16:colId xmlns:a16="http://schemas.microsoft.com/office/drawing/2014/main" val="2852438399"/>
                    </a:ext>
                  </a:extLst>
                </a:gridCol>
                <a:gridCol w="2202582">
                  <a:extLst>
                    <a:ext uri="{9D8B030D-6E8A-4147-A177-3AD203B41FA5}">
                      <a16:colId xmlns:a16="http://schemas.microsoft.com/office/drawing/2014/main" val="953848644"/>
                    </a:ext>
                  </a:extLst>
                </a:gridCol>
                <a:gridCol w="2161025">
                  <a:extLst>
                    <a:ext uri="{9D8B030D-6E8A-4147-A177-3AD203B41FA5}">
                      <a16:colId xmlns:a16="http://schemas.microsoft.com/office/drawing/2014/main" val="1549675158"/>
                    </a:ext>
                  </a:extLst>
                </a:gridCol>
                <a:gridCol w="1662327">
                  <a:extLst>
                    <a:ext uri="{9D8B030D-6E8A-4147-A177-3AD203B41FA5}">
                      <a16:colId xmlns:a16="http://schemas.microsoft.com/office/drawing/2014/main" val="1267934381"/>
                    </a:ext>
                  </a:extLst>
                </a:gridCol>
                <a:gridCol w="1818824">
                  <a:extLst>
                    <a:ext uri="{9D8B030D-6E8A-4147-A177-3AD203B41FA5}">
                      <a16:colId xmlns:a16="http://schemas.microsoft.com/office/drawing/2014/main" val="2473726591"/>
                    </a:ext>
                  </a:extLst>
                </a:gridCol>
              </a:tblGrid>
              <a:tr h="36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r>
                        <a:rPr lang="ru-RU" sz="1600" b="0" dirty="0" smtClean="0">
                          <a:solidFill>
                            <a:schemeClr val="bg1"/>
                          </a:solidFill>
                          <a:effectLst/>
                        </a:rPr>
                        <a:t>Орган</a:t>
                      </a:r>
                      <a:r>
                        <a:rPr lang="ru-RU" sz="1600" b="0" baseline="0" dirty="0" smtClean="0">
                          <a:solidFill>
                            <a:schemeClr val="bg1"/>
                          </a:solidFill>
                          <a:effectLst/>
                        </a:rPr>
                        <a:t> власти</a:t>
                      </a:r>
                      <a:endParaRPr lang="ru-RU" sz="1600" b="0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bg1"/>
                          </a:solidFill>
                          <a:effectLst/>
                        </a:rPr>
                        <a:t>Доступность</a:t>
                      </a:r>
                      <a:endParaRPr lang="ru-RU" sz="1600" b="0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bg1"/>
                          </a:solidFill>
                          <a:effectLst/>
                        </a:rPr>
                        <a:t>Полнота</a:t>
                      </a:r>
                      <a:endParaRPr lang="ru-RU" sz="1600" b="0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bg1"/>
                          </a:solidFill>
                          <a:effectLst/>
                        </a:rPr>
                        <a:t>Скорость получения</a:t>
                      </a:r>
                      <a:endParaRPr lang="ru-RU" sz="1600" b="0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bg1"/>
                          </a:solidFill>
                          <a:effectLst/>
                        </a:rPr>
                        <a:t>Удобство получения</a:t>
                      </a:r>
                      <a:endParaRPr lang="ru-RU" sz="1600" b="0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6658294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marL="93345" marR="77470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+mn-lt"/>
                        </a:rPr>
                        <a:t>УФАС НСО</a:t>
                      </a:r>
                      <a:endParaRPr lang="ru-RU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5974662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marL="93345" marR="77470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+mn-lt"/>
                        </a:rPr>
                        <a:t>УФНС НСО</a:t>
                      </a:r>
                      <a:endParaRPr lang="ru-RU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0156077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marL="93345" marR="77470">
                        <a:spcAft>
                          <a:spcPts val="0"/>
                        </a:spcAft>
                      </a:pPr>
                      <a:r>
                        <a:rPr lang="ru-RU" sz="1600" b="0" dirty="0" err="1" smtClean="0">
                          <a:effectLst/>
                          <a:latin typeface="+mn-lt"/>
                        </a:rPr>
                        <a:t>Новосибирскстат</a:t>
                      </a:r>
                      <a:endParaRPr lang="ru-RU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3016707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marL="93345" marR="77470">
                        <a:spcAft>
                          <a:spcPts val="0"/>
                        </a:spcAft>
                      </a:pPr>
                      <a:r>
                        <a:rPr lang="ru-RU" sz="1600" b="0" dirty="0" err="1" smtClean="0">
                          <a:effectLst/>
                          <a:latin typeface="+mn-lt"/>
                        </a:rPr>
                        <a:t>Росреестр</a:t>
                      </a:r>
                      <a:endParaRPr lang="ru-RU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263179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marL="93345" marR="77470">
                        <a:spcAft>
                          <a:spcPts val="0"/>
                        </a:spcAft>
                      </a:pPr>
                      <a:r>
                        <a:rPr lang="ru-RU" sz="1600" b="0" dirty="0" err="1" smtClean="0">
                          <a:effectLst/>
                          <a:latin typeface="+mn-lt"/>
                        </a:rPr>
                        <a:t>Роспотребнадзор</a:t>
                      </a:r>
                      <a:endParaRPr lang="ru-RU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1205715"/>
                  </a:ext>
                </a:extLst>
              </a:tr>
            </a:tbl>
          </a:graphicData>
        </a:graphic>
      </p:graphicFrame>
      <p:sp>
        <p:nvSpPr>
          <p:cNvPr id="19" name="Овал 18"/>
          <p:cNvSpPr/>
          <p:nvPr/>
        </p:nvSpPr>
        <p:spPr>
          <a:xfrm>
            <a:off x="4641643" y="5067700"/>
            <a:ext cx="180000" cy="180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4649548" y="5582400"/>
            <a:ext cx="180000" cy="180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6865863" y="5589113"/>
            <a:ext cx="180000" cy="180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6865863" y="5324744"/>
            <a:ext cx="180000" cy="180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8773491" y="5549851"/>
            <a:ext cx="180000" cy="180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10509022" y="6044792"/>
            <a:ext cx="180000" cy="180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8773491" y="5812882"/>
            <a:ext cx="180000" cy="180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10509022" y="5806576"/>
            <a:ext cx="180000" cy="180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10509022" y="5586677"/>
            <a:ext cx="180000" cy="180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10510347" y="5341553"/>
            <a:ext cx="180000" cy="180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10509022" y="5082803"/>
            <a:ext cx="180000" cy="180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8773491" y="6075913"/>
            <a:ext cx="180000" cy="180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8773491" y="5098171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8773491" y="5302996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6865863" y="5067700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Овал 33"/>
          <p:cNvSpPr/>
          <p:nvPr/>
        </p:nvSpPr>
        <p:spPr>
          <a:xfrm>
            <a:off x="4641643" y="5337777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Овал 34"/>
          <p:cNvSpPr/>
          <p:nvPr/>
        </p:nvSpPr>
        <p:spPr>
          <a:xfrm>
            <a:off x="6865863" y="5818545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6870418" y="6051953"/>
            <a:ext cx="180000" cy="180000"/>
          </a:xfrm>
          <a:prstGeom prst="ellipse">
            <a:avLst/>
          </a:prstGeom>
          <a:solidFill>
            <a:srgbClr val="FF7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Овал 36"/>
          <p:cNvSpPr/>
          <p:nvPr/>
        </p:nvSpPr>
        <p:spPr>
          <a:xfrm>
            <a:off x="4649548" y="5820200"/>
            <a:ext cx="180000" cy="180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Овал 37"/>
          <p:cNvSpPr/>
          <p:nvPr/>
        </p:nvSpPr>
        <p:spPr>
          <a:xfrm>
            <a:off x="4649548" y="6051953"/>
            <a:ext cx="180000" cy="180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Овал 38"/>
          <p:cNvSpPr/>
          <p:nvPr/>
        </p:nvSpPr>
        <p:spPr>
          <a:xfrm>
            <a:off x="2337307" y="6491900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Овал 39"/>
          <p:cNvSpPr/>
          <p:nvPr/>
        </p:nvSpPr>
        <p:spPr>
          <a:xfrm>
            <a:off x="3891254" y="6482010"/>
            <a:ext cx="180000" cy="180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Овал 40"/>
          <p:cNvSpPr/>
          <p:nvPr/>
        </p:nvSpPr>
        <p:spPr>
          <a:xfrm>
            <a:off x="5424729" y="6497604"/>
            <a:ext cx="180000" cy="180000"/>
          </a:xfrm>
          <a:prstGeom prst="ellipse">
            <a:avLst/>
          </a:prstGeom>
          <a:solidFill>
            <a:srgbClr val="FF7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Овал 41"/>
          <p:cNvSpPr/>
          <p:nvPr/>
        </p:nvSpPr>
        <p:spPr>
          <a:xfrm>
            <a:off x="7020585" y="6510279"/>
            <a:ext cx="180000" cy="180000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Овал 42"/>
          <p:cNvSpPr/>
          <p:nvPr/>
        </p:nvSpPr>
        <p:spPr>
          <a:xfrm>
            <a:off x="8664416" y="6529273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TextBox 43"/>
          <p:cNvSpPr txBox="1"/>
          <p:nvPr/>
        </p:nvSpPr>
        <p:spPr>
          <a:xfrm>
            <a:off x="2456800" y="6447296"/>
            <a:ext cx="9445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- 5 баллов</a:t>
            </a:r>
            <a:endParaRPr lang="ru-RU" sz="1200" dirty="0"/>
          </a:p>
        </p:txBody>
      </p:sp>
      <p:sp>
        <p:nvSpPr>
          <p:cNvPr id="45" name="TextBox 44"/>
          <p:cNvSpPr txBox="1"/>
          <p:nvPr/>
        </p:nvSpPr>
        <p:spPr>
          <a:xfrm>
            <a:off x="4026338" y="6430435"/>
            <a:ext cx="9445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- 4 балла</a:t>
            </a:r>
            <a:endParaRPr lang="ru-RU" sz="1200" dirty="0"/>
          </a:p>
        </p:txBody>
      </p:sp>
      <p:sp>
        <p:nvSpPr>
          <p:cNvPr id="46" name="TextBox 45"/>
          <p:cNvSpPr txBox="1"/>
          <p:nvPr/>
        </p:nvSpPr>
        <p:spPr>
          <a:xfrm>
            <a:off x="5541707" y="6447297"/>
            <a:ext cx="9445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- 3 балла</a:t>
            </a:r>
            <a:endParaRPr lang="ru-RU" sz="1200" dirty="0"/>
          </a:p>
        </p:txBody>
      </p:sp>
      <p:sp>
        <p:nvSpPr>
          <p:cNvPr id="47" name="TextBox 46"/>
          <p:cNvSpPr txBox="1"/>
          <p:nvPr/>
        </p:nvSpPr>
        <p:spPr>
          <a:xfrm>
            <a:off x="7144671" y="6455458"/>
            <a:ext cx="9445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- 2 балла</a:t>
            </a:r>
            <a:endParaRPr lang="ru-RU" sz="1200" dirty="0"/>
          </a:p>
        </p:txBody>
      </p:sp>
      <p:sp>
        <p:nvSpPr>
          <p:cNvPr id="48" name="TextBox 47"/>
          <p:cNvSpPr txBox="1"/>
          <p:nvPr/>
        </p:nvSpPr>
        <p:spPr>
          <a:xfrm>
            <a:off x="8825971" y="6455458"/>
            <a:ext cx="9445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- 1 балл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59149916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82566" y="2825040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+mn-lt"/>
              </a:rPr>
              <a:t>ДАННЫЕ МОНИТОРИНГА </a:t>
            </a:r>
            <a:r>
              <a:rPr lang="ru-RU" dirty="0" smtClean="0">
                <a:latin typeface="+mn-lt"/>
                <a:ea typeface="Calibri" panose="020F0502020204030204" pitchFamily="34" charset="0"/>
              </a:rPr>
              <a:t>Д</a:t>
            </a:r>
            <a:r>
              <a:rPr lang="ru-RU" dirty="0" smtClean="0">
                <a:latin typeface="+mn-lt"/>
              </a:rPr>
              <a:t>ЕЯТЕЛЬНОСТИ СУБЪЕКТОВ ЕСТЕСТВЕННЫХ МОНОПОЛИЙ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НА ТЕРРИТОРИИ НОВОСИБИРСКОЙ ОБЛАСТИ</a:t>
            </a:r>
            <a:br>
              <a:rPr lang="ru-RU" dirty="0" smtClean="0">
                <a:latin typeface="+mn-lt"/>
              </a:rPr>
            </a:br>
            <a:r>
              <a:rPr lang="ru-RU" dirty="0">
                <a:latin typeface="+mn-lt"/>
              </a:rPr>
              <a:t/>
            </a:r>
            <a:br>
              <a:rPr lang="ru-RU" dirty="0">
                <a:latin typeface="+mn-lt"/>
              </a:rPr>
            </a:br>
            <a:endParaRPr lang="ru-RU" dirty="0">
              <a:latin typeface="+mn-lt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1077902" y="6293287"/>
            <a:ext cx="360000" cy="360000"/>
          </a:xfrm>
          <a:solidFill>
            <a:srgbClr val="1F5BA0"/>
          </a:solidFill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A27F87-F9FD-462E-A9CE-4C43A230CFF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72403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750451" y="311547"/>
            <a:ext cx="10515600" cy="1325563"/>
          </a:xfrm>
        </p:spPr>
        <p:txBody>
          <a:bodyPr>
            <a:normAutofit/>
          </a:bodyPr>
          <a:lstStyle/>
          <a:p>
            <a:pPr lvl="0"/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3</a:t>
            </a:fld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735725" y="472965"/>
            <a:ext cx="11144276" cy="4734910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pPr lvl="0" algn="l" defTabSz="914400">
              <a:lnSpc>
                <a:spcPct val="9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2800" kern="1200" dirty="0" smtClean="0">
                <a:solidFill>
                  <a:schemeClr val="accent2">
                    <a:lumMod val="75000"/>
                  </a:schemeClr>
                </a:solidFill>
              </a:rPr>
              <a:t>ПО РЕЗУЛЬТАТАМ ПРОВЕДЕННОГО МОНИТОРИНГА</a:t>
            </a:r>
            <a:br>
              <a:rPr lang="ru-RU" sz="2800" kern="12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800" kern="1200" dirty="0" smtClean="0">
                <a:solidFill>
                  <a:schemeClr val="accent2">
                    <a:lumMod val="75000"/>
                  </a:schemeClr>
                </a:solidFill>
              </a:rPr>
              <a:t>УПОЛНОМОЧЕННЫЙ ОРГАН ПОДГОТАВЛИВАЕТ ДОКЛАД, СОДЕРЖАЩИЙ:</a:t>
            </a:r>
          </a:p>
          <a:p>
            <a:pPr lvl="0" algn="l" defTabSz="914400">
              <a:lnSpc>
                <a:spcPct val="90000"/>
              </a:lnSpc>
              <a:spcBef>
                <a:spcPct val="0"/>
              </a:spcBef>
              <a:spcAft>
                <a:spcPts val="0"/>
              </a:spcAft>
            </a:pPr>
            <a:endParaRPr lang="ru-RU" sz="2800" kern="1200" dirty="0" smtClean="0">
              <a:solidFill>
                <a:schemeClr val="accent2">
                  <a:lumMod val="75000"/>
                </a:schemeClr>
              </a:solidFill>
              <a:ea typeface="+mj-ea"/>
              <a:cs typeface="+mj-cs"/>
            </a:endParaRPr>
          </a:p>
          <a:p>
            <a:pPr lvl="1" algn="l" rtl="0"/>
            <a:r>
              <a:rPr lang="ru-RU" dirty="0" smtClean="0">
                <a:solidFill>
                  <a:schemeClr val="tx1"/>
                </a:solidFill>
              </a:rPr>
              <a:t>характеристику состояния конкуренции на рынках, включенных в перечень, а также анализ факторов, ограничивающих конкуренцию</a:t>
            </a:r>
          </a:p>
          <a:p>
            <a:pPr lvl="1" algn="l" rtl="0"/>
            <a:endParaRPr lang="ru-RU" dirty="0">
              <a:solidFill>
                <a:schemeClr val="tx1"/>
              </a:solidFill>
            </a:endParaRPr>
          </a:p>
          <a:p>
            <a:pPr lvl="1" algn="l" rtl="0"/>
            <a:r>
              <a:rPr lang="ru-RU" dirty="0" smtClean="0">
                <a:solidFill>
                  <a:schemeClr val="tx1"/>
                </a:solidFill>
              </a:rPr>
              <a:t>данные мониторинга наличия административных барьеров и оценки состояния конкурентной среды субъектами предпринимательской деятельности, а также мониторинга удовлетворенности потребителей качеством товаров, работ и услуг на товарных рынках</a:t>
            </a:r>
          </a:p>
          <a:p>
            <a:pPr lvl="1" algn="l" rtl="0"/>
            <a:endParaRPr lang="ru-RU" dirty="0">
              <a:solidFill>
                <a:schemeClr val="tx1"/>
              </a:solidFill>
            </a:endParaRPr>
          </a:p>
          <a:p>
            <a:pPr lvl="1" algn="l" rtl="0"/>
            <a:r>
              <a:rPr lang="ru-RU" dirty="0" smtClean="0">
                <a:solidFill>
                  <a:schemeClr val="tx1"/>
                </a:solidFill>
              </a:rPr>
              <a:t>информацию о результатах общественного контроля за деятельностью субъектов естественных монополий</a:t>
            </a:r>
          </a:p>
          <a:p>
            <a:pPr lvl="1" algn="l" rtl="0"/>
            <a:endParaRPr lang="ru-RU" dirty="0">
              <a:solidFill>
                <a:schemeClr val="tx1"/>
              </a:solidFill>
            </a:endParaRPr>
          </a:p>
          <a:p>
            <a:pPr lvl="1" algn="l" rtl="0"/>
            <a:r>
              <a:rPr lang="ru-RU" dirty="0" smtClean="0">
                <a:solidFill>
                  <a:schemeClr val="tx1"/>
                </a:solidFill>
              </a:rPr>
              <a:t>анализ результативности и эффективности деятельности органов власти по содействию развитию конкуренции</a:t>
            </a:r>
          </a:p>
          <a:p>
            <a:pPr lvl="1" algn="l" rtl="0"/>
            <a:endParaRPr lang="ru-RU" dirty="0">
              <a:solidFill>
                <a:schemeClr val="tx1"/>
              </a:solidFill>
            </a:endParaRPr>
          </a:p>
          <a:p>
            <a:pPr lvl="1" algn="l" rtl="0"/>
            <a:r>
              <a:rPr lang="ru-RU" dirty="0" smtClean="0">
                <a:solidFill>
                  <a:schemeClr val="tx1"/>
                </a:solidFill>
              </a:rPr>
              <a:t>предложения об улучшении эффективности и результативности деятельности органов власти в области содействия развитию конкуренции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85" y="2088864"/>
            <a:ext cx="540000" cy="54000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85" y="2876498"/>
            <a:ext cx="540000" cy="54000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85" y="3974763"/>
            <a:ext cx="540000" cy="54000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85" y="4791692"/>
            <a:ext cx="540000" cy="5400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85" y="5608621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6886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236435383"/>
              </p:ext>
            </p:extLst>
          </p:nvPr>
        </p:nvGraphicFramePr>
        <p:xfrm>
          <a:off x="6243144" y="2683309"/>
          <a:ext cx="5728139" cy="29292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30</a:t>
            </a:fld>
            <a:endParaRPr lang="ru-RU" dirty="0"/>
          </a:p>
        </p:txBody>
      </p:sp>
      <p:graphicFrame>
        <p:nvGraphicFramePr>
          <p:cNvPr id="5" name="Объект 1"/>
          <p:cNvGraphicFramePr/>
          <p:nvPr>
            <p:extLst>
              <p:ext uri="{D42A27DB-BD31-4B8C-83A1-F6EECF244321}">
                <p14:modId xmlns:p14="http://schemas.microsoft.com/office/powerpoint/2010/main" val="1415317368"/>
              </p:ext>
            </p:extLst>
          </p:nvPr>
        </p:nvGraphicFramePr>
        <p:xfrm>
          <a:off x="90240" y="2683309"/>
          <a:ext cx="6247498" cy="29292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27626" y="209443"/>
            <a:ext cx="570169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ea typeface="Calibri" panose="020F0502020204030204" pitchFamily="34" charset="0"/>
              </a:rPr>
              <a:t>УДОВЛЕТВОРЕННОСТЬ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ea typeface="Calibri" panose="020F0502020204030204" pitchFamily="34" charset="0"/>
              </a:rPr>
              <a:t>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ea typeface="Calibri" panose="020F0502020204030204" pitchFamily="34" charset="0"/>
              </a:rPr>
              <a:t>ПРЕДПРИНИМАТЕЛЕЙ СРОКАМИ ПОЛУЧЕНИЯ ДОСТУПА К УСЛУГАМ</a:t>
            </a:r>
            <a:endParaRPr lang="ru-RU" sz="2800" dirty="0">
              <a:solidFill>
                <a:schemeClr val="accent2">
                  <a:lumMod val="75000"/>
                </a:schemeClr>
              </a:solidFill>
              <a:ea typeface="Calibri" panose="020F050202020403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337738" y="209443"/>
            <a:ext cx="563354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ea typeface="Calibri" panose="020F0502020204030204" pitchFamily="34" charset="0"/>
              </a:rPr>
              <a:t>УДОВЛЕТВОРЕННОСТЬ 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  <a:ea typeface="Calibri" panose="020F0502020204030204" pitchFamily="34" charset="0"/>
              </a:rPr>
              <a:t>ПРЕДПРИНИМАТЕЛЕЙ СЛОЖНОСТЬЮ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ea typeface="Calibri" panose="020F0502020204030204" pitchFamily="34" charset="0"/>
              </a:rPr>
              <a:t>(КОЛИЧЕСТВОМ) ПРОЦЕДУР ПОДКЛЮЧЕНИЯ УСЛУГ</a:t>
            </a:r>
            <a:endParaRPr lang="ru-RU" sz="2800" dirty="0">
              <a:solidFill>
                <a:schemeClr val="accent2">
                  <a:lumMod val="75000"/>
                </a:schemeClr>
              </a:solidFill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524542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31</a:t>
            </a:fld>
            <a:endParaRPr lang="ru-RU" dirty="0"/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70897266"/>
              </p:ext>
            </p:extLst>
          </p:nvPr>
        </p:nvGraphicFramePr>
        <p:xfrm>
          <a:off x="94593" y="2608262"/>
          <a:ext cx="6295698" cy="31032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441435" y="381396"/>
            <a:ext cx="568182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ea typeface="Calibri" panose="020F0502020204030204" pitchFamily="34" charset="0"/>
              </a:rPr>
              <a:t>УДОВЛЕТВОРЕННОСТЬ ПРЕДПРИНИМАТЕЛЕЙ СТОИМОСТЬЮ ПОДКЛЮЧЕНИЯ УСЛУГ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86401045"/>
              </p:ext>
            </p:extLst>
          </p:nvPr>
        </p:nvGraphicFramePr>
        <p:xfrm>
          <a:off x="6390290" y="2608262"/>
          <a:ext cx="5686096" cy="31032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6611007" y="381396"/>
            <a:ext cx="6096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ea typeface="Times New Roman" panose="02020603050405020304" pitchFamily="18" charset="0"/>
              </a:rPr>
              <a:t>УДОВЛЕТВОРЕННОСТЬ </a:t>
            </a:r>
          </a:p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ea typeface="Times New Roman" panose="02020603050405020304" pitchFamily="18" charset="0"/>
              </a:rPr>
              <a:t>ПРЕДПРИНИМАТЕЛЕЙ</a:t>
            </a:r>
          </a:p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ea typeface="Times New Roman" panose="02020603050405020304" pitchFamily="18" charset="0"/>
              </a:rPr>
              <a:t>СТОИМОСТЬЮ УСЛУГ, ПРЕДОСТАВЛЯЕМЫХ СЕМ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727994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32</a:t>
            </a:fld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7689" y="328645"/>
            <a:ext cx="10097636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ea typeface="Times New Roman" panose="02020603050405020304" pitchFamily="18" charset="0"/>
              </a:rPr>
              <a:t>ОЦЕНКА УДОВЛЕТВОРЕННОСТИ ПРЕДПРИНИМАТЕЛЕЙ </a:t>
            </a:r>
          </a:p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ea typeface="Times New Roman" panose="02020603050405020304" pitchFamily="18" charset="0"/>
              </a:rPr>
              <a:t>КАЧЕСТВОМ УСЛУГ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541669517"/>
              </p:ext>
            </p:extLst>
          </p:nvPr>
        </p:nvGraphicFramePr>
        <p:xfrm>
          <a:off x="223606" y="1576552"/>
          <a:ext cx="11572311" cy="38047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1767963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33</a:t>
            </a:fld>
            <a:endParaRPr lang="ru-RU" dirty="0"/>
          </a:p>
        </p:txBody>
      </p:sp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75112734"/>
              </p:ext>
            </p:extLst>
          </p:nvPr>
        </p:nvGraphicFramePr>
        <p:xfrm>
          <a:off x="0" y="2175640"/>
          <a:ext cx="6218216" cy="30480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36329" y="370885"/>
            <a:ext cx="654794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ea typeface="Times New Roman" panose="02020603050405020304" pitchFamily="18" charset="0"/>
              </a:rPr>
              <a:t>УДОВЛЕТВОРЕННОСТЬ ПОТРЕБИТЕЛЕЙ (НАСЕЛЕНИЯ) СТОИМОСТЬЮ УСЛУГ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4224982"/>
              </p:ext>
            </p:extLst>
          </p:nvPr>
        </p:nvGraphicFramePr>
        <p:xfrm>
          <a:off x="6218216" y="2175640"/>
          <a:ext cx="5795107" cy="31215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6218216" y="370885"/>
            <a:ext cx="6096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ea typeface="Times New Roman" panose="02020603050405020304" pitchFamily="18" charset="0"/>
              </a:rPr>
              <a:t>УДОВЛЕТВОРЕННОСТЬ ПОТРЕБИТЕЛЕЙ (НАСЕЛЕНИЯ) КАЧЕСТВОМ УСЛУГ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378284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1338" y="4470400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+mn-lt"/>
              </a:rPr>
              <a:t>ДАННЫЕ МОНИТОРИНГА </a:t>
            </a:r>
            <a:r>
              <a:rPr lang="ru-RU" cap="all" dirty="0" smtClean="0">
                <a:latin typeface="+mn-lt"/>
              </a:rPr>
              <a:t>хозяйствующих </a:t>
            </a:r>
            <a:r>
              <a:rPr lang="ru-RU" cap="all" dirty="0">
                <a:latin typeface="+mn-lt"/>
              </a:rPr>
              <a:t>субъектов, доля участия </a:t>
            </a:r>
            <a:r>
              <a:rPr lang="ru-RU" cap="all" dirty="0" smtClean="0">
                <a:latin typeface="+mn-lt"/>
              </a:rPr>
              <a:t/>
            </a:r>
            <a:br>
              <a:rPr lang="ru-RU" cap="all" dirty="0" smtClean="0">
                <a:latin typeface="+mn-lt"/>
              </a:rPr>
            </a:br>
            <a:r>
              <a:rPr lang="ru-RU" cap="all" dirty="0" smtClean="0">
                <a:latin typeface="+mn-lt"/>
              </a:rPr>
              <a:t>Новосибирской </a:t>
            </a:r>
            <a:r>
              <a:rPr lang="ru-RU" cap="all" dirty="0">
                <a:latin typeface="+mn-lt"/>
              </a:rPr>
              <a:t>области или муниципального образования в которых составляет 50 и более процентов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r>
              <a:rPr lang="ru-RU" dirty="0" smtClean="0">
                <a:latin typeface="+mn-lt"/>
              </a:rPr>
              <a:t/>
            </a:r>
            <a:br>
              <a:rPr lang="ru-RU" dirty="0" smtClean="0">
                <a:latin typeface="+mn-lt"/>
              </a:rPr>
            </a:br>
            <a:r>
              <a:rPr lang="ru-RU" dirty="0">
                <a:latin typeface="+mn-lt"/>
              </a:rPr>
              <a:t/>
            </a:r>
            <a:br>
              <a:rPr lang="ru-RU" dirty="0">
                <a:latin typeface="+mn-lt"/>
              </a:rPr>
            </a:br>
            <a:endParaRPr lang="ru-RU" dirty="0">
              <a:latin typeface="+mn-lt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1077902" y="6293287"/>
            <a:ext cx="360000" cy="360000"/>
          </a:xfrm>
          <a:solidFill>
            <a:srgbClr val="1F5BA0"/>
          </a:solidFill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A27F87-F9FD-462E-A9CE-4C43A230CFF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207950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35</a:t>
            </a:fld>
            <a:endParaRPr lang="ru-RU" dirty="0"/>
          </a:p>
        </p:txBody>
      </p:sp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25047170"/>
              </p:ext>
            </p:extLst>
          </p:nvPr>
        </p:nvGraphicFramePr>
        <p:xfrm>
          <a:off x="241739" y="2333296"/>
          <a:ext cx="3731171" cy="35840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451946" y="106183"/>
            <a:ext cx="1085718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ea typeface="SimSun" panose="02010600030101010101" pitchFamily="2" charset="-122"/>
              </a:rPr>
              <a:t>ХОЗЯЙСТВУЮЩИЕ СУБЪЕКТЫ </a:t>
            </a:r>
          </a:p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ea typeface="SimSun" panose="02010600030101010101" pitchFamily="2" charset="-122"/>
              </a:rPr>
              <a:t>С ДОЛЕЙ ГОСУДАРСТВЕННОЙ/МУНИЦИПАЛЬНОЙ СОБСТВЕННОСТИ 50% И БОЛЕЕ 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3987" y="1576959"/>
            <a:ext cx="3594537" cy="584775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  <a:ea typeface="SimSun" panose="02010600030101010101" pitchFamily="2" charset="-122"/>
              </a:rPr>
              <a:t>2018 г. - 2982 организации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  <a:ea typeface="SimSun" panose="02010600030101010101" pitchFamily="2" charset="-122"/>
              </a:rPr>
              <a:t> </a:t>
            </a:r>
            <a:endParaRPr lang="ru-RU" sz="1600" dirty="0">
              <a:solidFill>
                <a:schemeClr val="bg1"/>
              </a:solidFill>
            </a:endParaRP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9544753"/>
              </p:ext>
            </p:extLst>
          </p:nvPr>
        </p:nvGraphicFramePr>
        <p:xfrm>
          <a:off x="4498427" y="1453848"/>
          <a:ext cx="6852746" cy="521805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5344031">
                  <a:extLst>
                    <a:ext uri="{9D8B030D-6E8A-4147-A177-3AD203B41FA5}">
                      <a16:colId xmlns:a16="http://schemas.microsoft.com/office/drawing/2014/main" val="2981702707"/>
                    </a:ext>
                  </a:extLst>
                </a:gridCol>
                <a:gridCol w="1508715">
                  <a:extLst>
                    <a:ext uri="{9D8B030D-6E8A-4147-A177-3AD203B41FA5}">
                      <a16:colId xmlns:a16="http://schemas.microsoft.com/office/drawing/2014/main" val="4030443328"/>
                    </a:ext>
                  </a:extLst>
                </a:gridCol>
              </a:tblGrid>
              <a:tr h="7936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Вид деятельности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81" marR="5281" marT="5281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Количество </a:t>
                      </a:r>
                      <a:r>
                        <a:rPr lang="ru-RU" sz="1600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организаций в 2018 г.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81" marR="5281" marT="5281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416034"/>
                  </a:ext>
                </a:extLst>
              </a:tr>
              <a:tr h="2214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 smtClean="0">
                          <a:effectLst/>
                        </a:rPr>
                        <a:t>Образование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81" marR="5281" marT="528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1786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81" marR="5281" marT="5281" marB="0" anchor="ctr"/>
                </a:tc>
                <a:extLst>
                  <a:ext uri="{0D108BD9-81ED-4DB2-BD59-A6C34878D82A}">
                    <a16:rowId xmlns:a16="http://schemas.microsoft.com/office/drawing/2014/main" val="3796323239"/>
                  </a:ext>
                </a:extLst>
              </a:tr>
              <a:tr h="2214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Культура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81" marR="5281" marT="528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638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81" marR="5281" marT="5281" marB="0" anchor="ctr"/>
                </a:tc>
                <a:extLst>
                  <a:ext uri="{0D108BD9-81ED-4DB2-BD59-A6C34878D82A}">
                    <a16:rowId xmlns:a16="http://schemas.microsoft.com/office/drawing/2014/main" val="2640690802"/>
                  </a:ext>
                </a:extLst>
              </a:tr>
              <a:tr h="2214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Услуги ЖКХ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81" marR="5281" marT="528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344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81" marR="5281" marT="5281" marB="0" anchor="ctr"/>
                </a:tc>
                <a:extLst>
                  <a:ext uri="{0D108BD9-81ED-4DB2-BD59-A6C34878D82A}">
                    <a16:rowId xmlns:a16="http://schemas.microsoft.com/office/drawing/2014/main" val="362085797"/>
                  </a:ext>
                </a:extLst>
              </a:tr>
              <a:tr h="2214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Медицинские услуги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81" marR="5281" marT="528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99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81" marR="5281" marT="5281" marB="0" anchor="ctr"/>
                </a:tc>
                <a:extLst>
                  <a:ext uri="{0D108BD9-81ED-4DB2-BD59-A6C34878D82A}">
                    <a16:rowId xmlns:a16="http://schemas.microsoft.com/office/drawing/2014/main" val="2553711407"/>
                  </a:ext>
                </a:extLst>
              </a:tr>
              <a:tr h="2214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Ветеринарные услуги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81" marR="5281" marT="528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32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81" marR="5281" marT="5281" marB="0" anchor="ctr"/>
                </a:tc>
                <a:extLst>
                  <a:ext uri="{0D108BD9-81ED-4DB2-BD59-A6C34878D82A}">
                    <a16:rowId xmlns:a16="http://schemas.microsoft.com/office/drawing/2014/main" val="1887625559"/>
                  </a:ext>
                </a:extLst>
              </a:tr>
              <a:tr h="2214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Социальное обслуживание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81" marR="5281" marT="528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26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81" marR="5281" marT="5281" marB="0" anchor="ctr"/>
                </a:tc>
                <a:extLst>
                  <a:ext uri="{0D108BD9-81ED-4DB2-BD59-A6C34878D82A}">
                    <a16:rowId xmlns:a16="http://schemas.microsoft.com/office/drawing/2014/main" val="733359495"/>
                  </a:ext>
                </a:extLst>
              </a:tr>
              <a:tr h="2214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Заготовка, производство и реализация лесоматериалов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81" marR="5281" marT="528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23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81" marR="5281" marT="5281" marB="0" anchor="ctr"/>
                </a:tc>
                <a:extLst>
                  <a:ext uri="{0D108BD9-81ED-4DB2-BD59-A6C34878D82A}">
                    <a16:rowId xmlns:a16="http://schemas.microsoft.com/office/drawing/2014/main" val="1370040534"/>
                  </a:ext>
                </a:extLst>
              </a:tr>
              <a:tr h="2214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Услуги по организации отдыха детей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81" marR="5281" marT="528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81" marR="5281" marT="5281" marB="0" anchor="ctr"/>
                </a:tc>
                <a:extLst>
                  <a:ext uri="{0D108BD9-81ED-4DB2-BD59-A6C34878D82A}">
                    <a16:rowId xmlns:a16="http://schemas.microsoft.com/office/drawing/2014/main" val="2727992498"/>
                  </a:ext>
                </a:extLst>
              </a:tr>
              <a:tr h="2214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Услуги в сфере развития предпринимательства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81" marR="5281" marT="528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81" marR="5281" marT="5281" marB="0" anchor="ctr"/>
                </a:tc>
                <a:extLst>
                  <a:ext uri="{0D108BD9-81ED-4DB2-BD59-A6C34878D82A}">
                    <a16:rowId xmlns:a16="http://schemas.microsoft.com/office/drawing/2014/main" val="1889272024"/>
                  </a:ext>
                </a:extLst>
              </a:tr>
              <a:tr h="2214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Строительство и архитектура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81" marR="5281" marT="528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81" marR="5281" marT="5281" marB="0" anchor="ctr"/>
                </a:tc>
                <a:extLst>
                  <a:ext uri="{0D108BD9-81ED-4DB2-BD59-A6C34878D82A}">
                    <a16:rowId xmlns:a16="http://schemas.microsoft.com/office/drawing/2014/main" val="2448716570"/>
                  </a:ext>
                </a:extLst>
              </a:tr>
              <a:tr h="4376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Услуги по производству, переработке и хранению с/х продукции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81" marR="5281" marT="528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81" marR="5281" marT="5281" marB="0" anchor="ctr"/>
                </a:tc>
                <a:extLst>
                  <a:ext uri="{0D108BD9-81ED-4DB2-BD59-A6C34878D82A}">
                    <a16:rowId xmlns:a16="http://schemas.microsoft.com/office/drawing/2014/main" val="2702939865"/>
                  </a:ext>
                </a:extLst>
              </a:tr>
              <a:tr h="2214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Аренда имущества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81" marR="5281" marT="528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81" marR="5281" marT="5281" marB="0" anchor="ctr"/>
                </a:tc>
                <a:extLst>
                  <a:ext uri="{0D108BD9-81ED-4DB2-BD59-A6C34878D82A}">
                    <a16:rowId xmlns:a16="http://schemas.microsoft.com/office/drawing/2014/main" val="3411540003"/>
                  </a:ext>
                </a:extLst>
              </a:tr>
              <a:tr h="2214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Услуги архивов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81" marR="5281" marT="528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81" marR="5281" marT="5281" marB="0" anchor="ctr"/>
                </a:tc>
                <a:extLst>
                  <a:ext uri="{0D108BD9-81ED-4DB2-BD59-A6C34878D82A}">
                    <a16:rowId xmlns:a16="http://schemas.microsoft.com/office/drawing/2014/main" val="3388367794"/>
                  </a:ext>
                </a:extLst>
              </a:tr>
              <a:tr h="2214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Финансовое посредничество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81" marR="5281" marT="528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81" marR="5281" marT="5281" marB="0" anchor="ctr"/>
                </a:tc>
                <a:extLst>
                  <a:ext uri="{0D108BD9-81ED-4DB2-BD59-A6C34878D82A}">
                    <a16:rowId xmlns:a16="http://schemas.microsoft.com/office/drawing/2014/main" val="3549465825"/>
                  </a:ext>
                </a:extLst>
              </a:tr>
              <a:tr h="2214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Телекоммуникационные услуги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81" marR="5281" marT="528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81" marR="5281" marT="5281" marB="0" anchor="ctr"/>
                </a:tc>
                <a:extLst>
                  <a:ext uri="{0D108BD9-81ED-4DB2-BD59-A6C34878D82A}">
                    <a16:rowId xmlns:a16="http://schemas.microsoft.com/office/drawing/2014/main" val="1228107129"/>
                  </a:ext>
                </a:extLst>
              </a:tr>
              <a:tr h="2214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Средства массовой информации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81" marR="5281" marT="528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81" marR="5281" marT="5281" marB="0" anchor="ctr"/>
                </a:tc>
                <a:extLst>
                  <a:ext uri="{0D108BD9-81ED-4DB2-BD59-A6C34878D82A}">
                    <a16:rowId xmlns:a16="http://schemas.microsoft.com/office/drawing/2014/main" val="1159154557"/>
                  </a:ext>
                </a:extLst>
              </a:tr>
              <a:tr h="2214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Прочие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81" marR="5281" marT="528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10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81" marR="5281" marT="5281" marB="0" anchor="ctr"/>
                </a:tc>
                <a:extLst>
                  <a:ext uri="{0D108BD9-81ED-4DB2-BD59-A6C34878D82A}">
                    <a16:rowId xmlns:a16="http://schemas.microsoft.com/office/drawing/2014/main" val="199597692"/>
                  </a:ext>
                </a:extLst>
              </a:tr>
              <a:tr h="2214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Физкультура и спорт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81" marR="5281" marT="528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Нет данных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81" marR="5281" marT="5281" marB="0" anchor="ctr"/>
                </a:tc>
                <a:extLst>
                  <a:ext uri="{0D108BD9-81ED-4DB2-BD59-A6C34878D82A}">
                    <a16:rowId xmlns:a16="http://schemas.microsoft.com/office/drawing/2014/main" val="2786372372"/>
                  </a:ext>
                </a:extLst>
              </a:tr>
              <a:tr h="2214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</a:rPr>
                        <a:t>Гос. услуги в сфере содействия занятости населения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81" marR="5281" marT="528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Нет данных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81" marR="5281" marT="5281" marB="0" anchor="ctr"/>
                </a:tc>
                <a:extLst>
                  <a:ext uri="{0D108BD9-81ED-4DB2-BD59-A6C34878D82A}">
                    <a16:rowId xmlns:a16="http://schemas.microsoft.com/office/drawing/2014/main" val="701520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0659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6026" y="2848302"/>
            <a:ext cx="10541876" cy="1634359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1F5BA0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ДОСТИЖЕНИЕ ЦЕЛЕВЫХ ЗНАЧЕНИЙ КОНТРОЛЬНЫХ </a:t>
            </a:r>
            <a:r>
              <a:rPr lang="ru-RU" dirty="0" smtClean="0">
                <a:solidFill>
                  <a:srgbClr val="1F5BA0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ПОКАЗАТЕЛЕЙ ЭФФЕКТИВНОСТИ</a:t>
            </a:r>
            <a:r>
              <a:rPr lang="ru-RU" dirty="0">
                <a:solidFill>
                  <a:srgbClr val="1F5BA0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, УСТАНОВЛЕННЫХ В «ДОРОЖНОЙ КАРТЕ</a:t>
            </a:r>
            <a:r>
              <a:rPr lang="ru-RU" dirty="0" smtClean="0">
                <a:solidFill>
                  <a:srgbClr val="1F5BA0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»</a:t>
            </a:r>
            <a:endParaRPr lang="ru-RU" dirty="0">
              <a:latin typeface="+mn-lt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1077902" y="6293287"/>
            <a:ext cx="360000" cy="360000"/>
          </a:xfrm>
          <a:solidFill>
            <a:srgbClr val="1F5BA0"/>
          </a:solidFill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A27F87-F9FD-462E-A9CE-4C43A230CFF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318504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37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959399"/>
            <a:ext cx="121919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C0000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28 целевых показателей</a:t>
            </a: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13344414"/>
              </p:ext>
            </p:extLst>
          </p:nvPr>
        </p:nvGraphicFramePr>
        <p:xfrm>
          <a:off x="677917" y="1520019"/>
          <a:ext cx="10842083" cy="29560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525517" y="196580"/>
            <a:ext cx="108571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1F5BA0"/>
                </a:solidFill>
                <a:effectLst/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КОНТРОЛЬНЫЕ ПОКАЗАТЕЛИ «ДОРОЖНОЙ КАРТЫ» 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val="136193765"/>
              </p:ext>
            </p:extLst>
          </p:nvPr>
        </p:nvGraphicFramePr>
        <p:xfrm>
          <a:off x="609599" y="4667337"/>
          <a:ext cx="10773104" cy="1644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09070740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38</a:t>
            </a:fld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0265598"/>
              </p:ext>
            </p:extLst>
          </p:nvPr>
        </p:nvGraphicFramePr>
        <p:xfrm>
          <a:off x="346841" y="883875"/>
          <a:ext cx="11533159" cy="5788025"/>
        </p:xfrm>
        <a:graphic>
          <a:graphicData uri="http://schemas.openxmlformats.org/drawingml/2006/table">
            <a:tbl>
              <a:tblPr firstRow="1" firstCol="1" bandRow="1">
                <a:tableStyleId>{3B4B98B0-60AC-42C2-AFA5-B58CD77FA1E5}</a:tableStyleId>
              </a:tblPr>
              <a:tblGrid>
                <a:gridCol w="427032">
                  <a:extLst>
                    <a:ext uri="{9D8B030D-6E8A-4147-A177-3AD203B41FA5}">
                      <a16:colId xmlns:a16="http://schemas.microsoft.com/office/drawing/2014/main" val="3495138973"/>
                    </a:ext>
                  </a:extLst>
                </a:gridCol>
                <a:gridCol w="4541128">
                  <a:extLst>
                    <a:ext uri="{9D8B030D-6E8A-4147-A177-3AD203B41FA5}">
                      <a16:colId xmlns:a16="http://schemas.microsoft.com/office/drawing/2014/main" val="441035397"/>
                    </a:ext>
                  </a:extLst>
                </a:gridCol>
                <a:gridCol w="2020593">
                  <a:extLst>
                    <a:ext uri="{9D8B030D-6E8A-4147-A177-3AD203B41FA5}">
                      <a16:colId xmlns:a16="http://schemas.microsoft.com/office/drawing/2014/main" val="1270536949"/>
                    </a:ext>
                  </a:extLst>
                </a:gridCol>
                <a:gridCol w="1551899">
                  <a:extLst>
                    <a:ext uri="{9D8B030D-6E8A-4147-A177-3AD203B41FA5}">
                      <a16:colId xmlns:a16="http://schemas.microsoft.com/office/drawing/2014/main" val="1088332548"/>
                    </a:ext>
                  </a:extLst>
                </a:gridCol>
                <a:gridCol w="1490889">
                  <a:extLst>
                    <a:ext uri="{9D8B030D-6E8A-4147-A177-3AD203B41FA5}">
                      <a16:colId xmlns:a16="http://schemas.microsoft.com/office/drawing/2014/main" val="3129442687"/>
                    </a:ext>
                  </a:extLst>
                </a:gridCol>
                <a:gridCol w="1501618">
                  <a:extLst>
                    <a:ext uri="{9D8B030D-6E8A-4147-A177-3AD203B41FA5}">
                      <a16:colId xmlns:a16="http://schemas.microsoft.com/office/drawing/2014/main" val="787278595"/>
                    </a:ext>
                  </a:extLst>
                </a:gridCol>
              </a:tblGrid>
              <a:tr h="86252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cap="all" dirty="0" smtClean="0">
                          <a:effectLst/>
                        </a:rPr>
                        <a:t>№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6" marR="6826" marT="5461" marB="0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effectLst/>
                        </a:rPr>
                        <a:t>Наименование показателя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6" marR="6826" marT="5461" marB="0">
                    <a:lnL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effectLst/>
                        </a:rPr>
                        <a:t>Наименование рынка</a:t>
                      </a:r>
                      <a:endParaRPr lang="ru-RU" sz="1400" b="0" dirty="0">
                        <a:effectLst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effectLst/>
                        </a:rPr>
                        <a:t>(направления системных мероприятий)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6" marR="6826" marT="5461" marB="0">
                    <a:lnL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effectLst/>
                        </a:rPr>
                        <a:t>Исходное значение показателя в 2017 г.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6" marR="6826" marT="5461" marB="0">
                    <a:lnL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effectLst/>
                        </a:rPr>
                        <a:t>Целевые </a:t>
                      </a:r>
                      <a:r>
                        <a:rPr lang="ru-RU" sz="1400" b="0" kern="1200" dirty="0" smtClean="0">
                          <a:effectLst/>
                        </a:rPr>
                        <a:t>значения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 smtClean="0">
                          <a:effectLst/>
                        </a:rPr>
                        <a:t>на </a:t>
                      </a:r>
                      <a:r>
                        <a:rPr lang="ru-RU" sz="1400" b="0" kern="1200" dirty="0">
                          <a:effectLst/>
                        </a:rPr>
                        <a:t>2018 г.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6" marR="6826" marT="5461" marB="0">
                    <a:lnL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effectLst/>
                        </a:rPr>
                        <a:t>Фактическое </a:t>
                      </a:r>
                      <a:r>
                        <a:rPr lang="ru-RU" sz="1400" b="0" kern="1200" dirty="0" smtClean="0">
                          <a:effectLst/>
                        </a:rPr>
                        <a:t>значение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 smtClean="0">
                          <a:effectLst/>
                        </a:rPr>
                        <a:t> в </a:t>
                      </a:r>
                      <a:r>
                        <a:rPr lang="ru-RU" sz="1400" b="0" kern="1200" dirty="0">
                          <a:effectLst/>
                        </a:rPr>
                        <a:t>2018 г.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6" marR="6826" marT="5461" marB="0">
                    <a:lnL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67191237"/>
                  </a:ext>
                </a:extLst>
              </a:tr>
              <a:tr h="149463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cap="all" dirty="0">
                          <a:effectLst/>
                        </a:rPr>
                        <a:t>1.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6" marR="6826" marT="5461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4138" inden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effectLst/>
                        </a:rPr>
                        <a:t>Доля объектов </a:t>
                      </a:r>
                      <a:r>
                        <a:rPr lang="ru-RU" sz="1400" b="0" kern="1200" dirty="0" smtClean="0">
                          <a:effectLst/>
                        </a:rPr>
                        <a:t>ЖКХ гос. </a:t>
                      </a:r>
                      <a:r>
                        <a:rPr lang="ru-RU" sz="1400" b="0" kern="1200" dirty="0">
                          <a:effectLst/>
                        </a:rPr>
                        <a:t>и </a:t>
                      </a:r>
                      <a:r>
                        <a:rPr lang="ru-RU" sz="1400" b="0" kern="1200" dirty="0" err="1" smtClean="0">
                          <a:effectLst/>
                        </a:rPr>
                        <a:t>муниц</a:t>
                      </a:r>
                      <a:r>
                        <a:rPr lang="ru-RU" sz="1400" b="0" kern="1200" dirty="0" smtClean="0">
                          <a:effectLst/>
                        </a:rPr>
                        <a:t>. </a:t>
                      </a:r>
                      <a:r>
                        <a:rPr lang="ru-RU" sz="1400" b="0" kern="1200" dirty="0">
                          <a:effectLst/>
                        </a:rPr>
                        <a:t>предприятий, осуществляющих неэффективное управление, переданных частным операторам на основе </a:t>
                      </a:r>
                      <a:r>
                        <a:rPr lang="ru-RU" sz="1400" b="0" kern="1200" dirty="0" err="1" smtClean="0">
                          <a:effectLst/>
                        </a:rPr>
                        <a:t>концес</a:t>
                      </a:r>
                      <a:r>
                        <a:rPr lang="ru-RU" sz="1400" b="0" kern="1200" dirty="0" smtClean="0">
                          <a:effectLst/>
                        </a:rPr>
                        <a:t>. соглашений</a:t>
                      </a:r>
                      <a:r>
                        <a:rPr lang="ru-RU" sz="1400" b="0" kern="1200" dirty="0">
                          <a:effectLst/>
                        </a:rPr>
                        <a:t>, в соответствии с графиками, актуализированными на основании проведенного анализа эффективности </a:t>
                      </a:r>
                      <a:r>
                        <a:rPr lang="ru-RU" sz="1400" b="0" kern="1200" dirty="0" smtClean="0">
                          <a:effectLst/>
                        </a:rPr>
                        <a:t>управления</a:t>
                      </a:r>
                    </a:p>
                  </a:txBody>
                  <a:tcPr marL="6826" marR="6826" marT="5461" marB="0" anchor="ctr">
                    <a:lnL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effectLst/>
                        </a:rPr>
                        <a:t>Рынок услуг</a:t>
                      </a:r>
                      <a:endParaRPr lang="ru-RU" sz="1400" b="0" dirty="0">
                        <a:effectLst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 smtClean="0">
                          <a:effectLst/>
                        </a:rPr>
                        <a:t>ЖКХ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6" marR="6826" marT="5461" marB="0" anchor="ctr">
                    <a:lnL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6,5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6" marR="6826" marT="5461" marB="0" anchor="ctr">
                    <a:lnL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100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6" marR="6826" marT="5461" marB="0" anchor="ctr">
                    <a:lnL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C00000"/>
                          </a:solidFill>
                          <a:effectLst/>
                        </a:rPr>
                        <a:t>27,6</a:t>
                      </a:r>
                      <a:endParaRPr lang="ru-RU" sz="1400" b="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6" marR="6826" marT="5461" marB="0" anchor="ctr">
                    <a:lnL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72067334"/>
                  </a:ext>
                </a:extLst>
              </a:tr>
              <a:tr h="8564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cap="all" dirty="0">
                          <a:effectLst/>
                        </a:rPr>
                        <a:t>2.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6" marR="6826" marT="5461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4138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Доля оборота розничной торговли, осуществляемой на розничных рынках и ярмарках, в структуре оборота розничной торговли по формам 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торговли</a:t>
                      </a:r>
                    </a:p>
                  </a:txBody>
                  <a:tcPr marL="6826" marR="6826" marT="5461" marB="0" anchor="ctr">
                    <a:lnL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effectLst/>
                        </a:rPr>
                        <a:t>Розничная торговля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6" marR="6826" marT="5461" marB="0" anchor="ctr">
                    <a:lnL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effectLst/>
                        </a:rPr>
                        <a:t>3,5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6" marR="6826" marT="5461" marB="0" anchor="ctr">
                    <a:lnL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20,0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6" marR="6826" marT="5461" marB="0" anchor="ctr">
                    <a:lnL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C00000"/>
                          </a:solidFill>
                          <a:effectLst/>
                        </a:rPr>
                        <a:t>3,8</a:t>
                      </a:r>
                      <a:endParaRPr lang="ru-RU" sz="1400" b="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6" marR="6826" marT="5461" marB="0" anchor="ctr">
                    <a:lnL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3770558"/>
                  </a:ext>
                </a:extLst>
              </a:tr>
              <a:tr h="106915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0" kern="1200" cap="all" dirty="0">
                          <a:effectLst/>
                        </a:rPr>
                        <a:t>3</a:t>
                      </a:r>
                      <a:r>
                        <a:rPr lang="ru-RU" sz="1400" b="0" kern="1200" cap="all" dirty="0">
                          <a:effectLst/>
                        </a:rPr>
                        <a:t>.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6" marR="6826" marT="5461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4138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Соотношение количества 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приватизированных</a:t>
                      </a:r>
                    </a:p>
                    <a:p>
                      <a:pPr marL="84138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2013 - 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2018 годах имущественных 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комплексов 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ГУП, 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 общего количества 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ГУП, 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осуществлявших 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деятельность в 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2013 - 2018 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годах</a:t>
                      </a:r>
                    </a:p>
                  </a:txBody>
                  <a:tcPr marL="6826" marR="6826" marT="5461" marB="0" anchor="ctr">
                    <a:lnL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Системные мероприятия по развитию конкурентной среды в </a:t>
                      </a:r>
                      <a:r>
                        <a:rPr lang="ru-RU" sz="1400" b="0" dirty="0" smtClean="0">
                          <a:effectLst/>
                        </a:rPr>
                        <a:t>НСО</a:t>
                      </a:r>
                      <a:endParaRPr lang="ru-RU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26" marR="6826" marT="5461" marB="0" anchor="ctr">
                    <a:lnL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effectLst/>
                        </a:rPr>
                        <a:t>11,2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6" marR="6826" marT="5461" marB="0" anchor="ctr">
                    <a:lnL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effectLst/>
                        </a:rPr>
                        <a:t>100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6" marR="6826" marT="5461" marB="0" anchor="ctr">
                    <a:lnL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C00000"/>
                          </a:solidFill>
                          <a:effectLst/>
                        </a:rPr>
                        <a:t>12,5</a:t>
                      </a:r>
                      <a:endParaRPr lang="ru-RU" sz="1400" b="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6" marR="6826" marT="5461" marB="0" anchor="ctr">
                    <a:lnL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69325732"/>
                  </a:ext>
                </a:extLst>
              </a:tr>
              <a:tr h="150530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0" kern="1200" cap="all" dirty="0">
                          <a:effectLst/>
                        </a:rPr>
                        <a:t>4</a:t>
                      </a:r>
                      <a:r>
                        <a:rPr lang="ru-RU" sz="1400" b="0" kern="1200" cap="all" dirty="0">
                          <a:effectLst/>
                        </a:rPr>
                        <a:t>.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6" marR="6826" marT="5461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4138" indent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Наличие в региональных программах поддержки социально ориентированных некоммерческих организаций и (или) субъектов малого и среднего предпринимательства, в </a:t>
                      </a:r>
                      <a:r>
                        <a:rPr lang="ru-RU" sz="1400" b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т.ч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индивид. 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предпринимателей, мероприятий, направленных на поддержку </a:t>
                      </a:r>
                      <a:r>
                        <a:rPr lang="ru-RU" sz="1400" b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негосудар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(немуниципального) сектора в сфере 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детского 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отдыха и оздоровления</a:t>
                      </a:r>
                    </a:p>
                  </a:txBody>
                  <a:tcPr marL="6826" marR="6826" marT="5461" marB="0" anchor="ctr">
                    <a:lnL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Системные мероприятия по развитию конкурентной среды в </a:t>
                      </a:r>
                      <a:r>
                        <a:rPr lang="ru-RU" sz="1400" b="0" dirty="0" smtClean="0">
                          <a:effectLst/>
                        </a:rPr>
                        <a:t>НСО</a:t>
                      </a:r>
                      <a:endParaRPr lang="ru-RU" sz="1400" b="0" dirty="0">
                        <a:effectLst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cap="all" dirty="0">
                          <a:effectLst/>
                        </a:rPr>
                        <a:t> 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6" marR="6826" marT="5461" marB="0" anchor="ctr">
                    <a:lnL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effectLst/>
                        </a:rPr>
                        <a:t>4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6" marR="6826" marT="5461" marB="0" anchor="ctr">
                    <a:lnL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effectLst/>
                        </a:rPr>
                        <a:t>4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6" marR="6826" marT="5461" marB="0" anchor="ctr">
                    <a:lnL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rgbClr val="C00000"/>
                          </a:solidFill>
                          <a:effectLst/>
                        </a:rPr>
                        <a:t>2</a:t>
                      </a:r>
                      <a:endParaRPr lang="ru-RU" sz="1400" b="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26" marR="6826" marT="5461" marB="0" anchor="ctr">
                    <a:lnL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93607885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46840" y="259899"/>
            <a:ext cx="115331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Показатели, по которым плановые значения не достигнуты</a:t>
            </a:r>
          </a:p>
        </p:txBody>
      </p:sp>
    </p:spTree>
    <p:extLst>
      <p:ext uri="{BB962C8B-B14F-4D97-AF65-F5344CB8AC3E}">
        <p14:creationId xmlns:p14="http://schemas.microsoft.com/office/powerpoint/2010/main" val="16482418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61545" y="1797269"/>
            <a:ext cx="8734096" cy="4120055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1F5BA0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ИСПОЛНЕНИЕ </a:t>
            </a:r>
            <a:br>
              <a:rPr lang="ru-RU" dirty="0" smtClean="0">
                <a:solidFill>
                  <a:srgbClr val="1F5BA0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dirty="0" smtClean="0">
                <a:solidFill>
                  <a:srgbClr val="1F5BA0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УКАЗА ПРЕЗИДЕНТА РФ «ОБ ОСНОВНЫХ НАПРАВЛЕНИЯХ ГОСУДАРСТВЕННОЙ ПОЛИТИКИ ПО РАЗВИТИЮ КОНКУРЕНЦИИ»</a:t>
            </a:r>
            <a:br>
              <a:rPr lang="ru-RU" dirty="0" smtClean="0">
                <a:solidFill>
                  <a:srgbClr val="1F5BA0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dirty="0" smtClean="0">
                <a:solidFill>
                  <a:srgbClr val="1F5BA0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И ПЕРЕЧНЯ ПОРУЧЕНИЙ </a:t>
            </a:r>
            <a:r>
              <a:rPr lang="ru-RU" dirty="0" smtClean="0"/>
              <a:t>ПО ИТОГАМ ЗАСЕДАНИЯ ГОССОВЕТА ПО ВОПРОСУ РАЗВИТИЯ КОНКУРЕНЦИИ</a:t>
            </a:r>
            <a:endParaRPr lang="ru-RU" dirty="0">
              <a:latin typeface="+mn-lt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1077902" y="6293287"/>
            <a:ext cx="360000" cy="360000"/>
          </a:xfrm>
          <a:solidFill>
            <a:srgbClr val="1F5BA0"/>
          </a:solidFill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A27F87-F9FD-462E-A9CE-4C43A230CFF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16691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986" y="687219"/>
            <a:ext cx="5338530" cy="1224234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+mn-lt"/>
              </a:rPr>
              <a:t>ДОКЛАД НАПРАВЛЯЕТСЯ УПОЛНОМОЧЕННЫМ ОРГАНОМ </a:t>
            </a:r>
            <a:endParaRPr lang="ru-RU" sz="2800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27800" y="687219"/>
            <a:ext cx="6172200" cy="36922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 smtClean="0"/>
              <a:t>Федеральная антимонопольная служба</a:t>
            </a:r>
          </a:p>
          <a:p>
            <a:pPr marL="0" indent="0">
              <a:buNone/>
            </a:pPr>
            <a:endParaRPr lang="ru-RU" sz="1800" dirty="0" smtClean="0"/>
          </a:p>
          <a:p>
            <a:pPr marL="0" indent="0">
              <a:buNone/>
            </a:pPr>
            <a:r>
              <a:rPr lang="ru-RU" sz="1800" dirty="0" smtClean="0"/>
              <a:t>Министерство </a:t>
            </a:r>
            <a:r>
              <a:rPr lang="ru-RU" sz="1800" dirty="0"/>
              <a:t>экономического развития </a:t>
            </a:r>
            <a:r>
              <a:rPr lang="ru-RU" sz="1800" dirty="0" smtClean="0"/>
              <a:t>РФ</a:t>
            </a:r>
          </a:p>
          <a:p>
            <a:pPr marL="0" indent="0">
              <a:buNone/>
            </a:pPr>
            <a:endParaRPr lang="ru-RU" sz="1800" dirty="0" smtClean="0"/>
          </a:p>
          <a:p>
            <a:pPr marL="0" indent="0">
              <a:buNone/>
            </a:pPr>
            <a:r>
              <a:rPr lang="ru-RU" sz="1800" dirty="0" smtClean="0"/>
              <a:t>АНО </a:t>
            </a:r>
            <a:r>
              <a:rPr lang="ru-RU" sz="1800" dirty="0"/>
              <a:t>«Аналитический центр при Правительстве Российской Федерации» </a:t>
            </a:r>
            <a:endParaRPr lang="ru-RU" sz="1800" dirty="0" smtClean="0"/>
          </a:p>
          <a:p>
            <a:pPr marL="0" indent="0">
              <a:buNone/>
            </a:pPr>
            <a:endParaRPr lang="ru-RU" sz="1800" dirty="0" smtClean="0"/>
          </a:p>
          <a:p>
            <a:pPr marL="0" indent="0">
              <a:buNone/>
            </a:pPr>
            <a:r>
              <a:rPr lang="ru-RU" sz="1800" dirty="0" smtClean="0"/>
              <a:t>АНО </a:t>
            </a:r>
            <a:r>
              <a:rPr lang="ru-RU" sz="1800" dirty="0"/>
              <a:t>«Агентство стратегических инициатив по продвижению новых проектов»</a:t>
            </a:r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3986" y="1911453"/>
            <a:ext cx="3932222" cy="567315"/>
          </a:xfrm>
          <a:solidFill>
            <a:schemeClr val="bg1"/>
          </a:solidFill>
          <a:ln w="19050">
            <a:noFill/>
          </a:ln>
        </p:spPr>
        <p:txBody>
          <a:bodyPr>
            <a:noAutofit/>
          </a:bodyPr>
          <a:lstStyle/>
          <a:p>
            <a:r>
              <a:rPr lang="ru-RU" sz="1800" dirty="0">
                <a:solidFill>
                  <a:srgbClr val="C00000"/>
                </a:solidFill>
              </a:rPr>
              <a:t>ежегодно, до 10 марта года, следующего за </a:t>
            </a:r>
            <a:r>
              <a:rPr lang="ru-RU" sz="1800" dirty="0" smtClean="0">
                <a:solidFill>
                  <a:srgbClr val="C00000"/>
                </a:solidFill>
              </a:rPr>
              <a:t>отчетным</a:t>
            </a:r>
            <a:endParaRPr lang="ru-RU" sz="1800" dirty="0">
              <a:solidFill>
                <a:srgbClr val="C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4</a:t>
            </a:fld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728" y="4946809"/>
            <a:ext cx="2628000" cy="101811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8025" y="4946809"/>
            <a:ext cx="2628000" cy="99258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3119" y="4212511"/>
            <a:ext cx="3291841" cy="239077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99249" y="4755461"/>
            <a:ext cx="2580639" cy="1113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27985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BB21D1-1152-4755-92AF-7E40822F53A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855654904"/>
              </p:ext>
            </p:extLst>
          </p:nvPr>
        </p:nvGraphicFramePr>
        <p:xfrm>
          <a:off x="346840" y="1529247"/>
          <a:ext cx="11533160" cy="46981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46840" y="144252"/>
            <a:ext cx="1057340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1F5BA0"/>
                </a:solidFill>
                <a:effectLst/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ИСПОЛНЕНИЕ УКАЗА ПРЕЗИДЕНТА РФ «ОБ ОСНОВНЫХ НАПРАВЛЕНИЯХ ГОСУДАРСТВЕННОЙ ПОЛИТИКИ ПО РАЗВИТИЮ КОНКУРЕНЦИИ»</a:t>
            </a:r>
            <a:endParaRPr kumimoji="0" lang="ru-RU" sz="2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7394429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41</a:t>
            </a:fld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9393" y="6311900"/>
            <a:ext cx="99217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200" dirty="0">
                <a:solidFill>
                  <a:schemeClr val="accent2">
                    <a:lumMod val="75000"/>
                  </a:schemeClr>
                </a:solidFill>
                <a:ea typeface="Calibri" panose="020F0502020204030204" pitchFamily="34" charset="0"/>
              </a:rPr>
              <a:t>В</a:t>
            </a:r>
            <a:r>
              <a:rPr lang="ru-RU" sz="1200" dirty="0" smtClean="0">
                <a:solidFill>
                  <a:schemeClr val="accent2">
                    <a:lumMod val="75000"/>
                  </a:schemeClr>
                </a:solidFill>
                <a:ea typeface="Calibri" panose="020F0502020204030204" pitchFamily="34" charset="0"/>
              </a:rPr>
              <a:t> </a:t>
            </a:r>
            <a:r>
              <a:rPr lang="ru-RU" sz="1200" dirty="0">
                <a:solidFill>
                  <a:schemeClr val="accent2">
                    <a:lumMod val="75000"/>
                  </a:schemeClr>
                </a:solidFill>
                <a:ea typeface="Calibri" panose="020F0502020204030204" pitchFamily="34" charset="0"/>
              </a:rPr>
              <a:t>2018 году Правительством </a:t>
            </a:r>
            <a:r>
              <a:rPr lang="ru-RU" sz="1200" dirty="0" smtClean="0">
                <a:solidFill>
                  <a:schemeClr val="accent2">
                    <a:lumMod val="75000"/>
                  </a:schemeClr>
                </a:solidFill>
                <a:ea typeface="Calibri" panose="020F0502020204030204" pitchFamily="34" charset="0"/>
              </a:rPr>
              <a:t>РФ не </a:t>
            </a:r>
            <a:r>
              <a:rPr lang="ru-RU" sz="1200" dirty="0">
                <a:solidFill>
                  <a:schemeClr val="accent2">
                    <a:lumMod val="75000"/>
                  </a:schemeClr>
                </a:solidFill>
                <a:ea typeface="Calibri" panose="020F0502020204030204" pitchFamily="34" charset="0"/>
              </a:rPr>
              <a:t>были внесены изменения в Стандарт развития конкуренции в субъектах Российской Федерации, дополнительно актуализировать региональную и муниципальные «дорожные карты» не </a:t>
            </a:r>
            <a:r>
              <a:rPr lang="ru-RU" sz="1200" dirty="0" smtClean="0">
                <a:solidFill>
                  <a:schemeClr val="accent2">
                    <a:lumMod val="75000"/>
                  </a:schemeClr>
                </a:solidFill>
                <a:ea typeface="Calibri" panose="020F0502020204030204" pitchFamily="34" charset="0"/>
              </a:rPr>
              <a:t>представлялось </a:t>
            </a:r>
            <a:r>
              <a:rPr lang="ru-RU" sz="1200" dirty="0">
                <a:solidFill>
                  <a:schemeClr val="accent2">
                    <a:lumMod val="75000"/>
                  </a:schemeClr>
                </a:solidFill>
                <a:ea typeface="Calibri" panose="020F0502020204030204" pitchFamily="34" charset="0"/>
              </a:rPr>
              <a:t>возможным. </a:t>
            </a:r>
            <a:endParaRPr lang="ru-RU" sz="1200" dirty="0">
              <a:solidFill>
                <a:schemeClr val="accent2">
                  <a:lumMod val="75000"/>
                </a:schemeClr>
              </a:solidFill>
              <a:effectLst/>
              <a:ea typeface="Times New Roman" panose="02020603050405020304" pitchFamily="18" charset="0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81297652"/>
              </p:ext>
            </p:extLst>
          </p:nvPr>
        </p:nvGraphicFramePr>
        <p:xfrm>
          <a:off x="231228" y="126563"/>
          <a:ext cx="11648772" cy="60460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3194732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42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82314" y="276664"/>
            <a:ext cx="1156137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ПРЕДЛОЖЕНИЯ ПО УЛУЧШЕНИЮ ДЕЯТЕЛЬНОСТИ</a:t>
            </a:r>
          </a:p>
          <a:p>
            <a:pPr lvl="0"/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ОРГАНОВ ВЛАСТИ ПО РАЗВИТИЮ КОНКУРЕНЦИИ</a:t>
            </a:r>
            <a:endParaRPr lang="ru-RU" sz="2800" dirty="0">
              <a:solidFill>
                <a:schemeClr val="accent2">
                  <a:lumMod val="75000"/>
                </a:schemeClr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381297" y="3261989"/>
            <a:ext cx="6665546" cy="3383381"/>
          </a:xfrm>
          <a:prstGeom prst="rect">
            <a:avLst/>
          </a:prstGeom>
        </p:spPr>
        <p:txBody>
          <a:bodyPr/>
          <a:lstStyle/>
          <a:p>
            <a:pPr marL="285750" indent="-285750">
              <a:spcAft>
                <a:spcPts val="500"/>
              </a:spcAft>
              <a:buFont typeface="Wingdings" panose="05000000000000000000" pitchFamily="2" charset="2"/>
              <a:buChar char="§"/>
            </a:pPr>
            <a:r>
              <a:rPr lang="ru-RU" sz="1400" dirty="0"/>
              <a:t>Развитие механизмов ГЧП и МЧП, в </a:t>
            </a:r>
            <a:r>
              <a:rPr lang="ru-RU" sz="1400" dirty="0" err="1"/>
              <a:t>т.ч</a:t>
            </a:r>
            <a:r>
              <a:rPr lang="ru-RU" sz="1400" dirty="0"/>
              <a:t>. путем заключения концессионных соглашений</a:t>
            </a:r>
          </a:p>
          <a:p>
            <a:pPr marL="285750" indent="-285750">
              <a:spcAft>
                <a:spcPts val="500"/>
              </a:spcAft>
              <a:buFont typeface="Wingdings" panose="05000000000000000000" pitchFamily="2" charset="2"/>
              <a:buChar char="§"/>
            </a:pPr>
            <a:r>
              <a:rPr lang="ru-RU" sz="1400" dirty="0" smtClean="0"/>
              <a:t>Осуществление </a:t>
            </a:r>
            <a:r>
              <a:rPr lang="ru-RU" sz="1400" dirty="0"/>
              <a:t>Межотраслевым советом общ. контроля за формированием и реализацией </a:t>
            </a:r>
            <a:r>
              <a:rPr lang="ru-RU" sz="1400" dirty="0" err="1"/>
              <a:t>инвест</a:t>
            </a:r>
            <a:r>
              <a:rPr lang="ru-RU" sz="1400" dirty="0"/>
              <a:t>. программ СЕМ и тарифного регулирования</a:t>
            </a:r>
          </a:p>
          <a:p>
            <a:pPr marL="285750" lvl="0" indent="-285750" rtl="0">
              <a:spcAft>
                <a:spcPts val="500"/>
              </a:spcAft>
              <a:buFont typeface="Wingdings" panose="05000000000000000000" pitchFamily="2" charset="2"/>
              <a:buChar char="§"/>
            </a:pPr>
            <a:r>
              <a:rPr lang="ru-RU" sz="1400" b="0" dirty="0" smtClean="0">
                <a:latin typeface="+mj-lt"/>
              </a:rPr>
              <a:t>Проведение мероприятий, направленных на развитие конкуренции при осуществлении процедур гос. и </a:t>
            </a:r>
            <a:r>
              <a:rPr lang="ru-RU" sz="1400" b="0" dirty="0" err="1" smtClean="0">
                <a:latin typeface="+mj-lt"/>
              </a:rPr>
              <a:t>муниц</a:t>
            </a:r>
            <a:r>
              <a:rPr lang="ru-RU" sz="1400" b="0" dirty="0" smtClean="0">
                <a:latin typeface="+mj-lt"/>
              </a:rPr>
              <a:t>. закупок, в </a:t>
            </a:r>
            <a:r>
              <a:rPr lang="ru-RU" sz="1400" b="0" dirty="0" err="1" smtClean="0">
                <a:latin typeface="+mj-lt"/>
              </a:rPr>
              <a:t>т.ч</a:t>
            </a:r>
            <a:r>
              <a:rPr lang="ru-RU" sz="1400" b="0" dirty="0" smtClean="0">
                <a:latin typeface="+mj-lt"/>
              </a:rPr>
              <a:t>. за счет расширения участия в указанных процедурах субъектов МСП</a:t>
            </a:r>
            <a:endParaRPr lang="ru-RU" sz="1400" dirty="0">
              <a:latin typeface="+mj-lt"/>
            </a:endParaRPr>
          </a:p>
          <a:p>
            <a:pPr marL="285750" lvl="0" indent="-285750" rtl="0">
              <a:spcAft>
                <a:spcPts val="500"/>
              </a:spcAft>
              <a:buFont typeface="Wingdings" panose="05000000000000000000" pitchFamily="2" charset="2"/>
              <a:buChar char="§"/>
            </a:pPr>
            <a:r>
              <a:rPr lang="ru-RU" sz="1400" b="0" dirty="0" smtClean="0">
                <a:latin typeface="+mj-lt"/>
              </a:rPr>
              <a:t>Проведение технологического ценового аудита в отношении объектов кап. строительства сметной стоимостью 1,5 млрд. руб. и более</a:t>
            </a:r>
            <a:endParaRPr lang="ru-RU" sz="1400" dirty="0">
              <a:latin typeface="+mj-lt"/>
            </a:endParaRPr>
          </a:p>
          <a:p>
            <a:pPr marL="285750" lvl="0" indent="-285750" rtl="0">
              <a:spcAft>
                <a:spcPts val="500"/>
              </a:spcAft>
              <a:buFont typeface="Wingdings" panose="05000000000000000000" pitchFamily="2" charset="2"/>
              <a:buChar char="§"/>
            </a:pPr>
            <a:r>
              <a:rPr lang="ru-RU" sz="1400" b="0" dirty="0" smtClean="0">
                <a:latin typeface="+mj-lt"/>
              </a:rPr>
              <a:t>Проведение мероприятий по поддержке негосударственных организаций, в </a:t>
            </a:r>
            <a:r>
              <a:rPr lang="ru-RU" sz="1400" b="0" dirty="0" err="1" smtClean="0">
                <a:latin typeface="+mj-lt"/>
              </a:rPr>
              <a:t>т.ч</a:t>
            </a:r>
            <a:r>
              <a:rPr lang="ru-RU" sz="1400" b="0" dirty="0" smtClean="0">
                <a:latin typeface="+mj-lt"/>
              </a:rPr>
              <a:t>. социально ориентированных неком</a:t>
            </a:r>
            <a:r>
              <a:rPr lang="ru-RU" sz="1400" dirty="0" smtClean="0">
                <a:latin typeface="+mj-lt"/>
              </a:rPr>
              <a:t>мерческих</a:t>
            </a:r>
            <a:r>
              <a:rPr lang="ru-RU" sz="1400" b="0" dirty="0" smtClean="0">
                <a:latin typeface="+mj-lt"/>
              </a:rPr>
              <a:t> организаций</a:t>
            </a:r>
            <a:endParaRPr lang="ru-RU" sz="1400" dirty="0">
              <a:latin typeface="+mj-lt"/>
            </a:endParaRPr>
          </a:p>
          <a:p>
            <a:pPr marL="285750" lvl="0" indent="-285750" rtl="0">
              <a:spcAft>
                <a:spcPts val="500"/>
              </a:spcAft>
              <a:buFont typeface="Wingdings" panose="05000000000000000000" pitchFamily="2" charset="2"/>
              <a:buChar char="§"/>
            </a:pPr>
            <a:r>
              <a:rPr lang="ru-RU" sz="1400" b="0" dirty="0" smtClean="0">
                <a:latin typeface="+mj-lt"/>
              </a:rPr>
              <a:t>Внедрение лучших региональных практик содействия развитию конкуренции по результатам 2018 г.</a:t>
            </a:r>
            <a:endParaRPr lang="ru-RU" sz="1400" dirty="0">
              <a:latin typeface="+mj-lt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15" y="3288519"/>
            <a:ext cx="5160582" cy="3383381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75556" y="1230771"/>
            <a:ext cx="11774896" cy="2200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1" indent="-285750">
              <a:spcAft>
                <a:spcPts val="500"/>
              </a:spcAft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prstClr val="black"/>
                </a:solidFill>
              </a:rPr>
              <a:t>Организация работы по реализации Указа Президента РФ от 21.12.2017 N 618 </a:t>
            </a:r>
          </a:p>
          <a:p>
            <a:pPr marL="285750" lvl="0" indent="-285750">
              <a:spcAft>
                <a:spcPts val="500"/>
              </a:spcAft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prstClr val="black"/>
                </a:solidFill>
              </a:rPr>
              <a:t>Актуализация перечня социально значимых и приоритетных рынков НСО</a:t>
            </a:r>
          </a:p>
          <a:p>
            <a:pPr marL="285750" lvl="0" indent="-285750">
              <a:spcAft>
                <a:spcPts val="500"/>
              </a:spcAft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prstClr val="black"/>
                </a:solidFill>
              </a:rPr>
              <a:t>Повышение качества и эффективности работы Совета по содействию развитию конкуренции в НСО</a:t>
            </a:r>
          </a:p>
          <a:p>
            <a:pPr marL="285750" lvl="0" indent="-285750">
              <a:spcAft>
                <a:spcPts val="500"/>
              </a:spcAft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prstClr val="black"/>
                </a:solidFill>
              </a:rPr>
              <a:t>Повышение уровня информированности субъектов предпринимательства и населения о состоянии конкуренции в НСО, </a:t>
            </a:r>
            <a:r>
              <a:rPr lang="ru-RU" sz="1400" dirty="0" smtClean="0">
                <a:solidFill>
                  <a:prstClr val="black"/>
                </a:solidFill>
              </a:rPr>
              <a:t>а </a:t>
            </a:r>
            <a:r>
              <a:rPr lang="ru-RU" sz="1400" dirty="0">
                <a:solidFill>
                  <a:prstClr val="black"/>
                </a:solidFill>
              </a:rPr>
              <a:t>также качества размещаемой офиц. информации</a:t>
            </a:r>
          </a:p>
          <a:p>
            <a:pPr marL="285750" lvl="0" indent="-285750">
              <a:spcAft>
                <a:spcPts val="500"/>
              </a:spcAft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prstClr val="black"/>
                </a:solidFill>
              </a:rPr>
              <a:t>Актуализация «Дорожной карты» до 2022 года</a:t>
            </a:r>
          </a:p>
          <a:p>
            <a:pPr marL="285750" indent="-285750">
              <a:spcAft>
                <a:spcPts val="500"/>
              </a:spcAft>
              <a:buFont typeface="Wingdings" panose="05000000000000000000" pitchFamily="2" charset="2"/>
              <a:buChar char="§"/>
            </a:pPr>
            <a:r>
              <a:rPr lang="ru-RU" sz="1400" dirty="0"/>
              <a:t>Организация работы по достижению целевых значений контрольных показателей эффективности, установленных в «Дорожной карте»</a:t>
            </a:r>
          </a:p>
          <a:p>
            <a:pPr marL="285750" lvl="0" indent="-285750">
              <a:spcAft>
                <a:spcPts val="500"/>
              </a:spcAft>
              <a:buFont typeface="Wingdings" panose="05000000000000000000" pitchFamily="2" charset="2"/>
              <a:buChar char="§"/>
            </a:pPr>
            <a:endParaRPr lang="ru-RU" sz="1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865547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43</a:t>
            </a:fld>
            <a:endParaRPr lang="ru-RU" dirty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0" y="777765"/>
            <a:ext cx="12192000" cy="56755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rgbClr val="1F5FA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Tahoma" panose="020B0604030504040204" pitchFamily="34" charset="0"/>
                <a:cs typeface="Tahoma" panose="020B0604030504040204" pitchFamily="34" charset="0"/>
              </a:rPr>
              <a:t>СПАСИБО ЗА ВНИМАНИЕ!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4593" y="5657671"/>
            <a:ext cx="51500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Министерство экономического развития Новосибирской области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Красный проспект, д. 18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г. Новосибирск, 630007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Тел.: (383) 238-67-04 Факс: (383) 238-63-98</a:t>
            </a:r>
          </a:p>
          <a:p>
            <a:pPr lvl="0" algn="ctr"/>
            <a:r>
              <a:rPr kumimoji="0" lang="en-US" sz="140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E</a:t>
            </a:r>
            <a:r>
              <a:rPr kumimoji="0" lang="ru-RU" sz="140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-</a:t>
            </a:r>
            <a:r>
              <a:rPr kumimoji="0" lang="en-US" sz="140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mail</a:t>
            </a:r>
            <a:r>
              <a:rPr kumimoji="0" lang="ru-RU" sz="140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:</a:t>
            </a:r>
            <a:r>
              <a:rPr kumimoji="0" lang="ru-RU" sz="1400" i="0" u="none" strike="noStrike" kern="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r>
              <a:rPr kumimoji="0" lang="en-US" sz="140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http</a:t>
            </a:r>
            <a:r>
              <a:rPr kumimoji="0" lang="ru-RU" sz="140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://</a:t>
            </a:r>
            <a:r>
              <a:rPr kumimoji="0" lang="en-US" sz="1400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econom</a:t>
            </a:r>
            <a:r>
              <a:rPr kumimoji="0" lang="ru-RU" sz="140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.</a:t>
            </a:r>
            <a:r>
              <a:rPr kumimoji="0" lang="en-US" sz="1400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nso</a:t>
            </a:r>
            <a:r>
              <a:rPr kumimoji="0" lang="ru-RU" sz="140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.</a:t>
            </a:r>
            <a:r>
              <a:rPr kumimoji="0" lang="en-US" sz="1400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ru</a:t>
            </a:r>
            <a:endParaRPr kumimoji="0" lang="ru-RU" sz="140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3589265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9675" y="219075"/>
            <a:ext cx="5549462" cy="6452825"/>
          </a:xfrm>
          <a:prstGeom prst="rect">
            <a:avLst/>
          </a:prstGeom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516442" y="-33108"/>
            <a:ext cx="8029892" cy="160020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ИСТОЧНИКИ ИНФОРМАЦИИ, ИСПОЛЬЗУЕМЫЕ В ДОКЛАДЕ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pSp>
        <p:nvGrpSpPr>
          <p:cNvPr id="15" name="Группа 14"/>
          <p:cNvGrpSpPr/>
          <p:nvPr/>
        </p:nvGrpSpPr>
        <p:grpSpPr>
          <a:xfrm>
            <a:off x="955453" y="1544335"/>
            <a:ext cx="5545762" cy="4713250"/>
            <a:chOff x="338718" y="1520353"/>
            <a:chExt cx="2550644" cy="1496989"/>
          </a:xfrm>
        </p:grpSpPr>
        <p:sp>
          <p:nvSpPr>
            <p:cNvPr id="16" name="Полилиния 15"/>
            <p:cNvSpPr/>
            <p:nvPr/>
          </p:nvSpPr>
          <p:spPr>
            <a:xfrm>
              <a:off x="340176" y="1520353"/>
              <a:ext cx="1926897" cy="1496989"/>
            </a:xfrm>
            <a:custGeom>
              <a:avLst/>
              <a:gdLst>
                <a:gd name="connsiteX0" fmla="*/ 0 w 3363814"/>
                <a:gd name="connsiteY0" fmla="*/ 0 h 1112683"/>
                <a:gd name="connsiteX1" fmla="*/ 3363814 w 3363814"/>
                <a:gd name="connsiteY1" fmla="*/ 0 h 1112683"/>
                <a:gd name="connsiteX2" fmla="*/ 3363814 w 3363814"/>
                <a:gd name="connsiteY2" fmla="*/ 1112683 h 1112683"/>
                <a:gd name="connsiteX3" fmla="*/ 0 w 3363814"/>
                <a:gd name="connsiteY3" fmla="*/ 1112683 h 1112683"/>
                <a:gd name="connsiteX4" fmla="*/ 0 w 3363814"/>
                <a:gd name="connsiteY4" fmla="*/ 0 h 1112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3814" h="1112683">
                  <a:moveTo>
                    <a:pt x="0" y="0"/>
                  </a:moveTo>
                  <a:lnTo>
                    <a:pt x="3363814" y="0"/>
                  </a:lnTo>
                  <a:lnTo>
                    <a:pt x="3363814" y="1112683"/>
                  </a:lnTo>
                  <a:lnTo>
                    <a:pt x="0" y="1112683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6680" tIns="60960" rIns="106680" bIns="60960" numCol="1" spcCol="1270" anchor="t" anchorCtr="0">
              <a:noAutofit/>
            </a:bodyPr>
            <a:lstStyle/>
            <a:p>
              <a:pPr lvl="0" defTabSz="6667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kern="1200" dirty="0" smtClean="0">
                  <a:solidFill>
                    <a:schemeClr val="tx1"/>
                  </a:solidFill>
                </a:rPr>
                <a:t>Информация, предоставленная </a:t>
              </a:r>
              <a:r>
                <a:rPr lang="ru-RU" kern="1200" dirty="0" smtClean="0">
                  <a:solidFill>
                    <a:srgbClr val="C00000"/>
                  </a:solidFill>
                </a:rPr>
                <a:t>ОИОГВ НСО</a:t>
              </a:r>
              <a:endParaRPr lang="ru-RU" kern="1200" dirty="0">
                <a:solidFill>
                  <a:srgbClr val="C00000"/>
                </a:solidFill>
              </a:endParaRPr>
            </a:p>
          </p:txBody>
        </p:sp>
        <p:sp>
          <p:nvSpPr>
            <p:cNvPr id="18" name="Полилиния 17"/>
            <p:cNvSpPr/>
            <p:nvPr/>
          </p:nvSpPr>
          <p:spPr>
            <a:xfrm>
              <a:off x="338718" y="1875164"/>
              <a:ext cx="2550644" cy="522616"/>
            </a:xfrm>
            <a:custGeom>
              <a:avLst/>
              <a:gdLst>
                <a:gd name="connsiteX0" fmla="*/ 0 w 3363814"/>
                <a:gd name="connsiteY0" fmla="*/ 0 h 1112683"/>
                <a:gd name="connsiteX1" fmla="*/ 3363814 w 3363814"/>
                <a:gd name="connsiteY1" fmla="*/ 0 h 1112683"/>
                <a:gd name="connsiteX2" fmla="*/ 3363814 w 3363814"/>
                <a:gd name="connsiteY2" fmla="*/ 1112683 h 1112683"/>
                <a:gd name="connsiteX3" fmla="*/ 0 w 3363814"/>
                <a:gd name="connsiteY3" fmla="*/ 1112683 h 1112683"/>
                <a:gd name="connsiteX4" fmla="*/ 0 w 3363814"/>
                <a:gd name="connsiteY4" fmla="*/ 0 h 1112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3814" h="1112683">
                  <a:moveTo>
                    <a:pt x="0" y="0"/>
                  </a:moveTo>
                  <a:lnTo>
                    <a:pt x="3363814" y="0"/>
                  </a:lnTo>
                  <a:lnTo>
                    <a:pt x="3363814" y="1112683"/>
                  </a:lnTo>
                  <a:lnTo>
                    <a:pt x="0" y="1112683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6680" tIns="60960" rIns="106680" bIns="60960" numCol="1" spcCol="1270" anchor="t" anchorCtr="0">
              <a:noAutofit/>
            </a:bodyPr>
            <a:lstStyle/>
            <a:p>
              <a:pPr lvl="0" defTabSz="666750" rtl="0">
                <a:spcBef>
                  <a:spcPct val="0"/>
                </a:spcBef>
              </a:pPr>
              <a:r>
                <a:rPr lang="ru-RU" kern="1200" dirty="0" smtClean="0">
                  <a:solidFill>
                    <a:schemeClr val="tx1"/>
                  </a:solidFill>
                </a:rPr>
                <a:t>Результаты мониторинга состояния и развития конкурентной среды на рынках товаров, работ и услуг Новосибирской области за 2018 год </a:t>
              </a:r>
            </a:p>
            <a:p>
              <a:pPr lvl="0" defTabSz="666750" rtl="0">
                <a:spcBef>
                  <a:spcPct val="0"/>
                </a:spcBef>
              </a:pPr>
              <a:r>
                <a:rPr lang="ru-RU" kern="1200" dirty="0" smtClean="0">
                  <a:solidFill>
                    <a:srgbClr val="C00000"/>
                  </a:solidFill>
                </a:rPr>
                <a:t>(ООО «Эс Ай Эс </a:t>
              </a:r>
              <a:r>
                <a:rPr lang="ru-RU" kern="1200" dirty="0" err="1" smtClean="0">
                  <a:solidFill>
                    <a:srgbClr val="C00000"/>
                  </a:solidFill>
                </a:rPr>
                <a:t>Корпорейшн</a:t>
              </a:r>
              <a:r>
                <a:rPr lang="ru-RU" kern="1200" dirty="0" smtClean="0">
                  <a:solidFill>
                    <a:srgbClr val="C00000"/>
                  </a:solidFill>
                </a:rPr>
                <a:t>»)</a:t>
              </a:r>
              <a:endParaRPr lang="ru-RU" kern="1200" dirty="0">
                <a:solidFill>
                  <a:srgbClr val="C00000"/>
                </a:solidFill>
              </a:endParaRPr>
            </a:p>
          </p:txBody>
        </p:sp>
        <p:sp>
          <p:nvSpPr>
            <p:cNvPr id="20" name="Полилиния 19"/>
            <p:cNvSpPr/>
            <p:nvPr/>
          </p:nvSpPr>
          <p:spPr>
            <a:xfrm>
              <a:off x="338718" y="2467352"/>
              <a:ext cx="2450898" cy="481486"/>
            </a:xfrm>
            <a:custGeom>
              <a:avLst/>
              <a:gdLst>
                <a:gd name="connsiteX0" fmla="*/ 0 w 3363814"/>
                <a:gd name="connsiteY0" fmla="*/ 0 h 1112683"/>
                <a:gd name="connsiteX1" fmla="*/ 3363814 w 3363814"/>
                <a:gd name="connsiteY1" fmla="*/ 0 h 1112683"/>
                <a:gd name="connsiteX2" fmla="*/ 3363814 w 3363814"/>
                <a:gd name="connsiteY2" fmla="*/ 1112683 h 1112683"/>
                <a:gd name="connsiteX3" fmla="*/ 0 w 3363814"/>
                <a:gd name="connsiteY3" fmla="*/ 1112683 h 1112683"/>
                <a:gd name="connsiteX4" fmla="*/ 0 w 3363814"/>
                <a:gd name="connsiteY4" fmla="*/ 0 h 1112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3814" h="1112683">
                  <a:moveTo>
                    <a:pt x="0" y="0"/>
                  </a:moveTo>
                  <a:lnTo>
                    <a:pt x="3363814" y="0"/>
                  </a:lnTo>
                  <a:lnTo>
                    <a:pt x="3363814" y="1112683"/>
                  </a:lnTo>
                  <a:lnTo>
                    <a:pt x="0" y="1112683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6680" tIns="60960" rIns="106680" bIns="60960" numCol="1" spcCol="1270" anchor="t" anchorCtr="0">
              <a:noAutofit/>
            </a:bodyPr>
            <a:lstStyle/>
            <a:p>
              <a:pPr lvl="0" defTabSz="666750" rtl="0">
                <a:spcBef>
                  <a:spcPct val="0"/>
                </a:spcBef>
              </a:pPr>
              <a:r>
                <a:rPr lang="ru-RU" kern="1200" dirty="0" smtClean="0">
                  <a:solidFill>
                    <a:schemeClr val="tx1"/>
                  </a:solidFill>
                </a:rPr>
                <a:t>Информация, предоставленная </a:t>
              </a:r>
            </a:p>
            <a:p>
              <a:pPr lvl="0" defTabSz="666750" rtl="0">
                <a:spcBef>
                  <a:spcPct val="0"/>
                </a:spcBef>
              </a:pPr>
              <a:r>
                <a:rPr lang="ru-RU" kern="1200" dirty="0" smtClean="0">
                  <a:solidFill>
                    <a:srgbClr val="C00000"/>
                  </a:solidFill>
                </a:rPr>
                <a:t>Новосибирским УФАС</a:t>
              </a:r>
              <a:endParaRPr lang="ru-RU" kern="1200" dirty="0">
                <a:solidFill>
                  <a:srgbClr val="C00000"/>
                </a:solidFill>
              </a:endParaRPr>
            </a:p>
          </p:txBody>
        </p:sp>
      </p:grp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5</a:t>
            </a:fld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613" y="4525948"/>
            <a:ext cx="540000" cy="54000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442" y="1544335"/>
            <a:ext cx="540000" cy="54000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915" y="2673310"/>
            <a:ext cx="540000" cy="610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560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679053807"/>
              </p:ext>
            </p:extLst>
          </p:nvPr>
        </p:nvGraphicFramePr>
        <p:xfrm>
          <a:off x="420414" y="239569"/>
          <a:ext cx="11371536" cy="5989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6</a:t>
            </a:fld>
            <a:endParaRPr lang="ru-RU"/>
          </a:p>
        </p:txBody>
      </p:sp>
      <p:pic>
        <p:nvPicPr>
          <p:cNvPr id="2068" name="Picture 20" descr="ÐÐ°ÑÑÐ¸Ð½ÐºÐ¸ Ð¿Ð¾ Ð·Ð°Ð¿ÑÐ¾ÑÑ ÐÐ¾Ð²Ð¾ÑÐ¸Ð±Ð¸ÑÑÐº ÐºÐ¾Ð»Ð»Ð°Ð¶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414" y="1303962"/>
            <a:ext cx="4141076" cy="536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08273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4294967295"/>
          </p:nvPr>
        </p:nvSpPr>
        <p:spPr>
          <a:xfrm>
            <a:off x="11711512" y="6343431"/>
            <a:ext cx="358775" cy="360363"/>
          </a:xfrm>
        </p:spPr>
        <p:txBody>
          <a:bodyPr/>
          <a:lstStyle/>
          <a:p>
            <a:fld id="{A7BB21D1-1152-4755-92AF-7E40822F53AE}" type="slidenum">
              <a:rPr lang="ru-RU" smtClean="0"/>
              <a:t>7</a:t>
            </a:fld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9080255"/>
              </p:ext>
            </p:extLst>
          </p:nvPr>
        </p:nvGraphicFramePr>
        <p:xfrm>
          <a:off x="1051035" y="590716"/>
          <a:ext cx="10535078" cy="19507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675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5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kumimoji="0" lang="ru-RU" sz="28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КОЛИЧЕСТВО РЕСПОНДЕНТОВ:</a:t>
                      </a:r>
                      <a:endParaRPr lang="ru-RU" sz="2800" b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МЕТОДЫ ПРОВЕДЕНИЯ</a:t>
                      </a:r>
                      <a:r>
                        <a:rPr lang="ru-RU" sz="2800" b="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2800" b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ОПРОСА: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ru-RU" sz="1800" b="0" dirty="0" smtClean="0">
                          <a:solidFill>
                            <a:srgbClr val="C00000"/>
                          </a:solidFill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1890</a:t>
                      </a:r>
                      <a:r>
                        <a:rPr lang="ru-RU" sz="1800" b="0" dirty="0" smtClean="0"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субъектов</a:t>
                      </a:r>
                      <a:r>
                        <a:rPr lang="ru-RU" sz="1800" b="0" baseline="0" dirty="0" smtClean="0"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1800" b="0" dirty="0" smtClean="0"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предпринимательства</a:t>
                      </a:r>
                      <a:endParaRPr lang="ru-RU" sz="1800" b="0" dirty="0" smtClean="0">
                        <a:solidFill>
                          <a:srgbClr val="A2144F"/>
                        </a:solidFill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b="0" kern="1200" dirty="0" smtClean="0"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онлайн-анкетирование</a:t>
                      </a:r>
                      <a:endParaRPr lang="ru-RU" sz="1800" b="0" kern="1200" dirty="0">
                        <a:solidFill>
                          <a:srgbClr val="A2144F"/>
                        </a:solidFill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ru-RU" sz="1800" b="0" dirty="0" smtClean="0">
                          <a:solidFill>
                            <a:srgbClr val="C00000"/>
                          </a:solidFill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2680</a:t>
                      </a:r>
                      <a:r>
                        <a:rPr lang="ru-RU" sz="1800" b="0" dirty="0" smtClean="0"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потребителей товаров, работ и услуг</a:t>
                      </a:r>
                      <a:endParaRPr lang="ru-RU" sz="1800" b="0" dirty="0">
                        <a:solidFill>
                          <a:srgbClr val="A2144F"/>
                        </a:solidFill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телефонный опрос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0113708"/>
              </p:ext>
            </p:extLst>
          </p:nvPr>
        </p:nvGraphicFramePr>
        <p:xfrm>
          <a:off x="965665" y="3133606"/>
          <a:ext cx="10796905" cy="2072640"/>
        </p:xfrm>
        <a:graphic>
          <a:graphicData uri="http://schemas.openxmlformats.org/drawingml/2006/table">
            <a:tbl>
              <a:tblPr firstRow="1" bandRow="1"/>
              <a:tblGrid>
                <a:gridCol w="107969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2800" b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ГЕОГРАФИЯ ИССЛЕДОВАНИЯ:</a:t>
                      </a:r>
                      <a:endParaRPr lang="ru-RU" sz="2800" b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R="0" lvl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kumimoji="0" lang="ru-RU" sz="1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35</a:t>
                      </a:r>
                      <a:r>
                        <a:rPr kumimoji="0" lang="ru-RU" sz="1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kumimoji="0" lang="ru-RU" sz="1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муниципальных образований НСО</a:t>
                      </a:r>
                      <a:endParaRPr kumimoji="0" lang="ru-RU" sz="1800" b="0" i="0" u="none" strike="noStrike" kern="0" cap="none" spc="0" normalizeH="0" noProof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R="0" lvl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kumimoji="0" lang="ru-RU" sz="1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(30 муниципальных районов и 5 городских округов)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dirty="0" smtClean="0">
                          <a:solidFill>
                            <a:srgbClr val="C00000"/>
                          </a:solidFill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Все рынки </a:t>
                      </a:r>
                      <a:r>
                        <a:rPr lang="ru-RU" sz="1800" b="0" dirty="0" smtClean="0"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согласно Перечню социально значимых и приоритетных рынков,</a:t>
                      </a:r>
                      <a:endParaRPr lang="en-US" sz="1800" b="0" dirty="0" smtClean="0"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dirty="0" smtClean="0"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утвержденному Постановлением Губернатора Новосибирской области</a:t>
                      </a:r>
                      <a:endParaRPr lang="en-US" sz="1800" b="0" dirty="0" smtClean="0"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dirty="0" smtClean="0"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от 27.01.2016 № 23</a:t>
                      </a:r>
                      <a:endParaRPr lang="ru-RU" sz="1800" b="0" kern="1200" dirty="0">
                        <a:solidFill>
                          <a:srgbClr val="A2144F"/>
                        </a:solidFill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026" name="Picture 2" descr="call management, call support, client support, gear, support line ic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8575" y="590716"/>
            <a:ext cx="539999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665" y="590716"/>
            <a:ext cx="540000" cy="540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6030" y="3133606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7002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4813" y="2804018"/>
            <a:ext cx="9144000" cy="2387600"/>
          </a:xfrm>
        </p:spPr>
        <p:txBody>
          <a:bodyPr>
            <a:normAutofit/>
          </a:bodyPr>
          <a:lstStyle/>
          <a:p>
            <a:r>
              <a:rPr lang="ru-RU" dirty="0" smtClean="0"/>
              <a:t>ДАННЫЕ МОНИТОРИНГА НАЛИЧИЯ (ОТСУТСТВИЯ) АДМИНИСТРАТИВНЫХ БАРЬЕРОВ И ОЦЕНКИ СОСТОЯНИЯ КОНКУРЕНТНОЙ СРЕДЫ СУБЪЕКТАМИ ПРЕДПРИНИМАТЕЛЬСКОЙ ДЕЯТЕЛЬНОСТИ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084560" y="6285230"/>
            <a:ext cx="401320" cy="365125"/>
          </a:xfrm>
          <a:solidFill>
            <a:srgbClr val="1F5BA0"/>
          </a:solidFill>
        </p:spPr>
        <p:txBody>
          <a:bodyPr/>
          <a:lstStyle/>
          <a:p>
            <a:pPr algn="ctr"/>
            <a:fld id="{51A27F87-F9FD-462E-A9CE-4C43A230CFF8}" type="slidenum">
              <a:rPr lang="ru-RU" smtClean="0">
                <a:solidFill>
                  <a:schemeClr val="bg1"/>
                </a:solidFill>
              </a:rPr>
              <a:pPr algn="ctr"/>
              <a:t>8</a:t>
            </a:fld>
            <a:endParaRPr lang="ru-RU">
              <a:solidFill>
                <a:schemeClr val="bg1"/>
              </a:solidFill>
            </a:endParaRPr>
          </a:p>
        </p:txBody>
      </p:sp>
      <p:sp>
        <p:nvSpPr>
          <p:cNvPr id="5" name="Номер слайда 3"/>
          <p:cNvSpPr txBox="1">
            <a:spLocks/>
          </p:cNvSpPr>
          <p:nvPr/>
        </p:nvSpPr>
        <p:spPr>
          <a:xfrm>
            <a:off x="11115040" y="6275070"/>
            <a:ext cx="401320" cy="365125"/>
          </a:xfrm>
          <a:prstGeom prst="rect">
            <a:avLst/>
          </a:prstGeom>
          <a:solidFill>
            <a:srgbClr val="1F5BA0"/>
          </a:solidFill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51A27F87-F9FD-462E-A9CE-4C43A230CFF8}" type="slidenum">
              <a:rPr lang="ru-RU" smtClean="0">
                <a:solidFill>
                  <a:schemeClr val="bg1"/>
                </a:solidFill>
              </a:rPr>
              <a:pPr algn="ctr"/>
              <a:t>8</a:t>
            </a:fld>
            <a:endParaRPr lang="ru-RU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07639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BB21D1-1152-4755-92AF-7E40822F53A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88883" y="254519"/>
            <a:ext cx="566507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УРОВЕНЬ УСПЕШНОСТИ РАЗВИТИЯ  БИЗНЕСА  </a:t>
            </a:r>
          </a:p>
        </p:txBody>
      </p:sp>
      <p:graphicFrame>
        <p:nvGraphicFramePr>
          <p:cNvPr id="14" name="Объект 1"/>
          <p:cNvGraphicFramePr/>
          <p:nvPr>
            <p:extLst>
              <p:ext uri="{D42A27DB-BD31-4B8C-83A1-F6EECF244321}">
                <p14:modId xmlns:p14="http://schemas.microsoft.com/office/powerpoint/2010/main" val="928025844"/>
              </p:ext>
            </p:extLst>
          </p:nvPr>
        </p:nvGraphicFramePr>
        <p:xfrm>
          <a:off x="627116" y="1657849"/>
          <a:ext cx="5426844" cy="44501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6509408" y="254519"/>
            <a:ext cx="6673954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УСЛОВИЯ ВЕДЕНИЯ ПРЕДПРИНИМАТЕЛЬСКОЙ ДЕЯТЕЛЬНОСТИ</a:t>
            </a:r>
          </a:p>
          <a:p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3200" dirty="0">
              <a:solidFill>
                <a:srgbClr val="C00000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Объект 5"/>
          <p:cNvGraphicFramePr/>
          <p:nvPr>
            <p:extLst>
              <p:ext uri="{D42A27DB-BD31-4B8C-83A1-F6EECF244321}">
                <p14:modId xmlns:p14="http://schemas.microsoft.com/office/powerpoint/2010/main" val="993991785"/>
              </p:ext>
            </p:extLst>
          </p:nvPr>
        </p:nvGraphicFramePr>
        <p:xfrm>
          <a:off x="6509409" y="1819774"/>
          <a:ext cx="5426844" cy="44921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6852925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37">
      <a:dk1>
        <a:sysClr val="windowText" lastClr="000000"/>
      </a:dk1>
      <a:lt1>
        <a:sysClr val="window" lastClr="FFFFFF"/>
      </a:lt1>
      <a:dk2>
        <a:srgbClr val="7030A0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2467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Другая 5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2654</TotalTime>
  <Words>1466</Words>
  <Application>Microsoft Office PowerPoint</Application>
  <PresentationFormat>Широкоэкранный</PresentationFormat>
  <Paragraphs>315</Paragraphs>
  <Slides>43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43</vt:i4>
      </vt:variant>
    </vt:vector>
  </HeadingPairs>
  <TitlesOfParts>
    <vt:vector size="51" baseType="lpstr">
      <vt:lpstr>SimSun</vt:lpstr>
      <vt:lpstr>Arial</vt:lpstr>
      <vt:lpstr>Calibri</vt:lpstr>
      <vt:lpstr>Tahoma</vt:lpstr>
      <vt:lpstr>Times New Roman</vt:lpstr>
      <vt:lpstr>Wingdings</vt:lpstr>
      <vt:lpstr>Тема Office</vt:lpstr>
      <vt:lpstr>1_Тема Office</vt:lpstr>
      <vt:lpstr>ДОКЛАД о состоянии и развитии конкурентной среды на рынках товаров, работ и услуг Новосибирской области за 2018 год </vt:lpstr>
      <vt:lpstr>ПРАВОВЫЕ ОСНОВАНИЯ Стандарт развития конкуренции в субъектах Российской Федерации,  утвержденный распоряжением Правительства РФ от 05.09.2015 №1738-р</vt:lpstr>
      <vt:lpstr> </vt:lpstr>
      <vt:lpstr>ДОКЛАД НАПРАВЛЯЕТСЯ УПОЛНОМОЧЕННЫМ ОРГАНОМ </vt:lpstr>
      <vt:lpstr>ИСТОЧНИКИ ИНФОРМАЦИИ, ИСПОЛЬЗУЕМЫЕ В ДОКЛАДЕ  </vt:lpstr>
      <vt:lpstr>Презентация PowerPoint</vt:lpstr>
      <vt:lpstr>Презентация PowerPoint</vt:lpstr>
      <vt:lpstr>ДАННЫЕ МОНИТОРИНГА НАЛИЧИЯ (ОТСУТСТВИЯ) АДМИНИСТРАТИВНЫХ БАРЬЕРОВ И ОЦЕНКИ СОСТОЯНИЯ КОНКУРЕНТНОЙ СРЕДЫ СУБЪЕКТАМИ ПРЕДПРИНИМАТЕЛЬСКОЙ ДЕЯТЕЛЬНОСТИ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ДАННЫЕ МОНИТОРИНГА УДОВЛЕТВОРЕННОСТИ ПОТРЕБИТЕЛЕЙ КАЧЕСТВОМ ТОВАРОВ, РАБОТ И УСЛУГ НА ТОВАРНЫХ РЫНКАХ НОВОСИБИРСКОЙ ОБЛАСТИ  И СОСТОЯНИЕМ ЦЕНОВОЙ КОНКУРЕНЦИИ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ДАННЫЕ МОНИТОРИНГА УДОВЛЕТВОРЕННОСТИ СУБЪЕКТОВ ПРЕДПРИНИМАТЕЛЬСТВА И ПОТРЕБИТЕЛЕЙ ТОВАРОВ, РАБОТ И УСЛУГ КАЧЕСТВОМ ОФИЦИАЛЬНОЙ ИНФОРМАЦИИ  О СОСТОЯНИИ КОНКУРЕНТНОЙ СРЕДЫ  </vt:lpstr>
      <vt:lpstr>Презентация PowerPoint</vt:lpstr>
      <vt:lpstr>Презентация PowerPoint</vt:lpstr>
      <vt:lpstr>ДАННЫЕ МОНИТОРИНГА ДЕЯТЕЛЬНОСТИ СУБЪЕКТОВ ЕСТЕСТВЕННЫХ МОНОПОЛИЙ НА ТЕРРИТОРИИ НОВОСИБИРСКОЙ ОБЛАСТИ  </vt:lpstr>
      <vt:lpstr>Презентация PowerPoint</vt:lpstr>
      <vt:lpstr>Презентация PowerPoint</vt:lpstr>
      <vt:lpstr>Презентация PowerPoint</vt:lpstr>
      <vt:lpstr>Презентация PowerPoint</vt:lpstr>
      <vt:lpstr>ДАННЫЕ МОНИТОРИНГА хозяйствующих субъектов, доля участия  Новосибирской области или муниципального образования в которых составляет 50 и более процентов     </vt:lpstr>
      <vt:lpstr>Презентация PowerPoint</vt:lpstr>
      <vt:lpstr>ДОСТИЖЕНИЕ ЦЕЛЕВЫХ ЗНАЧЕНИЙ КОНТРОЛЬНЫХ ПОКАЗАТЕЛЕЙ ЭФФЕКТИВНОСТИ, УСТАНОВЛЕННЫХ В «ДОРОЖНОЙ КАРТЕ»</vt:lpstr>
      <vt:lpstr>Презентация PowerPoint</vt:lpstr>
      <vt:lpstr>Презентация PowerPoint</vt:lpstr>
      <vt:lpstr>ИСПОЛНЕНИЕ  УКАЗА ПРЕЗИДЕНТА РФ «ОБ ОСНОВНЫХ НАПРАВЛЕНИЯХ ГОСУДАРСТВЕННОЙ ПОЛИТИКИ ПО РАЗВИТИЮ КОНКУРЕНЦИИ» И ПЕРЕЧНЯ ПОРУЧЕНИЙ ПО ИТОГАМ ЗАСЕДАНИЯ ГОССОВЕТА ПО ВОПРОСУ РАЗВИТИЯ КОНКУРЕНЦИИ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PNO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</dc:title>
  <dc:creator>Кузьмина Елена Анатольевна</dc:creator>
  <cp:lastModifiedBy>Кузьмина Елена Анатольевна</cp:lastModifiedBy>
  <cp:revision>236</cp:revision>
  <cp:lastPrinted>2019-02-25T08:00:59Z</cp:lastPrinted>
  <dcterms:created xsi:type="dcterms:W3CDTF">2019-02-13T10:16:57Z</dcterms:created>
  <dcterms:modified xsi:type="dcterms:W3CDTF">2019-02-26T03:32:15Z</dcterms:modified>
</cp:coreProperties>
</file>