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8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6.xml" ContentType="application/vnd.openxmlformats-officedocument.presentationml.slide+xml"/>
  <Override PartName="/docProps/custom.xml" ContentType="application/vnd.openxmlformats-officedocument.custom-properties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charts/colors1.xml" ContentType="application/vnd.ms-office.chartcolorstyle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charts/style1.xml" ContentType="application/vnd.ms-office.chartstyle+xml"/>
  <Override PartName="/ppt/charts/chart1.xml" ContentType="application/vnd.openxmlformats-officedocument.drawingml.char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8288000" cy="10287000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5F3"/>
  </p:clrMru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rgbClr val="00000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636" y="66"/>
      </p:cViewPr>
      <p:guideLst>
        <p:guide pos="2880" orient="horz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presProps" Target="presProps.xml" /><Relationship Id="rId12" Type="http://schemas.openxmlformats.org/officeDocument/2006/relationships/tableStyles" Target="tableStyles.xml" /><Relationship Id="rId13" Type="http://schemas.openxmlformats.org/officeDocument/2006/relationships/viewProps" Target="viewProps.xml" 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5="http://schemas.microsoft.com/office/drawing/2012/chart" xmlns:c14="http://schemas.microsoft.com/office/drawing/2007/8/2/chart" xmlns:c16r2="http://schemas.microsoft.com/office/drawing/2015/06/chart">
  <c:date1904 val="0"/>
  <c:lang val="ru-RU"/>
  <c:roundedCorners val="0"/>
  <mc:AlternateContent>
    <mc:Choice Requires="c14">
      <c14:style val="102"/>
    </mc:Choice>
    <mc:Fallback>
      <c:style val="2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Лист1!$A$2:$A$8</c:f>
              <c:strCache>
                <c:ptCount val="7"/>
                <c:pt idx="0">
                  <c:v>унив</c:v>
                </c:pt>
                <c:pt idx="2">
                  <c:v>сх</c:v>
                </c:pt>
                <c:pt idx="3">
                  <c:v>прод</c:v>
                </c:pt>
                <c:pt idx="4">
                  <c:v>шк</c:v>
                </c:pt>
                <c:pt idx="5">
                  <c:v>мед</c:v>
                </c:pt>
                <c:pt idx="6">
                  <c:v>цветы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334</c:v>
                </c:pt>
                <c:pt idx="2">
                  <c:v>69</c:v>
                </c:pt>
                <c:pt idx="3">
                  <c:v>35</c:v>
                </c:pt>
                <c:pt idx="4">
                  <c:v>10</c:v>
                </c:pt>
                <c:pt idx="5">
                  <c:v>5</c:v>
                </c:pt>
                <c:pt idx="6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5.0000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  <cs:dataPointMarkerLayout symbol="circle" size="6"/>
</cs:chartStyle>
</file>

<file path=ppt/embeddings/_rels/Microsoft_Excel_Worksheet1.xlsx.rels><?xml version="1.0" encoding="UTF-8" standalone="yes"?><Relationships xmlns="http://schemas.openxmlformats.org/package/2006/relationships"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14400" y="9566910"/>
            <a:ext cx="4206240" cy="276999"/>
          </a:xfrm>
        </p:spPr>
        <p:txBody>
          <a:bodyPr/>
          <a:lstStyle/>
          <a:p>
            <a:fld id="{146F2F7C-A846-4C91-BF44-CEC93FB6FDC9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217920" y="9566910"/>
            <a:ext cx="5852160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3167361" y="9566910"/>
            <a:ext cx="4206240" cy="276999"/>
          </a:xfrm>
        </p:spPr>
        <p:txBody>
          <a:bodyPr/>
          <a:lstStyle/>
          <a:p>
            <a:fld id="{5D3EB811-CCF1-4B02-8829-6CF4806C8E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bg>
      <p:bgPr>
        <a:solidFill>
          <a:srgbClr val="F7F5F3">
            <a:alpha val="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5F2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1028700"/>
            <a:ext cx="18288000" cy="9525"/>
          </a:xfrm>
          <a:custGeom>
            <a:avLst/>
            <a:gdLst/>
            <a:ahLst/>
            <a:cxnLst/>
            <a:rect l="l" t="t" r="r" b="b"/>
            <a:pathLst>
              <a:path w="18288000" h="9525">
                <a:moveTo>
                  <a:pt x="0" y="9524"/>
                </a:moveTo>
                <a:lnTo>
                  <a:pt x="0" y="0"/>
                </a:lnTo>
                <a:lnTo>
                  <a:pt x="18288000" y="0"/>
                </a:lnTo>
                <a:lnTo>
                  <a:pt x="18288000" y="9524"/>
                </a:lnTo>
                <a:lnTo>
                  <a:pt x="0" y="9524"/>
                </a:lnTo>
                <a:close/>
              </a:path>
            </a:pathLst>
          </a:custGeom>
          <a:solidFill>
            <a:srgbClr val="383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1774353"/>
            <a:ext cx="18288000" cy="9525"/>
          </a:xfrm>
          <a:custGeom>
            <a:avLst/>
            <a:gdLst/>
            <a:ahLst/>
            <a:cxnLst/>
            <a:rect l="l" t="t" r="r" b="b"/>
            <a:pathLst>
              <a:path w="18288000" h="9525">
                <a:moveTo>
                  <a:pt x="0" y="9524"/>
                </a:moveTo>
                <a:lnTo>
                  <a:pt x="0" y="0"/>
                </a:lnTo>
                <a:lnTo>
                  <a:pt x="18288000" y="0"/>
                </a:lnTo>
                <a:lnTo>
                  <a:pt x="18288000" y="9524"/>
                </a:lnTo>
                <a:lnTo>
                  <a:pt x="0" y="9524"/>
                </a:lnTo>
                <a:close/>
              </a:path>
            </a:pathLst>
          </a:custGeom>
          <a:solidFill>
            <a:srgbClr val="383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1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9258287"/>
                </a:moveTo>
                <a:lnTo>
                  <a:pt x="17268787" y="9258287"/>
                </a:lnTo>
                <a:lnTo>
                  <a:pt x="17268787" y="0"/>
                </a:lnTo>
                <a:lnTo>
                  <a:pt x="17259262" y="0"/>
                </a:lnTo>
                <a:lnTo>
                  <a:pt x="17259262" y="9258287"/>
                </a:lnTo>
                <a:lnTo>
                  <a:pt x="1045273" y="9258287"/>
                </a:lnTo>
                <a:lnTo>
                  <a:pt x="1045273" y="0"/>
                </a:lnTo>
                <a:lnTo>
                  <a:pt x="1035748" y="0"/>
                </a:lnTo>
                <a:lnTo>
                  <a:pt x="1035748" y="9258287"/>
                </a:lnTo>
                <a:lnTo>
                  <a:pt x="0" y="9258287"/>
                </a:lnTo>
                <a:lnTo>
                  <a:pt x="0" y="9267812"/>
                </a:lnTo>
                <a:lnTo>
                  <a:pt x="1035748" y="9267812"/>
                </a:lnTo>
                <a:lnTo>
                  <a:pt x="1035748" y="10287000"/>
                </a:lnTo>
                <a:lnTo>
                  <a:pt x="1045273" y="10287000"/>
                </a:lnTo>
                <a:lnTo>
                  <a:pt x="1045273" y="9267812"/>
                </a:lnTo>
                <a:lnTo>
                  <a:pt x="17259262" y="9267812"/>
                </a:lnTo>
                <a:lnTo>
                  <a:pt x="17259262" y="10287000"/>
                </a:lnTo>
                <a:lnTo>
                  <a:pt x="17268787" y="10287000"/>
                </a:lnTo>
                <a:lnTo>
                  <a:pt x="17268787" y="9267812"/>
                </a:lnTo>
                <a:lnTo>
                  <a:pt x="18288000" y="9267812"/>
                </a:lnTo>
                <a:lnTo>
                  <a:pt x="18288000" y="9258287"/>
                </a:lnTo>
                <a:close/>
              </a:path>
            </a:pathLst>
          </a:custGeom>
          <a:solidFill>
            <a:srgbClr val="383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8"/>
          <a:stretch/>
        </p:blipFill>
        <p:spPr>
          <a:xfrm>
            <a:off x="178049" y="1203297"/>
            <a:ext cx="657224" cy="40957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14400" y="411480"/>
            <a:ext cx="16459200" cy="1645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chart" Target="../charts/chart1.xml" 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18.jpg"/><Relationship Id="rId5" Type="http://schemas.openxmlformats.org/officeDocument/2006/relationships/image" Target="../media/image19.png"/><Relationship Id="rId6" Type="http://schemas.openxmlformats.org/officeDocument/2006/relationships/image" Target="../media/image20.jpg"/><Relationship Id="rId7" Type="http://schemas.openxmlformats.org/officeDocument/2006/relationships/image" Target="../media/image21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22.jpg"/><Relationship Id="rId5" Type="http://schemas.openxmlformats.org/officeDocument/2006/relationships/image" Target="../media/image23.jpg"/><Relationship Id="rId6" Type="http://schemas.openxmlformats.org/officeDocument/2006/relationships/image" Target="../media/image24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02 (2).png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object 3"/>
          <p:cNvSpPr txBox="1"/>
          <p:nvPr/>
        </p:nvSpPr>
        <p:spPr>
          <a:xfrm>
            <a:off x="1803312" y="1149177"/>
            <a:ext cx="6819900" cy="484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810"/>
              </a:lnSpc>
              <a:spcBef>
                <a:spcPts val="100"/>
              </a:spcBef>
            </a:pP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Министерство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промышленности,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торговли</a:t>
            </a:r>
            <a:endParaRPr sz="1700" dirty="0">
              <a:latin typeface="Golos Text" pitchFamily="34" charset="-52"/>
              <a:cs typeface="Golos Text" pitchFamily="34" charset="-52"/>
            </a:endParaRPr>
          </a:p>
          <a:p>
            <a:pPr marL="12700">
              <a:lnSpc>
                <a:spcPts val="1805"/>
              </a:lnSpc>
            </a:pPr>
            <a:r>
              <a:rPr sz="1700" b="1" cap="small" spc="9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и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развити</a:t>
            </a:r>
            <a:r>
              <a:rPr sz="1700" b="1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я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предпринимательств</a:t>
            </a:r>
            <a:r>
              <a:rPr sz="1700" b="1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а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Новосибирско</a:t>
            </a:r>
            <a:r>
              <a:rPr sz="1700" b="1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й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област</a:t>
            </a:r>
            <a:r>
              <a:rPr sz="1700" b="1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и</a:t>
            </a:r>
            <a:endParaRPr sz="1700" dirty="0">
              <a:latin typeface="Golos Text" pitchFamily="34" charset="-52"/>
              <a:cs typeface="Golos Text" pitchFamily="34" charset="-52"/>
            </a:endParaRPr>
          </a:p>
        </p:txBody>
      </p:sp>
      <p:sp>
        <p:nvSpPr>
          <p:cNvPr id="6" name="object 4"/>
          <p:cNvSpPr txBox="1"/>
          <p:nvPr/>
        </p:nvSpPr>
        <p:spPr>
          <a:xfrm>
            <a:off x="17490633" y="9456866"/>
            <a:ext cx="57848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3400" dirty="0">
              <a:solidFill>
                <a:schemeClr val="bg1"/>
              </a:solidFill>
              <a:latin typeface="Golos Text" pitchFamily="34" charset="-52"/>
              <a:cs typeface="Golos Text" pitchFamily="34" charset="-52"/>
            </a:endParaRPr>
          </a:p>
        </p:txBody>
      </p: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>
            <a:off x="10668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Рисунок 13" descr="minpromtorg-2.png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52400" y="1181100"/>
            <a:ext cx="685800" cy="404287"/>
          </a:xfrm>
          <a:prstGeom prst="rect">
            <a:avLst/>
          </a:prstGeom>
        </p:spPr>
      </p:pic>
      <p:sp>
        <p:nvSpPr>
          <p:cNvPr id="3" name="object 2"/>
          <p:cNvSpPr txBox="1"/>
          <p:nvPr/>
        </p:nvSpPr>
        <p:spPr>
          <a:xfrm>
            <a:off x="1295401" y="3172008"/>
            <a:ext cx="11077302" cy="55425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/>
            <a:r>
              <a:rPr lang="ru-RU" sz="5400" b="1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О </a:t>
            </a:r>
            <a:r>
              <a:rPr lang="ru-RU" sz="54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ярмарочной</a:t>
            </a:r>
          </a:p>
          <a:p>
            <a:pPr marL="12700"/>
            <a:r>
              <a:rPr lang="ru-RU" sz="54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деятельности на</a:t>
            </a:r>
          </a:p>
          <a:p>
            <a:pPr marL="12700"/>
            <a:r>
              <a:rPr lang="ru-RU" sz="54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территории</a:t>
            </a:r>
          </a:p>
          <a:p>
            <a:pPr marL="12700"/>
            <a:r>
              <a:rPr lang="ru-RU" sz="54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Новосибирской области</a:t>
            </a:r>
            <a:endParaRPr lang="en-US" sz="5400" b="1" dirty="0" smtClean="0">
              <a:solidFill>
                <a:srgbClr val="3C3C3C"/>
              </a:solidFill>
              <a:latin typeface="Golos Text" pitchFamily="34" charset="-52"/>
              <a:cs typeface="Golos Text" pitchFamily="34" charset="-52"/>
            </a:endParaRPr>
          </a:p>
          <a:p>
            <a:pPr marL="12700">
              <a:lnSpc>
                <a:spcPts val="9690"/>
              </a:lnSpc>
              <a:spcBef>
                <a:spcPts val="100"/>
              </a:spcBef>
            </a:pPr>
            <a:r>
              <a:rPr lang="ru-RU" sz="2000" b="1" spc="50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Андрей Гончаров– </a:t>
            </a:r>
          </a:p>
          <a:p>
            <a:pPr marL="12700">
              <a:spcBef>
                <a:spcPts val="100"/>
              </a:spcBef>
            </a:pPr>
            <a:r>
              <a:rPr lang="ru-RU" sz="2000" b="1" spc="5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в</a:t>
            </a:r>
            <a:r>
              <a:rPr lang="ru-RU" sz="2000" b="1" spc="50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ременно исполняющий обязанности министра</a:t>
            </a:r>
          </a:p>
          <a:p>
            <a:pPr marL="12700">
              <a:spcBef>
                <a:spcPts val="100"/>
              </a:spcBef>
            </a:pPr>
            <a:r>
              <a:rPr lang="ru-RU" sz="2000" b="1" spc="50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промышленности, торговли и развития</a:t>
            </a:r>
          </a:p>
          <a:p>
            <a:pPr marL="12700">
              <a:spcBef>
                <a:spcPts val="100"/>
              </a:spcBef>
            </a:pPr>
            <a:r>
              <a:rPr lang="ru-RU" sz="2000" b="1" spc="50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предпринимательства Новосибирской области</a:t>
            </a:r>
            <a:endParaRPr sz="2000" dirty="0">
              <a:latin typeface="Golos Text" pitchFamily="34" charset="-52"/>
              <a:cs typeface="Golos Text" pitchFamily="34" charset="-52"/>
            </a:endParaRPr>
          </a:p>
        </p:txBody>
      </p:sp>
      <p:sp>
        <p:nvSpPr>
          <p:cNvPr id="17" name="object 3"/>
          <p:cNvSpPr txBox="1"/>
          <p:nvPr/>
        </p:nvSpPr>
        <p:spPr>
          <a:xfrm>
            <a:off x="5734050" y="9650822"/>
            <a:ext cx="681990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1810"/>
              </a:lnSpc>
              <a:spcBef>
                <a:spcPts val="100"/>
              </a:spcBef>
            </a:pPr>
            <a:r>
              <a:rPr lang="ru-RU" dirty="0" smtClean="0">
                <a:solidFill>
                  <a:srgbClr val="3C3C3C"/>
                </a:solidFill>
                <a:latin typeface="Arial" pitchFamily="34" charset="0"/>
                <a:cs typeface="Arial" pitchFamily="34" charset="0"/>
              </a:rPr>
              <a:t>г. Новосибирск, 2023</a:t>
            </a:r>
            <a:endParaRPr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0" y="9525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В Новосибирске на улице Физкультурной пройдет универсальная ярмарка"/>
          <p:cNvPicPr>
            <a:picLocks noChangeAspect="1" noChangeArrowheads="1"/>
          </p:cNvPicPr>
          <p:nvPr/>
        </p:nvPicPr>
        <p:blipFill rotWithShape="1">
          <a:blip r:embed="rId4"/>
          <a:srcRect l="9284" r="22464"/>
          <a:stretch/>
        </p:blipFill>
        <p:spPr bwMode="auto">
          <a:xfrm>
            <a:off x="9982200" y="1151066"/>
            <a:ext cx="8305800" cy="8305800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172974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0" y="17907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0" y="92583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02 (2).png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6" name="object 4"/>
          <p:cNvSpPr txBox="1"/>
          <p:nvPr/>
        </p:nvSpPr>
        <p:spPr>
          <a:xfrm>
            <a:off x="17490633" y="9456866"/>
            <a:ext cx="57848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400" b="1" spc="-70" dirty="0" smtClean="0">
                <a:latin typeface="Golos Text" pitchFamily="34" charset="-52"/>
                <a:cs typeface="Golos Text" pitchFamily="34" charset="-52"/>
              </a:rPr>
              <a:t>02</a:t>
            </a:r>
            <a:endParaRPr sz="3400" dirty="0">
              <a:latin typeface="Golos Text" pitchFamily="34" charset="-52"/>
              <a:cs typeface="Golos Text" pitchFamily="34" charset="-52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0" y="9525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0" y="17907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0" y="92583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172974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>
            <a:off x="10668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Рисунок 15" descr="minpromtorg-2.png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52400" y="1181100"/>
            <a:ext cx="685800" cy="404287"/>
          </a:xfrm>
          <a:prstGeom prst="rect">
            <a:avLst/>
          </a:prstGeom>
        </p:spPr>
      </p:pic>
      <p:sp>
        <p:nvSpPr>
          <p:cNvPr id="17" name="object 3"/>
          <p:cNvSpPr txBox="1"/>
          <p:nvPr/>
        </p:nvSpPr>
        <p:spPr>
          <a:xfrm>
            <a:off x="1524000" y="1297156"/>
            <a:ext cx="8991600" cy="2677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810"/>
              </a:lnSpc>
              <a:spcBef>
                <a:spcPts val="100"/>
              </a:spcBef>
            </a:pPr>
            <a:r>
              <a:rPr lang="ru-RU" sz="28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РАСПРЕДЕЛЕНИЕ ЯРМАРОК ПО ТИПАМ</a:t>
            </a:r>
            <a:endParaRPr sz="2800" dirty="0">
              <a:latin typeface="Golos Text" pitchFamily="34" charset="-52"/>
              <a:cs typeface="Golos Text" pitchFamily="34" charset="-52"/>
            </a:endParaRPr>
          </a:p>
        </p:txBody>
      </p:sp>
      <p:graphicFrame>
        <p:nvGraphicFramePr>
          <p:cNvPr id="12" name="Диаграмма 11"/>
          <p:cNvGraphicFramePr>
            <a:graphicFrameLocks xmlns:a="http://schemas.openxmlformats.org/drawingml/2006/main"/>
          </p:cNvGraphicFramePr>
          <p:nvPr/>
        </p:nvGraphicFramePr>
        <p:xfrm>
          <a:off x="3161955" y="1749167"/>
          <a:ext cx="10515600" cy="695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6" name="Picture 2" descr="Мед – Бесплатные иконки: еда"/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14666765" y="7435994"/>
            <a:ext cx="1184366" cy="1184366"/>
          </a:xfrm>
          <a:prstGeom prst="rect">
            <a:avLst/>
          </a:prstGeom>
          <a:noFill/>
        </p:spPr>
      </p:pic>
      <p:pic>
        <p:nvPicPr>
          <p:cNvPr id="2052" name="Picture 4" descr="Иконки продукты - 29,262 бесплатных иконок"/>
          <p:cNvPicPr>
            <a:picLocks noChangeAspect="1" noChangeArrowheads="1"/>
          </p:cNvPicPr>
          <p:nvPr/>
        </p:nvPicPr>
        <p:blipFill>
          <a:blip r:embed="rId6"/>
          <a:srcRect/>
          <a:stretch/>
        </p:blipFill>
        <p:spPr bwMode="auto">
          <a:xfrm>
            <a:off x="11818129" y="5718793"/>
            <a:ext cx="1079901" cy="1079902"/>
          </a:xfrm>
          <a:prstGeom prst="rect">
            <a:avLst/>
          </a:prstGeom>
          <a:noFill/>
        </p:spPr>
      </p:pic>
      <p:pic>
        <p:nvPicPr>
          <p:cNvPr id="2056" name="Picture 8" descr="Рюкзак | Бесплатно значок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15586422" y="4581792"/>
            <a:ext cx="1335882" cy="1335882"/>
          </a:xfrm>
          <a:prstGeom prst="rect">
            <a:avLst/>
          </a:prstGeom>
          <a:noFill/>
        </p:spPr>
      </p:pic>
      <p:pic>
        <p:nvPicPr>
          <p:cNvPr id="2060" name="Picture 12" descr="Цветы – Бесплатные иконки: природа"/>
          <p:cNvPicPr>
            <a:picLocks noChangeAspect="1" noChangeArrowheads="1"/>
          </p:cNvPicPr>
          <p:nvPr/>
        </p:nvPicPr>
        <p:blipFill>
          <a:blip r:embed="rId8"/>
          <a:srcRect/>
          <a:stretch/>
        </p:blipFill>
        <p:spPr bwMode="auto">
          <a:xfrm>
            <a:off x="10295041" y="8104345"/>
            <a:ext cx="819654" cy="819654"/>
          </a:xfrm>
          <a:prstGeom prst="rect">
            <a:avLst/>
          </a:prstGeom>
          <a:noFill/>
        </p:spPr>
      </p:pic>
      <p:pic>
        <p:nvPicPr>
          <p:cNvPr id="2062" name="Picture 14" descr="Урожай – Бесплатные иконки: сельское хозяйство и садоводство"/>
          <p:cNvPicPr>
            <a:picLocks noChangeAspect="1" noChangeArrowheads="1"/>
          </p:cNvPicPr>
          <p:nvPr/>
        </p:nvPicPr>
        <p:blipFill>
          <a:blip r:embed="rId9"/>
          <a:srcRect/>
          <a:stretch/>
        </p:blipFill>
        <p:spPr bwMode="auto">
          <a:xfrm>
            <a:off x="11443680" y="3285123"/>
            <a:ext cx="1828800" cy="1828800"/>
          </a:xfrm>
          <a:prstGeom prst="rect">
            <a:avLst/>
          </a:prstGeom>
          <a:noFill/>
        </p:spPr>
      </p:pic>
      <p:pic>
        <p:nvPicPr>
          <p:cNvPr id="2066" name="Picture 18" descr="Рабочая тетрадь – Бесплатные иконки: образование"/>
          <p:cNvPicPr>
            <a:picLocks noChangeAspect="1" noChangeArrowheads="1"/>
          </p:cNvPicPr>
          <p:nvPr/>
        </p:nvPicPr>
        <p:blipFill>
          <a:blip r:embed="rId10"/>
          <a:srcRect/>
          <a:stretch/>
        </p:blipFill>
        <p:spPr bwMode="auto">
          <a:xfrm>
            <a:off x="14941131" y="4886140"/>
            <a:ext cx="794310" cy="794310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3439143" y="3194160"/>
            <a:ext cx="4250303" cy="559127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2700" marR="5080" algn="ctr"/>
            <a:r>
              <a:rPr lang="ru-RU" sz="2800" b="1" dirty="0" smtClean="0">
                <a:latin typeface="Arial" pitchFamily="34" charset="0" panose="020B0604020202020204"/>
                <a:cs typeface="Arial" pitchFamily="34" charset="0" panose="020B0604020202020204"/>
              </a:rPr>
              <a:t>Универсальные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294604" y="4823322"/>
            <a:ext cx="4250303" cy="528350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2700" marR="5080" algn="ctr"/>
            <a:r>
              <a:rPr lang="ru-RU" sz="2600" b="1" dirty="0" smtClean="0">
                <a:latin typeface="Arial" pitchFamily="34" charset="0" panose="020B0604020202020204"/>
                <a:cs typeface="Arial" pitchFamily="34" charset="0" panose="020B0604020202020204"/>
              </a:rPr>
              <a:t>Специализированные</a:t>
            </a:r>
          </a:p>
        </p:txBody>
      </p:sp>
      <p:sp>
        <p:nvSpPr>
          <p:cNvPr id="3" name="Выноска 2 2"/>
          <p:cNvSpPr/>
          <p:nvPr/>
        </p:nvSpPr>
        <p:spPr>
          <a:xfrm>
            <a:off x="14630541" y="4452210"/>
            <a:ext cx="2209800" cy="1595047"/>
          </a:xfrm>
          <a:prstGeom prst="borderCallout2">
            <a:avLst>
              <a:gd name="adj1" fmla="val 18750"/>
              <a:gd name="adj2" fmla="val -3013"/>
              <a:gd name="adj3" fmla="val 18750"/>
              <a:gd name="adj4" fmla="val -16667"/>
              <a:gd name="adj5" fmla="val 168190"/>
              <a:gd name="adj6" fmla="val -4962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носка 2 4"/>
          <p:cNvSpPr/>
          <p:nvPr/>
        </p:nvSpPr>
        <p:spPr>
          <a:xfrm flipV="1">
            <a:off x="14630541" y="7125387"/>
            <a:ext cx="2171841" cy="1494973"/>
          </a:xfrm>
          <a:prstGeom prst="borderCallout2">
            <a:avLst>
              <a:gd name="adj1" fmla="val 18750"/>
              <a:gd name="adj2" fmla="val -4123"/>
              <a:gd name="adj3" fmla="val 18750"/>
              <a:gd name="adj4" fmla="val -16667"/>
              <a:gd name="adj5" fmla="val 79296"/>
              <a:gd name="adj6" fmla="val -5087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8" name="Picture 20" descr="Соты – Бесплатные иконки: сельское хозяйство и садоводство"/>
          <p:cNvPicPr>
            <a:picLocks noChangeAspect="1" noChangeArrowheads="1"/>
          </p:cNvPicPr>
          <p:nvPr/>
        </p:nvPicPr>
        <p:blipFill>
          <a:blip r:embed="rId11"/>
          <a:srcRect/>
          <a:stretch/>
        </p:blipFill>
        <p:spPr bwMode="auto">
          <a:xfrm>
            <a:off x="15882012" y="7227989"/>
            <a:ext cx="849578" cy="849578"/>
          </a:xfrm>
          <a:prstGeom prst="rect">
            <a:avLst/>
          </a:prstGeom>
          <a:noFill/>
        </p:spPr>
      </p:pic>
      <p:sp>
        <p:nvSpPr>
          <p:cNvPr id="29" name="Выноска 2 28"/>
          <p:cNvSpPr/>
          <p:nvPr/>
        </p:nvSpPr>
        <p:spPr>
          <a:xfrm flipH="1" flipV="1">
            <a:off x="10067747" y="7897535"/>
            <a:ext cx="1392816" cy="1234243"/>
          </a:xfrm>
          <a:prstGeom prst="borderCallout2">
            <a:avLst>
              <a:gd name="adj1" fmla="val 18750"/>
              <a:gd name="adj2" fmla="val -4123"/>
              <a:gd name="adj3" fmla="val 18750"/>
              <a:gd name="adj4" fmla="val -16667"/>
              <a:gd name="adj5" fmla="val 123871"/>
              <a:gd name="adj6" fmla="val -7213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02 (2).png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6" name="object 4"/>
          <p:cNvSpPr txBox="1"/>
          <p:nvPr/>
        </p:nvSpPr>
        <p:spPr>
          <a:xfrm>
            <a:off x="17490633" y="9456866"/>
            <a:ext cx="57848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400" b="1" spc="-70" dirty="0" smtClean="0">
                <a:latin typeface="Golos Text" pitchFamily="34" charset="-52"/>
                <a:cs typeface="Golos Text" pitchFamily="34" charset="-52"/>
              </a:rPr>
              <a:t>03</a:t>
            </a:r>
            <a:endParaRPr sz="3400" dirty="0">
              <a:latin typeface="Golos Text" pitchFamily="34" charset="-52"/>
              <a:cs typeface="Golos Text" pitchFamily="34" charset="-52"/>
            </a:endParaRPr>
          </a:p>
        </p:txBody>
      </p: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>
            <a:off x="10668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Рисунок 15" descr="minpromtorg-2.png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52400" y="1181100"/>
            <a:ext cx="685800" cy="404287"/>
          </a:xfrm>
          <a:prstGeom prst="rect">
            <a:avLst/>
          </a:prstGeom>
        </p:spPr>
      </p:pic>
      <p:sp>
        <p:nvSpPr>
          <p:cNvPr id="17" name="object 3"/>
          <p:cNvSpPr txBox="1"/>
          <p:nvPr/>
        </p:nvSpPr>
        <p:spPr>
          <a:xfrm>
            <a:off x="1524000" y="1297156"/>
            <a:ext cx="14957546" cy="2677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810"/>
              </a:lnSpc>
              <a:spcBef>
                <a:spcPts val="100"/>
              </a:spcBef>
            </a:pPr>
            <a:r>
              <a:rPr lang="ru-RU" sz="28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ОБЛАСТНЫЕ ОПТОВО-РОЗНИЧНЫЕ ЯРМАРКИ</a:t>
            </a:r>
            <a:endParaRPr sz="2800" dirty="0">
              <a:latin typeface="Golos Text" pitchFamily="34" charset="-52"/>
              <a:cs typeface="Golos Text" pitchFamily="34" charset="-52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0" y="9525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86726" y="1929521"/>
            <a:ext cx="8860650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В 2023 году на территории Новосибирской </a:t>
            </a:r>
            <a:r>
              <a:rPr lang="ru-RU" sz="2400" b="1" dirty="0">
                <a:latin typeface="Arial" pitchFamily="34" charset="0" panose="020B0604020202020204"/>
                <a:cs typeface="Arial" pitchFamily="34" charset="0" panose="020B0604020202020204"/>
              </a:rPr>
              <a:t>области 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запланировано проведение </a:t>
            </a:r>
            <a:r>
              <a:rPr lang="ru-RU" sz="2400" b="1" dirty="0">
                <a:latin typeface="Arial" pitchFamily="34" charset="0" panose="020B0604020202020204"/>
                <a:cs typeface="Arial" pitchFamily="34" charset="0" panose="020B0604020202020204"/>
              </a:rPr>
              <a:t>–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12 областных оптово-розничных универсальных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ярмарок.</a:t>
            </a:r>
          </a:p>
          <a:p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Проведено: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в городе </a:t>
            </a:r>
            <a:r>
              <a:rPr lang="ru-RU" sz="2000" dirty="0" err="1" smtClean="0">
                <a:latin typeface="Arial" pitchFamily="34" charset="0" panose="020B0604020202020204"/>
                <a:cs typeface="Arial" pitchFamily="34" charset="0" panose="020B0604020202020204"/>
              </a:rPr>
              <a:t>Искитиме</a:t>
            </a:r>
            <a:endParaRPr lang="ru-RU" sz="2000" dirty="0" smtClean="0">
              <a:latin typeface="Arial" pitchFamily="34" charset="0" panose="020B0604020202020204"/>
              <a:cs typeface="Arial" pitchFamily="34" charset="0" panose="020B0604020202020204"/>
            </a:endParaRP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городе </a:t>
            </a:r>
            <a:r>
              <a:rPr lang="ru-RU" sz="2000" dirty="0">
                <a:latin typeface="Arial" pitchFamily="34" charset="0" panose="020B0604020202020204"/>
                <a:cs typeface="Arial" pitchFamily="34" charset="0" panose="020B0604020202020204"/>
              </a:rPr>
              <a:t>Чулыме Чулымского 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рабочем </a:t>
            </a:r>
            <a:r>
              <a:rPr lang="ru-RU" sz="2000" dirty="0">
                <a:latin typeface="Arial" pitchFamily="34" charset="0" panose="020B0604020202020204"/>
                <a:cs typeface="Arial" pitchFamily="34" charset="0" panose="020B0604020202020204"/>
              </a:rPr>
              <a:t>поселке Колывань Колыванского 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рабочем поселке Ордынское Ордынского 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рабочем </a:t>
            </a:r>
            <a:r>
              <a:rPr lang="ru-RU" sz="2000" dirty="0">
                <a:latin typeface="Arial" pitchFamily="34" charset="0" panose="020B0604020202020204"/>
                <a:cs typeface="Arial" pitchFamily="34" charset="0" panose="020B0604020202020204"/>
              </a:rPr>
              <a:t>поселке Сузун Сузунского 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dirty="0">
                <a:latin typeface="Arial" pitchFamily="34" charset="0" panose="020B0604020202020204"/>
                <a:cs typeface="Arial" pitchFamily="34" charset="0" panose="020B0604020202020204"/>
              </a:rPr>
              <a:t>городе Куйбышеве Куйбышевского 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dirty="0">
                <a:latin typeface="Arial" pitchFamily="34" charset="0" panose="020B0604020202020204"/>
                <a:cs typeface="Arial" pitchFamily="34" charset="0" panose="020B0604020202020204"/>
              </a:rPr>
              <a:t>в рабочем поселке Маслянино Маслянинского 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dirty="0">
                <a:latin typeface="Arial" pitchFamily="34" charset="0" panose="020B0604020202020204"/>
                <a:cs typeface="Arial" pitchFamily="34" charset="0" panose="020B0604020202020204"/>
              </a:rPr>
              <a:t>в рабочем поселке Коченево Коченевского 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dirty="0">
                <a:latin typeface="Arial" pitchFamily="34" charset="0" panose="020B0604020202020204"/>
                <a:cs typeface="Arial" pitchFamily="34" charset="0" panose="020B0604020202020204"/>
              </a:rPr>
              <a:t>в рабочем поселке Краснообск Новосибирского 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dirty="0">
                <a:latin typeface="Arial" pitchFamily="34" charset="0" panose="020B0604020202020204"/>
                <a:cs typeface="Arial" pitchFamily="34" charset="0" panose="020B0604020202020204"/>
              </a:rPr>
              <a:t>в городе Татарске Татарского района</a:t>
            </a:r>
          </a:p>
          <a:p>
            <a:endParaRPr lang="en-US" sz="1200" dirty="0" smtClean="0">
              <a:latin typeface="Arial" pitchFamily="34" charset="0" panose="020B0604020202020204"/>
              <a:cs typeface="Arial" pitchFamily="34" charset="0" panose="020B0604020202020204"/>
            </a:endParaRPr>
          </a:p>
          <a:p>
            <a:r>
              <a:rPr lang="ru-RU" sz="20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Более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150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0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участников</a:t>
            </a:r>
            <a:r>
              <a:rPr lang="ru-RU" sz="2000" b="1" dirty="0" smtClean="0">
                <a:latin typeface="Arial" pitchFamily="34" charset="0" panose="020B0604020202020204"/>
                <a:cs typeface="Arial" pitchFamily="34" charset="0" panose="020B0604020202020204"/>
              </a:rPr>
              <a:t>, около 10% из них участвовали впервые, </a:t>
            </a:r>
            <a:r>
              <a:rPr lang="ru-RU" sz="2000" b="1" dirty="0">
                <a:latin typeface="Arial" pitchFamily="34" charset="0" panose="020B0604020202020204"/>
                <a:cs typeface="Arial" pitchFamily="34" charset="0" panose="020B0604020202020204"/>
              </a:rPr>
              <a:t>товарооборот ярмарок составил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74,0 млн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рублей</a:t>
            </a:r>
          </a:p>
          <a:p>
            <a:endParaRPr lang="ru-RU" sz="2000" dirty="0" smtClean="0">
              <a:latin typeface="Arial" pitchFamily="34" charset="0" panose="020B0604020202020204"/>
              <a:cs typeface="Arial" pitchFamily="34" charset="0" panose="020B0604020202020204"/>
            </a:endParaRPr>
          </a:p>
          <a:p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Пройдут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: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b="1" dirty="0" smtClean="0">
                <a:latin typeface="Arial" pitchFamily="34" charset="0" panose="020B0604020202020204"/>
                <a:cs typeface="Arial" pitchFamily="34" charset="0" panose="020B0604020202020204"/>
              </a:rPr>
              <a:t>6-7 октября 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в рабочем </a:t>
            </a:r>
            <a:r>
              <a:rPr lang="ru-RU" sz="2000" dirty="0">
                <a:latin typeface="Arial" pitchFamily="34" charset="0" panose="020B0604020202020204"/>
                <a:cs typeface="Arial" pitchFamily="34" charset="0" panose="020B0604020202020204"/>
              </a:rPr>
              <a:t>поселке Чаны </a:t>
            </a:r>
            <a:r>
              <a:rPr lang="ru-RU" sz="2000" dirty="0" err="1">
                <a:latin typeface="Arial" pitchFamily="34" charset="0" panose="020B0604020202020204"/>
                <a:cs typeface="Arial" pitchFamily="34" charset="0" panose="020B0604020202020204"/>
              </a:rPr>
              <a:t>Чановского</a:t>
            </a:r>
            <a:r>
              <a:rPr lang="ru-RU" sz="2000" dirty="0">
                <a:latin typeface="Arial" pitchFamily="34" charset="0" panose="020B0604020202020204"/>
                <a:cs typeface="Arial" pitchFamily="34" charset="0" panose="020B0604020202020204"/>
              </a:rPr>
              <a:t> 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000" b="1" dirty="0" smtClean="0">
                <a:latin typeface="Arial" pitchFamily="34" charset="0" panose="020B0604020202020204"/>
                <a:cs typeface="Arial" pitchFamily="34" charset="0" panose="020B0604020202020204"/>
              </a:rPr>
              <a:t>15-16 декабря 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в рабочем </a:t>
            </a:r>
            <a:r>
              <a:rPr lang="ru-RU" sz="2000" dirty="0">
                <a:latin typeface="Arial" pitchFamily="34" charset="0" panose="020B0604020202020204"/>
                <a:cs typeface="Arial" pitchFamily="34" charset="0" panose="020B0604020202020204"/>
              </a:rPr>
              <a:t>поселке Краснозерское Краснозерского </a:t>
            </a:r>
            <a:r>
              <a:rPr lang="ru-RU" sz="2000" dirty="0" smtClean="0">
                <a:latin typeface="Arial" pitchFamily="34" charset="0" panose="020B0604020202020204"/>
                <a:cs typeface="Arial" pitchFamily="34" charset="0" panose="020B0604020202020204"/>
              </a:rPr>
              <a:t>района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98758" y="9357152"/>
            <a:ext cx="14650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800" b="1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</a:rPr>
              <a:t>Впервые областные ярмарки прошли в</a:t>
            </a:r>
            <a:r>
              <a:rPr lang="ru-RU" dirty="0" smtClean="0"/>
              <a:t> </a:t>
            </a:r>
            <a:r>
              <a:rPr lang="ru-RU" dirty="0" err="1" smtClean="0"/>
              <a:t>рп</a:t>
            </a:r>
            <a:r>
              <a:rPr lang="ru-RU" dirty="0" smtClean="0"/>
              <a:t> Коченево </a:t>
            </a:r>
            <a:r>
              <a:rPr lang="ru-RU" dirty="0" smtClean="0">
                <a:solidFill>
                  <a:schemeClr val="tx1"/>
                </a:solidFill>
              </a:rPr>
              <a:t>и</a:t>
            </a:r>
            <a:r>
              <a:rPr lang="ru-RU" dirty="0" smtClean="0"/>
              <a:t> г. Татарске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r="22612" b="10042"/>
          <a:stretch/>
        </p:blipFill>
        <p:spPr>
          <a:xfrm>
            <a:off x="9422857" y="1693151"/>
            <a:ext cx="8865144" cy="7736501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0" y="17907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172974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0" y="92583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02 (2).png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6" name="object 4"/>
          <p:cNvSpPr txBox="1"/>
          <p:nvPr/>
        </p:nvSpPr>
        <p:spPr>
          <a:xfrm>
            <a:off x="17490633" y="9456866"/>
            <a:ext cx="57848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400" b="1" spc="-70" dirty="0" smtClean="0">
                <a:latin typeface="Golos Text" pitchFamily="34" charset="-52"/>
                <a:cs typeface="Golos Text" pitchFamily="34" charset="-52"/>
              </a:rPr>
              <a:t>04</a:t>
            </a:r>
            <a:endParaRPr sz="3400" dirty="0">
              <a:latin typeface="Golos Text" pitchFamily="34" charset="-52"/>
              <a:cs typeface="Golos Text" pitchFamily="34" charset="-52"/>
            </a:endParaRPr>
          </a:p>
        </p:txBody>
      </p: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>
            <a:off x="10668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Рисунок 15" descr="minpromtorg-2.png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52400" y="1181100"/>
            <a:ext cx="685800" cy="404287"/>
          </a:xfrm>
          <a:prstGeom prst="rect">
            <a:avLst/>
          </a:prstGeom>
        </p:spPr>
      </p:pic>
      <p:sp>
        <p:nvSpPr>
          <p:cNvPr id="17" name="object 3"/>
          <p:cNvSpPr txBox="1"/>
          <p:nvPr/>
        </p:nvSpPr>
        <p:spPr>
          <a:xfrm>
            <a:off x="1524000" y="1297156"/>
            <a:ext cx="14957546" cy="2677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810"/>
              </a:lnSpc>
              <a:spcBef>
                <a:spcPts val="100"/>
              </a:spcBef>
            </a:pPr>
            <a:r>
              <a:rPr lang="ru-RU" sz="28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ОБЛАСТНЫЕ ОПТОВО-РОЗНИЧНЫЕ ЯРМАРКИ</a:t>
            </a:r>
            <a:endParaRPr sz="2800" dirty="0">
              <a:latin typeface="Golos Text" pitchFamily="34" charset="-52"/>
              <a:cs typeface="Golos Text" pitchFamily="34" charset="-5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75807" y="2247900"/>
            <a:ext cx="886065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В рабочем поселке Чаны оптово-розничная ярмарка «Новопокровская пройдет</a:t>
            </a:r>
          </a:p>
          <a:p>
            <a:endParaRPr lang="ru-RU" sz="2800" b="1" dirty="0">
              <a:solidFill>
                <a:srgbClr val="C00000"/>
              </a:solidFill>
              <a:latin typeface="Arial" pitchFamily="34" charset="0" panose="020B0604020202020204"/>
              <a:cs typeface="Arial" pitchFamily="34" charset="0" panose="020B0604020202020204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6 и 7 октября 2023 года</a:t>
            </a:r>
          </a:p>
          <a:p>
            <a:endParaRPr lang="ru-RU" sz="1400" dirty="0" smtClean="0">
              <a:latin typeface="Arial" pitchFamily="34" charset="0" panose="020B0604020202020204"/>
              <a:cs typeface="Arial" pitchFamily="34" charset="0" panose="020B0604020202020204"/>
            </a:endParaRPr>
          </a:p>
          <a:p>
            <a:endParaRPr lang="en-US" sz="1400" dirty="0" smtClean="0">
              <a:latin typeface="Arial" pitchFamily="34" charset="0" panose="020B0604020202020204"/>
              <a:cs typeface="Arial" pitchFamily="34" charset="0" panose="020B0604020202020204"/>
            </a:endParaRPr>
          </a:p>
          <a:p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Более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160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участников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 из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 err="1" smtClean="0">
                <a:latin typeface="Arial" pitchFamily="34" charset="0" panose="020B0604020202020204"/>
                <a:cs typeface="Arial" pitchFamily="34" charset="0" panose="020B0604020202020204"/>
              </a:rPr>
              <a:t>Барабинского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 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Венгеровского</a:t>
            </a:r>
            <a:r>
              <a:rPr lang="ru-RU" sz="2400" b="1" dirty="0">
                <a:latin typeface="Arial" pitchFamily="34" charset="0" panose="020B0604020202020204"/>
                <a:cs typeface="Arial" pitchFamily="34" charset="0" panose="020B0604020202020204"/>
              </a:rPr>
              <a:t> 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 err="1" smtClean="0">
                <a:latin typeface="Arial" pitchFamily="34" charset="0" panose="020B0604020202020204"/>
                <a:cs typeface="Arial" pitchFamily="34" charset="0" panose="020B0604020202020204"/>
              </a:rPr>
              <a:t>Здвинского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 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Куйбышевского 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 err="1" smtClean="0">
                <a:latin typeface="Arial" pitchFamily="34" charset="0" panose="020B0604020202020204"/>
                <a:cs typeface="Arial" pitchFamily="34" charset="0" panose="020B0604020202020204"/>
              </a:rPr>
              <a:t>Кыштовского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 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Татарского 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 err="1" smtClean="0">
                <a:latin typeface="Arial" pitchFamily="34" charset="0" panose="020B0604020202020204"/>
                <a:cs typeface="Arial" pitchFamily="34" charset="0" panose="020B0604020202020204"/>
              </a:rPr>
              <a:t>Усть-Таркского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 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 err="1" smtClean="0">
                <a:latin typeface="Arial" pitchFamily="34" charset="0" panose="020B0604020202020204"/>
                <a:cs typeface="Arial" pitchFamily="34" charset="0" panose="020B0604020202020204"/>
              </a:rPr>
              <a:t>Чановского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 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Чистоозерного района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>
                <a:latin typeface="Arial" pitchFamily="34" charset="0" panose="020B0604020202020204"/>
                <a:cs typeface="Arial" pitchFamily="34" charset="0" panose="020B0604020202020204"/>
              </a:rPr>
              <a:t>г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орода Новосибирска</a:t>
            </a:r>
            <a:endParaRPr lang="ru-RU" sz="2400" dirty="0" smtClean="0">
              <a:latin typeface="Arial" pitchFamily="34" charset="0" panose="020B0604020202020204"/>
              <a:cs typeface="Arial" pitchFamily="34" charset="0" panose="020B0604020202020204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0577026" y="220117"/>
            <a:ext cx="6933202" cy="981790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0" y="9525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0" y="17907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172974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0" y="92583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02 (2).png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object 3"/>
          <p:cNvSpPr txBox="1"/>
          <p:nvPr/>
        </p:nvSpPr>
        <p:spPr>
          <a:xfrm>
            <a:off x="1524000" y="1297156"/>
            <a:ext cx="6819900" cy="2677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810"/>
              </a:lnSpc>
              <a:spcBef>
                <a:spcPts val="100"/>
              </a:spcBef>
            </a:pPr>
            <a:r>
              <a:rPr lang="ru-RU" sz="28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ШКОЛЬНЫЕ ЯРМАРКИ</a:t>
            </a:r>
            <a:endParaRPr sz="2800" dirty="0">
              <a:latin typeface="Golos Text" pitchFamily="34" charset="-52"/>
              <a:cs typeface="Golos Text" pitchFamily="34" charset="-52"/>
            </a:endParaRPr>
          </a:p>
        </p:txBody>
      </p:sp>
      <p:sp>
        <p:nvSpPr>
          <p:cNvPr id="6" name="object 4"/>
          <p:cNvSpPr txBox="1"/>
          <p:nvPr/>
        </p:nvSpPr>
        <p:spPr>
          <a:xfrm>
            <a:off x="28536458" y="15506829"/>
            <a:ext cx="57848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400" b="1" spc="-70" dirty="0" smtClean="0">
                <a:latin typeface="Golos Text" pitchFamily="34" charset="-52"/>
                <a:cs typeface="Golos Text" pitchFamily="34" charset="-52"/>
              </a:rPr>
              <a:t>05</a:t>
            </a:r>
            <a:endParaRPr sz="3400" dirty="0">
              <a:latin typeface="Golos Text" pitchFamily="34" charset="-52"/>
              <a:cs typeface="Golos Text" pitchFamily="34" charset="-52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0" y="9525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>
            <a:off x="10668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Рисунок 15" descr="minpromtorg-2.png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52400" y="1181100"/>
            <a:ext cx="685800" cy="40428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185051" y="2260551"/>
            <a:ext cx="8860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4 ярмарки в городе Новосибирске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в рабочем поселке Сузун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в селе Кыштовка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в городе Тогучине</a:t>
            </a:r>
            <a:endParaRPr lang="ru-RU" sz="2800" b="1" dirty="0">
              <a:solidFill>
                <a:srgbClr val="C00000"/>
              </a:solidFill>
              <a:latin typeface="Arial" pitchFamily="34" charset="0" panose="020B0604020202020204"/>
              <a:cs typeface="Arial" pitchFamily="34" charset="0" panose="020B0604020202020204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в рабочем поселке </a:t>
            </a:r>
            <a:r>
              <a:rPr lang="ru-RU" sz="2800" b="1" dirty="0" err="1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Краснообске</a:t>
            </a:r>
            <a:endParaRPr lang="ru-RU" sz="2800" b="1" dirty="0" smtClean="0">
              <a:solidFill>
                <a:srgbClr val="C00000"/>
              </a:solidFill>
              <a:latin typeface="Arial" pitchFamily="34" charset="0" panose="020B0604020202020204"/>
              <a:cs typeface="Arial" pitchFamily="34" charset="0" panose="020B0604020202020204"/>
            </a:endParaRPr>
          </a:p>
          <a:p>
            <a:endParaRPr lang="ru-RU" sz="2800" b="1" dirty="0">
              <a:solidFill>
                <a:srgbClr val="C00000"/>
              </a:solidFill>
              <a:latin typeface="Arial" pitchFamily="34" charset="0" panose="020B0604020202020204"/>
              <a:cs typeface="Arial" pitchFamily="34" charset="0" panose="020B0604020202020204"/>
            </a:endParaRPr>
          </a:p>
        </p:txBody>
      </p:sp>
      <p:pic>
        <p:nvPicPr>
          <p:cNvPr id="4102" name="Picture 6" descr="Книги – Бесплатные иконки: образование"/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7003668" y="6700813"/>
            <a:ext cx="2181157" cy="2181157"/>
          </a:xfrm>
          <a:prstGeom prst="rect">
            <a:avLst/>
          </a:prstGeom>
          <a:noFill/>
        </p:spPr>
      </p:pic>
      <p:pic>
        <p:nvPicPr>
          <p:cNvPr id="2052" name="Picture 4" descr="Рюкзак – Бесплатные иконки: образование"/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1066800" y="5560113"/>
            <a:ext cx="3430657" cy="3430658"/>
          </a:xfrm>
          <a:prstGeom prst="rect">
            <a:avLst/>
          </a:prstGeom>
          <a:noFill/>
        </p:spPr>
      </p:pic>
      <p:pic>
        <p:nvPicPr>
          <p:cNvPr id="2054" name="Picture 6" descr="Иконка карандаш, линейка, design, pencil, rule, размер 48x48 | id39325 |  iconbird.com"/>
          <p:cNvPicPr>
            <a:picLocks noChangeAspect="1" noChangeArrowheads="1"/>
          </p:cNvPicPr>
          <p:nvPr/>
        </p:nvPicPr>
        <p:blipFill>
          <a:blip r:embed="rId6"/>
          <a:srcRect/>
          <a:stretch/>
        </p:blipFill>
        <p:spPr bwMode="auto">
          <a:xfrm>
            <a:off x="4507396" y="6955630"/>
            <a:ext cx="1878014" cy="1878014"/>
          </a:xfrm>
          <a:prstGeom prst="rect">
            <a:avLst/>
          </a:prstGeom>
          <a:noFill/>
        </p:spPr>
      </p:pic>
      <p:pic>
        <p:nvPicPr>
          <p:cNvPr id="2056" name="Picture 8" descr="Первая школьная ярмарка откроется в Новосибирске 1 августа - sib.fm"/>
          <p:cNvPicPr>
            <a:picLocks noChangeAspect="1" noChangeArrowheads="1"/>
          </p:cNvPicPr>
          <p:nvPr/>
        </p:nvPicPr>
        <p:blipFill rotWithShape="1">
          <a:blip r:embed="rId7"/>
          <a:srcRect l="15483" r="19549"/>
          <a:stretch/>
        </p:blipFill>
        <p:spPr bwMode="auto">
          <a:xfrm>
            <a:off x="10055640" y="1337956"/>
            <a:ext cx="8232360" cy="8444313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0" y="17907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172974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0" y="92583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object 4"/>
          <p:cNvSpPr txBox="1"/>
          <p:nvPr/>
        </p:nvSpPr>
        <p:spPr>
          <a:xfrm>
            <a:off x="17490633" y="9456866"/>
            <a:ext cx="57848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400" b="1" spc="-70" dirty="0" smtClean="0">
                <a:latin typeface="Golos Text" pitchFamily="34" charset="-52"/>
                <a:cs typeface="Golos Text" pitchFamily="34" charset="-52"/>
              </a:rPr>
              <a:t>05</a:t>
            </a:r>
            <a:endParaRPr sz="3400" dirty="0">
              <a:latin typeface="Golos Text" pitchFamily="34" charset="-52"/>
              <a:cs typeface="Golos Text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02 (2).png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object 3"/>
          <p:cNvSpPr txBox="1"/>
          <p:nvPr/>
        </p:nvSpPr>
        <p:spPr>
          <a:xfrm>
            <a:off x="1524000" y="1297156"/>
            <a:ext cx="731520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810"/>
              </a:lnSpc>
              <a:spcBef>
                <a:spcPts val="100"/>
              </a:spcBef>
            </a:pPr>
            <a:r>
              <a:rPr lang="ru-RU" sz="28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СЕЛЬСКОХОЗЯЙСТВЕННЫЕ ЯРМАРКИ</a:t>
            </a:r>
            <a:endParaRPr sz="2800" dirty="0">
              <a:latin typeface="Golos Text" pitchFamily="34" charset="-52"/>
              <a:cs typeface="Golos Text" pitchFamily="34" charset="-52"/>
            </a:endParaRPr>
          </a:p>
        </p:txBody>
      </p:sp>
      <p:sp>
        <p:nvSpPr>
          <p:cNvPr id="6" name="object 4"/>
          <p:cNvSpPr txBox="1"/>
          <p:nvPr/>
        </p:nvSpPr>
        <p:spPr>
          <a:xfrm>
            <a:off x="28536458" y="15506829"/>
            <a:ext cx="57848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400" b="1" spc="-70" dirty="0" smtClean="0">
                <a:latin typeface="Golos Text" pitchFamily="34" charset="-52"/>
                <a:cs typeface="Golos Text" pitchFamily="34" charset="-52"/>
              </a:rPr>
              <a:t>05</a:t>
            </a:r>
            <a:endParaRPr sz="3400" dirty="0">
              <a:latin typeface="Golos Text" pitchFamily="34" charset="-52"/>
              <a:cs typeface="Golos Text" pitchFamily="34" charset="-52"/>
            </a:endParaRPr>
          </a:p>
        </p:txBody>
      </p:sp>
      <p:pic>
        <p:nvPicPr>
          <p:cNvPr id="16" name="Рисунок 15" descr="minpromtorg-2.png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52400" y="1181100"/>
            <a:ext cx="685800" cy="4042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1111" t="5573"/>
          <a:stretch/>
        </p:blipFill>
        <p:spPr>
          <a:xfrm>
            <a:off x="11811000" y="495300"/>
            <a:ext cx="6353951" cy="8999666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0" y="9525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>
            <a:off x="10668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0" y="17907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172974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0" y="92583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урожай значок в Smart Farm"/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9525000" y="7226299"/>
            <a:ext cx="2032001" cy="2032001"/>
          </a:xfrm>
          <a:prstGeom prst="rect">
            <a:avLst/>
          </a:prstGeom>
          <a:noFill/>
        </p:spPr>
      </p:pic>
      <p:sp>
        <p:nvSpPr>
          <p:cNvPr id="17" name="object 4"/>
          <p:cNvSpPr txBox="1"/>
          <p:nvPr/>
        </p:nvSpPr>
        <p:spPr>
          <a:xfrm>
            <a:off x="17490633" y="9456866"/>
            <a:ext cx="57848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400" b="1" spc="-70" dirty="0" smtClean="0">
                <a:latin typeface="Golos Text" pitchFamily="34" charset="-52"/>
                <a:cs typeface="Golos Text" pitchFamily="34" charset="-52"/>
              </a:rPr>
              <a:t>06</a:t>
            </a:r>
            <a:endParaRPr sz="3400" dirty="0">
              <a:latin typeface="Golos Text" pitchFamily="34" charset="-52"/>
              <a:cs typeface="Golos Text" pitchFamily="34" charset="-52"/>
            </a:endParaRPr>
          </a:p>
        </p:txBody>
      </p:sp>
      <p:pic>
        <p:nvPicPr>
          <p:cNvPr id="15" name="Picture 6" descr="Губернатор Новосибирской области определил делегатов на конкурсы глав  районов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grayscl/>
          </a:blip>
          <a:srcRect/>
          <a:stretch/>
        </p:blipFill>
        <p:spPr bwMode="auto">
          <a:xfrm>
            <a:off x="869989" y="2040589"/>
            <a:ext cx="9634568" cy="6523981"/>
          </a:xfrm>
          <a:prstGeom prst="rect">
            <a:avLst/>
          </a:prstGeom>
          <a:noFill/>
        </p:spPr>
      </p:pic>
      <p:pic>
        <p:nvPicPr>
          <p:cNvPr id="18" name="Picture 8" descr="Точка на карте – Бесплатные иконки: карты и местоположение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2209800" y="2597320"/>
            <a:ext cx="570798" cy="570798"/>
          </a:xfrm>
          <a:prstGeom prst="rect">
            <a:avLst/>
          </a:prstGeom>
          <a:noFill/>
        </p:spPr>
      </p:pic>
      <p:pic>
        <p:nvPicPr>
          <p:cNvPr id="19" name="Picture 8" descr="Точка на карте – Бесплатные иконки: карты и местоположение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8411453" y="5132613"/>
            <a:ext cx="570798" cy="570798"/>
          </a:xfrm>
          <a:prstGeom prst="rect">
            <a:avLst/>
          </a:prstGeom>
          <a:noFill/>
        </p:spPr>
      </p:pic>
      <p:pic>
        <p:nvPicPr>
          <p:cNvPr id="20" name="Picture 8" descr="Точка на карте – Бесплатные иконки: карты и местоположение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7315200" y="7124700"/>
            <a:ext cx="570798" cy="570798"/>
          </a:xfrm>
          <a:prstGeom prst="rect">
            <a:avLst/>
          </a:prstGeom>
          <a:noFill/>
        </p:spPr>
      </p:pic>
      <p:pic>
        <p:nvPicPr>
          <p:cNvPr id="21" name="Picture 8" descr="Точка на карте – Бесплатные иконки: карты и местоположение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8126054" y="5764877"/>
            <a:ext cx="570798" cy="570798"/>
          </a:xfrm>
          <a:prstGeom prst="rect">
            <a:avLst/>
          </a:prstGeom>
          <a:noFill/>
        </p:spPr>
      </p:pic>
      <p:pic>
        <p:nvPicPr>
          <p:cNvPr id="22" name="Picture 8" descr="Точка на карте – Бесплатные иконки: карты и местоположение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7543903" y="5143500"/>
            <a:ext cx="570798" cy="570798"/>
          </a:xfrm>
          <a:prstGeom prst="rect">
            <a:avLst/>
          </a:prstGeom>
          <a:noFill/>
        </p:spPr>
      </p:pic>
      <p:pic>
        <p:nvPicPr>
          <p:cNvPr id="23" name="Picture 8" descr="Точка на карте – Бесплатные иконки: карты и местоположение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7840655" y="6014765"/>
            <a:ext cx="570798" cy="570798"/>
          </a:xfrm>
          <a:prstGeom prst="rect">
            <a:avLst/>
          </a:prstGeom>
          <a:noFill/>
        </p:spPr>
      </p:pic>
      <p:pic>
        <p:nvPicPr>
          <p:cNvPr id="24" name="Picture 8" descr="Точка на карте – Бесплатные иконки: карты и местоположение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8708205" y="4561815"/>
            <a:ext cx="570798" cy="570798"/>
          </a:xfrm>
          <a:prstGeom prst="rect">
            <a:avLst/>
          </a:prstGeom>
          <a:noFill/>
        </p:spPr>
      </p:pic>
      <p:pic>
        <p:nvPicPr>
          <p:cNvPr id="25" name="Picture 8" descr="Точка на карте – Бесплатные иконки: карты и местоположение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3048000" y="6655501"/>
            <a:ext cx="570798" cy="570798"/>
          </a:xfrm>
          <a:prstGeom prst="rect">
            <a:avLst/>
          </a:prstGeom>
          <a:noFill/>
        </p:spPr>
      </p:pic>
      <p:pic>
        <p:nvPicPr>
          <p:cNvPr id="26" name="Picture 8" descr="Точка на карте – Бесплатные иконки: карты и местоположение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5868102" y="4847214"/>
            <a:ext cx="570798" cy="570798"/>
          </a:xfrm>
          <a:prstGeom prst="rect">
            <a:avLst/>
          </a:prstGeom>
          <a:noFill/>
        </p:spPr>
      </p:pic>
      <p:pic>
        <p:nvPicPr>
          <p:cNvPr id="27" name="Picture 8" descr="Точка на карте – Бесплатные иконки: карты и местоположение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3585098" y="4707888"/>
            <a:ext cx="570798" cy="570798"/>
          </a:xfrm>
          <a:prstGeom prst="rect">
            <a:avLst/>
          </a:prstGeom>
          <a:noFill/>
        </p:spPr>
      </p:pic>
      <p:pic>
        <p:nvPicPr>
          <p:cNvPr id="28" name="Picture 8" descr="Точка на карте – Бесплатные иконки: карты и местоположение"/>
          <p:cNvPicPr>
            <a:picLocks noChangeAspect="1" noChangeArrowheads="1"/>
          </p:cNvPicPr>
          <p:nvPr/>
        </p:nvPicPr>
        <p:blipFill>
          <a:blip r:embed="rId7"/>
          <a:srcRect/>
          <a:stretch/>
        </p:blipFill>
        <p:spPr bwMode="auto">
          <a:xfrm>
            <a:off x="2477202" y="4062646"/>
            <a:ext cx="570798" cy="570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02 (2).png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6" name="object 4"/>
          <p:cNvSpPr txBox="1"/>
          <p:nvPr/>
        </p:nvSpPr>
        <p:spPr>
          <a:xfrm>
            <a:off x="17490633" y="9456866"/>
            <a:ext cx="57848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400" b="1" spc="-70" dirty="0" smtClean="0">
                <a:latin typeface="Golos Text" pitchFamily="34" charset="-52"/>
                <a:cs typeface="Golos Text" pitchFamily="34" charset="-52"/>
              </a:rPr>
              <a:t>07</a:t>
            </a:r>
            <a:endParaRPr sz="3400" dirty="0">
              <a:latin typeface="Golos Text" pitchFamily="34" charset="-52"/>
              <a:cs typeface="Golos Text" pitchFamily="34" charset="-52"/>
            </a:endParaRPr>
          </a:p>
        </p:txBody>
      </p: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>
            <a:off x="10668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Рисунок 15" descr="minpromtorg-2.png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52400" y="1181100"/>
            <a:ext cx="685800" cy="404287"/>
          </a:xfrm>
          <a:prstGeom prst="rect">
            <a:avLst/>
          </a:prstGeom>
        </p:spPr>
      </p:pic>
      <p:sp>
        <p:nvSpPr>
          <p:cNvPr id="17" name="object 3"/>
          <p:cNvSpPr txBox="1"/>
          <p:nvPr/>
        </p:nvSpPr>
        <p:spPr>
          <a:xfrm>
            <a:off x="1524000" y="1297156"/>
            <a:ext cx="14957546" cy="2677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810"/>
              </a:lnSpc>
              <a:spcBef>
                <a:spcPts val="100"/>
              </a:spcBef>
            </a:pPr>
            <a:r>
              <a:rPr lang="ru-RU" sz="28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СОЦИАЛЬНЫЕ ЯРМАРКИ</a:t>
            </a:r>
            <a:endParaRPr sz="2800" dirty="0">
              <a:latin typeface="Golos Text" pitchFamily="34" charset="-52"/>
              <a:cs typeface="Golos Text" pitchFamily="34" charset="-52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0" y="9525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07468" y="2247270"/>
            <a:ext cx="886065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 panose="020B0604020202020204"/>
                <a:cs typeface="Arial" pitchFamily="34" charset="0" panose="020B0604020202020204"/>
              </a:rPr>
              <a:t>В городе Новосибирске в ежедневном режиме работают </a:t>
            </a:r>
            <a:r>
              <a:rPr lang="ru-RU" sz="2400" b="1" u="sng" dirty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три социальные </a:t>
            </a:r>
            <a:r>
              <a:rPr lang="ru-RU" sz="2400" b="1" u="sng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ярмарки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:</a:t>
            </a:r>
          </a:p>
          <a:p>
            <a:endParaRPr lang="ru-RU" sz="2400" b="1" dirty="0">
              <a:latin typeface="Arial" pitchFamily="34" charset="0" panose="020B0604020202020204"/>
              <a:cs typeface="Arial" pitchFamily="34" charset="0" panose="020B0604020202020204"/>
            </a:endParaRP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Областная социальная ярмарка </a:t>
            </a:r>
          </a:p>
          <a:p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в Калининском районе по </a:t>
            </a:r>
            <a:r>
              <a:rPr lang="ru-RU" sz="2400" b="1" dirty="0">
                <a:latin typeface="Arial" pitchFamily="34" charset="0" panose="020B0604020202020204"/>
                <a:cs typeface="Arial" pitchFamily="34" charset="0" panose="020B0604020202020204"/>
              </a:rPr>
              <a:t>адресу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: ул. Красных Зорь, 1/3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endParaRPr lang="ru-RU" sz="2400" b="1" dirty="0">
              <a:latin typeface="Arial" pitchFamily="34" charset="0" panose="020B0604020202020204"/>
              <a:cs typeface="Arial" pitchFamily="34" charset="0" panose="020B0604020202020204"/>
            </a:endParaRP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Городская социальная продовольственная ярмарка </a:t>
            </a:r>
          </a:p>
          <a:p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в Кировском районе по адресу: ул. Петухова, 69 к.1</a:t>
            </a:r>
          </a:p>
          <a:p>
            <a:pPr marL="342900" indent="-342900">
              <a:buFont typeface="Arial" pitchFamily="34" charset="0" panose="020B0604020202020204"/>
              <a:buChar char="•"/>
            </a:pPr>
            <a:endParaRPr lang="ru-RU" sz="2400" dirty="0">
              <a:latin typeface="Arial" pitchFamily="34" charset="0" panose="020B0604020202020204"/>
              <a:cs typeface="Arial" pitchFamily="34" charset="0" panose="020B0604020202020204"/>
            </a:endParaRPr>
          </a:p>
          <a:p>
            <a:pPr marL="342900" indent="-342900">
              <a:buFont typeface="Arial" pitchFamily="34" charset="0" panose="020B0604020202020204"/>
              <a:buChar char="•"/>
            </a:pPr>
            <a:r>
              <a:rPr lang="ru-RU" sz="2400" b="1" dirty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Городская социальная продовольственная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ярмарка</a:t>
            </a:r>
          </a:p>
          <a:p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в Октябрьском районе по </a:t>
            </a:r>
            <a:r>
              <a:rPr lang="ru-RU" sz="2400" b="1" dirty="0">
                <a:latin typeface="Arial" pitchFamily="34" charset="0" panose="020B0604020202020204"/>
                <a:cs typeface="Arial" pitchFamily="34" charset="0" panose="020B0604020202020204"/>
              </a:rPr>
              <a:t>адресу: ул. </a:t>
            </a:r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Большевистская, 131 к.2</a:t>
            </a:r>
          </a:p>
          <a:p>
            <a:endParaRPr lang="ru-RU" sz="2400" b="1" dirty="0">
              <a:latin typeface="Arial" pitchFamily="34" charset="0" panose="020B0604020202020204"/>
              <a:cs typeface="Arial" pitchFamily="34" charset="0" panose="020B0604020202020204"/>
            </a:endParaRPr>
          </a:p>
          <a:p>
            <a:endParaRPr lang="ru-RU" sz="2400" b="1" dirty="0" smtClean="0">
              <a:latin typeface="Arial" pitchFamily="34" charset="0" panose="020B0604020202020204"/>
              <a:cs typeface="Arial" pitchFamily="34" charset="0" panose="020B0604020202020204"/>
            </a:endParaRPr>
          </a:p>
          <a:p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План открытия второй областной </a:t>
            </a:r>
          </a:p>
          <a:p>
            <a:r>
              <a:rPr lang="ru-RU" sz="2400" b="1" dirty="0" smtClean="0">
                <a:latin typeface="Arial" pitchFamily="34" charset="0" panose="020B0604020202020204"/>
                <a:cs typeface="Arial" pitchFamily="34" charset="0" panose="020B0604020202020204"/>
              </a:rPr>
              <a:t>социальной ярмарки –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 panose="020B0604020202020204"/>
                <a:cs typeface="Arial" pitchFamily="34" charset="0" panose="020B0604020202020204"/>
              </a:rPr>
              <a:t>2024 год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3025342" y="4820707"/>
            <a:ext cx="4438650" cy="2959100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172974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10627869" y="1383243"/>
            <a:ext cx="4848227" cy="32321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8267701" y="6460737"/>
            <a:ext cx="4591050" cy="3060700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0" y="92583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0" y="17907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02 (2).png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object 3"/>
          <p:cNvSpPr txBox="1"/>
          <p:nvPr/>
        </p:nvSpPr>
        <p:spPr>
          <a:xfrm>
            <a:off x="1803312" y="1149177"/>
            <a:ext cx="6819900" cy="484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810"/>
              </a:lnSpc>
              <a:spcBef>
                <a:spcPts val="100"/>
              </a:spcBef>
            </a:pP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Министерство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промышленности,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торговли</a:t>
            </a:r>
            <a:endParaRPr sz="1700" dirty="0">
              <a:latin typeface="Golos Text" pitchFamily="34" charset="-52"/>
              <a:cs typeface="Golos Text" pitchFamily="34" charset="-52"/>
            </a:endParaRPr>
          </a:p>
          <a:p>
            <a:pPr marL="12700">
              <a:lnSpc>
                <a:spcPts val="1805"/>
              </a:lnSpc>
            </a:pPr>
            <a:r>
              <a:rPr sz="1700" b="1" cap="small" spc="9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и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развити</a:t>
            </a:r>
            <a:r>
              <a:rPr sz="1700" b="1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я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предпринимательств</a:t>
            </a:r>
            <a:r>
              <a:rPr sz="1700" b="1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а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Новосибирско</a:t>
            </a:r>
            <a:r>
              <a:rPr sz="1700" b="1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й</a:t>
            </a:r>
            <a:r>
              <a:rPr sz="1700" b="1" spc="-7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 </a:t>
            </a:r>
            <a:r>
              <a:rPr sz="1700" b="1" spc="-35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област</a:t>
            </a:r>
            <a:r>
              <a:rPr sz="1700" b="1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и</a:t>
            </a:r>
            <a:endParaRPr sz="1700" dirty="0">
              <a:latin typeface="Golos Text" pitchFamily="34" charset="-52"/>
              <a:cs typeface="Golos Text" pitchFamily="34" charset="-52"/>
            </a:endParaRPr>
          </a:p>
        </p:txBody>
      </p:sp>
      <p:sp>
        <p:nvSpPr>
          <p:cNvPr id="6" name="object 4"/>
          <p:cNvSpPr txBox="1"/>
          <p:nvPr/>
        </p:nvSpPr>
        <p:spPr>
          <a:xfrm>
            <a:off x="17490633" y="9456866"/>
            <a:ext cx="578485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3400" dirty="0">
              <a:solidFill>
                <a:schemeClr val="bg1"/>
              </a:solidFill>
              <a:latin typeface="Golos Text" pitchFamily="34" charset="-52"/>
              <a:cs typeface="Golos Text" pitchFamily="34" charset="-52"/>
            </a:endParaRPr>
          </a:p>
        </p:txBody>
      </p: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>
            <a:off x="10668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Рисунок 13" descr="minpromtorg-2.png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152400" y="1181100"/>
            <a:ext cx="685800" cy="404287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0" y="9525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В Новосибирске на улице Физкультурной пройдет универсальная ярмарка"/>
          <p:cNvPicPr>
            <a:picLocks noChangeAspect="1" noChangeArrowheads="1"/>
          </p:cNvPicPr>
          <p:nvPr/>
        </p:nvPicPr>
        <p:blipFill rotWithShape="1">
          <a:blip r:embed="rId4"/>
          <a:srcRect l="9284" r="22464"/>
          <a:stretch/>
        </p:blipFill>
        <p:spPr bwMode="auto">
          <a:xfrm>
            <a:off x="9982200" y="1151066"/>
            <a:ext cx="8305800" cy="8305800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17297400" y="0"/>
            <a:ext cx="0" cy="10287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0" y="17907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0" y="9258300"/>
            <a:ext cx="1828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object 4"/>
          <p:cNvSpPr txBox="1"/>
          <p:nvPr/>
        </p:nvSpPr>
        <p:spPr>
          <a:xfrm>
            <a:off x="17490633" y="9456866"/>
            <a:ext cx="57848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400" b="1" spc="-70" dirty="0" smtClean="0">
                <a:latin typeface="Golos Text" pitchFamily="34" charset="-52"/>
                <a:cs typeface="Golos Text" pitchFamily="34" charset="-52"/>
              </a:rPr>
              <a:t>08</a:t>
            </a:r>
            <a:endParaRPr sz="3400" dirty="0">
              <a:latin typeface="Golos Text" pitchFamily="34" charset="-52"/>
              <a:cs typeface="Golos Text" pitchFamily="34" charset="-52"/>
            </a:endParaRPr>
          </a:p>
        </p:txBody>
      </p:sp>
      <p:sp>
        <p:nvSpPr>
          <p:cNvPr id="17" name="object 2"/>
          <p:cNvSpPr txBox="1"/>
          <p:nvPr/>
        </p:nvSpPr>
        <p:spPr>
          <a:xfrm>
            <a:off x="1295401" y="3172008"/>
            <a:ext cx="11077302" cy="55425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/>
            <a:r>
              <a:rPr lang="ru-RU" sz="5400" b="1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О </a:t>
            </a:r>
            <a:r>
              <a:rPr lang="ru-RU" sz="54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ярмарочной</a:t>
            </a:r>
          </a:p>
          <a:p>
            <a:pPr marL="12700"/>
            <a:r>
              <a:rPr lang="ru-RU" sz="54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деятельности на</a:t>
            </a:r>
          </a:p>
          <a:p>
            <a:pPr marL="12700"/>
            <a:r>
              <a:rPr lang="ru-RU" sz="54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территории</a:t>
            </a:r>
          </a:p>
          <a:p>
            <a:pPr marL="12700"/>
            <a:r>
              <a:rPr lang="ru-RU" sz="5400" b="1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Новосибирской области</a:t>
            </a:r>
            <a:endParaRPr lang="en-US" sz="5400" b="1" dirty="0" smtClean="0">
              <a:solidFill>
                <a:srgbClr val="3C3C3C"/>
              </a:solidFill>
              <a:latin typeface="Golos Text" pitchFamily="34" charset="-52"/>
              <a:cs typeface="Golos Text" pitchFamily="34" charset="-52"/>
            </a:endParaRPr>
          </a:p>
          <a:p>
            <a:pPr marL="12700">
              <a:lnSpc>
                <a:spcPts val="9690"/>
              </a:lnSpc>
              <a:spcBef>
                <a:spcPts val="100"/>
              </a:spcBef>
            </a:pPr>
            <a:r>
              <a:rPr lang="ru-RU" sz="2000" b="1" spc="50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Андрей Гончаров– </a:t>
            </a:r>
          </a:p>
          <a:p>
            <a:pPr marL="12700">
              <a:spcBef>
                <a:spcPts val="100"/>
              </a:spcBef>
            </a:pPr>
            <a:r>
              <a:rPr lang="ru-RU" sz="2000" b="1" spc="50" dirty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в</a:t>
            </a:r>
            <a:r>
              <a:rPr lang="ru-RU" sz="2000" b="1" spc="50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ременно исполняющий обязанности министра</a:t>
            </a:r>
          </a:p>
          <a:p>
            <a:pPr marL="12700">
              <a:spcBef>
                <a:spcPts val="100"/>
              </a:spcBef>
            </a:pPr>
            <a:r>
              <a:rPr lang="ru-RU" sz="2000" b="1" spc="50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промышленности, торговли и развития</a:t>
            </a:r>
          </a:p>
          <a:p>
            <a:pPr marL="12700">
              <a:spcBef>
                <a:spcPts val="100"/>
              </a:spcBef>
            </a:pPr>
            <a:r>
              <a:rPr lang="ru-RU" sz="2000" b="1" spc="50" dirty="0" smtClean="0">
                <a:solidFill>
                  <a:srgbClr val="3C3C3C"/>
                </a:solidFill>
                <a:latin typeface="Golos Text" pitchFamily="34" charset="-52"/>
                <a:cs typeface="Golos Text" pitchFamily="34" charset="-52"/>
              </a:rPr>
              <a:t>предпринимательства Новосибирской области</a:t>
            </a:r>
            <a:endParaRPr sz="2000" dirty="0">
              <a:latin typeface="Golos Text" pitchFamily="34" charset="-52"/>
              <a:cs typeface="Golos Text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5816</TotalTime>
  <Pages>0</Pages>
  <Words>334</Words>
  <Characters>0</Characters>
  <CharactersWithSpaces>0</CharactersWithSpaces>
  <Application>Р7-Офис/7.4.0.223</Application>
  <DocSecurity>0</DocSecurity>
  <PresentationFormat>Произвольный</PresentationFormat>
  <Lines>0</Lines>
  <Paragraphs>92</Paragraphs>
  <Slides>8</Slides>
  <Notes>0</Notes>
  <HiddenSlides>0</HiddenSlides>
  <MMClips>0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15.02</dc:title>
  <dc:subject/>
  <dc:creator>Alena  Vedernikova</dc:creator>
  <cp:keywords>DAFaVjkf6O4,BADbYzJnzJc</cp:keywords>
  <dc:description/>
  <dc:identifier/>
  <dc:language/>
  <cp:lastModifiedBy>Ворожейкина Оксана Сергеевна</cp:lastModifiedBy>
  <cp:revision>138</cp:revision>
  <cp:lastPrinted>2023-09-25T08:57:01Z</cp:lastPrinted>
  <dcterms:created xsi:type="dcterms:W3CDTF">2023-03-27T04:21:43Z</dcterms:created>
  <dcterms:modified xsi:type="dcterms:W3CDTF">2023-09-25T08:57:47Z</dcterms:modified>
  <cp:category/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2023-03-27T00:00:00Z</vt:filetime>
  </property>
  <property fmtid="{D5CDD505-2E9C-101B-9397-08002B2CF9AE}" pid="3" name="Creator">
    <vt:lpwstr>Canva</vt:lpwstr>
  </property>
  <property fmtid="{D5CDD505-2E9C-101B-9397-08002B2CF9AE}" pid="4" name="LastSaved">
    <vt:filetime>2023-03-27T00:00:00Z</vt:filetime>
  </property>
</Properties>
</file>