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drawings/drawing1.xml" ContentType="application/vnd.openxmlformats-officedocument.drawingml.chartshapes+xml"/>
  <Override PartName="/ppt/charts/style3.xml" ContentType="application/vnd.ms-office.chartstyle+xml"/>
  <Override PartName="/ppt/slideLayouts/slideLayout13.xml" ContentType="application/vnd.openxmlformats-officedocument.presentationml.slideLayout+xml"/>
  <Override PartName="/ppt/charts/colors3.xml" ContentType="application/vnd.ms-office.chartcolorstyle+xml"/>
  <Override PartName="/ppt/charts/chart3.xml" ContentType="application/vnd.openxmlformats-officedocument.drawingml.char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charts/style2.xml" ContentType="application/vnd.ms-office.chartstyle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15.xml" ContentType="application/vnd.openxmlformats-officedocument.presentationml.slideLayout+xml"/>
  <Override PartName="/ppt/charts/colors2.xml" ContentType="application/vnd.ms-office.chartcolorstyle+xml"/>
  <Override PartName="/ppt/charts/style1.xml" ContentType="application/vnd.ms-office.chartstyle+xml"/>
  <Override PartName="/ppt/charts/colors1.xml" ContentType="application/vnd.ms-office.chartcolorstyle+xml"/>
  <Override PartName="/ppt/charts/chart1.xml" ContentType="application/vnd.openxmlformats-officedocument.drawingml.chart+xml"/>
  <Override PartName="/ppt/charts/chart2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embedTrueTypeFonts="1" saveSubsetFonts="1" strictFirstAndLastChars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9144000" cy="51435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17" d="100"/>
          <a:sy n="117" d="100"/>
        </p:scale>
        <p:origin x="558" y="66"/>
      </p:cViewPr>
      <p:guideLst>
        <p:guide pos="162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 /><Relationship Id="rId17" Type="http://schemas.openxmlformats.org/officeDocument/2006/relationships/tableStyles" Target="tableStyles.xml" /><Relationship Id="rId18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microsoft.com/office/2011/relationships/chartStyle" Target="style1.xml" /><Relationship Id="rId3" Type="http://schemas.microsoft.com/office/2011/relationships/chartColorStyle" Target="colors1.xml" /></Relationships>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Relationship Id="rId2" Type="http://schemas.microsoft.com/office/2011/relationships/chartStyle" Target="style2.xml" /><Relationship Id="rId3" Type="http://schemas.microsoft.com/office/2011/relationships/chartColorStyle" Target="colors2.xml" /></Relationships>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Relationship Id="rId2" Type="http://schemas.openxmlformats.org/officeDocument/2006/relationships/chartUserShapes" Target="../drawings/drawing1.xml" /><Relationship Id="rId3" Type="http://schemas.microsoft.com/office/2011/relationships/chartStyle" Target="style3.xml" /><Relationship Id="rId4" Type="http://schemas.microsoft.com/office/2011/relationships/chartColorStyle" Target="colors3.xml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0600"/>
          <c:y val="0.083830"/>
          <c:w val="0.938790"/>
          <c:h val="0.703910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Ряд 1</c:v>
                </c:pt>
              </c:strCache>
            </c:strRef>
          </c:tx>
          <c:spPr bwMode="auto">
            <a:prstGeom prst="rect">
              <a:avLst/>
            </a:prstGeom>
            <a:gradFill>
              <a:gsLst>
                <a:gs pos="0">
                  <a:srgbClr val="0070C0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 bwMode="auto">
              <a:prstGeom prst="rect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  <a:miter/>
              </a:ln>
              <a:effectLst/>
            </c:spPr>
          </c:dPt>
          <c:dPt>
            <c:idx val="1"/>
            <c:invertIfNegative val="0"/>
            <c:bubble3D val="0"/>
            <c:spPr bwMode="auto">
              <a:prstGeom prst="rect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 bwMode="auto">
              <a:prstGeom prst="rect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 bwMode="auto"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0">
                    <a:srgbClr val="FFFFFF"/>
                  </a:gs>
                </a:gsLst>
                <a:lin ang="5400000" scaled="1"/>
              </a:gradFill>
              <a:ln w="38100">
                <a:noFill/>
                <a:prstDash val="sysDot"/>
              </a:ln>
              <a:effectLst/>
            </c:spPr>
          </c:dPt>
          <c:dPt>
            <c:idx val="4"/>
            <c:invertIfNegative val="1"/>
            <c:bubble3D val="0"/>
            <c:spPr bwMode="auto">
              <a:prstGeom prst="rect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Lbl>
              <c:idx val="3"/>
              <c:layout/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  <a:effectLst/>
              </c:spPr>
              <c:tx>
                <c:rich>
                  <a:bodyPr rot="0" spcFirstLastPara="1" vertOverflow="ellipsis" vert="horz" wrap="square" lIns="38098" tIns="19048" rIns="38098" bIns="19048" anchor="ctr" anchorCtr="0">
                    <a:spAutoFit/>
                  </a:bodyPr>
                  <a:lstStyle/>
                  <a:p>
                    <a:pPr marL="0" marR="0" lvl="0" indent="0" algn="ctr" defTabSz="91440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 sz="1600" b="1" i="0" u="none" strike="noStrike">
                        <a:solidFill>
                          <a:srgbClr val="FF0000"/>
                        </a:solidFill>
                        <a:latin typeface="Montserrat"/>
                        <a:ea typeface="+mn-ea"/>
                        <a:cs typeface="+mn-cs"/>
                      </a:defRPr>
                    </a:pPr>
                    <a:fld id="{492B1C0E-A67D-43A7-AAD8-131576569AB2}" type="VALUE">
                      <a:rPr lang="en-US" sz="1600" b="1" i="0" u="none" strike="noStrike">
                        <a:solidFill>
                          <a:schemeClr val="bg1"/>
                        </a:solidFill>
                        <a:latin typeface="Montserrat"/>
                      </a:rPr>
                      <a:t/>
                    </a:fld>
                    <a:endParaRPr lang="ru-RU"/>
                  </a:p>
                </c:rich>
              </c:tx>
              <c:txPr>
                <a:bodyPr rot="0" spcFirstLastPara="1" vertOverflow="ellipsis" vert="horz" wrap="square" lIns="38098" tIns="19048" rIns="38098" bIns="19048" anchor="ctr" anchorCtr="0">
                  <a:spAutoFit/>
                </a:bodyPr>
                <a:lstStyle/>
                <a:p>
                  <a:pPr marL="0" marR="0" lvl="0" indent="0" algn="ctr" defTabSz="91440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 sz="1600" b="1" i="0" u="none" strike="noStrike">
                      <a:solidFill>
                        <a:srgbClr val="FF0000"/>
                      </a:solidFill>
                      <a:latin typeface="Montserrat"/>
                      <a:ea typeface="+mn-ea"/>
                      <a:cs typeface="+mn-cs"/>
                    </a:defRPr>
                  </a:pPr>
                  <a:endParaRPr lang="ru-RU"/>
                </a:p>
              </c:txPr>
              <c:extLst>
                <c:ext uri="{CE6537A1-D6FC-4f65-9D91-7224C49458BB}">
                  <c15:showDataLabelsRange val="0"/>
                </c:ext>
              </c:extLst>
            </c:dLbl>
            <c:dLbl>
              <c:idx val="4"/>
              <c:layout>
                <c:manualLayout>
                  <c:x val="0.003130"/>
                  <c:y val="0.00534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  <a:effectLst/>
              </c:spPr>
              <c:tx>
                <c:rich>
                  <a:bodyPr rot="0" spcFirstLastPara="1" vertOverflow="ellipsis" vert="horz" wrap="square" lIns="38098" tIns="19048" rIns="38098" bIns="19048" anchor="ctr" anchorCtr="1">
                    <a:spAutoFit/>
                  </a:bodyPr>
                  <a:lstStyle/>
                  <a:p>
                    <a:pPr>
                      <a:defRPr sz="1600" b="1" i="0" u="none" strike="noStrike">
                        <a:solidFill>
                          <a:srgbClr val="0099FF"/>
                        </a:solidFill>
                        <a:latin typeface="Montserrat"/>
                        <a:ea typeface="+mn-ea"/>
                        <a:cs typeface="+mn-cs"/>
                      </a:defRPr>
                    </a:pPr>
                    <a:fld id="{DAFAEBD8-97CF-4157-AF27-4577680E3CA9}" type="VALUE">
                      <a:rPr lang="en-US" sz="1600" b="1" i="0" u="none" strike="noStrike" cap="none" spc="0">
                        <a:ln>
                          <a:noFill/>
                        </a:ln>
                        <a:solidFill>
                          <a:srgbClr val="0099FF"/>
                        </a:solidFill>
                        <a:latin typeface="Montserrat"/>
                        <a:ea typeface="Arial"/>
                        <a:cs typeface="Arial"/>
                      </a:rPr>
                      <a:t/>
                    </a:fld>
                    <a:endParaRPr lang="ru-RU"/>
                  </a:p>
                </c:rich>
              </c:tx>
              <c:txPr>
                <a:bodyPr rot="0" spcFirstLastPara="1" vertOverflow="ellipsis" vert="horz" wrap="square" lIns="38098" tIns="19048" rIns="38098" bIns="19048" anchor="ctr" anchorCtr="1">
                  <a:spAutoFit/>
                </a:bodyPr>
                <a:lstStyle/>
                <a:p>
                  <a:pPr>
                    <a:defRPr sz="1600" b="1" i="0" u="none" strike="noStrike">
                      <a:solidFill>
                        <a:srgbClr val="0099FF"/>
                      </a:solidFill>
                      <a:latin typeface="Montserrat"/>
                      <a:ea typeface="+mn-ea"/>
                      <a:cs typeface="+mn-cs"/>
                    </a:defRPr>
                  </a:pPr>
                  <a:endParaRPr lang="ru-RU"/>
                </a:p>
              </c:txPr>
              <c:extLst>
                <c:ext uri="{CE6537A1-D6FC-4f65-9D91-7224C49458BB}">
                  <c15:showDataLabelsRange val="0"/>
                </c:ext>
              </c:extLst>
            </c:dLbl>
            <c:dLbl>
              <c:idx val="5"/>
              <c:layout/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  <a:effectLst/>
              </c:spPr>
              <c:tx>
                <c:rich>
                  <a:bodyPr rot="0" spcFirstLastPara="1" vertOverflow="ellipsis" vert="horz" wrap="square" lIns="38098" tIns="19048" rIns="38098" bIns="19048" anchor="ctr" anchorCtr="1">
                    <a:spAutoFit/>
                  </a:bodyPr>
                  <a:lstStyle/>
                  <a:p>
                    <a:pPr>
                      <a:defRPr sz="1600" b="1" i="0" u="none" strike="noStrike">
                        <a:solidFill>
                          <a:srgbClr val="0099FF"/>
                        </a:solidFill>
                        <a:latin typeface="Montserrat"/>
                        <a:ea typeface="+mn-ea"/>
                        <a:cs typeface="+mn-cs"/>
                      </a:defRPr>
                    </a:pPr>
                    <a:fld id="{96A1BB93-3F29-42F3-9AE0-6DEA861ABABA}" type="VALUE">
                      <a:rPr lang="en-US" sz="1600" b="1" i="0" u="none" strike="noStrike" cap="none" spc="0">
                        <a:ln>
                          <a:noFill/>
                        </a:ln>
                        <a:solidFill>
                          <a:srgbClr val="0099FF"/>
                        </a:solidFill>
                        <a:latin typeface="Montserrat"/>
                        <a:ea typeface="Arial"/>
                        <a:cs typeface="Arial"/>
                      </a:rPr>
                      <a:t/>
                    </a:fld>
                    <a:endParaRPr lang="ru-RU"/>
                  </a:p>
                </c:rich>
              </c:tx>
              <c:txPr>
                <a:bodyPr rot="0" spcFirstLastPara="1" vertOverflow="ellipsis" vert="horz" wrap="square" lIns="38098" tIns="19048" rIns="38098" bIns="19048" anchor="ctr" anchorCtr="1">
                  <a:spAutoFit/>
                </a:bodyPr>
                <a:lstStyle/>
                <a:p>
                  <a:pPr>
                    <a:defRPr sz="1600" b="1" i="0" u="none" strike="noStrike">
                      <a:solidFill>
                        <a:srgbClr val="0099FF"/>
                      </a:solidFill>
                      <a:latin typeface="Montserrat"/>
                      <a:ea typeface="+mn-ea"/>
                      <a:cs typeface="+mn-cs"/>
                    </a:defRPr>
                  </a:pPr>
                  <a:endParaRPr lang="ru-RU"/>
                </a:p>
              </c:txPr>
              <c:extLst>
                <c:ext uri="{CE6537A1-D6FC-4f65-9D91-7224C49458BB}">
                  <c15:showDataLabelsRange val="0"/>
                </c:ext>
              </c:extLst>
            </c:dLbl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098" tIns="19048" rIns="38098" bIns="19048" anchor="ctr" anchorCtr="1">
                <a:spAutoFit/>
              </a:bodyPr>
              <a:lstStyle/>
              <a:p>
                <a:pPr>
                  <a:defRPr sz="1600" b="1" i="0" u="none" strike="noStrike">
                    <a:solidFill>
                      <a:schemeClr val="bg1"/>
                    </a:solidFill>
                    <a:latin typeface="Montserrat"/>
                    <a:ea typeface="+mn-ea"/>
                    <a:cs typeface="+mn-cs"/>
                  </a:defRPr>
                </a:pPr>
                <a:endParaRPr lang="ru-RU"/>
              </a:p>
            </c:txPr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2030</c:v>
                </c:pt>
              </c:numCache>
            </c:num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0.775</c:v>
                </c:pt>
                <c:pt idx="1">
                  <c:v>0.838</c:v>
                </c:pt>
                <c:pt idx="2">
                  <c:v>0.8640000000000001</c:v>
                </c:pt>
                <c:pt idx="3">
                  <c:v>0.919</c:v>
                </c:pt>
                <c:pt idx="4">
                  <c:v>0.952</c:v>
                </c:pt>
                <c:pt idx="5">
                  <c:v>0.992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gapWidth val="84"/>
        <c:overlap val="-24"/>
        <c:axId val="2098349695"/>
        <c:axId val="2098331391"/>
      </c:barChart>
      <c:catAx>
        <c:axId val="20983496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>
                <a:solidFill>
                  <a:schemeClr val="bg1"/>
                </a:solidFill>
                <a:latin typeface="Montserrat"/>
                <a:ea typeface="Arial"/>
                <a:cs typeface="Arial"/>
              </a:defRPr>
            </a:pPr>
            <a:endParaRPr lang="ru-RU"/>
          </a:p>
        </c:txPr>
        <c:crossAx val="2098331391"/>
        <c:crosses val="autoZero"/>
        <c:auto val="1"/>
        <c:lblAlgn val="ctr"/>
        <c:lblOffset val="100"/>
        <c:noMultiLvlLbl val="0"/>
      </c:catAx>
      <c:valAx>
        <c:axId val="2098331391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2098349695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  <a:effectLst/>
      </c:spPr>
    </c:plotArea>
    <c:plotVisOnly val="1"/>
    <c:dispBlanksAs val="gap"/>
    <c:showDLblsOverMax val="0"/>
  </c:chart>
  <c:spPr bwMode="auto">
    <a:xfrm>
      <a:off x="386384" y="2145111"/>
      <a:ext cx="4046461" cy="2378463"/>
    </a:xfrm>
    <a:prstGeom prst="rect">
      <a:avLst/>
    </a:prstGeom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6620"/>
          <c:y val="0.049620"/>
          <c:w val="0.946740"/>
          <c:h val="0.900740"/>
        </c:manualLayout>
      </c:layout>
      <c:barChart>
        <c:barDir val="bar"/>
        <c:grouping val="stacked"/>
        <c:varyColors val="0"/>
        <c:ser>
          <c:idx val="0"/>
          <c:order val="0"/>
          <c:spPr bwMode="auto">
            <a:prstGeom prst="rect">
              <a:avLst/>
            </a:prstGeom>
            <a:solidFill>
              <a:srgbClr val="245ACB"/>
            </a:solidFill>
            <a:ln>
              <a:noFill/>
            </a:ln>
            <a:effectLst/>
          </c:spPr>
          <c:invertIfNegative val="0"/>
          <c:val>
            <c:numRef>
              <c:f>'Лист1'!$B$6:$B$10</c:f>
              <c:numCache>
                <c:formatCode>General</c:formatCode>
                <c:ptCount val="5"/>
                <c:pt idx="0">
                  <c:v>41</c:v>
                </c:pt>
                <c:pt idx="1">
                  <c:v>29</c:v>
                </c:pt>
                <c:pt idx="2">
                  <c:v>50</c:v>
                </c:pt>
                <c:pt idx="3">
                  <c:v>30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spPr bwMode="auto">
            <a:prstGeom prst="rect">
              <a:avLst/>
            </a:prstGeom>
            <a:solidFill>
              <a:srgbClr val="EB3957"/>
            </a:solidFill>
            <a:ln>
              <a:noFill/>
            </a:ln>
            <a:effectLst/>
          </c:spPr>
          <c:invertIfNegative val="0"/>
          <c:val>
            <c:numRef>
              <c:f>'Лист1'!$C$6:$C$10</c:f>
              <c:numCache>
                <c:formatCode>General</c:formatCode>
                <c:ptCount val="5"/>
                <c:pt idx="0">
                  <c:v>10</c:v>
                </c:pt>
                <c:pt idx="1">
                  <c:v>7</c:v>
                </c:pt>
                <c:pt idx="2">
                  <c:v>24</c:v>
                </c:pt>
                <c:pt idx="3">
                  <c:v>25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spPr bwMode="auto">
            <a:prstGeom prst="rect">
              <a:avLst/>
            </a:prstGeom>
            <a:solidFill>
              <a:srgbClr val="476FBB"/>
            </a:solidFill>
            <a:ln>
              <a:noFill/>
            </a:ln>
            <a:effectLst/>
          </c:spPr>
          <c:invertIfNegative val="0"/>
          <c:val>
            <c:numRef>
              <c:f>'Лист1'!$D$6:$D$10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100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gapWidth val="150"/>
        <c:overlap val="100"/>
        <c:axId val="1460491167"/>
        <c:axId val="1460499487"/>
      </c:barChart>
      <c:catAx>
        <c:axId val="146049116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460499487"/>
        <c:crosses val="autoZero"/>
        <c:auto val="1"/>
        <c:lblAlgn val="ctr"/>
        <c:lblOffset val="100"/>
        <c:noMultiLvlLbl val="0"/>
      </c:catAx>
      <c:valAx>
        <c:axId val="146049948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460491167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  <a:effectLst/>
      </c:spPr>
    </c:plotArea>
    <c:plotVisOnly val="1"/>
    <c:dispBlanksAs val="gap"/>
    <c:showDLblsOverMax val="0"/>
  </c:chart>
  <c:spPr bwMode="auto">
    <a:xfrm>
      <a:off x="788382" y="0"/>
      <a:ext cx="4650639" cy="2495171"/>
    </a:xfrm>
    <a:prstGeom prst="rect">
      <a:avLst/>
    </a:prstGeom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6980"/>
          <c:y val="0.061860"/>
          <c:w val="0.953830"/>
          <c:h val="0.651700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Лист3!$A$7</c:f>
              <c:strCache>
                <c:ptCount val="1"/>
                <c:pt idx="0">
                  <c:v xml:space="preserve">обычный график</c:v>
                </c:pt>
              </c:strCache>
            </c:strRef>
          </c:tx>
          <c:spPr bwMode="auto"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 bwMode="auto"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  <a:prstDash val="solid"/>
              </a:ln>
              <a:effectLst/>
            </c:spPr>
          </c:dPt>
          <c:dPt>
            <c:idx val="7"/>
            <c:invertIfNegative val="0"/>
            <c:bubble3D val="0"/>
            <c:spPr bwMode="auto"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bg1"/>
                </a:solidFill>
                <a:prstDash val="lgDash"/>
              </a:ln>
              <a:effectLst/>
            </c:spPr>
          </c:dPt>
          <c:dLbls>
            <c:dLblPos val="ctr"/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  <a:round/>
              </a:ln>
              <a:effectLst/>
            </c:spPr>
            <c:txPr>
              <a:bodyPr rot="0" spcFirstLastPara="1" vertOverflow="ellipsis" vert="horz" wrap="square" lIns="38099" tIns="19049" rIns="38099" bIns="19049" anchor="ctr" anchorCtr="1">
                <a:spAutoFit/>
              </a:bodyPr>
              <a:lstStyle/>
              <a:p>
                <a:pPr>
                  <a:defRPr sz="1400" b="1" i="0" u="none" strike="noStrike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</c:dLbls>
          <c:cat>
            <c:strRef>
              <c:f>Лист3!$B$6:$I$6</c:f>
              <c:strCache>
                <c:ptCount val="8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  <c:pt idx="3">
                  <c:v>май</c:v>
                </c:pt>
                <c:pt idx="4">
                  <c:v>июнь</c:v>
                </c:pt>
                <c:pt idx="5">
                  <c:v>сентябрь</c:v>
                </c:pt>
                <c:pt idx="6">
                  <c:v>…</c:v>
                </c:pt>
                <c:pt idx="7">
                  <c:v xml:space="preserve">декабрь
(план)</c:v>
                </c:pt>
              </c:strCache>
            </c:strRef>
          </c:cat>
          <c:val>
            <c:numRef>
              <c:f>Лист3!$B$7:$I$7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13</c:v>
                </c:pt>
                <c:pt idx="4">
                  <c:v>14</c:v>
                </c:pt>
                <c:pt idx="5">
                  <c:v>14</c:v>
                </c:pt>
                <c:pt idx="7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Лист3!$A$8</c:f>
              <c:strCache>
                <c:ptCount val="1"/>
                <c:pt idx="0">
                  <c:v xml:space="preserve">временный график</c:v>
                </c:pt>
              </c:strCache>
            </c:strRef>
          </c:tx>
          <c:spPr bwMode="auto"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</c:spPr>
          <c:invertIfNegative val="0"/>
          <c:dLbls>
            <c:dLblPos val="ctr"/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099" tIns="19049" rIns="38099" bIns="19049" anchor="ctr" anchorCtr="1">
                <a:spAutoFit/>
              </a:bodyPr>
              <a:lstStyle/>
              <a:p>
                <a:pPr>
                  <a:defRPr sz="1400" b="1" i="0" u="none" strike="noStrike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</c:dLbls>
          <c:cat>
            <c:strRef>
              <c:f>Лист3!$B$6:$I$6</c:f>
              <c:strCache>
                <c:ptCount val="8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  <c:pt idx="3">
                  <c:v>май</c:v>
                </c:pt>
                <c:pt idx="4">
                  <c:v>июнь</c:v>
                </c:pt>
                <c:pt idx="5">
                  <c:v>сентябрь</c:v>
                </c:pt>
                <c:pt idx="6">
                  <c:v>…</c:v>
                </c:pt>
                <c:pt idx="7">
                  <c:v xml:space="preserve">декабрь
(план)</c:v>
                </c:pt>
              </c:strCache>
            </c:strRef>
          </c:cat>
          <c:val>
            <c:numRef>
              <c:f>Лист3!$B$8:$I$8</c:f>
              <c:numCache>
                <c:formatCode>General</c:formatCode>
                <c:ptCount val="8"/>
                <c:pt idx="0">
                  <c:v>3</c:v>
                </c:pt>
                <c:pt idx="1">
                  <c:v>7</c:v>
                </c:pt>
                <c:pt idx="2">
                  <c:v>7</c:v>
                </c:pt>
                <c:pt idx="3">
                  <c:v>5</c:v>
                </c:pt>
                <c:pt idx="4">
                  <c:v>4</c:v>
                </c:pt>
                <c:pt idx="5">
                  <c:v>4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  <c:txPr>
            <a:bodyPr/>
            <a:p>
              <a:pPr>
                <a:defRPr>
                  <a:solidFill>
                    <a:schemeClr val="bg1"/>
                  </a:solidFill>
                </a:defRPr>
              </a:pPr>
              <a:endParaRPr/>
            </a:p>
          </c:txPr>
        </c:dLbls>
        <c:gapWidth val="219"/>
        <c:overlap val="100"/>
        <c:axId val="2098349700"/>
        <c:axId val="2098349701"/>
      </c:barChart>
      <c:catAx>
        <c:axId val="20983497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>
                <a:solidFill>
                  <a:schemeClr val="bg1"/>
                </a:solidFill>
                <a:latin typeface="Calibri"/>
                <a:ea typeface="Arial"/>
                <a:cs typeface="Arial"/>
              </a:defRPr>
            </a:pPr>
            <a:endParaRPr lang="ru-RU"/>
          </a:p>
        </c:txPr>
        <c:crossAx val="2098349701"/>
        <c:crosses val="autoZero"/>
        <c:auto val="1"/>
        <c:lblAlgn val="ctr"/>
        <c:lblOffset val="100"/>
        <c:noMultiLvlLbl val="0"/>
      </c:catAx>
      <c:valAx>
        <c:axId val="209834970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/>
          <a:p>
            <a:pPr>
              <a:defRPr>
                <a:solidFill>
                  <a:schemeClr val="bg1"/>
                </a:solidFill>
              </a:defRPr>
            </a:pPr>
            <a:endParaRPr/>
          </a:p>
        </c:txPr>
        <c:crossAx val="2098349700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34390"/>
          <c:y val="0.912750"/>
          <c:w val="0.751120"/>
          <c:h val="0.06754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 bwMode="auto">
    <a:xfrm>
      <a:off x="343983" y="2146813"/>
      <a:ext cx="8430849" cy="2817588"/>
    </a:xfrm>
    <a:prstGeom prst="rect">
      <a:avLst/>
    </a:prstGeom>
    <a:noFill/>
    <a:ln w="9525" cap="flat" cmpd="sng" algn="ctr">
      <a:noFill/>
      <a:round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ru-RU"/>
    </a:p>
  </c:txPr>
  <c:externalData r:id="rId1">
    <c:autoUpdate val="0"/>
  </c:externalData>
  <c:userShapes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5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5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200"/>
  </cs:dataLabel>
  <cs:dataLabelCallout>
    <cs:lnRef idx="0"/>
    <cs:fillRef idx="0"/>
    <cs:effectRef idx="0"/>
    <cs:fontRef idx="minor">
      <a:schemeClr val="tx1">
        <a:lumMod val="75000"/>
        <a:lumOff val="25000"/>
      </a:schemeClr>
    </cs:fontRef>
    <cs:defRPr sz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5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200"/>
  </cs:trendlineLabel>
  <cs:up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/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>
  <cs:dataLabelCallout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  <a:beve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/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drawings/_rels/.rels><?xml version="1.0" encoding="UTF-8" standalone="yes"?><Relationships xmlns="http://schemas.openxmlformats.org/package/2006/relationships"></Relationships>
</file>

<file path=ppt/drawings/drawing1.xml><?xml version="1.0" encoding="utf-8"?>
<c:userShapes xmlns:c="http://schemas.openxmlformats.org/drawingml/2006/chart" xmlns:cdr="http://schemas.openxmlformats.org/drawingml/2006/chartDrawing" xmlns:a="http://schemas.openxmlformats.org/drawingml/2006/main" xmlns:r="http://schemas.openxmlformats.org/officeDocument/2006/relationships">
  <cdr:relSizeAnchor>
    <cdr:from>
      <cdr:x>0.20388000000000001</cdr:x>
      <cdr:y>0.37112000000000001</cdr:y>
    </cdr:from>
    <cdr:to>
      <cdr:x>0.24651999999999999</cdr:x>
      <cdr:y>0.48830000000000001</cdr:y>
    </cdr:to>
    <cdr:sp>
      <cdr:nvSpPr>
        <cdr:cNvPr id="177017236" name="TextBox 807836588"/>
        <cdr:cNvSpPr txBox="1"/>
      </cdr:nvSpPr>
      <cdr:spPr bwMode="auto">
        <a:xfrm>
          <a:off x="1718863" y="1045658"/>
          <a:ext cx="359490" cy="330165"/>
        </a:xfrm>
        <a:prstGeom prst="rect">
          <a:avLst/>
        </a:prstGeom>
        <a:noFill/>
      </cdr:spPr>
      <cdr:txBody>
        <a:bodyPr vert="horz" wrap="square" lIns="91440" tIns="45720" rIns="91440" bIns="45720" numCol="1" spcCol="0" rtlCol="0" fromWordArt="0" anchor="t" anchorCtr="0" forceAA="0" compatLnSpc="0">
          <a:spAutoFit/>
        </a:bodyPr>
        <a:lstStyle>
          <a:defPPr marR="0" lvl="0" algn="l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1pPr>
          <a:lvl2pPr marR="0" lvl="1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2pPr>
          <a:lvl3pPr marR="0" lvl="2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3pPr>
          <a:lvl4pPr marR="0" lvl="3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4pPr>
          <a:lvl5pPr marR="0" lvl="4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5pPr>
          <a:lvl6pPr marR="0" lvl="5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6pPr>
          <a:lvl7pPr marR="0" lvl="6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7pPr>
          <a:lvl8pPr marR="0" lvl="7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8pPr>
          <a:lvl9pPr marR="0" lvl="8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9pPr>
        </a:lstStyle>
        <a:p>
          <a:pPr marL="0" marR="0" indent="0" algn="ctr">
            <a:lnSpc>
              <a:spcPct val="10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600" b="1" i="0" u="none" strike="noStrike" cap="none" spc="0">
              <a:solidFill>
                <a:schemeClr val="bg1"/>
              </a:solidFill>
              <a:latin typeface="Arial"/>
              <a:ea typeface="Arial"/>
              <a:cs typeface="Arial"/>
            </a:rPr>
            <a:t>9</a:t>
          </a:r>
          <a:endParaRPr sz="1600" b="1">
            <a:solidFill>
              <a:schemeClr val="bg1"/>
            </a:solidFill>
          </a:endParaRPr>
        </a:p>
      </cdr:txBody>
    </cdr:sp>
  </cdr:relSizeAnchor>
  <cdr:relSizeAnchor>
    <cdr:from>
      <cdr:x>0.55737000000000003</cdr:x>
      <cdr:y>0.11949</cdr:y>
    </cdr:from>
    <cdr:to>
      <cdr:x>0.60633999999999999</cdr:x>
      <cdr:y>0.23668</cdr:y>
    </cdr:to>
    <cdr:sp>
      <cdr:nvSpPr>
        <cdr:cNvPr id="496062685" name="TextBox 807836588"/>
        <cdr:cNvSpPr txBox="1"/>
      </cdr:nvSpPr>
      <cdr:spPr bwMode="auto">
        <a:xfrm>
          <a:off x="4699132" y="336676"/>
          <a:ext cx="412942" cy="330193"/>
        </a:xfrm>
        <a:prstGeom prst="rect">
          <a:avLst/>
        </a:prstGeom>
        <a:noFill/>
      </cdr:spPr>
      <cdr:txBody>
        <a:bodyPr vert="horz" wrap="none" lIns="91440" tIns="45720" rIns="91440" bIns="45720" numCol="1" spcCol="0" rtlCol="0" fromWordArt="0" anchor="t" anchorCtr="0" forceAA="0" compatLnSpc="0">
          <a:spAutoFit/>
        </a:bodyPr>
        <a:lstStyle>
          <a:defPPr marR="0" lvl="0" algn="l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1pPr>
          <a:lvl2pPr marR="0" lvl="1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2pPr>
          <a:lvl3pPr marR="0" lvl="2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3pPr>
          <a:lvl4pPr marR="0" lvl="3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4pPr>
          <a:lvl5pPr marR="0" lvl="4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5pPr>
          <a:lvl6pPr marR="0" lvl="5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6pPr>
          <a:lvl7pPr marR="0" lvl="6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7pPr>
          <a:lvl8pPr marR="0" lvl="7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8pPr>
          <a:lvl9pPr marR="0" lvl="8" algn="l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defRPr>
          </a:lvl9pPr>
        </a:lstStyle>
        <a:p>
          <a:pPr marL="0" marR="0" indent="0" algn="ctr">
            <a:lnSpc>
              <a:spcPct val="10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600" b="1" i="0" u="none" strike="noStrike" cap="none" spc="0">
              <a:solidFill>
                <a:schemeClr val="bg1"/>
              </a:solidFill>
              <a:latin typeface="Arial"/>
              <a:ea typeface="Arial"/>
              <a:cs typeface="Arial"/>
            </a:rPr>
            <a:t>18</a:t>
          </a:r>
          <a:endParaRPr sz="1600" b="1">
            <a:solidFill>
              <a:schemeClr val="bg1"/>
            </a:solidFill>
          </a:endParaRPr>
        </a:p>
      </cdr:txBody>
    </cdr:sp>
  </cdr:relSizeAnchor>
</c:userShapes>
</file>

<file path=ppt/embeddings/_rels/Microsoft_Excel_Worksheet1.xlsx.rels><?xml version="1.0" encoding="UTF-8" standalone="yes"?><Relationships xmlns="http://schemas.openxmlformats.org/package/2006/relationships"></Relationships>
</file>

<file path=ppt/embeddings/_rels/Microsoft_Excel_Worksheet2.xlsx.rels><?xml version="1.0" encoding="UTF-8" standalone="yes"?><Relationships xmlns="http://schemas.openxmlformats.org/package/2006/relationships"></Relationships>
</file>

<file path=ppt/embeddings/_rels/Microsoft_Excel_Worksheet3.xlsx.rels><?xml version="1.0" encoding="UTF-8" standalone="yes"?><Relationships xmlns="http://schemas.openxmlformats.org/package/2006/relationships"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3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 userDrawn="1"/>
        </p:nvSpPr>
        <p:spPr bwMode="auto">
          <a:xfrm>
            <a:off x="3167843" y="897939"/>
            <a:ext cx="5974692" cy="3375000"/>
          </a:xfrm>
          <a:prstGeom prst="rect">
            <a:avLst/>
          </a:prstGeom>
          <a:solidFill>
            <a:schemeClr val="accent6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marL="435914" indent="-285746" defTabSz="816158">
              <a:buFont typeface="Arial"/>
              <a:buChar char="•"/>
              <a:defRPr/>
            </a:pPr>
            <a:endParaRPr lang="en-US" sz="160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 bwMode="auto">
          <a:xfrm>
            <a:off x="3178773" y="900000"/>
            <a:ext cx="184921" cy="1980000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35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51970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36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803998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 bwMode="auto">
          <a:xfrm>
            <a:off x="3527240" y="951573"/>
            <a:ext cx="5329237" cy="1527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076059" y="3183821"/>
            <a:ext cx="3852044" cy="395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Имя Фамилия</a:t>
            </a:r>
            <a:endParaRPr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076059" y="3595187"/>
            <a:ext cx="3872773" cy="6318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1800" b="0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Должность</a:t>
            </a:r>
            <a:endParaRPr/>
          </a:p>
          <a:p>
            <a:pPr lvl="0">
              <a:defRPr/>
            </a:pPr>
            <a:r>
              <a:rPr lang="ru-RU"/>
              <a:t>должность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6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1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6" name="Текст 4"/>
          <p:cNvSpPr txBox="1"/>
          <p:nvPr userDrawn="1"/>
        </p:nvSpPr>
        <p:spPr bwMode="auto">
          <a:xfrm>
            <a:off x="3334157" y="897734"/>
            <a:ext cx="5811961" cy="438141"/>
          </a:xfrm>
          <a:prstGeom prst="rect">
            <a:avLst/>
          </a:prstGeom>
          <a:solidFill>
            <a:srgbClr val="ECECEC"/>
          </a:solidFill>
        </p:spPr>
        <p:txBody>
          <a:bodyPr lIns="77925" tIns="38963" rIns="77925" bIns="38963" anchor="ctr"/>
          <a:lstStyle>
            <a:lvl1pPr marL="151521" indent="0" algn="l" defTabSz="914400">
              <a:lnSpc>
                <a:spcPct val="80000"/>
              </a:lnSpc>
              <a:spcBef>
                <a:spcPts val="0"/>
              </a:spcBef>
              <a:buFont typeface="Arial"/>
              <a:buNone/>
              <a:defRPr sz="15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084" indent="0" algn="l" defTabSz="914400">
              <a:spcBef>
                <a:spcPts val="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170" indent="0" algn="l" defTabSz="914400">
              <a:spcBef>
                <a:spcPts val="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254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339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1519" marR="0" lvl="0" indent="0" algn="l" defTabSz="91438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0" b="0" i="0" u="none" strike="noStrike" cap="none" spc="0">
                <a:ln>
                  <a:noFill/>
                </a:ln>
                <a:solidFill>
                  <a:srgbClr val="D8D8D8">
                    <a:lumMod val="50000"/>
                  </a:srgbClr>
                </a:solidFill>
              </a:rPr>
              <a:t>Заголовок</a:t>
            </a:r>
            <a:endParaRPr/>
          </a:p>
        </p:txBody>
      </p:sp>
      <p:sp>
        <p:nvSpPr>
          <p:cNvPr id="37" name="Текст 4"/>
          <p:cNvSpPr txBox="1"/>
          <p:nvPr userDrawn="1"/>
        </p:nvSpPr>
        <p:spPr bwMode="auto">
          <a:xfrm>
            <a:off x="3334157" y="1489313"/>
            <a:ext cx="5811961" cy="438141"/>
          </a:xfrm>
          <a:prstGeom prst="rect">
            <a:avLst/>
          </a:prstGeom>
          <a:solidFill>
            <a:srgbClr val="ECECEC"/>
          </a:solidFill>
        </p:spPr>
        <p:txBody>
          <a:bodyPr lIns="77925" tIns="38963" rIns="77925" bIns="38963" anchor="ctr"/>
          <a:lstStyle>
            <a:lvl1pPr marL="151521" indent="0" algn="l" defTabSz="914400">
              <a:lnSpc>
                <a:spcPct val="80000"/>
              </a:lnSpc>
              <a:spcBef>
                <a:spcPts val="0"/>
              </a:spcBef>
              <a:buFont typeface="Arial"/>
              <a:buNone/>
              <a:defRPr sz="15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084" indent="0" algn="l" defTabSz="914400">
              <a:spcBef>
                <a:spcPts val="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170" indent="0" algn="l" defTabSz="914400">
              <a:spcBef>
                <a:spcPts val="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254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339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1519" marR="0" lvl="0" indent="0" algn="l" defTabSz="91438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0" b="0" i="0" u="none" strike="noStrike" cap="none" spc="0">
                <a:ln>
                  <a:noFill/>
                </a:ln>
                <a:solidFill>
                  <a:srgbClr val="D8D8D8">
                    <a:lumMod val="50000"/>
                  </a:srgbClr>
                </a:solidFill>
              </a:rPr>
              <a:t>Заголовок</a:t>
            </a:r>
            <a:endParaRPr/>
          </a:p>
        </p:txBody>
      </p:sp>
      <p:sp>
        <p:nvSpPr>
          <p:cNvPr id="38" name="Текст 4"/>
          <p:cNvSpPr txBox="1"/>
          <p:nvPr userDrawn="1"/>
        </p:nvSpPr>
        <p:spPr bwMode="auto">
          <a:xfrm>
            <a:off x="3334157" y="2080894"/>
            <a:ext cx="5811961" cy="438141"/>
          </a:xfrm>
          <a:prstGeom prst="rect">
            <a:avLst/>
          </a:prstGeom>
          <a:solidFill>
            <a:srgbClr val="ECECEC"/>
          </a:solidFill>
        </p:spPr>
        <p:txBody>
          <a:bodyPr lIns="77925" tIns="38963" rIns="77925" bIns="38963" anchor="ctr"/>
          <a:lstStyle>
            <a:lvl1pPr marL="151521" indent="0" algn="l" defTabSz="914400">
              <a:lnSpc>
                <a:spcPct val="80000"/>
              </a:lnSpc>
              <a:spcBef>
                <a:spcPts val="0"/>
              </a:spcBef>
              <a:buFont typeface="Arial"/>
              <a:buNone/>
              <a:defRPr sz="15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084" indent="0" algn="l" defTabSz="914400">
              <a:spcBef>
                <a:spcPts val="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170" indent="0" algn="l" defTabSz="914400">
              <a:spcBef>
                <a:spcPts val="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254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339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1519" marR="0" lvl="0" indent="0" algn="l" defTabSz="91438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0" b="0" i="0" u="none" strike="noStrike" cap="none" spc="0">
                <a:ln>
                  <a:noFill/>
                </a:ln>
                <a:solidFill>
                  <a:srgbClr val="D8D8D8">
                    <a:lumMod val="50000"/>
                  </a:srgbClr>
                </a:solidFill>
              </a:rPr>
              <a:t>Заголовок</a:t>
            </a:r>
            <a:endParaRPr/>
          </a:p>
        </p:txBody>
      </p:sp>
      <p:sp>
        <p:nvSpPr>
          <p:cNvPr id="39" name="Текст 4"/>
          <p:cNvSpPr txBox="1"/>
          <p:nvPr userDrawn="1"/>
        </p:nvSpPr>
        <p:spPr bwMode="auto">
          <a:xfrm>
            <a:off x="3334157" y="2672474"/>
            <a:ext cx="5811961" cy="438141"/>
          </a:xfrm>
          <a:prstGeom prst="rect">
            <a:avLst/>
          </a:prstGeom>
          <a:solidFill>
            <a:srgbClr val="ECECEC"/>
          </a:solidFill>
        </p:spPr>
        <p:txBody>
          <a:bodyPr lIns="77925" tIns="38963" rIns="77925" bIns="38963" anchor="ctr"/>
          <a:lstStyle>
            <a:lvl1pPr marL="151521" indent="0" algn="l" defTabSz="914400">
              <a:lnSpc>
                <a:spcPct val="80000"/>
              </a:lnSpc>
              <a:spcBef>
                <a:spcPts val="0"/>
              </a:spcBef>
              <a:buFont typeface="Arial"/>
              <a:buNone/>
              <a:defRPr sz="15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084" indent="0" algn="l" defTabSz="914400">
              <a:spcBef>
                <a:spcPts val="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170" indent="0" algn="l" defTabSz="914400">
              <a:spcBef>
                <a:spcPts val="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254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339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1519" marR="0" lvl="0" indent="0" algn="l" defTabSz="91438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0" b="0" i="0" u="none" strike="noStrike" cap="none" spc="0">
                <a:ln>
                  <a:noFill/>
                </a:ln>
                <a:solidFill>
                  <a:srgbClr val="D8D8D8">
                    <a:lumMod val="50000"/>
                  </a:srgbClr>
                </a:solidFill>
              </a:rPr>
              <a:t>Заголовок</a:t>
            </a:r>
            <a:endParaRPr/>
          </a:p>
        </p:txBody>
      </p:sp>
      <p:sp>
        <p:nvSpPr>
          <p:cNvPr id="40" name="Текст 4"/>
          <p:cNvSpPr txBox="1"/>
          <p:nvPr userDrawn="1"/>
        </p:nvSpPr>
        <p:spPr bwMode="auto">
          <a:xfrm>
            <a:off x="3334156" y="3264053"/>
            <a:ext cx="5815509" cy="438141"/>
          </a:xfrm>
          <a:prstGeom prst="rect">
            <a:avLst/>
          </a:prstGeom>
          <a:solidFill>
            <a:srgbClr val="ECECEC"/>
          </a:solidFill>
        </p:spPr>
        <p:txBody>
          <a:bodyPr lIns="77925" tIns="38963" rIns="77925" bIns="38963" anchor="ctr"/>
          <a:lstStyle>
            <a:lvl1pPr marL="151521" indent="0" algn="l" defTabSz="914400">
              <a:lnSpc>
                <a:spcPct val="80000"/>
              </a:lnSpc>
              <a:spcBef>
                <a:spcPts val="0"/>
              </a:spcBef>
              <a:buFont typeface="Arial"/>
              <a:buNone/>
              <a:defRPr sz="15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084" indent="0" algn="l" defTabSz="914400">
              <a:spcBef>
                <a:spcPts val="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170" indent="0" algn="l" defTabSz="914400">
              <a:spcBef>
                <a:spcPts val="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254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339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1519" marR="0" lvl="0" indent="0" algn="l" defTabSz="91438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0" b="0" i="0" u="none" strike="noStrike" cap="none" spc="0">
                <a:ln>
                  <a:noFill/>
                </a:ln>
                <a:solidFill>
                  <a:srgbClr val="D8D8D8">
                    <a:lumMod val="50000"/>
                  </a:srgbClr>
                </a:solidFill>
              </a:rPr>
              <a:t>Заголовок</a:t>
            </a:r>
            <a:endParaRPr/>
          </a:p>
        </p:txBody>
      </p:sp>
      <p:sp>
        <p:nvSpPr>
          <p:cNvPr id="41" name="Текст 4"/>
          <p:cNvSpPr txBox="1"/>
          <p:nvPr userDrawn="1"/>
        </p:nvSpPr>
        <p:spPr bwMode="auto">
          <a:xfrm>
            <a:off x="3334157" y="3855632"/>
            <a:ext cx="5811961" cy="438141"/>
          </a:xfrm>
          <a:prstGeom prst="rect">
            <a:avLst/>
          </a:prstGeom>
          <a:solidFill>
            <a:srgbClr val="ECECEC"/>
          </a:solidFill>
        </p:spPr>
        <p:txBody>
          <a:bodyPr lIns="77925" tIns="38963" rIns="77925" bIns="38963" anchor="ctr"/>
          <a:lstStyle>
            <a:lvl1pPr marL="151521" indent="0" algn="l" defTabSz="914400">
              <a:lnSpc>
                <a:spcPct val="80000"/>
              </a:lnSpc>
              <a:spcBef>
                <a:spcPts val="0"/>
              </a:spcBef>
              <a:buFont typeface="Arial"/>
              <a:buNone/>
              <a:defRPr sz="15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084" indent="0" algn="l" defTabSz="914400">
              <a:spcBef>
                <a:spcPts val="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6170" indent="0" algn="l" defTabSz="914400">
              <a:spcBef>
                <a:spcPts val="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4254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2339" indent="0" algn="l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1519" marR="0" lvl="0" indent="0" algn="l" defTabSz="91438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0" b="0" i="0" u="none" strike="noStrike" cap="none" spc="0">
                <a:ln>
                  <a:noFill/>
                </a:ln>
                <a:solidFill>
                  <a:srgbClr val="D8D8D8">
                    <a:lumMod val="50000"/>
                  </a:srgbClr>
                </a:solidFill>
              </a:rPr>
              <a:t>Заголовок</a:t>
            </a:r>
            <a:endParaRPr/>
          </a:p>
        </p:txBody>
      </p:sp>
      <p:sp>
        <p:nvSpPr>
          <p:cNvPr id="42" name="Текст 43"/>
          <p:cNvSpPr txBox="1"/>
          <p:nvPr userDrawn="1"/>
        </p:nvSpPr>
        <p:spPr bwMode="auto">
          <a:xfrm>
            <a:off x="3167846" y="2673000"/>
            <a:ext cx="166309" cy="437400"/>
          </a:xfrm>
          <a:prstGeom prst="rect">
            <a:avLst/>
          </a:prstGeom>
          <a:solidFill>
            <a:srgbClr val="CC3399"/>
          </a:solidFill>
        </p:spPr>
        <p:txBody>
          <a:bodyPr lIns="77925" tIns="38963" rIns="77925" bIns="38963"/>
          <a:lstStyle>
            <a:lvl1pPr marL="0" indent="0" algn="l" defTabSz="914400">
              <a:spcBef>
                <a:spcPts val="0"/>
              </a:spcBef>
              <a:buFont typeface="Arial"/>
              <a:buNone/>
              <a:defRPr sz="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8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" b="0" i="0" u="none" strike="noStrike" cap="none" spc="0">
                <a:ln>
                  <a:noFill/>
                </a:ln>
                <a:solidFill>
                  <a:srgbClr val="363636"/>
                </a:solidFill>
              </a:rPr>
              <a:t>.</a:t>
            </a:r>
            <a:endParaRPr/>
          </a:p>
        </p:txBody>
      </p:sp>
      <p:sp>
        <p:nvSpPr>
          <p:cNvPr id="43" name="Текст 43"/>
          <p:cNvSpPr txBox="1"/>
          <p:nvPr userDrawn="1"/>
        </p:nvSpPr>
        <p:spPr bwMode="auto">
          <a:xfrm>
            <a:off x="3167844" y="2081700"/>
            <a:ext cx="165589" cy="437400"/>
          </a:xfrm>
          <a:prstGeom prst="rect">
            <a:avLst/>
          </a:prstGeom>
          <a:solidFill>
            <a:srgbClr val="FF0000"/>
          </a:solidFill>
        </p:spPr>
        <p:txBody>
          <a:bodyPr lIns="77925" tIns="38963" rIns="77925" bIns="38963"/>
          <a:lstStyle>
            <a:lvl1pPr marL="0" indent="0" algn="l" defTabSz="914400">
              <a:spcBef>
                <a:spcPts val="0"/>
              </a:spcBef>
              <a:buFont typeface="Arial"/>
              <a:buNone/>
              <a:defRPr sz="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8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" b="0" i="0" u="none" strike="noStrike" cap="none" spc="0">
                <a:ln>
                  <a:noFill/>
                </a:ln>
                <a:solidFill>
                  <a:srgbClr val="363636"/>
                </a:solidFill>
              </a:rPr>
              <a:t>.</a:t>
            </a:r>
            <a:endParaRPr/>
          </a:p>
        </p:txBody>
      </p:sp>
      <p:sp>
        <p:nvSpPr>
          <p:cNvPr id="44" name="Текст 43"/>
          <p:cNvSpPr txBox="1"/>
          <p:nvPr userDrawn="1"/>
        </p:nvSpPr>
        <p:spPr bwMode="auto">
          <a:xfrm>
            <a:off x="3167844" y="1490400"/>
            <a:ext cx="165589" cy="437400"/>
          </a:xfrm>
          <a:prstGeom prst="rect">
            <a:avLst/>
          </a:prstGeom>
          <a:solidFill>
            <a:srgbClr val="0000FF"/>
          </a:solidFill>
        </p:spPr>
        <p:txBody>
          <a:bodyPr lIns="77925" tIns="38963" rIns="77925" bIns="38963"/>
          <a:lstStyle>
            <a:lvl1pPr marL="0" indent="0" algn="l" defTabSz="914400">
              <a:spcBef>
                <a:spcPts val="0"/>
              </a:spcBef>
              <a:buFont typeface="Arial"/>
              <a:buNone/>
              <a:defRPr sz="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8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" b="0" i="0" u="none" strike="noStrike" cap="none" spc="0">
                <a:ln>
                  <a:noFill/>
                </a:ln>
                <a:solidFill>
                  <a:srgbClr val="363636"/>
                </a:solidFill>
              </a:rPr>
              <a:t>.</a:t>
            </a:r>
            <a:endParaRPr/>
          </a:p>
        </p:txBody>
      </p:sp>
      <p:sp>
        <p:nvSpPr>
          <p:cNvPr id="45" name="Текст 43"/>
          <p:cNvSpPr txBox="1"/>
          <p:nvPr userDrawn="1"/>
        </p:nvSpPr>
        <p:spPr bwMode="auto">
          <a:xfrm>
            <a:off x="3167847" y="899100"/>
            <a:ext cx="165589" cy="437400"/>
          </a:xfrm>
          <a:prstGeom prst="rect">
            <a:avLst/>
          </a:prstGeom>
          <a:solidFill>
            <a:srgbClr val="FFC000"/>
          </a:solidFill>
        </p:spPr>
        <p:txBody>
          <a:bodyPr lIns="77925" tIns="38963" rIns="77925" bIns="38963"/>
          <a:lstStyle>
            <a:lvl1pPr marL="0" indent="0" algn="l" defTabSz="914400">
              <a:spcBef>
                <a:spcPts val="0"/>
              </a:spcBef>
              <a:buFont typeface="Arial"/>
              <a:buNone/>
              <a:defRPr sz="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8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" b="0" i="0" u="none" strike="noStrike" cap="none" spc="0">
                <a:ln>
                  <a:noFill/>
                </a:ln>
                <a:solidFill>
                  <a:srgbClr val="363636"/>
                </a:solidFill>
              </a:rPr>
              <a:t>.</a:t>
            </a:r>
            <a:endParaRPr/>
          </a:p>
        </p:txBody>
      </p:sp>
      <p:sp>
        <p:nvSpPr>
          <p:cNvPr id="46" name="Текст 43"/>
          <p:cNvSpPr txBox="1"/>
          <p:nvPr userDrawn="1"/>
        </p:nvSpPr>
        <p:spPr bwMode="auto">
          <a:xfrm>
            <a:off x="3167844" y="3264300"/>
            <a:ext cx="165589" cy="437400"/>
          </a:xfrm>
          <a:prstGeom prst="rect">
            <a:avLst/>
          </a:prstGeom>
          <a:solidFill>
            <a:srgbClr val="6600CC"/>
          </a:solidFill>
        </p:spPr>
        <p:txBody>
          <a:bodyPr lIns="77925" tIns="38963" rIns="77925" bIns="38963"/>
          <a:lstStyle>
            <a:lvl1pPr marL="0" indent="0" algn="l" defTabSz="914400">
              <a:spcBef>
                <a:spcPts val="0"/>
              </a:spcBef>
              <a:buFont typeface="Arial"/>
              <a:buNone/>
              <a:defRPr sz="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8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" b="0" i="0" u="none" strike="noStrike" cap="none" spc="0">
                <a:ln>
                  <a:noFill/>
                </a:ln>
                <a:solidFill>
                  <a:srgbClr val="363636"/>
                </a:solidFill>
              </a:rPr>
              <a:t>.</a:t>
            </a:r>
            <a:endParaRPr/>
          </a:p>
        </p:txBody>
      </p:sp>
      <p:sp>
        <p:nvSpPr>
          <p:cNvPr id="47" name="Текст 43"/>
          <p:cNvSpPr txBox="1"/>
          <p:nvPr userDrawn="1"/>
        </p:nvSpPr>
        <p:spPr bwMode="auto">
          <a:xfrm>
            <a:off x="3167844" y="3855600"/>
            <a:ext cx="165589" cy="437400"/>
          </a:xfrm>
          <a:prstGeom prst="rect">
            <a:avLst/>
          </a:prstGeom>
          <a:solidFill>
            <a:srgbClr val="92D050"/>
          </a:solidFill>
        </p:spPr>
        <p:txBody>
          <a:bodyPr lIns="77925" tIns="38963" rIns="77925" bIns="38963"/>
          <a:lstStyle>
            <a:lvl1pPr marL="0" indent="0" algn="l" defTabSz="914400">
              <a:spcBef>
                <a:spcPts val="0"/>
              </a:spcBef>
              <a:buFont typeface="Arial"/>
              <a:buNone/>
              <a:defRPr sz="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8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50" b="0" i="0" u="none" strike="noStrike" cap="none" spc="0">
                <a:ln>
                  <a:noFill/>
                </a:ln>
                <a:solidFill>
                  <a:srgbClr val="363636"/>
                </a:solidFill>
              </a:rPr>
              <a:t>.</a:t>
            </a:r>
            <a:endParaRPr/>
          </a:p>
        </p:txBody>
      </p:sp>
      <p:sp>
        <p:nvSpPr>
          <p:cNvPr id="21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8" y="4551970"/>
            <a:ext cx="2736937" cy="3037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22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8" y="4803998"/>
            <a:ext cx="2736937" cy="3037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grpSp>
        <p:nvGrpSpPr>
          <p:cNvPr id="23" name="Группа 22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24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27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2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167843" y="897734"/>
            <a:ext cx="5974692" cy="438141"/>
          </a:xfrm>
          <a:prstGeom prst="rect">
            <a:avLst/>
          </a:prstGeom>
          <a:solidFill>
            <a:srgbClr val="ECECEC"/>
          </a:solidFill>
        </p:spPr>
        <p:txBody>
          <a:bodyPr lIns="252000" tIns="38963" rIns="77925" bIns="38963" anchor="ctr"/>
          <a:lstStyle>
            <a:lvl1pPr marL="151519" indent="0">
              <a:lnSpc>
                <a:spcPct val="80000"/>
              </a:lnSpc>
              <a:spcBef>
                <a:spcPts val="0"/>
              </a:spcBef>
              <a:buNone/>
              <a:defRPr sz="1600">
                <a:solidFill>
                  <a:schemeClr val="accent1">
                    <a:lumMod val="50000"/>
                  </a:schemeClr>
                </a:solidFill>
              </a:defRPr>
            </a:lvl1pPr>
            <a:lvl2pPr marL="408079" indent="0">
              <a:buNone/>
              <a:defRPr/>
            </a:lvl2pPr>
            <a:lvl3pPr marL="816159" indent="0">
              <a:buNone/>
              <a:defRPr/>
            </a:lvl3pPr>
            <a:lvl4pPr marL="1224239" indent="0">
              <a:buNone/>
              <a:defRPr/>
            </a:lvl4pPr>
            <a:lvl5pPr marL="1632318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Заголовок</a:t>
            </a:r>
            <a:endParaRPr/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3167843" y="1489313"/>
            <a:ext cx="5974692" cy="438141"/>
          </a:xfrm>
          <a:prstGeom prst="rect">
            <a:avLst/>
          </a:prstGeom>
          <a:solidFill>
            <a:srgbClr val="ECECEC"/>
          </a:solidFill>
        </p:spPr>
        <p:txBody>
          <a:bodyPr lIns="252000" tIns="38963" rIns="77925" bIns="38963" anchor="ctr"/>
          <a:lstStyle>
            <a:lvl1pPr marL="151519" indent="0">
              <a:lnSpc>
                <a:spcPct val="80000"/>
              </a:lnSpc>
              <a:spcBef>
                <a:spcPts val="0"/>
              </a:spcBef>
              <a:buNone/>
              <a:defRPr sz="1600">
                <a:solidFill>
                  <a:schemeClr val="accent1">
                    <a:lumMod val="50000"/>
                  </a:schemeClr>
                </a:solidFill>
              </a:defRPr>
            </a:lvl1pPr>
            <a:lvl2pPr marL="408079" indent="0">
              <a:buNone/>
              <a:defRPr/>
            </a:lvl2pPr>
            <a:lvl3pPr marL="816159" indent="0">
              <a:buNone/>
              <a:defRPr/>
            </a:lvl3pPr>
            <a:lvl4pPr marL="1224239" indent="0">
              <a:buNone/>
              <a:defRPr/>
            </a:lvl4pPr>
            <a:lvl5pPr marL="1632318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Заголовок</a:t>
            </a:r>
            <a:endParaRPr/>
          </a:p>
        </p:txBody>
      </p:sp>
      <p:sp>
        <p:nvSpPr>
          <p:cNvPr id="23" name="Текст 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167843" y="2080894"/>
            <a:ext cx="5974692" cy="438141"/>
          </a:xfrm>
          <a:prstGeom prst="rect">
            <a:avLst/>
          </a:prstGeom>
          <a:solidFill>
            <a:srgbClr val="ECECEC"/>
          </a:solidFill>
        </p:spPr>
        <p:txBody>
          <a:bodyPr lIns="252000" tIns="38963" rIns="77925" bIns="38963" anchor="ctr"/>
          <a:lstStyle>
            <a:lvl1pPr marL="151519" indent="0">
              <a:lnSpc>
                <a:spcPct val="80000"/>
              </a:lnSpc>
              <a:spcBef>
                <a:spcPts val="0"/>
              </a:spcBef>
              <a:buNone/>
              <a:defRPr sz="1600">
                <a:solidFill>
                  <a:schemeClr val="accent1">
                    <a:lumMod val="50000"/>
                  </a:schemeClr>
                </a:solidFill>
              </a:defRPr>
            </a:lvl1pPr>
            <a:lvl2pPr marL="408079" indent="0">
              <a:buNone/>
              <a:defRPr/>
            </a:lvl2pPr>
            <a:lvl3pPr marL="816159" indent="0">
              <a:buNone/>
              <a:defRPr/>
            </a:lvl3pPr>
            <a:lvl4pPr marL="1224239" indent="0">
              <a:buNone/>
              <a:defRPr/>
            </a:lvl4pPr>
            <a:lvl5pPr marL="1632318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Заголовок</a:t>
            </a:r>
            <a:endParaRPr/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3167843" y="2672474"/>
            <a:ext cx="5974692" cy="438141"/>
          </a:xfrm>
          <a:prstGeom prst="rect">
            <a:avLst/>
          </a:prstGeom>
          <a:solidFill>
            <a:srgbClr val="ECECEC"/>
          </a:solidFill>
        </p:spPr>
        <p:txBody>
          <a:bodyPr lIns="252000" tIns="38963" rIns="77925" bIns="38963" anchor="ctr"/>
          <a:lstStyle>
            <a:lvl1pPr marL="151519" indent="0">
              <a:lnSpc>
                <a:spcPct val="80000"/>
              </a:lnSpc>
              <a:spcBef>
                <a:spcPts val="0"/>
              </a:spcBef>
              <a:buNone/>
              <a:defRPr sz="1600">
                <a:solidFill>
                  <a:schemeClr val="accent1">
                    <a:lumMod val="50000"/>
                  </a:schemeClr>
                </a:solidFill>
              </a:defRPr>
            </a:lvl1pPr>
            <a:lvl2pPr marL="408079" indent="0">
              <a:buNone/>
              <a:defRPr/>
            </a:lvl2pPr>
            <a:lvl3pPr marL="816159" indent="0">
              <a:buNone/>
              <a:defRPr/>
            </a:lvl3pPr>
            <a:lvl4pPr marL="1224239" indent="0">
              <a:buNone/>
              <a:defRPr/>
            </a:lvl4pPr>
            <a:lvl5pPr marL="1632318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Заголовок</a:t>
            </a:r>
            <a:endParaRPr/>
          </a:p>
        </p:txBody>
      </p:sp>
      <p:sp>
        <p:nvSpPr>
          <p:cNvPr id="29" name="Текст 4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3167844" y="3264053"/>
            <a:ext cx="5978275" cy="438141"/>
          </a:xfrm>
          <a:prstGeom prst="rect">
            <a:avLst/>
          </a:prstGeom>
          <a:solidFill>
            <a:srgbClr val="ECECEC"/>
          </a:solidFill>
        </p:spPr>
        <p:txBody>
          <a:bodyPr lIns="252000" tIns="38963" rIns="77925" bIns="38963" anchor="ctr"/>
          <a:lstStyle>
            <a:lvl1pPr marL="151519" indent="0">
              <a:lnSpc>
                <a:spcPct val="80000"/>
              </a:lnSpc>
              <a:spcBef>
                <a:spcPts val="0"/>
              </a:spcBef>
              <a:buNone/>
              <a:defRPr sz="1600">
                <a:solidFill>
                  <a:schemeClr val="accent1">
                    <a:lumMod val="50000"/>
                  </a:schemeClr>
                </a:solidFill>
              </a:defRPr>
            </a:lvl1pPr>
            <a:lvl2pPr marL="408079" indent="0">
              <a:buNone/>
              <a:defRPr/>
            </a:lvl2pPr>
            <a:lvl3pPr marL="816159" indent="0">
              <a:buNone/>
              <a:defRPr/>
            </a:lvl3pPr>
            <a:lvl4pPr marL="1224239" indent="0">
              <a:buNone/>
              <a:defRPr/>
            </a:lvl4pPr>
            <a:lvl5pPr marL="1632318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Заголовок</a:t>
            </a:r>
            <a:endParaRPr/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3167845" y="3855632"/>
            <a:ext cx="5974691" cy="438141"/>
          </a:xfrm>
          <a:prstGeom prst="rect">
            <a:avLst/>
          </a:prstGeom>
          <a:solidFill>
            <a:srgbClr val="ECECEC"/>
          </a:solidFill>
        </p:spPr>
        <p:txBody>
          <a:bodyPr lIns="252000" tIns="38963" rIns="77925" bIns="38963" anchor="ctr"/>
          <a:lstStyle>
            <a:lvl1pPr marL="151519" indent="0">
              <a:lnSpc>
                <a:spcPct val="80000"/>
              </a:lnSpc>
              <a:spcBef>
                <a:spcPts val="0"/>
              </a:spcBef>
              <a:buNone/>
              <a:defRPr sz="1600">
                <a:solidFill>
                  <a:schemeClr val="accent1">
                    <a:lumMod val="50000"/>
                  </a:schemeClr>
                </a:solidFill>
              </a:defRPr>
            </a:lvl1pPr>
            <a:lvl2pPr marL="408079" indent="0">
              <a:buNone/>
              <a:defRPr/>
            </a:lvl2pPr>
            <a:lvl3pPr marL="816159" indent="0">
              <a:buNone/>
              <a:defRPr/>
            </a:lvl3pPr>
            <a:lvl4pPr marL="1224239" indent="0">
              <a:buNone/>
              <a:defRPr/>
            </a:lvl4pPr>
            <a:lvl5pPr marL="1632318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Заголовок</a:t>
            </a:r>
            <a:endParaRPr/>
          </a:p>
        </p:txBody>
      </p:sp>
      <p:sp>
        <p:nvSpPr>
          <p:cNvPr id="16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46377"/>
            <a:ext cx="2736851" cy="2799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17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798405"/>
            <a:ext cx="2736851" cy="2799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8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auto">
          <a:xfrm>
            <a:off x="3167064" y="0"/>
            <a:ext cx="5976939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16" tIns="38959" rIns="77916" bIns="38959" rtlCol="0" anchor="ctr"/>
          <a:lstStyle/>
          <a:p>
            <a:pPr marL="457211">
              <a:defRPr/>
            </a:pPr>
            <a:endParaRPr lang="ru-RU" sz="140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/>
          <p:nvPr userDrawn="1"/>
        </p:nvSpPr>
        <p:spPr bwMode="auto">
          <a:xfrm>
            <a:off x="3131842" y="1779662"/>
            <a:ext cx="5989551" cy="1219200"/>
          </a:xfrm>
          <a:prstGeom prst="rect">
            <a:avLst/>
          </a:prstGeom>
        </p:spPr>
        <p:txBody>
          <a:bodyPr lIns="77916" tIns="38959" rIns="77916" bIns="38959"/>
          <a:lstStyle>
            <a:lvl1pPr algn="ctr" defTabSz="957828">
              <a:spcBef>
                <a:spcPts val="0"/>
              </a:spcBef>
              <a:buNone/>
              <a:defRPr sz="4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600">
                <a:solidFill>
                  <a:schemeClr val="bg1"/>
                </a:solidFill>
              </a:rPr>
              <a:t>СПАСИБО ЗА ВНИМАНИЕ!</a:t>
            </a:r>
            <a:endParaRPr/>
          </a:p>
        </p:txBody>
      </p:sp>
      <p:grpSp>
        <p:nvGrpSpPr>
          <p:cNvPr id="9" name="Группа 8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0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1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11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Title and body" preserve="0" showMasterPhAnim="0" type="tx" userDrawn="1">
  <p:cSld name="Title and bod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 bwMode="auto">
          <a:xfrm>
            <a:off x="311701" y="445025"/>
            <a:ext cx="852060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 bwMode="auto">
          <a:xfrm>
            <a:off x="311701" y="1152475"/>
            <a:ext cx="852060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195" lvl="0" indent="-342897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88" lvl="1" indent="-317496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583" lvl="2" indent="-317496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777" lvl="3" indent="-317496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5972" lvl="4" indent="-317496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166" lvl="5" indent="-317496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360" lvl="6" indent="-317496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555" lvl="7" indent="-317496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748" lvl="8" indent="-317496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 bwMode="auto">
          <a:xfrm>
            <a:off x="8472459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>
              <a:defRPr/>
            </a:pPr>
            <a:fld id="{00000000-1234-1234-1234-123412341234}" type="slidenum">
              <a:rPr lang="ru"/>
              <a:t/>
            </a:fld>
            <a:endParaRPr lang="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1597904"/>
            <a:ext cx="7772400" cy="110251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>
            <a:off x="457200" y="4767279"/>
            <a:ext cx="2133600" cy="273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1C05F32-5C3C-4D93-9830-7F7C6F4BFEB1}" type="datetime1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4767279"/>
            <a:ext cx="2895600" cy="273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79"/>
            <a:ext cx="2133600" cy="273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9B0651-EE4F-4900-A07F-96A6BFA9D0F0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 userDrawn="1"/>
        </p:nvSpPr>
        <p:spPr bwMode="auto">
          <a:xfrm>
            <a:off x="3167843" y="897939"/>
            <a:ext cx="5974692" cy="3375000"/>
          </a:xfrm>
          <a:prstGeom prst="rect">
            <a:avLst/>
          </a:prstGeom>
          <a:solidFill>
            <a:schemeClr val="accent6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marL="435914" indent="-285746" defTabSz="816158">
              <a:buFont typeface="Arial"/>
              <a:buChar char="•"/>
              <a:defRPr/>
            </a:pPr>
            <a:endParaRPr lang="en-US" sz="160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 bwMode="auto">
          <a:xfrm>
            <a:off x="3178773" y="900000"/>
            <a:ext cx="184921" cy="198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35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51970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36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803998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 bwMode="auto">
          <a:xfrm>
            <a:off x="3527240" y="951573"/>
            <a:ext cx="5329237" cy="1527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076059" y="3183821"/>
            <a:ext cx="3852044" cy="395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Имя Фамилия</a:t>
            </a:r>
            <a:endParaRPr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076059" y="3595187"/>
            <a:ext cx="3872773" cy="6318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1800" b="0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Должность</a:t>
            </a:r>
            <a:endParaRPr/>
          </a:p>
          <a:p>
            <a:pPr lvl="0">
              <a:defRPr/>
            </a:pPr>
            <a:r>
              <a:rPr lang="ru-RU"/>
              <a:t>должность</a:t>
            </a:r>
            <a:endParaRPr/>
          </a:p>
        </p:txBody>
      </p:sp>
      <p:grpSp>
        <p:nvGrpSpPr>
          <p:cNvPr id="16" name="Группа 15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7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10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 userDrawn="1"/>
        </p:nvSpPr>
        <p:spPr bwMode="auto">
          <a:xfrm>
            <a:off x="3167843" y="897939"/>
            <a:ext cx="5974692" cy="3375000"/>
          </a:xfrm>
          <a:prstGeom prst="rect">
            <a:avLst/>
          </a:prstGeom>
          <a:solidFill>
            <a:schemeClr val="accent6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marL="435914" indent="-285746" defTabSz="816158">
              <a:buFont typeface="Arial"/>
              <a:buChar char="•"/>
              <a:defRPr/>
            </a:pPr>
            <a:endParaRPr lang="en-US" sz="160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 bwMode="auto">
          <a:xfrm>
            <a:off x="3178773" y="900000"/>
            <a:ext cx="184921" cy="19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35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51970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36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803998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 bwMode="auto">
          <a:xfrm>
            <a:off x="3527240" y="951573"/>
            <a:ext cx="5329237" cy="1527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076059" y="3183821"/>
            <a:ext cx="3852044" cy="395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Имя Фамилия</a:t>
            </a:r>
            <a:endParaRPr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076059" y="3595187"/>
            <a:ext cx="3872773" cy="6318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1800" b="0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Должность</a:t>
            </a:r>
            <a:endParaRPr/>
          </a:p>
          <a:p>
            <a:pPr lvl="0">
              <a:defRPr/>
            </a:pPr>
            <a:r>
              <a:rPr lang="ru-RU"/>
              <a:t>должность</a:t>
            </a:r>
            <a:endParaRPr/>
          </a:p>
        </p:txBody>
      </p:sp>
      <p:grpSp>
        <p:nvGrpSpPr>
          <p:cNvPr id="16" name="Группа 15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7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8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4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 userDrawn="1"/>
        </p:nvSpPr>
        <p:spPr bwMode="auto">
          <a:xfrm>
            <a:off x="3167843" y="897939"/>
            <a:ext cx="5974692" cy="3375000"/>
          </a:xfrm>
          <a:prstGeom prst="rect">
            <a:avLst/>
          </a:prstGeom>
          <a:solidFill>
            <a:schemeClr val="accent6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marL="435914" indent="-285746" defTabSz="816158">
              <a:buFont typeface="Arial"/>
              <a:buChar char="•"/>
              <a:defRPr/>
            </a:pPr>
            <a:endParaRPr lang="en-US" sz="160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 bwMode="auto">
          <a:xfrm>
            <a:off x="3178773" y="900000"/>
            <a:ext cx="184921" cy="19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35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51970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36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803998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 bwMode="auto">
          <a:xfrm>
            <a:off x="3527240" y="951573"/>
            <a:ext cx="5329237" cy="1527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076059" y="3183821"/>
            <a:ext cx="3852044" cy="395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Имя Фамилия</a:t>
            </a:r>
            <a:endParaRPr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076059" y="3595187"/>
            <a:ext cx="3872773" cy="6318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1800" b="0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Должность</a:t>
            </a:r>
            <a:endParaRPr/>
          </a:p>
          <a:p>
            <a:pPr lvl="0">
              <a:defRPr/>
            </a:pPr>
            <a:r>
              <a:rPr lang="ru-RU"/>
              <a:t>должность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6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5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 userDrawn="1"/>
        </p:nvSpPr>
        <p:spPr bwMode="auto">
          <a:xfrm>
            <a:off x="3167843" y="897939"/>
            <a:ext cx="5974692" cy="3375000"/>
          </a:xfrm>
          <a:prstGeom prst="rect">
            <a:avLst/>
          </a:prstGeom>
          <a:solidFill>
            <a:schemeClr val="accent6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marL="435914" indent="-285746" defTabSz="816158">
              <a:buFont typeface="Arial"/>
              <a:buChar char="•"/>
              <a:defRPr/>
            </a:pPr>
            <a:endParaRPr lang="en-US" sz="160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 bwMode="auto">
          <a:xfrm>
            <a:off x="3178773" y="900000"/>
            <a:ext cx="184921" cy="1980000"/>
          </a:xfrm>
          <a:prstGeom prst="rect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35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51970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36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803998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 bwMode="auto">
          <a:xfrm>
            <a:off x="3527240" y="951573"/>
            <a:ext cx="5329237" cy="1527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076059" y="3183821"/>
            <a:ext cx="3852044" cy="395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Имя Фамилия</a:t>
            </a:r>
            <a:endParaRPr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076059" y="3595187"/>
            <a:ext cx="3872773" cy="6318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1800" b="0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Должность</a:t>
            </a:r>
            <a:endParaRPr/>
          </a:p>
          <a:p>
            <a:pPr lvl="0">
              <a:defRPr/>
            </a:pPr>
            <a:r>
              <a:rPr lang="ru-RU"/>
              <a:t>должность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6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6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 userDrawn="1"/>
        </p:nvSpPr>
        <p:spPr bwMode="auto">
          <a:xfrm>
            <a:off x="3167843" y="897939"/>
            <a:ext cx="5974692" cy="3375000"/>
          </a:xfrm>
          <a:prstGeom prst="rect">
            <a:avLst/>
          </a:prstGeom>
          <a:solidFill>
            <a:schemeClr val="accent6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marL="435914" indent="-285746" defTabSz="816158">
              <a:buFont typeface="Arial"/>
              <a:buChar char="•"/>
              <a:defRPr/>
            </a:pPr>
            <a:endParaRPr lang="en-US" sz="160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 bwMode="auto">
          <a:xfrm>
            <a:off x="3178773" y="900000"/>
            <a:ext cx="184921" cy="1980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35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51970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36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803998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 bwMode="auto">
          <a:xfrm>
            <a:off x="3527240" y="951573"/>
            <a:ext cx="5329237" cy="1527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076059" y="3183821"/>
            <a:ext cx="3852044" cy="395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Имя Фамилия</a:t>
            </a:r>
            <a:endParaRPr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076059" y="3595187"/>
            <a:ext cx="3872773" cy="6318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1800" b="0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Должность</a:t>
            </a:r>
            <a:endParaRPr/>
          </a:p>
          <a:p>
            <a:pPr lvl="0">
              <a:defRPr/>
            </a:pPr>
            <a:r>
              <a:rPr lang="ru-RU"/>
              <a:t>должность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6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7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 userDrawn="1"/>
        </p:nvSpPr>
        <p:spPr bwMode="auto">
          <a:xfrm>
            <a:off x="3167843" y="897939"/>
            <a:ext cx="5974692" cy="3375000"/>
          </a:xfrm>
          <a:prstGeom prst="rect">
            <a:avLst/>
          </a:prstGeom>
          <a:solidFill>
            <a:schemeClr val="accent6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marL="435914" indent="-285746" defTabSz="816158">
              <a:buFont typeface="Arial"/>
              <a:buChar char="•"/>
              <a:defRPr/>
            </a:pPr>
            <a:endParaRPr lang="en-US" sz="160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 bwMode="auto">
          <a:xfrm>
            <a:off x="3178773" y="900000"/>
            <a:ext cx="184921" cy="1980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35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51970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36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803998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 bwMode="auto">
          <a:xfrm>
            <a:off x="3527240" y="951573"/>
            <a:ext cx="5329237" cy="1527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076059" y="3183821"/>
            <a:ext cx="3852044" cy="395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Имя Фамилия</a:t>
            </a:r>
            <a:endParaRPr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076059" y="3595187"/>
            <a:ext cx="3872773" cy="6318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1800" b="0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Должность</a:t>
            </a:r>
            <a:endParaRPr/>
          </a:p>
          <a:p>
            <a:pPr lvl="0">
              <a:defRPr/>
            </a:pPr>
            <a:r>
              <a:rPr lang="ru-RU"/>
              <a:t>должность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6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8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 userDrawn="1"/>
        </p:nvSpPr>
        <p:spPr bwMode="auto">
          <a:xfrm>
            <a:off x="3167843" y="897939"/>
            <a:ext cx="5974692" cy="3375000"/>
          </a:xfrm>
          <a:prstGeom prst="rect">
            <a:avLst/>
          </a:prstGeom>
          <a:solidFill>
            <a:schemeClr val="accent6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marL="435914" indent="-285746" defTabSz="816158">
              <a:buFont typeface="Arial"/>
              <a:buChar char="•"/>
              <a:defRPr/>
            </a:pPr>
            <a:endParaRPr lang="en-US" sz="160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 bwMode="auto">
          <a:xfrm>
            <a:off x="3178773" y="900000"/>
            <a:ext cx="184921" cy="1980000"/>
          </a:xfrm>
          <a:prstGeom prst="rect">
            <a:avLst/>
          </a:prstGeom>
          <a:solidFill>
            <a:srgbClr val="4FC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35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51970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36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803998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 bwMode="auto">
          <a:xfrm>
            <a:off x="3527240" y="951573"/>
            <a:ext cx="5329237" cy="1527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076059" y="3183821"/>
            <a:ext cx="3852044" cy="395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Имя Фамилия</a:t>
            </a:r>
            <a:endParaRPr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076059" y="3595187"/>
            <a:ext cx="3872773" cy="6318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1800" b="0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Должность</a:t>
            </a:r>
            <a:endParaRPr/>
          </a:p>
          <a:p>
            <a:pPr lvl="0">
              <a:defRPr/>
            </a:pPr>
            <a:r>
              <a:rPr lang="ru-RU"/>
              <a:t>должность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6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9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 userDrawn="1"/>
        </p:nvSpPr>
        <p:spPr bwMode="auto">
          <a:xfrm>
            <a:off x="3167843" y="897939"/>
            <a:ext cx="5974692" cy="3375000"/>
          </a:xfrm>
          <a:prstGeom prst="rect">
            <a:avLst/>
          </a:prstGeom>
          <a:solidFill>
            <a:schemeClr val="accent6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marL="435914" indent="-285746" defTabSz="816158">
              <a:buFont typeface="Arial"/>
              <a:buChar char="•"/>
              <a:defRPr/>
            </a:pPr>
            <a:endParaRPr lang="en-US" sz="160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 bwMode="auto">
          <a:xfrm>
            <a:off x="3167846" y="0"/>
            <a:ext cx="5976159" cy="735546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 bwMode="auto">
          <a:xfrm>
            <a:off x="3167844" y="4488656"/>
            <a:ext cx="5978272" cy="675382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77916" tIns="38959" rIns="77916" bIns="38959" rtlCol="0" anchor="ctr"/>
          <a:lstStyle/>
          <a:p>
            <a:pPr marL="457211" marR="0" lvl="0" indent="0" defTabSz="81615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600" b="0" i="0" u="none" strike="noStrike" cap="none" spc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 bwMode="auto">
          <a:xfrm>
            <a:off x="3178773" y="900000"/>
            <a:ext cx="184921" cy="1980000"/>
          </a:xfrm>
          <a:prstGeom prst="rect">
            <a:avLst/>
          </a:prstGeom>
          <a:solidFill>
            <a:srgbClr val="1E36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35" name="Текст 2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142875" y="4551970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Месяц, год</a:t>
            </a:r>
            <a:endParaRPr/>
          </a:p>
        </p:txBody>
      </p:sp>
      <p:sp>
        <p:nvSpPr>
          <p:cNvPr id="36" name="Текст 2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42875" y="4803998"/>
            <a:ext cx="2736851" cy="252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accent4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Мероприятие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 bwMode="auto">
          <a:xfrm>
            <a:off x="3527240" y="951573"/>
            <a:ext cx="5329237" cy="1527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076059" y="3183821"/>
            <a:ext cx="3852044" cy="395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="1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Имя Фамилия</a:t>
            </a:r>
            <a:endParaRPr/>
          </a:p>
        </p:txBody>
      </p:sp>
      <p:sp>
        <p:nvSpPr>
          <p:cNvPr id="14" name="Текст 3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076059" y="3595187"/>
            <a:ext cx="3872773" cy="63188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1800" b="0">
                <a:solidFill>
                  <a:schemeClr val="accent4"/>
                </a:solidFill>
              </a:defRPr>
            </a:lvl1pPr>
          </a:lstStyle>
          <a:p>
            <a:pPr lvl="0">
              <a:defRPr/>
            </a:pPr>
            <a:r>
              <a:rPr lang="ru-RU"/>
              <a:t>Должность</a:t>
            </a:r>
            <a:endParaRPr/>
          </a:p>
          <a:p>
            <a:pPr lvl="0">
              <a:defRPr/>
            </a:pPr>
            <a:r>
              <a:rPr lang="ru-RU"/>
              <a:t>должность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611561" y="1275605"/>
            <a:ext cx="1836204" cy="2638656"/>
            <a:chOff x="611558" y="1275605"/>
            <a:chExt cx="1836204" cy="2638656"/>
          </a:xfrm>
        </p:grpSpPr>
        <p:pic>
          <p:nvPicPr>
            <p:cNvPr id="16" name="Picture 2" descr="\\172.16.16.2\User Data\DVK\ОСА\КАРТИНКИ\новый лого\logoforbetamks2.jpeg"/>
            <p:cNvPicPr>
              <a:picLocks noChangeAspect="1" noChangeArrowheads="1"/>
            </p:cNvPicPr>
            <p:nvPr userDrawn="1"/>
          </p:nvPicPr>
          <p:blipFill>
            <a:blip r:embed="rId2"/>
            <a:srcRect l="19164" t="48259" r="19584" b="21710"/>
            <a:stretch/>
          </p:blipFill>
          <p:spPr bwMode="auto">
            <a:xfrm>
              <a:off x="611558" y="3314101"/>
              <a:ext cx="1836204" cy="600159"/>
            </a:xfrm>
            <a:prstGeom prst="rect">
              <a:avLst/>
            </a:prstGeom>
            <a:noFill/>
          </p:spPr>
        </p:pic>
        <p:pic>
          <p:nvPicPr>
            <p:cNvPr id="17" name="Picture 3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21515" t="10227" r="56149" b="2703"/>
            <a:stretch/>
          </p:blipFill>
          <p:spPr bwMode="auto">
            <a:xfrm>
              <a:off x="658453" y="1275605"/>
              <a:ext cx="1789310" cy="196169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 sldNum="1"/>
  <p:txStyles>
    <p:titleStyle>
      <a:lvl1pPr algn="ctr" defTabSz="914388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7" indent="-342897" algn="l" defTabSz="914388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41" indent="-285746" algn="l" defTabSz="914388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2986" indent="-228597" algn="l" defTabSz="914388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180" indent="-228597" algn="l" defTabSz="914388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375" indent="-228597" algn="l" defTabSz="914388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569" indent="-228597" algn="l" defTabSz="914388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63" indent="-228597" algn="l" defTabSz="914388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56" indent="-228597" algn="l" defTabSz="914388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51" indent="-228597" algn="l" defTabSz="914388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88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95" algn="l" defTabSz="914388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88" algn="l" defTabSz="914388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83" algn="l" defTabSz="914388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77" algn="l" defTabSz="914388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972" algn="l" defTabSz="914388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166" algn="l" defTabSz="914388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360" algn="l" defTabSz="914388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555" algn="l" defTabSz="914388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6.emf"/><Relationship Id="rId4" Type="http://schemas.openxmlformats.org/officeDocument/2006/relationships/image" Target="../media/image4.png"/><Relationship Id="rId5" Type="http://schemas.openxmlformats.org/officeDocument/2006/relationships/image" Target="../media/image22.jpg"/><Relationship Id="rId6" Type="http://schemas.openxmlformats.org/officeDocument/2006/relationships/image" Target="../media/image23.jpg"/><Relationship Id="rId7" Type="http://schemas.openxmlformats.org/officeDocument/2006/relationships/image" Target="../media/image24.jpg"/><Relationship Id="rId8" Type="http://schemas.openxmlformats.org/officeDocument/2006/relationships/image" Target="../media/image25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6.emf"/><Relationship Id="rId4" Type="http://schemas.openxmlformats.org/officeDocument/2006/relationships/image" Target="../media/image4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Relationship Id="rId4" Type="http://schemas.openxmlformats.org/officeDocument/2006/relationships/chart" Target="../charts/chart3.xml" 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4.png"/><Relationship Id="rId4" Type="http://schemas.openxmlformats.org/officeDocument/2006/relationships/image" Target="../media/image6.emf"/><Relationship Id="rId5" Type="http://schemas.openxmlformats.org/officeDocument/2006/relationships/image" Target="../media/image7.png"/><Relationship Id="rId6" Type="http://schemas.openxmlformats.org/officeDocument/2006/relationships/chart" Target="../charts/chart1.xml" 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6.emf"/><Relationship Id="rId4" Type="http://schemas.openxmlformats.org/officeDocument/2006/relationships/image" Target="../media/image4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6.emf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image" Target="../media/image4.png"/><Relationship Id="rId7" Type="http://schemas.openxmlformats.org/officeDocument/2006/relationships/chart" Target="../charts/chart2.xml" /><Relationship Id="rId8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6.emf"/><Relationship Id="rId4" Type="http://schemas.openxmlformats.org/officeDocument/2006/relationships/image" Target="../media/image4.png"/><Relationship Id="rId5" Type="http://schemas.openxmlformats.org/officeDocument/2006/relationships/image" Target="../media/image16.jpg"/><Relationship Id="rId6" Type="http://schemas.openxmlformats.org/officeDocument/2006/relationships/image" Target="../media/image17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6.emf"/><Relationship Id="rId4" Type="http://schemas.openxmlformats.org/officeDocument/2006/relationships/image" Target="../media/image9.png"/><Relationship Id="rId5" Type="http://schemas.openxmlformats.org/officeDocument/2006/relationships/image" Target="../media/image4.png"/><Relationship Id="rId6" Type="http://schemas.openxmlformats.org/officeDocument/2006/relationships/image" Target="../media/image18.png"/><Relationship Id="rId7" Type="http://schemas.openxmlformats.org/officeDocument/2006/relationships/image" Target="../media/image19.jpg"/><Relationship Id="rId8" Type="http://schemas.openxmlformats.org/officeDocument/2006/relationships/image" Target="../media/image20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6.emf"/><Relationship Id="rId4" Type="http://schemas.openxmlformats.org/officeDocument/2006/relationships/image" Target="../media/image4.png"/><Relationship Id="rId5" Type="http://schemas.openxmlformats.org/officeDocument/2006/relationships/image" Target="../media/image21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jpg"/><Relationship Id="rId3" Type="http://schemas.openxmlformats.org/officeDocument/2006/relationships/image" Target="../media/image6.em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5243732"/>
          </a:xfrm>
          <a:prstGeom prst="rect">
            <a:avLst/>
          </a:prstGeom>
        </p:spPr>
      </p:pic>
      <p:sp>
        <p:nvSpPr>
          <p:cNvPr id="6" name="Google Shape;79;p1"/>
          <p:cNvSpPr/>
          <p:nvPr/>
        </p:nvSpPr>
        <p:spPr bwMode="auto">
          <a:xfrm>
            <a:off x="591264" y="1230658"/>
            <a:ext cx="7909220" cy="792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defRPr/>
            </a:pPr>
            <a:r>
              <a:rPr lang="ru-RU" sz="2600" b="1">
                <a:solidFill>
                  <a:schemeClr val="bg1"/>
                </a:solidFill>
                <a:latin typeface="Onest Black"/>
                <a:ea typeface="Montserrat"/>
                <a:cs typeface="Montserrat"/>
              </a:rPr>
              <a:t>О развитии рынка услуг связи </a:t>
            </a:r>
            <a:endParaRPr/>
          </a:p>
          <a:p>
            <a:pPr lvl="0">
              <a:defRPr/>
            </a:pPr>
            <a:r>
              <a:rPr lang="ru-RU" sz="2600" b="1">
                <a:solidFill>
                  <a:schemeClr val="bg1"/>
                </a:solidFill>
                <a:latin typeface="Onest Black"/>
                <a:ea typeface="Montserrat"/>
                <a:cs typeface="Montserrat"/>
              </a:rPr>
              <a:t>в Новосибирской области</a:t>
            </a:r>
            <a:endParaRPr/>
          </a:p>
        </p:txBody>
      </p:sp>
      <p:pic>
        <p:nvPicPr>
          <p:cNvPr id="8" name="Google Shape;83;p1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7500552" y="401595"/>
            <a:ext cx="1355531" cy="3466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80;p1"/>
          <p:cNvSpPr txBox="1"/>
          <p:nvPr/>
        </p:nvSpPr>
        <p:spPr bwMode="auto">
          <a:xfrm>
            <a:off x="591265" y="4159548"/>
            <a:ext cx="3955327" cy="846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8" tIns="34274" rIns="68568" bIns="34274" anchor="t" anchorCtr="0">
            <a:spAutoFit/>
          </a:bodyPr>
          <a:lstStyle/>
          <a:p>
            <a:pPr>
              <a:defRPr/>
            </a:pPr>
            <a:r>
              <a:rPr lang="ru-RU" sz="15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А.И. Лошаков</a:t>
            </a:r>
            <a:r>
              <a:rPr lang="ru-RU" sz="1500" b="1">
                <a:solidFill>
                  <a:schemeClr val="bg1"/>
                </a:solidFill>
                <a:latin typeface="Montserrat"/>
              </a:rPr>
              <a:t> </a:t>
            </a:r>
            <a:br>
              <a:rPr lang="en-US" sz="1350">
                <a:solidFill>
                  <a:schemeClr val="bg1"/>
                </a:solidFill>
                <a:latin typeface="Montserrat"/>
              </a:rPr>
            </a:b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заместитель министра - начальник управления инфраструктурных проектов министерства цифрового развития и связи Новосибирской области</a:t>
            </a:r>
            <a:endParaRPr lang="ru-RU" sz="1350">
              <a:solidFill>
                <a:schemeClr val="bg1"/>
              </a:solidFill>
              <a:latin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1976" y="0"/>
            <a:ext cx="914875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Пятиугольник 31"/>
          <p:cNvSpPr/>
          <p:nvPr/>
        </p:nvSpPr>
        <p:spPr bwMode="auto">
          <a:xfrm>
            <a:off x="22357" y="137884"/>
            <a:ext cx="6226289" cy="485215"/>
          </a:xfrm>
          <a:prstGeom prst="homePlate">
            <a:avLst>
              <a:gd name="adj" fmla="val 5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865704" y="4856702"/>
            <a:ext cx="278296" cy="286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defRPr/>
            </a:pPr>
            <a:fld id="{00000000-1234-1234-1234-123412341234}" type="slidenum">
              <a:rPr lang="ru" sz="1200">
                <a:solidFill>
                  <a:schemeClr val="bg1"/>
                </a:solidFill>
                <a:latin typeface="Montserrat"/>
              </a:rPr>
              <a:t/>
            </a:fld>
            <a:endParaRPr lang="ru" sz="1200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62686" y="551962"/>
            <a:ext cx="983025" cy="814700"/>
          </a:xfrm>
          <a:prstGeom prst="rect">
            <a:avLst/>
          </a:prstGeom>
        </p:spPr>
      </p:pic>
      <p:sp>
        <p:nvSpPr>
          <p:cNvPr id="33" name="Google Shape;184;p25"/>
          <p:cNvSpPr txBox="1"/>
          <p:nvPr/>
        </p:nvSpPr>
        <p:spPr bwMode="auto">
          <a:xfrm>
            <a:off x="3454" y="234726"/>
            <a:ext cx="6245190" cy="252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ru-RU" sz="20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Cовершенствование услуг почтовой связи</a:t>
            </a:r>
            <a:endParaRPr sz="1800" b="1">
              <a:solidFill>
                <a:schemeClr val="bg1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55" name="Прямоугольник 54"/>
          <p:cNvSpPr/>
          <p:nvPr/>
        </p:nvSpPr>
        <p:spPr bwMode="auto">
          <a:xfrm>
            <a:off x="3627829" y="1159543"/>
            <a:ext cx="15135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ДО / ПОСЛЕ</a:t>
            </a:r>
            <a:endParaRPr lang="ru-RU" sz="20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64" name="Прямоугольник 63"/>
          <p:cNvSpPr/>
          <p:nvPr/>
        </p:nvSpPr>
        <p:spPr bwMode="auto">
          <a:xfrm>
            <a:off x="85708" y="651726"/>
            <a:ext cx="7106871" cy="5185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Ремонт отделений почтовой связи: </a:t>
            </a:r>
            <a:r>
              <a:rPr lang="ru-RU" sz="2800" b="1">
                <a:solidFill>
                  <a:schemeClr val="bg1"/>
                </a:solidFill>
                <a:latin typeface="Montserrat"/>
              </a:rPr>
              <a:t>66</a:t>
            </a:r>
            <a:r>
              <a:rPr lang="ru-RU" sz="1600" b="1">
                <a:solidFill>
                  <a:schemeClr val="bg1"/>
                </a:solidFill>
                <a:latin typeface="Montserrat"/>
              </a:rPr>
              <a:t> </a:t>
            </a:r>
            <a:r>
              <a:rPr lang="ru-RU" sz="1600">
                <a:solidFill>
                  <a:schemeClr val="bg1"/>
                </a:solidFill>
                <a:latin typeface="Montserrat"/>
              </a:rPr>
              <a:t>отделений за 2022-2024 годы</a:t>
            </a:r>
            <a:endParaRPr lang="ru-RU" sz="2000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80" name="Google Shape;83;p1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7592526" y="166256"/>
            <a:ext cx="1355531" cy="346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/>
          <a:srcRect l="25287" t="0" r="24655" b="14611"/>
          <a:stretch/>
        </p:blipFill>
        <p:spPr bwMode="auto">
          <a:xfrm>
            <a:off x="4875067" y="1557794"/>
            <a:ext cx="2238972" cy="286438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/>
          <a:srcRect l="37770" t="0" r="7075" b="0"/>
          <a:stretch/>
        </p:blipFill>
        <p:spPr bwMode="auto">
          <a:xfrm>
            <a:off x="6730115" y="2179443"/>
            <a:ext cx="2125637" cy="289045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/>
          <a:srcRect l="18046" t="7702" r="30920" b="9902"/>
          <a:stretch/>
        </p:blipFill>
        <p:spPr bwMode="auto">
          <a:xfrm>
            <a:off x="152430" y="1346708"/>
            <a:ext cx="2331860" cy="282385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8"/>
          <a:srcRect l="7413" t="0" r="6930" b="11581"/>
          <a:stretch/>
        </p:blipFill>
        <p:spPr bwMode="auto">
          <a:xfrm>
            <a:off x="1978046" y="1988040"/>
            <a:ext cx="2041914" cy="28103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-4759" y="-3"/>
            <a:ext cx="914875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Пятиугольник 31"/>
          <p:cNvSpPr/>
          <p:nvPr/>
        </p:nvSpPr>
        <p:spPr bwMode="auto">
          <a:xfrm>
            <a:off x="3455" y="118491"/>
            <a:ext cx="7102340" cy="485215"/>
          </a:xfrm>
          <a:prstGeom prst="homePlate">
            <a:avLst>
              <a:gd name="adj" fmla="val 5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774835" y="4856701"/>
            <a:ext cx="369164" cy="286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>
              <a:defRPr/>
            </a:pPr>
            <a:fld id="{00000000-1234-1234-1234-123412341234}" type="slidenum">
              <a:rPr lang="ru" sz="1200">
                <a:solidFill>
                  <a:schemeClr val="bg1"/>
                </a:solidFill>
                <a:latin typeface="Montserrat"/>
              </a:rPr>
              <a:t/>
            </a:fld>
            <a:endParaRPr lang="ru" sz="1200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62686" y="551962"/>
            <a:ext cx="983025" cy="814700"/>
          </a:xfrm>
          <a:prstGeom prst="rect">
            <a:avLst/>
          </a:prstGeom>
        </p:spPr>
      </p:pic>
      <p:sp>
        <p:nvSpPr>
          <p:cNvPr id="33" name="Google Shape;184;p25"/>
          <p:cNvSpPr txBox="1"/>
          <p:nvPr/>
        </p:nvSpPr>
        <p:spPr bwMode="auto">
          <a:xfrm>
            <a:off x="3455" y="223364"/>
            <a:ext cx="6899916" cy="26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ru-RU" sz="18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МЕРЫ ПОДДЕРЖКИ РАЗВИТИЯ УСЛУГ ПОЧТОВОЙ СВЯЗИ</a:t>
            </a:r>
            <a:endParaRPr lang="ru-RU"/>
          </a:p>
        </p:txBody>
      </p:sp>
      <p:pic>
        <p:nvPicPr>
          <p:cNvPr id="80" name="Google Shape;83;p1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7592526" y="166256"/>
            <a:ext cx="1355531" cy="34662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Прямоугольник 24"/>
          <p:cNvSpPr/>
          <p:nvPr/>
        </p:nvSpPr>
        <p:spPr bwMode="auto">
          <a:xfrm>
            <a:off x="253758" y="1390149"/>
            <a:ext cx="1999344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b="1">
                <a:solidFill>
                  <a:srgbClr val="F9FAA8"/>
                </a:solidFill>
                <a:latin typeface="Montserrat"/>
              </a:rPr>
              <a:t>Налоговые</a:t>
            </a:r>
            <a:endParaRPr lang="ru-RU" sz="1800">
              <a:solidFill>
                <a:srgbClr val="EB3957"/>
              </a:solidFill>
              <a:latin typeface="Montserrat"/>
            </a:endParaRP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253755" y="1756269"/>
            <a:ext cx="2348534" cy="134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bg1"/>
                </a:solidFill>
                <a:latin typeface="Montserrat"/>
              </a:rPr>
              <a:t>освобождение от транспортного налога и налога на имущество (2024 год)</a:t>
            </a:r>
            <a:endParaRPr lang="ru-RU"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r>
              <a:rPr lang="ru-RU" sz="1400" b="1" i="0" u="none" strike="noStrike" cap="none" spc="0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6,3 млн. рублей</a:t>
            </a:r>
            <a:endParaRPr sz="1400">
              <a:solidFill>
                <a:srgbClr val="00B050"/>
              </a:solidFill>
            </a:endParaRPr>
          </a:p>
          <a:p>
            <a:pPr>
              <a:defRPr/>
            </a:pPr>
            <a:endParaRPr lang="ru-RU" sz="12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253758" y="3155319"/>
            <a:ext cx="1999344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b="1">
                <a:solidFill>
                  <a:srgbClr val="F9FAA8"/>
                </a:solidFill>
                <a:latin typeface="Montserrat"/>
              </a:rPr>
              <a:t>Неналоговые</a:t>
            </a:r>
            <a:endParaRPr lang="ru-RU" sz="1800">
              <a:solidFill>
                <a:srgbClr val="EB3957"/>
              </a:solidFill>
              <a:latin typeface="Montserrat"/>
            </a:endParaRPr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253758" y="3580851"/>
            <a:ext cx="2414241" cy="1371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bg1"/>
                </a:solidFill>
                <a:latin typeface="Montserrat"/>
              </a:rPr>
              <a:t>субсидии на ремонт почтовых отделений за счет средств областного бюджета Новосибирской области </a:t>
            </a:r>
            <a:endParaRPr sz="1600" b="1"/>
          </a:p>
          <a:p>
            <a:pPr>
              <a:defRPr/>
            </a:pPr>
            <a:r>
              <a:rPr lang="ru-RU" sz="1400" b="1">
                <a:solidFill>
                  <a:schemeClr val="bg1"/>
                </a:solidFill>
                <a:latin typeface="Montserrat"/>
              </a:rPr>
              <a:t>(с 2022 года)</a:t>
            </a:r>
            <a:endParaRPr sz="1600" b="1"/>
          </a:p>
        </p:txBody>
      </p:sp>
      <p:cxnSp>
        <p:nvCxnSpPr>
          <p:cNvPr id="29" name="Прямая соединительная линия 28"/>
          <p:cNvCxnSpPr>
            <a:cxnSpLocks/>
          </p:cNvCxnSpPr>
          <p:nvPr/>
        </p:nvCxnSpPr>
        <p:spPr bwMode="auto">
          <a:xfrm>
            <a:off x="2755016" y="1285363"/>
            <a:ext cx="12907" cy="336394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Google Shape;297;p9"/>
          <p:cNvSpPr txBox="1"/>
          <p:nvPr/>
        </p:nvSpPr>
        <p:spPr bwMode="auto">
          <a:xfrm>
            <a:off x="307303" y="907462"/>
            <a:ext cx="170414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buSzPts val="1600"/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Финансовые</a:t>
            </a:r>
            <a:endParaRPr/>
          </a:p>
        </p:txBody>
      </p:sp>
      <p:sp>
        <p:nvSpPr>
          <p:cNvPr id="31" name="Google Shape;297;p9"/>
          <p:cNvSpPr txBox="1"/>
          <p:nvPr/>
        </p:nvSpPr>
        <p:spPr bwMode="auto">
          <a:xfrm>
            <a:off x="3291822" y="902585"/>
            <a:ext cx="22440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buSzPts val="1600"/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Нефинансовые</a:t>
            </a:r>
            <a:endParaRPr/>
          </a:p>
        </p:txBody>
      </p:sp>
      <p:sp>
        <p:nvSpPr>
          <p:cNvPr id="41" name="Прямоугольник 40"/>
          <p:cNvSpPr/>
          <p:nvPr/>
        </p:nvSpPr>
        <p:spPr bwMode="auto">
          <a:xfrm>
            <a:off x="3608125" y="1351139"/>
            <a:ext cx="5343529" cy="3505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bg1"/>
                </a:solidFill>
                <a:latin typeface="Montserrat"/>
              </a:rPr>
              <a:t>предоставление помещений для размещения отделений почтовой связи на льготных или безвозмездных условиях </a:t>
            </a:r>
            <a:endParaRPr sz="1600" b="1"/>
          </a:p>
          <a:p>
            <a:pPr marL="171450" indent="-171450">
              <a:buFontTx/>
              <a:buChar char="-"/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r>
              <a:rPr lang="ru-RU" sz="1400" b="1">
                <a:solidFill>
                  <a:schemeClr val="bg1"/>
                </a:solidFill>
                <a:latin typeface="Montserrat"/>
              </a:rPr>
              <a:t>действующие региональные нормативы градостроительного проектирования Новосибирской области</a:t>
            </a:r>
            <a:endParaRPr sz="1400" b="1">
              <a:solidFill>
                <a:srgbClr val="FF0000"/>
              </a:solidFill>
              <a:latin typeface="Montserrat"/>
            </a:endParaRPr>
          </a:p>
          <a:p>
            <a:pPr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r>
              <a:rPr lang="ru-RU" sz="1400" b="1">
                <a:solidFill>
                  <a:schemeClr val="bg1"/>
                </a:solidFill>
                <a:latin typeface="Montserrat"/>
              </a:rPr>
              <a:t>содействие укомплектованию штата АО «Почта России» на территории Новосибирской области</a:t>
            </a:r>
            <a:endParaRPr sz="1600" b="1"/>
          </a:p>
          <a:p>
            <a:pPr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r>
              <a:rPr lang="ru-RU" sz="1400" b="1">
                <a:solidFill>
                  <a:schemeClr val="bg1"/>
                </a:solidFill>
                <a:latin typeface="Montserrat"/>
              </a:rPr>
              <a:t>соглашение о сотрудничестве между Правительством Новосибирской области и акционерным обществом «Почта России» в целях развития отделений почтовой связи в сельских населенных пунктах Новосибирской области</a:t>
            </a:r>
            <a:endParaRPr sz="1200" b="1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1612138156" name="Рисунок 161213815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992803" y="1437154"/>
            <a:ext cx="476249" cy="476249"/>
          </a:xfrm>
          <a:prstGeom prst="rect">
            <a:avLst/>
          </a:prstGeom>
        </p:spPr>
      </p:pic>
      <p:pic>
        <p:nvPicPr>
          <p:cNvPr id="1957705508" name="Рисунок 195770550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992803" y="2266949"/>
            <a:ext cx="520579" cy="520579"/>
          </a:xfrm>
          <a:prstGeom prst="rect">
            <a:avLst/>
          </a:prstGeom>
        </p:spPr>
      </p:pic>
      <p:pic>
        <p:nvPicPr>
          <p:cNvPr id="1225264827" name="Рисунок 1225264826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2992803" y="3100253"/>
            <a:ext cx="476249" cy="476249"/>
          </a:xfrm>
          <a:prstGeom prst="rect">
            <a:avLst/>
          </a:prstGeom>
        </p:spPr>
      </p:pic>
      <p:pic>
        <p:nvPicPr>
          <p:cNvPr id="1836638753" name="Рисунок 1836638752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2942357" y="3899910"/>
            <a:ext cx="571026" cy="5710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9103595" name="Google Shape;17;p4"/>
          <p:cNvSpPr txBox="1">
            <a:spLocks noGrp="1"/>
          </p:cNvSpPr>
          <p:nvPr>
            <p:ph type="title"/>
          </p:nvPr>
        </p:nvSpPr>
        <p:spPr bwMode="auto">
          <a:xfrm>
            <a:off x="311700" y="445024"/>
            <a:ext cx="8520600" cy="572699"/>
          </a:xfrm>
          <a:prstGeom prst="rect">
            <a:avLst/>
          </a:prstGeom>
        </p:spPr>
        <p:txBody>
          <a:bodyPr spcFirstLastPara="1" wrap="square" lIns="91423" tIns="91423" rIns="91423" bIns="91423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810915623" name="Google Shape;18;p4"/>
          <p:cNvSpPr txBox="1">
            <a:spLocks noGrp="1"/>
          </p:cNvSpPr>
          <p:nvPr>
            <p:ph type="body" idx="1"/>
          </p:nvPr>
        </p:nvSpPr>
        <p:spPr bwMode="auto">
          <a:xfrm>
            <a:off x="311700" y="1152473"/>
            <a:ext cx="8520600" cy="3416400"/>
          </a:xfrm>
          <a:prstGeom prst="rect">
            <a:avLst/>
          </a:prstGeom>
        </p:spPr>
        <p:txBody>
          <a:bodyPr spcFirstLastPara="1" wrap="square" lIns="91423" tIns="91423" rIns="91423" bIns="91423" anchor="t" anchorCtr="0">
            <a:noAutofit/>
          </a:bodyPr>
          <a:lstStyle>
            <a:lvl1pPr marL="457194" lvl="0" indent="-342896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87" lvl="1" indent="-317495">
              <a:spcBef>
                <a:spcPts val="1599"/>
              </a:spcBef>
              <a:spcAft>
                <a:spcPts val="0"/>
              </a:spcAft>
              <a:buSzPts val="1400"/>
              <a:buChar char="○"/>
              <a:defRPr/>
            </a:lvl2pPr>
            <a:lvl3pPr marL="1371582" lvl="2" indent="-317495">
              <a:spcBef>
                <a:spcPts val="1599"/>
              </a:spcBef>
              <a:spcAft>
                <a:spcPts val="0"/>
              </a:spcAft>
              <a:buSzPts val="1400"/>
              <a:buChar char="■"/>
              <a:defRPr/>
            </a:lvl3pPr>
            <a:lvl4pPr marL="1828776" lvl="3" indent="-317495">
              <a:spcBef>
                <a:spcPts val="1599"/>
              </a:spcBef>
              <a:spcAft>
                <a:spcPts val="0"/>
              </a:spcAft>
              <a:buSzPts val="1400"/>
              <a:buChar char="●"/>
              <a:defRPr/>
            </a:lvl4pPr>
            <a:lvl5pPr marL="2285971" lvl="4" indent="-317495">
              <a:spcBef>
                <a:spcPts val="1599"/>
              </a:spcBef>
              <a:spcAft>
                <a:spcPts val="0"/>
              </a:spcAft>
              <a:buSzPts val="1400"/>
              <a:buChar char="○"/>
              <a:defRPr/>
            </a:lvl5pPr>
            <a:lvl6pPr marL="2743165" lvl="5" indent="-317495">
              <a:spcBef>
                <a:spcPts val="1599"/>
              </a:spcBef>
              <a:spcAft>
                <a:spcPts val="0"/>
              </a:spcAft>
              <a:buSzPts val="1400"/>
              <a:buChar char="■"/>
              <a:defRPr/>
            </a:lvl6pPr>
            <a:lvl7pPr marL="3200359" lvl="6" indent="-317495">
              <a:spcBef>
                <a:spcPts val="1599"/>
              </a:spcBef>
              <a:spcAft>
                <a:spcPts val="0"/>
              </a:spcAft>
              <a:buSzPts val="1400"/>
              <a:buChar char="●"/>
              <a:defRPr/>
            </a:lvl7pPr>
            <a:lvl8pPr marL="3657555" lvl="7" indent="-317495">
              <a:spcBef>
                <a:spcPts val="1599"/>
              </a:spcBef>
              <a:spcAft>
                <a:spcPts val="0"/>
              </a:spcAft>
              <a:buSzPts val="1400"/>
              <a:buChar char="○"/>
              <a:defRPr/>
            </a:lvl8pPr>
            <a:lvl9pPr marL="4114747" lvl="8" indent="-317495">
              <a:spcBef>
                <a:spcPts val="1599"/>
              </a:spcBef>
              <a:spcAft>
                <a:spcPts val="1599"/>
              </a:spcAft>
              <a:buSzPts val="1400"/>
              <a:buChar char="■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767663239" name="Google Shape;19;p4"/>
          <p:cNvSpPr txBox="1">
            <a:spLocks noGrp="1"/>
          </p:cNvSpPr>
          <p:nvPr>
            <p:ph type="sldNum" idx="12"/>
          </p:nvPr>
        </p:nvSpPr>
        <p:spPr bwMode="auto">
          <a:xfrm>
            <a:off x="8472458" y="4663216"/>
            <a:ext cx="548699" cy="393599"/>
          </a:xfrm>
          <a:prstGeom prst="rect">
            <a:avLst/>
          </a:prstGeom>
        </p:spPr>
        <p:txBody>
          <a:bodyPr spcFirstLastPara="1" wrap="square" lIns="91423" tIns="91423" rIns="91423" bIns="91423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>
              <a:defRPr/>
            </a:pPr>
            <a:fld id="{91355273-543F-ED26-8DF9-1EB07A500858}" type="slidenum">
              <a:rPr lang="ru"/>
              <a:t/>
            </a:fld>
            <a:endParaRPr lang="ru"/>
          </a:p>
        </p:txBody>
      </p:sp>
      <p:pic>
        <p:nvPicPr>
          <p:cNvPr id="55635424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0" y="-6"/>
            <a:ext cx="914875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4650980" name="Google Shape;83;p1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7592526" y="166253"/>
            <a:ext cx="1355527" cy="346617"/>
          </a:xfrm>
          <a:prstGeom prst="rect">
            <a:avLst/>
          </a:prstGeom>
          <a:noFill/>
          <a:ln>
            <a:noFill/>
          </a:ln>
        </p:spPr>
      </p:pic>
      <p:sp>
        <p:nvSpPr>
          <p:cNvPr id="198907377" name="Пятиугольник 20"/>
          <p:cNvSpPr/>
          <p:nvPr/>
        </p:nvSpPr>
        <p:spPr bwMode="auto">
          <a:xfrm>
            <a:off x="0" y="130234"/>
            <a:ext cx="7102339" cy="485214"/>
          </a:xfrm>
          <a:prstGeom prst="homePlate">
            <a:avLst>
              <a:gd name="adj" fmla="val 5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92906113" name="Google Shape;184;p25"/>
          <p:cNvSpPr txBox="1"/>
          <p:nvPr/>
        </p:nvSpPr>
        <p:spPr bwMode="auto">
          <a:xfrm>
            <a:off x="0" y="198839"/>
            <a:ext cx="2026086" cy="326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lvl="0">
              <a:defRPr/>
            </a:pPr>
            <a:r>
              <a:rPr lang="ru-RU" sz="2000" b="1">
                <a:solidFill>
                  <a:srgbClr val="FFFFFF"/>
                </a:solidFill>
                <a:latin typeface="Onest ExtraBold"/>
                <a:ea typeface="Onest ExtraBold"/>
                <a:cs typeface="Onest ExtraBold"/>
              </a:rPr>
              <a:t>СТАТУС ОПС</a:t>
            </a:r>
            <a:endParaRPr/>
          </a:p>
        </p:txBody>
      </p:sp>
      <p:sp>
        <p:nvSpPr>
          <p:cNvPr id="1125521951" name="TextBox 961297218"/>
          <p:cNvSpPr txBox="1"/>
          <p:nvPr/>
        </p:nvSpPr>
        <p:spPr bwMode="auto">
          <a:xfrm>
            <a:off x="278809" y="715845"/>
            <a:ext cx="8669602" cy="3051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00B0F0"/>
                </a:solidFill>
              </a:rPr>
              <a:t> </a:t>
            </a:r>
            <a:r>
              <a:rPr lang="ru-RU" sz="1400" b="1">
                <a:solidFill>
                  <a:schemeClr val="bg1"/>
                </a:solidFill>
              </a:rPr>
              <a:t>Возобновление работы ОПС </a:t>
            </a:r>
            <a:r>
              <a:rPr lang="ru-RU" b="1">
                <a:solidFill>
                  <a:schemeClr val="bg1"/>
                </a:solidFill>
              </a:rPr>
              <a:t>в 2024 году </a:t>
            </a:r>
            <a:r>
              <a:rPr lang="ru-RU" sz="1400" b="1">
                <a:solidFill>
                  <a:schemeClr val="bg1"/>
                </a:solidFill>
              </a:rPr>
              <a:t>за </a:t>
            </a:r>
            <a:r>
              <a:rPr lang="ru-RU" b="1">
                <a:solidFill>
                  <a:schemeClr val="bg1"/>
                </a:solidFill>
              </a:rPr>
              <a:t>счет </a:t>
            </a:r>
            <a:r>
              <a:rPr lang="ru-RU" b="1">
                <a:solidFill>
                  <a:schemeClr val="bg1"/>
                </a:solidFill>
              </a:rPr>
              <a:t>применения </a:t>
            </a:r>
            <a:r>
              <a:rPr lang="ru-RU" sz="1400" b="1">
                <a:solidFill>
                  <a:schemeClr val="bg1"/>
                </a:solidFill>
              </a:rPr>
              <a:t>мер налоговой поддержки</a:t>
            </a:r>
            <a:endParaRPr b="1">
              <a:solidFill>
                <a:schemeClr val="bg1"/>
              </a:solidFill>
            </a:endParaRPr>
          </a:p>
        </p:txBody>
      </p:sp>
      <p:sp>
        <p:nvSpPr>
          <p:cNvPr id="1957782855" name="TextBox 32"/>
          <p:cNvSpPr txBox="1"/>
          <p:nvPr/>
        </p:nvSpPr>
        <p:spPr bwMode="auto">
          <a:xfrm>
            <a:off x="436234" y="1488177"/>
            <a:ext cx="1534495" cy="45756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0" u="none" strike="noStrike" cap="none" spc="0">
                <a:solidFill>
                  <a:srgbClr val="00B0F0"/>
                </a:solidFill>
                <a:latin typeface="Arial"/>
                <a:ea typeface="Arial"/>
                <a:cs typeface="Arial"/>
              </a:rPr>
              <a:t>20</a:t>
            </a:r>
            <a:r>
              <a:rPr lang="ru-RU" sz="2000" b="1" i="0" u="none" strike="noStrike" cap="none" spc="0">
                <a:solidFill>
                  <a:srgbClr val="00B0F0"/>
                </a:solidFill>
                <a:latin typeface="Arial"/>
                <a:ea typeface="Arial"/>
                <a:cs typeface="Arial"/>
              </a:rPr>
              <a:t> </a:t>
            </a:r>
            <a:r>
              <a:rPr lang="ru-RU" sz="13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ОПС</a:t>
            </a:r>
            <a:endParaRPr lang="ru-RU" sz="1600" b="1" i="0" u="none" strike="noStrike" cap="none" spc="0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275764132" name="TextBox 30"/>
          <p:cNvSpPr txBox="1"/>
          <p:nvPr/>
        </p:nvSpPr>
        <p:spPr bwMode="auto">
          <a:xfrm>
            <a:off x="2026085" y="1171244"/>
            <a:ext cx="6955493" cy="3965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solidFill>
                  <a:srgbClr val="00B0F0"/>
                </a:solidFill>
              </a:rPr>
              <a:t>18</a:t>
            </a:r>
            <a:r>
              <a:rPr lang="ru-RU" sz="16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 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ОПС 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уже возобновили работу 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(</a:t>
            </a:r>
            <a:r>
              <a:rPr lang="ru-RU" sz="12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14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 - по обычному графику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, </a:t>
            </a:r>
            <a:r>
              <a:rPr lang="ru-RU" sz="1200" b="1" i="0" u="none" strike="noStrike" cap="none" spc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ea typeface="Arial"/>
                <a:cs typeface="Arial"/>
              </a:rPr>
              <a:t>4 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- 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по временному)</a:t>
            </a:r>
            <a:endParaRPr sz="1600"/>
          </a:p>
        </p:txBody>
      </p:sp>
      <p:sp>
        <p:nvSpPr>
          <p:cNvPr id="1178779273" name="TextBox 31"/>
          <p:cNvSpPr txBox="1"/>
          <p:nvPr/>
        </p:nvSpPr>
        <p:spPr bwMode="auto">
          <a:xfrm>
            <a:off x="2062846" y="1673019"/>
            <a:ext cx="3338388" cy="427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0" u="none" strike="noStrike" cap="none" spc="0">
                <a:solidFill>
                  <a:srgbClr val="00B0F0"/>
                </a:solidFill>
                <a:latin typeface="Arial"/>
                <a:ea typeface="Arial"/>
                <a:cs typeface="Arial"/>
              </a:rPr>
              <a:t>2</a:t>
            </a:r>
            <a:r>
              <a:rPr lang="ru-RU" sz="18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 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возобновят работу 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до конца 2024 года</a:t>
            </a:r>
            <a:endParaRPr sz="1400" b="1" i="0" u="none" strike="noStrike" cap="none" spc="0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  <p:cxnSp>
        <p:nvCxnSpPr>
          <p:cNvPr id="1354415978" name="Прямая соединительная линия 33"/>
          <p:cNvCxnSpPr>
            <a:cxnSpLocks/>
          </p:cNvCxnSpPr>
          <p:nvPr/>
        </p:nvCxnSpPr>
        <p:spPr bwMode="auto">
          <a:xfrm flipV="1">
            <a:off x="1494121" y="1471019"/>
            <a:ext cx="499154" cy="195215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3126153" name="Прямая соединительная линия 34"/>
          <p:cNvCxnSpPr>
            <a:cxnSpLocks/>
          </p:cNvCxnSpPr>
          <p:nvPr/>
        </p:nvCxnSpPr>
        <p:spPr bwMode="auto">
          <a:xfrm>
            <a:off x="1494121" y="1781803"/>
            <a:ext cx="499154" cy="112458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6139488" name=""/>
          <p:cNvGraphicFramePr>
            <a:graphicFrameLocks xmlns:a="http://schemas.openxmlformats.org/drawingml/2006/main"/>
          </p:cNvGraphicFramePr>
          <p:nvPr/>
        </p:nvGraphicFramePr>
        <p:xfrm>
          <a:off x="343983" y="2146813"/>
          <a:ext cx="8430849" cy="2817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45803944" name="TextBox 807836588"/>
          <p:cNvSpPr txBox="1"/>
          <p:nvPr/>
        </p:nvSpPr>
        <p:spPr bwMode="auto">
          <a:xfrm>
            <a:off x="8065659" y="2371522"/>
            <a:ext cx="409619" cy="335639"/>
          </a:xfrm>
          <a:prstGeom prst="rect">
            <a:avLst/>
          </a:prstGeom>
          <a:noFill/>
        </p:spPr>
        <p:txBody>
          <a:bodyPr vert="horz" wrap="none" lIns="91440" tIns="45720" rIns="91440" bIns="45720" numCol="1" spcCol="0" rtlCol="0" fromWordArt="0" anchor="t" anchorCtr="0" forceAA="0" compatLnSpc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20</a:t>
            </a:r>
            <a:endParaRPr sz="1600" b="1">
              <a:solidFill>
                <a:schemeClr val="bg1"/>
              </a:solidFill>
            </a:endParaRPr>
          </a:p>
        </p:txBody>
      </p:sp>
      <p:sp>
        <p:nvSpPr>
          <p:cNvPr id="1225756998" name="TextBox 807836588"/>
          <p:cNvSpPr txBox="1"/>
          <p:nvPr/>
        </p:nvSpPr>
        <p:spPr bwMode="auto">
          <a:xfrm>
            <a:off x="6056506" y="2403259"/>
            <a:ext cx="409619" cy="335639"/>
          </a:xfrm>
          <a:prstGeom prst="rect">
            <a:avLst/>
          </a:prstGeom>
          <a:noFill/>
        </p:spPr>
        <p:txBody>
          <a:bodyPr vert="horz" wrap="none" lIns="91440" tIns="45720" rIns="91440" bIns="45720" numCol="1" spcCol="0" rtlCol="0" fromWordArt="0" anchor="t" anchorCtr="0" forceAA="0" compatLnSpc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18</a:t>
            </a:r>
            <a:endParaRPr sz="1600" b="1">
              <a:solidFill>
                <a:schemeClr val="bg1"/>
              </a:solidFill>
            </a:endParaRPr>
          </a:p>
        </p:txBody>
      </p:sp>
      <p:sp>
        <p:nvSpPr>
          <p:cNvPr id="1486734058" name="TextBox 807836588"/>
          <p:cNvSpPr txBox="1"/>
          <p:nvPr/>
        </p:nvSpPr>
        <p:spPr bwMode="auto">
          <a:xfrm>
            <a:off x="4042531" y="2523523"/>
            <a:ext cx="409619" cy="335639"/>
          </a:xfrm>
          <a:prstGeom prst="rect">
            <a:avLst/>
          </a:prstGeom>
          <a:noFill/>
        </p:spPr>
        <p:txBody>
          <a:bodyPr vert="horz" wrap="none" lIns="91440" tIns="45720" rIns="91440" bIns="45720" numCol="1" spcCol="0" rtlCol="0" fromWordArt="0" anchor="t" anchorCtr="0" forceAA="0" compatLnSpc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18</a:t>
            </a:r>
            <a:endParaRPr sz="1600" b="1">
              <a:solidFill>
                <a:schemeClr val="bg1"/>
              </a:solidFill>
            </a:endParaRPr>
          </a:p>
        </p:txBody>
      </p:sp>
      <p:sp>
        <p:nvSpPr>
          <p:cNvPr id="282224437" name="TextBox 807836588"/>
          <p:cNvSpPr txBox="1"/>
          <p:nvPr/>
        </p:nvSpPr>
        <p:spPr bwMode="auto">
          <a:xfrm>
            <a:off x="3068372" y="3192473"/>
            <a:ext cx="359826" cy="335639"/>
          </a:xfrm>
          <a:prstGeom prst="rect">
            <a:avLst/>
          </a:prstGeom>
          <a:noFill/>
        </p:spPr>
        <p:txBody>
          <a:bodyPr vert="horz" wrap="square" lIns="91440" tIns="45720" rIns="91440" bIns="45720" numCol="1" spcCol="0" rtlCol="0" fromWordArt="0" anchor="t" anchorCtr="0" forceAA="0" compatLnSpc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9</a:t>
            </a:r>
            <a:endParaRPr sz="1600" b="1">
              <a:solidFill>
                <a:schemeClr val="bg1"/>
              </a:solidFill>
            </a:endParaRPr>
          </a:p>
        </p:txBody>
      </p:sp>
      <p:sp>
        <p:nvSpPr>
          <p:cNvPr id="1941707245" name="TextBox 807836588"/>
          <p:cNvSpPr txBox="1"/>
          <p:nvPr/>
        </p:nvSpPr>
        <p:spPr bwMode="auto">
          <a:xfrm>
            <a:off x="939683" y="3439407"/>
            <a:ext cx="359826" cy="335639"/>
          </a:xfrm>
          <a:prstGeom prst="rect">
            <a:avLst/>
          </a:prstGeom>
          <a:noFill/>
        </p:spPr>
        <p:txBody>
          <a:bodyPr vert="horz" wrap="square" lIns="91440" tIns="45720" rIns="91440" bIns="45720" numCol="1" spcCol="0" rtlCol="0" fromWordArt="0" anchor="t" anchorCtr="0" forceAA="0" compatLnSpc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chemeClr val="bg1"/>
                </a:solidFill>
                <a:latin typeface="Arial"/>
                <a:cs typeface="Arial"/>
              </a:rPr>
              <a:t>5</a:t>
            </a:r>
            <a:endParaRPr sz="16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5243732"/>
          </a:xfrm>
          <a:prstGeom prst="rect">
            <a:avLst/>
          </a:prstGeom>
        </p:spPr>
      </p:pic>
      <p:sp>
        <p:nvSpPr>
          <p:cNvPr id="6" name="Google Shape;79;p1"/>
          <p:cNvSpPr/>
          <p:nvPr/>
        </p:nvSpPr>
        <p:spPr bwMode="auto">
          <a:xfrm>
            <a:off x="591264" y="1230658"/>
            <a:ext cx="7887260" cy="792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defRPr/>
            </a:pPr>
            <a:r>
              <a:rPr lang="ru-RU" sz="2600" b="1">
                <a:solidFill>
                  <a:schemeClr val="bg1"/>
                </a:solidFill>
                <a:latin typeface="Onest Black"/>
                <a:ea typeface="Montserrat"/>
                <a:cs typeface="Montserrat"/>
              </a:rPr>
              <a:t>О </a:t>
            </a:r>
            <a:r>
              <a:rPr lang="ru-RU" sz="2600" b="1" i="0" u="none" strike="noStrike" cap="none" spc="0">
                <a:solidFill>
                  <a:schemeClr val="bg1"/>
                </a:solidFill>
                <a:latin typeface="Onest Black"/>
                <a:ea typeface="Montserrat"/>
                <a:cs typeface="Montserrat"/>
              </a:rPr>
              <a:t>развитии рынка услуг связи </a:t>
            </a:r>
            <a:endParaRPr lang="ru-RU" sz="2600" b="1" i="0" u="none" strike="noStrike" cap="none" spc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600" b="1" i="0" u="none" strike="noStrike" cap="none" spc="0">
                <a:solidFill>
                  <a:schemeClr val="bg1"/>
                </a:solidFill>
                <a:latin typeface="Onest Black"/>
                <a:ea typeface="Montserrat"/>
                <a:cs typeface="Montserrat"/>
              </a:rPr>
              <a:t>в Новосибирской области</a:t>
            </a:r>
            <a:endParaRPr sz="1600"/>
          </a:p>
        </p:txBody>
      </p:sp>
      <p:pic>
        <p:nvPicPr>
          <p:cNvPr id="8" name="Google Shape;83;p1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7500552" y="401595"/>
            <a:ext cx="1355531" cy="346620"/>
          </a:xfrm>
          <a:prstGeom prst="rect">
            <a:avLst/>
          </a:prstGeom>
          <a:noFill/>
          <a:ln>
            <a:noFill/>
          </a:ln>
        </p:spPr>
      </p:pic>
      <p:sp>
        <p:nvSpPr>
          <p:cNvPr id="52740051" name="Google Shape;80;p1"/>
          <p:cNvSpPr txBox="1"/>
          <p:nvPr/>
        </p:nvSpPr>
        <p:spPr bwMode="auto">
          <a:xfrm>
            <a:off x="591265" y="4159548"/>
            <a:ext cx="3955687" cy="846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8" tIns="34274" rIns="68568" bIns="34274" anchor="t" anchorCtr="0">
            <a:spAutoFit/>
          </a:bodyPr>
          <a:lstStyle/>
          <a:p>
            <a:pPr>
              <a:defRPr/>
            </a:pPr>
            <a:r>
              <a:rPr lang="ru-RU" sz="15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А.И. Лошаков</a:t>
            </a:r>
            <a:r>
              <a:rPr lang="ru-RU" sz="1500" b="1">
                <a:solidFill>
                  <a:schemeClr val="bg1"/>
                </a:solidFill>
                <a:latin typeface="Montserrat"/>
              </a:rPr>
              <a:t> </a:t>
            </a:r>
            <a:br>
              <a:rPr lang="en-US" sz="1350">
                <a:solidFill>
                  <a:schemeClr val="bg1"/>
                </a:solidFill>
                <a:latin typeface="Montserrat"/>
              </a:rPr>
            </a:b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заместитель министра - начальник управления инфраструктурных проектов министерства цифрового развития и связи Новосибирской области</a:t>
            </a:r>
            <a:endParaRPr lang="ru-RU" sz="1350">
              <a:solidFill>
                <a:schemeClr val="bg1"/>
              </a:solidFill>
              <a:latin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0" y="0"/>
            <a:ext cx="914875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Пятиугольник 41"/>
          <p:cNvSpPr/>
          <p:nvPr/>
        </p:nvSpPr>
        <p:spPr bwMode="auto">
          <a:xfrm>
            <a:off x="2554" y="324145"/>
            <a:ext cx="7238257" cy="701284"/>
          </a:xfrm>
          <a:prstGeom prst="homePlate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endParaRPr lang="ru-RU" sz="1400" b="0" i="0" u="none" strike="noStrike" cap="none" spc="0">
              <a:ln>
                <a:noFill/>
              </a:ln>
              <a:solidFill>
                <a:srgbClr val="FFFFFF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1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865704" y="4856702"/>
            <a:ext cx="278296" cy="286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fld id="{00000000-1234-1234-1234-123412341234}" type="slidenum">
              <a:rPr lang="ru" sz="1200" b="0" i="0" u="none" strike="noStrike" cap="none" spc="0">
                <a:ln>
                  <a:noFill/>
                </a:ln>
                <a:solidFill>
                  <a:srgbClr val="FFFFFF"/>
                </a:solidFill>
                <a:latin typeface="Montserrat"/>
                <a:cs typeface="Arial"/>
              </a:rPr>
              <a:t/>
            </a:fld>
            <a:endParaRPr lang="ru" sz="1200" b="0" i="0" u="none" strike="noStrike" cap="none" spc="0">
              <a:ln>
                <a:noFill/>
              </a:ln>
              <a:solidFill>
                <a:srgbClr val="FFFFFF"/>
              </a:solidFill>
              <a:latin typeface="Montserrat"/>
              <a:cs typeface="Arial"/>
            </a:endParaRPr>
          </a:p>
        </p:txBody>
      </p:sp>
      <p:sp>
        <p:nvSpPr>
          <p:cNvPr id="24" name="Google Shape;126;p19"/>
          <p:cNvSpPr txBox="1"/>
          <p:nvPr/>
        </p:nvSpPr>
        <p:spPr bwMode="auto">
          <a:xfrm>
            <a:off x="294870" y="303621"/>
            <a:ext cx="9144000" cy="662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None/>
              <a:defRPr sz="3000" b="1">
                <a:latin typeface="Montserrat"/>
                <a:ea typeface="Montserrat"/>
                <a:cs typeface="Montserrat"/>
              </a:defRPr>
            </a:lvl1pPr>
          </a:lstStyle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ru-RU" sz="20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Onest ExtraBold"/>
              </a:rPr>
              <a:t>ДОСТИЖЕНИЕ НАЦИОНАЛЬНОЙ ЦЕЛИ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defRPr/>
            </a:pPr>
            <a:r>
              <a:rPr lang="ru-RU" sz="20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Onest ExtraBold"/>
              </a:rPr>
              <a:t>«ЦИФРОВАЯ ТРАНСФОРМАЦИЯ»</a:t>
            </a:r>
            <a:endParaRPr/>
          </a:p>
        </p:txBody>
      </p:sp>
      <p:pic>
        <p:nvPicPr>
          <p:cNvPr id="37" name="Google Shape;83;p1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7591827" y="303621"/>
            <a:ext cx="1355531" cy="346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958487" y="696209"/>
            <a:ext cx="819821" cy="679441"/>
          </a:xfrm>
          <a:prstGeom prst="rect">
            <a:avLst/>
          </a:prstGeom>
        </p:spPr>
      </p:pic>
      <p:sp>
        <p:nvSpPr>
          <p:cNvPr id="61" name="Google Shape;297;p9"/>
          <p:cNvSpPr txBox="1"/>
          <p:nvPr/>
        </p:nvSpPr>
        <p:spPr bwMode="auto">
          <a:xfrm>
            <a:off x="818556" y="1582467"/>
            <a:ext cx="7364268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/>
            </a:pPr>
            <a:r>
              <a:rPr lang="ru-RU" sz="16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Montserrat"/>
                <a:cs typeface="Arial"/>
              </a:rPr>
              <a:t>Рост доли домохозяйств с доступом к </a:t>
            </a:r>
            <a:endParaRPr lang="en-US" sz="1600" b="1" i="0" u="none" strike="noStrike" cap="none" spc="0">
              <a:ln>
                <a:noFill/>
              </a:ln>
              <a:solidFill>
                <a:srgbClr val="FFFFFF"/>
              </a:solidFill>
              <a:latin typeface="Montserrat"/>
              <a:cs typeface="Arial"/>
            </a:endParaRPr>
          </a:p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/>
            </a:pPr>
            <a:r>
              <a:rPr lang="ru-RU" sz="16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Montserrat"/>
                <a:cs typeface="Arial"/>
              </a:rPr>
              <a:t>широкополосному интернету </a:t>
            </a:r>
            <a:r>
              <a:rPr lang="ru-RU" sz="1600" b="1" i="0" u="none" strike="noStrike" cap="none" spc="0">
                <a:ln>
                  <a:noFill/>
                </a:ln>
                <a:solidFill>
                  <a:srgbClr val="0099FF"/>
                </a:solidFill>
                <a:latin typeface="Montserrat"/>
              </a:rPr>
              <a:t>до 97% к 2030 г.</a:t>
            </a:r>
            <a:endParaRPr sz="1200">
              <a:solidFill>
                <a:srgbClr val="0099FF"/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/>
        </p:blipFill>
        <p:spPr bwMode="auto">
          <a:xfrm>
            <a:off x="156673" y="1647252"/>
            <a:ext cx="661883" cy="362875"/>
          </a:xfrm>
          <a:prstGeom prst="rect">
            <a:avLst/>
          </a:prstGeom>
        </p:spPr>
      </p:pic>
      <p:sp>
        <p:nvSpPr>
          <p:cNvPr id="28" name="Google Shape;297;p9"/>
          <p:cNvSpPr txBox="1"/>
          <p:nvPr/>
        </p:nvSpPr>
        <p:spPr bwMode="auto">
          <a:xfrm>
            <a:off x="208102" y="1096145"/>
            <a:ext cx="7974722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buSzPts val="1600"/>
              <a:defRPr/>
            </a:pPr>
            <a:r>
              <a:rPr lang="ru-RU" b="1">
                <a:solidFill>
                  <a:srgbClr val="FFFFFF"/>
                </a:solidFill>
                <a:latin typeface="Onest ExtraBold"/>
                <a:ea typeface="Montserrat"/>
                <a:cs typeface="Montserrat"/>
              </a:rPr>
              <a:t>Указ Президента Российской Федерации от 21.07.2020 № 474 </a:t>
            </a:r>
            <a:endParaRPr/>
          </a:p>
          <a:p>
            <a:pPr lvl="0">
              <a:buSzPts val="1600"/>
              <a:defRPr/>
            </a:pPr>
            <a:r>
              <a:rPr lang="ru-RU" b="1">
                <a:solidFill>
                  <a:srgbClr val="FFFFFF"/>
                </a:solidFill>
                <a:latin typeface="Onest ExtraBold"/>
                <a:ea typeface="Montserrat"/>
                <a:cs typeface="Montserrat"/>
              </a:rPr>
              <a:t>«О национальных целях развития Российской Федерации до 2030 года»</a:t>
            </a:r>
            <a:endParaRPr/>
          </a:p>
        </p:txBody>
      </p:sp>
      <p:graphicFrame>
        <p:nvGraphicFramePr>
          <p:cNvPr id="414716759" name="Диаграмма 414716758"/>
          <p:cNvGraphicFramePr>
            <a:graphicFrameLocks xmlns:a="http://schemas.openxmlformats.org/drawingml/2006/main"/>
          </p:cNvGraphicFramePr>
          <p:nvPr/>
        </p:nvGraphicFramePr>
        <p:xfrm>
          <a:off x="386384" y="2145111"/>
          <a:ext cx="4046461" cy="237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Google Shape;62;p14"/>
          <p:cNvSpPr txBox="1"/>
          <p:nvPr/>
        </p:nvSpPr>
        <p:spPr bwMode="auto">
          <a:xfrm>
            <a:off x="3469061" y="4107016"/>
            <a:ext cx="817097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600" b="1">
                <a:solidFill>
                  <a:srgbClr val="FFFFFF"/>
                </a:solidFill>
                <a:latin typeface="Montserrat"/>
                <a:ea typeface="+mn-ea"/>
              </a:rPr>
              <a:t>…</a:t>
            </a:r>
            <a:endParaRPr sz="2000" b="1" i="0" u="none" strike="noStrike" cap="none" spc="0">
              <a:ln>
                <a:noFill/>
              </a:ln>
              <a:solidFill>
                <a:srgbClr val="FFFFFF"/>
              </a:solidFill>
              <a:latin typeface="Montserrat"/>
              <a:ea typeface="+mn-ea"/>
              <a:cs typeface="Arial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4669071" y="2958285"/>
            <a:ext cx="4243469" cy="2185214"/>
          </a:xfrm>
          <a:prstGeom prst="rect">
            <a:avLst/>
          </a:prstGeom>
          <a:grp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93ADFF"/>
                </a:solidFill>
                <a:latin typeface="Montserrat"/>
              </a:rPr>
              <a:t>Подключены к Интернету за 2018-2023:</a:t>
            </a:r>
            <a:endParaRPr/>
          </a:p>
          <a:p>
            <a:pPr>
              <a:defRPr/>
            </a:pPr>
            <a:r>
              <a:rPr lang="ru-RU" sz="2800" b="1">
                <a:solidFill>
                  <a:schemeClr val="bg1"/>
                </a:solidFill>
                <a:latin typeface="Montserrat"/>
              </a:rPr>
              <a:t>900</a:t>
            </a:r>
            <a:r>
              <a:rPr lang="ru-RU" sz="1600" b="1">
                <a:solidFill>
                  <a:srgbClr val="93ADFF"/>
                </a:solidFill>
                <a:latin typeface="Montserrat"/>
              </a:rPr>
              <a:t> </a:t>
            </a:r>
            <a:r>
              <a:rPr lang="ru-RU" sz="1600">
                <a:solidFill>
                  <a:srgbClr val="93ADFF"/>
                </a:solidFill>
                <a:latin typeface="Montserrat"/>
              </a:rPr>
              <a:t>населённых пунктов</a:t>
            </a:r>
            <a:endParaRPr/>
          </a:p>
          <a:p>
            <a:pPr>
              <a:defRPr/>
            </a:pPr>
            <a:r>
              <a:rPr lang="ru-RU" sz="2800" b="1">
                <a:solidFill>
                  <a:schemeClr val="bg1"/>
                </a:solidFill>
                <a:latin typeface="Montserrat"/>
              </a:rPr>
              <a:t>1626</a:t>
            </a:r>
            <a:r>
              <a:rPr lang="ru-RU" sz="1600" b="1">
                <a:solidFill>
                  <a:srgbClr val="93ADFF"/>
                </a:solidFill>
                <a:latin typeface="Montserrat"/>
              </a:rPr>
              <a:t> </a:t>
            </a:r>
            <a:r>
              <a:rPr lang="ru-RU" sz="1600">
                <a:solidFill>
                  <a:srgbClr val="93ADFF"/>
                </a:solidFill>
                <a:latin typeface="Montserrat"/>
              </a:rPr>
              <a:t>социально значимых объектов</a:t>
            </a:r>
            <a:endParaRPr/>
          </a:p>
          <a:p>
            <a:pPr>
              <a:defRPr/>
            </a:pPr>
            <a:r>
              <a:rPr lang="ru-RU" sz="2800" b="1">
                <a:solidFill>
                  <a:schemeClr val="bg1"/>
                </a:solidFill>
                <a:latin typeface="Montserrat"/>
              </a:rPr>
              <a:t>100</a:t>
            </a:r>
            <a:r>
              <a:rPr lang="ru-RU" sz="1600" b="1">
                <a:solidFill>
                  <a:srgbClr val="93ADFF"/>
                </a:solidFill>
                <a:latin typeface="Montserrat"/>
              </a:rPr>
              <a:t> </a:t>
            </a:r>
            <a:r>
              <a:rPr lang="ru-RU" sz="1600">
                <a:solidFill>
                  <a:srgbClr val="93ADFF"/>
                </a:solidFill>
                <a:latin typeface="Montserrat"/>
              </a:rPr>
              <a:t>тыс. жителей сельских территорий</a:t>
            </a:r>
            <a:endParaRPr/>
          </a:p>
          <a:p>
            <a:pPr>
              <a:defRPr/>
            </a:pPr>
            <a:endParaRPr lang="ru-RU" sz="1600" b="1">
              <a:solidFill>
                <a:srgbClr val="93ADFF"/>
              </a:solidFill>
              <a:latin typeface="Montserrat"/>
            </a:endParaRPr>
          </a:p>
          <a:p>
            <a:pPr>
              <a:defRPr/>
            </a:pPr>
            <a:endParaRPr lang="ru-RU" sz="2000">
              <a:solidFill>
                <a:srgbClr val="93ADFF"/>
              </a:solidFill>
              <a:latin typeface="Montserrat"/>
            </a:endParaRPr>
          </a:p>
        </p:txBody>
      </p:sp>
      <p:sp>
        <p:nvSpPr>
          <p:cNvPr id="1554199122" name="Google Shape;297;p9"/>
          <p:cNvSpPr txBox="1"/>
          <p:nvPr/>
        </p:nvSpPr>
        <p:spPr bwMode="auto">
          <a:xfrm>
            <a:off x="645054" y="4573020"/>
            <a:ext cx="3565474" cy="488039"/>
          </a:xfrm>
          <a:prstGeom prst="rect">
            <a:avLst/>
          </a:prstGeom>
          <a:noFill/>
          <a:ln w="6349">
            <a:noFill/>
            <a:prstDash val="solid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/>
            </a:pPr>
            <a:r>
              <a:rPr lang="ru-RU" sz="16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    В среднем по России – 85,5%</a:t>
            </a:r>
            <a:endParaRPr/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/>
            </a:pPr>
            <a:r>
              <a:rPr lang="ru-RU" sz="1600" b="1" i="0" u="none" strike="noStrike" cap="none" spc="0">
                <a:ln>
                  <a:noFill/>
                </a:ln>
                <a:solidFill>
                  <a:srgbClr val="FFFFFF"/>
                </a:solidFill>
                <a:latin typeface="Montserrat"/>
                <a:ea typeface="Montserrat"/>
                <a:cs typeface="Montserrat"/>
              </a:rPr>
              <a:t>                        по СФО – 84,3%</a:t>
            </a:r>
            <a:endParaRPr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-4184" y="495"/>
            <a:ext cx="914875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Пятиугольник 31"/>
          <p:cNvSpPr/>
          <p:nvPr/>
        </p:nvSpPr>
        <p:spPr bwMode="auto">
          <a:xfrm>
            <a:off x="9671" y="200236"/>
            <a:ext cx="6788916" cy="538510"/>
          </a:xfrm>
          <a:prstGeom prst="homePlate">
            <a:avLst>
              <a:gd name="adj" fmla="val 50000"/>
            </a:avLst>
          </a:prstGeom>
          <a:solidFill>
            <a:srgbClr val="005696"/>
          </a:solidFill>
          <a:ln>
            <a:solidFill>
              <a:srgbClr val="0056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865704" y="4856702"/>
            <a:ext cx="278296" cy="286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defRPr/>
            </a:pPr>
            <a:fld id="{00000000-1234-1234-1234-123412341234}" type="slidenum">
              <a:rPr lang="ru" sz="1200">
                <a:solidFill>
                  <a:schemeClr val="bg1"/>
                </a:solidFill>
                <a:latin typeface="Montserrat"/>
              </a:rPr>
              <a:t/>
            </a:fld>
            <a:endParaRPr lang="ru" sz="1200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62686" y="551962"/>
            <a:ext cx="983025" cy="814700"/>
          </a:xfrm>
          <a:prstGeom prst="rect">
            <a:avLst/>
          </a:prstGeom>
        </p:spPr>
      </p:pic>
      <p:sp>
        <p:nvSpPr>
          <p:cNvPr id="33" name="Google Shape;184;p25"/>
          <p:cNvSpPr txBox="1"/>
          <p:nvPr/>
        </p:nvSpPr>
        <p:spPr bwMode="auto">
          <a:xfrm>
            <a:off x="3455" y="337137"/>
            <a:ext cx="6917499" cy="278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ru-RU" sz="20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МОБИЛЬНАЯ СВЯЗЬ И СКОРОСТНОЙ ИНТЕРНЕТ</a:t>
            </a:r>
            <a:endParaRPr lang="ru-RU" sz="1800" b="1">
              <a:solidFill>
                <a:schemeClr val="bg1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80" name="Google Shape;83;p1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7592526" y="166256"/>
            <a:ext cx="1355531" cy="3466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Группа 2"/>
          <p:cNvGrpSpPr/>
          <p:nvPr/>
        </p:nvGrpSpPr>
        <p:grpSpPr bwMode="auto">
          <a:xfrm>
            <a:off x="120036" y="864356"/>
            <a:ext cx="3460744" cy="1713790"/>
            <a:chOff x="0" y="0"/>
            <a:chExt cx="3460744" cy="1713790"/>
          </a:xfrm>
        </p:grpSpPr>
        <p:sp>
          <p:nvSpPr>
            <p:cNvPr id="46" name="Прямоугольник 45"/>
            <p:cNvSpPr/>
            <p:nvPr/>
          </p:nvSpPr>
          <p:spPr bwMode="auto">
            <a:xfrm>
              <a:off x="66453" y="821146"/>
              <a:ext cx="3175869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solidFill>
                    <a:schemeClr val="bg1"/>
                  </a:solidFill>
                  <a:latin typeface="Montserrat"/>
                </a:rPr>
                <a:t>100% </a:t>
              </a:r>
              <a:r>
                <a:rPr lang="ru-RU">
                  <a:solidFill>
                    <a:schemeClr val="bg1"/>
                  </a:solidFill>
                  <a:latin typeface="Montserrat"/>
                </a:rPr>
                <a:t>обеспечены в 2023 году</a:t>
              </a:r>
              <a:endParaRPr lang="ru-RU" sz="2800">
                <a:solidFill>
                  <a:schemeClr val="bg1"/>
                </a:solidFill>
                <a:latin typeface="Montserrat"/>
              </a:endParaRPr>
            </a:p>
            <a:p>
              <a:pPr>
                <a:defRPr/>
              </a:pPr>
              <a:endParaRPr lang="ru-RU" sz="2800">
                <a:solidFill>
                  <a:schemeClr val="bg1"/>
                </a:solidFill>
                <a:latin typeface="Montserrat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 bwMode="auto">
            <a:xfrm>
              <a:off x="482655" y="23786"/>
              <a:ext cx="1779653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solidFill>
                    <a:srgbClr val="EB3957"/>
                  </a:solidFill>
                  <a:latin typeface="Montserrat"/>
                </a:rPr>
                <a:t>500+ </a:t>
              </a:r>
              <a:r>
                <a:rPr lang="ru-RU" b="1">
                  <a:solidFill>
                    <a:srgbClr val="EB3957"/>
                  </a:solidFill>
                  <a:latin typeface="Montserrat"/>
                </a:rPr>
                <a:t>жителей</a:t>
              </a:r>
              <a:endParaRPr lang="ru-RU" sz="1800">
                <a:solidFill>
                  <a:srgbClr val="EB3957"/>
                </a:solidFill>
                <a:latin typeface="Montserrat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66453" y="0"/>
              <a:ext cx="361950" cy="361950"/>
            </a:xfrm>
            <a:prstGeom prst="rect">
              <a:avLst/>
            </a:prstGeom>
          </p:spPr>
        </p:pic>
        <p:sp>
          <p:nvSpPr>
            <p:cNvPr id="57" name="Прямоугольник 56"/>
            <p:cNvSpPr/>
            <p:nvPr/>
          </p:nvSpPr>
          <p:spPr bwMode="auto">
            <a:xfrm>
              <a:off x="0" y="349929"/>
              <a:ext cx="1205779" cy="52322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b="1">
                  <a:solidFill>
                    <a:schemeClr val="bg1"/>
                  </a:solidFill>
                  <a:latin typeface="Montserrat"/>
                </a:rPr>
                <a:t>338</a:t>
              </a: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 н.п.</a:t>
              </a:r>
              <a:endParaRPr lang="ru-RU" sz="2000">
                <a:solidFill>
                  <a:schemeClr val="bg1"/>
                </a:solidFill>
                <a:latin typeface="Montserrat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 bwMode="auto">
            <a:xfrm>
              <a:off x="66453" y="1190570"/>
              <a:ext cx="3394291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171450" indent="-171450">
                <a:buClr>
                  <a:srgbClr val="3366FF"/>
                </a:buClr>
                <a:buFont typeface="Arial"/>
                <a:buChar char="•"/>
                <a:defRPr/>
              </a:pPr>
              <a:r>
                <a:rPr lang="ru-RU" b="1">
                  <a:solidFill>
                    <a:schemeClr val="bg1"/>
                  </a:solidFill>
                  <a:latin typeface="Montserrat"/>
                </a:rPr>
                <a:t>голосовой сотовой связью</a:t>
              </a:r>
              <a:endParaRPr/>
            </a:p>
            <a:p>
              <a:pPr marL="171450" indent="-171450">
                <a:buClr>
                  <a:srgbClr val="3366FF"/>
                </a:buClr>
                <a:buFont typeface="Arial"/>
                <a:buChar char="•"/>
                <a:defRPr/>
              </a:pPr>
              <a:r>
                <a:rPr lang="ru-RU" b="1">
                  <a:solidFill>
                    <a:schemeClr val="bg1"/>
                  </a:solidFill>
                  <a:latin typeface="Montserrat"/>
                </a:rPr>
                <a:t>скоростным интернетом</a:t>
              </a:r>
              <a:endParaRPr/>
            </a:p>
          </p:txBody>
        </p:sp>
      </p:grpSp>
      <p:grpSp>
        <p:nvGrpSpPr>
          <p:cNvPr id="2" name="Группа 1"/>
          <p:cNvGrpSpPr/>
          <p:nvPr/>
        </p:nvGrpSpPr>
        <p:grpSpPr bwMode="auto">
          <a:xfrm>
            <a:off x="4338569" y="892042"/>
            <a:ext cx="5334783" cy="1917891"/>
            <a:chOff x="318550" y="833922"/>
            <a:chExt cx="5334783" cy="1917891"/>
          </a:xfrm>
        </p:grpSpPr>
        <p:sp>
          <p:nvSpPr>
            <p:cNvPr id="53" name="Прямоугольник 52"/>
            <p:cNvSpPr/>
            <p:nvPr/>
          </p:nvSpPr>
          <p:spPr bwMode="auto">
            <a:xfrm>
              <a:off x="725339" y="865759"/>
              <a:ext cx="2175596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>
                  <a:solidFill>
                    <a:srgbClr val="EB3957"/>
                  </a:solidFill>
                  <a:latin typeface="Montserrat"/>
                </a:rPr>
                <a:t>100</a:t>
              </a:r>
              <a:r>
                <a:rPr lang="en-US" sz="2000" b="1">
                  <a:solidFill>
                    <a:srgbClr val="EB3957"/>
                  </a:solidFill>
                  <a:latin typeface="Montserrat"/>
                </a:rPr>
                <a:t>-</a:t>
              </a:r>
              <a:r>
                <a:rPr lang="ru-RU" sz="2000" b="1">
                  <a:solidFill>
                    <a:srgbClr val="EB3957"/>
                  </a:solidFill>
                  <a:latin typeface="Montserrat"/>
                </a:rPr>
                <a:t>500 </a:t>
              </a:r>
              <a:r>
                <a:rPr lang="ru-RU" b="1">
                  <a:solidFill>
                    <a:srgbClr val="EB3957"/>
                  </a:solidFill>
                  <a:latin typeface="Montserrat"/>
                </a:rPr>
                <a:t>жителей</a:t>
              </a:r>
              <a:endParaRPr lang="ru-RU" sz="2000" b="1">
                <a:solidFill>
                  <a:srgbClr val="EB3957"/>
                </a:solidFill>
                <a:latin typeface="Montserrat"/>
              </a:endParaRPr>
            </a:p>
          </p:txBody>
        </p:sp>
        <p:pic>
          <p:nvPicPr>
            <p:cNvPr id="73" name="Рисунок 72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368241" y="833922"/>
              <a:ext cx="361950" cy="361950"/>
            </a:xfrm>
            <a:prstGeom prst="rect">
              <a:avLst/>
            </a:prstGeom>
          </p:spPr>
        </p:pic>
        <p:sp>
          <p:nvSpPr>
            <p:cNvPr id="58" name="Прямоугольник 57"/>
            <p:cNvSpPr/>
            <p:nvPr/>
          </p:nvSpPr>
          <p:spPr bwMode="auto">
            <a:xfrm>
              <a:off x="332116" y="1190593"/>
              <a:ext cx="1205779" cy="52322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b="1">
                  <a:solidFill>
                    <a:schemeClr val="bg1"/>
                  </a:solidFill>
                  <a:latin typeface="Montserrat"/>
                </a:rPr>
                <a:t>553</a:t>
              </a: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 н.п.</a:t>
              </a:r>
              <a:endParaRPr lang="ru-RU" sz="2000">
                <a:solidFill>
                  <a:schemeClr val="bg1"/>
                </a:solidFill>
                <a:latin typeface="Montserrat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 bwMode="auto">
            <a:xfrm>
              <a:off x="318550" y="1736150"/>
              <a:ext cx="5334783" cy="1015663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171450" indent="-171450">
                <a:buClr>
                  <a:srgbClr val="3366FF"/>
                </a:buClr>
                <a:buFont typeface="Arial"/>
                <a:buChar char="•"/>
                <a:defRPr/>
              </a:pPr>
              <a:r>
                <a:rPr lang="ru-RU" sz="2000" b="1">
                  <a:solidFill>
                    <a:schemeClr val="bg1"/>
                  </a:solidFill>
                  <a:latin typeface="Montserrat"/>
                </a:rPr>
                <a:t>100% </a:t>
              </a:r>
              <a:r>
                <a:rPr lang="ru-RU" b="1">
                  <a:solidFill>
                    <a:schemeClr val="bg1"/>
                  </a:solidFill>
                  <a:latin typeface="Montserrat"/>
                </a:rPr>
                <a:t>телефонной связью</a:t>
              </a:r>
              <a:endParaRPr/>
            </a:p>
            <a:p>
              <a:pPr marL="171450" indent="-171450">
                <a:buClr>
                  <a:srgbClr val="3366FF"/>
                </a:buClr>
                <a:buFont typeface="Arial"/>
                <a:buChar char="•"/>
                <a:defRPr/>
              </a:pPr>
              <a:r>
                <a:rPr lang="ru-RU" sz="2000" b="1">
                  <a:solidFill>
                    <a:schemeClr val="bg1"/>
                  </a:solidFill>
                  <a:latin typeface="Montserrat"/>
                </a:rPr>
                <a:t>98,6%</a:t>
              </a: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 </a:t>
              </a:r>
              <a:r>
                <a:rPr lang="ru-RU" b="1">
                  <a:solidFill>
                    <a:schemeClr val="bg1"/>
                  </a:solidFill>
                  <a:latin typeface="Montserrat"/>
                </a:rPr>
                <a:t>голосовой сотовой связью</a:t>
              </a:r>
              <a:endParaRPr/>
            </a:p>
            <a:p>
              <a:pPr marL="171450" indent="-171450">
                <a:buClr>
                  <a:srgbClr val="3366FF"/>
                </a:buClr>
                <a:buFont typeface="Arial"/>
                <a:buChar char="•"/>
                <a:defRPr/>
              </a:pPr>
              <a:r>
                <a:rPr lang="ru-RU" sz="2000" b="1">
                  <a:solidFill>
                    <a:schemeClr val="bg1"/>
                  </a:solidFill>
                  <a:latin typeface="Montserrat"/>
                </a:rPr>
                <a:t>89,1%</a:t>
              </a: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 </a:t>
              </a:r>
              <a:r>
                <a:rPr lang="ru-RU" b="1">
                  <a:solidFill>
                    <a:schemeClr val="bg1"/>
                  </a:solidFill>
                  <a:latin typeface="Montserrat"/>
                </a:rPr>
                <a:t>мобильным доступом к интернету</a:t>
              </a:r>
              <a:endParaRPr/>
            </a:p>
          </p:txBody>
        </p:sp>
      </p:grpSp>
      <p:sp>
        <p:nvSpPr>
          <p:cNvPr id="35" name="Прямоугольник 34"/>
          <p:cNvSpPr/>
          <p:nvPr/>
        </p:nvSpPr>
        <p:spPr bwMode="auto">
          <a:xfrm>
            <a:off x="53296" y="2813148"/>
            <a:ext cx="3701202" cy="3661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800" b="1">
                <a:solidFill>
                  <a:srgbClr val="EB3957"/>
                </a:solidFill>
                <a:latin typeface="Montserrat"/>
              </a:rPr>
              <a:t>Критерии обеспечения 100-500</a:t>
            </a:r>
            <a:endParaRPr lang="ru-RU" sz="2400">
              <a:solidFill>
                <a:srgbClr val="EB3957"/>
              </a:solidFill>
              <a:latin typeface="Montserrat"/>
            </a:endParaRPr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246247" y="3374275"/>
            <a:ext cx="3353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93ADFF"/>
                </a:solidFill>
                <a:latin typeface="Montserrat"/>
              </a:rPr>
              <a:t>федеральный</a:t>
            </a:r>
            <a:r>
              <a:rPr lang="ru-RU" sz="2400" b="1">
                <a:solidFill>
                  <a:srgbClr val="93ADFF"/>
                </a:solidFill>
                <a:latin typeface="Montserrat"/>
              </a:rPr>
              <a:t> </a:t>
            </a:r>
            <a:r>
              <a:rPr lang="ru-RU" sz="2800" b="1">
                <a:solidFill>
                  <a:srgbClr val="93ADFF"/>
                </a:solidFill>
                <a:latin typeface="Onest Black"/>
                <a:cs typeface="Onest Black"/>
              </a:rPr>
              <a:t>УЦН</a:t>
            </a:r>
            <a:r>
              <a:rPr lang="ru-RU" sz="2400" b="1">
                <a:solidFill>
                  <a:srgbClr val="93ADFF"/>
                </a:solidFill>
                <a:latin typeface="Montserrat"/>
              </a:rPr>
              <a:t> 2.0</a:t>
            </a:r>
            <a:endParaRPr lang="ru-RU" sz="1800">
              <a:solidFill>
                <a:srgbClr val="93ADFF"/>
              </a:solidFill>
              <a:latin typeface="Montserrat"/>
            </a:endParaRPr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4870860" y="3278524"/>
            <a:ext cx="37962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93ADFF"/>
                </a:solidFill>
                <a:latin typeface="Montserrat"/>
              </a:rPr>
              <a:t>региональная программа</a:t>
            </a:r>
            <a:endParaRPr lang="ru-RU" sz="1600">
              <a:solidFill>
                <a:srgbClr val="93ADFF"/>
              </a:solidFill>
              <a:latin typeface="Montserrat"/>
            </a:endParaRPr>
          </a:p>
        </p:txBody>
      </p:sp>
      <p:sp>
        <p:nvSpPr>
          <p:cNvPr id="41" name="Прямоугольник 40"/>
          <p:cNvSpPr/>
          <p:nvPr/>
        </p:nvSpPr>
        <p:spPr bwMode="auto">
          <a:xfrm>
            <a:off x="223131" y="3889442"/>
            <a:ext cx="533478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3366FF"/>
              </a:buClr>
              <a:buFont typeface="Arial"/>
              <a:buChar char="•"/>
              <a:defRPr/>
            </a:pPr>
            <a:r>
              <a:rPr lang="ru-RU" b="1">
                <a:solidFill>
                  <a:schemeClr val="bg1"/>
                </a:solidFill>
                <a:latin typeface="Montserrat"/>
              </a:rPr>
              <a:t>ежегодное голосование на </a:t>
            </a:r>
            <a:endParaRPr/>
          </a:p>
          <a:p>
            <a:pPr>
              <a:buClr>
                <a:srgbClr val="3366FF"/>
              </a:buClr>
              <a:defRPr/>
            </a:pPr>
            <a:endParaRPr lang="ru-RU" sz="800" b="1">
              <a:solidFill>
                <a:schemeClr val="bg1"/>
              </a:solidFill>
              <a:latin typeface="Montserrat"/>
            </a:endParaRPr>
          </a:p>
          <a:p>
            <a:pPr marL="171450" indent="-171450">
              <a:buClr>
                <a:srgbClr val="3366FF"/>
              </a:buClr>
              <a:buFont typeface="Arial"/>
              <a:buChar char="•"/>
              <a:defRPr/>
            </a:pPr>
            <a:r>
              <a:rPr lang="ru-RU" b="1">
                <a:solidFill>
                  <a:schemeClr val="bg1"/>
                </a:solidFill>
                <a:latin typeface="Montserrat"/>
              </a:rPr>
              <a:t>нет мобильного доступа к интернету</a:t>
            </a:r>
            <a:endParaRPr/>
          </a:p>
          <a:p>
            <a:pPr>
              <a:buClr>
                <a:srgbClr val="3366FF"/>
              </a:buClr>
              <a:defRPr/>
            </a:pPr>
            <a:endParaRPr lang="ru-RU" sz="800" b="1">
              <a:solidFill>
                <a:schemeClr val="bg1"/>
              </a:solidFill>
              <a:latin typeface="Montserrat"/>
            </a:endParaRPr>
          </a:p>
          <a:p>
            <a:pPr marL="171450" indent="-171450">
              <a:buClr>
                <a:srgbClr val="3366FF"/>
              </a:buClr>
              <a:buFont typeface="Arial"/>
              <a:buChar char="•"/>
              <a:defRPr/>
            </a:pPr>
            <a:r>
              <a:rPr lang="ru-RU" b="1">
                <a:solidFill>
                  <a:schemeClr val="bg1"/>
                </a:solidFill>
                <a:latin typeface="Montserrat"/>
              </a:rPr>
              <a:t>перечень формируется в рамках квоты</a:t>
            </a:r>
            <a:endParaRPr/>
          </a:p>
        </p:txBody>
      </p:sp>
      <p:sp>
        <p:nvSpPr>
          <p:cNvPr id="42" name="Прямоугольник 41"/>
          <p:cNvSpPr/>
          <p:nvPr/>
        </p:nvSpPr>
        <p:spPr bwMode="auto">
          <a:xfrm>
            <a:off x="4596391" y="3631658"/>
            <a:ext cx="5335861" cy="1402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3366FF"/>
              </a:buClr>
              <a:buFont typeface="Arial"/>
              <a:buChar char="•"/>
              <a:defRPr/>
            </a:pPr>
            <a:r>
              <a:rPr lang="ru-RU" b="1">
                <a:solidFill>
                  <a:schemeClr val="bg1"/>
                </a:solidFill>
                <a:latin typeface="Montserrat"/>
              </a:rPr>
              <a:t>наиболее крупные н.п.</a:t>
            </a:r>
            <a:endParaRPr/>
          </a:p>
          <a:p>
            <a:pPr>
              <a:buClr>
                <a:srgbClr val="3366FF"/>
              </a:buClr>
              <a:defRPr/>
            </a:pPr>
            <a:endParaRPr lang="ru-RU" sz="800" b="1">
              <a:solidFill>
                <a:schemeClr val="bg1"/>
              </a:solidFill>
              <a:latin typeface="Montserrat"/>
            </a:endParaRPr>
          </a:p>
          <a:p>
            <a:pPr marL="171450" indent="-171450">
              <a:buClr>
                <a:srgbClr val="3366FF"/>
              </a:buClr>
              <a:buFont typeface="Arial"/>
              <a:buChar char="•"/>
              <a:defRPr/>
            </a:pPr>
            <a:r>
              <a:rPr lang="ru-RU" b="1">
                <a:solidFill>
                  <a:schemeClr val="bg1"/>
                </a:solidFill>
                <a:latin typeface="Montserrat"/>
              </a:rPr>
              <a:t>нет голосовой сотовой связи и </a:t>
            </a:r>
            <a:endParaRPr/>
          </a:p>
          <a:p>
            <a:pPr>
              <a:defRPr/>
            </a:pPr>
            <a:r>
              <a:rPr lang="ru-RU" b="1">
                <a:solidFill>
                  <a:schemeClr val="bg1"/>
                </a:solidFill>
                <a:latin typeface="Montserrat"/>
              </a:rPr>
              <a:t>мобильного интернета</a:t>
            </a:r>
            <a:endParaRPr/>
          </a:p>
          <a:p>
            <a:pPr>
              <a:buClr>
                <a:srgbClr val="3366FF"/>
              </a:buClr>
              <a:defRPr/>
            </a:pPr>
            <a:endParaRPr lang="ru-RU" sz="800" b="1">
              <a:solidFill>
                <a:schemeClr val="bg1"/>
              </a:solidFill>
              <a:latin typeface="Montserrat"/>
            </a:endParaRPr>
          </a:p>
          <a:p>
            <a:pPr marL="171450" indent="-171450">
              <a:buClr>
                <a:srgbClr val="3366FF"/>
              </a:buClr>
              <a:buFont typeface="Arial"/>
              <a:buChar char="•"/>
              <a:defRPr/>
            </a:pPr>
            <a:r>
              <a:rPr lang="ru-RU" b="1">
                <a:solidFill>
                  <a:schemeClr val="bg1"/>
                </a:solidFill>
                <a:latin typeface="Montserrat"/>
              </a:rPr>
              <a:t>подтверждена техническая возможность </a:t>
            </a:r>
            <a:endParaRPr/>
          </a:p>
          <a:p>
            <a:pPr>
              <a:defRPr/>
            </a:pPr>
            <a:r>
              <a:rPr lang="ru-RU" b="1">
                <a:solidFill>
                  <a:schemeClr val="bg1"/>
                </a:solidFill>
                <a:latin typeface="Montserrat"/>
              </a:rPr>
              <a:t>организации базовой станции</a:t>
            </a:r>
            <a:endParaRPr/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7"/>
          <a:srcRect l="0" t="28747" r="0" b="37086"/>
          <a:stretch/>
        </p:blipFill>
        <p:spPr bwMode="auto">
          <a:xfrm>
            <a:off x="2561304" y="3985969"/>
            <a:ext cx="1784073" cy="200748"/>
          </a:xfrm>
          <a:prstGeom prst="rect">
            <a:avLst/>
          </a:prstGeom>
        </p:spPr>
      </p:pic>
      <p:sp>
        <p:nvSpPr>
          <p:cNvPr id="44" name="Скругленный прямоугольник 43"/>
          <p:cNvSpPr/>
          <p:nvPr/>
        </p:nvSpPr>
        <p:spPr bwMode="auto">
          <a:xfrm>
            <a:off x="120037" y="3270955"/>
            <a:ext cx="4177747" cy="179115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 bwMode="auto">
          <a:xfrm>
            <a:off x="4547187" y="3270956"/>
            <a:ext cx="4443578" cy="179115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3454" y="0"/>
            <a:ext cx="914875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865704" y="4856702"/>
            <a:ext cx="278296" cy="286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defRPr/>
            </a:pPr>
            <a:fld id="{00000000-1234-1234-1234-123412341234}" type="slidenum">
              <a:rPr lang="ru" sz="1200">
                <a:solidFill>
                  <a:schemeClr val="bg1"/>
                </a:solidFill>
                <a:latin typeface="Montserrat"/>
              </a:rPr>
              <a:t/>
            </a:fld>
            <a:endParaRPr lang="ru" sz="1200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62686" y="551962"/>
            <a:ext cx="983025" cy="8147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584727" y="3463166"/>
            <a:ext cx="2864654" cy="1536934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99797" y="1051324"/>
            <a:ext cx="361950" cy="361950"/>
          </a:xfrm>
          <a:prstGeom prst="rect">
            <a:avLst/>
          </a:prstGeom>
        </p:spPr>
      </p:pic>
      <p:pic>
        <p:nvPicPr>
          <p:cNvPr id="80" name="Google Shape;83;p1"/>
          <p:cNvPicPr/>
          <p:nvPr/>
        </p:nvPicPr>
        <p:blipFill>
          <a:blip r:embed="rId6">
            <a:alphaModFix/>
          </a:blip>
          <a:stretch/>
        </p:blipFill>
        <p:spPr bwMode="auto">
          <a:xfrm>
            <a:off x="7592526" y="166256"/>
            <a:ext cx="1355531" cy="3466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Группа 1"/>
          <p:cNvGrpSpPr/>
          <p:nvPr/>
        </p:nvGrpSpPr>
        <p:grpSpPr bwMode="auto">
          <a:xfrm>
            <a:off x="5180274" y="1509075"/>
            <a:ext cx="2913529" cy="1928225"/>
            <a:chOff x="0" y="0"/>
            <a:chExt cx="2913529" cy="1928225"/>
          </a:xfrm>
        </p:grpSpPr>
        <p:sp>
          <p:nvSpPr>
            <p:cNvPr id="62" name="Скругленный прямоугольник 61"/>
            <p:cNvSpPr/>
            <p:nvPr/>
          </p:nvSpPr>
          <p:spPr bwMode="auto">
            <a:xfrm>
              <a:off x="0" y="10764"/>
              <a:ext cx="2913530" cy="1917461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rgbClr val="E8728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 bwMode="auto">
            <a:xfrm>
              <a:off x="327966" y="0"/>
              <a:ext cx="2354882" cy="192060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Задачи 2025-2030:</a:t>
              </a:r>
              <a:endParaRPr/>
            </a:p>
            <a:p>
              <a:pPr algn="ctr">
                <a:defRPr/>
              </a:pPr>
              <a:endParaRPr lang="ru-RU" sz="800" b="1">
                <a:solidFill>
                  <a:schemeClr val="bg1"/>
                </a:solidFill>
                <a:latin typeface="Montserrat"/>
              </a:endParaRPr>
            </a:p>
            <a:p>
              <a:pPr algn="ctr">
                <a:defRPr/>
              </a:pP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обеспечить </a:t>
              </a:r>
              <a:r>
                <a:rPr lang="ru-RU" sz="2400" b="1">
                  <a:solidFill>
                    <a:srgbClr val="EB3957"/>
                  </a:solidFill>
                  <a:latin typeface="Montserrat"/>
                </a:rPr>
                <a:t>61</a:t>
              </a:r>
              <a:r>
                <a:rPr lang="ru-RU" sz="2000" b="1">
                  <a:solidFill>
                    <a:srgbClr val="EB3957"/>
                  </a:solidFill>
                  <a:latin typeface="Montserrat"/>
                </a:rPr>
                <a:t> </a:t>
              </a:r>
              <a:r>
                <a:rPr lang="ru-RU" sz="2000" b="1">
                  <a:solidFill>
                    <a:srgbClr val="EB3957"/>
                  </a:solidFill>
                  <a:latin typeface="Montserrat"/>
                </a:rPr>
                <a:t>н.п</a:t>
              </a:r>
              <a:r>
                <a:rPr lang="ru-RU" sz="2000" b="1">
                  <a:solidFill>
                    <a:srgbClr val="EB3957"/>
                  </a:solidFill>
                  <a:latin typeface="Montserrat"/>
                </a:rPr>
                <a:t>.</a:t>
              </a:r>
              <a:endParaRPr lang="ru-RU" sz="1600" b="1">
                <a:solidFill>
                  <a:srgbClr val="EB3957"/>
                </a:solidFill>
                <a:latin typeface="Montserrat"/>
              </a:endParaRPr>
            </a:p>
            <a:p>
              <a:pPr algn="ctr">
                <a:defRPr/>
              </a:pP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достигнуть значения </a:t>
              </a:r>
              <a:endParaRPr/>
            </a:p>
            <a:p>
              <a:pPr algn="ctr">
                <a:defRPr/>
              </a:pPr>
              <a:r>
                <a:rPr lang="ru-RU" sz="2400" b="1">
                  <a:solidFill>
                    <a:srgbClr val="EB3957"/>
                  </a:solidFill>
                  <a:latin typeface="Montserrat"/>
                </a:rPr>
                <a:t>99,2%</a:t>
              </a:r>
              <a:endParaRPr/>
            </a:p>
            <a:p>
              <a:pPr algn="ctr">
                <a:defRPr/>
              </a:pP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целевого индикатора </a:t>
              </a:r>
              <a:endParaRPr/>
            </a:p>
            <a:p>
              <a:pPr algn="ctr">
                <a:defRPr/>
              </a:pP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национальной цели</a:t>
              </a:r>
              <a:endParaRPr lang="ru-RU" sz="2000">
                <a:solidFill>
                  <a:schemeClr val="bg1"/>
                </a:solidFill>
                <a:latin typeface="Montserrat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 bwMode="auto">
          <a:xfrm>
            <a:off x="299795" y="1445087"/>
            <a:ext cx="5439020" cy="2758397"/>
            <a:chOff x="0" y="0"/>
            <a:chExt cx="5439020" cy="2758397"/>
          </a:xfrm>
        </p:grpSpPr>
        <p:sp>
          <p:nvSpPr>
            <p:cNvPr id="37" name="TextBox 36"/>
            <p:cNvSpPr txBox="1"/>
            <p:nvPr/>
          </p:nvSpPr>
          <p:spPr bwMode="auto">
            <a:xfrm>
              <a:off x="55236" y="432189"/>
              <a:ext cx="5542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…</a:t>
              </a:r>
              <a:endParaRPr/>
            </a:p>
          </p:txBody>
        </p:sp>
        <p:sp>
          <p:nvSpPr>
            <p:cNvPr id="45" name="TextBox 44"/>
            <p:cNvSpPr txBox="1"/>
            <p:nvPr/>
          </p:nvSpPr>
          <p:spPr bwMode="auto">
            <a:xfrm>
              <a:off x="3667345" y="1075029"/>
              <a:ext cx="9871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7</a:t>
              </a:r>
              <a:r>
                <a:rPr lang="en-US" sz="1600" b="1">
                  <a:solidFill>
                    <a:schemeClr val="bg1"/>
                  </a:solidFill>
                  <a:latin typeface="Montserrat"/>
                </a:rPr>
                <a:t>6</a:t>
              </a:r>
              <a:r>
                <a:rPr lang="ru-RU" sz="1600">
                  <a:solidFill>
                    <a:schemeClr val="bg1"/>
                  </a:solidFill>
                  <a:latin typeface="Montserrat"/>
                </a:rPr>
                <a:t> </a:t>
              </a:r>
              <a:r>
                <a:rPr lang="ru-RU" sz="1600" b="1">
                  <a:solidFill>
                    <a:schemeClr val="bg1"/>
                  </a:solidFill>
                  <a:latin typeface="Montserrat"/>
                </a:rPr>
                <a:t>н.п. </a:t>
              </a:r>
              <a:endParaRPr/>
            </a:p>
          </p:txBody>
        </p:sp>
        <p:sp>
          <p:nvSpPr>
            <p:cNvPr id="66" name="Прямоугольник 65"/>
            <p:cNvSpPr/>
            <p:nvPr/>
          </p:nvSpPr>
          <p:spPr bwMode="auto">
            <a:xfrm>
              <a:off x="129555" y="2505214"/>
              <a:ext cx="202809" cy="16741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 bwMode="auto">
            <a:xfrm>
              <a:off x="0" y="188016"/>
              <a:ext cx="998686" cy="3965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2000" b="1">
                  <a:solidFill>
                    <a:schemeClr val="bg1"/>
                  </a:solidFill>
                  <a:latin typeface="Montserrat"/>
                </a:rPr>
                <a:t>2030</a:t>
              </a:r>
              <a:endParaRPr/>
            </a:p>
          </p:txBody>
        </p:sp>
        <p:graphicFrame>
          <p:nvGraphicFramePr>
            <p:cNvPr id="1154879882" name="Диаграмма 1154879881"/>
            <p:cNvGraphicFramePr>
              <a:graphicFrameLocks xmlns:a="http://schemas.openxmlformats.org/drawingml/2006/main"/>
            </p:cNvGraphicFramePr>
            <p:nvPr/>
          </p:nvGraphicFramePr>
          <p:xfrm>
            <a:off x="788382" y="0"/>
            <a:ext cx="4650639" cy="24951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38" name="Прямоугольник 37"/>
            <p:cNvSpPr/>
            <p:nvPr/>
          </p:nvSpPr>
          <p:spPr bwMode="auto">
            <a:xfrm>
              <a:off x="7851" y="1090388"/>
              <a:ext cx="900270" cy="3965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2000" b="1">
                  <a:solidFill>
                    <a:schemeClr val="bg1"/>
                  </a:solidFill>
                  <a:latin typeface="Montserrat"/>
                </a:rPr>
                <a:t>2023</a:t>
              </a:r>
              <a:endParaRPr/>
            </a:p>
          </p:txBody>
        </p:sp>
        <p:sp>
          <p:nvSpPr>
            <p:cNvPr id="39" name="Прямоугольник 38"/>
            <p:cNvSpPr/>
            <p:nvPr/>
          </p:nvSpPr>
          <p:spPr bwMode="auto">
            <a:xfrm>
              <a:off x="720" y="1525934"/>
              <a:ext cx="899550" cy="3965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2000" b="1">
                  <a:solidFill>
                    <a:schemeClr val="bg1"/>
                  </a:solidFill>
                  <a:latin typeface="Montserrat"/>
                </a:rPr>
                <a:t>2022</a:t>
              </a:r>
              <a:endParaRPr/>
            </a:p>
          </p:txBody>
        </p:sp>
        <p:sp>
          <p:nvSpPr>
            <p:cNvPr id="40" name="Прямоугольник 39"/>
            <p:cNvSpPr/>
            <p:nvPr/>
          </p:nvSpPr>
          <p:spPr bwMode="auto">
            <a:xfrm>
              <a:off x="720" y="1955309"/>
              <a:ext cx="955891" cy="3965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2000" b="1">
                  <a:solidFill>
                    <a:schemeClr val="bg1"/>
                  </a:solidFill>
                  <a:latin typeface="Montserrat"/>
                </a:rPr>
                <a:t>2021</a:t>
              </a:r>
              <a:endParaRPr/>
            </a:p>
          </p:txBody>
        </p:sp>
        <p:sp>
          <p:nvSpPr>
            <p:cNvPr id="42" name="TextBox 41"/>
            <p:cNvSpPr txBox="1"/>
            <p:nvPr/>
          </p:nvSpPr>
          <p:spPr bwMode="auto">
            <a:xfrm>
              <a:off x="325188" y="2413467"/>
              <a:ext cx="9200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600" b="1">
                  <a:solidFill>
                    <a:schemeClr val="bg1"/>
                  </a:solidFill>
                  <a:latin typeface="Times New Roman"/>
                  <a:cs typeface="Times New Roman"/>
                </a:rPr>
                <a:t>УЦН</a:t>
              </a:r>
              <a:endParaRPr lang="ru-RU" sz="1600" b="1">
                <a:solidFill>
                  <a:schemeClr val="bg1"/>
                </a:solidFill>
                <a:latin typeface="Montserrat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 bwMode="auto">
            <a:xfrm>
              <a:off x="1267701" y="2505214"/>
              <a:ext cx="202809" cy="167410"/>
            </a:xfrm>
            <a:prstGeom prst="rect">
              <a:avLst/>
            </a:prstGeom>
            <a:solidFill>
              <a:srgbClr val="EB39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>
                <a:solidFill>
                  <a:srgbClr val="EB3957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 bwMode="auto">
            <a:xfrm>
              <a:off x="1518077" y="2419843"/>
              <a:ext cx="22161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600" b="1">
                  <a:solidFill>
                    <a:schemeClr val="bg1"/>
                  </a:solidFill>
                  <a:latin typeface="Times New Roman"/>
                  <a:cs typeface="Times New Roman"/>
                </a:rPr>
                <a:t>госпрограмма</a:t>
              </a:r>
              <a:endParaRPr lang="ru-RU" sz="1600" b="1">
                <a:solidFill>
                  <a:schemeClr val="bg1"/>
                </a:solidFill>
                <a:latin typeface="Montserrat"/>
              </a:endParaRPr>
            </a:p>
          </p:txBody>
        </p:sp>
      </p:grpSp>
      <p:sp>
        <p:nvSpPr>
          <p:cNvPr id="47" name="TextBox 46"/>
          <p:cNvSpPr txBox="1"/>
          <p:nvPr/>
        </p:nvSpPr>
        <p:spPr bwMode="auto">
          <a:xfrm>
            <a:off x="1822030" y="3437303"/>
            <a:ext cx="535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41</a:t>
            </a:r>
            <a:endParaRPr/>
          </a:p>
        </p:txBody>
      </p:sp>
      <p:sp>
        <p:nvSpPr>
          <p:cNvPr id="72" name="TextBox 71"/>
          <p:cNvSpPr txBox="1"/>
          <p:nvPr/>
        </p:nvSpPr>
        <p:spPr bwMode="auto">
          <a:xfrm>
            <a:off x="1571653" y="2978902"/>
            <a:ext cx="53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29</a:t>
            </a:r>
            <a:endParaRPr/>
          </a:p>
        </p:txBody>
      </p:sp>
      <p:sp>
        <p:nvSpPr>
          <p:cNvPr id="51" name="TextBox 50"/>
          <p:cNvSpPr txBox="1"/>
          <p:nvPr/>
        </p:nvSpPr>
        <p:spPr bwMode="auto">
          <a:xfrm>
            <a:off x="3197228" y="3425481"/>
            <a:ext cx="1027890" cy="335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51</a:t>
            </a:r>
            <a:r>
              <a:rPr lang="ru-RU" sz="1600">
                <a:solidFill>
                  <a:schemeClr val="bg1"/>
                </a:solidFill>
                <a:latin typeface="Montserrat"/>
              </a:rPr>
              <a:t> </a:t>
            </a:r>
            <a:r>
              <a:rPr lang="ru-RU" sz="1600" b="1">
                <a:solidFill>
                  <a:schemeClr val="bg1"/>
                </a:solidFill>
                <a:latin typeface="Montserrat"/>
              </a:rPr>
              <a:t>н.п. </a:t>
            </a:r>
            <a:endParaRPr/>
          </a:p>
        </p:txBody>
      </p:sp>
      <p:sp>
        <p:nvSpPr>
          <p:cNvPr id="56" name="TextBox 55"/>
          <p:cNvSpPr txBox="1"/>
          <p:nvPr/>
        </p:nvSpPr>
        <p:spPr bwMode="auto">
          <a:xfrm>
            <a:off x="2616793" y="2989247"/>
            <a:ext cx="1063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36</a:t>
            </a:r>
            <a:r>
              <a:rPr lang="ru-RU" sz="1600">
                <a:solidFill>
                  <a:schemeClr val="bg1"/>
                </a:solidFill>
                <a:latin typeface="Montserrat"/>
              </a:rPr>
              <a:t> </a:t>
            </a:r>
            <a:r>
              <a:rPr lang="ru-RU" sz="1600" b="1">
                <a:solidFill>
                  <a:schemeClr val="bg1"/>
                </a:solidFill>
                <a:latin typeface="Montserrat"/>
              </a:rPr>
              <a:t>н.п. </a:t>
            </a:r>
            <a:endParaRPr/>
          </a:p>
        </p:txBody>
      </p:sp>
      <p:sp>
        <p:nvSpPr>
          <p:cNvPr id="74" name="TextBox 73"/>
          <p:cNvSpPr txBox="1"/>
          <p:nvPr/>
        </p:nvSpPr>
        <p:spPr bwMode="auto">
          <a:xfrm>
            <a:off x="2713294" y="3424928"/>
            <a:ext cx="53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10</a:t>
            </a:r>
            <a:endParaRPr/>
          </a:p>
        </p:txBody>
      </p:sp>
      <p:sp>
        <p:nvSpPr>
          <p:cNvPr id="76" name="TextBox 75"/>
          <p:cNvSpPr txBox="1"/>
          <p:nvPr/>
        </p:nvSpPr>
        <p:spPr bwMode="auto">
          <a:xfrm>
            <a:off x="2278218" y="2978902"/>
            <a:ext cx="53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7</a:t>
            </a:r>
            <a:endParaRPr/>
          </a:p>
        </p:txBody>
      </p:sp>
      <p:sp>
        <p:nvSpPr>
          <p:cNvPr id="83" name="TextBox 82"/>
          <p:cNvSpPr txBox="1"/>
          <p:nvPr/>
        </p:nvSpPr>
        <p:spPr bwMode="auto">
          <a:xfrm>
            <a:off x="3315660" y="2530339"/>
            <a:ext cx="53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2</a:t>
            </a:r>
            <a:r>
              <a:rPr lang="en-US" sz="1600" b="1">
                <a:solidFill>
                  <a:schemeClr val="bg1"/>
                </a:solidFill>
                <a:latin typeface="Montserrat"/>
              </a:rPr>
              <a:t>3</a:t>
            </a:r>
            <a:endParaRPr lang="ru-RU" sz="1600" b="1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84" name="TextBox 83"/>
          <p:cNvSpPr txBox="1"/>
          <p:nvPr/>
        </p:nvSpPr>
        <p:spPr bwMode="auto">
          <a:xfrm>
            <a:off x="1918308" y="2536938"/>
            <a:ext cx="53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5</a:t>
            </a:r>
            <a:r>
              <a:rPr lang="en-US" sz="1600" b="1">
                <a:solidFill>
                  <a:schemeClr val="bg1"/>
                </a:solidFill>
                <a:latin typeface="Montserrat"/>
              </a:rPr>
              <a:t>3</a:t>
            </a:r>
            <a:endParaRPr lang="ru-RU" sz="1600" b="1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928745777" name="Прямоугольник 37"/>
          <p:cNvSpPr/>
          <p:nvPr/>
        </p:nvSpPr>
        <p:spPr bwMode="auto">
          <a:xfrm>
            <a:off x="304672" y="2069695"/>
            <a:ext cx="995807" cy="396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1"/>
                </a:solidFill>
                <a:latin typeface="Montserrat"/>
              </a:rPr>
              <a:t>202</a:t>
            </a:r>
            <a:r>
              <a:rPr lang="en-US" sz="2000" b="1">
                <a:solidFill>
                  <a:schemeClr val="bg1"/>
                </a:solidFill>
                <a:latin typeface="Montserrat"/>
              </a:rPr>
              <a:t>4</a:t>
            </a:r>
            <a:endParaRPr/>
          </a:p>
        </p:txBody>
      </p:sp>
      <p:sp>
        <p:nvSpPr>
          <p:cNvPr id="49" name="TextBox 48"/>
          <p:cNvSpPr txBox="1"/>
          <p:nvPr/>
        </p:nvSpPr>
        <p:spPr bwMode="auto">
          <a:xfrm>
            <a:off x="3645032" y="2073722"/>
            <a:ext cx="1065415" cy="335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56</a:t>
            </a:r>
            <a:r>
              <a:rPr lang="ru-RU" sz="1600">
                <a:solidFill>
                  <a:schemeClr val="bg1"/>
                </a:solidFill>
                <a:latin typeface="Montserrat"/>
              </a:rPr>
              <a:t> </a:t>
            </a:r>
            <a:r>
              <a:rPr lang="ru-RU" sz="1600" b="1">
                <a:solidFill>
                  <a:schemeClr val="bg1"/>
                </a:solidFill>
                <a:latin typeface="Montserrat"/>
              </a:rPr>
              <a:t>н.п. </a:t>
            </a:r>
            <a:endParaRPr/>
          </a:p>
        </p:txBody>
      </p:sp>
      <p:sp>
        <p:nvSpPr>
          <p:cNvPr id="50" name="Пятиугольник 49"/>
          <p:cNvSpPr/>
          <p:nvPr/>
        </p:nvSpPr>
        <p:spPr bwMode="auto">
          <a:xfrm>
            <a:off x="16651" y="200236"/>
            <a:ext cx="6788916" cy="538510"/>
          </a:xfrm>
          <a:prstGeom prst="homePlate">
            <a:avLst>
              <a:gd name="adj" fmla="val 50000"/>
            </a:avLst>
          </a:prstGeom>
          <a:solidFill>
            <a:srgbClr val="005696"/>
          </a:solidFill>
          <a:ln>
            <a:solidFill>
              <a:srgbClr val="0056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Google Shape;184;p25"/>
          <p:cNvSpPr txBox="1"/>
          <p:nvPr/>
        </p:nvSpPr>
        <p:spPr bwMode="auto">
          <a:xfrm>
            <a:off x="3455" y="337137"/>
            <a:ext cx="6917499" cy="278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ru-RU" sz="20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МОБИЛЬНАЯ СВЯЗЬ И СКОРОСТНОЙ ИНТЕРНЕТ</a:t>
            </a:r>
            <a:endParaRPr lang="ru-RU" sz="1800" b="1">
              <a:solidFill>
                <a:schemeClr val="bg1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54" name="Google Shape;124;p19"/>
          <p:cNvPicPr/>
          <p:nvPr/>
        </p:nvPicPr>
        <p:blipFill>
          <a:blip r:embed="rId2">
            <a:alphaModFix/>
          </a:blip>
          <a:srcRect l="91333" t="10044" r="614" b="12525"/>
          <a:stretch/>
        </p:blipFill>
        <p:spPr bwMode="auto">
          <a:xfrm>
            <a:off x="2808608" y="1445089"/>
            <a:ext cx="2162535" cy="514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227306" y="2149551"/>
            <a:ext cx="1316107" cy="188589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 bwMode="auto">
          <a:xfrm>
            <a:off x="1720012" y="2075240"/>
            <a:ext cx="531109" cy="335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>
                <a:solidFill>
                  <a:schemeClr val="bg1"/>
                </a:solidFill>
                <a:latin typeface="Montserrat"/>
              </a:rPr>
              <a:t>3</a:t>
            </a:r>
            <a:r>
              <a:rPr lang="ru-RU" sz="1600" b="1">
                <a:solidFill>
                  <a:schemeClr val="bg1"/>
                </a:solidFill>
                <a:latin typeface="Montserrat"/>
              </a:rPr>
              <a:t>1</a:t>
            </a:r>
            <a:endParaRPr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2523047" y="2147553"/>
            <a:ext cx="1009003" cy="189495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 bwMode="auto">
          <a:xfrm>
            <a:off x="2772364" y="2071675"/>
            <a:ext cx="53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2</a:t>
            </a:r>
            <a:r>
              <a:rPr lang="en-US" sz="1600" b="1">
                <a:solidFill>
                  <a:schemeClr val="bg1"/>
                </a:solidFill>
                <a:latin typeface="Montserrat"/>
              </a:rPr>
              <a:t>5</a:t>
            </a:r>
            <a:endParaRPr lang="ru-RU" sz="1600" b="1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85" name="TextBox 84"/>
          <p:cNvSpPr txBox="1"/>
          <p:nvPr/>
        </p:nvSpPr>
        <p:spPr bwMode="auto">
          <a:xfrm>
            <a:off x="2833805" y="1613479"/>
            <a:ext cx="828797" cy="335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  <a:latin typeface="Montserrat"/>
              </a:rPr>
              <a:t>61</a:t>
            </a:r>
            <a:endParaRPr/>
          </a:p>
        </p:txBody>
      </p:sp>
      <p:sp>
        <p:nvSpPr>
          <p:cNvPr id="59" name="Прямоугольник 58"/>
          <p:cNvSpPr/>
          <p:nvPr/>
        </p:nvSpPr>
        <p:spPr bwMode="auto">
          <a:xfrm>
            <a:off x="674003" y="1002625"/>
            <a:ext cx="2258952" cy="461665"/>
          </a:xfrm>
          <a:prstGeom prst="rect">
            <a:avLst/>
          </a:prstGeom>
          <a:grp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EB3957"/>
                </a:solidFill>
                <a:latin typeface="Montserrat"/>
              </a:rPr>
              <a:t>100</a:t>
            </a:r>
            <a:r>
              <a:rPr lang="en-US" sz="2400" b="1">
                <a:solidFill>
                  <a:srgbClr val="EB3957"/>
                </a:solidFill>
                <a:latin typeface="Montserrat"/>
              </a:rPr>
              <a:t>-</a:t>
            </a:r>
            <a:r>
              <a:rPr lang="ru-RU" sz="2400" b="1">
                <a:solidFill>
                  <a:srgbClr val="EB3957"/>
                </a:solidFill>
                <a:latin typeface="Montserrat"/>
              </a:rPr>
              <a:t>500 </a:t>
            </a:r>
            <a:r>
              <a:rPr lang="ru-RU" sz="1600" b="1">
                <a:solidFill>
                  <a:srgbClr val="EB3957"/>
                </a:solidFill>
                <a:latin typeface="Montserrat"/>
              </a:rPr>
              <a:t>жителей</a:t>
            </a:r>
            <a:endParaRPr lang="ru-RU" sz="2400" b="1">
              <a:solidFill>
                <a:srgbClr val="EB3957"/>
              </a:solidFill>
              <a:latin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31878564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-12375" y="10175"/>
            <a:ext cx="914875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298060" name="Пятиугольник 31"/>
          <p:cNvSpPr/>
          <p:nvPr/>
        </p:nvSpPr>
        <p:spPr bwMode="auto">
          <a:xfrm>
            <a:off x="686" y="200235"/>
            <a:ext cx="6874504" cy="538509"/>
          </a:xfrm>
          <a:prstGeom prst="homePlate">
            <a:avLst>
              <a:gd name="adj" fmla="val 50000"/>
            </a:avLst>
          </a:prstGeom>
          <a:solidFill>
            <a:srgbClr val="005696"/>
          </a:solidFill>
          <a:ln>
            <a:solidFill>
              <a:srgbClr val="0056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72632579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865703" y="4856701"/>
            <a:ext cx="278295" cy="286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>
              <a:defRPr/>
            </a:pPr>
            <a:fld id="{651E391E-CB3E-698F-CD25-D1A30AF6F248}" type="slidenum">
              <a:rPr lang="ru" sz="1200">
                <a:solidFill>
                  <a:schemeClr val="bg1"/>
                </a:solidFill>
                <a:latin typeface="Montserrat"/>
              </a:rPr>
              <a:t/>
            </a:fld>
            <a:endParaRPr lang="ru" sz="12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376281632" name="Google Shape;184;p25"/>
          <p:cNvSpPr txBox="1"/>
          <p:nvPr/>
        </p:nvSpPr>
        <p:spPr bwMode="auto">
          <a:xfrm>
            <a:off x="3454" y="337136"/>
            <a:ext cx="6723731" cy="235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ru-RU" sz="20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МОБИЛЬНАЯ СВЯЗЬ И СКОРОСТНОЙ ИНТЕРНЕТ </a:t>
            </a:r>
            <a:endParaRPr/>
          </a:p>
          <a:p>
            <a:pPr lvl="0">
              <a:buClr>
                <a:srgbClr val="000000"/>
              </a:buClr>
              <a:defRPr/>
            </a:pPr>
            <a:r>
              <a:rPr lang="ru-RU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100 – 500 жителей</a:t>
            </a:r>
            <a:endParaRPr lang="ru-RU" sz="1800" b="1">
              <a:solidFill>
                <a:schemeClr val="bg1"/>
              </a:solidFill>
              <a:latin typeface="Montserrat"/>
              <a:ea typeface="Montserrat"/>
              <a:cs typeface="Montserrat"/>
            </a:endParaRPr>
          </a:p>
        </p:txBody>
      </p:sp>
      <p:pic>
        <p:nvPicPr>
          <p:cNvPr id="1553669836" name="Google Shape;83;p1"/>
          <p:cNvPicPr/>
          <p:nvPr/>
        </p:nvPicPr>
        <p:blipFill>
          <a:blip r:embed="rId3">
            <a:alphaModFix/>
          </a:blip>
          <a:stretch/>
        </p:blipFill>
        <p:spPr bwMode="auto">
          <a:xfrm>
            <a:off x="7592526" y="166255"/>
            <a:ext cx="1355530" cy="346619"/>
          </a:xfrm>
          <a:prstGeom prst="rect">
            <a:avLst/>
          </a:prstGeom>
          <a:noFill/>
          <a:ln>
            <a:noFill/>
          </a:ln>
        </p:spPr>
      </p:pic>
      <p:sp>
        <p:nvSpPr>
          <p:cNvPr id="1201163650" name="TextBox 24"/>
          <p:cNvSpPr txBox="1"/>
          <p:nvPr/>
        </p:nvSpPr>
        <p:spPr bwMode="auto">
          <a:xfrm>
            <a:off x="2643520" y="2361268"/>
            <a:ext cx="712131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</a:rPr>
              <a:t> 2</a:t>
            </a:r>
            <a:r>
              <a:rPr lang="ru-RU" sz="600">
                <a:solidFill>
                  <a:schemeClr val="accent5"/>
                </a:solidFill>
                <a:latin typeface="Montserrat"/>
              </a:rPr>
              <a:t> 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н.п. </a:t>
            </a:r>
            <a:endParaRPr/>
          </a:p>
          <a:p>
            <a:pPr algn="ctr"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</a:rPr>
              <a:t>(5,4%) </a:t>
            </a:r>
            <a:endParaRPr/>
          </a:p>
        </p:txBody>
      </p:sp>
      <p:sp>
        <p:nvSpPr>
          <p:cNvPr id="2126112236" name="TextBox 48"/>
          <p:cNvSpPr txBox="1"/>
          <p:nvPr/>
        </p:nvSpPr>
        <p:spPr bwMode="auto">
          <a:xfrm>
            <a:off x="1733046" y="857370"/>
            <a:ext cx="770058" cy="396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2023</a:t>
            </a:r>
            <a:endParaRPr/>
          </a:p>
        </p:txBody>
      </p:sp>
      <p:sp>
        <p:nvSpPr>
          <p:cNvPr id="1089297804" name="TextBox 49"/>
          <p:cNvSpPr txBox="1"/>
          <p:nvPr/>
        </p:nvSpPr>
        <p:spPr bwMode="auto">
          <a:xfrm>
            <a:off x="6109353" y="868468"/>
            <a:ext cx="820778" cy="396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2024</a:t>
            </a:r>
            <a:endParaRPr/>
          </a:p>
        </p:txBody>
      </p:sp>
      <p:grpSp>
        <p:nvGrpSpPr>
          <p:cNvPr id="1272707044" name="Группа 6"/>
          <p:cNvGrpSpPr/>
          <p:nvPr/>
        </p:nvGrpSpPr>
        <p:grpSpPr bwMode="auto">
          <a:xfrm>
            <a:off x="3581433" y="4167875"/>
            <a:ext cx="2154698" cy="851056"/>
            <a:chOff x="0" y="0"/>
            <a:chExt cx="2200057" cy="957349"/>
          </a:xfrm>
        </p:grpSpPr>
        <p:sp>
          <p:nvSpPr>
            <p:cNvPr id="658190291" name="Oval 16"/>
            <p:cNvSpPr>
              <a:spLocks noChangeAspect="1"/>
            </p:cNvSpPr>
            <p:nvPr/>
          </p:nvSpPr>
          <p:spPr bwMode="auto">
            <a:xfrm>
              <a:off x="0" y="79580"/>
              <a:ext cx="116426" cy="116426"/>
            </a:xfrm>
            <a:prstGeom prst="ellipse">
              <a:avLst/>
            </a:prstGeom>
            <a:solidFill>
              <a:srgbClr val="F29A8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792546292" name="TextBox 82"/>
            <p:cNvSpPr txBox="1"/>
            <p:nvPr/>
          </p:nvSpPr>
          <p:spPr bwMode="auto">
            <a:xfrm>
              <a:off x="101547" y="0"/>
              <a:ext cx="2093026" cy="274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chemeClr val="bg1"/>
                  </a:solidFill>
                  <a:latin typeface="Montserrat"/>
                  <a:ea typeface="Montserrat"/>
                  <a:cs typeface="Montserrat"/>
                </a:rPr>
                <a:t>менее 80% жителей</a:t>
              </a:r>
              <a:endParaRPr/>
            </a:p>
          </p:txBody>
        </p:sp>
        <p:sp>
          <p:nvSpPr>
            <p:cNvPr id="546391890" name="Oval 16"/>
            <p:cNvSpPr>
              <a:spLocks noChangeAspect="1"/>
            </p:cNvSpPr>
            <p:nvPr/>
          </p:nvSpPr>
          <p:spPr bwMode="auto">
            <a:xfrm>
              <a:off x="0" y="309054"/>
              <a:ext cx="116426" cy="116426"/>
            </a:xfrm>
            <a:prstGeom prst="ellipse">
              <a:avLst/>
            </a:prstGeom>
            <a:solidFill>
              <a:srgbClr val="F9F16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1288694632" name="Oval 16"/>
            <p:cNvSpPr>
              <a:spLocks noChangeAspect="1"/>
            </p:cNvSpPr>
            <p:nvPr/>
          </p:nvSpPr>
          <p:spPr bwMode="auto">
            <a:xfrm>
              <a:off x="0" y="534690"/>
              <a:ext cx="116426" cy="116426"/>
            </a:xfrm>
            <a:prstGeom prst="ellipse">
              <a:avLst/>
            </a:prstGeom>
            <a:solidFill>
              <a:srgbClr val="7FCC9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818864654" name="TextBox 90"/>
            <p:cNvSpPr txBox="1"/>
            <p:nvPr/>
          </p:nvSpPr>
          <p:spPr bwMode="auto">
            <a:xfrm>
              <a:off x="96843" y="218080"/>
              <a:ext cx="1829714" cy="274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chemeClr val="bg1"/>
                  </a:solidFill>
                  <a:latin typeface="Montserrat"/>
                  <a:ea typeface="Montserrat"/>
                  <a:cs typeface="Montserrat"/>
                </a:rPr>
                <a:t>80 - 90% жителей</a:t>
              </a:r>
              <a:endParaRPr/>
            </a:p>
          </p:txBody>
        </p:sp>
        <p:sp>
          <p:nvSpPr>
            <p:cNvPr id="839366034" name="TextBox 91"/>
            <p:cNvSpPr txBox="1"/>
            <p:nvPr/>
          </p:nvSpPr>
          <p:spPr bwMode="auto">
            <a:xfrm>
              <a:off x="96689" y="461170"/>
              <a:ext cx="2103366" cy="274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200" b="1">
                  <a:solidFill>
                    <a:schemeClr val="bg1"/>
                  </a:solidFill>
                  <a:latin typeface="Montserrat"/>
                  <a:ea typeface="Montserrat"/>
                  <a:cs typeface="Montserrat"/>
                </a:rPr>
                <a:t>90%+ жителей</a:t>
              </a:r>
              <a:endParaRPr/>
            </a:p>
          </p:txBody>
        </p:sp>
        <p:sp>
          <p:nvSpPr>
            <p:cNvPr id="708175128" name="Oval 16"/>
            <p:cNvSpPr>
              <a:spLocks noChangeAspect="1"/>
            </p:cNvSpPr>
            <p:nvPr/>
          </p:nvSpPr>
          <p:spPr bwMode="auto">
            <a:xfrm>
              <a:off x="0" y="740928"/>
              <a:ext cx="116426" cy="116426"/>
            </a:xfrm>
            <a:prstGeom prst="ellipse">
              <a:avLst/>
            </a:prstGeom>
            <a:solidFill>
              <a:srgbClr val="5A9D66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2028582247" name="TextBox 123"/>
            <p:cNvSpPr txBox="1"/>
            <p:nvPr/>
          </p:nvSpPr>
          <p:spPr bwMode="auto">
            <a:xfrm>
              <a:off x="86194" y="680350"/>
              <a:ext cx="2101927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 b="1">
                  <a:solidFill>
                    <a:schemeClr val="bg1"/>
                  </a:solidFill>
                  <a:latin typeface="Montserrat"/>
                  <a:ea typeface="Montserrat"/>
                  <a:cs typeface="Montserrat"/>
                </a:rPr>
                <a:t>100</a:t>
              </a:r>
              <a:r>
                <a:rPr lang="ru-RU" sz="1200" b="1">
                  <a:solidFill>
                    <a:schemeClr val="bg1"/>
                  </a:solidFill>
                  <a:latin typeface="Montserrat"/>
                  <a:ea typeface="Montserrat"/>
                  <a:cs typeface="Montserrat"/>
                </a:rPr>
                <a:t>% жителей</a:t>
              </a:r>
              <a:endParaRPr/>
            </a:p>
          </p:txBody>
        </p:sp>
      </p:grpSp>
      <p:sp>
        <p:nvSpPr>
          <p:cNvPr id="795258339" name="TextBox 127"/>
          <p:cNvSpPr txBox="1"/>
          <p:nvPr/>
        </p:nvSpPr>
        <p:spPr bwMode="auto">
          <a:xfrm>
            <a:off x="5484090" y="3770181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86,4%</a:t>
            </a:r>
            <a:endParaRPr/>
          </a:p>
        </p:txBody>
      </p:sp>
      <p:sp>
        <p:nvSpPr>
          <p:cNvPr id="333405593" name="TextBox 128"/>
          <p:cNvSpPr txBox="1"/>
          <p:nvPr/>
        </p:nvSpPr>
        <p:spPr bwMode="auto">
          <a:xfrm>
            <a:off x="5704878" y="2997970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92,9%</a:t>
            </a:r>
            <a:endParaRPr/>
          </a:p>
        </p:txBody>
      </p:sp>
      <p:sp>
        <p:nvSpPr>
          <p:cNvPr id="239877120" name="TextBox 129"/>
          <p:cNvSpPr txBox="1"/>
          <p:nvPr/>
        </p:nvSpPr>
        <p:spPr bwMode="auto">
          <a:xfrm>
            <a:off x="8176178" y="2552146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96,0%</a:t>
            </a:r>
            <a:endParaRPr/>
          </a:p>
        </p:txBody>
      </p:sp>
      <p:sp>
        <p:nvSpPr>
          <p:cNvPr id="1314189034" name="TextBox 130"/>
          <p:cNvSpPr txBox="1"/>
          <p:nvPr/>
        </p:nvSpPr>
        <p:spPr bwMode="auto">
          <a:xfrm>
            <a:off x="5200794" y="2332121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97,7%</a:t>
            </a:r>
            <a:endParaRPr/>
          </a:p>
        </p:txBody>
      </p:sp>
      <p:sp>
        <p:nvSpPr>
          <p:cNvPr id="437210937" name="TextBox 131"/>
          <p:cNvSpPr txBox="1"/>
          <p:nvPr/>
        </p:nvSpPr>
        <p:spPr bwMode="auto">
          <a:xfrm>
            <a:off x="6371107" y="3454886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100%</a:t>
            </a:r>
            <a:endParaRPr/>
          </a:p>
        </p:txBody>
      </p:sp>
      <p:sp>
        <p:nvSpPr>
          <p:cNvPr id="1205369021" name="TextBox 132"/>
          <p:cNvSpPr txBox="1"/>
          <p:nvPr/>
        </p:nvSpPr>
        <p:spPr bwMode="auto">
          <a:xfrm>
            <a:off x="5899086" y="3344923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100%</a:t>
            </a:r>
            <a:endParaRPr/>
          </a:p>
        </p:txBody>
      </p:sp>
      <p:sp>
        <p:nvSpPr>
          <p:cNvPr id="1343056999" name="TextBox 133"/>
          <p:cNvSpPr txBox="1"/>
          <p:nvPr/>
        </p:nvSpPr>
        <p:spPr bwMode="auto">
          <a:xfrm>
            <a:off x="6647544" y="3535746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100%</a:t>
            </a:r>
            <a:endParaRPr/>
          </a:p>
        </p:txBody>
      </p:sp>
      <p:sp>
        <p:nvSpPr>
          <p:cNvPr id="763520438" name="TextBox 134"/>
          <p:cNvSpPr txBox="1"/>
          <p:nvPr/>
        </p:nvSpPr>
        <p:spPr bwMode="auto">
          <a:xfrm>
            <a:off x="7614479" y="3151967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100%</a:t>
            </a:r>
            <a:endParaRPr/>
          </a:p>
        </p:txBody>
      </p:sp>
      <p:sp>
        <p:nvSpPr>
          <p:cNvPr id="571265171" name="TextBox 135"/>
          <p:cNvSpPr txBox="1"/>
          <p:nvPr/>
        </p:nvSpPr>
        <p:spPr bwMode="auto">
          <a:xfrm>
            <a:off x="7945994" y="3301353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93,9%</a:t>
            </a:r>
            <a:endParaRPr/>
          </a:p>
        </p:txBody>
      </p:sp>
      <p:sp>
        <p:nvSpPr>
          <p:cNvPr id="1479594260" name="TextBox 136"/>
          <p:cNvSpPr txBox="1"/>
          <p:nvPr/>
        </p:nvSpPr>
        <p:spPr bwMode="auto">
          <a:xfrm>
            <a:off x="5813433" y="3886830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98,8%</a:t>
            </a:r>
            <a:endParaRPr/>
          </a:p>
        </p:txBody>
      </p:sp>
      <p:sp>
        <p:nvSpPr>
          <p:cNvPr id="1852230143" name="TextBox 139"/>
          <p:cNvSpPr txBox="1"/>
          <p:nvPr/>
        </p:nvSpPr>
        <p:spPr bwMode="auto">
          <a:xfrm>
            <a:off x="6567260" y="2886914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89,3%</a:t>
            </a:r>
            <a:endParaRPr/>
          </a:p>
        </p:txBody>
      </p:sp>
      <p:sp>
        <p:nvSpPr>
          <p:cNvPr id="1243285170" name="TextBox 140"/>
          <p:cNvSpPr txBox="1"/>
          <p:nvPr/>
        </p:nvSpPr>
        <p:spPr bwMode="auto">
          <a:xfrm>
            <a:off x="7548978" y="2463251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94,5%</a:t>
            </a:r>
            <a:endParaRPr/>
          </a:p>
        </p:txBody>
      </p:sp>
      <p:sp>
        <p:nvSpPr>
          <p:cNvPr id="883440103" name="TextBox 141"/>
          <p:cNvSpPr txBox="1"/>
          <p:nvPr/>
        </p:nvSpPr>
        <p:spPr bwMode="auto">
          <a:xfrm>
            <a:off x="7267111" y="2939455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86,5%</a:t>
            </a:r>
            <a:endParaRPr/>
          </a:p>
        </p:txBody>
      </p:sp>
      <p:sp>
        <p:nvSpPr>
          <p:cNvPr id="1757528202" name="TextBox 142"/>
          <p:cNvSpPr txBox="1"/>
          <p:nvPr/>
        </p:nvSpPr>
        <p:spPr bwMode="auto">
          <a:xfrm>
            <a:off x="6119065" y="3760033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89,9%</a:t>
            </a:r>
            <a:endParaRPr/>
          </a:p>
        </p:txBody>
      </p:sp>
      <p:sp>
        <p:nvSpPr>
          <p:cNvPr id="483691767" name="TextBox 143"/>
          <p:cNvSpPr txBox="1"/>
          <p:nvPr/>
        </p:nvSpPr>
        <p:spPr bwMode="auto">
          <a:xfrm>
            <a:off x="5800631" y="2586834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80,8%</a:t>
            </a:r>
            <a:endParaRPr/>
          </a:p>
        </p:txBody>
      </p:sp>
      <p:sp>
        <p:nvSpPr>
          <p:cNvPr id="1688625573" name="TextBox 144"/>
          <p:cNvSpPr txBox="1"/>
          <p:nvPr/>
        </p:nvSpPr>
        <p:spPr bwMode="auto">
          <a:xfrm>
            <a:off x="5402223" y="3475336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94,5%</a:t>
            </a:r>
            <a:endParaRPr/>
          </a:p>
        </p:txBody>
      </p:sp>
      <p:sp>
        <p:nvSpPr>
          <p:cNvPr id="1624769841" name="TextBox 145"/>
          <p:cNvSpPr txBox="1"/>
          <p:nvPr/>
        </p:nvSpPr>
        <p:spPr bwMode="auto">
          <a:xfrm>
            <a:off x="5210939" y="1720354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74,7%</a:t>
            </a:r>
            <a:endParaRPr/>
          </a:p>
        </p:txBody>
      </p:sp>
      <p:sp>
        <p:nvSpPr>
          <p:cNvPr id="299829605" name="TextBox 146"/>
          <p:cNvSpPr txBox="1"/>
          <p:nvPr/>
        </p:nvSpPr>
        <p:spPr bwMode="auto">
          <a:xfrm>
            <a:off x="8225119" y="3457984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96,0%</a:t>
            </a:r>
            <a:endParaRPr/>
          </a:p>
        </p:txBody>
      </p:sp>
      <p:sp>
        <p:nvSpPr>
          <p:cNvPr id="764350844" name="TextBox 147"/>
          <p:cNvSpPr txBox="1"/>
          <p:nvPr/>
        </p:nvSpPr>
        <p:spPr bwMode="auto">
          <a:xfrm>
            <a:off x="7924136" y="2834415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92,8%</a:t>
            </a:r>
            <a:endParaRPr/>
          </a:p>
        </p:txBody>
      </p:sp>
      <p:sp>
        <p:nvSpPr>
          <p:cNvPr id="1428066284" name="TextBox 148"/>
          <p:cNvSpPr txBox="1"/>
          <p:nvPr/>
        </p:nvSpPr>
        <p:spPr bwMode="auto">
          <a:xfrm>
            <a:off x="7119565" y="3549417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75,5%</a:t>
            </a:r>
            <a:endParaRPr/>
          </a:p>
        </p:txBody>
      </p:sp>
      <p:sp>
        <p:nvSpPr>
          <p:cNvPr id="1348203430" name="TextBox 149"/>
          <p:cNvSpPr txBox="1"/>
          <p:nvPr/>
        </p:nvSpPr>
        <p:spPr bwMode="auto">
          <a:xfrm>
            <a:off x="5994969" y="2012067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81,9%</a:t>
            </a:r>
            <a:endParaRPr/>
          </a:p>
        </p:txBody>
      </p:sp>
      <p:sp>
        <p:nvSpPr>
          <p:cNvPr id="1797710108" name="TextBox 150"/>
          <p:cNvSpPr txBox="1"/>
          <p:nvPr/>
        </p:nvSpPr>
        <p:spPr bwMode="auto">
          <a:xfrm>
            <a:off x="7440625" y="3831174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90,3%</a:t>
            </a:r>
            <a:endParaRPr/>
          </a:p>
        </p:txBody>
      </p:sp>
      <p:sp>
        <p:nvSpPr>
          <p:cNvPr id="399019300" name="TextBox 151"/>
          <p:cNvSpPr txBox="1"/>
          <p:nvPr/>
        </p:nvSpPr>
        <p:spPr bwMode="auto">
          <a:xfrm>
            <a:off x="4781830" y="2992952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79,9%</a:t>
            </a:r>
            <a:endParaRPr/>
          </a:p>
        </p:txBody>
      </p:sp>
      <p:sp>
        <p:nvSpPr>
          <p:cNvPr id="1545509664" name="TextBox 152"/>
          <p:cNvSpPr txBox="1"/>
          <p:nvPr/>
        </p:nvSpPr>
        <p:spPr bwMode="auto">
          <a:xfrm>
            <a:off x="8249925" y="3059634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76,5%</a:t>
            </a:r>
            <a:endParaRPr/>
          </a:p>
        </p:txBody>
      </p:sp>
      <p:sp>
        <p:nvSpPr>
          <p:cNvPr id="1947240465" name="TextBox 153"/>
          <p:cNvSpPr txBox="1"/>
          <p:nvPr/>
        </p:nvSpPr>
        <p:spPr bwMode="auto">
          <a:xfrm>
            <a:off x="6530958" y="2498963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84,1%</a:t>
            </a:r>
            <a:endParaRPr/>
          </a:p>
        </p:txBody>
      </p:sp>
      <p:sp>
        <p:nvSpPr>
          <p:cNvPr id="1660537182" name="TextBox 154"/>
          <p:cNvSpPr txBox="1"/>
          <p:nvPr/>
        </p:nvSpPr>
        <p:spPr bwMode="auto">
          <a:xfrm>
            <a:off x="4752102" y="2523395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76,2%</a:t>
            </a:r>
            <a:endParaRPr/>
          </a:p>
        </p:txBody>
      </p:sp>
      <p:sp>
        <p:nvSpPr>
          <p:cNvPr id="257737999" name="TextBox 155"/>
          <p:cNvSpPr txBox="1"/>
          <p:nvPr/>
        </p:nvSpPr>
        <p:spPr bwMode="auto">
          <a:xfrm>
            <a:off x="5270210" y="2904338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87,2%</a:t>
            </a:r>
            <a:endParaRPr/>
          </a:p>
        </p:txBody>
      </p:sp>
      <p:sp>
        <p:nvSpPr>
          <p:cNvPr id="1824261380" name="TextBox 156"/>
          <p:cNvSpPr txBox="1"/>
          <p:nvPr/>
        </p:nvSpPr>
        <p:spPr bwMode="auto">
          <a:xfrm>
            <a:off x="7833515" y="3481130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81,2%</a:t>
            </a:r>
            <a:endParaRPr/>
          </a:p>
        </p:txBody>
      </p:sp>
      <p:sp>
        <p:nvSpPr>
          <p:cNvPr id="1358833427" name="TextBox 157"/>
          <p:cNvSpPr txBox="1"/>
          <p:nvPr/>
        </p:nvSpPr>
        <p:spPr bwMode="auto">
          <a:xfrm>
            <a:off x="5004143" y="3333866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80,2%</a:t>
            </a:r>
            <a:endParaRPr/>
          </a:p>
        </p:txBody>
      </p:sp>
      <p:sp>
        <p:nvSpPr>
          <p:cNvPr id="54720479" name="TextBox 158"/>
          <p:cNvSpPr txBox="1"/>
          <p:nvPr/>
        </p:nvSpPr>
        <p:spPr bwMode="auto">
          <a:xfrm>
            <a:off x="6899586" y="3061469"/>
            <a:ext cx="504083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  <a:ea typeface="Montserrat"/>
                <a:cs typeface="Montserrat"/>
              </a:rPr>
              <a:t>91,7%</a:t>
            </a: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12" y="1196157"/>
            <a:ext cx="4627243" cy="31680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550892" y="1196157"/>
            <a:ext cx="4608982" cy="3217507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 bwMode="auto">
          <a:xfrm>
            <a:off x="730556" y="1483344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600" b="1">
                <a:solidFill>
                  <a:schemeClr val="accent5"/>
                </a:solidFill>
                <a:latin typeface="Montserrat"/>
              </a:rPr>
              <a:t>7</a:t>
            </a:r>
            <a:r>
              <a:rPr lang="en-US" sz="600" b="1">
                <a:solidFill>
                  <a:schemeClr val="accent5"/>
                </a:solidFill>
                <a:latin typeface="Montserrat"/>
              </a:rPr>
              <a:t>4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54" name="TextBox 53"/>
          <p:cNvSpPr txBox="1"/>
          <p:nvPr/>
        </p:nvSpPr>
        <p:spPr bwMode="auto">
          <a:xfrm>
            <a:off x="1587124" y="182740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55" name="TextBox 54"/>
          <p:cNvSpPr txBox="1"/>
          <p:nvPr/>
        </p:nvSpPr>
        <p:spPr bwMode="auto">
          <a:xfrm>
            <a:off x="730556" y="2181954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94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56" name="TextBox 55"/>
          <p:cNvSpPr txBox="1"/>
          <p:nvPr/>
        </p:nvSpPr>
        <p:spPr bwMode="auto">
          <a:xfrm>
            <a:off x="227680" y="2387678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86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57" name="TextBox 56"/>
          <p:cNvSpPr txBox="1"/>
          <p:nvPr/>
        </p:nvSpPr>
        <p:spPr bwMode="auto">
          <a:xfrm>
            <a:off x="262942" y="290015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78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58" name="TextBox 57"/>
          <p:cNvSpPr txBox="1"/>
          <p:nvPr/>
        </p:nvSpPr>
        <p:spPr bwMode="auto">
          <a:xfrm>
            <a:off x="808923" y="281155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87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59" name="TextBox 58"/>
          <p:cNvSpPr txBox="1"/>
          <p:nvPr/>
        </p:nvSpPr>
        <p:spPr bwMode="auto">
          <a:xfrm>
            <a:off x="1434465" y="246325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0" name="TextBox 59"/>
          <p:cNvSpPr txBox="1"/>
          <p:nvPr/>
        </p:nvSpPr>
        <p:spPr bwMode="auto">
          <a:xfrm>
            <a:off x="1284470" y="2903884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92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1" name="TextBox 60"/>
          <p:cNvSpPr txBox="1"/>
          <p:nvPr/>
        </p:nvSpPr>
        <p:spPr bwMode="auto">
          <a:xfrm>
            <a:off x="573353" y="3280640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2" name="TextBox 61"/>
          <p:cNvSpPr txBox="1"/>
          <p:nvPr/>
        </p:nvSpPr>
        <p:spPr bwMode="auto">
          <a:xfrm>
            <a:off x="950739" y="345269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94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3" name="TextBox 62"/>
          <p:cNvSpPr txBox="1"/>
          <p:nvPr/>
        </p:nvSpPr>
        <p:spPr bwMode="auto">
          <a:xfrm>
            <a:off x="1025951" y="375938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81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4" name="TextBox 63"/>
          <p:cNvSpPr txBox="1"/>
          <p:nvPr/>
        </p:nvSpPr>
        <p:spPr bwMode="auto">
          <a:xfrm>
            <a:off x="1328755" y="3903577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95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5" name="TextBox 64"/>
          <p:cNvSpPr txBox="1"/>
          <p:nvPr/>
        </p:nvSpPr>
        <p:spPr bwMode="auto">
          <a:xfrm>
            <a:off x="1733853" y="377811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91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6" name="TextBox 65"/>
          <p:cNvSpPr txBox="1"/>
          <p:nvPr/>
        </p:nvSpPr>
        <p:spPr bwMode="auto">
          <a:xfrm>
            <a:off x="1453986" y="3275747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7" name="TextBox 66"/>
          <p:cNvSpPr txBox="1"/>
          <p:nvPr/>
        </p:nvSpPr>
        <p:spPr bwMode="auto">
          <a:xfrm>
            <a:off x="1974210" y="3414912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8" name="TextBox 67"/>
          <p:cNvSpPr txBox="1"/>
          <p:nvPr/>
        </p:nvSpPr>
        <p:spPr bwMode="auto">
          <a:xfrm>
            <a:off x="2285357" y="351853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69" name="TextBox 68"/>
          <p:cNvSpPr txBox="1"/>
          <p:nvPr/>
        </p:nvSpPr>
        <p:spPr bwMode="auto">
          <a:xfrm>
            <a:off x="2191239" y="2338729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84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0" name="TextBox 69"/>
          <p:cNvSpPr txBox="1"/>
          <p:nvPr/>
        </p:nvSpPr>
        <p:spPr bwMode="auto">
          <a:xfrm>
            <a:off x="2221192" y="278490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1" name="TextBox 70"/>
          <p:cNvSpPr txBox="1"/>
          <p:nvPr/>
        </p:nvSpPr>
        <p:spPr bwMode="auto">
          <a:xfrm>
            <a:off x="2563520" y="2985654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91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2" name="TextBox 71"/>
          <p:cNvSpPr txBox="1"/>
          <p:nvPr/>
        </p:nvSpPr>
        <p:spPr bwMode="auto">
          <a:xfrm>
            <a:off x="3318542" y="2323619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94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3" name="TextBox 72"/>
          <p:cNvSpPr txBox="1"/>
          <p:nvPr/>
        </p:nvSpPr>
        <p:spPr bwMode="auto">
          <a:xfrm>
            <a:off x="3025103" y="2847122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4" name="TextBox 73"/>
          <p:cNvSpPr txBox="1"/>
          <p:nvPr/>
        </p:nvSpPr>
        <p:spPr bwMode="auto">
          <a:xfrm>
            <a:off x="2840793" y="351853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88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5" name="TextBox 74"/>
          <p:cNvSpPr txBox="1"/>
          <p:nvPr/>
        </p:nvSpPr>
        <p:spPr bwMode="auto">
          <a:xfrm>
            <a:off x="3368212" y="3097387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6" name="TextBox 75"/>
          <p:cNvSpPr txBox="1"/>
          <p:nvPr/>
        </p:nvSpPr>
        <p:spPr bwMode="auto">
          <a:xfrm>
            <a:off x="3763953" y="273240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92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7" name="TextBox 76"/>
          <p:cNvSpPr txBox="1"/>
          <p:nvPr/>
        </p:nvSpPr>
        <p:spPr bwMode="auto">
          <a:xfrm>
            <a:off x="4011066" y="2431062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8" name="TextBox 77"/>
          <p:cNvSpPr txBox="1"/>
          <p:nvPr/>
        </p:nvSpPr>
        <p:spPr bwMode="auto">
          <a:xfrm>
            <a:off x="4068532" y="3435529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79" name="TextBox 78"/>
          <p:cNvSpPr txBox="1"/>
          <p:nvPr/>
        </p:nvSpPr>
        <p:spPr bwMode="auto">
          <a:xfrm>
            <a:off x="4107967" y="2971902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79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0" name="TextBox 79"/>
          <p:cNvSpPr txBox="1"/>
          <p:nvPr/>
        </p:nvSpPr>
        <p:spPr bwMode="auto">
          <a:xfrm>
            <a:off x="3724084" y="327263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1" name="TextBox 80"/>
          <p:cNvSpPr txBox="1"/>
          <p:nvPr/>
        </p:nvSpPr>
        <p:spPr bwMode="auto">
          <a:xfrm>
            <a:off x="3619451" y="3626393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81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2" name="TextBox 81"/>
          <p:cNvSpPr txBox="1"/>
          <p:nvPr/>
        </p:nvSpPr>
        <p:spPr bwMode="auto">
          <a:xfrm>
            <a:off x="3150564" y="383702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3" name="TextBox 82"/>
          <p:cNvSpPr txBox="1"/>
          <p:nvPr/>
        </p:nvSpPr>
        <p:spPr bwMode="auto">
          <a:xfrm>
            <a:off x="5256184" y="151555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4" name="TextBox 83"/>
          <p:cNvSpPr txBox="1"/>
          <p:nvPr/>
        </p:nvSpPr>
        <p:spPr bwMode="auto">
          <a:xfrm>
            <a:off x="6074809" y="1816274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94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5" name="TextBox 84"/>
          <p:cNvSpPr txBox="1"/>
          <p:nvPr/>
        </p:nvSpPr>
        <p:spPr bwMode="auto">
          <a:xfrm>
            <a:off x="5247597" y="216032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96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6" name="TextBox 85"/>
          <p:cNvSpPr txBox="1"/>
          <p:nvPr/>
        </p:nvSpPr>
        <p:spPr bwMode="auto">
          <a:xfrm>
            <a:off x="4745125" y="2383023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86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7" name="TextBox 86"/>
          <p:cNvSpPr txBox="1"/>
          <p:nvPr/>
        </p:nvSpPr>
        <p:spPr bwMode="auto">
          <a:xfrm>
            <a:off x="4715553" y="289315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8" name="TextBox 87"/>
          <p:cNvSpPr txBox="1"/>
          <p:nvPr/>
        </p:nvSpPr>
        <p:spPr bwMode="auto">
          <a:xfrm>
            <a:off x="5044037" y="328937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88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89" name="TextBox 88"/>
          <p:cNvSpPr txBox="1"/>
          <p:nvPr/>
        </p:nvSpPr>
        <p:spPr bwMode="auto">
          <a:xfrm>
            <a:off x="5412144" y="3452187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0" name="TextBox 89"/>
          <p:cNvSpPr txBox="1"/>
          <p:nvPr/>
        </p:nvSpPr>
        <p:spPr bwMode="auto">
          <a:xfrm>
            <a:off x="5963546" y="3307463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1" name="TextBox 90"/>
          <p:cNvSpPr txBox="1"/>
          <p:nvPr/>
        </p:nvSpPr>
        <p:spPr bwMode="auto">
          <a:xfrm>
            <a:off x="6495355" y="3430942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2" name="TextBox 91"/>
          <p:cNvSpPr txBox="1"/>
          <p:nvPr/>
        </p:nvSpPr>
        <p:spPr bwMode="auto">
          <a:xfrm>
            <a:off x="6250808" y="377811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3" name="TextBox 92"/>
          <p:cNvSpPr txBox="1"/>
          <p:nvPr/>
        </p:nvSpPr>
        <p:spPr bwMode="auto">
          <a:xfrm>
            <a:off x="6823491" y="354090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4" name="TextBox 93"/>
          <p:cNvSpPr txBox="1"/>
          <p:nvPr/>
        </p:nvSpPr>
        <p:spPr bwMode="auto">
          <a:xfrm>
            <a:off x="7075381" y="297339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5" name="TextBox 94"/>
          <p:cNvSpPr txBox="1"/>
          <p:nvPr/>
        </p:nvSpPr>
        <p:spPr bwMode="auto">
          <a:xfrm>
            <a:off x="7859201" y="3090302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6" name="TextBox 95"/>
          <p:cNvSpPr txBox="1"/>
          <p:nvPr/>
        </p:nvSpPr>
        <p:spPr bwMode="auto">
          <a:xfrm>
            <a:off x="8536979" y="2440994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7" name="TextBox 96"/>
          <p:cNvSpPr txBox="1"/>
          <p:nvPr/>
        </p:nvSpPr>
        <p:spPr bwMode="auto">
          <a:xfrm>
            <a:off x="8632369" y="3434838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100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8" name="TextBox 97"/>
          <p:cNvSpPr txBox="1"/>
          <p:nvPr/>
        </p:nvSpPr>
        <p:spPr bwMode="auto">
          <a:xfrm>
            <a:off x="5278382" y="281482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92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99" name="TextBox 98"/>
          <p:cNvSpPr txBox="1"/>
          <p:nvPr/>
        </p:nvSpPr>
        <p:spPr bwMode="auto">
          <a:xfrm>
            <a:off x="5820310" y="292700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96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00" name="TextBox 99"/>
          <p:cNvSpPr txBox="1"/>
          <p:nvPr/>
        </p:nvSpPr>
        <p:spPr bwMode="auto">
          <a:xfrm>
            <a:off x="5893985" y="2456062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91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01" name="TextBox 100"/>
          <p:cNvSpPr txBox="1"/>
          <p:nvPr/>
        </p:nvSpPr>
        <p:spPr bwMode="auto">
          <a:xfrm>
            <a:off x="6668869" y="2351649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93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02" name="TextBox 101"/>
          <p:cNvSpPr txBox="1"/>
          <p:nvPr/>
        </p:nvSpPr>
        <p:spPr bwMode="auto">
          <a:xfrm>
            <a:off x="6727185" y="2793733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03" name="TextBox 102"/>
          <p:cNvSpPr txBox="1"/>
          <p:nvPr/>
        </p:nvSpPr>
        <p:spPr bwMode="auto">
          <a:xfrm>
            <a:off x="7543457" y="2852200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97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04" name="TextBox 103"/>
          <p:cNvSpPr txBox="1"/>
          <p:nvPr/>
        </p:nvSpPr>
        <p:spPr bwMode="auto">
          <a:xfrm>
            <a:off x="7866520" y="2323619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97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05" name="TextBox 104"/>
          <p:cNvSpPr txBox="1"/>
          <p:nvPr/>
        </p:nvSpPr>
        <p:spPr bwMode="auto">
          <a:xfrm>
            <a:off x="8266584" y="2735301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97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06" name="TextBox 105"/>
          <p:cNvSpPr txBox="1"/>
          <p:nvPr/>
        </p:nvSpPr>
        <p:spPr bwMode="auto">
          <a:xfrm>
            <a:off x="7370070" y="354509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88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07" name="TextBox 106"/>
          <p:cNvSpPr txBox="1"/>
          <p:nvPr/>
        </p:nvSpPr>
        <p:spPr bwMode="auto">
          <a:xfrm>
            <a:off x="8229745" y="3265325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09" name="TextBox 108"/>
          <p:cNvSpPr txBox="1"/>
          <p:nvPr/>
        </p:nvSpPr>
        <p:spPr bwMode="auto">
          <a:xfrm>
            <a:off x="8133107" y="3636644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88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10" name="TextBox 109"/>
          <p:cNvSpPr txBox="1"/>
          <p:nvPr/>
        </p:nvSpPr>
        <p:spPr bwMode="auto">
          <a:xfrm>
            <a:off x="7682161" y="3844197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95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11" name="TextBox 110"/>
          <p:cNvSpPr txBox="1"/>
          <p:nvPr/>
        </p:nvSpPr>
        <p:spPr bwMode="auto">
          <a:xfrm>
            <a:off x="8637206" y="2981994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89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12" name="TextBox 111"/>
          <p:cNvSpPr txBox="1"/>
          <p:nvPr/>
        </p:nvSpPr>
        <p:spPr bwMode="auto">
          <a:xfrm>
            <a:off x="5893985" y="4063832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98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  <p:sp>
        <p:nvSpPr>
          <p:cNvPr id="113" name="TextBox 112"/>
          <p:cNvSpPr txBox="1"/>
          <p:nvPr/>
        </p:nvSpPr>
        <p:spPr bwMode="auto">
          <a:xfrm>
            <a:off x="5546838" y="3781502"/>
            <a:ext cx="4340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600" b="1">
                <a:solidFill>
                  <a:schemeClr val="accent5"/>
                </a:solidFill>
                <a:latin typeface="Montserrat"/>
              </a:rPr>
              <a:t>94</a:t>
            </a:r>
            <a:r>
              <a:rPr lang="ru-RU" sz="600" b="1">
                <a:solidFill>
                  <a:schemeClr val="accent5"/>
                </a:solidFill>
                <a:latin typeface="Montserrat"/>
              </a:rPr>
              <a:t>%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29948381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3454" y="0"/>
            <a:ext cx="914875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3041853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774834" y="4856701"/>
            <a:ext cx="369163" cy="286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>
              <a:defRPr/>
            </a:pPr>
            <a:fld id="{C753F92D-32AE-0403-543B-EC78A52A58D1}" type="slidenum">
              <a:rPr lang="ru" sz="1200">
                <a:solidFill>
                  <a:schemeClr val="bg1"/>
                </a:solidFill>
                <a:latin typeface="Montserrat"/>
              </a:rPr>
              <a:t/>
            </a:fld>
            <a:endParaRPr lang="ru" sz="1200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663381276" name="Рисунок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62686" y="551961"/>
            <a:ext cx="983025" cy="814699"/>
          </a:xfrm>
          <a:prstGeom prst="rect">
            <a:avLst/>
          </a:prstGeom>
        </p:spPr>
      </p:pic>
      <p:pic>
        <p:nvPicPr>
          <p:cNvPr id="500755235" name="Google Shape;83;p1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7592526" y="166255"/>
            <a:ext cx="1355530" cy="346619"/>
          </a:xfrm>
          <a:prstGeom prst="rect">
            <a:avLst/>
          </a:prstGeom>
          <a:noFill/>
          <a:ln>
            <a:noFill/>
          </a:ln>
        </p:spPr>
      </p:pic>
      <p:sp>
        <p:nvSpPr>
          <p:cNvPr id="258544514" name="Пятиугольник 31"/>
          <p:cNvSpPr/>
          <p:nvPr/>
        </p:nvSpPr>
        <p:spPr bwMode="auto">
          <a:xfrm>
            <a:off x="10434" y="200191"/>
            <a:ext cx="6654576" cy="538509"/>
          </a:xfrm>
          <a:prstGeom prst="homePlate">
            <a:avLst>
              <a:gd name="adj" fmla="val 50000"/>
            </a:avLst>
          </a:prstGeom>
          <a:solidFill>
            <a:srgbClr val="005696"/>
          </a:solidFill>
          <a:ln>
            <a:solidFill>
              <a:srgbClr val="0056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38101329" name="Google Shape;184;p25"/>
          <p:cNvSpPr txBox="1"/>
          <p:nvPr/>
        </p:nvSpPr>
        <p:spPr bwMode="auto">
          <a:xfrm>
            <a:off x="3454" y="268664"/>
            <a:ext cx="6483990" cy="401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3" tIns="91423" rIns="91423" bIns="91423" anchor="ctr" anchorCtr="0">
            <a:noAutofit/>
          </a:bodyPr>
          <a:lstStyle/>
          <a:p>
            <a:pPr lvl="0">
              <a:defRPr/>
            </a:pPr>
            <a:r>
              <a:rPr lang="ru-RU" sz="2000" b="1" i="0" u="none" strike="noStrike" cap="none" spc="0">
                <a:solidFill>
                  <a:schemeClr val="bg1"/>
                </a:solidFill>
                <a:latin typeface="Onest Black"/>
                <a:ea typeface="Montserrat"/>
                <a:cs typeface="Montserrat"/>
              </a:rPr>
              <a:t>Операторы мобильной связи</a:t>
            </a:r>
            <a:endParaRPr sz="2000"/>
          </a:p>
        </p:txBody>
      </p:sp>
      <p:pic>
        <p:nvPicPr>
          <p:cNvPr id="247654424" name="Рисунок 24765442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34436" y="3076517"/>
            <a:ext cx="2565157" cy="1461863"/>
          </a:xfrm>
          <a:prstGeom prst="rect">
            <a:avLst/>
          </a:prstGeom>
        </p:spPr>
      </p:pic>
      <p:sp>
        <p:nvSpPr>
          <p:cNvPr id="1071325180" name="TextBox 1071325179"/>
          <p:cNvSpPr txBox="1"/>
          <p:nvPr/>
        </p:nvSpPr>
        <p:spPr bwMode="auto">
          <a:xfrm>
            <a:off x="2765082" y="885249"/>
            <a:ext cx="5400230" cy="40846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0" u="none" strike="noStrike" cap="none" spc="0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Итоги 202</a:t>
            </a:r>
            <a:r>
              <a:rPr lang="ru-RU" sz="2400" b="1" i="0" u="none" strike="noStrike" cap="none" spc="0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3</a:t>
            </a:r>
            <a:endParaRPr/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b="1" i="0" u="none" strike="noStrike" cap="none" spc="0">
              <a:solidFill>
                <a:srgbClr val="00B050"/>
              </a:solidFill>
              <a:latin typeface="Montserrat"/>
              <a:cs typeface="Montserrat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CC33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средняя скорость мобильного Интернета выросла на </a:t>
            </a:r>
            <a:r>
              <a:rPr lang="ru-RU" sz="14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20%</a:t>
            </a:r>
            <a:r>
              <a:rPr lang="ru-RU" sz="12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 </a:t>
            </a:r>
            <a:endParaRPr lang="ru-RU" sz="12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CC33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прирост емкости сети составил 25%, а сети LTE – </a:t>
            </a:r>
            <a:r>
              <a:rPr lang="ru-RU" sz="14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37%</a:t>
            </a:r>
            <a:endParaRPr lang="ru-RU" sz="12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CC33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обеспечена связь в тоннелях метрополитена г. Новосибирска</a:t>
            </a:r>
            <a:endParaRPr sz="1200" b="0" i="0" u="none" strike="noStrike" cap="none" spc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defRPr/>
            </a:pPr>
            <a:endParaRPr sz="1200" b="0" i="0" u="none" strike="noStrike" cap="none" spc="0">
              <a:solidFill>
                <a:schemeClr val="bg1"/>
              </a:solidFill>
              <a:latin typeface="Arial"/>
              <a:cs typeface="Arial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0" u="none" strike="noStrike" cap="none" spc="0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Новация 2023</a:t>
            </a:r>
            <a:endParaRPr lang="ru-RU" sz="2400" b="1" i="0" u="none" strike="noStrike" cap="none" spc="0">
              <a:solidFill>
                <a:srgbClr val="00B050"/>
              </a:solidFill>
              <a:latin typeface="Montserrat"/>
              <a:ea typeface="Montserrat"/>
              <a:cs typeface="Montserrat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800" b="0" i="0" u="none" strike="noStrike" cap="none" spc="0">
              <a:solidFill>
                <a:schemeClr val="bg1"/>
              </a:solidFill>
              <a:latin typeface="Arial"/>
              <a:cs typeface="Arial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проект RAN Sharing</a:t>
            </a:r>
            <a:endParaRPr lang="ru-RU" sz="12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более </a:t>
            </a:r>
            <a:r>
              <a:rPr lang="ru-RU" sz="14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200 малых н.п.</a:t>
            </a: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 (100-500 жителей), где реализован</a:t>
            </a:r>
            <a:endParaRPr/>
          </a:p>
          <a:p>
            <a:pPr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defRPr/>
            </a:pPr>
            <a:r>
              <a:rPr lang="ru-RU" sz="120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     </a:t>
            </a: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проект УЦН, получили возможность пользоваться услугами и других </a:t>
            </a:r>
            <a:endParaRPr/>
          </a:p>
          <a:p>
            <a:pPr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defRPr/>
            </a:pPr>
            <a:r>
              <a:rPr lang="ru-RU" sz="120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     </a:t>
            </a: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мобильных операторов, кроме Теле2</a:t>
            </a:r>
            <a:endParaRPr lang="ru-RU" sz="12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  <a:p>
            <a:pPr>
              <a:defRPr/>
            </a:pPr>
            <a:endParaRPr sz="1200" b="0" i="0" u="none" strike="noStrike" cap="none" spc="0">
              <a:solidFill>
                <a:schemeClr val="bg1"/>
              </a:solidFill>
              <a:latin typeface="Arial"/>
              <a:cs typeface="Arial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0" u="none" strike="noStrike" cap="none" spc="0">
                <a:solidFill>
                  <a:srgbClr val="EB3957"/>
                </a:solidFill>
                <a:latin typeface="Montserrat"/>
                <a:ea typeface="Montserrat"/>
                <a:cs typeface="Montserrat"/>
              </a:rPr>
              <a:t>2024</a:t>
            </a:r>
            <a:endParaRPr lang="en-US" sz="2400" b="1" i="0" u="none" strike="noStrike" cap="none" spc="0">
              <a:solidFill>
                <a:srgbClr val="EB3957"/>
              </a:solidFill>
              <a:latin typeface="Montserrat"/>
              <a:ea typeface="Montserrat"/>
              <a:cs typeface="Montserrat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2863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развитие проекта RAN Sharing</a:t>
            </a:r>
            <a:endParaRPr lang="ru-RU" sz="12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2863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расширение и модернизация сетей сотовой подвижной связи </a:t>
            </a:r>
            <a:endParaRPr lang="ru-RU" sz="12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2863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строительство новых базовых станций </a:t>
            </a:r>
            <a:endParaRPr lang="ru-RU" sz="12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2863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модернизация действующих базовых станций</a:t>
            </a:r>
            <a:endParaRPr lang="ru-RU" sz="12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  <a:p>
            <a:pPr marL="217793" marR="0" indent="-21779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2863"/>
              </a:buClr>
              <a:buFont typeface="Wingdings"/>
              <a:buChar char="q"/>
              <a:defRPr/>
            </a:pPr>
            <a:r>
              <a:rPr lang="ru-RU" sz="12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участие в госпрограмме</a:t>
            </a:r>
            <a:endParaRPr sz="1200">
              <a:solidFill>
                <a:schemeClr val="bg1"/>
              </a:solidFill>
            </a:endParaRPr>
          </a:p>
        </p:txBody>
      </p:sp>
      <p:pic>
        <p:nvPicPr>
          <p:cNvPr id="651827449" name="Рисунок 651827448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34436" y="1099383"/>
            <a:ext cx="2572779" cy="17190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-12375" y="0"/>
            <a:ext cx="914875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Пятиугольник 31"/>
          <p:cNvSpPr/>
          <p:nvPr/>
        </p:nvSpPr>
        <p:spPr bwMode="auto">
          <a:xfrm>
            <a:off x="0" y="200192"/>
            <a:ext cx="7329160" cy="538510"/>
          </a:xfrm>
          <a:prstGeom prst="homePlate">
            <a:avLst>
              <a:gd name="adj" fmla="val 50000"/>
            </a:avLst>
          </a:prstGeom>
          <a:solidFill>
            <a:srgbClr val="005696"/>
          </a:solidFill>
          <a:ln w="25400" cap="flat" cmpd="sng" algn="ctr">
            <a:solidFill>
              <a:srgbClr val="00569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865704" y="4856702"/>
            <a:ext cx="278296" cy="286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defRPr/>
            </a:pPr>
            <a:fld id="{00000000-1234-1234-1234-123412341234}" type="slidenum">
              <a:rPr lang="ru" sz="1200">
                <a:solidFill>
                  <a:schemeClr val="bg1"/>
                </a:solidFill>
                <a:latin typeface="Montserrat"/>
              </a:rPr>
              <a:t/>
            </a:fld>
            <a:endParaRPr lang="ru" sz="1200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62686" y="551962"/>
            <a:ext cx="983025" cy="814700"/>
          </a:xfrm>
          <a:prstGeom prst="rect">
            <a:avLst/>
          </a:prstGeom>
        </p:spPr>
      </p:pic>
      <p:sp>
        <p:nvSpPr>
          <p:cNvPr id="33" name="Google Shape;184;p25"/>
          <p:cNvSpPr txBox="1"/>
          <p:nvPr/>
        </p:nvSpPr>
        <p:spPr bwMode="auto">
          <a:xfrm>
            <a:off x="3455" y="337137"/>
            <a:ext cx="7109321" cy="290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ru-RU" sz="20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ПРОВОДНОЙ ВЫСОКОСКОРОСТНОЙ ИНТЕРНЕТ</a:t>
            </a:r>
            <a:endParaRPr lang="ru-RU" sz="1800" b="1">
              <a:solidFill>
                <a:schemeClr val="bg1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id="53" name="Прямоугольник 52"/>
          <p:cNvSpPr/>
          <p:nvPr/>
        </p:nvSpPr>
        <p:spPr bwMode="auto">
          <a:xfrm>
            <a:off x="562291" y="903176"/>
            <a:ext cx="3454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EB3957"/>
                </a:solidFill>
                <a:latin typeface="Montserrat"/>
              </a:rPr>
              <a:t>Региональная программа</a:t>
            </a:r>
            <a:endParaRPr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00342" y="872601"/>
            <a:ext cx="361950" cy="361950"/>
          </a:xfrm>
          <a:prstGeom prst="rect">
            <a:avLst/>
          </a:prstGeom>
        </p:spPr>
      </p:pic>
      <p:pic>
        <p:nvPicPr>
          <p:cNvPr id="80" name="Google Shape;83;p1"/>
          <p:cNvPicPr/>
          <p:nvPr/>
        </p:nvPicPr>
        <p:blipFill>
          <a:blip r:embed="rId5">
            <a:alphaModFix/>
          </a:blip>
          <a:stretch/>
        </p:blipFill>
        <p:spPr bwMode="auto">
          <a:xfrm>
            <a:off x="7592526" y="166256"/>
            <a:ext cx="1355531" cy="346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3366FF">
                <a:tint val="45000"/>
                <a:satMod val="400000"/>
              </a:srgbClr>
            </a:duotone>
          </a:blip>
          <a:stretch/>
        </p:blipFill>
        <p:spPr bwMode="auto">
          <a:xfrm>
            <a:off x="178564" y="1453140"/>
            <a:ext cx="1013588" cy="5556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975334" y="2707323"/>
            <a:ext cx="3161050" cy="2108396"/>
          </a:xfrm>
          <a:prstGeom prst="rect">
            <a:avLst/>
          </a:prstGeom>
          <a:ln>
            <a:noFill/>
          </a:ln>
          <a:effectLst>
            <a:softEdge rad="444500"/>
          </a:effectLst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6440030" y="305611"/>
            <a:ext cx="458637" cy="327671"/>
          </a:xfrm>
          <a:prstGeom prst="rect">
            <a:avLst/>
          </a:prstGeom>
        </p:spPr>
      </p:pic>
      <p:pic>
        <p:nvPicPr>
          <p:cNvPr id="92650316" name="Рисунок 37"/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/>
        </p:blipFill>
        <p:spPr bwMode="auto">
          <a:xfrm>
            <a:off x="1652525" y="1436407"/>
            <a:ext cx="273153" cy="273153"/>
          </a:xfrm>
          <a:prstGeom prst="rect">
            <a:avLst/>
          </a:prstGeom>
        </p:spPr>
      </p:pic>
      <p:sp>
        <p:nvSpPr>
          <p:cNvPr id="2076039813" name="TextBox 59"/>
          <p:cNvSpPr txBox="1"/>
          <p:nvPr/>
        </p:nvSpPr>
        <p:spPr bwMode="auto">
          <a:xfrm>
            <a:off x="1925678" y="1244038"/>
            <a:ext cx="6111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chemeClr val="bg1"/>
                </a:solidFill>
                <a:latin typeface="Montserrat"/>
              </a:rPr>
              <a:t>5 000 </a:t>
            </a:r>
            <a:r>
              <a:rPr lang="ru-RU" sz="1600">
                <a:solidFill>
                  <a:schemeClr val="bg1"/>
                </a:solidFill>
                <a:latin typeface="Montserrat"/>
              </a:rPr>
              <a:t>домохозяйств за 2021-2023 годы в 102 н.п.  </a:t>
            </a:r>
            <a:endParaRPr lang="ru-RU" sz="1600"/>
          </a:p>
          <a:p>
            <a:pPr>
              <a:defRPr/>
            </a:pPr>
            <a:r>
              <a:rPr lang="en-US" sz="2000" b="1">
                <a:solidFill>
                  <a:schemeClr val="bg1"/>
                </a:solidFill>
                <a:latin typeface="Montserrat"/>
              </a:rPr>
              <a:t>307</a:t>
            </a:r>
            <a:r>
              <a:rPr lang="ru-RU" sz="1800" b="1">
                <a:solidFill>
                  <a:schemeClr val="bg1"/>
                </a:solidFill>
                <a:latin typeface="Montserrat"/>
              </a:rPr>
              <a:t> </a:t>
            </a:r>
            <a:r>
              <a:rPr lang="ru-RU" sz="1600">
                <a:solidFill>
                  <a:schemeClr val="bg1"/>
                </a:solidFill>
                <a:latin typeface="Montserrat"/>
              </a:rPr>
              <a:t>домохозяйств в 2024 году в 5 н.п.</a:t>
            </a:r>
            <a:endParaRPr/>
          </a:p>
        </p:txBody>
      </p:sp>
      <p:sp>
        <p:nvSpPr>
          <p:cNvPr id="40" name=" 39"/>
          <p:cNvSpPr/>
          <p:nvPr/>
        </p:nvSpPr>
        <p:spPr bwMode="auto">
          <a:xfrm>
            <a:off x="215158" y="2816461"/>
            <a:ext cx="5761614" cy="189011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/>
            <a:sp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/>
            </a:pP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за счет собственных средств:</a:t>
            </a:r>
            <a:endParaRPr lang="ru-RU" sz="14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  <a:p>
            <a:pPr marL="239821" marR="0" indent="-239821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/>
              <a:buChar char="§"/>
              <a:defRPr/>
            </a:pP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построено </a:t>
            </a:r>
            <a:r>
              <a:rPr lang="ru-RU" sz="16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874,56</a:t>
            </a: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 км ВОЛС</a:t>
            </a:r>
            <a:endParaRPr sz="1400" b="0" i="0" u="none" strike="noStrike" cap="none" spc="0">
              <a:solidFill>
                <a:schemeClr val="bg1"/>
              </a:solidFill>
              <a:latin typeface="Montserrat"/>
              <a:ea typeface="Montserrat"/>
              <a:cs typeface="Montserrat"/>
            </a:endParaRPr>
          </a:p>
          <a:p>
            <a:pPr marL="239821" marR="0" indent="-239821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/>
              <a:buChar char="§"/>
              <a:defRPr/>
            </a:pP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подключено более </a:t>
            </a:r>
            <a:r>
              <a:rPr lang="ru-RU" sz="16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40 </a:t>
            </a:r>
            <a:r>
              <a:rPr lang="ru-RU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тыс. </a:t>
            </a: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домохозяйств, в том числе в</a:t>
            </a:r>
            <a:r>
              <a:rPr lang="ru-RU" sz="16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 50</a:t>
            </a: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 сельских населенных пунктах</a:t>
            </a:r>
            <a:endParaRPr/>
          </a:p>
          <a:p>
            <a:pPr marR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defRPr/>
            </a:pPr>
            <a:endParaRPr lang="ru-RU" sz="1400" b="0" i="0" u="none" strike="noStrike" cap="none" spc="0">
              <a:solidFill>
                <a:schemeClr val="bg1"/>
              </a:solidFill>
              <a:latin typeface="Montserrat"/>
              <a:ea typeface="Montserrat"/>
              <a:cs typeface="Montserrat"/>
            </a:endParaRPr>
          </a:p>
          <a:p>
            <a:pPr marR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defRPr/>
            </a:pP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в рамках проекта УЦН за счет федеральных средств: </a:t>
            </a:r>
            <a:endParaRPr/>
          </a:p>
          <a:p>
            <a:pPr marL="239821" marR="0" indent="-239821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/>
              <a:buChar char="§"/>
              <a:defRPr/>
            </a:pP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построено </a:t>
            </a:r>
            <a:r>
              <a:rPr lang="ru-RU" sz="16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404,46</a:t>
            </a:r>
            <a:r>
              <a:rPr lang="ru-RU" sz="2000" b="1" i="0" u="none" strike="noStrike" cap="none" spc="0">
                <a:solidFill>
                  <a:srgbClr val="93ADFF"/>
                </a:solidFill>
                <a:latin typeface="Montserrat"/>
                <a:ea typeface="Montserrat"/>
                <a:cs typeface="Montserrat"/>
              </a:rPr>
              <a:t> </a:t>
            </a: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км ВОЛС в </a:t>
            </a:r>
            <a:r>
              <a:rPr lang="ru-RU" sz="16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53</a:t>
            </a: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 сельских населенных пунктах</a:t>
            </a:r>
            <a:endParaRPr/>
          </a:p>
          <a:p>
            <a:pPr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0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 </a:t>
            </a:r>
            <a:endParaRPr sz="1400" b="0" i="0" u="none" strike="noStrike" cap="none" spc="0">
              <a:solidFill>
                <a:schemeClr val="bg1"/>
              </a:solidFill>
              <a:latin typeface="Montserrat"/>
              <a:cs typeface="Montserrat"/>
            </a:endParaRPr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585050" y="2256886"/>
            <a:ext cx="61590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EB3957"/>
                </a:solidFill>
                <a:latin typeface="Montserrat"/>
              </a:rPr>
              <a:t>Операторы фиксированной связи в 2023 году:</a:t>
            </a:r>
            <a:endParaRPr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00341" y="2256886"/>
            <a:ext cx="361950" cy="361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32269800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3453" y="-1"/>
            <a:ext cx="914875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808497" name="Пятиугольник 31"/>
          <p:cNvSpPr/>
          <p:nvPr/>
        </p:nvSpPr>
        <p:spPr bwMode="auto">
          <a:xfrm>
            <a:off x="3453" y="118489"/>
            <a:ext cx="7102338" cy="485213"/>
          </a:xfrm>
          <a:prstGeom prst="homePlate">
            <a:avLst>
              <a:gd name="adj" fmla="val 50000"/>
            </a:avLst>
          </a:prstGeom>
          <a:solidFill>
            <a:srgbClr val="005696"/>
          </a:solidFill>
          <a:ln w="25400" cap="flat" cmpd="sng" algn="ctr">
            <a:solidFill>
              <a:srgbClr val="00569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>
              <a:solidFill>
                <a:srgbClr val="005696"/>
              </a:solidFill>
            </a:endParaRPr>
          </a:p>
        </p:txBody>
      </p:sp>
      <p:sp>
        <p:nvSpPr>
          <p:cNvPr id="317298750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774833" y="4856699"/>
            <a:ext cx="369162" cy="286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>
              <a:defRPr/>
            </a:pPr>
            <a:fld id="{5CC0F4B4-F2D5-AB12-F189-1C0714D58724}" type="slidenum">
              <a:rPr lang="ru" sz="1200">
                <a:solidFill>
                  <a:schemeClr val="bg1"/>
                </a:solidFill>
                <a:latin typeface="Montserrat"/>
              </a:rPr>
              <a:t/>
            </a:fld>
            <a:endParaRPr lang="ru" sz="1200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1347942588" name="Рисунок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62686" y="551961"/>
            <a:ext cx="983025" cy="814698"/>
          </a:xfrm>
          <a:prstGeom prst="rect">
            <a:avLst/>
          </a:prstGeom>
        </p:spPr>
      </p:pic>
      <p:sp>
        <p:nvSpPr>
          <p:cNvPr id="214433728" name="Google Shape;184;p25"/>
          <p:cNvSpPr txBox="1"/>
          <p:nvPr/>
        </p:nvSpPr>
        <p:spPr bwMode="auto">
          <a:xfrm>
            <a:off x="3453" y="229043"/>
            <a:ext cx="6899914" cy="264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ru-RU" sz="18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МЕРЫ ПОДДЕРЖКИ РАЗВИТИЯ РЫНКА УСЛУГ СВЯЗИ</a:t>
            </a:r>
            <a:endParaRPr lang="ru-RU"/>
          </a:p>
        </p:txBody>
      </p:sp>
      <p:pic>
        <p:nvPicPr>
          <p:cNvPr id="1298062009" name="Google Shape;83;p1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7592526" y="166254"/>
            <a:ext cx="1355528" cy="346618"/>
          </a:xfrm>
          <a:prstGeom prst="rect">
            <a:avLst/>
          </a:prstGeom>
          <a:noFill/>
          <a:ln>
            <a:noFill/>
          </a:ln>
        </p:spPr>
      </p:pic>
      <p:sp>
        <p:nvSpPr>
          <p:cNvPr id="1691448206" name="Прямоугольник 26"/>
          <p:cNvSpPr/>
          <p:nvPr/>
        </p:nvSpPr>
        <p:spPr bwMode="auto">
          <a:xfrm>
            <a:off x="153871" y="3901948"/>
            <a:ext cx="2004382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b="1">
                <a:solidFill>
                  <a:srgbClr val="F9FAA8"/>
                </a:solidFill>
                <a:latin typeface="Montserrat"/>
              </a:rPr>
              <a:t>Нефинансовые</a:t>
            </a:r>
            <a:endParaRPr sz="18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953029669" name="Прямоугольник 27"/>
          <p:cNvSpPr/>
          <p:nvPr/>
        </p:nvSpPr>
        <p:spPr bwMode="auto">
          <a:xfrm>
            <a:off x="253757" y="3924328"/>
            <a:ext cx="2413881" cy="305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/>
          </a:p>
        </p:txBody>
      </p:sp>
      <p:cxnSp>
        <p:nvCxnSpPr>
          <p:cNvPr id="659204984" name="Прямая соединительная линия 28"/>
          <p:cNvCxnSpPr>
            <a:cxnSpLocks/>
          </p:cNvCxnSpPr>
          <p:nvPr/>
        </p:nvCxnSpPr>
        <p:spPr bwMode="auto">
          <a:xfrm flipH="1" flipV="1">
            <a:off x="227754" y="3538977"/>
            <a:ext cx="8096173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0757569" name="Прямоугольник 40"/>
          <p:cNvSpPr/>
          <p:nvPr/>
        </p:nvSpPr>
        <p:spPr bwMode="auto">
          <a:xfrm>
            <a:off x="2075379" y="1005241"/>
            <a:ext cx="6775065" cy="3444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возможность получения инвестиционного налогового вычета </a:t>
            </a:r>
            <a:br>
              <a:rPr lang="ru-RU" sz="14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</a:br>
            <a:r>
              <a:rPr lang="ru-RU" sz="14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по </a:t>
            </a:r>
            <a:r>
              <a:rPr lang="ru-RU" sz="14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налогу на </a:t>
            </a:r>
            <a:r>
              <a:rPr lang="ru-RU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прибыль*</a:t>
            </a:r>
            <a:endParaRPr sz="1600" b="1"/>
          </a:p>
          <a:p>
            <a:pPr>
              <a:defRPr/>
            </a:pPr>
            <a:endParaRPr sz="1600" b="1"/>
          </a:p>
          <a:p>
            <a:pPr>
              <a:defRPr/>
            </a:pPr>
            <a:r>
              <a:rPr sz="1400" b="1">
                <a:solidFill>
                  <a:schemeClr val="bg1"/>
                </a:solidFill>
                <a:latin typeface="Montserrat"/>
              </a:rPr>
              <a:t>             </a:t>
            </a:r>
            <a:endParaRPr/>
          </a:p>
          <a:p>
            <a:pPr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lang="ru-RU"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lang="ru-RU" sz="14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sz="12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sz="1200" b="1">
              <a:solidFill>
                <a:schemeClr val="bg1"/>
              </a:solidFill>
              <a:latin typeface="Montserrat"/>
            </a:endParaRPr>
          </a:p>
          <a:p>
            <a:pPr>
              <a:defRPr/>
            </a:pPr>
            <a:endParaRPr sz="1200" b="1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317927011" name="Прямоугольник 26"/>
          <p:cNvSpPr/>
          <p:nvPr/>
        </p:nvSpPr>
        <p:spPr bwMode="auto">
          <a:xfrm>
            <a:off x="153872" y="1089853"/>
            <a:ext cx="2005101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b="1">
                <a:solidFill>
                  <a:srgbClr val="F9FAA8"/>
                </a:solidFill>
                <a:latin typeface="Montserrat"/>
              </a:rPr>
              <a:t>Финансовые</a:t>
            </a:r>
            <a:endParaRPr sz="18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244916202" name="Прямоугольник 26"/>
          <p:cNvSpPr/>
          <p:nvPr/>
        </p:nvSpPr>
        <p:spPr bwMode="auto">
          <a:xfrm>
            <a:off x="2578540" y="2198279"/>
            <a:ext cx="694803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b="1">
                <a:solidFill>
                  <a:schemeClr val="bg1"/>
                </a:solidFill>
                <a:latin typeface="Montserrat"/>
              </a:rPr>
              <a:t>2022</a:t>
            </a:r>
            <a:endParaRPr sz="18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1880864601" name="Прямоугольник 26"/>
          <p:cNvSpPr/>
          <p:nvPr/>
        </p:nvSpPr>
        <p:spPr bwMode="auto">
          <a:xfrm>
            <a:off x="3900405" y="2198279"/>
            <a:ext cx="694442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b="1">
                <a:solidFill>
                  <a:schemeClr val="bg1"/>
                </a:solidFill>
                <a:latin typeface="Montserrat"/>
              </a:rPr>
              <a:t>2023</a:t>
            </a:r>
            <a:endParaRPr sz="18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662631542" name="Прямоугольник 26"/>
          <p:cNvSpPr/>
          <p:nvPr/>
        </p:nvSpPr>
        <p:spPr bwMode="auto">
          <a:xfrm>
            <a:off x="2098231" y="1602653"/>
            <a:ext cx="3135150" cy="518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solidFill>
                  <a:srgbClr val="879FE8"/>
                </a:solidFill>
                <a:latin typeface="Montserrat"/>
              </a:rPr>
              <a:t>Воспользовались</a:t>
            </a:r>
            <a:r>
              <a:rPr sz="1400">
                <a:solidFill>
                  <a:srgbClr val="879FE8"/>
                </a:solidFill>
                <a:latin typeface="Montserrat"/>
              </a:rPr>
              <a:t> </a:t>
            </a:r>
            <a:r>
              <a:rPr lang="ru-RU" sz="1400" b="1" i="0" u="none" strike="noStrike" cap="none" spc="0">
                <a:solidFill>
                  <a:srgbClr val="879FE8"/>
                </a:solidFill>
                <a:latin typeface="Montserrat"/>
                <a:ea typeface="Montserrat"/>
                <a:cs typeface="Montserrat"/>
              </a:rPr>
              <a:t>правом </a:t>
            </a:r>
            <a:r>
              <a:rPr lang="ru-RU" sz="1400" b="1" i="0" u="none" strike="noStrike" cap="none" spc="0">
                <a:solidFill>
                  <a:srgbClr val="879FE8"/>
                </a:solidFill>
                <a:latin typeface="Montserrat"/>
                <a:ea typeface="Montserrat"/>
                <a:cs typeface="Montserrat"/>
              </a:rPr>
              <a:t>применения </a:t>
            </a:r>
            <a:r>
              <a:rPr lang="ru-RU" sz="1400" b="1" i="0" u="none" strike="noStrike" cap="none" spc="0">
                <a:solidFill>
                  <a:srgbClr val="879FE8"/>
                </a:solidFill>
                <a:latin typeface="Montserrat"/>
                <a:ea typeface="Montserrat"/>
                <a:cs typeface="Montserrat"/>
              </a:rPr>
              <a:t>налоговой льготы</a:t>
            </a:r>
            <a:endParaRPr/>
          </a:p>
        </p:txBody>
      </p:sp>
      <p:sp>
        <p:nvSpPr>
          <p:cNvPr id="1964360117" name="Прямоугольник 26"/>
          <p:cNvSpPr/>
          <p:nvPr/>
        </p:nvSpPr>
        <p:spPr bwMode="auto">
          <a:xfrm>
            <a:off x="2360948" y="2594879"/>
            <a:ext cx="1304857" cy="30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F9FAA8"/>
                </a:solidFill>
                <a:latin typeface="Montserrat"/>
              </a:rPr>
              <a:t>3 компании</a:t>
            </a:r>
            <a:endParaRPr sz="18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1632286421" name="Прямоугольник 26"/>
          <p:cNvSpPr/>
          <p:nvPr/>
        </p:nvSpPr>
        <p:spPr bwMode="auto">
          <a:xfrm>
            <a:off x="3721830" y="2594879"/>
            <a:ext cx="13790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F9FAA8"/>
                </a:solidFill>
                <a:latin typeface="Montserrat"/>
              </a:rPr>
              <a:t>2 </a:t>
            </a:r>
            <a:r>
              <a:rPr lang="ru-RU" sz="1400" b="1">
                <a:solidFill>
                  <a:srgbClr val="F9FAA8"/>
                </a:solidFill>
                <a:latin typeface="Montserrat"/>
              </a:rPr>
              <a:t>компании</a:t>
            </a:r>
            <a:endParaRPr sz="12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105089310" name="Прямоугольник 26"/>
          <p:cNvSpPr/>
          <p:nvPr/>
        </p:nvSpPr>
        <p:spPr bwMode="auto">
          <a:xfrm>
            <a:off x="5323725" y="1602652"/>
            <a:ext cx="3012976" cy="518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u="none" strike="noStrike" cap="none" spc="0">
                <a:solidFill>
                  <a:srgbClr val="879FE8"/>
                </a:solidFill>
                <a:latin typeface="Montserrat"/>
                <a:ea typeface="Montserrat"/>
                <a:cs typeface="Montserrat"/>
              </a:rPr>
              <a:t>Объем предоставленных налоговых льгот, млн. руб.</a:t>
            </a:r>
            <a:endParaRPr sz="14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972812984" name="Прямоугольник 26"/>
          <p:cNvSpPr/>
          <p:nvPr/>
        </p:nvSpPr>
        <p:spPr bwMode="auto">
          <a:xfrm>
            <a:off x="5817055" y="2198278"/>
            <a:ext cx="695162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b="1">
                <a:solidFill>
                  <a:schemeClr val="bg1"/>
                </a:solidFill>
                <a:latin typeface="Montserrat"/>
              </a:rPr>
              <a:t>2022</a:t>
            </a:r>
            <a:endParaRPr sz="18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141827114" name="Прямоугольник 26"/>
          <p:cNvSpPr/>
          <p:nvPr/>
        </p:nvSpPr>
        <p:spPr bwMode="auto">
          <a:xfrm>
            <a:off x="7128639" y="2198278"/>
            <a:ext cx="696242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b="1">
                <a:solidFill>
                  <a:schemeClr val="bg1"/>
                </a:solidFill>
                <a:latin typeface="Montserrat"/>
              </a:rPr>
              <a:t>2023</a:t>
            </a:r>
            <a:endParaRPr sz="18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1629264088" name="Прямоугольник 26"/>
          <p:cNvSpPr/>
          <p:nvPr/>
        </p:nvSpPr>
        <p:spPr bwMode="auto">
          <a:xfrm>
            <a:off x="5929114" y="2594879"/>
            <a:ext cx="901101" cy="30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F9FAA8"/>
                </a:solidFill>
                <a:latin typeface="Montserrat"/>
              </a:rPr>
              <a:t>197,65</a:t>
            </a:r>
            <a:endParaRPr sz="18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926214461" name="Прямоугольник 26"/>
          <p:cNvSpPr/>
          <p:nvPr/>
        </p:nvSpPr>
        <p:spPr bwMode="auto">
          <a:xfrm>
            <a:off x="7239247" y="2594878"/>
            <a:ext cx="752255" cy="30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F9FAA8"/>
                </a:solidFill>
                <a:latin typeface="Montserrat"/>
              </a:rPr>
              <a:t>72,7</a:t>
            </a:r>
            <a:endParaRPr sz="1800">
              <a:solidFill>
                <a:srgbClr val="F9FAA8"/>
              </a:solidFill>
              <a:latin typeface="Montserrat"/>
            </a:endParaRPr>
          </a:p>
        </p:txBody>
      </p:sp>
      <p:sp>
        <p:nvSpPr>
          <p:cNvPr id="1673725938" name="Прямоугольник 1673725937"/>
          <p:cNvSpPr/>
          <p:nvPr/>
        </p:nvSpPr>
        <p:spPr bwMode="auto">
          <a:xfrm>
            <a:off x="2124995" y="1614921"/>
            <a:ext cx="3081617" cy="1312351"/>
          </a:xfrm>
          <a:prstGeom prst="rect">
            <a:avLst/>
          </a:prstGeom>
          <a:noFill/>
          <a:ln w="12699" cap="flat" cmpd="sng" algn="ctr">
            <a:solidFill>
              <a:srgbClr val="FFFFFF">
                <a:alpha val="74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5529973" name="Прямоугольник 2005529972"/>
          <p:cNvSpPr/>
          <p:nvPr/>
        </p:nvSpPr>
        <p:spPr bwMode="auto">
          <a:xfrm>
            <a:off x="5289406" y="1614921"/>
            <a:ext cx="3081616" cy="1312351"/>
          </a:xfrm>
          <a:prstGeom prst="rect">
            <a:avLst/>
          </a:prstGeom>
          <a:noFill/>
          <a:ln w="12699" cap="flat" cmpd="sng" algn="ctr">
            <a:solidFill>
              <a:srgbClr val="FFFFFF">
                <a:alpha val="74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5677091" name="Рисунок 108567709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424365" y="3924328"/>
            <a:ext cx="2536229" cy="827444"/>
          </a:xfrm>
          <a:prstGeom prst="rect">
            <a:avLst/>
          </a:prstGeom>
          <a:ln w="12699">
            <a:solidFill>
              <a:srgbClr val="FFFFFF"/>
            </a:solidFill>
            <a:prstDash val="sysDot"/>
          </a:ln>
        </p:spPr>
      </p:pic>
      <p:sp>
        <p:nvSpPr>
          <p:cNvPr id="900880301" name="Прямоугольник 26"/>
          <p:cNvSpPr/>
          <p:nvPr/>
        </p:nvSpPr>
        <p:spPr bwMode="auto">
          <a:xfrm>
            <a:off x="5526456" y="3928452"/>
            <a:ext cx="2561818" cy="823320"/>
          </a:xfrm>
          <a:prstGeom prst="rect">
            <a:avLst/>
          </a:prstGeom>
          <a:noFill/>
          <a:ln w="12699">
            <a:solidFill>
              <a:schemeClr val="bg1"/>
            </a:solidFill>
            <a:prstDash val="sysDot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отраслевые мероприятия, форумы, выставки, </a:t>
            </a:r>
            <a:endParaRPr lang="ru-RU" sz="1400" b="1" i="0" u="none" strike="noStrike" cap="none" spc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1400" b="1" i="0" u="none" strike="noStrike" cap="none" spc="0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круглые столы</a:t>
            </a:r>
            <a:endParaRPr sz="1400">
              <a:solidFill>
                <a:srgbClr val="F9FAA8"/>
              </a:solidFill>
              <a:latin typeface="Montserrat"/>
            </a:endParaRPr>
          </a:p>
          <a:p>
            <a:pPr algn="ctr">
              <a:defRPr/>
            </a:pPr>
            <a:endParaRPr sz="600" b="1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 flipH="0" flipV="0">
            <a:off x="2124994" y="2989478"/>
            <a:ext cx="6247466" cy="472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*</a:t>
            </a:r>
            <a:r>
              <a:rPr lang="ru-RU" sz="11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Закон </a:t>
            </a:r>
            <a:r>
              <a:rPr lang="ru-RU" sz="11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НСО от 19.07.2022 № 142-ОЗ «О налогах и особенностях налогообложения отдельных категорий налогоплательщиков в Новосибирской области»</a:t>
            </a:r>
            <a:endParaRPr sz="1100" b="1">
              <a:solidFill>
                <a:schemeClr val="bg1"/>
              </a:solidFill>
              <a:latin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18982864" name="Google Shape;124;p19"/>
          <p:cNvPicPr/>
          <p:nvPr/>
        </p:nvPicPr>
        <p:blipFill>
          <a:blip r:embed="rId2">
            <a:alphaModFix/>
          </a:blip>
          <a:srcRect l="91333" t="10044" r="49" b="12170"/>
          <a:stretch/>
        </p:blipFill>
        <p:spPr bwMode="auto">
          <a:xfrm>
            <a:off x="3453" y="-1"/>
            <a:ext cx="914875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0690344" name="Пятиугольник 31"/>
          <p:cNvSpPr/>
          <p:nvPr/>
        </p:nvSpPr>
        <p:spPr bwMode="auto">
          <a:xfrm>
            <a:off x="3454" y="118490"/>
            <a:ext cx="7102339" cy="485214"/>
          </a:xfrm>
          <a:prstGeom prst="homePlate">
            <a:avLst>
              <a:gd name="adj" fmla="val 50000"/>
            </a:avLst>
          </a:prstGeom>
          <a:solidFill>
            <a:srgbClr val="005696"/>
          </a:solidFill>
          <a:ln w="25400" cap="flat" cmpd="sng" algn="ctr">
            <a:solidFill>
              <a:srgbClr val="00569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67563802" name="Номер слайда 3"/>
          <p:cNvSpPr>
            <a:spLocks noGrp="1"/>
          </p:cNvSpPr>
          <p:nvPr>
            <p:ph type="sldNum" idx="12"/>
          </p:nvPr>
        </p:nvSpPr>
        <p:spPr bwMode="auto">
          <a:xfrm>
            <a:off x="8774834" y="4856700"/>
            <a:ext cx="369163" cy="286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>
              <a:defRPr/>
            </a:pPr>
            <a:fld id="{17601E23-66C0-84A2-4619-E6B8A31AE2B0}" type="slidenum">
              <a:rPr lang="ru" sz="1200">
                <a:solidFill>
                  <a:schemeClr val="bg1"/>
                </a:solidFill>
                <a:latin typeface="Montserrat"/>
              </a:rPr>
              <a:t/>
            </a:fld>
            <a:endParaRPr lang="ru" sz="1200">
              <a:solidFill>
                <a:schemeClr val="bg1"/>
              </a:solidFill>
              <a:latin typeface="Montserrat"/>
            </a:endParaRPr>
          </a:p>
        </p:txBody>
      </p:sp>
      <p:pic>
        <p:nvPicPr>
          <p:cNvPr id="1286668322" name="Рисунок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62686" y="551961"/>
            <a:ext cx="983025" cy="814699"/>
          </a:xfrm>
          <a:prstGeom prst="rect">
            <a:avLst/>
          </a:prstGeom>
        </p:spPr>
      </p:pic>
      <p:sp>
        <p:nvSpPr>
          <p:cNvPr id="397368008" name="Google Shape;184;p25"/>
          <p:cNvSpPr txBox="1"/>
          <p:nvPr/>
        </p:nvSpPr>
        <p:spPr bwMode="auto">
          <a:xfrm>
            <a:off x="-4757" y="229043"/>
            <a:ext cx="7200104" cy="264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2" tIns="91422" rIns="91422" bIns="91422" anchor="ctr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ru-RU" sz="1800" b="1">
                <a:solidFill>
                  <a:schemeClr val="bg1"/>
                </a:solidFill>
                <a:latin typeface="Montserrat"/>
                <a:ea typeface="Montserrat"/>
                <a:cs typeface="Montserrat"/>
              </a:rPr>
              <a:t>КОЛИЧЕСТВО ОРГАНИЗАЦИЙ В СФЕРЕ СВЯЗИ НА 2023 ГОД</a:t>
            </a:r>
            <a:endParaRPr lang="ru-RU"/>
          </a:p>
        </p:txBody>
      </p:sp>
      <p:pic>
        <p:nvPicPr>
          <p:cNvPr id="1460197341" name="Google Shape;83;p1"/>
          <p:cNvPicPr/>
          <p:nvPr/>
        </p:nvPicPr>
        <p:blipFill>
          <a:blip r:embed="rId4">
            <a:alphaModFix/>
          </a:blip>
          <a:stretch/>
        </p:blipFill>
        <p:spPr bwMode="auto">
          <a:xfrm>
            <a:off x="7592526" y="166255"/>
            <a:ext cx="1355530" cy="346619"/>
          </a:xfrm>
          <a:prstGeom prst="rect">
            <a:avLst/>
          </a:prstGeom>
          <a:noFill/>
          <a:ln>
            <a:noFill/>
          </a:ln>
        </p:spPr>
      </p:pic>
      <p:sp>
        <p:nvSpPr>
          <p:cNvPr id="466862689" name="Прямоугольник 24"/>
          <p:cNvSpPr/>
          <p:nvPr/>
        </p:nvSpPr>
        <p:spPr bwMode="auto">
          <a:xfrm>
            <a:off x="1414833" y="726219"/>
            <a:ext cx="6000179" cy="640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800" b="1" i="0" u="none" strike="noStrike" cap="none" spc="0">
                <a:solidFill>
                  <a:srgbClr val="F9FAA8"/>
                </a:solidFill>
                <a:latin typeface="Montserrat"/>
                <a:ea typeface="Montserrat"/>
                <a:cs typeface="Montserrat"/>
              </a:rPr>
              <a:t>Услуги доступа к сети «Интернет» предоставляют по 2 направлениям:</a:t>
            </a:r>
            <a:endParaRPr lang="ru-RU" sz="1800">
              <a:solidFill>
                <a:srgbClr val="EB3957"/>
              </a:solidFill>
              <a:latin typeface="Montserrat"/>
            </a:endParaRPr>
          </a:p>
        </p:txBody>
      </p:sp>
      <p:sp>
        <p:nvSpPr>
          <p:cNvPr id="1876850761" name="Прямоугольник 27"/>
          <p:cNvSpPr/>
          <p:nvPr/>
        </p:nvSpPr>
        <p:spPr bwMode="auto">
          <a:xfrm>
            <a:off x="253758" y="3671235"/>
            <a:ext cx="2413881" cy="30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787464610" name="Прямоугольник 40"/>
          <p:cNvSpPr/>
          <p:nvPr/>
        </p:nvSpPr>
        <p:spPr bwMode="auto">
          <a:xfrm>
            <a:off x="420009" y="1652549"/>
            <a:ext cx="3681873" cy="1585319"/>
          </a:xfrm>
          <a:prstGeom prst="rect">
            <a:avLst/>
          </a:prstGeom>
          <a:ln w="6349">
            <a:solidFill>
              <a:schemeClr val="bg1"/>
            </a:solidFill>
            <a:prstDash val="solid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0" u="none" strike="noStrike" cap="none" spc="0">
                <a:solidFill>
                  <a:srgbClr val="879FE8"/>
                </a:solidFill>
                <a:latin typeface="Arial Narrow"/>
                <a:ea typeface="Arial Narrow"/>
                <a:cs typeface="Arial Narrow"/>
              </a:rPr>
              <a:t>«Предоставление услуг передачи данных без голоса» </a:t>
            </a:r>
            <a:endParaRPr lang="ru-RU" sz="1400" b="1" i="0" u="none" strike="noStrike" cap="none" spc="0">
              <a:solidFill>
                <a:srgbClr val="879FE8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400" b="1" i="0" u="none" strike="noStrike" cap="none" spc="0">
                <a:solidFill>
                  <a:srgbClr val="FFC000"/>
                </a:solidFill>
                <a:latin typeface="Arial Narrow"/>
                <a:ea typeface="Arial Narrow"/>
                <a:cs typeface="Arial Narrow"/>
              </a:rPr>
              <a:t>31</a:t>
            </a:r>
            <a:r>
              <a:rPr lang="ru-RU" sz="1400" b="1" i="0" u="none" strike="noStrike" cap="none" spc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 юридических лица и индивидуальных предпринимателя</a:t>
            </a:r>
            <a:endParaRPr/>
          </a:p>
          <a:p>
            <a:pPr>
              <a:defRPr/>
            </a:pPr>
            <a:r>
              <a:rPr lang="ru-RU" sz="1400" b="1" i="0" u="none" strike="noStrike" cap="none" spc="0">
                <a:solidFill>
                  <a:srgbClr val="FFC000"/>
                </a:solidFill>
                <a:latin typeface="Arial Narrow"/>
                <a:ea typeface="Arial Narrow"/>
                <a:cs typeface="Arial Narrow"/>
              </a:rPr>
              <a:t>1</a:t>
            </a:r>
            <a:r>
              <a:rPr lang="ru-RU" sz="1400" b="1" i="0" u="none" strike="noStrike" cap="none" spc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 учреждение государственной собственности </a:t>
            </a:r>
            <a:endParaRPr/>
          </a:p>
          <a:p>
            <a:pPr>
              <a:defRPr/>
            </a:pPr>
            <a:r>
              <a:rPr lang="ru-RU" sz="1400" b="1" i="0" u="none" strike="noStrike" cap="none" spc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(ГБУ НСО «ЦИТ НСО»)</a:t>
            </a:r>
            <a:endParaRPr sz="1400">
              <a:solidFill>
                <a:schemeClr val="bg1"/>
              </a:solidFill>
            </a:endParaRPr>
          </a:p>
        </p:txBody>
      </p:sp>
      <p:sp>
        <p:nvSpPr>
          <p:cNvPr id="1866181763" name="Прямоугольник 40"/>
          <p:cNvSpPr/>
          <p:nvPr/>
        </p:nvSpPr>
        <p:spPr bwMode="auto">
          <a:xfrm>
            <a:off x="4340790" y="1652549"/>
            <a:ext cx="4090376" cy="1585319"/>
          </a:xfrm>
          <a:prstGeom prst="rect">
            <a:avLst/>
          </a:prstGeom>
          <a:ln w="6349">
            <a:solidFill>
              <a:schemeClr val="bg1"/>
            </a:solidFill>
            <a:prstDash val="solid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i="0" u="none" strike="noStrike" cap="none" spc="0">
                <a:solidFill>
                  <a:srgbClr val="879FE8"/>
                </a:solidFill>
                <a:latin typeface="Arial Narrow"/>
                <a:ea typeface="Arial Narrow"/>
                <a:cs typeface="Arial Narrow"/>
              </a:rPr>
              <a:t>«Предоставление телематических услуг»</a:t>
            </a:r>
            <a:endParaRPr sz="1400" b="1">
              <a:solidFill>
                <a:srgbClr val="879FE8"/>
              </a:solidFill>
              <a:latin typeface="Arial Narrow"/>
            </a:endParaRPr>
          </a:p>
          <a:p>
            <a:pPr>
              <a:defRPr/>
            </a:pPr>
            <a:endParaRPr lang="ru-RU" sz="1400" b="1" i="0" u="none" strike="noStrike" cap="none" spc="0">
              <a:solidFill>
                <a:schemeClr val="bg1"/>
              </a:solidFill>
              <a:latin typeface="Arial Narrow"/>
              <a:ea typeface="Arial Narrow"/>
              <a:cs typeface="Arial Narrow"/>
            </a:endParaRPr>
          </a:p>
          <a:p>
            <a:pPr>
              <a:defRPr/>
            </a:pPr>
            <a:r>
              <a:rPr lang="ru-RU" sz="1400" b="1" i="0" u="none" strike="noStrike" cap="none" spc="0">
                <a:solidFill>
                  <a:srgbClr val="FFC000"/>
                </a:solidFill>
                <a:latin typeface="Arial Narrow"/>
                <a:ea typeface="Arial Narrow"/>
                <a:cs typeface="Arial Narrow"/>
              </a:rPr>
              <a:t>58</a:t>
            </a:r>
            <a:r>
              <a:rPr lang="ru-RU" sz="1400" b="1" i="0" u="none" strike="noStrike" cap="none" spc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 юридических лица и индивидуальных предпринимателя </a:t>
            </a:r>
            <a:endParaRPr/>
          </a:p>
          <a:p>
            <a:pPr>
              <a:defRPr/>
            </a:pPr>
            <a:r>
              <a:rPr lang="ru-RU" sz="1400" b="1" i="0" u="none" strike="noStrike" cap="none" spc="0">
                <a:solidFill>
                  <a:srgbClr val="FFC000"/>
                </a:solidFill>
                <a:latin typeface="Arial Narrow"/>
                <a:ea typeface="Arial Narrow"/>
                <a:cs typeface="Arial Narrow"/>
              </a:rPr>
              <a:t>3</a:t>
            </a:r>
            <a:r>
              <a:rPr lang="ru-RU" sz="1400" b="1" i="0" u="none" strike="noStrike" cap="none" spc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 учреждения государственной собственности</a:t>
            </a:r>
            <a:r>
              <a:rPr lang="en-US" sz="1400" b="0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 </a:t>
            </a:r>
            <a:r>
              <a:rPr lang="ru-RU" sz="1400" b="1" i="0" u="none" strike="noStrike" cap="none" spc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(ГБУ НСО «ЦИТ НСО», ФГБОУ ВО «НГТУ», ФГАОУ ВО «НГУ»)</a:t>
            </a:r>
            <a:endParaRPr sz="1400" b="1" i="0" u="none" strike="noStrike" cap="none" spc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740172992" name="Прямоугольник 40"/>
          <p:cNvSpPr/>
          <p:nvPr/>
        </p:nvSpPr>
        <p:spPr bwMode="auto">
          <a:xfrm>
            <a:off x="1623519" y="3271015"/>
            <a:ext cx="5823887" cy="1728956"/>
          </a:xfrm>
          <a:prstGeom prst="rect">
            <a:avLst/>
          </a:prstGeom>
          <a:noFill/>
          <a:ln w="6349">
            <a:noFill/>
            <a:prstDash val="solid"/>
          </a:ln>
        </p:spPr>
        <p:txBody>
          <a:bodyPr wrap="square">
            <a:spAutoFit/>
          </a:bodyPr>
          <a:lstStyle/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0" u="none" strike="noStrike" cap="none" spc="0">
                <a:solidFill>
                  <a:srgbClr val="F9FAA8"/>
                </a:solidFill>
                <a:latin typeface="Arial Narrow"/>
                <a:ea typeface="Arial Narrow"/>
                <a:cs typeface="Arial Narrow"/>
              </a:rPr>
              <a:t>Общий объем информации, переданной абонентам при использовании сети «Интернет» </a:t>
            </a:r>
            <a:endParaRPr/>
          </a:p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311"/>
              </a:spcAft>
              <a:defRPr/>
            </a:pPr>
            <a:r>
              <a:rPr lang="ru-RU" sz="1600" b="1" i="0" u="none" strike="noStrike" cap="none" spc="0">
                <a:solidFill>
                  <a:srgbClr val="F9FAA8"/>
                </a:solidFill>
                <a:latin typeface="Arial Narrow"/>
                <a:ea typeface="Arial Narrow"/>
                <a:cs typeface="Arial Narrow"/>
              </a:rPr>
              <a:t>за 9 месяцев 2024 года</a:t>
            </a:r>
            <a:r>
              <a:rPr lang="ru-RU" sz="1800" b="1" i="0" u="none" strike="noStrike" cap="none" spc="0">
                <a:solidFill>
                  <a:srgbClr val="F9FAA8"/>
                </a:solidFill>
                <a:latin typeface="Arial Narrow"/>
                <a:ea typeface="Arial Narrow"/>
                <a:cs typeface="Arial Narrow"/>
              </a:rPr>
              <a:t> –</a:t>
            </a:r>
            <a:r>
              <a:rPr lang="ru-RU" sz="1800" b="1" i="0" u="none" strike="noStrike" cap="none" spc="0">
                <a:solidFill>
                  <a:srgbClr val="FFC000"/>
                </a:solidFill>
                <a:latin typeface="Arial Narrow"/>
                <a:ea typeface="Arial Narrow"/>
                <a:cs typeface="Arial Narrow"/>
              </a:rPr>
              <a:t> </a:t>
            </a:r>
            <a:endParaRPr sz="1800" b="1" i="0" u="none" strike="noStrike" cap="none" spc="0">
              <a:solidFill>
                <a:srgbClr val="FFC000"/>
              </a:solidFill>
              <a:latin typeface="Arial Narrow"/>
              <a:ea typeface="Arial Narrow"/>
              <a:cs typeface="Arial Narrow"/>
            </a:endParaRPr>
          </a:p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340"/>
              </a:spcAft>
              <a:defRPr/>
            </a:pPr>
            <a:r>
              <a:rPr lang="ru-RU" sz="2000" b="1" i="0" u="none" strike="noStrike" cap="none" spc="0">
                <a:solidFill>
                  <a:srgbClr val="FFC000"/>
                </a:solidFill>
                <a:latin typeface="Arial Narrow"/>
                <a:ea typeface="Arial Narrow"/>
                <a:cs typeface="Arial Narrow"/>
              </a:rPr>
              <a:t>1 547 293,8</a:t>
            </a:r>
            <a:r>
              <a:rPr lang="ru-RU" sz="2000" b="1" i="0" u="none" strike="noStrike" cap="none" spc="0">
                <a:solidFill>
                  <a:srgbClr val="FFC000"/>
                </a:solidFill>
                <a:latin typeface="Arial Narrow"/>
                <a:ea typeface="Arial Narrow"/>
                <a:cs typeface="Arial Narrow"/>
              </a:rPr>
              <a:t> Тбайт </a:t>
            </a:r>
            <a:endParaRPr sz="2000" b="1" i="0" u="none" strike="noStrike" cap="none" spc="0">
              <a:solidFill>
                <a:srgbClr val="FFC000"/>
              </a:solidFill>
              <a:latin typeface="Times New Roman"/>
              <a:cs typeface="Times New Roman"/>
            </a:endParaRPr>
          </a:p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0" u="none" strike="noStrike" cap="none" spc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на 11% выше, чем в 2023 </a:t>
            </a:r>
            <a:endParaRPr/>
          </a:p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0" u="none" strike="noStrike" cap="none" spc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на 107% выше, чем в 2018</a:t>
            </a:r>
            <a:endParaRPr sz="2000" b="1" i="0" u="none" strike="noStrike" cap="none" spc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cxnSp>
        <p:nvCxnSpPr>
          <p:cNvPr id="2" name="Прямая соединительная линия 1"/>
          <p:cNvCxnSpPr>
            <a:cxnSpLocks/>
          </p:cNvCxnSpPr>
          <p:nvPr/>
        </p:nvCxnSpPr>
        <p:spPr bwMode="auto">
          <a:xfrm flipH="1">
            <a:off x="1523320" y="1209744"/>
            <a:ext cx="667445" cy="333722"/>
          </a:xfrm>
          <a:prstGeom prst="line">
            <a:avLst/>
          </a:prstGeom>
          <a:ln w="28575" cap="flat" cmpd="sng" algn="ctr">
            <a:solidFill>
              <a:srgbClr val="E8EBEB"/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4907083" name="Прямая соединительная линия 834907082"/>
          <p:cNvCxnSpPr>
            <a:cxnSpLocks/>
          </p:cNvCxnSpPr>
          <p:nvPr/>
        </p:nvCxnSpPr>
        <p:spPr bwMode="auto">
          <a:xfrm>
            <a:off x="6654624" y="1199798"/>
            <a:ext cx="646269" cy="333721"/>
          </a:xfrm>
          <a:prstGeom prst="line">
            <a:avLst/>
          </a:prstGeom>
          <a:ln w="28575" cap="flat" cmpd="sng" algn="ctr">
            <a:solidFill>
              <a:srgbClr val="E8EBEB"/>
            </a:solidFill>
            <a:prstDash val="solid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МКС_Шаблон 16Х9 (рус-англ)">
  <a:themeElements>
    <a:clrScheme name="ЭП">
      <a:dk1>
        <a:srgbClr val="6D6E71"/>
      </a:dk1>
      <a:lt1>
        <a:srgbClr val="FFFFFF"/>
      </a:lt1>
      <a:dk2>
        <a:srgbClr val="EEF0F0"/>
      </a:dk2>
      <a:lt2>
        <a:srgbClr val="FFFFFF"/>
      </a:lt2>
      <a:accent1>
        <a:srgbClr val="EEF0F0"/>
      </a:accent1>
      <a:accent2>
        <a:srgbClr val="FFC000"/>
      </a:accent2>
      <a:accent3>
        <a:srgbClr val="FFDF79"/>
      </a:accent3>
      <a:accent4>
        <a:srgbClr val="6C6C6C"/>
      </a:accent4>
      <a:accent5>
        <a:srgbClr val="151515"/>
      </a:accent5>
      <a:accent6>
        <a:srgbClr val="FFFFFF"/>
      </a:accent6>
      <a:hlink>
        <a:srgbClr val="363636"/>
      </a:hlink>
      <a:folHlink>
        <a:srgbClr val="8A690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0</Words>
  <Characters>0</Characters>
  <CharactersWithSpaces>0</CharactersWithSpaces>
  <Application>Р7-Офис/7.4.0.351</Application>
  <DocSecurity>0</DocSecurity>
  <PresentationFormat>Экран (16:9)</PresentationFormat>
  <Lines>0</Lines>
  <Paragraphs>0</Paragraphs>
  <Slides>13</Slides>
  <Notes>13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Виталий и Дарья</dc:creator>
  <cp:keywords/>
  <dc:description/>
  <dc:identifier/>
  <dc:language/>
  <cp:lastModifiedBy/>
  <cp:revision>533</cp:revision>
  <dcterms:modified xsi:type="dcterms:W3CDTF">2024-09-26T03:00:39Z</dcterms:modified>
  <cp:category/>
  <cp:contentStatus/>
  <cp:version/>
</cp:coreProperties>
</file>