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s/slide8.xml" ContentType="application/vnd.openxmlformats-officedocument.presentationml.slid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9.xml" ContentType="application/vnd.openxmlformats-officedocument.presentationml.slide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bookmarkIdSeed="5" saveSubsetFonts="1">
  <p:sldMasterIdLst>
    <p:sldMasterId id="2147483648" r:id="rId1"/>
    <p:sldMasterId id="2147483660" r:id="rId2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5143500" type="screen16x9"/>
  <p:notesSz cx="9144000" cy="51435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34" d="100"/>
          <a:sy n="134" d="100"/>
        </p:scale>
        <p:origin x="270" y="96"/>
      </p:cViewPr>
      <p:guideLst>
        <p:guide pos="162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theme" Target="theme/theme1.xml"/><Relationship Id="rId4" Type="http://schemas.openxmlformats.org/officeDocument/2006/relationships/theme" Target="theme/theme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presProps" Target="presProps.xml" /><Relationship Id="rId25" Type="http://schemas.openxmlformats.org/officeDocument/2006/relationships/tableStyles" Target="tableStyles.xml" /><Relationship Id="rId2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97E5F1-1EFA-441A-9CA9-816E2604BDFE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1F66BB-6B3B-4C41-9AE9-39CE4BA8D4C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E83D4E8-249F-414F-89CD-24A96C39FEED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1F66BB-6B3B-4C41-9AE9-39CE4BA8D4C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543675" y="273844"/>
            <a:ext cx="1971675" cy="4358879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28650" y="273844"/>
            <a:ext cx="5800725" cy="4358879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9335A33-EC8F-4E43-BC31-0E19E768D49A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1F66BB-6B3B-4C41-9AE9-39CE4BA8D4C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1597822"/>
            <a:ext cx="7772400" cy="1102519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B38B93C-1CFD-474A-B7F8-7940277C07D6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3CD08C-ACFB-4CBB-AD3B-26B73413ED8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171A4FF-3D8E-469B-B7D9-6E959A0552B0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3CD08C-ACFB-4CBB-AD3B-26B73413ED8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3DDC952-5DC1-47B9-AC09-EE405F6D205A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3CD08C-ACFB-4CBB-AD3B-26B73413ED8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6DD2680-AA51-4BD5-9080-D44822492114}" type="datetime1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3CD08C-ACFB-4CBB-AD3B-26B73413ED8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2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2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FCCEAC5-C6EB-47E4-A606-484C81163D5D}" type="datetime1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3CD08C-ACFB-4CBB-AD3B-26B73413ED8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626006-AAAD-4F88-811D-32599854EB7F}" type="datetime1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3CD08C-ACFB-4CBB-AD3B-26B73413ED8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62510D-7A41-43B0-B8FE-2AC2C4CCF2D9}" type="datetime1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3CD08C-ACFB-4CBB-AD3B-26B73413ED8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575051" y="204791"/>
            <a:ext cx="5111751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3964E7A-5A8C-4F64-9030-EFABB3E3A60D}" type="datetime1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3CD08C-ACFB-4CBB-AD3B-26B73413ED8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DF10A52-58EF-416F-B056-2CA45B7900B7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1F66BB-6B3B-4C41-9AE9-39CE4BA8D4C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5FA1229-64B6-4836-A771-389FA502C75B}" type="datetime1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3CD08C-ACFB-4CBB-AD3B-26B73413ED8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5CEDA3-30A7-4FE1-88AE-EBC36ABCA1B9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3CD08C-ACFB-4CBB-AD3B-26B73413ED8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05980"/>
            <a:ext cx="2057400" cy="4388644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05980"/>
            <a:ext cx="6019800" cy="4388644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D4FDD1-B825-4A10-A3DC-D97F6DAEBBC5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3CD08C-ACFB-4CBB-AD3B-26B73413ED8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77FDA41-3639-4001-9B5E-1B0040822E1B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1F66BB-6B3B-4C41-9AE9-39CE4BA8D4C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628650" y="1369218"/>
            <a:ext cx="3886200" cy="3263504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29150" y="1369218"/>
            <a:ext cx="3886200" cy="3263504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82D5C9D-E7DD-4829-B74C-E28A22F8E691}" type="datetime1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1F66BB-6B3B-4C41-9AE9-39CE4BA8D4C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9841" y="273844"/>
            <a:ext cx="7886700" cy="994172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29842" y="1878806"/>
            <a:ext cx="3868340" cy="2763441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29150" y="1878806"/>
            <a:ext cx="3887391" cy="2763441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8F757AD-11F4-4131-ABF6-AD6D5A16988C}" type="datetime1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1F66BB-6B3B-4C41-9AE9-39CE4BA8D4C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518CF3-C9DE-4865-B5AB-33470B6DB8E8}" type="datetime1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1F66BB-6B3B-4C41-9AE9-39CE4BA8D4C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1EBA094-8CBA-4B9D-AD0A-972623F1A70B}" type="datetime1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1F66BB-6B3B-4C41-9AE9-39CE4BA8D4C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AAD4B1-BD6B-4134-8643-0DB1EB553729}" type="datetime1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1F66BB-6B3B-4C41-9AE9-39CE4BA8D4C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7A71172-A593-444A-87C2-6BDC64EE58F8}" type="datetime1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11F66BB-6B3B-4C41-9AE9-39CE4BA8D4C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_rels/slideMaster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4575323-18CF-448F-8A52-965498C5A787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11F66BB-6B3B-4C41-9AE9-39CE4BA8D4C5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1"/>
  <p:txStyles>
    <p:titleStyle>
      <a:lvl1pPr algn="l" defTabSz="685800">
        <a:lnSpc>
          <a:spcPct val="90000"/>
        </a:lnSpc>
        <a:spcBef>
          <a:spcPts val="0"/>
        </a:spcBef>
        <a:buNone/>
        <a:defRPr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>
        <a:lnSpc>
          <a:spcPct val="90000"/>
        </a:lnSpc>
        <a:spcBef>
          <a:spcPts val="750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9B824D5-3F47-46E8-BD4E-D173558D527A}" type="datetime1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83CD08C-ACFB-4CBB-AD3B-26B73413ED81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1"/>
  <p:txStyles>
    <p:titleStyle>
      <a:lvl1pPr algn="ctr" defTabSz="914354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3" indent="-342883" algn="l" defTabSz="914354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7" algn="l" defTabSz="914354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8" algn="l" defTabSz="914354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4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4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4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651" indent="-228588" algn="l" defTabSz="914354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828" indent="-228588" algn="l" defTabSz="914354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4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Relationship Id="rId3" Type="http://schemas.openxmlformats.org/officeDocument/2006/relationships/image" Target="../media/image6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jp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slide" Target="slide6.xml"/><Relationship Id="rId3" Type="http://schemas.openxmlformats.org/officeDocument/2006/relationships/image" Target="../media/image28.jpg"/><Relationship Id="rId4" Type="http://schemas.openxmlformats.org/officeDocument/2006/relationships/image" Target="../media/image29.jpg"/><Relationship Id="rId5" Type="http://schemas.openxmlformats.org/officeDocument/2006/relationships/image" Target="../media/image30.jpg"/><Relationship Id="rId6" Type="http://schemas.openxmlformats.org/officeDocument/2006/relationships/image" Target="../media/image31.jpg"/><Relationship Id="rId7" Type="http://schemas.openxmlformats.org/officeDocument/2006/relationships/image" Target="../media/image6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6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hyperlink" Target="https://econom.nso.ru/page/2767" TargetMode="Externa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3.png"/><Relationship Id="rId4" Type="http://schemas.openxmlformats.org/officeDocument/2006/relationships/image" Target="../media/image40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6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6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11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12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12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 l="0" t="0" r="60749" b="0"/>
          <a:stretch/>
        </p:blipFill>
        <p:spPr bwMode="auto">
          <a:xfrm>
            <a:off x="-15049" y="-2"/>
            <a:ext cx="9159049" cy="51898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752" y="82591"/>
            <a:ext cx="1571618" cy="567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340224" y="1563814"/>
            <a:ext cx="8872437" cy="2621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endParaRPr lang="ru-RU" b="1">
              <a:solidFill>
                <a:srgbClr val="E2AC76"/>
              </a:solidFill>
              <a:latin typeface="Tahoma"/>
              <a:cs typeface="Tahoma"/>
            </a:endParaRPr>
          </a:p>
          <a:p>
            <a:pPr algn="ctr" defTabSz="685800">
              <a:defRPr/>
            </a:pPr>
            <a:r>
              <a:rPr lang="ru-RU" sz="2800" b="1">
                <a:solidFill>
                  <a:srgbClr val="E2AC76"/>
                </a:solidFill>
                <a:latin typeface="Tahoma"/>
                <a:cs typeface="Tahoma"/>
              </a:rPr>
              <a:t>Реализация регуляторной политики в Новосибирской области: </a:t>
            </a:r>
            <a:endParaRPr lang="ru-RU" sz="2800" b="1">
              <a:solidFill>
                <a:srgbClr val="E2AC76"/>
              </a:solidFill>
              <a:latin typeface="Tahoma"/>
              <a:cs typeface="Tahoma"/>
            </a:endParaRPr>
          </a:p>
          <a:p>
            <a:pPr algn="ctr" defTabSz="685800">
              <a:defRPr/>
            </a:pPr>
            <a:r>
              <a:rPr lang="ru-RU" sz="2800" b="1">
                <a:solidFill>
                  <a:srgbClr val="E2AC76"/>
                </a:solidFill>
                <a:latin typeface="Tahoma"/>
                <a:cs typeface="Tahoma"/>
              </a:rPr>
              <a:t>ОРВ, оценка применения обязательных требований и координация контроля (надзора) </a:t>
            </a:r>
            <a:r>
              <a:rPr lang="ru-RU" sz="2800" b="1">
                <a:solidFill>
                  <a:srgbClr val="E2AC76"/>
                </a:solidFill>
                <a:latin typeface="Tahoma"/>
                <a:cs typeface="Tahoma"/>
              </a:rPr>
              <a:t> </a:t>
            </a:r>
            <a:endParaRPr/>
          </a:p>
          <a:p>
            <a:pPr algn="ctr" defTabSz="685800">
              <a:defRPr/>
            </a:pPr>
            <a:endParaRPr lang="ru-RU" b="1">
              <a:solidFill>
                <a:srgbClr val="E2AC76"/>
              </a:solidFill>
              <a:latin typeface="Tahoma"/>
              <a:cs typeface="Tahoma"/>
            </a:endParaRPr>
          </a:p>
          <a:p>
            <a:pPr defTabSz="685800">
              <a:defRPr/>
            </a:pPr>
            <a:endParaRPr lang="ru-RU" b="1">
              <a:solidFill>
                <a:srgbClr val="E2AC76"/>
              </a:solidFill>
              <a:latin typeface="Tahoma"/>
              <a:cs typeface="Tahoma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154300" y="82590"/>
            <a:ext cx="5284177" cy="511401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 bwMode="auto">
          <a:xfrm>
            <a:off x="3972403" y="4796245"/>
            <a:ext cx="2049748" cy="2441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r">
              <a:defRPr sz="1800" b="1">
                <a:solidFill>
                  <a:srgbClr val="9E6F44"/>
                </a:solidFill>
                <a:latin typeface="Tahoma"/>
                <a:ea typeface="ＭＳ Ｐゴシック"/>
                <a:cs typeface="Tahoma"/>
              </a:defRPr>
            </a:lvl1pPr>
          </a:lstStyle>
          <a:p>
            <a:pPr algn="l" defTabSz="914378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>
                <a:solidFill>
                  <a:srgbClr val="D9A673"/>
                </a:solidFill>
              </a:rPr>
              <a:t>Новосибирск</a:t>
            </a:r>
            <a:r>
              <a:rPr lang="ru-RU" sz="1000">
                <a:solidFill>
                  <a:srgbClr val="C17529">
                    <a:lumMod val="60000"/>
                    <a:lumOff val="40000"/>
                  </a:srgbClr>
                </a:solidFill>
              </a:rPr>
              <a:t> 2024</a:t>
            </a:r>
            <a:endParaRPr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51518" y="3779806"/>
            <a:ext cx="7718167" cy="990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400">
              <a:spcBef>
                <a:spcPts val="0"/>
              </a:spcBef>
              <a:spcAft>
                <a:spcPts val="0"/>
              </a:spcAft>
              <a:defRPr/>
            </a:pPr>
            <a:endParaRPr lang="ru-RU" sz="1100" b="1">
              <a:solidFill>
                <a:srgbClr val="9E6F44"/>
              </a:solidFill>
              <a:latin typeface="Tahoma"/>
              <a:ea typeface="Tahoma"/>
              <a:cs typeface="Tahoma"/>
            </a:endParaRPr>
          </a:p>
          <a:p>
            <a:pPr defTabSz="68580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rgbClr val="E2AC76"/>
                </a:solidFill>
                <a:latin typeface="Tahoma"/>
                <a:cs typeface="Tahoma"/>
              </a:rPr>
              <a:t>Москвина Ольга Владимировна,</a:t>
            </a:r>
            <a:endParaRPr/>
          </a:p>
          <a:p>
            <a:pPr defTabSz="68580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>
                <a:solidFill>
                  <a:srgbClr val="E2AC76"/>
                </a:solidFill>
                <a:latin typeface="Tahoma"/>
                <a:cs typeface="Tahoma"/>
              </a:rPr>
              <a:t>начальник управления  </a:t>
            </a:r>
            <a:endParaRPr/>
          </a:p>
          <a:p>
            <a:pPr defTabSz="68580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>
                <a:solidFill>
                  <a:srgbClr val="E2AC76"/>
                </a:solidFill>
                <a:latin typeface="Tahoma"/>
                <a:cs typeface="Tahoma"/>
              </a:rPr>
              <a:t>министерства экономического развития Новосибирской области  </a:t>
            </a:r>
            <a:endParaRPr/>
          </a:p>
          <a:p>
            <a:pPr algn="r" defTabSz="914400">
              <a:spcBef>
                <a:spcPts val="0"/>
              </a:spcBef>
              <a:spcAft>
                <a:spcPts val="0"/>
              </a:spcAft>
              <a:defRPr/>
            </a:pPr>
            <a:endParaRPr lang="ru-RU" sz="1100" b="1">
              <a:solidFill>
                <a:srgbClr val="9E6F44"/>
              </a:solidFill>
              <a:latin typeface="Tahoma"/>
              <a:ea typeface="Tahoma"/>
              <a:cs typeface="Tahom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79924243" name="Рисунок 13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3145806" y="709155"/>
            <a:ext cx="1900750" cy="1971147"/>
          </a:xfrm>
          <a:prstGeom prst="rect">
            <a:avLst/>
          </a:prstGeom>
        </p:spPr>
      </p:pic>
      <p:sp>
        <p:nvSpPr>
          <p:cNvPr id="1260792325" name="TextBox 21"/>
          <p:cNvSpPr txBox="1"/>
          <p:nvPr/>
        </p:nvSpPr>
        <p:spPr bwMode="auto">
          <a:xfrm>
            <a:off x="3251826" y="1235336"/>
            <a:ext cx="1794730" cy="1006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Расходы </a:t>
            </a:r>
            <a:endParaRPr sz="1400" b="1">
              <a:solidFill>
                <a:schemeClr val="accent1">
                  <a:lumMod val="50000"/>
                </a:schemeClr>
              </a:solidFill>
              <a:latin typeface="Tahoma"/>
              <a:ea typeface="Tahoma"/>
              <a:cs typeface="Tahoma"/>
            </a:endParaRPr>
          </a:p>
          <a:p>
            <a:pPr algn="ctr"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бизнеса необоснованны</a:t>
            </a:r>
            <a:endParaRPr sz="1400">
              <a:latin typeface="Tahoma"/>
              <a:cs typeface="Tahoma"/>
            </a:endParaRPr>
          </a:p>
          <a:p>
            <a:pPr>
              <a:defRPr/>
            </a:pPr>
            <a:endParaRPr lang="ru-RU" b="1">
              <a:solidFill>
                <a:srgbClr val="C00000"/>
              </a:solidFill>
              <a:latin typeface="Days"/>
            </a:endParaRPr>
          </a:p>
        </p:txBody>
      </p:sp>
      <p:pic>
        <p:nvPicPr>
          <p:cNvPr id="1297792055" name="Рисунок 28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971598" y="1095344"/>
            <a:ext cx="1105256" cy="1146191"/>
          </a:xfrm>
          <a:prstGeom prst="rect">
            <a:avLst/>
          </a:prstGeom>
        </p:spPr>
      </p:pic>
      <p:sp>
        <p:nvSpPr>
          <p:cNvPr id="757040095" name="Стрелка вниз 29"/>
          <p:cNvSpPr/>
          <p:nvPr/>
        </p:nvSpPr>
        <p:spPr bwMode="auto">
          <a:xfrm rot="16199932">
            <a:off x="5409601" y="1370142"/>
            <a:ext cx="370993" cy="7365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9050" cap="flat" cmpd="sng" algn="ctr">
            <a:solidFill>
              <a:srgbClr val="E0B17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6154649" name="TextBox 30"/>
          <p:cNvSpPr txBox="1"/>
          <p:nvPr/>
        </p:nvSpPr>
        <p:spPr bwMode="auto">
          <a:xfrm>
            <a:off x="1209773" y="1470140"/>
            <a:ext cx="628907" cy="609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ОРВ</a:t>
            </a:r>
            <a:endParaRPr>
              <a:latin typeface="Tahoma"/>
              <a:cs typeface="Tahoma"/>
            </a:endParaRPr>
          </a:p>
          <a:p>
            <a:pPr>
              <a:defRPr/>
            </a:pPr>
            <a:endParaRPr lang="ru-RU" b="1">
              <a:solidFill>
                <a:srgbClr val="C00000"/>
              </a:solidFill>
              <a:latin typeface="Days"/>
            </a:endParaRPr>
          </a:p>
        </p:txBody>
      </p:sp>
      <p:sp>
        <p:nvSpPr>
          <p:cNvPr id="408489929" name="TextBox 33"/>
          <p:cNvSpPr txBox="1"/>
          <p:nvPr/>
        </p:nvSpPr>
        <p:spPr bwMode="auto">
          <a:xfrm>
            <a:off x="179510" y="87570"/>
            <a:ext cx="6749612" cy="7776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5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2. МИНИМИЗАЦИЯ ИЗДЕРЖЕК, БАЛАНС ИНТЕРЕСОВ ОБЩЕСТВА И БИЗНЕСА</a:t>
            </a:r>
            <a:endParaRPr>
              <a:solidFill>
                <a:srgbClr val="DFB27C"/>
              </a:solidFill>
            </a:endParaRPr>
          </a:p>
          <a:p>
            <a:pPr>
              <a:defRPr/>
            </a:pPr>
            <a:r>
              <a:rPr lang="ru-RU" sz="2400" b="1">
                <a:solidFill>
                  <a:srgbClr val="DFB27C"/>
                </a:solidFill>
                <a:latin typeface="Century Gothic"/>
                <a:ea typeface="Tahoma"/>
                <a:cs typeface="Tahoma"/>
              </a:rPr>
              <a:t> </a:t>
            </a:r>
            <a:endParaRPr sz="1500">
              <a:solidFill>
                <a:srgbClr val="E0B172"/>
              </a:solidFill>
              <a:latin typeface="Tahoma"/>
              <a:cs typeface="Tahoma"/>
            </a:endParaRPr>
          </a:p>
        </p:txBody>
      </p:sp>
      <p:cxnSp>
        <p:nvCxnSpPr>
          <p:cNvPr id="2080734256" name="Прямая соединительная линия 19"/>
          <p:cNvCxnSpPr>
            <a:cxnSpLocks/>
          </p:cNvCxnSpPr>
          <p:nvPr/>
        </p:nvCxnSpPr>
        <p:spPr bwMode="auto">
          <a:xfrm>
            <a:off x="234038" y="691489"/>
            <a:ext cx="7958089" cy="35330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pic>
        <p:nvPicPr>
          <p:cNvPr id="1738827801" name="Рисунок 3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00985" y="42642"/>
            <a:ext cx="1333164" cy="481141"/>
          </a:xfrm>
          <a:prstGeom prst="rect">
            <a:avLst/>
          </a:prstGeom>
        </p:spPr>
      </p:pic>
      <p:sp>
        <p:nvSpPr>
          <p:cNvPr id="45517146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2" y="4698036"/>
            <a:ext cx="395533" cy="393988"/>
          </a:xfrm>
        </p:spPr>
        <p:txBody>
          <a:bodyPr>
            <a:normAutofit/>
          </a:bodyPr>
          <a:lstStyle/>
          <a:p>
            <a:pPr>
              <a:defRPr/>
            </a:pPr>
            <a:fld id="{3A0AE011-DFB2-F31E-0F47-B346388DD2D4}" type="slidenum">
              <a:rPr lang="ru-RU" sz="1400"/>
              <a:t/>
            </a:fld>
            <a:endParaRPr lang="ru-RU" sz="1400"/>
          </a:p>
        </p:txBody>
      </p:sp>
      <p:pic>
        <p:nvPicPr>
          <p:cNvPr id="1222935757" name="Рисунок 28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972317" y="2973518"/>
            <a:ext cx="1105255" cy="1146191"/>
          </a:xfrm>
          <a:prstGeom prst="rect">
            <a:avLst/>
          </a:prstGeom>
        </p:spPr>
      </p:pic>
      <p:sp>
        <p:nvSpPr>
          <p:cNvPr id="1755495118" name="TextBox 30"/>
          <p:cNvSpPr txBox="1"/>
          <p:nvPr/>
        </p:nvSpPr>
        <p:spPr bwMode="auto">
          <a:xfrm>
            <a:off x="1209773" y="3359782"/>
            <a:ext cx="630346" cy="609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ОТ</a:t>
            </a:r>
            <a:endParaRPr>
              <a:latin typeface="Tahoma"/>
              <a:cs typeface="Tahoma"/>
            </a:endParaRPr>
          </a:p>
          <a:p>
            <a:pPr>
              <a:defRPr/>
            </a:pPr>
            <a:endParaRPr lang="ru-RU" b="1">
              <a:solidFill>
                <a:srgbClr val="C00000"/>
              </a:solidFill>
              <a:latin typeface="Days"/>
            </a:endParaRPr>
          </a:p>
        </p:txBody>
      </p:sp>
      <p:pic>
        <p:nvPicPr>
          <p:cNvPr id="324247767" name="Рисунок 13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3079791" y="2492579"/>
            <a:ext cx="2032781" cy="2108068"/>
          </a:xfrm>
          <a:prstGeom prst="rect">
            <a:avLst/>
          </a:prstGeom>
        </p:spPr>
      </p:pic>
      <p:pic>
        <p:nvPicPr>
          <p:cNvPr id="20209050" name="Рисунок 13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6145222" y="2590989"/>
            <a:ext cx="1842992" cy="1911250"/>
          </a:xfrm>
          <a:prstGeom prst="rect">
            <a:avLst/>
          </a:prstGeom>
        </p:spPr>
      </p:pic>
      <p:pic>
        <p:nvPicPr>
          <p:cNvPr id="1085085855" name="Рисунок 13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6145222" y="814934"/>
            <a:ext cx="1781028" cy="1846991"/>
          </a:xfrm>
          <a:prstGeom prst="rect">
            <a:avLst/>
          </a:prstGeom>
        </p:spPr>
      </p:pic>
      <p:sp>
        <p:nvSpPr>
          <p:cNvPr id="1670085185" name="TextBox 21"/>
          <p:cNvSpPr txBox="1"/>
          <p:nvPr/>
        </p:nvSpPr>
        <p:spPr bwMode="auto">
          <a:xfrm>
            <a:off x="3188735" y="2948302"/>
            <a:ext cx="1814889" cy="1432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Затраты на исполнение ОТ выше предотвращаемого ущерба</a:t>
            </a:r>
            <a:endParaRPr sz="1400" b="1">
              <a:solidFill>
                <a:schemeClr val="accent1">
                  <a:lumMod val="50000"/>
                </a:schemeClr>
              </a:solidFill>
              <a:latin typeface="Tahoma"/>
              <a:ea typeface="Tahoma"/>
              <a:cs typeface="Tahoma"/>
            </a:endParaRPr>
          </a:p>
          <a:p>
            <a:pPr>
              <a:defRPr/>
            </a:pPr>
            <a:endParaRPr lang="ru-RU" b="1">
              <a:solidFill>
                <a:srgbClr val="C00000"/>
              </a:solidFill>
              <a:latin typeface="Days"/>
            </a:endParaRPr>
          </a:p>
        </p:txBody>
      </p:sp>
      <p:sp>
        <p:nvSpPr>
          <p:cNvPr id="12611719" name="Стрелка вниз 29"/>
          <p:cNvSpPr/>
          <p:nvPr/>
        </p:nvSpPr>
        <p:spPr bwMode="auto">
          <a:xfrm rot="16199932">
            <a:off x="5409599" y="3178326"/>
            <a:ext cx="370992" cy="73657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9050" cap="flat" cmpd="sng" algn="ctr">
            <a:solidFill>
              <a:srgbClr val="E0B17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0301171" name="TextBox 21"/>
          <p:cNvSpPr txBox="1"/>
          <p:nvPr/>
        </p:nvSpPr>
        <p:spPr bwMode="auto">
          <a:xfrm>
            <a:off x="6145222" y="1165340"/>
            <a:ext cx="1814528" cy="1219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Обязанность, запрет, ограничение ИЗБЫТОЧНЫ</a:t>
            </a:r>
            <a:endParaRPr sz="1400">
              <a:latin typeface="Tahoma"/>
              <a:cs typeface="Tahoma"/>
            </a:endParaRPr>
          </a:p>
          <a:p>
            <a:pPr>
              <a:defRPr/>
            </a:pPr>
            <a:endParaRPr lang="ru-RU" b="1">
              <a:solidFill>
                <a:srgbClr val="C00000"/>
              </a:solidFill>
              <a:latin typeface="Days"/>
            </a:endParaRPr>
          </a:p>
        </p:txBody>
      </p:sp>
      <p:sp>
        <p:nvSpPr>
          <p:cNvPr id="1656399542" name="TextBox 21"/>
          <p:cNvSpPr txBox="1"/>
          <p:nvPr/>
        </p:nvSpPr>
        <p:spPr bwMode="auto">
          <a:xfrm>
            <a:off x="6173327" y="3176902"/>
            <a:ext cx="1820648" cy="792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Требование ИЗБЫТОЧНО</a:t>
            </a:r>
            <a:endParaRPr sz="1400">
              <a:latin typeface="Tahoma"/>
              <a:cs typeface="Tahoma"/>
            </a:endParaRPr>
          </a:p>
          <a:p>
            <a:pPr>
              <a:defRPr/>
            </a:pPr>
            <a:endParaRPr lang="ru-RU" b="1">
              <a:solidFill>
                <a:srgbClr val="C00000"/>
              </a:solidFill>
              <a:latin typeface="Day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33216859" name="Рисунок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335405" y="48069"/>
            <a:ext cx="1487965" cy="537009"/>
          </a:xfrm>
          <a:prstGeom prst="rect">
            <a:avLst/>
          </a:prstGeom>
        </p:spPr>
      </p:pic>
      <p:sp>
        <p:nvSpPr>
          <p:cNvPr id="1800710802" name="TextBox 1"/>
          <p:cNvSpPr txBox="1"/>
          <p:nvPr/>
        </p:nvSpPr>
        <p:spPr bwMode="auto">
          <a:xfrm>
            <a:off x="1138309" y="977819"/>
            <a:ext cx="6949357" cy="548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6">
              <a:defRPr/>
            </a:pPr>
            <a:r>
              <a:rPr lang="ru-RU" sz="15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РЕЗУЛЬТАТЫ ОРВ ЗА 2023 год - I ПОЛУГОДИЕ 2024 ГОДА</a:t>
            </a:r>
            <a:endParaRPr sz="1500" b="1">
              <a:solidFill>
                <a:srgbClr val="DFB27C"/>
              </a:solidFill>
              <a:latin typeface="Tahoma"/>
              <a:ea typeface="Tahoma"/>
              <a:cs typeface="Tahoma"/>
            </a:endParaRPr>
          </a:p>
          <a:p>
            <a:pPr lvl="0" defTabSz="685800">
              <a:spcBef>
                <a:spcPts val="0"/>
              </a:spcBef>
              <a:defRPr/>
            </a:pPr>
            <a:endParaRPr sz="1500" b="1" i="0" u="none" strike="noStrike" cap="none" spc="0">
              <a:ln>
                <a:noFill/>
              </a:ln>
              <a:solidFill>
                <a:srgbClr val="DFB27C"/>
              </a:solidFill>
              <a:latin typeface="Tahoma"/>
              <a:ea typeface="ＭＳ Ｐゴシック"/>
              <a:cs typeface="Tahoma"/>
            </a:endParaRPr>
          </a:p>
        </p:txBody>
      </p:sp>
      <p:cxnSp>
        <p:nvCxnSpPr>
          <p:cNvPr id="1808765392" name="Прямая соединительная линия 6"/>
          <p:cNvCxnSpPr>
            <a:cxnSpLocks/>
          </p:cNvCxnSpPr>
          <p:nvPr/>
        </p:nvCxnSpPr>
        <p:spPr bwMode="auto">
          <a:xfrm>
            <a:off x="388620" y="864216"/>
            <a:ext cx="8685963" cy="12072"/>
          </a:xfrm>
          <a:prstGeom prst="line">
            <a:avLst/>
          </a:prstGeom>
          <a:noFill/>
          <a:ln w="9525" cap="flat" cmpd="sng" algn="ctr">
            <a:solidFill>
              <a:srgbClr val="B8885B"/>
            </a:solidFill>
            <a:prstDash val="solid"/>
          </a:ln>
          <a:effectLst/>
        </p:spPr>
      </p:cxnSp>
      <p:sp>
        <p:nvSpPr>
          <p:cNvPr id="1318180177" name="TextBox 22"/>
          <p:cNvSpPr txBox="1">
            <a:spLocks noChangeArrowheads="1"/>
          </p:cNvSpPr>
          <p:nvPr/>
        </p:nvSpPr>
        <p:spPr bwMode="auto">
          <a:xfrm>
            <a:off x="946256" y="1992267"/>
            <a:ext cx="1689210" cy="36611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/>
          </a:p>
        </p:txBody>
      </p:sp>
      <p:sp>
        <p:nvSpPr>
          <p:cNvPr id="2083330572" name="TextBox 22"/>
          <p:cNvSpPr txBox="1">
            <a:spLocks noChangeArrowheads="1"/>
          </p:cNvSpPr>
          <p:nvPr/>
        </p:nvSpPr>
        <p:spPr bwMode="auto">
          <a:xfrm>
            <a:off x="6332538" y="1901008"/>
            <a:ext cx="1671640" cy="6099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endParaRPr sz="1600"/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b="0" i="0" u="none" strike="noStrike" cap="none" spc="0">
              <a:ln>
                <a:noFill/>
              </a:ln>
              <a:solidFill>
                <a:prstClr val="black"/>
              </a:solidFill>
              <a:latin typeface="Tahoma"/>
              <a:cs typeface="Tahoma"/>
            </a:endParaRPr>
          </a:p>
        </p:txBody>
      </p:sp>
      <p:sp>
        <p:nvSpPr>
          <p:cNvPr id="34288961" name="Заголовок 1"/>
          <p:cNvSpPr>
            <a:spLocks noGrp="1"/>
          </p:cNvSpPr>
          <p:nvPr/>
        </p:nvSpPr>
        <p:spPr bwMode="auto">
          <a:xfrm>
            <a:off x="8748462" y="4698036"/>
            <a:ext cx="395533" cy="393988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>
            <a:lvl1pPr algn="ctr" defTabSz="914352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/>
              <a:t>11</a:t>
            </a:r>
            <a:endParaRPr/>
          </a:p>
        </p:txBody>
      </p:sp>
      <p:sp>
        <p:nvSpPr>
          <p:cNvPr id="948419329" name="Прямоугольник 34"/>
          <p:cNvSpPr/>
          <p:nvPr/>
        </p:nvSpPr>
        <p:spPr bwMode="auto">
          <a:xfrm flipH="0" flipV="0">
            <a:off x="2789449" y="1915156"/>
            <a:ext cx="2257737" cy="984146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marL="0" indent="0" algn="ctr">
              <a:buFont typeface="Wingdings 2"/>
              <a:buNone/>
              <a:defRPr/>
            </a:pPr>
            <a:endParaRPr sz="1600" b="1">
              <a:solidFill>
                <a:srgbClr val="0070C0"/>
              </a:solidFill>
              <a:latin typeface="Constantia"/>
              <a:cs typeface="Times New Roman"/>
            </a:endParaRPr>
          </a:p>
          <a:p>
            <a:pPr marL="0" indent="0" algn="ctr">
              <a:buFont typeface="Wingdings 2"/>
              <a:buNone/>
              <a:defRPr/>
            </a:pPr>
            <a:r>
              <a:rPr lang="ru-RU" sz="14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Выявлено </a:t>
            </a:r>
            <a:r>
              <a:rPr lang="ru-RU" sz="1400" b="1" i="0" u="none" strike="noStrike" cap="none" spc="0">
                <a:solidFill>
                  <a:schemeClr val="accent3">
                    <a:lumMod val="75000"/>
                  </a:schemeClr>
                </a:solidFill>
                <a:latin typeface="Tahoma"/>
                <a:ea typeface="Tahoma"/>
                <a:cs typeface="Tahoma"/>
              </a:rPr>
              <a:t>52</a:t>
            </a:r>
            <a:r>
              <a:rPr lang="ru-RU" sz="14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положения, затрудняющих работу бизнеса, из них </a:t>
            </a:r>
            <a:r>
              <a:rPr lang="ru-RU" sz="1400" b="1" i="0" u="none" strike="noStrike" cap="none" spc="0">
                <a:solidFill>
                  <a:schemeClr val="accent3">
                    <a:lumMod val="75000"/>
                  </a:schemeClr>
                </a:solidFill>
                <a:latin typeface="Tahoma"/>
                <a:ea typeface="Tahoma"/>
                <a:cs typeface="Tahoma"/>
              </a:rPr>
              <a:t>47</a:t>
            </a:r>
            <a:r>
              <a:rPr lang="ru-RU" sz="14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- устранены</a:t>
            </a:r>
            <a:endParaRPr lang="ru-RU" sz="1400" b="1" i="0" u="none" strike="noStrike" cap="none" spc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endParaRPr>
              <a:latin typeface="Tahoma"/>
              <a:cs typeface="Tahoma"/>
            </a:endParaRPr>
          </a:p>
        </p:txBody>
      </p:sp>
      <p:sp>
        <p:nvSpPr>
          <p:cNvPr id="1945993729" name="Прямоугольник 34"/>
          <p:cNvSpPr/>
          <p:nvPr/>
        </p:nvSpPr>
        <p:spPr bwMode="auto">
          <a:xfrm flipH="0" flipV="0">
            <a:off x="197217" y="1819408"/>
            <a:ext cx="2273670" cy="1175641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marL="0" indent="0" algn="ctr">
              <a:spcAft>
                <a:spcPts val="0"/>
              </a:spcAft>
              <a:buNone/>
              <a:defRPr/>
            </a:pPr>
            <a:r>
              <a:rPr lang="ru-RU" sz="14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Проведена ОРВ </a:t>
            </a:r>
            <a:endParaRPr sz="1400"/>
          </a:p>
          <a:p>
            <a:pPr algn="ctr">
              <a:defRPr/>
            </a:pPr>
            <a:r>
              <a:rPr lang="ru-RU" sz="1400" b="1" i="0" u="none" strike="noStrike" cap="none" spc="0">
                <a:solidFill>
                  <a:schemeClr val="accent3">
                    <a:lumMod val="75000"/>
                  </a:schemeClr>
                </a:solidFill>
                <a:latin typeface="Tahoma"/>
                <a:ea typeface="Tahoma"/>
                <a:cs typeface="Tahoma"/>
              </a:rPr>
              <a:t>46</a:t>
            </a:r>
            <a:r>
              <a:rPr lang="ru-RU" sz="14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проектов актов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и 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экспертиза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lang="ru-RU" sz="1400" b="1" i="0" u="none" strike="noStrike" cap="none" spc="0">
                <a:solidFill>
                  <a:schemeClr val="accent3">
                    <a:lumMod val="75000"/>
                  </a:schemeClr>
                </a:solidFill>
                <a:latin typeface="Tahoma"/>
                <a:ea typeface="Tahoma"/>
                <a:cs typeface="Tahoma"/>
              </a:rPr>
              <a:t>7</a:t>
            </a:r>
            <a:r>
              <a:rPr sz="1400" b="1">
                <a:solidFill>
                  <a:srgbClr val="92D050"/>
                </a:solidFill>
                <a:latin typeface="Tahoma"/>
                <a:ea typeface="Tahoma"/>
                <a:cs typeface="Tahoma"/>
              </a:rPr>
              <a:t> 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действующих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актов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endParaRPr b="1">
              <a:solidFill>
                <a:srgbClr val="002060"/>
              </a:solidFill>
              <a:latin typeface="Tahoma"/>
              <a:cs typeface="Tahoma"/>
            </a:endParaRPr>
          </a:p>
        </p:txBody>
      </p:sp>
      <p:pic>
        <p:nvPicPr>
          <p:cNvPr id="1976639728" name="Рисунок 120915701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1483" y="903294"/>
            <a:ext cx="698050" cy="698050"/>
          </a:xfrm>
          <a:prstGeom prst="rect">
            <a:avLst/>
          </a:prstGeom>
        </p:spPr>
      </p:pic>
      <p:sp>
        <p:nvSpPr>
          <p:cNvPr id="86372750" name="TextBox 1"/>
          <p:cNvSpPr txBox="1"/>
          <p:nvPr/>
        </p:nvSpPr>
        <p:spPr bwMode="auto">
          <a:xfrm flipH="0" flipV="0">
            <a:off x="233106" y="171594"/>
            <a:ext cx="5944637" cy="146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500" b="1" i="0" u="none" strike="noStrike" cap="none" spc="0">
                <a:solidFill>
                  <a:srgbClr val="DFB27C"/>
                </a:solidFill>
                <a:latin typeface="Tahoma"/>
                <a:ea typeface="Tahoma"/>
                <a:cs typeface="Tahoma"/>
              </a:rPr>
              <a:t>2. МИНИМИЗАЦИЯ ИЗДЕРЖЕК, БАЛАНС ИНТЕРЕСОВ ОБЩЕСТВА И БИЗНЕСА</a:t>
            </a:r>
            <a:endParaRPr sz="1500">
              <a:solidFill>
                <a:srgbClr val="DFB27C"/>
              </a:solidFill>
            </a:endParaRPr>
          </a:p>
          <a:p>
            <a:pPr>
              <a:defRPr/>
            </a:pPr>
            <a:endParaRPr sz="1500">
              <a:solidFill>
                <a:srgbClr val="DFB27C"/>
              </a:solidFill>
            </a:endParaRPr>
          </a:p>
          <a:p>
            <a:pPr>
              <a:defRPr/>
            </a:pPr>
            <a:r>
              <a:rPr lang="ru-RU" sz="1500" b="1" i="0" u="none" strike="noStrike" cap="none" spc="0">
                <a:solidFill>
                  <a:srgbClr val="DFB27C"/>
                </a:solidFill>
                <a:latin typeface="Century Gothic"/>
                <a:ea typeface="Tahoma"/>
                <a:cs typeface="Tahoma"/>
              </a:rPr>
              <a:t> </a:t>
            </a:r>
            <a:endParaRPr sz="1500">
              <a:solidFill>
                <a:srgbClr val="E0B172"/>
              </a:solidFill>
              <a:latin typeface="Tahoma"/>
              <a:cs typeface="Tahoma"/>
            </a:endParaRPr>
          </a:p>
          <a:p>
            <a:pPr defTabSz="914376">
              <a:defRPr/>
            </a:pPr>
            <a:endParaRPr sz="1500" b="1">
              <a:solidFill>
                <a:srgbClr val="DFB27C"/>
              </a:solidFill>
              <a:latin typeface="Tahoma"/>
              <a:ea typeface="Tahoma"/>
              <a:cs typeface="Tahoma"/>
            </a:endParaRPr>
          </a:p>
          <a:p>
            <a:pPr lvl="0" defTabSz="685800">
              <a:spcBef>
                <a:spcPts val="0"/>
              </a:spcBef>
              <a:defRPr/>
            </a:pPr>
            <a:endParaRPr sz="1500" b="1" i="0" u="none" strike="noStrike" cap="none" spc="0">
              <a:ln>
                <a:noFill/>
              </a:ln>
              <a:solidFill>
                <a:srgbClr val="DFB27C"/>
              </a:solidFill>
              <a:latin typeface="Tahoma"/>
              <a:ea typeface="ＭＳ Ｐゴシック"/>
              <a:cs typeface="Tahoma"/>
            </a:endParaRPr>
          </a:p>
        </p:txBody>
      </p:sp>
      <p:sp>
        <p:nvSpPr>
          <p:cNvPr id="1597275144" name="Прямоугольник 34"/>
          <p:cNvSpPr/>
          <p:nvPr/>
        </p:nvSpPr>
        <p:spPr bwMode="auto">
          <a:xfrm flipH="0" flipV="0">
            <a:off x="5435242" y="2319594"/>
            <a:ext cx="3617028" cy="2459033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algn="just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200" b="1" i="0" u="none" strike="noStrike" cap="none" spc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B27C"/>
              </a:buClr>
              <a:buSzPct val="95000"/>
              <a:buFont typeface="Wingdings"/>
              <a:buChar char="Ø"/>
              <a:defRPr/>
            </a:pPr>
            <a:endParaRPr sz="1200" b="1" i="0" u="none" strike="noStrike" cap="none" spc="0">
              <a:solidFill>
                <a:srgbClr val="002060"/>
              </a:solidFill>
              <a:latin typeface="Tahoma"/>
              <a:cs typeface="Tahoma"/>
            </a:endParaRPr>
          </a:p>
          <a:p>
            <a:pPr algn="just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B27C"/>
              </a:buClr>
              <a:buSzPct val="95000"/>
              <a:buFont typeface="Wingdings"/>
              <a:buChar char="Ø"/>
              <a:defRPr/>
            </a:pP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Постановление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администрации НСО 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об основных требованиях к</a:t>
            </a:r>
            <a:r>
              <a:rPr sz="1200" b="1" spc="4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розничным рынкам</a:t>
            </a:r>
            <a:r>
              <a:rPr sz="1200" b="1">
                <a:solidFill>
                  <a:schemeClr val="tx1"/>
                </a:solidFill>
                <a:latin typeface="Tahoma"/>
                <a:ea typeface="Tahoma"/>
                <a:cs typeface="Tahoma"/>
              </a:rPr>
              <a:t> 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(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от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01.09.2008 № 252-па)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;</a:t>
            </a:r>
            <a:endParaRPr lang="en-US" sz="1200" b="1" i="0" u="none" strike="noStrike" cap="none" spc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B27C"/>
              </a:buClr>
              <a:buSzPct val="95000"/>
              <a:buFont typeface="Wingdings"/>
              <a:buChar char="Ø"/>
              <a:defRPr/>
            </a:pP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Приказ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Минпромторга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lang="ru-RU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по формам 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заявлений</a:t>
            </a:r>
            <a:r>
              <a:rPr lang="ru-RU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, 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иных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документов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, 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используемых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для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лицензировани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я 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деятельности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в </a:t>
            </a:r>
            <a:r>
              <a:rPr lang="ru-RU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сфере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лома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черных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и 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цветных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металлов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endParaRPr lang="en-US" sz="1200" b="1" i="0" u="none" strike="noStrike" cap="none" spc="0">
              <a:solidFill>
                <a:srgbClr val="002060"/>
              </a:solidFill>
              <a:latin typeface="Tahoma"/>
              <a:ea typeface="Tahoma"/>
              <a:cs typeface="Tahoma"/>
            </a:endParaRPr>
          </a:p>
          <a:p>
            <a:pPr algn="just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(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от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20.06.2012 № 200</a:t>
            </a:r>
            <a:r>
              <a:rPr lang="en-US" sz="12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);</a:t>
            </a:r>
            <a:endParaRPr sz="1200" b="1">
              <a:solidFill>
                <a:srgbClr val="002060"/>
              </a:solidFill>
              <a:latin typeface="Tahoma"/>
              <a:ea typeface="Tahoma"/>
              <a:cs typeface="Tahoma"/>
            </a:endParaRPr>
          </a:p>
          <a:p>
            <a:pPr algn="just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B27C"/>
              </a:buClr>
              <a:buSzPct val="95000"/>
              <a:buFont typeface="Wingdings"/>
              <a:buChar char="Ø"/>
              <a:defRPr/>
            </a:pP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Закон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НСО о 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налогах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и 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особенностях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налогообложения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отдельных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категорий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налогоплательщиков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(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внесение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изменений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в 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закон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НСО 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от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16.10.2003 № 142-ОЗ)</a:t>
            </a:r>
            <a:endParaRPr sz="1200" b="1">
              <a:solidFill>
                <a:srgbClr val="002060"/>
              </a:solidFill>
              <a:latin typeface="Tahoma"/>
              <a:cs typeface="Tahoma"/>
            </a:endParaRPr>
          </a:p>
          <a:p>
            <a:pPr algn="just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B27C"/>
              </a:buClr>
              <a:buSzPct val="95000"/>
              <a:buFont typeface="Wingdings"/>
              <a:buChar char="Ø"/>
              <a:defRPr/>
            </a:pPr>
            <a:endParaRPr lang="en-US" sz="1200" b="1" i="0" u="none" strike="noStrike" cap="none" spc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B27C"/>
              </a:buClr>
              <a:buSzPct val="95000"/>
              <a:buFont typeface="Wingdings"/>
              <a:buChar char="Ø"/>
              <a:defRPr/>
            </a:pPr>
            <a:endParaRPr sz="1200" b="1">
              <a:solidFill>
                <a:srgbClr val="002060"/>
              </a:solidFill>
              <a:latin typeface="Tahoma"/>
              <a:ea typeface="Tahoma"/>
              <a:cs typeface="Tahoma"/>
            </a:endParaRPr>
          </a:p>
          <a:p>
            <a:pPr marL="0" indent="0" algn="ctr">
              <a:spcAft>
                <a:spcPts val="0"/>
              </a:spcAft>
              <a:buNone/>
              <a:defRPr/>
            </a:pPr>
            <a:endParaRPr sz="1000"/>
          </a:p>
        </p:txBody>
      </p:sp>
      <p:sp>
        <p:nvSpPr>
          <p:cNvPr id="1575783361" name="Прямоугольник 34"/>
          <p:cNvSpPr/>
          <p:nvPr/>
        </p:nvSpPr>
        <p:spPr bwMode="auto">
          <a:xfrm>
            <a:off x="6149093" y="1574337"/>
            <a:ext cx="2189328" cy="490142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marL="0" indent="0" algn="ctr">
              <a:spcAft>
                <a:spcPts val="0"/>
              </a:spcAft>
              <a:buNone/>
              <a:defRPr/>
            </a:pPr>
            <a:r>
              <a:rPr lang="ru-RU" sz="16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Интересные кейсы</a:t>
            </a:r>
            <a:endParaRPr sz="1600"/>
          </a:p>
        </p:txBody>
      </p:sp>
      <p:sp>
        <p:nvSpPr>
          <p:cNvPr id="1015461903" name="Прямоугольник 34"/>
          <p:cNvSpPr/>
          <p:nvPr/>
        </p:nvSpPr>
        <p:spPr bwMode="auto">
          <a:xfrm flipH="0" flipV="0">
            <a:off x="229542" y="3549111"/>
            <a:ext cx="2209021" cy="1482244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marL="0" indent="0" algn="ctr">
              <a:spcAft>
                <a:spcPts val="0"/>
              </a:spcAft>
              <a:buNone/>
              <a:defRPr/>
            </a:pPr>
            <a:r>
              <a:rPr lang="ru-RU" sz="14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Проведена ОРВ </a:t>
            </a:r>
            <a:endParaRPr sz="1400"/>
          </a:p>
          <a:p>
            <a:pPr algn="ctr">
              <a:defRPr/>
            </a:pPr>
            <a:r>
              <a:rPr lang="ru-RU" sz="1400" b="1" i="0" u="none" strike="noStrike" cap="none" spc="0">
                <a:solidFill>
                  <a:schemeClr val="accent3">
                    <a:lumMod val="75000"/>
                  </a:schemeClr>
                </a:solidFill>
                <a:latin typeface="Tahoma"/>
                <a:ea typeface="Tahoma"/>
                <a:cs typeface="Tahoma"/>
              </a:rPr>
              <a:t>250</a:t>
            </a:r>
            <a:r>
              <a:rPr lang="ru-RU" sz="14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проектов МНПА</a:t>
            </a:r>
            <a:r>
              <a:rPr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и 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экспертиза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lang="ru-RU" sz="1400" b="1" i="0" u="none" strike="noStrike" cap="none" spc="0">
                <a:solidFill>
                  <a:schemeClr val="accent3">
                    <a:lumMod val="75000"/>
                  </a:schemeClr>
                </a:solidFill>
                <a:latin typeface="Tahoma"/>
                <a:ea typeface="Tahoma"/>
                <a:cs typeface="Tahoma"/>
              </a:rPr>
              <a:t>157</a:t>
            </a:r>
            <a:r>
              <a:rPr sz="1400" b="1">
                <a:solidFill>
                  <a:srgbClr val="92D050"/>
                </a:solidFill>
                <a:latin typeface="Tahoma"/>
                <a:ea typeface="Tahoma"/>
                <a:cs typeface="Tahoma"/>
              </a:rPr>
              <a:t> 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действующих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МНПА</a:t>
            </a:r>
            <a:endParaRPr b="1">
              <a:solidFill>
                <a:srgbClr val="002060"/>
              </a:solidFill>
              <a:latin typeface="Tahoma"/>
              <a:cs typeface="Tahoma"/>
            </a:endParaRPr>
          </a:p>
        </p:txBody>
      </p:sp>
      <p:sp>
        <p:nvSpPr>
          <p:cNvPr id="1631077422" name="Прямоугольник 34"/>
          <p:cNvSpPr/>
          <p:nvPr/>
        </p:nvSpPr>
        <p:spPr bwMode="auto">
          <a:xfrm flipH="0" flipV="0">
            <a:off x="2789449" y="3697687"/>
            <a:ext cx="2257737" cy="1185091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marL="0" indent="0" algn="ctr">
              <a:buFont typeface="Wingdings 2"/>
              <a:buNone/>
              <a:defRPr/>
            </a:pPr>
            <a:endParaRPr sz="1600" b="1">
              <a:solidFill>
                <a:srgbClr val="0070C0"/>
              </a:solidFill>
              <a:latin typeface="Constantia"/>
              <a:cs typeface="Times New Roman"/>
            </a:endParaRPr>
          </a:p>
          <a:p>
            <a:pPr marL="0" indent="0" algn="ctr">
              <a:buFont typeface="Wingdings 2"/>
              <a:buNone/>
              <a:defRPr/>
            </a:pPr>
            <a:r>
              <a:rPr lang="ru-RU" sz="14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Выявлено </a:t>
            </a:r>
            <a:r>
              <a:rPr lang="ru-RU" sz="1400" b="1" i="0" u="none" strike="noStrike" cap="none" spc="0">
                <a:solidFill>
                  <a:schemeClr val="accent3">
                    <a:lumMod val="75000"/>
                  </a:schemeClr>
                </a:solidFill>
                <a:latin typeface="Tahoma"/>
                <a:ea typeface="Tahoma"/>
                <a:cs typeface="Tahoma"/>
              </a:rPr>
              <a:t>216</a:t>
            </a:r>
            <a:r>
              <a:rPr lang="ru-RU" sz="14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положений, затрудняющих работу бизнеса, из них </a:t>
            </a:r>
            <a:r>
              <a:rPr lang="ru-RU" sz="1400" b="1" i="0" u="none" strike="noStrike" cap="none" spc="0">
                <a:solidFill>
                  <a:schemeClr val="accent3">
                    <a:lumMod val="75000"/>
                  </a:schemeClr>
                </a:solidFill>
                <a:latin typeface="Tahoma"/>
                <a:ea typeface="Tahoma"/>
                <a:cs typeface="Tahoma"/>
              </a:rPr>
              <a:t>94</a:t>
            </a:r>
            <a:r>
              <a:rPr lang="ru-RU" sz="1400" b="1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- устранены</a:t>
            </a:r>
            <a:endParaRPr lang="ru-RU" sz="1400" b="1" i="0" u="none" strike="noStrike" cap="none" spc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endParaRPr>
              <a:latin typeface="Tahoma"/>
              <a:cs typeface="Tahoma"/>
            </a:endParaRPr>
          </a:p>
        </p:txBody>
      </p:sp>
      <p:sp>
        <p:nvSpPr>
          <p:cNvPr id="1050127437" name="Прямоугольник 34"/>
          <p:cNvSpPr/>
          <p:nvPr/>
        </p:nvSpPr>
        <p:spPr bwMode="auto">
          <a:xfrm flipH="0" flipV="0">
            <a:off x="2373472" y="1365810"/>
            <a:ext cx="831953" cy="322017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marL="0" indent="0" algn="ctr">
              <a:buFont typeface="Wingdings 2"/>
              <a:buNone/>
              <a:defRPr/>
            </a:pPr>
            <a:endParaRPr sz="1600" b="1">
              <a:solidFill>
                <a:srgbClr val="0070C0"/>
              </a:solidFill>
              <a:latin typeface="Constantia"/>
              <a:cs typeface="Times New Roman"/>
            </a:endParaRPr>
          </a:p>
          <a:p>
            <a:pPr marL="0" indent="0" algn="ctr">
              <a:buFont typeface="Wingdings 2"/>
              <a:buNone/>
              <a:defRPr/>
            </a:pPr>
            <a:r>
              <a:rPr lang="ru-RU" sz="1400" b="1" i="0" u="none" strike="noStrike" cap="none" spc="0">
                <a:solidFill>
                  <a:schemeClr val="accent6">
                    <a:lumMod val="75000"/>
                  </a:schemeClr>
                </a:solidFill>
                <a:latin typeface="Tahoma"/>
                <a:ea typeface="Tahoma"/>
                <a:cs typeface="Tahoma"/>
              </a:rPr>
              <a:t>ОИО</a:t>
            </a:r>
            <a:endParaRPr lang="ru-RU" sz="1400" b="1" i="0" u="none" strike="noStrike" cap="none" spc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endParaRPr>
              <a:latin typeface="Tahoma"/>
              <a:cs typeface="Tahoma"/>
            </a:endParaRPr>
          </a:p>
        </p:txBody>
      </p:sp>
      <p:sp>
        <p:nvSpPr>
          <p:cNvPr id="1058798175" name="Прямоугольник 34"/>
          <p:cNvSpPr/>
          <p:nvPr/>
        </p:nvSpPr>
        <p:spPr bwMode="auto">
          <a:xfrm flipH="0" flipV="0">
            <a:off x="2406238" y="3126877"/>
            <a:ext cx="831952" cy="322017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marL="0" indent="0" algn="ctr">
              <a:buFont typeface="Wingdings 2"/>
              <a:buNone/>
              <a:defRPr/>
            </a:pPr>
            <a:endParaRPr sz="1600" b="1">
              <a:solidFill>
                <a:srgbClr val="0070C0"/>
              </a:solidFill>
              <a:latin typeface="Constantia"/>
              <a:cs typeface="Times New Roman"/>
            </a:endParaRPr>
          </a:p>
          <a:p>
            <a:pPr marL="0" indent="0" algn="ctr">
              <a:buFont typeface="Wingdings 2"/>
              <a:buNone/>
              <a:defRPr/>
            </a:pPr>
            <a:r>
              <a:rPr lang="ru-RU" sz="1400" b="1" i="0" u="none" strike="noStrike" cap="none" spc="0">
                <a:solidFill>
                  <a:schemeClr val="accent6">
                    <a:lumMod val="75000"/>
                  </a:schemeClr>
                </a:solidFill>
                <a:latin typeface="Tahoma"/>
                <a:ea typeface="Tahoma"/>
                <a:cs typeface="Tahoma"/>
              </a:rPr>
              <a:t>ОМСУ</a:t>
            </a:r>
            <a:endParaRPr lang="ru-RU" sz="1400" b="1" i="0" u="none" strike="noStrike" cap="none" spc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endParaRPr>
              <a:latin typeface="Tahoma"/>
              <a:cs typeface="Tahom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2106295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4" y="4698038"/>
            <a:ext cx="395535" cy="393990"/>
          </a:xfrm>
        </p:spPr>
        <p:txBody>
          <a:bodyPr>
            <a:normAutofit/>
          </a:bodyPr>
          <a:lstStyle/>
          <a:p>
            <a:pPr>
              <a:defRPr/>
            </a:pPr>
            <a:fld id="{19AA60AB-FBC8-DCDE-F40C-F9F63094BE55}" type="slidenum">
              <a:rPr lang="ru-RU" sz="1400"/>
              <a:t/>
            </a:fld>
            <a:endParaRPr lang="ru-RU" sz="1400"/>
          </a:p>
        </p:txBody>
      </p:sp>
      <p:pic>
        <p:nvPicPr>
          <p:cNvPr id="2078283341" name="Рисунок 3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700987" y="42642"/>
            <a:ext cx="1333167" cy="481142"/>
          </a:xfrm>
          <a:prstGeom prst="rect">
            <a:avLst/>
          </a:prstGeom>
        </p:spPr>
      </p:pic>
      <p:sp>
        <p:nvSpPr>
          <p:cNvPr id="1442662809" name="Прямоугольник 11"/>
          <p:cNvSpPr/>
          <p:nvPr/>
        </p:nvSpPr>
        <p:spPr bwMode="auto">
          <a:xfrm>
            <a:off x="1157086" y="1003244"/>
            <a:ext cx="4900329" cy="960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ВНЕДРЕНИЕ ДИСТАНЦИОННЫХ ФОРМ КОНТРОЛЯ мобильное приложение «Инспектор»</a:t>
            </a:r>
            <a:endParaRPr/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200" b="1" u="sng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Пилот </a:t>
            </a:r>
            <a:r>
              <a:rPr lang="ru-RU" sz="1200" b="1" u="sng">
                <a:solidFill>
                  <a:srgbClr val="9E6F44"/>
                </a:solidFill>
                <a:latin typeface="Tahoma"/>
                <a:ea typeface="Tahoma"/>
                <a:cs typeface="Tahoma"/>
              </a:rPr>
              <a:t>(контроль посредством ВКС): </a:t>
            </a:r>
            <a:endParaRPr/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15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</a:rPr>
              <a:t>Минстрой НСО, Управление ветеринарии НСО, Минприроды НСО, Управление архивной службы НСО, Инспекция </a:t>
            </a:r>
            <a:r>
              <a:rPr lang="ru-RU" sz="115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</a:rPr>
              <a:t>госстройнадзора</a:t>
            </a:r>
            <a:r>
              <a:rPr lang="ru-RU" sz="115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</a:rPr>
              <a:t> </a:t>
            </a:r>
            <a:r>
              <a:rPr lang="ru-RU" sz="115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</a:rPr>
              <a:t>НСО</a:t>
            </a:r>
            <a:endParaRPr/>
          </a:p>
        </p:txBody>
      </p:sp>
      <p:pic>
        <p:nvPicPr>
          <p:cNvPr id="783824826" name="Рисунок 3"/>
          <p:cNvPicPr>
            <a:picLocks noChangeAspect="1"/>
          </p:cNvPicPr>
          <p:nvPr/>
        </p:nvPicPr>
        <p:blipFill>
          <a:blip r:embed="rId3"/>
          <a:srcRect l="31051" t="18292" r="31658" b="19168"/>
          <a:stretch/>
        </p:blipFill>
        <p:spPr bwMode="auto">
          <a:xfrm>
            <a:off x="94653" y="1033347"/>
            <a:ext cx="1062433" cy="1113634"/>
          </a:xfrm>
          <a:prstGeom prst="rect">
            <a:avLst/>
          </a:prstGeom>
        </p:spPr>
      </p:pic>
      <p:sp>
        <p:nvSpPr>
          <p:cNvPr id="545859554" name="Заголовок 5"/>
          <p:cNvSpPr txBox="1"/>
          <p:nvPr/>
        </p:nvSpPr>
        <p:spPr bwMode="auto">
          <a:xfrm>
            <a:off x="5921175" y="607712"/>
            <a:ext cx="303081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tx1"/>
                </a:solidFill>
                <a:latin typeface="Calibri Light"/>
              </a:defRPr>
            </a:lvl5pPr>
            <a:lvl6pPr marL="3429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tx1"/>
                </a:solidFill>
                <a:latin typeface="Calibri Light"/>
              </a:defRPr>
            </a:lvl6pPr>
            <a:lvl7pPr marL="685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tx1"/>
                </a:solidFill>
                <a:latin typeface="Calibri Light"/>
              </a:defRPr>
            </a:lvl7pPr>
            <a:lvl8pPr marL="10287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tx1"/>
                </a:solidFill>
                <a:latin typeface="Calibri Light"/>
              </a:defRPr>
            </a:lvl8pPr>
            <a:lvl9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3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 defTabSz="685800">
              <a:lnSpc>
                <a:spcPct val="100000"/>
              </a:lnSpc>
              <a:defRPr/>
            </a:pPr>
            <a:r>
              <a:rPr lang="ru-RU"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СЕРВИСЫ ДЛЯ БИЗНЕСА НА ЕПГУ:</a:t>
            </a:r>
            <a:endParaRPr/>
          </a:p>
          <a:p>
            <a:pPr algn="ctr" defTabSz="685800">
              <a:lnSpc>
                <a:spcPct val="100000"/>
              </a:lnSpc>
              <a:defRPr/>
            </a:pPr>
            <a:endParaRPr lang="ru-RU" sz="1200" b="1">
              <a:solidFill>
                <a:srgbClr val="41719C"/>
              </a:solidFill>
              <a:latin typeface="Tahoma"/>
              <a:ea typeface="Tahoma"/>
              <a:cs typeface="Tahoma"/>
            </a:endParaRPr>
          </a:p>
          <a:p>
            <a:pPr marL="171450" indent="-171450" algn="ctr" defTabSz="685800">
              <a:lnSpc>
                <a:spcPct val="100000"/>
              </a:lnSpc>
              <a:buFontTx/>
              <a:buChar char="-"/>
              <a:defRPr/>
            </a:pP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уведомление 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о проверке в личном кабинете на 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ЕПГУ</a:t>
            </a:r>
            <a:endParaRPr/>
          </a:p>
          <a:p>
            <a:pPr marL="171450" indent="-171450" algn="ctr" defTabSz="685800">
              <a:lnSpc>
                <a:spcPct val="100000"/>
              </a:lnSpc>
              <a:buFontTx/>
              <a:buChar char="-"/>
              <a:defRPr/>
            </a:pPr>
            <a:endParaRPr lang="ru-RU" sz="700" b="1">
              <a:solidFill>
                <a:srgbClr val="9E6F44"/>
              </a:solidFill>
              <a:latin typeface="Tahoma"/>
              <a:ea typeface="Tahoma"/>
              <a:cs typeface="Tahoma"/>
            </a:endParaRPr>
          </a:p>
          <a:p>
            <a:pPr marL="217793" indent="-217793" algn="ctr" defTabSz="685800">
              <a:lnSpc>
                <a:spcPct val="100000"/>
              </a:lnSpc>
              <a:buFont typeface="Arial"/>
              <a:buChar char="–"/>
              <a:defRPr/>
            </a:pP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к</a:t>
            </a:r>
            <a:r>
              <a:rPr lang="ru-RU" sz="1100" b="1" i="0" u="none" strike="noStrike" cap="none" spc="0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онтролируемые лица могут записаться на проведение </a:t>
            </a:r>
            <a:r>
              <a:rPr lang="ru-RU" sz="1100" b="1" i="0" u="none" strike="noStrike" cap="none" spc="0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профвизита</a:t>
            </a:r>
            <a:r>
              <a:rPr lang="ru-RU" sz="1100" b="1" i="0" u="none" strike="noStrike" cap="none" spc="0">
                <a:solidFill>
                  <a:srgbClr val="9E6F44"/>
                </a:solidFill>
                <a:latin typeface="Tahoma"/>
                <a:ea typeface="Tahoma"/>
                <a:cs typeface="Tahoma"/>
              </a:rPr>
              <a:t> в </a:t>
            </a:r>
            <a:r>
              <a:rPr lang="ru-RU" sz="1100" b="1" i="0" u="none" strike="noStrike" cap="none" spc="0">
                <a:solidFill>
                  <a:srgbClr val="9E6F44"/>
                </a:solidFill>
                <a:latin typeface="Tahoma"/>
                <a:ea typeface="Tahoma"/>
                <a:cs typeface="Tahoma"/>
              </a:rPr>
              <a:t>удобное </a:t>
            </a:r>
            <a:r>
              <a:rPr lang="ru-RU" sz="1100" b="1" i="0" u="none" strike="noStrike" cap="none" spc="0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время</a:t>
            </a:r>
            <a:endParaRPr lang="ru-RU" sz="1100" b="1">
              <a:solidFill>
                <a:srgbClr val="9E6F44"/>
              </a:solidFill>
              <a:latin typeface="Tahoma"/>
              <a:ea typeface="Tahoma"/>
              <a:cs typeface="Tahoma"/>
            </a:endParaRPr>
          </a:p>
          <a:p>
            <a:pPr algn="ctr" defTabSz="685800">
              <a:lnSpc>
                <a:spcPct val="100000"/>
              </a:lnSpc>
              <a:defRPr/>
            </a:pPr>
            <a:endParaRPr/>
          </a:p>
          <a:p>
            <a:pPr algn="ctr" defTabSz="685800">
              <a:lnSpc>
                <a:spcPct val="100000"/>
              </a:lnSpc>
              <a:defRPr/>
            </a:pPr>
            <a:endParaRPr lang="ru-RU" sz="500" b="1">
              <a:solidFill>
                <a:srgbClr val="9E6F44"/>
              </a:solidFill>
              <a:latin typeface="Tahoma"/>
              <a:ea typeface="Tahoma"/>
              <a:cs typeface="Tahoma"/>
            </a:endParaRPr>
          </a:p>
        </p:txBody>
      </p:sp>
      <p:pic>
        <p:nvPicPr>
          <p:cNvPr id="1586774505" name="Picture 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6704586" y="2203574"/>
            <a:ext cx="1730931" cy="15977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353394" name="TextBox 8353393"/>
          <p:cNvSpPr txBox="1"/>
          <p:nvPr/>
        </p:nvSpPr>
        <p:spPr bwMode="auto">
          <a:xfrm>
            <a:off x="351718" y="92266"/>
            <a:ext cx="6789978" cy="5794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ru-RU" sz="16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2. МИНИМИЗАЦИЯ ИЗДЕРЖЕК, БАЛАНС ИНТЕРЕСОВ ОБЩЕСТВА И БИЗНЕСА</a:t>
            </a:r>
            <a:r>
              <a:rPr sz="16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: КНД</a:t>
            </a:r>
            <a:endParaRPr b="1">
              <a:solidFill>
                <a:srgbClr val="DFB27C"/>
              </a:solidFill>
              <a:latin typeface="Tahoma"/>
              <a:cs typeface="Tahoma"/>
            </a:endParaRPr>
          </a:p>
        </p:txBody>
      </p:sp>
      <p:pic>
        <p:nvPicPr>
          <p:cNvPr id="1414505656" name="Рисунок 1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24374" y="2751783"/>
            <a:ext cx="550957" cy="548988"/>
          </a:xfrm>
          <a:prstGeom prst="rect">
            <a:avLst/>
          </a:prstGeom>
          <a:noFill/>
        </p:spPr>
      </p:pic>
      <p:sp>
        <p:nvSpPr>
          <p:cNvPr id="445143221" name="Прямоугольник 35"/>
          <p:cNvSpPr/>
          <p:nvPr/>
        </p:nvSpPr>
        <p:spPr bwMode="auto">
          <a:xfrm>
            <a:off x="1091558" y="2643758"/>
            <a:ext cx="5031028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ПРЕИМУЩЕСТВЕННОЕ ПРОВЕДЕНИЕ </a:t>
            </a: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КНМ</a:t>
            </a:r>
            <a:r>
              <a:rPr lang="ru-RU" sz="1100"/>
              <a:t> </a:t>
            </a: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БЕЗ </a:t>
            </a: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ВЗАИМОДЕЙСТВИЯ </a:t>
            </a:r>
            <a:endParaRPr lang="ru-RU" sz="1100" b="1">
              <a:solidFill>
                <a:srgbClr val="002060"/>
              </a:solidFill>
              <a:latin typeface="Tahoma"/>
              <a:ea typeface="Tahoma"/>
              <a:cs typeface="Tahoma"/>
            </a:endParaRPr>
          </a:p>
          <a:p>
            <a:pPr lvl="0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С </a:t>
            </a: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КОНТРОЛИРУЕМЫМИ </a:t>
            </a: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ЛИЦАМИ </a:t>
            </a:r>
            <a:endParaRPr/>
          </a:p>
          <a:p>
            <a:pPr lvl="0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(в </a:t>
            </a: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т.ч</a:t>
            </a: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. с помощью технических специальных средств)</a:t>
            </a:r>
            <a:endParaRPr/>
          </a:p>
          <a:p>
            <a:pPr lvl="0">
              <a:defRPr/>
            </a:pPr>
            <a:endParaRPr sz="400"/>
          </a:p>
          <a:p>
            <a:pPr lvl="0">
              <a:defRPr/>
            </a:pP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в 2023 – </a:t>
            </a:r>
            <a:r>
              <a:rPr lang="ru-RU" sz="1100" b="1">
                <a:solidFill>
                  <a:srgbClr val="008080"/>
                </a:solidFill>
                <a:latin typeface="Tahoma"/>
                <a:ea typeface="Tahoma"/>
                <a:cs typeface="Tahoma"/>
              </a:rPr>
              <a:t>93,8%</a:t>
            </a:r>
            <a:endParaRPr sz="1100" b="1">
              <a:solidFill>
                <a:srgbClr val="008080"/>
              </a:solidFill>
              <a:latin typeface="Tahoma"/>
              <a:ea typeface="Tahoma"/>
              <a:cs typeface="Tahoma"/>
            </a:endParaRPr>
          </a:p>
          <a:p>
            <a:pPr lvl="0">
              <a:defRPr/>
            </a:pPr>
            <a:r>
              <a:rPr lang="en-US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за</a:t>
            </a:r>
            <a:r>
              <a:rPr lang="en-US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 I </a:t>
            </a:r>
            <a:r>
              <a:rPr lang="en-US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полугодие</a:t>
            </a:r>
            <a:r>
              <a:rPr lang="en-US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 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2024 </a:t>
            </a:r>
            <a:r>
              <a:rPr lang="ru-RU" sz="1100" b="1">
                <a:solidFill>
                  <a:srgbClr val="008080"/>
                </a:solidFill>
                <a:latin typeface="Tahoma"/>
                <a:ea typeface="Tahoma"/>
                <a:cs typeface="Tahoma"/>
              </a:rPr>
              <a:t>– </a:t>
            </a:r>
            <a:r>
              <a:rPr lang="ru-RU" sz="1100" b="1">
                <a:solidFill>
                  <a:srgbClr val="008080"/>
                </a:solidFill>
                <a:latin typeface="Tahoma"/>
                <a:ea typeface="Tahoma"/>
                <a:cs typeface="Tahoma"/>
              </a:rPr>
              <a:t>75,1%</a:t>
            </a:r>
            <a:endParaRPr/>
          </a:p>
          <a:p>
            <a:pPr lvl="0">
              <a:defRPr/>
            </a:pP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2025 </a:t>
            </a:r>
            <a:r>
              <a:rPr lang="ru-RU" sz="1100" b="1">
                <a:solidFill>
                  <a:srgbClr val="008080"/>
                </a:solidFill>
                <a:latin typeface="Tahoma"/>
                <a:ea typeface="Tahoma"/>
                <a:cs typeface="Tahoma"/>
              </a:rPr>
              <a:t>– 95%</a:t>
            </a:r>
            <a:endParaRPr sz="1100" b="1">
              <a:solidFill>
                <a:srgbClr val="008080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16" name="Прямоугольник 20"/>
          <p:cNvSpPr/>
          <p:nvPr/>
        </p:nvSpPr>
        <p:spPr bwMode="auto">
          <a:xfrm>
            <a:off x="1161700" y="4069069"/>
            <a:ext cx="770862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СОВЕРШЕНСТВОВАНИЕ СИСТЕМЫ ОЦЕНКИ </a:t>
            </a: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РЕЗУЛЬТАТИВНОСТИ И ЭФФЕКТИВНОСТИ КОНТРОЛЯ</a:t>
            </a:r>
            <a:endParaRPr sz="1100" b="1">
              <a:solidFill>
                <a:srgbClr val="002060"/>
              </a:solidFill>
              <a:latin typeface="Tahoma"/>
              <a:ea typeface="Tahoma"/>
              <a:cs typeface="Tahoma"/>
            </a:endParaRPr>
          </a:p>
          <a:p>
            <a:pPr lvl="0" algn="just">
              <a:defRPr/>
            </a:pP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разработка 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унифицированных 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ключевых показателей по видам 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МК</a:t>
            </a:r>
            <a:endParaRPr/>
          </a:p>
          <a:p>
            <a:pPr lvl="0" algn="just">
              <a:defRPr/>
            </a:pP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с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овершенствование показателей </a:t>
            </a:r>
            <a:r>
              <a:rPr lang="en-US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KPI 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по региональным видам контроля</a:t>
            </a:r>
            <a:endParaRPr lang="ru-RU" sz="1200" b="1">
              <a:solidFill>
                <a:srgbClr val="9E6F44"/>
              </a:solidFill>
              <a:latin typeface="Tahoma"/>
              <a:ea typeface="Tahoma"/>
              <a:cs typeface="Tahom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76278" y="4051836"/>
            <a:ext cx="591363" cy="591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14015938" name="Прямоугольник 33"/>
          <p:cNvSpPr/>
          <p:nvPr/>
        </p:nvSpPr>
        <p:spPr bwMode="auto">
          <a:xfrm>
            <a:off x="1673829" y="966409"/>
            <a:ext cx="5796339" cy="672339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Публичные консультации, адресные опросные листы</a:t>
            </a:r>
            <a:endParaRPr sz="1400"/>
          </a:p>
        </p:txBody>
      </p:sp>
      <p:sp>
        <p:nvSpPr>
          <p:cNvPr id="1386215589" name="TextBox 13"/>
          <p:cNvSpPr txBox="1"/>
          <p:nvPr/>
        </p:nvSpPr>
        <p:spPr bwMode="auto">
          <a:xfrm>
            <a:off x="199510" y="0"/>
            <a:ext cx="6978455" cy="320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5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3. ДИАЛОГ ВЛАСТИ С ПРЕДПРИНИМАТЕЛЯМИ И ГРАЖДАНАМИ: ОРВ, ОТ</a:t>
            </a:r>
            <a:endParaRPr sz="1500">
              <a:solidFill>
                <a:srgbClr val="DFB27C"/>
              </a:solidFill>
              <a:latin typeface="Tahoma"/>
              <a:cs typeface="Tahoma"/>
            </a:endParaRPr>
          </a:p>
        </p:txBody>
      </p:sp>
      <p:cxnSp>
        <p:nvCxnSpPr>
          <p:cNvPr id="1832915723" name="Прямая соединительная линия 19"/>
          <p:cNvCxnSpPr>
            <a:cxnSpLocks/>
          </p:cNvCxnSpPr>
          <p:nvPr/>
        </p:nvCxnSpPr>
        <p:spPr bwMode="auto">
          <a:xfrm>
            <a:off x="234038" y="523784"/>
            <a:ext cx="7958089" cy="35330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pic>
        <p:nvPicPr>
          <p:cNvPr id="230394338" name="Рисунок 3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700985" y="77973"/>
            <a:ext cx="1333164" cy="481141"/>
          </a:xfrm>
          <a:prstGeom prst="rect">
            <a:avLst/>
          </a:prstGeom>
        </p:spPr>
      </p:pic>
      <p:sp>
        <p:nvSpPr>
          <p:cNvPr id="3111467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2" y="4698036"/>
            <a:ext cx="395533" cy="393988"/>
          </a:xfrm>
        </p:spPr>
        <p:txBody>
          <a:bodyPr>
            <a:normAutofit/>
          </a:bodyPr>
          <a:lstStyle/>
          <a:p>
            <a:pPr>
              <a:defRPr/>
            </a:pPr>
            <a:fld id="{CC5D5205-65EF-7F8D-AD41-A4B67360110A}" type="slidenum">
              <a:rPr lang="ru-RU" sz="1400"/>
              <a:t/>
            </a:fld>
            <a:endParaRPr lang="ru-RU" sz="1400"/>
          </a:p>
        </p:txBody>
      </p:sp>
      <p:sp>
        <p:nvSpPr>
          <p:cNvPr id="2135737916" name="Прямоугольник 33"/>
          <p:cNvSpPr/>
          <p:nvPr/>
        </p:nvSpPr>
        <p:spPr bwMode="auto">
          <a:xfrm>
            <a:off x="1673829" y="1899411"/>
            <a:ext cx="5796338" cy="672338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Отраслевые реестры предпринимателей, реестры ОТ</a:t>
            </a:r>
            <a:endParaRPr sz="1400"/>
          </a:p>
        </p:txBody>
      </p:sp>
      <p:sp>
        <p:nvSpPr>
          <p:cNvPr id="904704534" name="Прямоугольник 33"/>
          <p:cNvSpPr/>
          <p:nvPr/>
        </p:nvSpPr>
        <p:spPr bwMode="auto">
          <a:xfrm>
            <a:off x="1673829" y="2817857"/>
            <a:ext cx="5796338" cy="672338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Участие бизнеса в формировании плана экспертизы, плана по оценке применения ОТ, согласительных совещаниях</a:t>
            </a:r>
            <a:endParaRPr sz="1400"/>
          </a:p>
        </p:txBody>
      </p:sp>
      <p:sp>
        <p:nvSpPr>
          <p:cNvPr id="952938206" name="Прямоугольник 33"/>
          <p:cNvSpPr/>
          <p:nvPr/>
        </p:nvSpPr>
        <p:spPr bwMode="auto">
          <a:xfrm>
            <a:off x="1673829" y="3787887"/>
            <a:ext cx="5796338" cy="672338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Разъяснение содержания ОТ, описание типовых нарушений (на официальных сайтах КНО)</a:t>
            </a:r>
            <a:endParaRPr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5833505" name="Прямоугольник 33"/>
          <p:cNvSpPr/>
          <p:nvPr/>
        </p:nvSpPr>
        <p:spPr bwMode="auto">
          <a:xfrm>
            <a:off x="1673829" y="1135742"/>
            <a:ext cx="5796338" cy="672338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>
              <a:defRPr/>
            </a:pP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Общее количество участников 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публичных консультаций (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ПК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)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по ОРВ и экспертизе</a:t>
            </a:r>
            <a:r>
              <a:rPr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в МО НСО</a:t>
            </a:r>
            <a:endParaRPr sz="1400" b="1">
              <a:solidFill>
                <a:srgbClr val="002060"/>
              </a:solidFill>
              <a:latin typeface="Tahoma"/>
              <a:cs typeface="Tahoma"/>
            </a:endParaRPr>
          </a:p>
        </p:txBody>
      </p:sp>
      <p:sp>
        <p:nvSpPr>
          <p:cNvPr id="1270926930" name="TextBox 13"/>
          <p:cNvSpPr txBox="1"/>
          <p:nvPr/>
        </p:nvSpPr>
        <p:spPr bwMode="auto">
          <a:xfrm>
            <a:off x="199509" y="0"/>
            <a:ext cx="6978454" cy="3203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5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3. ДИАЛОГ ВЛАСТИ С ПРЕДПРИНИМАТЕЛЯМИ И ГРАЖДАНАМИ: ОРВ, ОТ</a:t>
            </a:r>
            <a:endParaRPr sz="1500">
              <a:solidFill>
                <a:srgbClr val="DFB27C"/>
              </a:solidFill>
              <a:latin typeface="Tahoma"/>
              <a:cs typeface="Tahoma"/>
            </a:endParaRPr>
          </a:p>
        </p:txBody>
      </p:sp>
      <p:cxnSp>
        <p:nvCxnSpPr>
          <p:cNvPr id="2086169263" name="Прямая соединительная линия 19"/>
          <p:cNvCxnSpPr>
            <a:cxnSpLocks/>
          </p:cNvCxnSpPr>
          <p:nvPr/>
        </p:nvCxnSpPr>
        <p:spPr bwMode="auto">
          <a:xfrm>
            <a:off x="234037" y="523783"/>
            <a:ext cx="7958088" cy="35329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pic>
        <p:nvPicPr>
          <p:cNvPr id="179473690" name="Рисунок 3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700985" y="77972"/>
            <a:ext cx="1333163" cy="481140"/>
          </a:xfrm>
          <a:prstGeom prst="rect">
            <a:avLst/>
          </a:prstGeom>
        </p:spPr>
      </p:pic>
      <p:sp>
        <p:nvSpPr>
          <p:cNvPr id="1949447525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1" y="4698036"/>
            <a:ext cx="395532" cy="393987"/>
          </a:xfrm>
        </p:spPr>
        <p:txBody>
          <a:bodyPr>
            <a:normAutofit/>
          </a:bodyPr>
          <a:lstStyle/>
          <a:p>
            <a:pPr>
              <a:defRPr/>
            </a:pPr>
            <a:fld id="{A161D8B4-CDFD-5127-567B-50015E3FAB23}" type="slidenum">
              <a:rPr lang="ru-RU" sz="1400"/>
              <a:t/>
            </a:fld>
            <a:endParaRPr lang="ru-RU" sz="1400"/>
          </a:p>
        </p:txBody>
      </p:sp>
      <p:graphicFrame>
        <p:nvGraphicFramePr>
          <p:cNvPr id="2033638211" name="Таблица 1"/>
          <p:cNvGraphicFramePr>
            <a:graphicFrameLocks xmlns:a="http://schemas.openxmlformats.org/drawingml/2006/main"/>
          </p:cNvGraphicFramePr>
          <p:nvPr/>
        </p:nvGraphicFramePr>
        <p:xfrm>
          <a:off x="1751439" y="2362132"/>
          <a:ext cx="5772621" cy="1261552"/>
        </p:xfrm>
        <a:graphic>
          <a:graphicData uri="http://schemas.openxmlformats.org/drawingml/2006/table">
            <a:tbl>
              <a:tblPr firstRow="1" firstCol="0" lastRow="0" lastCol="0" bandRow="1" bandCol="0"/>
              <a:tblGrid>
                <a:gridCol w="2866064"/>
                <a:gridCol w="1543935"/>
                <a:gridCol w="1334045"/>
              </a:tblGrid>
              <a:tr h="541219">
                <a:tc rowSpan="2"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endParaRPr lang="ru-RU" sz="1000" b="1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Количество участников ПК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anchor="ctr">
                    <a:lnL w="28575" algn="ctr">
                      <a:solidFill>
                        <a:srgbClr val="DFB27C"/>
                      </a:solidFill>
                    </a:lnL>
                    <a:lnR w="28575" algn="ctr">
                      <a:solidFill>
                        <a:srgbClr val="DFB27C"/>
                      </a:solidFill>
                    </a:lnR>
                    <a:lnT w="28575" algn="ctr">
                      <a:solidFill>
                        <a:srgbClr val="DFB27C"/>
                      </a:solidFill>
                    </a:lnT>
                    <a:lnB w="28575" algn="ctr">
                      <a:solidFill>
                        <a:srgbClr val="DFB27C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endParaRPr sz="1100" b="1">
                        <a:solidFill>
                          <a:srgbClr val="002060"/>
                        </a:solidFill>
                        <a:latin typeface="Tahoma"/>
                        <a:cs typeface="Tahoma"/>
                      </a:endParaRPr>
                    </a:p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I полугодие 2023</a:t>
                      </a:r>
                      <a:endParaRPr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28575" algn="ctr">
                      <a:solidFill>
                        <a:srgbClr val="DFB27C"/>
                      </a:solidFill>
                    </a:lnL>
                    <a:lnR w="28575" algn="ctr">
                      <a:solidFill>
                        <a:srgbClr val="DFB27C"/>
                      </a:solidFill>
                    </a:lnR>
                    <a:lnT w="28575" algn="ctr">
                      <a:solidFill>
                        <a:srgbClr val="DFB27C"/>
                      </a:solidFill>
                    </a:lnT>
                    <a:lnB w="28575" algn="ctr">
                      <a:solidFill>
                        <a:srgbClr val="DFB27C"/>
                      </a:solidFill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endParaRPr sz="1100" b="1">
                        <a:solidFill>
                          <a:srgbClr val="002060"/>
                        </a:solidFill>
                        <a:latin typeface="Tahoma"/>
                        <a:cs typeface="Tahoma"/>
                      </a:endParaRPr>
                    </a:p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100" b="1" i="0" u="none" strike="noStrike" cap="none" spc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I полугодие</a:t>
                      </a:r>
                      <a:r>
                        <a:rPr lang="ru-RU" sz="1100" b="1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 2024</a:t>
                      </a:r>
                      <a:endParaRPr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28575" algn="ctr">
                      <a:solidFill>
                        <a:srgbClr val="DFB27C"/>
                      </a:solidFill>
                    </a:lnL>
                    <a:lnR w="28575" algn="ctr">
                      <a:solidFill>
                        <a:srgbClr val="DFB27C"/>
                      </a:solidFill>
                    </a:lnR>
                    <a:lnT w="28575" algn="ctr">
                      <a:solidFill>
                        <a:srgbClr val="DFB27C"/>
                      </a:solidFill>
                    </a:lnT>
                    <a:lnB w="28575" algn="ctr">
                      <a:solidFill>
                        <a:srgbClr val="DFB27C"/>
                      </a:solidFill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91758">
                <a:tc vMerge="1">
                  <a:txBody>
                    <a:bodyPr/>
                    <a:p>
                      <a:pPr algn="just">
                        <a:lnSpc>
                          <a:spcPct val="75000"/>
                        </a:lnSpc>
                        <a:defRPr/>
                      </a:pPr>
                      <a:endParaRPr sz="900"/>
                    </a:p>
                  </a:txBody>
                  <a:tcPr>
                    <a:lnL w="28575" algn="ctr">
                      <a:solidFill>
                        <a:srgbClr val="DFB27C"/>
                      </a:solidFill>
                    </a:lnL>
                    <a:lnR w="28575" algn="ctr">
                      <a:solidFill>
                        <a:srgbClr val="DFB27C"/>
                      </a:solidFill>
                    </a:lnR>
                    <a:lnT w="28575" algn="ctr">
                      <a:solidFill>
                        <a:srgbClr val="DFB27C"/>
                      </a:solidFill>
                    </a:lnT>
                    <a:lnB w="28575" algn="ctr">
                      <a:solidFill>
                        <a:srgbClr val="DFB27C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400" b="1">
                          <a:solidFill>
                            <a:srgbClr val="00B050"/>
                          </a:solidFill>
                          <a:latin typeface="Tahoma"/>
                          <a:ea typeface="Tahoma"/>
                          <a:cs typeface="Tahoma"/>
                        </a:rPr>
                        <a:t>105</a:t>
                      </a:r>
                      <a:endParaRPr sz="1400" b="1">
                        <a:solidFill>
                          <a:srgbClr val="00B050"/>
                        </a:solidFill>
                        <a:latin typeface="Tahoma"/>
                        <a:cs typeface="Tahoma"/>
                      </a:endParaRPr>
                    </a:p>
                  </a:txBody>
                  <a:tcPr anchor="ctr">
                    <a:lnL w="28575" algn="ctr">
                      <a:solidFill>
                        <a:srgbClr val="DFB27C"/>
                      </a:solidFill>
                    </a:lnL>
                    <a:lnR w="28575" algn="ctr">
                      <a:solidFill>
                        <a:srgbClr val="DFB27C"/>
                      </a:solidFill>
                    </a:lnR>
                    <a:lnT w="28575" algn="ctr">
                      <a:solidFill>
                        <a:srgbClr val="DFB27C"/>
                      </a:solidFill>
                    </a:lnT>
                    <a:lnB w="28575" algn="ctr">
                      <a:solidFill>
                        <a:srgbClr val="DFB27C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sz="1400" b="1">
                          <a:solidFill>
                            <a:srgbClr val="00B050"/>
                          </a:solidFill>
                          <a:latin typeface="Tahoma"/>
                          <a:cs typeface="Tahoma"/>
                        </a:rPr>
                        <a:t>201</a:t>
                      </a:r>
                      <a:endParaRPr sz="1400" b="1">
                        <a:solidFill>
                          <a:srgbClr val="00B050"/>
                        </a:solidFill>
                        <a:latin typeface="Tahoma"/>
                        <a:cs typeface="Tahoma"/>
                      </a:endParaRPr>
                    </a:p>
                  </a:txBody>
                  <a:tcPr anchor="ctr">
                    <a:lnL w="28575" algn="ctr">
                      <a:solidFill>
                        <a:srgbClr val="DFB27C"/>
                      </a:solidFill>
                    </a:lnL>
                    <a:lnR w="28575" algn="ctr">
                      <a:solidFill>
                        <a:srgbClr val="DFB27C"/>
                      </a:solidFill>
                    </a:lnR>
                    <a:lnT w="28575" algn="ctr">
                      <a:solidFill>
                        <a:srgbClr val="DFB27C"/>
                      </a:solidFill>
                    </a:lnT>
                    <a:lnB w="28575" algn="ctr">
                      <a:solidFill>
                        <a:srgbClr val="DFB27C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alpha val="58000"/>
          </a:schemeClr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148901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4" y="4698038"/>
            <a:ext cx="395535" cy="393990"/>
          </a:xfrm>
        </p:spPr>
        <p:txBody>
          <a:bodyPr>
            <a:normAutofit/>
          </a:bodyPr>
          <a:lstStyle/>
          <a:p>
            <a:pPr>
              <a:defRPr/>
            </a:pPr>
            <a:fld id="{40140257-ADC5-107B-14B6-80CB291D7D6C}" type="slidenum">
              <a:rPr lang="ru-RU" sz="1400"/>
              <a:t/>
            </a:fld>
            <a:endParaRPr lang="ru-RU" sz="1400"/>
          </a:p>
        </p:txBody>
      </p:sp>
      <p:sp>
        <p:nvSpPr>
          <p:cNvPr id="199523908" name="TextBox 12"/>
          <p:cNvSpPr txBox="1"/>
          <p:nvPr/>
        </p:nvSpPr>
        <p:spPr bwMode="auto">
          <a:xfrm>
            <a:off x="155738" y="182474"/>
            <a:ext cx="7683252" cy="594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500" b="1">
                <a:solidFill>
                  <a:srgbClr val="E0B172"/>
                </a:solidFill>
                <a:latin typeface="Tahoma"/>
                <a:ea typeface="Tahoma"/>
                <a:cs typeface="Tahoma"/>
              </a:rPr>
              <a:t> </a:t>
            </a:r>
            <a:r>
              <a:rPr lang="ru-RU" sz="1500" b="1" i="0" u="none" strike="noStrike" cap="none" spc="0">
                <a:solidFill>
                  <a:srgbClr val="DFB27C"/>
                </a:solidFill>
                <a:latin typeface="Tahoma"/>
                <a:ea typeface="Tahoma"/>
                <a:cs typeface="Tahoma"/>
              </a:rPr>
              <a:t>3. ДИАЛОГ ВЛАСТИ С ПРЕДПРИНИМАТЕЛЯМИ И ГРАЖДАНАМИ</a:t>
            </a:r>
            <a:r>
              <a:rPr lang="en-US" sz="1500" b="1" i="0" u="none" strike="noStrike" cap="none" spc="0">
                <a:solidFill>
                  <a:srgbClr val="DFB27C"/>
                </a:solidFill>
                <a:latin typeface="Tahoma"/>
                <a:ea typeface="Tahoma"/>
                <a:cs typeface="Tahoma"/>
              </a:rPr>
              <a:t>: КНД</a:t>
            </a:r>
            <a:endParaRPr sz="1500" b="1">
              <a:solidFill>
                <a:srgbClr val="DFB27C"/>
              </a:solidFill>
              <a:latin typeface="Tahoma"/>
              <a:cs typeface="Tahoma"/>
            </a:endParaRPr>
          </a:p>
          <a:p>
            <a:pPr defTabSz="914377">
              <a:defRPr/>
            </a:pPr>
            <a:endParaRPr/>
          </a:p>
        </p:txBody>
      </p:sp>
      <p:pic>
        <p:nvPicPr>
          <p:cNvPr id="826528817" name="Рисунок 3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700987" y="42642"/>
            <a:ext cx="1333167" cy="481142"/>
          </a:xfrm>
          <a:prstGeom prst="rect">
            <a:avLst/>
          </a:prstGeom>
        </p:spPr>
      </p:pic>
      <p:cxnSp>
        <p:nvCxnSpPr>
          <p:cNvPr id="480079702" name="Прямая соединительная линия 19"/>
          <p:cNvCxnSpPr>
            <a:cxnSpLocks/>
          </p:cNvCxnSpPr>
          <p:nvPr/>
        </p:nvCxnSpPr>
        <p:spPr bwMode="auto">
          <a:xfrm>
            <a:off x="170426" y="560245"/>
            <a:ext cx="7958091" cy="35332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sp>
        <p:nvSpPr>
          <p:cNvPr id="1538080557" name="Прямоугольник 14"/>
          <p:cNvSpPr/>
          <p:nvPr/>
        </p:nvSpPr>
        <p:spPr bwMode="auto">
          <a:xfrm>
            <a:off x="1045482" y="3921779"/>
            <a:ext cx="8036918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РАЗРАБОТКА ЦИФРОВЫХ СЕРВИСОВ САМОПРОВЕРКИ И РАСЧЕТА КАТЕГОРИИ РИСКА </a:t>
            </a:r>
            <a:endParaRPr lang="ru-RU" sz="1100" b="1">
              <a:solidFill>
                <a:srgbClr val="002060"/>
              </a:solidFill>
              <a:latin typeface="Tahoma"/>
              <a:ea typeface="Tahoma"/>
              <a:cs typeface="Tahoma"/>
            </a:endParaRPr>
          </a:p>
          <a:p>
            <a:pPr lvl="0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(«</a:t>
            </a: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КАЛЬКУЛЯТОРЫ РИСКА»)</a:t>
            </a:r>
            <a:endParaRPr/>
          </a:p>
          <a:p>
            <a:pPr lvl="0">
              <a:defRPr/>
            </a:pPr>
            <a:r>
              <a:rPr lang="ru-RU" sz="105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р</a:t>
            </a:r>
            <a:r>
              <a:rPr lang="ru-RU" sz="105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ост </a:t>
            </a:r>
            <a:r>
              <a:rPr lang="ru-RU" sz="105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доли видов регионального контроля, в рамках которых </a:t>
            </a:r>
            <a:r>
              <a:rPr lang="ru-RU" sz="105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применяется электронный </a:t>
            </a:r>
            <a:r>
              <a:rPr lang="ru-RU" sz="105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сервис по </a:t>
            </a:r>
            <a:r>
              <a:rPr lang="ru-RU" sz="105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самообследованию</a:t>
            </a:r>
            <a:r>
              <a:rPr lang="ru-RU" sz="105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 до </a:t>
            </a:r>
            <a:r>
              <a:rPr lang="ru-RU" sz="1050" b="1">
                <a:solidFill>
                  <a:srgbClr val="00B050"/>
                </a:solidFill>
                <a:latin typeface="Tahoma"/>
                <a:ea typeface="Tahoma"/>
                <a:cs typeface="Tahoma"/>
              </a:rPr>
              <a:t>10 %</a:t>
            </a:r>
            <a:r>
              <a:rPr lang="ru-RU" sz="105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 к 2025 году </a:t>
            </a:r>
            <a:endParaRPr sz="1050">
              <a:solidFill>
                <a:srgbClr val="9E6F44"/>
              </a:solidFill>
            </a:endParaRPr>
          </a:p>
        </p:txBody>
      </p:sp>
      <p:sp>
        <p:nvSpPr>
          <p:cNvPr id="979564031" name="Прямоугольник 15"/>
          <p:cNvSpPr/>
          <p:nvPr/>
        </p:nvSpPr>
        <p:spPr bwMode="auto">
          <a:xfrm>
            <a:off x="1037445" y="4764228"/>
            <a:ext cx="77242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СОЗДАНИЕ ЕДИНОГО РЕГИОНАЛЬНОГО ЦИФРОВОГО СЕРВИСА В СФЕРЕ КНД</a:t>
            </a:r>
            <a:endParaRPr sz="1100"/>
          </a:p>
        </p:txBody>
      </p:sp>
      <p:pic>
        <p:nvPicPr>
          <p:cNvPr id="1978227103" name="Picture 2" descr="https://w7.pngwing.com/pngs/968/318/png-transparent-computer-icons-calculator-calculator-electronics-text-rectangle.pn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 flipH="1">
            <a:off x="509810" y="4022075"/>
            <a:ext cx="374143" cy="398543"/>
          </a:xfrm>
          <a:prstGeom prst="rect">
            <a:avLst/>
          </a:prstGeom>
          <a:noFill/>
        </p:spPr>
      </p:pic>
      <p:pic>
        <p:nvPicPr>
          <p:cNvPr id="1859156109" name="Picture 4" descr="https://w7.pngwing.com/pngs/222/282/png-transparent-computer-icons-internet-world-wide-web-text-trademark-logo.png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68101" y="4576986"/>
            <a:ext cx="457560" cy="457560"/>
          </a:xfrm>
          <a:prstGeom prst="rect">
            <a:avLst/>
          </a:prstGeom>
          <a:noFill/>
        </p:spPr>
      </p:pic>
      <p:sp>
        <p:nvSpPr>
          <p:cNvPr id="1724638727" name="Прямоугольник 4"/>
          <p:cNvSpPr/>
          <p:nvPr/>
        </p:nvSpPr>
        <p:spPr bwMode="auto">
          <a:xfrm>
            <a:off x="543257" y="1572618"/>
            <a:ext cx="735900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АКТИВНОЕ ПРОВЕДЕНИЕ ПРОФИЛАКТИЧЕСКИХ ВИЗИТОВ </a:t>
            </a:r>
            <a:endParaRPr/>
          </a:p>
        </p:txBody>
      </p:sp>
      <p:graphicFrame>
        <p:nvGraphicFramePr>
          <p:cNvPr id="2147154241" name="Таблица 1"/>
          <p:cNvGraphicFramePr>
            <a:graphicFrameLocks xmlns:a="http://schemas.openxmlformats.org/drawingml/2006/main"/>
          </p:cNvGraphicFramePr>
          <p:nvPr/>
        </p:nvGraphicFramePr>
        <p:xfrm>
          <a:off x="467544" y="1883247"/>
          <a:ext cx="5089475" cy="963930"/>
        </p:xfrm>
        <a:graphic>
          <a:graphicData uri="http://schemas.openxmlformats.org/drawingml/2006/table">
            <a:tbl>
              <a:tblPr firstRow="1" firstCol="0" lastRow="0" lastCol="0" bandRow="1" bandCol="0"/>
              <a:tblGrid>
                <a:gridCol w="1440000"/>
                <a:gridCol w="630000"/>
                <a:gridCol w="773213"/>
                <a:gridCol w="756786"/>
                <a:gridCol w="1489476"/>
              </a:tblGrid>
              <a:tr h="241352">
                <a:tc rowSpan="2"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endParaRPr sz="1050"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100" b="1">
                          <a:latin typeface="Tahoma"/>
                          <a:ea typeface="Tahoma"/>
                          <a:cs typeface="Tahoma"/>
                        </a:rPr>
                        <a:t>2023</a:t>
                      </a:r>
                      <a:endParaRPr sz="1100" b="1"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2"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100" b="1">
                          <a:latin typeface="Tahoma"/>
                          <a:ea typeface="Tahoma"/>
                          <a:cs typeface="Tahoma"/>
                        </a:rPr>
                        <a:t>I полугодие 2024</a:t>
                      </a:r>
                      <a:endParaRPr sz="1100" b="1">
                        <a:latin typeface="Tahoma"/>
                        <a:ea typeface="Tahoma"/>
                        <a:cs typeface="Tahoma"/>
                      </a:endParaRPr>
                    </a:p>
                    <a:p>
                      <a:pPr algn="ctr">
                        <a:defRPr/>
                      </a:pPr>
                      <a:endParaRPr lang="ru-RU" sz="1100" b="1"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0">
                <a:tc vMerge="1"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b="1">
                          <a:latin typeface="Tahoma"/>
                          <a:ea typeface="Tahoma"/>
                          <a:cs typeface="Tahoma"/>
                        </a:rPr>
                        <a:t>ОИО</a:t>
                      </a:r>
                      <a:endParaRPr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100" b="1">
                          <a:latin typeface="Tahoma"/>
                          <a:ea typeface="Tahoma"/>
                          <a:cs typeface="Tahoma"/>
                        </a:rPr>
                        <a:t>ОМСУ</a:t>
                      </a:r>
                      <a:endParaRPr sz="1100">
                        <a:latin typeface="Tahoma"/>
                        <a:ea typeface="Tahoma"/>
                        <a:cs typeface="Tahoma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100" b="1">
                          <a:latin typeface="Tahoma"/>
                          <a:ea typeface="Tahoma"/>
                          <a:cs typeface="Tahoma"/>
                        </a:rPr>
                        <a:t>ОИО</a:t>
                      </a:r>
                      <a:endParaRPr sz="1100">
                        <a:latin typeface="Tahoma"/>
                        <a:ea typeface="Tahoma"/>
                        <a:cs typeface="Tahoma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b="1">
                          <a:latin typeface="Tahoma"/>
                          <a:ea typeface="Tahoma"/>
                          <a:cs typeface="Tahoma"/>
                        </a:rPr>
                        <a:t>ОМСУ</a:t>
                      </a:r>
                      <a:endParaRPr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53440">
                <a:tc>
                  <a:txBody>
                    <a:bodyPr/>
                    <a:p>
                      <a:pPr>
                        <a:lnSpc>
                          <a:spcPct val="75000"/>
                        </a:lnSpc>
                        <a:defRPr/>
                      </a:pPr>
                      <a:r>
                        <a:rPr lang="ru-RU" sz="1000" b="1">
                          <a:latin typeface="Arial"/>
                          <a:cs typeface="Arial"/>
                        </a:rPr>
                        <a:t>Профилактические визиты</a:t>
                      </a:r>
                      <a:endParaRPr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b="1">
                          <a:solidFill>
                            <a:srgbClr val="008080"/>
                          </a:solidFill>
                          <a:latin typeface="Arial"/>
                          <a:cs typeface="Arial"/>
                        </a:rPr>
                        <a:t>1151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100" b="1">
                          <a:solidFill>
                            <a:srgbClr val="008080"/>
                          </a:solidFill>
                          <a:latin typeface="Arial"/>
                          <a:cs typeface="Arial"/>
                        </a:rPr>
                        <a:t>514</a:t>
                      </a:r>
                      <a:endParaRPr sz="1100"/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100" b="1">
                          <a:solidFill>
                            <a:srgbClr val="008080"/>
                          </a:solidFill>
                          <a:latin typeface="Arial"/>
                          <a:cs typeface="Arial"/>
                        </a:rPr>
                        <a:t>1012</a:t>
                      </a:r>
                      <a:endParaRPr sz="1100"/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100" b="1">
                          <a:solidFill>
                            <a:srgbClr val="008080"/>
                          </a:solidFill>
                          <a:latin typeface="Arial"/>
                          <a:cs typeface="Arial"/>
                        </a:rPr>
                        <a:t>73</a:t>
                      </a:r>
                      <a:endParaRPr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93154559" name="Прямоугольник 10"/>
          <p:cNvSpPr/>
          <p:nvPr/>
        </p:nvSpPr>
        <p:spPr bwMode="auto">
          <a:xfrm>
            <a:off x="1045482" y="3409980"/>
            <a:ext cx="7211034" cy="500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ЕЖЕГОДНОЕ ПРОВЕДЕНИЕ ПУБЛИЧНЫХ МЕРОПРИЯТИЙ ПО ВСЕМ ВИДАМ КОНТРОЛЯ</a:t>
            </a:r>
            <a:endParaRPr sz="1100"/>
          </a:p>
          <a:p>
            <a:pPr>
              <a:defRPr/>
            </a:pPr>
            <a:r>
              <a:rPr lang="ru-RU" sz="105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сводный план-график размещается на официальном сайте Минэкономразвития НСО</a:t>
            </a:r>
            <a:endParaRPr/>
          </a:p>
          <a:p>
            <a:pPr lvl="0">
              <a:defRPr/>
            </a:pPr>
            <a:endParaRPr lang="ru-RU" sz="500" b="1">
              <a:solidFill>
                <a:srgbClr val="002060"/>
              </a:solidFill>
              <a:latin typeface="Tahoma"/>
              <a:ea typeface="Tahoma"/>
              <a:cs typeface="Tahoma"/>
            </a:endParaRPr>
          </a:p>
        </p:txBody>
      </p:sp>
      <p:pic>
        <p:nvPicPr>
          <p:cNvPr id="335517317" name="Picture 2" descr="Комната для переговоров – Бесплатные иконки: бизнес и финансы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447841" y="3382116"/>
            <a:ext cx="555864" cy="555864"/>
          </a:xfrm>
          <a:prstGeom prst="rect">
            <a:avLst/>
          </a:prstGeom>
          <a:noFill/>
        </p:spPr>
      </p:pic>
      <p:pic>
        <p:nvPicPr>
          <p:cNvPr id="1523774470" name="Рисунок 6"/>
          <p:cNvPicPr>
            <a:picLocks noChangeAspect="1"/>
          </p:cNvPicPr>
          <p:nvPr/>
        </p:nvPicPr>
        <p:blipFill>
          <a:blip r:embed="rId6"/>
          <a:srcRect l="12955" t="36287" r="67611" b="39035"/>
          <a:stretch/>
        </p:blipFill>
        <p:spPr bwMode="auto">
          <a:xfrm>
            <a:off x="420803" y="2829799"/>
            <a:ext cx="723145" cy="516532"/>
          </a:xfrm>
          <a:prstGeom prst="rect">
            <a:avLst/>
          </a:prstGeom>
        </p:spPr>
      </p:pic>
      <p:sp>
        <p:nvSpPr>
          <p:cNvPr id="83749101" name="Прямоугольник 20"/>
          <p:cNvSpPr/>
          <p:nvPr/>
        </p:nvSpPr>
        <p:spPr bwMode="auto">
          <a:xfrm>
            <a:off x="1037445" y="2981322"/>
            <a:ext cx="80182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ИСПОЛЬЗОВАНИЕ ПРОЦЕДУРЫ ДОСУДЕБНОГО ОБЖАЛОВАНИЯ РЕШЕНИЙ КНО</a:t>
            </a:r>
            <a:endParaRPr lang="ru-RU" sz="1100" b="1">
              <a:solidFill>
                <a:srgbClr val="002060"/>
              </a:solidFill>
              <a:latin typeface="Tahoma"/>
              <a:ea typeface="Tahoma"/>
              <a:cs typeface="Tahoma"/>
            </a:endParaRPr>
          </a:p>
        </p:txBody>
      </p:sp>
      <p:graphicFrame>
        <p:nvGraphicFramePr>
          <p:cNvPr id="248194340" name="Таблица 1"/>
          <p:cNvGraphicFramePr>
            <a:graphicFrameLocks xmlns:a="http://schemas.openxmlformats.org/drawingml/2006/main"/>
          </p:cNvGraphicFramePr>
          <p:nvPr/>
        </p:nvGraphicFramePr>
        <p:xfrm>
          <a:off x="5652120" y="1880567"/>
          <a:ext cx="3180050" cy="963133"/>
        </p:xfrm>
        <a:graphic>
          <a:graphicData uri="http://schemas.openxmlformats.org/drawingml/2006/table">
            <a:tbl>
              <a:tblPr firstRow="1" firstCol="0" lastRow="0" lastCol="0" bandRow="1" bandCol="0"/>
              <a:tblGrid>
                <a:gridCol w="1586726"/>
                <a:gridCol w="911885"/>
                <a:gridCol w="681439"/>
              </a:tblGrid>
              <a:tr h="422770">
                <a:tc rowSpan="2"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endParaRPr lang="ru-RU" sz="1000" b="1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000" b="1">
                          <a:latin typeface="Arial"/>
                          <a:cs typeface="Arial"/>
                        </a:rPr>
                        <a:t>Доля </a:t>
                      </a:r>
                      <a:r>
                        <a:rPr lang="ru-RU" sz="1000" b="1">
                          <a:latin typeface="Arial"/>
                          <a:cs typeface="Arial"/>
                        </a:rPr>
                        <a:t>профилактических визитов от общего кол-ва профилактических мероприятий</a:t>
                      </a:r>
                      <a:endParaRPr sz="10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endParaRPr sz="1100" b="1">
                        <a:latin typeface="Tahoma"/>
                        <a:cs typeface="Tahoma"/>
                      </a:endParaRPr>
                    </a:p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100" b="1">
                          <a:latin typeface="Tahoma"/>
                          <a:ea typeface="Tahoma"/>
                          <a:cs typeface="Tahoma"/>
                        </a:rPr>
                        <a:t>2023</a:t>
                      </a:r>
                      <a:endParaRPr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endParaRPr sz="1100" b="1">
                        <a:latin typeface="Tahoma"/>
                        <a:cs typeface="Tahoma"/>
                      </a:endParaRPr>
                    </a:p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100" b="1">
                          <a:latin typeface="Tahoma"/>
                          <a:ea typeface="Tahoma"/>
                          <a:cs typeface="Tahoma"/>
                        </a:rPr>
                        <a:t>2025</a:t>
                      </a:r>
                      <a:endParaRPr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40363">
                <a:tc vMerge="1">
                  <a:txBody>
                    <a:bodyPr/>
                    <a:p>
                      <a:pPr algn="just">
                        <a:lnSpc>
                          <a:spcPct val="75000"/>
                        </a:lnSpc>
                        <a:defRPr/>
                      </a:pPr>
                      <a:endParaRPr sz="9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000" b="1">
                          <a:solidFill>
                            <a:srgbClr val="00B050"/>
                          </a:solidFill>
                          <a:latin typeface="Tahoma"/>
                          <a:ea typeface="Tahoma"/>
                          <a:cs typeface="Tahoma"/>
                        </a:rPr>
                        <a:t>20%</a:t>
                      </a:r>
                      <a:endParaRPr sz="1000" b="1">
                        <a:solidFill>
                          <a:srgbClr val="00B050"/>
                        </a:solidFill>
                        <a:latin typeface="Tahoma"/>
                        <a:cs typeface="Tahoma"/>
                      </a:endParaRPr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lnSpc>
                          <a:spcPct val="75000"/>
                        </a:lnSpc>
                        <a:defRPr/>
                      </a:pPr>
                      <a:r>
                        <a:rPr lang="ru-RU" sz="1000" b="1">
                          <a:solidFill>
                            <a:srgbClr val="00B050"/>
                          </a:solidFill>
                          <a:latin typeface="Tahoma"/>
                          <a:ea typeface="Tahoma"/>
                          <a:cs typeface="Tahoma"/>
                        </a:rPr>
                        <a:t>25%</a:t>
                      </a:r>
                      <a:endParaRPr sz="1000" b="1">
                        <a:solidFill>
                          <a:srgbClr val="00B050"/>
                        </a:solidFill>
                        <a:latin typeface="Tahoma"/>
                        <a:cs typeface="Tahom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0" name="Прямоугольник 4"/>
          <p:cNvSpPr/>
          <p:nvPr/>
        </p:nvSpPr>
        <p:spPr bwMode="auto">
          <a:xfrm>
            <a:off x="1038330" y="609727"/>
            <a:ext cx="78839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ПРИОРИТЕТ ПРОФИЛАКТИКИ</a:t>
            </a:r>
            <a:endParaRPr/>
          </a:p>
          <a:p>
            <a:pPr>
              <a:defRPr/>
            </a:pPr>
            <a:r>
              <a:rPr lang="ru-RU"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д</a:t>
            </a:r>
            <a:r>
              <a:rPr lang="ru-RU"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оля профилактических мероприятий (от общего количества ПМ и КНМ):  </a:t>
            </a:r>
            <a:endParaRPr/>
          </a:p>
          <a:p>
            <a:pPr>
              <a:defRPr/>
            </a:pPr>
            <a:endParaRPr lang="ru-RU" sz="800" b="1">
              <a:solidFill>
                <a:srgbClr val="002060"/>
              </a:solidFill>
              <a:latin typeface="Tahoma"/>
              <a:ea typeface="Tahoma"/>
              <a:cs typeface="Tahoma"/>
            </a:endParaRPr>
          </a:p>
          <a:p>
            <a:pPr lvl="0">
              <a:defRPr/>
            </a:pP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ОИО – 2023 - 62,1 %, </a:t>
            </a:r>
            <a:r>
              <a:rPr lang="en-US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I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 полугодие 2024 – </a:t>
            </a:r>
            <a:r>
              <a:rPr lang="en-US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64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,9%</a:t>
            </a:r>
            <a:endParaRPr/>
          </a:p>
          <a:p>
            <a:pPr lvl="0">
              <a:defRPr/>
            </a:pP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ОМСУ – 2023 – 97,3 %,</a:t>
            </a:r>
            <a:r>
              <a:rPr lang="en-US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 I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 полугодие 2024 – 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100 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%</a:t>
            </a:r>
            <a:endParaRPr lang="ru-RU" sz="1100" b="1">
              <a:solidFill>
                <a:srgbClr val="9E6F44"/>
              </a:solidFill>
              <a:latin typeface="Tahoma"/>
              <a:ea typeface="Tahoma"/>
              <a:cs typeface="Tahoma"/>
            </a:endParaRPr>
          </a:p>
        </p:txBody>
      </p:sp>
      <p:pic>
        <p:nvPicPr>
          <p:cNvPr id="2052" name="Picture 4" descr="Инструкции – Бесплатные иконки: образование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351913" y="772607"/>
            <a:ext cx="628596" cy="628596"/>
          </a:xfrm>
          <a:prstGeom prst="rect">
            <a:avLst/>
          </a:prstGeom>
          <a:noFill/>
        </p:spPr>
      </p:pic>
      <p:pic>
        <p:nvPicPr>
          <p:cNvPr id="1664423381" name="Picture 4"/>
          <p:cNvPicPr>
            <a:picLocks noChangeAspect="1" noChangeArrowheads="1"/>
          </p:cNvPicPr>
          <p:nvPr/>
        </p:nvPicPr>
        <p:blipFill>
          <a:blip r:embed="rId8"/>
          <a:srcRect l="17151" t="4660" r="9994" b="0"/>
          <a:stretch/>
        </p:blipFill>
        <p:spPr bwMode="auto">
          <a:xfrm>
            <a:off x="782376" y="1933316"/>
            <a:ext cx="851526" cy="55387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5911372" name="Прямоугольник 15"/>
          <p:cNvSpPr/>
          <p:nvPr/>
        </p:nvSpPr>
        <p:spPr bwMode="auto">
          <a:xfrm>
            <a:off x="234037" y="176157"/>
            <a:ext cx="5133929" cy="320399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5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4. ПОНЯТНОСТЬ И ПРОЗРАЧНОСТЬ ПРОЦЕДУР: ОРВ, ОТ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162521099" name="Прямоугольник 11"/>
          <p:cNvSpPr/>
          <p:nvPr/>
        </p:nvSpPr>
        <p:spPr bwMode="auto">
          <a:xfrm>
            <a:off x="550094" y="3578748"/>
            <a:ext cx="4311984" cy="1114196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400" b="1">
                <a:solidFill>
                  <a:srgbClr val="4472C4">
                    <a:lumMod val="50000"/>
                  </a:srgbClr>
                </a:solidFill>
                <a:latin typeface="Tahoma"/>
                <a:ea typeface="Tahoma"/>
                <a:cs typeface="Tahoma"/>
              </a:rPr>
              <a:t>Единая площадка для проведения ОРВ «Электронная демократия» (отражены все этапы прохождения ОРВ, включая публикацию откорректированного акта)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512421518" name="Прямоугольник 19"/>
          <p:cNvSpPr/>
          <p:nvPr/>
        </p:nvSpPr>
        <p:spPr bwMode="auto">
          <a:xfrm>
            <a:off x="550094" y="2601064"/>
            <a:ext cx="4311985" cy="551565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>
                <a:solidFill>
                  <a:srgbClr val="4472C4">
                    <a:lumMod val="50000"/>
                  </a:srgbClr>
                </a:solidFill>
                <a:latin typeface="Tahoma"/>
                <a:ea typeface="Tahoma"/>
                <a:cs typeface="Tahoma"/>
              </a:rPr>
              <a:t>Мониторинг улучшения регуляторной среды для бизнеса</a:t>
            </a:r>
            <a:endParaRPr sz="1600"/>
          </a:p>
        </p:txBody>
      </p:sp>
      <p:sp>
        <p:nvSpPr>
          <p:cNvPr id="974000923" name="Прямоугольник 23"/>
          <p:cNvSpPr/>
          <p:nvPr/>
        </p:nvSpPr>
        <p:spPr bwMode="auto">
          <a:xfrm>
            <a:off x="550094" y="1483008"/>
            <a:ext cx="4311985" cy="517749"/>
          </a:xfrm>
          <a:prstGeom prst="rect">
            <a:avLst/>
          </a:prstGeom>
          <a:noFill/>
          <a:ln w="38100" cap="flat" cmpd="sng" algn="ctr">
            <a:solidFill>
              <a:srgbClr val="DFB27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6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>
                <a:solidFill>
                  <a:srgbClr val="4472C4">
                    <a:lumMod val="50000"/>
                  </a:srgbClr>
                </a:solidFill>
                <a:latin typeface="Tahoma"/>
                <a:ea typeface="Tahoma"/>
                <a:cs typeface="Tahoma"/>
              </a:rPr>
              <a:t>Выход к бизнесу-сообществу</a:t>
            </a:r>
            <a:endParaRPr sz="1600"/>
          </a:p>
        </p:txBody>
      </p:sp>
      <p:pic>
        <p:nvPicPr>
          <p:cNvPr id="370193203" name="Рисунок 1" descr="G:\Управление совершенствования государственного управления и правовой работы\ОРВ\Мероприятия по ОРВ\Конференция НГУЭУ\фото\рпрп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218058" y="1778067"/>
            <a:ext cx="1690418" cy="1173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0343942" name="Рисунок 5" descr="C:\Users\ong\AppData\Local\Microsoft\Windows\Temporary Internet Files\Content.Outlook\UKMO3ADY\круглый стол.jpg"/>
          <p:cNvPicPr>
            <a:picLocks noChangeAspect="1" noChangeArrowheads="1"/>
          </p:cNvPicPr>
          <p:nvPr/>
        </p:nvPicPr>
        <p:blipFill>
          <a:blip r:embed="rId4"/>
          <a:srcRect l="1371" t="15847" r="2039" b="1558"/>
          <a:stretch/>
        </p:blipFill>
        <p:spPr bwMode="auto">
          <a:xfrm>
            <a:off x="7264451" y="3475607"/>
            <a:ext cx="1690418" cy="1217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20899445" name="Прямоугольник 30"/>
          <p:cNvSpPr/>
          <p:nvPr/>
        </p:nvSpPr>
        <p:spPr bwMode="auto">
          <a:xfrm>
            <a:off x="4764051" y="1382961"/>
            <a:ext cx="2598431" cy="35892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ДНИ ПРЕДПРИНИМАТЕЛЬСТВА</a:t>
            </a:r>
            <a:endParaRPr lang="ru-RU" sz="1200" b="1">
              <a:solidFill>
                <a:schemeClr val="accent1">
                  <a:lumMod val="50000"/>
                </a:schemeClr>
              </a:solidFill>
              <a:latin typeface="Century Gothic"/>
              <a:cs typeface="Times New Roman"/>
            </a:endParaRPr>
          </a:p>
        </p:txBody>
      </p:sp>
      <p:sp>
        <p:nvSpPr>
          <p:cNvPr id="1238563222" name="Прямоугольник 31"/>
          <p:cNvSpPr/>
          <p:nvPr/>
        </p:nvSpPr>
        <p:spPr bwMode="auto">
          <a:xfrm>
            <a:off x="7376376" y="1439439"/>
            <a:ext cx="1455976" cy="20581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КОНФЕРЕНЦИИ</a:t>
            </a:r>
            <a:endParaRPr lang="ru-RU" sz="1200" b="1">
              <a:solidFill>
                <a:schemeClr val="accent1">
                  <a:lumMod val="50000"/>
                </a:schemeClr>
              </a:solidFill>
              <a:latin typeface="Century Gothic"/>
              <a:cs typeface="Times New Roman"/>
            </a:endParaRPr>
          </a:p>
        </p:txBody>
      </p:sp>
      <p:sp>
        <p:nvSpPr>
          <p:cNvPr id="1290808563" name="Прямоугольник 32"/>
          <p:cNvSpPr/>
          <p:nvPr/>
        </p:nvSpPr>
        <p:spPr bwMode="auto">
          <a:xfrm>
            <a:off x="5423549" y="3152630"/>
            <a:ext cx="1373476" cy="20581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ЭКСПЕРТНЫЙ СОВЕТ</a:t>
            </a:r>
            <a:endParaRPr lang="ru-RU" sz="1200" b="1">
              <a:solidFill>
                <a:schemeClr val="accent1">
                  <a:lumMod val="50000"/>
                </a:schemeClr>
              </a:solidFill>
              <a:latin typeface="Century Gothic"/>
              <a:cs typeface="Times New Roman"/>
            </a:endParaRPr>
          </a:p>
        </p:txBody>
      </p:sp>
      <p:sp>
        <p:nvSpPr>
          <p:cNvPr id="1194591740" name="Прямоугольник 33"/>
          <p:cNvSpPr/>
          <p:nvPr/>
        </p:nvSpPr>
        <p:spPr bwMode="auto">
          <a:xfrm>
            <a:off x="7544374" y="3152630"/>
            <a:ext cx="1287978" cy="20581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КРУГЛЫЕ СТОЛЫ</a:t>
            </a:r>
            <a:endParaRPr lang="ru-RU" sz="1200" b="1">
              <a:solidFill>
                <a:schemeClr val="accent1">
                  <a:lumMod val="50000"/>
                </a:schemeClr>
              </a:solidFill>
              <a:latin typeface="Century Gothic"/>
              <a:cs typeface="Times New Roman"/>
            </a:endParaRPr>
          </a:p>
        </p:txBody>
      </p:sp>
      <p:pic>
        <p:nvPicPr>
          <p:cNvPr id="1709148535" name="Рисунок 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274932" y="3467787"/>
            <a:ext cx="1633544" cy="1225158"/>
          </a:xfrm>
          <a:prstGeom prst="rect">
            <a:avLst/>
          </a:prstGeom>
          <a:effectLst>
            <a:softEdge rad="112522"/>
          </a:effectLst>
        </p:spPr>
      </p:pic>
      <p:pic>
        <p:nvPicPr>
          <p:cNvPr id="1962719229" name="Рисунок 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293960" y="1778067"/>
            <a:ext cx="1620808" cy="1215606"/>
          </a:xfrm>
          <a:prstGeom prst="rect">
            <a:avLst/>
          </a:prstGeom>
          <a:effectLst>
            <a:softEdge rad="114300"/>
          </a:effectLst>
        </p:spPr>
      </p:pic>
      <p:cxnSp>
        <p:nvCxnSpPr>
          <p:cNvPr id="1636777835" name="Прямая соединительная линия 19"/>
          <p:cNvCxnSpPr>
            <a:cxnSpLocks/>
          </p:cNvCxnSpPr>
          <p:nvPr/>
        </p:nvCxnSpPr>
        <p:spPr bwMode="auto">
          <a:xfrm>
            <a:off x="234039" y="523785"/>
            <a:ext cx="7958090" cy="35331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pic>
        <p:nvPicPr>
          <p:cNvPr id="1339805300" name="Рисунок 31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7700986" y="77974"/>
            <a:ext cx="1333166" cy="481142"/>
          </a:xfrm>
          <a:prstGeom prst="rect">
            <a:avLst/>
          </a:prstGeom>
        </p:spPr>
      </p:pic>
      <p:sp>
        <p:nvSpPr>
          <p:cNvPr id="497338769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3" y="4698037"/>
            <a:ext cx="395534" cy="393989"/>
          </a:xfrm>
        </p:spPr>
        <p:txBody>
          <a:bodyPr>
            <a:normAutofit/>
          </a:bodyPr>
          <a:lstStyle/>
          <a:p>
            <a:pPr>
              <a:defRPr/>
            </a:pPr>
            <a:fld id="{10A40F07-283E-5AA1-7AAE-5F2EEB5ACCDE}" type="slidenum">
              <a:rPr lang="ru-RU" sz="1400"/>
              <a:t/>
            </a:fld>
            <a:endParaRPr lang="ru-RU"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64435706" name="Прямоугольник 16"/>
          <p:cNvSpPr/>
          <p:nvPr/>
        </p:nvSpPr>
        <p:spPr bwMode="auto">
          <a:xfrm>
            <a:off x="73808" y="1102621"/>
            <a:ext cx="45782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ГИС НСО «Электронная демократия НСО»</a:t>
            </a:r>
            <a:endParaRPr sz="1200"/>
          </a:p>
        </p:txBody>
      </p:sp>
      <p:pic>
        <p:nvPicPr>
          <p:cNvPr id="952789044" name="Рисунок 7"/>
          <p:cNvPicPr>
            <a:picLocks noChangeAspect="1"/>
          </p:cNvPicPr>
          <p:nvPr/>
        </p:nvPicPr>
        <p:blipFill>
          <a:blip r:embed="rId2"/>
          <a:srcRect l="9965" t="6667" r="12813" b="7962"/>
          <a:stretch/>
        </p:blipFill>
        <p:spPr bwMode="auto">
          <a:xfrm>
            <a:off x="4865311" y="1512891"/>
            <a:ext cx="3405511" cy="2216222"/>
          </a:xfrm>
          <a:prstGeom prst="rect">
            <a:avLst/>
          </a:prstGeom>
        </p:spPr>
      </p:pic>
      <p:sp>
        <p:nvSpPr>
          <p:cNvPr id="1259268377" name="Прямоугольник 31"/>
          <p:cNvSpPr/>
          <p:nvPr/>
        </p:nvSpPr>
        <p:spPr bwMode="auto">
          <a:xfrm>
            <a:off x="6040257" y="1102621"/>
            <a:ext cx="1174200" cy="20581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Реестры ОТ</a:t>
            </a:r>
            <a:endParaRPr lang="ru-RU" sz="1200" b="1">
              <a:solidFill>
                <a:schemeClr val="accent1">
                  <a:lumMod val="50000"/>
                </a:schemeClr>
              </a:solidFill>
              <a:latin typeface="Century Gothic"/>
              <a:cs typeface="Times New Roman"/>
            </a:endParaRPr>
          </a:p>
        </p:txBody>
      </p:sp>
      <p:sp>
        <p:nvSpPr>
          <p:cNvPr id="663892165" name="Прямоугольник 18"/>
          <p:cNvSpPr/>
          <p:nvPr/>
        </p:nvSpPr>
        <p:spPr bwMode="auto">
          <a:xfrm>
            <a:off x="185814" y="178587"/>
            <a:ext cx="6382973" cy="3203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5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4. ПОНЯТНОСТЬ И ПРОЗРАЧНОСТЬ ПРОЦЕДУР: ОРВ, ОТ</a:t>
            </a:r>
            <a:endParaRPr sz="1500">
              <a:solidFill>
                <a:srgbClr val="DFB27C"/>
              </a:solidFill>
              <a:latin typeface="Tahoma"/>
              <a:cs typeface="Tahoma"/>
            </a:endParaRPr>
          </a:p>
        </p:txBody>
      </p:sp>
      <p:pic>
        <p:nvPicPr>
          <p:cNvPr id="567206092" name="Рисунок 9"/>
          <p:cNvPicPr>
            <a:picLocks noChangeAspect="1"/>
          </p:cNvPicPr>
          <p:nvPr/>
        </p:nvPicPr>
        <p:blipFill>
          <a:blip r:embed="rId3"/>
          <a:srcRect l="10730" t="5927" r="8542" b="3888"/>
          <a:stretch/>
        </p:blipFill>
        <p:spPr bwMode="auto">
          <a:xfrm>
            <a:off x="690854" y="1568196"/>
            <a:ext cx="3438831" cy="2160916"/>
          </a:xfrm>
          <a:prstGeom prst="rect">
            <a:avLst/>
          </a:prstGeom>
        </p:spPr>
      </p:pic>
      <p:cxnSp>
        <p:nvCxnSpPr>
          <p:cNvPr id="1405656824" name="Прямая соединительная линия 19"/>
          <p:cNvCxnSpPr>
            <a:cxnSpLocks/>
          </p:cNvCxnSpPr>
          <p:nvPr/>
        </p:nvCxnSpPr>
        <p:spPr bwMode="auto">
          <a:xfrm>
            <a:off x="234039" y="523785"/>
            <a:ext cx="7958090" cy="35331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pic>
        <p:nvPicPr>
          <p:cNvPr id="935990708" name="Рисунок 3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413488" y="60309"/>
            <a:ext cx="1333166" cy="481142"/>
          </a:xfrm>
          <a:prstGeom prst="rect">
            <a:avLst/>
          </a:prstGeom>
        </p:spPr>
      </p:pic>
      <p:sp>
        <p:nvSpPr>
          <p:cNvPr id="726021141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3" y="4698037"/>
            <a:ext cx="395534" cy="393989"/>
          </a:xfrm>
        </p:spPr>
        <p:txBody>
          <a:bodyPr>
            <a:normAutofit/>
          </a:bodyPr>
          <a:lstStyle/>
          <a:p>
            <a:pPr>
              <a:defRPr/>
            </a:pPr>
            <a:fld id="{0C9CF640-3E76-0096-A7E9-B40EDD3F0941}" type="slidenum">
              <a:rPr lang="ru-RU" sz="1400"/>
              <a:t/>
            </a:fld>
            <a:endParaRPr lang="ru-RU"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alpha val="58000"/>
          </a:schemeClr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5" y="4698039"/>
            <a:ext cx="395536" cy="393991"/>
          </a:xfrm>
        </p:spPr>
        <p:txBody>
          <a:bodyPr>
            <a:normAutofit/>
          </a:bodyPr>
          <a:lstStyle/>
          <a:p>
            <a:pPr>
              <a:defRPr/>
            </a:pPr>
            <a:fld id="{B40D7CFC-9118-4005-9F61-C1BECD5939FB}" type="slidenum">
              <a:rPr lang="ru-RU" sz="1400"/>
              <a:t/>
            </a:fld>
            <a:endParaRPr lang="ru-RU" sz="1400"/>
          </a:p>
        </p:txBody>
      </p:sp>
      <p:sp>
        <p:nvSpPr>
          <p:cNvPr id="13" name="TextBox 12"/>
          <p:cNvSpPr txBox="1"/>
          <p:nvPr/>
        </p:nvSpPr>
        <p:spPr bwMode="auto">
          <a:xfrm>
            <a:off x="262921" y="164102"/>
            <a:ext cx="7450303" cy="320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7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500" b="1">
                <a:solidFill>
                  <a:srgbClr val="E0B172"/>
                </a:solidFill>
                <a:latin typeface="Tahoma"/>
                <a:ea typeface="Tahoma"/>
                <a:cs typeface="Tahoma"/>
              </a:rPr>
              <a:t>4. ПОНЯТНОСТЬ И ПРОЗРАЧНОСТЬ ПРОЦЕДУР: КНД</a:t>
            </a:r>
            <a:endParaRPr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700988" y="42643"/>
            <a:ext cx="1333168" cy="481143"/>
          </a:xfrm>
          <a:prstGeom prst="rect">
            <a:avLst/>
          </a:prstGeom>
        </p:spPr>
      </p:pic>
      <p:cxnSp>
        <p:nvCxnSpPr>
          <p:cNvPr id="20" name="Прямая соединительная линия 19"/>
          <p:cNvCxnSpPr>
            <a:cxnSpLocks/>
          </p:cNvCxnSpPr>
          <p:nvPr/>
        </p:nvCxnSpPr>
        <p:spPr bwMode="auto">
          <a:xfrm>
            <a:off x="235065" y="540007"/>
            <a:ext cx="7958092" cy="35333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pic>
        <p:nvPicPr>
          <p:cNvPr id="24" name="Picture 18" descr="Символ документов – Бесплатные иконки: интерфейс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95290" y="1594066"/>
            <a:ext cx="485215" cy="543706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 bwMode="auto">
          <a:xfrm>
            <a:off x="1186760" y="1543051"/>
            <a:ext cx="4499523" cy="59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1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ПЕРЕЧНИ НПА, СОДЕРЖАЩИХ </a:t>
            </a:r>
            <a:endParaRPr sz="1100"/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1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ОБЯЗАТЕЛЬНЫЕ ТРЕБОВАНИЯ</a:t>
            </a:r>
            <a:endParaRPr/>
          </a:p>
          <a:p>
            <a:pPr lvl="0">
              <a:defRPr/>
            </a:pPr>
            <a:r>
              <a:rPr lang="ru-RU" sz="1100" b="1" i="0" u="none" strike="noStrike" cap="none" spc="0">
                <a:ln>
                  <a:noFill/>
                </a:ln>
                <a:solidFill>
                  <a:srgbClr val="9E6F44"/>
                </a:solidFill>
                <a:latin typeface="Tahoma"/>
                <a:ea typeface="Tahoma"/>
                <a:cs typeface="Tahoma"/>
              </a:rPr>
              <a:t>размещены на сайтах 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контрольных органов</a:t>
            </a:r>
            <a:endParaRPr lang="ru-RU" sz="1100" b="1" i="0" u="none" strike="noStrike" cap="none" spc="0">
              <a:ln>
                <a:noFill/>
              </a:ln>
              <a:solidFill>
                <a:srgbClr val="9E6F44"/>
              </a:solidFill>
              <a:latin typeface="Tahoma"/>
              <a:ea typeface="Tahoma"/>
              <a:cs typeface="Tahoma"/>
            </a:endParaRPr>
          </a:p>
        </p:txBody>
      </p:sp>
      <p:pic>
        <p:nvPicPr>
          <p:cNvPr id="27" name="Picture 22" descr="Бухгалтерия – Бесплатные иконки: бизнес и финансы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660818" y="1378043"/>
            <a:ext cx="616188" cy="616188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 bwMode="auto">
          <a:xfrm>
            <a:off x="5346654" y="1258860"/>
            <a:ext cx="3544394" cy="975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1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Tahoma"/>
                <a:ea typeface="Tahoma"/>
                <a:cs typeface="Tahoma"/>
              </a:rPr>
              <a:t>РЕЕСТР КАТЕГОРИРОВАННЫХ ОБЪЕКТОВ</a:t>
            </a:r>
            <a:endParaRPr/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000" b="1" i="0" u="none" strike="noStrike" cap="none" spc="0">
                <a:ln>
                  <a:noFill/>
                </a:ln>
                <a:solidFill>
                  <a:srgbClr val="002060"/>
                </a:solidFill>
                <a:latin typeface="Tahoma"/>
                <a:ea typeface="Tahoma"/>
                <a:cs typeface="Tahoma"/>
              </a:rPr>
              <a:t>– позволяет узнать свою категорию риска в режиме «онлайн»</a:t>
            </a:r>
            <a:endParaRPr/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500" b="1" i="0" u="none" strike="noStrike" cap="none" spc="0">
              <a:ln>
                <a:noFill/>
              </a:ln>
              <a:solidFill>
                <a:srgbClr val="41719C"/>
              </a:solidFill>
              <a:latin typeface="Tahoma"/>
              <a:ea typeface="Tahoma"/>
              <a:cs typeface="Tahoma"/>
            </a:endParaRPr>
          </a:p>
          <a:p>
            <a:pPr lvl="0">
              <a:defRPr/>
            </a:pPr>
            <a:r>
              <a:rPr lang="ru-RU" sz="1100" b="1" i="0" u="none" strike="noStrike" cap="none" spc="0">
                <a:ln>
                  <a:noFill/>
                </a:ln>
                <a:solidFill>
                  <a:srgbClr val="9E6F44"/>
                </a:solidFill>
                <a:latin typeface="Tahoma"/>
                <a:ea typeface="Tahoma"/>
                <a:cs typeface="Tahoma"/>
              </a:rPr>
              <a:t>«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виджеты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» с информацией из реестров размещены на сайтах контрольных органов</a:t>
            </a:r>
            <a:endParaRPr lang="ru-RU" sz="1100" b="1" i="0" u="none" strike="noStrike" cap="none" spc="0">
              <a:ln>
                <a:noFill/>
              </a:ln>
              <a:solidFill>
                <a:srgbClr val="9E6F44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1956355571" name="Прямоугольник 22"/>
          <p:cNvSpPr/>
          <p:nvPr/>
        </p:nvSpPr>
        <p:spPr bwMode="auto">
          <a:xfrm>
            <a:off x="1222619" y="2511209"/>
            <a:ext cx="7201879" cy="929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АКТУАЛИЗАЦИЯ СВЕДЕНИЙ НА САЙТЕ КОНТРОЛЬНОГО ОРГАНА </a:t>
            </a:r>
            <a:endParaRPr sz="1100"/>
          </a:p>
          <a:p>
            <a:pPr lvl="0" algn="just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И В ЕДИНОМ РЕЕСТРЕ ВИДОВ КОНТРОЛЯ (ЕРВК)</a:t>
            </a:r>
            <a:endParaRPr sz="1100"/>
          </a:p>
          <a:p>
            <a:pPr lvl="0" algn="just">
              <a:defRPr/>
            </a:pPr>
            <a:r>
              <a:rPr lang="ru-RU" sz="1100" b="1" i="0" u="none" strike="noStrike" cap="none" spc="0">
                <a:ln>
                  <a:noFill/>
                </a:ln>
                <a:solidFill>
                  <a:srgbClr val="9E6F44"/>
                </a:solidFill>
                <a:latin typeface="Tahoma"/>
                <a:ea typeface="Tahoma"/>
                <a:cs typeface="Tahoma"/>
              </a:rPr>
              <a:t>Минэкономразвития НСО осуществляет системный мониторинг размещенных сведений на предмет их полноты и актуальности, при выявлении недостоверности в ЕРВК - вправе исключить контроль из публичного доступа</a:t>
            </a:r>
            <a:endParaRPr/>
          </a:p>
        </p:txBody>
      </p:sp>
      <p:sp>
        <p:nvSpPr>
          <p:cNvPr id="2077874341" name="Прямоугольник 16"/>
          <p:cNvSpPr/>
          <p:nvPr/>
        </p:nvSpPr>
        <p:spPr bwMode="auto">
          <a:xfrm>
            <a:off x="1222619" y="3576174"/>
            <a:ext cx="7618069" cy="59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ДАЛЬНЕЙШЕЕ НАПОЛНЕНИЕ РЕЕСТРОВ </a:t>
            </a:r>
            <a:endParaRPr sz="1100"/>
          </a:p>
          <a:p>
            <a:pPr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РЕГИОНАЛЬНЫХ ОБЯЗАТЕЛЬНЫХ ТРЕБОВАНИЙ</a:t>
            </a:r>
            <a:endParaRPr sz="1100"/>
          </a:p>
          <a:p>
            <a:pPr lvl="0">
              <a:defRPr/>
            </a:pPr>
            <a:r>
              <a:rPr lang="en-US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https://econom.nso.ru/page/3878</a:t>
            </a:r>
            <a:endParaRPr sz="1100" b="1">
              <a:solidFill>
                <a:srgbClr val="9E6F44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158590830" name="Прямоугольник 13"/>
          <p:cNvSpPr/>
          <p:nvPr/>
        </p:nvSpPr>
        <p:spPr bwMode="auto">
          <a:xfrm>
            <a:off x="1186759" y="4244370"/>
            <a:ext cx="7765950" cy="762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ФОРМИРОВАНИЕ РЕЕСТРОВ МУНИЦИПАЛЬНЫХ ОБЯЗАТЕЛЬНЫХ ТРЕБОВАНИЙ </a:t>
            </a:r>
            <a:endParaRPr sz="1100"/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И РАЗМЕЩЕНИЕ ИХ НА САЙТЕ КОНТРОЛЬНОГО ОРГАНА (в 2026 году)</a:t>
            </a:r>
            <a:endParaRPr sz="1100"/>
          </a:p>
          <a:p>
            <a:pPr lvl="0">
              <a:defRPr/>
            </a:pP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Минэкономразвития НСО осуществляет методическую поддержку 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ОИО и ОМСУ </a:t>
            </a:r>
            <a:r>
              <a:rPr lang="ru-RU" sz="11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по вопросам выявления и оценки применения обязательных требований</a:t>
            </a:r>
            <a:endParaRPr lang="ru-RU" sz="1200" b="1" i="0" u="none" strike="noStrike" cap="none" spc="0">
              <a:ln>
                <a:noFill/>
              </a:ln>
              <a:solidFill>
                <a:srgbClr val="9E6F44"/>
              </a:solidFill>
              <a:latin typeface="Tahoma"/>
              <a:ea typeface="Tahoma"/>
              <a:cs typeface="Tahoma"/>
            </a:endParaRPr>
          </a:p>
        </p:txBody>
      </p:sp>
      <p:pic>
        <p:nvPicPr>
          <p:cNvPr id="1088437682" name="Picture 4" descr="Интегрированная система – Бесплатные иконки: отгрузка и доставка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476245" y="2648342"/>
            <a:ext cx="569962" cy="569962"/>
          </a:xfrm>
          <a:prstGeom prst="rect">
            <a:avLst/>
          </a:prstGeom>
          <a:noFill/>
        </p:spPr>
      </p:pic>
      <p:pic>
        <p:nvPicPr>
          <p:cNvPr id="827160115" name="Picture 4" descr="Документ – Бесплатные иконки: безопасность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524704" y="3576174"/>
            <a:ext cx="491365" cy="491365"/>
          </a:xfrm>
          <a:prstGeom prst="rect">
            <a:avLst/>
          </a:prstGeom>
          <a:noFill/>
        </p:spPr>
      </p:pic>
      <p:pic>
        <p:nvPicPr>
          <p:cNvPr id="1485019001" name="Рисунок 2"/>
          <p:cNvPicPr>
            <a:picLocks noChangeAspect="1"/>
          </p:cNvPicPr>
          <p:nvPr/>
        </p:nvPicPr>
        <p:blipFill>
          <a:blip r:embed="rId7">
            <a:biLevel thresh="75000"/>
          </a:blip>
          <a:stretch/>
        </p:blipFill>
        <p:spPr bwMode="auto">
          <a:xfrm>
            <a:off x="527859" y="4359115"/>
            <a:ext cx="466734" cy="507319"/>
          </a:xfrm>
          <a:prstGeom prst="rect">
            <a:avLst/>
          </a:prstGeom>
        </p:spPr>
      </p:pic>
      <p:sp>
        <p:nvSpPr>
          <p:cNvPr id="983724501" name="Прямоугольник 22"/>
          <p:cNvSpPr/>
          <p:nvPr/>
        </p:nvSpPr>
        <p:spPr bwMode="auto">
          <a:xfrm>
            <a:off x="1201565" y="731542"/>
            <a:ext cx="7231398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11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УНИФИКАЦИЯ ВКЛАДОК ПО КНД НА САЙТЕ КАЖДОГО КОНТРОЛЬНОГО ОРГАНА</a:t>
            </a:r>
            <a:endParaRPr/>
          </a:p>
          <a:p>
            <a:pPr lvl="0" algn="just">
              <a:defRPr/>
            </a:pPr>
            <a:r>
              <a:rPr lang="en-US" sz="1200" b="1" i="0" u="sng" strike="noStrike" cap="none" spc="0">
                <a:solidFill>
                  <a:srgbClr val="9E6F44"/>
                </a:solidFill>
                <a:latin typeface="Tahoma"/>
                <a:ea typeface="Tahoma"/>
                <a:cs typeface="Tahoma"/>
                <a:hlinkClick r:id="rId8" tooltip="https://econom.nso.ru/page/2767"/>
              </a:rPr>
              <a:t>https://</a:t>
            </a:r>
            <a:r>
              <a:rPr lang="en-US" sz="1200" b="1" i="0" u="sng" strike="noStrike" cap="none" spc="0">
                <a:solidFill>
                  <a:srgbClr val="9E6F44"/>
                </a:solidFill>
                <a:latin typeface="Tahoma"/>
                <a:ea typeface="Tahoma"/>
                <a:cs typeface="Tahoma"/>
                <a:hlinkClick r:id="rId8" tooltip="https://econom.nso.ru/page/2767"/>
              </a:rPr>
              <a:t>econom.nso.ru/page/2767</a:t>
            </a:r>
            <a:endParaRPr lang="ru-RU" sz="1100" b="1">
              <a:solidFill>
                <a:srgbClr val="002060"/>
              </a:solidFill>
              <a:latin typeface="Tahoma"/>
              <a:ea typeface="Tahoma"/>
              <a:cs typeface="Tahoma"/>
            </a:endParaRPr>
          </a:p>
        </p:txBody>
      </p:sp>
      <p:pic>
        <p:nvPicPr>
          <p:cNvPr id="152961943" name="Picture 4" descr="Документ – Бесплатные иконки: безопасность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503229" y="759873"/>
            <a:ext cx="491363" cy="4913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-37784" y="-52898"/>
            <a:ext cx="9181785" cy="5199830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 l="0" t="1195" r="0" b="3872"/>
          <a:stretch/>
        </p:blipFill>
        <p:spPr bwMode="auto">
          <a:xfrm>
            <a:off x="-37784" y="-52898"/>
            <a:ext cx="1258806" cy="51963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458344" y="44577"/>
            <a:ext cx="5213482" cy="5121453"/>
          </a:xfrm>
          <a:prstGeom prst="rect">
            <a:avLst/>
          </a:prstGeom>
        </p:spPr>
      </p:pic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692760" y="4705669"/>
            <a:ext cx="2352146" cy="329627"/>
          </a:xfrm>
        </p:spPr>
        <p:txBody>
          <a:bodyPr/>
          <a:lstStyle/>
          <a:p>
            <a:pPr defTabSz="685800">
              <a:defRPr/>
            </a:pPr>
            <a:fld id="{F83CD08C-ACFB-4CBB-AD3B-26B73413ED81}" type="slidenum">
              <a:rPr lang="ru-RU">
                <a:solidFill>
                  <a:prstClr val="white"/>
                </a:solidFill>
                <a:latin typeface="Calibri"/>
              </a:rPr>
              <a:t/>
            </a:fld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 l="0" t="0" r="55937" b="0"/>
          <a:stretch/>
        </p:blipFill>
        <p:spPr bwMode="auto">
          <a:xfrm>
            <a:off x="3131840" y="2285101"/>
            <a:ext cx="1080120" cy="79539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l="44063" t="0" r="0" b="0"/>
          <a:stretch/>
        </p:blipFill>
        <p:spPr bwMode="auto">
          <a:xfrm>
            <a:off x="4129941" y="2285101"/>
            <a:ext cx="1314005" cy="7622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 bwMode="auto">
          <a:xfrm>
            <a:off x="718347" y="1370340"/>
            <a:ext cx="7669520" cy="914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ru-RU" sz="3600" b="1">
                <a:solidFill>
                  <a:srgbClr val="EAD4AC"/>
                </a:solidFill>
                <a:latin typeface="Tahoma"/>
                <a:cs typeface="Tahoma"/>
              </a:rPr>
              <a:t>Спасибо за внимание!</a:t>
            </a:r>
            <a:endParaRPr sz="4800" b="1">
              <a:solidFill>
                <a:srgbClr val="E2AC76"/>
              </a:solidFill>
              <a:latin typeface="Tahoma"/>
              <a:cs typeface="Tahoma"/>
            </a:endParaRPr>
          </a:p>
          <a:p>
            <a:pPr defTabSz="685800">
              <a:defRPr/>
            </a:pPr>
            <a:endParaRPr lang="ru-RU" b="1">
              <a:solidFill>
                <a:srgbClr val="E2AC76"/>
              </a:solidFill>
              <a:latin typeface="Tahoma"/>
              <a:cs typeface="Tahoma"/>
            </a:endParaRPr>
          </a:p>
        </p:txBody>
      </p:sp>
      <p:sp>
        <p:nvSpPr>
          <p:cNvPr id="2119201750" name="TextBox 12"/>
          <p:cNvSpPr txBox="1"/>
          <p:nvPr/>
        </p:nvSpPr>
        <p:spPr bwMode="auto">
          <a:xfrm>
            <a:off x="377738" y="3651905"/>
            <a:ext cx="7668799" cy="640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endParaRPr lang="ru-RU" b="1">
              <a:solidFill>
                <a:srgbClr val="E2AC76"/>
              </a:solidFill>
              <a:latin typeface="Tahoma"/>
              <a:cs typeface="Tahoma"/>
            </a:endParaRPr>
          </a:p>
          <a:p>
            <a:pPr defTabSz="685800">
              <a:defRPr/>
            </a:pPr>
            <a:endParaRPr lang="ru-RU" b="1">
              <a:solidFill>
                <a:srgbClr val="E2AC76"/>
              </a:solidFill>
              <a:latin typeface="Tahoma"/>
              <a:cs typeface="Tahoma"/>
            </a:endParaRPr>
          </a:p>
        </p:txBody>
      </p:sp>
      <p:sp>
        <p:nvSpPr>
          <p:cNvPr id="2136983815" name="TextBox 12"/>
          <p:cNvSpPr txBox="1"/>
          <p:nvPr/>
        </p:nvSpPr>
        <p:spPr bwMode="auto">
          <a:xfrm>
            <a:off x="737779" y="3748531"/>
            <a:ext cx="7669879" cy="1493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endParaRPr lang="ru-RU" b="1">
              <a:solidFill>
                <a:srgbClr val="E2AC76"/>
              </a:solidFill>
              <a:latin typeface="Tahoma"/>
              <a:cs typeface="Tahoma"/>
            </a:endParaRPr>
          </a:p>
          <a:p>
            <a:pPr defTabSz="685800">
              <a:defRPr/>
            </a:pPr>
            <a:endParaRPr lang="ru-RU" b="1">
              <a:solidFill>
                <a:srgbClr val="E2AC76"/>
              </a:solidFill>
              <a:latin typeface="Tahoma"/>
              <a:cs typeface="Tahoma"/>
            </a:endParaRPr>
          </a:p>
        </p:txBody>
      </p:sp>
      <p:sp>
        <p:nvSpPr>
          <p:cNvPr id="625491379" name="TextBox 625491378"/>
          <p:cNvSpPr txBox="1"/>
          <p:nvPr/>
        </p:nvSpPr>
        <p:spPr bwMode="auto">
          <a:xfrm>
            <a:off x="299218" y="3856367"/>
            <a:ext cx="7331021" cy="7318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r>
              <a:rPr lang="ru-RU" sz="1400" b="1" i="0" u="none" strike="noStrike" cap="none" spc="0">
                <a:solidFill>
                  <a:srgbClr val="EAD4AC"/>
                </a:solidFill>
                <a:latin typeface="Tahoma"/>
                <a:ea typeface="Tahoma"/>
                <a:cs typeface="Tahoma"/>
              </a:rPr>
              <a:t>Москвина Ольга Владимировна, </a:t>
            </a:r>
            <a:endParaRPr sz="1400" b="1">
              <a:solidFill>
                <a:srgbClr val="EAD4AC"/>
              </a:solidFill>
              <a:latin typeface="Tahoma"/>
              <a:cs typeface="Tahoma"/>
            </a:endParaRPr>
          </a:p>
          <a:p>
            <a:pPr algn="l">
              <a:defRPr/>
            </a:pPr>
            <a:r>
              <a:rPr lang="ru-RU" sz="1400" b="1" i="0" u="none" strike="noStrike" cap="none" spc="0">
                <a:solidFill>
                  <a:srgbClr val="EAD4AC"/>
                </a:solidFill>
                <a:latin typeface="Tahoma"/>
                <a:ea typeface="Tahoma"/>
                <a:cs typeface="Tahoma"/>
              </a:rPr>
              <a:t>начальник управления  </a:t>
            </a:r>
            <a:endParaRPr/>
          </a:p>
          <a:p>
            <a:pPr algn="l">
              <a:defRPr/>
            </a:pPr>
            <a:r>
              <a:rPr lang="ru-RU" sz="1400" b="1" i="0" u="none" strike="noStrike" cap="none" spc="0">
                <a:solidFill>
                  <a:srgbClr val="EAD4AC"/>
                </a:solidFill>
                <a:latin typeface="Tahoma"/>
                <a:ea typeface="Tahoma"/>
                <a:cs typeface="Tahoma"/>
              </a:rPr>
              <a:t>Минэкономразвития Новосибирской области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08592028" name="Рисунок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335405" y="48070"/>
            <a:ext cx="1487966" cy="537010"/>
          </a:xfrm>
          <a:prstGeom prst="rect">
            <a:avLst/>
          </a:prstGeom>
        </p:spPr>
      </p:pic>
      <p:sp>
        <p:nvSpPr>
          <p:cNvPr id="1336402212" name="TextBox 1"/>
          <p:cNvSpPr txBox="1"/>
          <p:nvPr/>
        </p:nvSpPr>
        <p:spPr bwMode="auto">
          <a:xfrm>
            <a:off x="287757" y="251388"/>
            <a:ext cx="6928117" cy="548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ru-RU" sz="15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ИНСТРУМЕНТЫ СНИЖЕНИЯ НАГРУЗКИ НА ПРЕДПРИНИМАТЕЛЕЙ </a:t>
            </a:r>
            <a:endParaRPr sz="1500" b="1">
              <a:solidFill>
                <a:srgbClr val="DFB27C"/>
              </a:solidFill>
              <a:latin typeface="Tahoma"/>
              <a:ea typeface="Tahoma"/>
              <a:cs typeface="Tahoma"/>
            </a:endParaRPr>
          </a:p>
          <a:p>
            <a:pPr lvl="0" defTabSz="685800">
              <a:spcBef>
                <a:spcPts val="0"/>
              </a:spcBef>
              <a:defRPr/>
            </a:pPr>
            <a:endParaRPr sz="1500" b="1" i="0" u="none" strike="noStrike" cap="none" spc="0">
              <a:ln>
                <a:noFill/>
              </a:ln>
              <a:solidFill>
                <a:srgbClr val="DFB27C"/>
              </a:solidFill>
              <a:latin typeface="Tahoma"/>
              <a:ea typeface="ＭＳ Ｐゴシック"/>
              <a:cs typeface="Tahoma"/>
            </a:endParaRPr>
          </a:p>
        </p:txBody>
      </p:sp>
      <p:cxnSp>
        <p:nvCxnSpPr>
          <p:cNvPr id="1475900310" name="Прямая соединительная линия 6"/>
          <p:cNvCxnSpPr>
            <a:cxnSpLocks/>
          </p:cNvCxnSpPr>
          <p:nvPr/>
        </p:nvCxnSpPr>
        <p:spPr bwMode="auto">
          <a:xfrm>
            <a:off x="388621" y="864216"/>
            <a:ext cx="8685964" cy="12073"/>
          </a:xfrm>
          <a:prstGeom prst="line">
            <a:avLst/>
          </a:prstGeom>
          <a:noFill/>
          <a:ln w="9525" cap="flat" cmpd="sng" algn="ctr">
            <a:solidFill>
              <a:srgbClr val="B8885B"/>
            </a:solidFill>
            <a:prstDash val="solid"/>
          </a:ln>
          <a:effectLst/>
        </p:spPr>
      </p:cxnSp>
      <p:sp>
        <p:nvSpPr>
          <p:cNvPr id="1056727293" name="TextBox 22"/>
          <p:cNvSpPr txBox="1">
            <a:spLocks noChangeArrowheads="1"/>
          </p:cNvSpPr>
          <p:nvPr/>
        </p:nvSpPr>
        <p:spPr bwMode="auto">
          <a:xfrm>
            <a:off x="3259168" y="3594733"/>
            <a:ext cx="2430135" cy="109764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Установление </a:t>
            </a:r>
            <a:endParaRPr sz="1600" b="1">
              <a:solidFill>
                <a:srgbClr val="DFB27C"/>
              </a:solidFill>
              <a:latin typeface="Tahoma"/>
              <a:ea typeface="Tahoma"/>
              <a:cs typeface="Tahoma"/>
            </a:endParaRPr>
          </a:p>
          <a:p>
            <a:pPr lvl="0" algn="ctr">
              <a:defRPr/>
            </a:pPr>
            <a:r>
              <a:rPr lang="ru-RU" sz="16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и оценка применения ОТ</a:t>
            </a:r>
            <a:br>
              <a:rPr lang="ru-RU" b="1">
                <a:solidFill>
                  <a:prstClr val="black"/>
                </a:solidFill>
                <a:latin typeface="Tahoma"/>
                <a:ea typeface="Tahoma"/>
                <a:cs typeface="Tahoma"/>
              </a:rPr>
            </a:br>
            <a:endParaRPr lang="ru-RU" b="0" i="0" u="none" strike="noStrike" cap="none" spc="0">
              <a:ln>
                <a:noFill/>
              </a:ln>
              <a:solidFill>
                <a:prstClr val="black"/>
              </a:solidFill>
              <a:latin typeface="Tahoma"/>
              <a:cs typeface="Tahoma"/>
            </a:endParaRPr>
          </a:p>
        </p:txBody>
      </p:sp>
      <p:sp>
        <p:nvSpPr>
          <p:cNvPr id="211087910" name="TextBox 22"/>
          <p:cNvSpPr txBox="1">
            <a:spLocks noChangeArrowheads="1"/>
          </p:cNvSpPr>
          <p:nvPr/>
        </p:nvSpPr>
        <p:spPr bwMode="auto">
          <a:xfrm>
            <a:off x="946257" y="1992268"/>
            <a:ext cx="1688851" cy="10671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1" i="0" u="none" strike="noStrike" cap="none" spc="0">
                <a:ln>
                  <a:noFill/>
                </a:ln>
                <a:solidFill>
                  <a:srgbClr val="DFB27C"/>
                </a:solidFill>
                <a:latin typeface="Tahoma"/>
                <a:ea typeface="Tahoma"/>
                <a:cs typeface="Tahoma"/>
              </a:rPr>
              <a:t>ОРВ проектов НПА и действующих актов</a:t>
            </a:r>
            <a:endParaRPr/>
          </a:p>
        </p:txBody>
      </p:sp>
      <p:sp>
        <p:nvSpPr>
          <p:cNvPr id="216107116" name="TextBox 22"/>
          <p:cNvSpPr txBox="1">
            <a:spLocks noChangeArrowheads="1"/>
          </p:cNvSpPr>
          <p:nvPr/>
        </p:nvSpPr>
        <p:spPr bwMode="auto">
          <a:xfrm>
            <a:off x="6332540" y="1901009"/>
            <a:ext cx="1671281" cy="134147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Координация работы контрольных органов</a:t>
            </a:r>
            <a:endParaRPr sz="1600"/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b="0" i="0" u="none" strike="noStrike" cap="none" spc="0">
              <a:ln>
                <a:noFill/>
              </a:ln>
              <a:solidFill>
                <a:prstClr val="black"/>
              </a:solidFill>
              <a:latin typeface="Tahoma"/>
              <a:cs typeface="Tahoma"/>
            </a:endParaRPr>
          </a:p>
        </p:txBody>
      </p:sp>
      <p:sp>
        <p:nvSpPr>
          <p:cNvPr id="1631091888" name="Прямоугольник 22"/>
          <p:cNvSpPr/>
          <p:nvPr/>
        </p:nvSpPr>
        <p:spPr bwMode="auto">
          <a:xfrm>
            <a:off x="3219292" y="1932984"/>
            <a:ext cx="2509884" cy="579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b="1" i="0" u="none" strike="noStrike" cap="none" spc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Tahoma"/>
                <a:ea typeface="Tahoma"/>
                <a:cs typeface="Tahoma"/>
              </a:rPr>
              <a:t>ОСНОВНЫЕ ИНСТРУМЕНТЫ</a:t>
            </a:r>
            <a:endParaRPr sz="1300" b="1" i="0" u="none" strike="noStrike" cap="none" spc="0">
              <a:ln>
                <a:noFill/>
              </a:ln>
              <a:solidFill>
                <a:schemeClr val="accent6">
                  <a:lumMod val="50000"/>
                </a:schemeClr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585149781" name="Стрелка вправо 2"/>
          <p:cNvSpPr/>
          <p:nvPr/>
        </p:nvSpPr>
        <p:spPr bwMode="auto">
          <a:xfrm>
            <a:off x="5688270" y="2005614"/>
            <a:ext cx="590571" cy="375356"/>
          </a:xfrm>
          <a:prstGeom prst="rightArrow">
            <a:avLst>
              <a:gd name="adj1" fmla="val 50000"/>
              <a:gd name="adj2" fmla="val 102760"/>
            </a:avLst>
          </a:prstGeom>
          <a:solidFill>
            <a:srgbClr val="EAD4AC"/>
          </a:solidFill>
          <a:ln w="25400" cap="flat" cmpd="sng" algn="ctr">
            <a:solidFill>
              <a:srgbClr val="EAD4A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4760925" name="Стрелка вправо 25"/>
          <p:cNvSpPr/>
          <p:nvPr/>
        </p:nvSpPr>
        <p:spPr bwMode="auto">
          <a:xfrm rot="10799989">
            <a:off x="2564962" y="2041732"/>
            <a:ext cx="621342" cy="375356"/>
          </a:xfrm>
          <a:prstGeom prst="rightArrow">
            <a:avLst>
              <a:gd name="adj1" fmla="val 50000"/>
              <a:gd name="adj2" fmla="val 105235"/>
            </a:avLst>
          </a:prstGeom>
          <a:solidFill>
            <a:srgbClr val="EAD4AC"/>
          </a:solidFill>
          <a:ln w="25400" cap="flat" cmpd="sng" algn="ctr">
            <a:solidFill>
              <a:srgbClr val="EAD4A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75511744" name="Стрелка вправо 26"/>
          <p:cNvSpPr/>
          <p:nvPr/>
        </p:nvSpPr>
        <p:spPr bwMode="auto">
          <a:xfrm rot="5399976">
            <a:off x="4186114" y="3018145"/>
            <a:ext cx="576243" cy="360038"/>
          </a:xfrm>
          <a:prstGeom prst="rightArrow">
            <a:avLst>
              <a:gd name="adj1" fmla="val 50000"/>
              <a:gd name="adj2" fmla="val 105235"/>
            </a:avLst>
          </a:prstGeom>
          <a:solidFill>
            <a:srgbClr val="EAD4AC"/>
          </a:solidFill>
          <a:ln w="25400" cap="flat" cmpd="sng" algn="ctr">
            <a:solidFill>
              <a:srgbClr val="EAD4A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861955149" name="Рисунок 186195514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48205" y="1932984"/>
            <a:ext cx="698052" cy="698052"/>
          </a:xfrm>
          <a:prstGeom prst="rect">
            <a:avLst/>
          </a:prstGeom>
        </p:spPr>
      </p:pic>
      <p:pic>
        <p:nvPicPr>
          <p:cNvPr id="292951808" name="Рисунок 29295180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125319" y="1992269"/>
            <a:ext cx="698051" cy="698051"/>
          </a:xfrm>
          <a:prstGeom prst="rect">
            <a:avLst/>
          </a:prstGeom>
        </p:spPr>
      </p:pic>
      <p:pic>
        <p:nvPicPr>
          <p:cNvPr id="1209157020" name="Рисунок 120915701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125209" y="4343347"/>
            <a:ext cx="698051" cy="698051"/>
          </a:xfrm>
          <a:prstGeom prst="rect">
            <a:avLst/>
          </a:prstGeom>
        </p:spPr>
      </p:pic>
      <p:sp>
        <p:nvSpPr>
          <p:cNvPr id="259467644" name="Заголовок 1"/>
          <p:cNvSpPr>
            <a:spLocks noGrp="1"/>
          </p:cNvSpPr>
          <p:nvPr/>
        </p:nvSpPr>
        <p:spPr bwMode="auto">
          <a:xfrm>
            <a:off x="8748463" y="4698037"/>
            <a:ext cx="395534" cy="39398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/>
          </a:bodyPr>
          <a:lstStyle>
            <a:lvl1pPr algn="ctr" defTabSz="914353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sz="1400"/>
              <a:t>2</a:t>
            </a:r>
            <a:endParaRPr lang="ru-RU" sz="1400"/>
          </a:p>
        </p:txBody>
      </p:sp>
      <p:pic>
        <p:nvPicPr>
          <p:cNvPr id="1798502223" name="Рисунок 1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759312" y="2631035"/>
            <a:ext cx="2630544" cy="25458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85717983" name="TextBox 3"/>
          <p:cNvSpPr txBox="1"/>
          <p:nvPr/>
        </p:nvSpPr>
        <p:spPr bwMode="auto">
          <a:xfrm>
            <a:off x="258904" y="104211"/>
            <a:ext cx="5018986" cy="457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Century Gothic"/>
                <a:ea typeface="Tahoma"/>
                <a:cs typeface="Tahoma"/>
              </a:rPr>
              <a:t> </a:t>
            </a:r>
            <a:endParaRPr/>
          </a:p>
        </p:txBody>
      </p:sp>
      <p:sp>
        <p:nvSpPr>
          <p:cNvPr id="624629104" name="TextBox 8"/>
          <p:cNvSpPr txBox="1"/>
          <p:nvPr/>
        </p:nvSpPr>
        <p:spPr bwMode="auto">
          <a:xfrm>
            <a:off x="4912281" y="784971"/>
            <a:ext cx="2247235" cy="64043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1"/>
          </a:fontRef>
        </p:style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Обоснованность</a:t>
            </a:r>
            <a:endParaRPr b="1">
              <a:solidFill>
                <a:srgbClr val="002060"/>
              </a:solidFill>
              <a:latin typeface="Tahoma"/>
              <a:cs typeface="Tahoma"/>
            </a:endParaRPr>
          </a:p>
          <a:p>
            <a:pPr algn="ctr">
              <a:defRPr/>
            </a:pPr>
            <a:r>
              <a:rPr lang="ru-RU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принятия решений</a:t>
            </a:r>
            <a:endParaRPr lang="ru-RU" b="1">
              <a:solidFill>
                <a:schemeClr val="accent1">
                  <a:lumMod val="50000"/>
                </a:schemeClr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21775587" name="TextBox 12"/>
          <p:cNvSpPr txBox="1"/>
          <p:nvPr/>
        </p:nvSpPr>
        <p:spPr bwMode="auto">
          <a:xfrm>
            <a:off x="3676095" y="2685992"/>
            <a:ext cx="1345318" cy="39659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chemeClr val="tx1"/>
                </a:solidFill>
                <a:latin typeface="Century Gothic"/>
                <a:ea typeface="Tahoma"/>
                <a:cs typeface="Tahoma"/>
              </a:rPr>
              <a:t>УСЛОВИЯ</a:t>
            </a:r>
            <a:endParaRPr lang="ru-RU" sz="2400" b="1">
              <a:solidFill>
                <a:srgbClr val="009961"/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1691194291" name="Прямоугольник 13"/>
          <p:cNvSpPr/>
          <p:nvPr/>
        </p:nvSpPr>
        <p:spPr bwMode="auto">
          <a:xfrm>
            <a:off x="200896" y="2330415"/>
            <a:ext cx="1917898" cy="91475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8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Понятность и </a:t>
            </a:r>
            <a:endParaRPr sz="1800">
              <a:solidFill>
                <a:srgbClr val="002060"/>
              </a:solidFill>
              <a:latin typeface="Tahoma"/>
              <a:cs typeface="Tahoma"/>
            </a:endParaRPr>
          </a:p>
          <a:p>
            <a:pPr algn="ctr">
              <a:defRPr/>
            </a:pPr>
            <a:r>
              <a:rPr lang="ru-RU" sz="18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прозрачность </a:t>
            </a:r>
            <a:endParaRPr sz="1800" b="1">
              <a:solidFill>
                <a:srgbClr val="002060"/>
              </a:solidFill>
              <a:latin typeface="Tahoma"/>
              <a:cs typeface="Tahoma"/>
            </a:endParaRPr>
          </a:p>
          <a:p>
            <a:pPr algn="ctr">
              <a:defRPr/>
            </a:pPr>
            <a:r>
              <a:rPr lang="ru-RU" sz="18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процедур</a:t>
            </a:r>
            <a:endParaRPr lang="ru-RU" b="1">
              <a:solidFill>
                <a:srgbClr val="002060"/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268584202" name="TextBox 14"/>
          <p:cNvSpPr txBox="1"/>
          <p:nvPr/>
        </p:nvSpPr>
        <p:spPr bwMode="auto">
          <a:xfrm>
            <a:off x="1508157" y="4107970"/>
            <a:ext cx="2520482" cy="91475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1"/>
          </a:fontRef>
        </p:style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Диалог власти </a:t>
            </a:r>
            <a:endParaRPr/>
          </a:p>
          <a:p>
            <a:pPr algn="ctr">
              <a:defRPr/>
            </a:pPr>
            <a:r>
              <a:rPr lang="ru-RU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с предпринимателями </a:t>
            </a:r>
            <a:endParaRPr/>
          </a:p>
          <a:p>
            <a:pPr algn="ctr">
              <a:defRPr/>
            </a:pPr>
            <a:r>
              <a:rPr lang="ru-RU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и гражданами </a:t>
            </a:r>
            <a:endParaRPr/>
          </a:p>
        </p:txBody>
      </p:sp>
      <p:sp>
        <p:nvSpPr>
          <p:cNvPr id="539238036" name="TextBox 15"/>
          <p:cNvSpPr txBox="1"/>
          <p:nvPr/>
        </p:nvSpPr>
        <p:spPr bwMode="auto">
          <a:xfrm>
            <a:off x="6770028" y="2313631"/>
            <a:ext cx="2273482" cy="146339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Минимизация издержек, </a:t>
            </a:r>
            <a:endParaRPr>
              <a:solidFill>
                <a:srgbClr val="002060"/>
              </a:solidFill>
              <a:latin typeface="Tahoma"/>
              <a:cs typeface="Tahoma"/>
            </a:endParaRPr>
          </a:p>
          <a:p>
            <a:pPr algn="ctr">
              <a:defRPr/>
            </a:pPr>
            <a:r>
              <a:rPr lang="ru-RU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баланс интересов общества и бизнеса </a:t>
            </a:r>
            <a:endParaRPr lang="ru-RU" b="1">
              <a:solidFill>
                <a:srgbClr val="002060"/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1655351959" name="Блок-схема: узел 33"/>
          <p:cNvSpPr/>
          <p:nvPr/>
        </p:nvSpPr>
        <p:spPr bwMode="auto">
          <a:xfrm>
            <a:off x="2033643" y="2405775"/>
            <a:ext cx="792707" cy="764040"/>
          </a:xfrm>
          <a:prstGeom prst="flowChartConnector">
            <a:avLst/>
          </a:prstGeom>
          <a:solidFill>
            <a:schemeClr val="bg1"/>
          </a:solidFill>
          <a:ln w="28575" cap="flat" cmpd="sng" algn="ctr">
            <a:solidFill>
              <a:srgbClr val="DFB27C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2660564" name="Равнобедренный треугольник 38"/>
          <p:cNvSpPr/>
          <p:nvPr/>
        </p:nvSpPr>
        <p:spPr bwMode="auto">
          <a:xfrm rot="16199932">
            <a:off x="2803903" y="2510997"/>
            <a:ext cx="776193" cy="595828"/>
          </a:xfrm>
          <a:prstGeom prst="triangle">
            <a:avLst>
              <a:gd name="adj" fmla="val 51227"/>
            </a:avLst>
          </a:prstGeom>
          <a:solidFill>
            <a:srgbClr val="DFB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8827911" name="TextBox 45"/>
          <p:cNvSpPr txBox="1"/>
          <p:nvPr/>
        </p:nvSpPr>
        <p:spPr bwMode="auto">
          <a:xfrm>
            <a:off x="2176804" y="2442152"/>
            <a:ext cx="657537" cy="64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4</a:t>
            </a:r>
            <a:endParaRPr lang="ru-RU" sz="6600" b="1">
              <a:solidFill>
                <a:srgbClr val="009961"/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1706363172" name="Блок-схема: узел 22"/>
          <p:cNvSpPr/>
          <p:nvPr/>
        </p:nvSpPr>
        <p:spPr bwMode="auto">
          <a:xfrm>
            <a:off x="3926135" y="723172"/>
            <a:ext cx="792707" cy="764040"/>
          </a:xfrm>
          <a:prstGeom prst="flowChartConnector">
            <a:avLst/>
          </a:prstGeom>
          <a:solidFill>
            <a:schemeClr val="bg1"/>
          </a:solidFill>
          <a:ln w="28575" cap="flat" cmpd="sng" algn="ctr">
            <a:solidFill>
              <a:srgbClr val="DFB27C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47117141" name="Блок-схема: узел 23"/>
          <p:cNvSpPr/>
          <p:nvPr/>
        </p:nvSpPr>
        <p:spPr bwMode="auto">
          <a:xfrm>
            <a:off x="5928667" y="2400985"/>
            <a:ext cx="792707" cy="764040"/>
          </a:xfrm>
          <a:prstGeom prst="flowChartConnector">
            <a:avLst/>
          </a:prstGeom>
          <a:solidFill>
            <a:schemeClr val="bg1"/>
          </a:solidFill>
          <a:ln w="28575" cap="flat" cmpd="sng" algn="ctr">
            <a:solidFill>
              <a:srgbClr val="DFB27C"/>
            </a:solidFill>
            <a:prstDash val="solid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3432172" name="Равнобедренный треугольник 41"/>
          <p:cNvSpPr/>
          <p:nvPr/>
        </p:nvSpPr>
        <p:spPr bwMode="auto">
          <a:xfrm>
            <a:off x="3926135" y="1614512"/>
            <a:ext cx="776193" cy="595828"/>
          </a:xfrm>
          <a:prstGeom prst="triangle">
            <a:avLst>
              <a:gd name="adj" fmla="val 51227"/>
            </a:avLst>
          </a:prstGeom>
          <a:solidFill>
            <a:srgbClr val="E0B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98218063" name="Равнобедренный треугольник 39"/>
          <p:cNvSpPr/>
          <p:nvPr/>
        </p:nvSpPr>
        <p:spPr bwMode="auto">
          <a:xfrm rot="5399942">
            <a:off x="5109162" y="2526257"/>
            <a:ext cx="776193" cy="595828"/>
          </a:xfrm>
          <a:prstGeom prst="triangle">
            <a:avLst>
              <a:gd name="adj" fmla="val 51227"/>
            </a:avLst>
          </a:prstGeom>
          <a:solidFill>
            <a:srgbClr val="DFB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59187140" name="Блок-схема: узел 24"/>
          <p:cNvSpPr/>
          <p:nvPr/>
        </p:nvSpPr>
        <p:spPr bwMode="auto">
          <a:xfrm>
            <a:off x="3957417" y="4223900"/>
            <a:ext cx="792707" cy="764040"/>
          </a:xfrm>
          <a:prstGeom prst="flowChartConnector">
            <a:avLst/>
          </a:prstGeom>
          <a:solidFill>
            <a:schemeClr val="bg1"/>
          </a:solidFill>
          <a:ln w="28575" cap="flat" cmpd="sng" algn="ctr">
            <a:solidFill>
              <a:srgbClr val="E0B172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71039615" name="Равнобедренный треугольник 40"/>
          <p:cNvSpPr/>
          <p:nvPr/>
        </p:nvSpPr>
        <p:spPr bwMode="auto">
          <a:xfrm rot="10799952">
            <a:off x="3926135" y="3512142"/>
            <a:ext cx="776193" cy="595828"/>
          </a:xfrm>
          <a:prstGeom prst="triangle">
            <a:avLst>
              <a:gd name="adj" fmla="val 51227"/>
            </a:avLst>
          </a:prstGeom>
          <a:solidFill>
            <a:srgbClr val="E0B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89909355" name="TextBox 42"/>
          <p:cNvSpPr txBox="1"/>
          <p:nvPr/>
        </p:nvSpPr>
        <p:spPr bwMode="auto">
          <a:xfrm>
            <a:off x="4118910" y="784971"/>
            <a:ext cx="407160" cy="64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1</a:t>
            </a:r>
            <a:endParaRPr sz="3600">
              <a:solidFill>
                <a:srgbClr val="DFB27C"/>
              </a:solidFill>
              <a:latin typeface="Tahoma"/>
              <a:cs typeface="Tahoma"/>
            </a:endParaRPr>
          </a:p>
        </p:txBody>
      </p:sp>
      <p:sp>
        <p:nvSpPr>
          <p:cNvPr id="776050885" name="TextBox 43"/>
          <p:cNvSpPr txBox="1"/>
          <p:nvPr/>
        </p:nvSpPr>
        <p:spPr bwMode="auto">
          <a:xfrm>
            <a:off x="6083769" y="2450790"/>
            <a:ext cx="455652" cy="64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2</a:t>
            </a:r>
            <a:endParaRPr lang="ru-RU" sz="6600" b="1">
              <a:solidFill>
                <a:srgbClr val="009961"/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2012429665" name="TextBox 44"/>
          <p:cNvSpPr txBox="1"/>
          <p:nvPr/>
        </p:nvSpPr>
        <p:spPr bwMode="auto">
          <a:xfrm>
            <a:off x="4118910" y="4285701"/>
            <a:ext cx="470799" cy="64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3</a:t>
            </a:r>
            <a:endParaRPr lang="ru-RU" sz="6600" b="1">
              <a:solidFill>
                <a:srgbClr val="002060"/>
              </a:solidFill>
              <a:latin typeface="Century Gothic"/>
              <a:ea typeface="Tahoma"/>
              <a:cs typeface="Tahoma"/>
            </a:endParaRPr>
          </a:p>
        </p:txBody>
      </p:sp>
      <p:cxnSp>
        <p:nvCxnSpPr>
          <p:cNvPr id="1984438542" name="Прямая соединительная линия 19"/>
          <p:cNvCxnSpPr>
            <a:cxnSpLocks/>
          </p:cNvCxnSpPr>
          <p:nvPr/>
        </p:nvCxnSpPr>
        <p:spPr bwMode="auto">
          <a:xfrm>
            <a:off x="234038" y="523784"/>
            <a:ext cx="7958089" cy="35330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sp>
        <p:nvSpPr>
          <p:cNvPr id="1172166777" name="TextBox 20"/>
          <p:cNvSpPr txBox="1"/>
          <p:nvPr/>
        </p:nvSpPr>
        <p:spPr bwMode="auto">
          <a:xfrm>
            <a:off x="234036" y="159219"/>
            <a:ext cx="7582059" cy="320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5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Условия формирования благоприятной среды для предпринимателей </a:t>
            </a:r>
            <a:endParaRPr/>
          </a:p>
        </p:txBody>
      </p:sp>
      <p:pic>
        <p:nvPicPr>
          <p:cNvPr id="595797713" name="Рисунок 3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700985" y="42642"/>
            <a:ext cx="1333164" cy="481141"/>
          </a:xfrm>
          <a:prstGeom prst="rect">
            <a:avLst/>
          </a:prstGeom>
        </p:spPr>
      </p:pic>
      <p:sp>
        <p:nvSpPr>
          <p:cNvPr id="1024731131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2" y="4698036"/>
            <a:ext cx="395533" cy="393988"/>
          </a:xfrm>
        </p:spPr>
        <p:txBody>
          <a:bodyPr>
            <a:normAutofit/>
          </a:bodyPr>
          <a:lstStyle/>
          <a:p>
            <a:pPr>
              <a:defRPr/>
            </a:pPr>
            <a:fld id="{1872FA71-07D8-1DC0-7089-0DEB95F35DCA}" type="slidenum">
              <a:rPr lang="ru-RU" sz="1400"/>
              <a:t/>
            </a:fld>
            <a:endParaRPr lang="ru-RU"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40722736" name="Рисунок 11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3850319" y="1185190"/>
            <a:ext cx="1250121" cy="1222609"/>
          </a:xfrm>
          <a:prstGeom prst="rect">
            <a:avLst/>
          </a:prstGeom>
          <a:ln w="6349">
            <a:noFill/>
            <a:prstDash val="solid"/>
          </a:ln>
        </p:spPr>
      </p:pic>
      <p:pic>
        <p:nvPicPr>
          <p:cNvPr id="562828550" name="Рисунок 14" descr="http://bek-ofis.ru/attachments/Image/right_2.png"/>
          <p:cNvPicPr/>
          <p:nvPr/>
        </p:nvPicPr>
        <p:blipFill>
          <a:blip r:embed="rId3"/>
          <a:stretch/>
        </p:blipFill>
        <p:spPr bwMode="auto">
          <a:xfrm>
            <a:off x="1886751" y="4304752"/>
            <a:ext cx="531919" cy="551089"/>
          </a:xfrm>
          <a:prstGeom prst="rect">
            <a:avLst/>
          </a:prstGeom>
          <a:noFill/>
          <a:ln>
            <a:noFill/>
          </a:ln>
        </p:spPr>
      </p:pic>
      <p:sp>
        <p:nvSpPr>
          <p:cNvPr id="558533455" name="TextBox 19"/>
          <p:cNvSpPr txBox="1"/>
          <p:nvPr/>
        </p:nvSpPr>
        <p:spPr bwMode="auto">
          <a:xfrm>
            <a:off x="1250371" y="917192"/>
            <a:ext cx="1096117" cy="305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ПРОБЛЕМА</a:t>
            </a:r>
            <a:endParaRPr sz="1400" b="1">
              <a:solidFill>
                <a:schemeClr val="accent1">
                  <a:lumMod val="50000"/>
                </a:schemeClr>
              </a:solidFill>
              <a:latin typeface="Tahoma"/>
              <a:cs typeface="Tahoma"/>
            </a:endParaRPr>
          </a:p>
        </p:txBody>
      </p:sp>
      <p:sp>
        <p:nvSpPr>
          <p:cNvPr id="1880622849" name="TextBox 20"/>
          <p:cNvSpPr txBox="1"/>
          <p:nvPr/>
        </p:nvSpPr>
        <p:spPr bwMode="auto">
          <a:xfrm>
            <a:off x="3188679" y="917192"/>
            <a:ext cx="629224" cy="305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ЦЕЛЬ</a:t>
            </a:r>
            <a:endParaRPr lang="ru-RU" sz="1400" b="1">
              <a:solidFill>
                <a:schemeClr val="accent1">
                  <a:lumMod val="50000"/>
                </a:schemeClr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1670099576" name="TextBox 21"/>
          <p:cNvSpPr txBox="1"/>
          <p:nvPr/>
        </p:nvSpPr>
        <p:spPr bwMode="auto">
          <a:xfrm>
            <a:off x="4740227" y="911666"/>
            <a:ext cx="1587584" cy="305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РЕГУЛИРОВАНИЕ</a:t>
            </a:r>
            <a:endParaRPr lang="ru-RU" sz="1400" b="1">
              <a:solidFill>
                <a:schemeClr val="accent1">
                  <a:lumMod val="50000"/>
                </a:schemeClr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1664234336" name="TextBox 22"/>
          <p:cNvSpPr txBox="1"/>
          <p:nvPr/>
        </p:nvSpPr>
        <p:spPr bwMode="auto">
          <a:xfrm>
            <a:off x="7128514" y="917192"/>
            <a:ext cx="1088304" cy="305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КОНТРОЛЬ</a:t>
            </a:r>
            <a:endParaRPr lang="ru-RU" sz="1400" b="1">
              <a:solidFill>
                <a:schemeClr val="accent1">
                  <a:lumMod val="50000"/>
                </a:schemeClr>
              </a:solidFill>
              <a:latin typeface="Century Gothic"/>
              <a:ea typeface="Tahoma"/>
              <a:cs typeface="Tahoma"/>
            </a:endParaRPr>
          </a:p>
        </p:txBody>
      </p:sp>
      <p:pic>
        <p:nvPicPr>
          <p:cNvPr id="494278400" name="Рисунок 23"/>
          <p:cNvPicPr>
            <a:picLocks noChangeAspect="1"/>
          </p:cNvPicPr>
          <p:nvPr/>
        </p:nvPicPr>
        <p:blipFill>
          <a:blip r:embed="rId4"/>
          <a:srcRect l="32351" t="27690" r="27942" b="27260"/>
          <a:stretch/>
        </p:blipFill>
        <p:spPr bwMode="auto">
          <a:xfrm>
            <a:off x="3964082" y="2526797"/>
            <a:ext cx="1246377" cy="1218948"/>
          </a:xfrm>
          <a:prstGeom prst="rect">
            <a:avLst/>
          </a:prstGeom>
        </p:spPr>
      </p:pic>
      <p:pic>
        <p:nvPicPr>
          <p:cNvPr id="1953845291" name="Рисунок 26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204024" y="3618243"/>
            <a:ext cx="1682726" cy="1645692"/>
          </a:xfrm>
          <a:prstGeom prst="rect">
            <a:avLst/>
          </a:prstGeom>
        </p:spPr>
      </p:pic>
      <p:pic>
        <p:nvPicPr>
          <p:cNvPr id="413501262" name="Рисунок 27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5561598" y="2407798"/>
            <a:ext cx="1489728" cy="1456943"/>
          </a:xfrm>
          <a:prstGeom prst="flowChartConnector">
            <a:avLst/>
          </a:prstGeom>
        </p:spPr>
      </p:pic>
      <p:sp>
        <p:nvSpPr>
          <p:cNvPr id="2104788592" name="TextBox 49"/>
          <p:cNvSpPr txBox="1"/>
          <p:nvPr/>
        </p:nvSpPr>
        <p:spPr bwMode="auto">
          <a:xfrm>
            <a:off x="4077264" y="2874660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Сводный </a:t>
            </a:r>
            <a:endParaRPr>
              <a:solidFill>
                <a:srgbClr val="002060"/>
              </a:solidFill>
              <a:latin typeface="Tahoma"/>
              <a:cs typeface="Tahoma"/>
            </a:endParaRPr>
          </a:p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отчет</a:t>
            </a:r>
            <a:endParaRPr lang="ru-RU" sz="1400" b="1">
              <a:solidFill>
                <a:srgbClr val="002060"/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421050918" name="TextBox 50"/>
          <p:cNvSpPr txBox="1"/>
          <p:nvPr/>
        </p:nvSpPr>
        <p:spPr bwMode="auto">
          <a:xfrm>
            <a:off x="663581" y="4196360"/>
            <a:ext cx="907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Проект </a:t>
            </a:r>
            <a:endParaRPr>
              <a:solidFill>
                <a:srgbClr val="002060"/>
              </a:solidFill>
              <a:latin typeface="Tahoma"/>
              <a:cs typeface="Tahoma"/>
            </a:endParaRPr>
          </a:p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акта</a:t>
            </a:r>
            <a:endParaRPr sz="1400" b="1">
              <a:solidFill>
                <a:srgbClr val="002060"/>
              </a:solidFill>
              <a:latin typeface="Tahoma"/>
              <a:cs typeface="Tahoma"/>
            </a:endParaRPr>
          </a:p>
        </p:txBody>
      </p:sp>
      <p:sp>
        <p:nvSpPr>
          <p:cNvPr id="1698658784" name="TextBox 52"/>
          <p:cNvSpPr txBox="1"/>
          <p:nvPr/>
        </p:nvSpPr>
        <p:spPr bwMode="auto">
          <a:xfrm>
            <a:off x="5701519" y="2902272"/>
            <a:ext cx="1426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Обоснование</a:t>
            </a:r>
            <a:endParaRPr>
              <a:solidFill>
                <a:srgbClr val="002060"/>
              </a:solidFill>
              <a:latin typeface="Tahoma"/>
              <a:cs typeface="Tahoma"/>
            </a:endParaRPr>
          </a:p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отсутствует</a:t>
            </a:r>
            <a:endParaRPr lang="ru-RU" sz="1400" b="1">
              <a:solidFill>
                <a:srgbClr val="002060"/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374609416" name="TextBox 77"/>
          <p:cNvSpPr txBox="1"/>
          <p:nvPr/>
        </p:nvSpPr>
        <p:spPr bwMode="auto">
          <a:xfrm>
            <a:off x="3896620" y="1600578"/>
            <a:ext cx="1236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ПРОБЛЕМА</a:t>
            </a:r>
            <a:endParaRPr lang="ru-RU" sz="1400" b="1">
              <a:solidFill>
                <a:srgbClr val="002060"/>
              </a:solidFill>
              <a:latin typeface="Century Gothic"/>
              <a:ea typeface="Tahoma"/>
              <a:cs typeface="Tahoma"/>
            </a:endParaRPr>
          </a:p>
        </p:txBody>
      </p:sp>
      <p:pic>
        <p:nvPicPr>
          <p:cNvPr id="702477183" name="Рисунок 78" descr="http://www.zengocenter.info/wp-content/uploads/2016/08/x.png"/>
          <p:cNvPicPr/>
          <p:nvPr/>
        </p:nvPicPr>
        <p:blipFill>
          <a:blip r:embed="rId5"/>
          <a:stretch/>
        </p:blipFill>
        <p:spPr bwMode="auto">
          <a:xfrm>
            <a:off x="6838872" y="4470921"/>
            <a:ext cx="424910" cy="384921"/>
          </a:xfrm>
          <a:prstGeom prst="rect">
            <a:avLst/>
          </a:prstGeom>
          <a:noFill/>
          <a:ln>
            <a:noFill/>
          </a:ln>
        </p:spPr>
      </p:pic>
      <p:sp>
        <p:nvSpPr>
          <p:cNvPr id="282438340" name="Стрелка вниз 84"/>
          <p:cNvSpPr/>
          <p:nvPr/>
        </p:nvSpPr>
        <p:spPr bwMode="auto">
          <a:xfrm rot="3478449">
            <a:off x="3404413" y="2093065"/>
            <a:ext cx="176009" cy="73420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2700" cap="flat" cmpd="sng" algn="ctr">
            <a:solidFill>
              <a:srgbClr val="E0B172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72809286" name="Рисунок 39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7317191" y="3618243"/>
            <a:ext cx="1682726" cy="1645692"/>
          </a:xfrm>
          <a:prstGeom prst="rect">
            <a:avLst/>
          </a:prstGeom>
        </p:spPr>
      </p:pic>
      <p:sp>
        <p:nvSpPr>
          <p:cNvPr id="2008444153" name="TextBox 40"/>
          <p:cNvSpPr txBox="1"/>
          <p:nvPr/>
        </p:nvSpPr>
        <p:spPr bwMode="auto">
          <a:xfrm>
            <a:off x="7360011" y="4181829"/>
            <a:ext cx="1664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Избыточное</a:t>
            </a:r>
            <a:endParaRPr>
              <a:solidFill>
                <a:srgbClr val="002060"/>
              </a:solidFill>
              <a:latin typeface="Tahoma"/>
              <a:cs typeface="Tahoma"/>
            </a:endParaRPr>
          </a:p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регулирование</a:t>
            </a:r>
            <a:endParaRPr lang="ru-RU" sz="1400" b="1">
              <a:solidFill>
                <a:srgbClr val="002060"/>
              </a:solidFill>
              <a:latin typeface="Century Gothic"/>
              <a:ea typeface="Tahoma"/>
              <a:cs typeface="Tahoma"/>
            </a:endParaRPr>
          </a:p>
        </p:txBody>
      </p:sp>
      <p:pic>
        <p:nvPicPr>
          <p:cNvPr id="123674102" name="Рисунок 41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3743888" y="3632774"/>
            <a:ext cx="1682726" cy="1645692"/>
          </a:xfrm>
          <a:prstGeom prst="rect">
            <a:avLst/>
          </a:prstGeom>
        </p:spPr>
      </p:pic>
      <p:sp>
        <p:nvSpPr>
          <p:cNvPr id="1798503677" name="TextBox 42"/>
          <p:cNvSpPr txBox="1"/>
          <p:nvPr/>
        </p:nvSpPr>
        <p:spPr bwMode="auto">
          <a:xfrm>
            <a:off x="3941222" y="4119843"/>
            <a:ext cx="1351226" cy="731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Контроль </a:t>
            </a:r>
            <a:endParaRPr>
              <a:solidFill>
                <a:srgbClr val="002060"/>
              </a:solidFill>
              <a:latin typeface="Tahoma"/>
              <a:cs typeface="Tahoma"/>
            </a:endParaRPr>
          </a:p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(ОФВ,</a:t>
            </a:r>
            <a:endParaRPr>
              <a:solidFill>
                <a:srgbClr val="002060"/>
              </a:solidFill>
              <a:latin typeface="Tahoma"/>
              <a:cs typeface="Tahoma"/>
            </a:endParaRPr>
          </a:p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экспертиза)</a:t>
            </a:r>
            <a:endParaRPr lang="ru-RU" sz="1400" b="1">
              <a:solidFill>
                <a:srgbClr val="002060"/>
              </a:solidFill>
              <a:latin typeface="Century Gothic"/>
              <a:ea typeface="Tahoma"/>
              <a:cs typeface="Tahoma"/>
            </a:endParaRPr>
          </a:p>
        </p:txBody>
      </p:sp>
      <p:pic>
        <p:nvPicPr>
          <p:cNvPr id="1246204810" name="Рисунок 43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1853411" y="2405356"/>
            <a:ext cx="1489728" cy="1456943"/>
          </a:xfrm>
          <a:prstGeom prst="rect">
            <a:avLst/>
          </a:prstGeom>
        </p:spPr>
      </p:pic>
      <p:sp>
        <p:nvSpPr>
          <p:cNvPr id="1519464123" name="TextBox 45"/>
          <p:cNvSpPr txBox="1"/>
          <p:nvPr/>
        </p:nvSpPr>
        <p:spPr bwMode="auto">
          <a:xfrm>
            <a:off x="2026272" y="2983691"/>
            <a:ext cx="1317227" cy="30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Обосновано</a:t>
            </a:r>
            <a:endParaRPr lang="ru-RU" sz="1400" b="1">
              <a:solidFill>
                <a:srgbClr val="002060"/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1688139788" name="Стрелка вниз 36"/>
          <p:cNvSpPr/>
          <p:nvPr/>
        </p:nvSpPr>
        <p:spPr bwMode="auto">
          <a:xfrm rot="18417657">
            <a:off x="5327779" y="2071348"/>
            <a:ext cx="176009" cy="73420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2700" cap="flat" cmpd="sng" algn="ctr">
            <a:solidFill>
              <a:srgbClr val="E0B172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7323662" name="Стрелка вниз 44"/>
          <p:cNvSpPr/>
          <p:nvPr/>
        </p:nvSpPr>
        <p:spPr bwMode="auto">
          <a:xfrm rot="3194043">
            <a:off x="1692360" y="3481902"/>
            <a:ext cx="176009" cy="48422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2700" cap="flat" cmpd="sng" algn="ctr">
            <a:solidFill>
              <a:srgbClr val="E0B172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16854672" name="Стрелка вниз 48"/>
          <p:cNvSpPr/>
          <p:nvPr/>
        </p:nvSpPr>
        <p:spPr bwMode="auto">
          <a:xfrm rot="18569607">
            <a:off x="7094189" y="3570505"/>
            <a:ext cx="176009" cy="48422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2700" cap="flat" cmpd="sng" algn="ctr">
            <a:solidFill>
              <a:srgbClr val="E0B172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78558879" name="Стрелка вниз 51"/>
          <p:cNvSpPr/>
          <p:nvPr/>
        </p:nvSpPr>
        <p:spPr bwMode="auto">
          <a:xfrm rot="16199969">
            <a:off x="3578561" y="2921771"/>
            <a:ext cx="176009" cy="48422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2700" cap="flat" cmpd="sng" algn="ctr">
            <a:solidFill>
              <a:srgbClr val="E0B172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896233" name="Стрелка вниз 53"/>
          <p:cNvSpPr/>
          <p:nvPr/>
        </p:nvSpPr>
        <p:spPr bwMode="auto">
          <a:xfrm>
            <a:off x="4475380" y="3590723"/>
            <a:ext cx="176009" cy="19238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2700" cap="flat" cmpd="sng" algn="ctr">
            <a:solidFill>
              <a:srgbClr val="E0B172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89010928" name="Прямая со стрелкой 4"/>
          <p:cNvCxnSpPr>
            <a:cxnSpLocks/>
          </p:cNvCxnSpPr>
          <p:nvPr/>
        </p:nvCxnSpPr>
        <p:spPr bwMode="auto">
          <a:xfrm>
            <a:off x="2511522" y="1069773"/>
            <a:ext cx="346726" cy="0"/>
          </a:xfrm>
          <a:prstGeom prst="straightConnector1">
            <a:avLst/>
          </a:prstGeom>
          <a:ln w="38099" cap="flat" cmpd="sng" algn="ctr">
            <a:solidFill>
              <a:srgbClr val="E0B17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8751088" name="Прямая со стрелкой 56"/>
          <p:cNvCxnSpPr>
            <a:cxnSpLocks/>
          </p:cNvCxnSpPr>
          <p:nvPr/>
        </p:nvCxnSpPr>
        <p:spPr bwMode="auto">
          <a:xfrm>
            <a:off x="4128653" y="1069773"/>
            <a:ext cx="346726" cy="0"/>
          </a:xfrm>
          <a:prstGeom prst="straightConnector1">
            <a:avLst/>
          </a:prstGeom>
          <a:ln w="38099" cap="flat" cmpd="sng" algn="ctr">
            <a:solidFill>
              <a:srgbClr val="E0B17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9189903" name="Прямая со стрелкой 57"/>
          <p:cNvCxnSpPr>
            <a:cxnSpLocks/>
          </p:cNvCxnSpPr>
          <p:nvPr/>
        </p:nvCxnSpPr>
        <p:spPr bwMode="auto">
          <a:xfrm>
            <a:off x="6592659" y="1069773"/>
            <a:ext cx="346726" cy="0"/>
          </a:xfrm>
          <a:prstGeom prst="straightConnector1">
            <a:avLst/>
          </a:prstGeom>
          <a:ln w="38099" cap="flat" cmpd="sng" algn="ctr">
            <a:solidFill>
              <a:srgbClr val="E0B17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6984333" name="TextBox 3"/>
          <p:cNvSpPr txBox="1"/>
          <p:nvPr/>
        </p:nvSpPr>
        <p:spPr bwMode="auto">
          <a:xfrm>
            <a:off x="161533" y="65057"/>
            <a:ext cx="5040943" cy="320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DFB27C"/>
                </a:solidFill>
                <a:latin typeface="Century Gothic"/>
                <a:ea typeface="Tahoma"/>
                <a:cs typeface="Tahoma"/>
              </a:rPr>
              <a:t> </a:t>
            </a:r>
            <a:r>
              <a:rPr lang="ru-RU" sz="15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1. ОБОСНОВАННОСТЬ ПРИНЯТИЯ РЕШЕНИЙ: ОРВ</a:t>
            </a:r>
            <a:endParaRPr sz="2400" b="1">
              <a:solidFill>
                <a:srgbClr val="DFB27C"/>
              </a:solidFill>
              <a:latin typeface="Century Gothic"/>
              <a:ea typeface="Tahoma"/>
              <a:cs typeface="Tahoma"/>
            </a:endParaRPr>
          </a:p>
        </p:txBody>
      </p:sp>
      <p:cxnSp>
        <p:nvCxnSpPr>
          <p:cNvPr id="217518507" name="Прямая соединительная линия 19"/>
          <p:cNvCxnSpPr>
            <a:cxnSpLocks/>
          </p:cNvCxnSpPr>
          <p:nvPr/>
        </p:nvCxnSpPr>
        <p:spPr bwMode="auto">
          <a:xfrm>
            <a:off x="234039" y="523785"/>
            <a:ext cx="7958090" cy="35331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pic>
        <p:nvPicPr>
          <p:cNvPr id="2130251704" name="Рисунок 3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700986" y="42642"/>
            <a:ext cx="1333166" cy="481142"/>
          </a:xfrm>
          <a:prstGeom prst="rect">
            <a:avLst/>
          </a:prstGeom>
        </p:spPr>
      </p:pic>
      <p:sp>
        <p:nvSpPr>
          <p:cNvPr id="69917629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3" y="4698037"/>
            <a:ext cx="395534" cy="393989"/>
          </a:xfrm>
        </p:spPr>
        <p:txBody>
          <a:bodyPr>
            <a:normAutofit/>
          </a:bodyPr>
          <a:lstStyle/>
          <a:p>
            <a:pPr>
              <a:defRPr/>
            </a:pPr>
            <a:fld id="{83D682B5-7B58-4D38-9AFD-853169A32DD0}" type="slidenum">
              <a:rPr lang="ru-RU" sz="1400"/>
              <a:t/>
            </a:fld>
            <a:endParaRPr lang="ru-RU"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57674243" name="Рисунок 11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3850317" y="1185189"/>
            <a:ext cx="1250120" cy="1222608"/>
          </a:xfrm>
          <a:prstGeom prst="rect">
            <a:avLst/>
          </a:prstGeom>
          <a:ln w="6349">
            <a:noFill/>
            <a:prstDash val="solid"/>
          </a:ln>
        </p:spPr>
      </p:pic>
      <p:pic>
        <p:nvPicPr>
          <p:cNvPr id="1915072278" name="Рисунок 14" descr="http://bek-ofis.ru/attachments/Image/right_2.png"/>
          <p:cNvPicPr/>
          <p:nvPr/>
        </p:nvPicPr>
        <p:blipFill>
          <a:blip r:embed="rId3"/>
          <a:stretch/>
        </p:blipFill>
        <p:spPr bwMode="auto">
          <a:xfrm>
            <a:off x="1886751" y="4304751"/>
            <a:ext cx="531918" cy="551088"/>
          </a:xfrm>
          <a:prstGeom prst="rect">
            <a:avLst/>
          </a:prstGeom>
          <a:noFill/>
          <a:ln>
            <a:noFill/>
          </a:ln>
        </p:spPr>
      </p:pic>
      <p:sp>
        <p:nvSpPr>
          <p:cNvPr id="674295792" name="TextBox 19"/>
          <p:cNvSpPr txBox="1"/>
          <p:nvPr/>
        </p:nvSpPr>
        <p:spPr bwMode="auto">
          <a:xfrm>
            <a:off x="1250370" y="917191"/>
            <a:ext cx="758754" cy="5185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sz="1400" b="1">
                <a:solidFill>
                  <a:schemeClr val="accent1">
                    <a:lumMod val="50000"/>
                  </a:schemeClr>
                </a:solidFill>
                <a:latin typeface="Tahoma"/>
                <a:cs typeface="Tahoma"/>
              </a:rPr>
              <a:t>УЩЕРБ </a:t>
            </a:r>
            <a:endParaRPr/>
          </a:p>
          <a:p>
            <a:pPr>
              <a:defRPr/>
            </a:pPr>
            <a:r>
              <a:rPr sz="1400" b="1">
                <a:solidFill>
                  <a:schemeClr val="accent1">
                    <a:lumMod val="50000"/>
                  </a:schemeClr>
                </a:solidFill>
                <a:latin typeface="Tahoma"/>
                <a:cs typeface="Tahoma"/>
              </a:rPr>
              <a:t>(РИСК)</a:t>
            </a:r>
            <a:endParaRPr/>
          </a:p>
        </p:txBody>
      </p:sp>
      <p:sp>
        <p:nvSpPr>
          <p:cNvPr id="212279160" name="TextBox 20"/>
          <p:cNvSpPr txBox="1"/>
          <p:nvPr/>
        </p:nvSpPr>
        <p:spPr bwMode="auto">
          <a:xfrm>
            <a:off x="3188678" y="917191"/>
            <a:ext cx="629223" cy="3051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ЦЕЛЬ</a:t>
            </a:r>
            <a:endParaRPr lang="ru-RU" sz="1400" b="1">
              <a:solidFill>
                <a:schemeClr val="accent1">
                  <a:lumMod val="50000"/>
                </a:schemeClr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1719785282" name="TextBox 21"/>
          <p:cNvSpPr txBox="1"/>
          <p:nvPr/>
        </p:nvSpPr>
        <p:spPr bwMode="auto">
          <a:xfrm>
            <a:off x="4740226" y="911665"/>
            <a:ext cx="1854106" cy="305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Century Gothic"/>
                <a:ea typeface="Tahoma"/>
                <a:cs typeface="Tahoma"/>
              </a:rPr>
              <a:t>УСТАНОВЛЕНИЕ ОТ</a:t>
            </a:r>
            <a:endParaRPr/>
          </a:p>
        </p:txBody>
      </p:sp>
      <p:sp>
        <p:nvSpPr>
          <p:cNvPr id="886020768" name="TextBox 22"/>
          <p:cNvSpPr txBox="1"/>
          <p:nvPr/>
        </p:nvSpPr>
        <p:spPr bwMode="auto">
          <a:xfrm>
            <a:off x="7128693" y="917191"/>
            <a:ext cx="1356482" cy="5185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Century Gothic"/>
                <a:ea typeface="Tahoma"/>
                <a:cs typeface="Tahoma"/>
              </a:rPr>
              <a:t>ОЦЕНКА </a:t>
            </a:r>
            <a:endParaRPr/>
          </a:p>
          <a:p>
            <a:pPr algn="ctr">
              <a:defRPr/>
            </a:pPr>
            <a:r>
              <a:rPr lang="ru-RU" sz="1400" b="1">
                <a:solidFill>
                  <a:schemeClr val="accent1">
                    <a:lumMod val="50000"/>
                  </a:schemeClr>
                </a:solidFill>
                <a:latin typeface="Century Gothic"/>
                <a:ea typeface="Tahoma"/>
                <a:cs typeface="Tahoma"/>
              </a:rPr>
              <a:t>ПРИМЕНЕНИЯ</a:t>
            </a:r>
            <a:endParaRPr/>
          </a:p>
        </p:txBody>
      </p:sp>
      <p:pic>
        <p:nvPicPr>
          <p:cNvPr id="1789786825" name="Рисунок 23"/>
          <p:cNvPicPr>
            <a:picLocks noChangeAspect="1"/>
          </p:cNvPicPr>
          <p:nvPr/>
        </p:nvPicPr>
        <p:blipFill>
          <a:blip r:embed="rId4"/>
          <a:srcRect l="32351" t="27690" r="27942" b="27260"/>
          <a:stretch/>
        </p:blipFill>
        <p:spPr bwMode="auto">
          <a:xfrm>
            <a:off x="3964081" y="2526796"/>
            <a:ext cx="1246376" cy="1218947"/>
          </a:xfrm>
          <a:prstGeom prst="rect">
            <a:avLst/>
          </a:prstGeom>
        </p:spPr>
      </p:pic>
      <p:pic>
        <p:nvPicPr>
          <p:cNvPr id="1511908650" name="Рисунок 26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204023" y="3618243"/>
            <a:ext cx="1682725" cy="1645691"/>
          </a:xfrm>
          <a:prstGeom prst="rect">
            <a:avLst/>
          </a:prstGeom>
        </p:spPr>
      </p:pic>
      <p:pic>
        <p:nvPicPr>
          <p:cNvPr id="1921885161" name="Рисунок 27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5561597" y="2407797"/>
            <a:ext cx="1489727" cy="1456942"/>
          </a:xfrm>
          <a:prstGeom prst="flowChartConnector">
            <a:avLst/>
          </a:prstGeom>
        </p:spPr>
      </p:pic>
      <p:sp>
        <p:nvSpPr>
          <p:cNvPr id="189232238" name="TextBox 49"/>
          <p:cNvSpPr txBox="1"/>
          <p:nvPr/>
        </p:nvSpPr>
        <p:spPr bwMode="auto">
          <a:xfrm>
            <a:off x="4135836" y="2776718"/>
            <a:ext cx="902865" cy="731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Сводный </a:t>
            </a:r>
            <a:endParaRPr>
              <a:solidFill>
                <a:srgbClr val="002060"/>
              </a:solidFill>
              <a:latin typeface="Tahoma"/>
              <a:cs typeface="Tahoma"/>
            </a:endParaRPr>
          </a:p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отчет</a:t>
            </a:r>
            <a:endParaRPr/>
          </a:p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/доклад</a:t>
            </a:r>
            <a:endParaRPr lang="ru-RU" sz="1400" b="1">
              <a:solidFill>
                <a:srgbClr val="002060"/>
              </a:solidFill>
              <a:latin typeface="Century Gothic"/>
              <a:ea typeface="Tahoma"/>
              <a:cs typeface="Tahoma"/>
            </a:endParaRPr>
          </a:p>
        </p:txBody>
      </p:sp>
      <p:sp>
        <p:nvSpPr>
          <p:cNvPr id="1172769214" name="TextBox 50"/>
          <p:cNvSpPr txBox="1"/>
          <p:nvPr/>
        </p:nvSpPr>
        <p:spPr bwMode="auto">
          <a:xfrm>
            <a:off x="804017" y="4214176"/>
            <a:ext cx="451378" cy="3661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b="1"/>
              <a:t>ОТ</a:t>
            </a:r>
            <a:endParaRPr/>
          </a:p>
        </p:txBody>
      </p:sp>
      <p:sp>
        <p:nvSpPr>
          <p:cNvPr id="223083754" name="TextBox 52"/>
          <p:cNvSpPr txBox="1"/>
          <p:nvPr/>
        </p:nvSpPr>
        <p:spPr bwMode="auto">
          <a:xfrm>
            <a:off x="5685782" y="2874567"/>
            <a:ext cx="1253604" cy="5185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Century Gothic"/>
                <a:ea typeface="Tahoma"/>
                <a:cs typeface="Tahoma"/>
              </a:rPr>
              <a:t>Не доказано </a:t>
            </a:r>
            <a:endParaRPr/>
          </a:p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Century Gothic"/>
                <a:ea typeface="Tahoma"/>
                <a:cs typeface="Tahoma"/>
              </a:rPr>
              <a:t>снижение</a:t>
            </a:r>
            <a:endParaRPr/>
          </a:p>
        </p:txBody>
      </p:sp>
      <p:sp>
        <p:nvSpPr>
          <p:cNvPr id="1427406735" name="TextBox 77"/>
          <p:cNvSpPr txBox="1"/>
          <p:nvPr/>
        </p:nvSpPr>
        <p:spPr bwMode="auto">
          <a:xfrm>
            <a:off x="4086452" y="1537234"/>
            <a:ext cx="777854" cy="5185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rgbClr val="002060"/>
                </a:solidFill>
                <a:latin typeface="Century Gothic"/>
                <a:ea typeface="Tahoma"/>
                <a:cs typeface="Tahoma"/>
              </a:rPr>
              <a:t>УЩЕРБ</a:t>
            </a:r>
            <a:endParaRPr/>
          </a:p>
          <a:p>
            <a:pPr>
              <a:defRPr/>
            </a:pPr>
            <a:r>
              <a:rPr lang="ru-RU" sz="1400" b="1">
                <a:solidFill>
                  <a:srgbClr val="002060"/>
                </a:solidFill>
                <a:latin typeface="Century Gothic"/>
                <a:ea typeface="Tahoma"/>
                <a:cs typeface="Tahoma"/>
              </a:rPr>
              <a:t>(РИСК)</a:t>
            </a:r>
            <a:endParaRPr/>
          </a:p>
        </p:txBody>
      </p:sp>
      <p:pic>
        <p:nvPicPr>
          <p:cNvPr id="1133412927" name="Рисунок 78" descr="http://www.zengocenter.info/wp-content/uploads/2016/08/x.png"/>
          <p:cNvPicPr/>
          <p:nvPr/>
        </p:nvPicPr>
        <p:blipFill>
          <a:blip r:embed="rId5"/>
          <a:stretch/>
        </p:blipFill>
        <p:spPr bwMode="auto">
          <a:xfrm>
            <a:off x="6838870" y="4470921"/>
            <a:ext cx="424909" cy="384921"/>
          </a:xfrm>
          <a:prstGeom prst="rect">
            <a:avLst/>
          </a:prstGeom>
          <a:noFill/>
          <a:ln>
            <a:noFill/>
          </a:ln>
        </p:spPr>
      </p:pic>
      <p:sp>
        <p:nvSpPr>
          <p:cNvPr id="559980131" name="Стрелка вниз 84"/>
          <p:cNvSpPr/>
          <p:nvPr/>
        </p:nvSpPr>
        <p:spPr bwMode="auto">
          <a:xfrm rot="3478413">
            <a:off x="3404411" y="2093064"/>
            <a:ext cx="176008" cy="73420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2700" cap="flat" cmpd="sng" algn="ctr">
            <a:solidFill>
              <a:srgbClr val="E0B172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50100350" name="Рисунок 39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7317190" y="3618243"/>
            <a:ext cx="1682725" cy="1645691"/>
          </a:xfrm>
          <a:prstGeom prst="rect">
            <a:avLst/>
          </a:prstGeom>
        </p:spPr>
      </p:pic>
      <p:sp>
        <p:nvSpPr>
          <p:cNvPr id="569772935" name="TextBox 40"/>
          <p:cNvSpPr txBox="1"/>
          <p:nvPr/>
        </p:nvSpPr>
        <p:spPr bwMode="auto">
          <a:xfrm>
            <a:off x="7601896" y="4181827"/>
            <a:ext cx="1188745" cy="5185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Избыточное</a:t>
            </a:r>
            <a:endParaRPr>
              <a:solidFill>
                <a:srgbClr val="002060"/>
              </a:solidFill>
              <a:latin typeface="Tahoma"/>
              <a:cs typeface="Tahoma"/>
            </a:endParaRPr>
          </a:p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требование</a:t>
            </a:r>
            <a:endParaRPr lang="ru-RU" sz="1400" b="1">
              <a:solidFill>
                <a:srgbClr val="002060"/>
              </a:solidFill>
              <a:latin typeface="Century Gothic"/>
              <a:ea typeface="Tahoma"/>
              <a:cs typeface="Tahoma"/>
            </a:endParaRPr>
          </a:p>
        </p:txBody>
      </p:sp>
      <p:pic>
        <p:nvPicPr>
          <p:cNvPr id="2050572392" name="Рисунок 41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3743887" y="3632773"/>
            <a:ext cx="1682725" cy="1645691"/>
          </a:xfrm>
          <a:prstGeom prst="rect">
            <a:avLst/>
          </a:prstGeom>
        </p:spPr>
      </p:pic>
      <p:sp>
        <p:nvSpPr>
          <p:cNvPr id="1468626931" name="TextBox 42"/>
          <p:cNvSpPr txBox="1"/>
          <p:nvPr/>
        </p:nvSpPr>
        <p:spPr bwMode="auto">
          <a:xfrm>
            <a:off x="3908677" y="4258028"/>
            <a:ext cx="1364905" cy="366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sz="1800" b="1">
                <a:solidFill>
                  <a:srgbClr val="002060"/>
                </a:solidFill>
                <a:latin typeface="Tahoma"/>
                <a:cs typeface="Tahoma"/>
              </a:rPr>
              <a:t>ОРВ/ОФВ</a:t>
            </a:r>
            <a:endParaRPr>
              <a:solidFill>
                <a:srgbClr val="002060"/>
              </a:solidFill>
              <a:latin typeface="Tahoma"/>
              <a:cs typeface="Tahoma"/>
            </a:endParaRPr>
          </a:p>
        </p:txBody>
      </p:sp>
      <p:pic>
        <p:nvPicPr>
          <p:cNvPr id="692522841" name="Рисунок 43"/>
          <p:cNvPicPr>
            <a:picLocks noChangeAspect="1"/>
          </p:cNvPicPr>
          <p:nvPr/>
        </p:nvPicPr>
        <p:blipFill>
          <a:blip r:embed="rId2"/>
          <a:srcRect l="32351" t="27690" r="27942" b="27260"/>
          <a:stretch/>
        </p:blipFill>
        <p:spPr bwMode="auto">
          <a:xfrm>
            <a:off x="1853410" y="2405355"/>
            <a:ext cx="1489727" cy="1456942"/>
          </a:xfrm>
          <a:prstGeom prst="rect">
            <a:avLst/>
          </a:prstGeom>
        </p:spPr>
      </p:pic>
      <p:sp>
        <p:nvSpPr>
          <p:cNvPr id="2067992844" name="TextBox 45"/>
          <p:cNvSpPr txBox="1"/>
          <p:nvPr/>
        </p:nvSpPr>
        <p:spPr bwMode="auto">
          <a:xfrm>
            <a:off x="1931921" y="2661207"/>
            <a:ext cx="1333426" cy="945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002060"/>
                </a:solidFill>
                <a:latin typeface="Century Gothic"/>
                <a:ea typeface="Tahoma"/>
                <a:cs typeface="Tahoma"/>
              </a:rPr>
              <a:t>Доказано снижение ущерба (риска)</a:t>
            </a:r>
            <a:endParaRPr/>
          </a:p>
        </p:txBody>
      </p:sp>
      <p:sp>
        <p:nvSpPr>
          <p:cNvPr id="1086156043" name="Стрелка вниз 36"/>
          <p:cNvSpPr/>
          <p:nvPr/>
        </p:nvSpPr>
        <p:spPr bwMode="auto">
          <a:xfrm rot="18417625">
            <a:off x="5327778" y="2071347"/>
            <a:ext cx="176008" cy="73420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2700" cap="flat" cmpd="sng" algn="ctr">
            <a:solidFill>
              <a:srgbClr val="E0B172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6434065" name="Стрелка вниз 44"/>
          <p:cNvSpPr/>
          <p:nvPr/>
        </p:nvSpPr>
        <p:spPr bwMode="auto">
          <a:xfrm rot="3194010">
            <a:off x="1692360" y="3481902"/>
            <a:ext cx="176008" cy="48422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2700" cap="flat" cmpd="sng" algn="ctr">
            <a:solidFill>
              <a:srgbClr val="E0B172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55074592" name="Стрелка вниз 48"/>
          <p:cNvSpPr/>
          <p:nvPr/>
        </p:nvSpPr>
        <p:spPr bwMode="auto">
          <a:xfrm rot="18569573">
            <a:off x="7094188" y="3570504"/>
            <a:ext cx="176008" cy="48422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2700" cap="flat" cmpd="sng" algn="ctr">
            <a:solidFill>
              <a:srgbClr val="E0B172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12459168" name="Стрелка вниз 51"/>
          <p:cNvSpPr/>
          <p:nvPr/>
        </p:nvSpPr>
        <p:spPr bwMode="auto">
          <a:xfrm rot="16199932">
            <a:off x="3578560" y="2921770"/>
            <a:ext cx="176008" cy="48422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2700" cap="flat" cmpd="sng" algn="ctr">
            <a:solidFill>
              <a:srgbClr val="E0B172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52420429" name="Стрелка вниз 53"/>
          <p:cNvSpPr/>
          <p:nvPr/>
        </p:nvSpPr>
        <p:spPr bwMode="auto">
          <a:xfrm>
            <a:off x="4475379" y="3590722"/>
            <a:ext cx="176008" cy="1923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2700" cap="flat" cmpd="sng" algn="ctr">
            <a:solidFill>
              <a:srgbClr val="E0B172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505181031" name="Прямая со стрелкой 4"/>
          <p:cNvCxnSpPr>
            <a:cxnSpLocks/>
          </p:cNvCxnSpPr>
          <p:nvPr/>
        </p:nvCxnSpPr>
        <p:spPr bwMode="auto">
          <a:xfrm>
            <a:off x="2511522" y="1069772"/>
            <a:ext cx="346725" cy="0"/>
          </a:xfrm>
          <a:prstGeom prst="straightConnector1">
            <a:avLst/>
          </a:prstGeom>
          <a:ln w="38099" cap="flat" cmpd="sng" algn="ctr">
            <a:solidFill>
              <a:srgbClr val="E0B17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088843" name="Прямая со стрелкой 56"/>
          <p:cNvCxnSpPr>
            <a:cxnSpLocks/>
          </p:cNvCxnSpPr>
          <p:nvPr/>
        </p:nvCxnSpPr>
        <p:spPr bwMode="auto">
          <a:xfrm>
            <a:off x="4128652" y="1069772"/>
            <a:ext cx="346725" cy="0"/>
          </a:xfrm>
          <a:prstGeom prst="straightConnector1">
            <a:avLst/>
          </a:prstGeom>
          <a:ln w="38099" cap="flat" cmpd="sng" algn="ctr">
            <a:solidFill>
              <a:srgbClr val="E0B17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623808" name="Прямая со стрелкой 57"/>
          <p:cNvCxnSpPr>
            <a:cxnSpLocks/>
          </p:cNvCxnSpPr>
          <p:nvPr/>
        </p:nvCxnSpPr>
        <p:spPr bwMode="auto">
          <a:xfrm>
            <a:off x="6592658" y="1069772"/>
            <a:ext cx="346725" cy="0"/>
          </a:xfrm>
          <a:prstGeom prst="straightConnector1">
            <a:avLst/>
          </a:prstGeom>
          <a:ln w="38099" cap="flat" cmpd="sng" algn="ctr">
            <a:solidFill>
              <a:srgbClr val="E0B172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6525001" name="TextBox 3"/>
          <p:cNvSpPr txBox="1"/>
          <p:nvPr/>
        </p:nvSpPr>
        <p:spPr bwMode="auto">
          <a:xfrm>
            <a:off x="161533" y="65057"/>
            <a:ext cx="5782472" cy="320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DFB27C"/>
                </a:solidFill>
                <a:latin typeface="Century Gothic"/>
                <a:ea typeface="Tahoma"/>
                <a:cs typeface="Tahoma"/>
              </a:rPr>
              <a:t> </a:t>
            </a:r>
            <a:r>
              <a:rPr lang="ru-RU" sz="15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1. ОБОСНОВАННОСТЬ ПРИНЯТИЯ РЕШЕНИЙ: ОТ</a:t>
            </a:r>
            <a:endParaRPr sz="2400" b="1">
              <a:solidFill>
                <a:srgbClr val="DFB27C"/>
              </a:solidFill>
              <a:latin typeface="Century Gothic"/>
              <a:ea typeface="Tahoma"/>
              <a:cs typeface="Tahoma"/>
            </a:endParaRPr>
          </a:p>
        </p:txBody>
      </p:sp>
      <p:cxnSp>
        <p:nvCxnSpPr>
          <p:cNvPr id="1688672503" name="Прямая соединительная линия 19"/>
          <p:cNvCxnSpPr>
            <a:cxnSpLocks/>
          </p:cNvCxnSpPr>
          <p:nvPr/>
        </p:nvCxnSpPr>
        <p:spPr bwMode="auto">
          <a:xfrm>
            <a:off x="234038" y="523784"/>
            <a:ext cx="7958089" cy="35330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pic>
        <p:nvPicPr>
          <p:cNvPr id="1824346439" name="Рисунок 3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700985" y="42642"/>
            <a:ext cx="1333164" cy="481141"/>
          </a:xfrm>
          <a:prstGeom prst="rect">
            <a:avLst/>
          </a:prstGeom>
        </p:spPr>
      </p:pic>
      <p:sp>
        <p:nvSpPr>
          <p:cNvPr id="116386157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2" y="4698036"/>
            <a:ext cx="395533" cy="393988"/>
          </a:xfrm>
        </p:spPr>
        <p:txBody>
          <a:bodyPr>
            <a:normAutofit/>
          </a:bodyPr>
          <a:lstStyle/>
          <a:p>
            <a:pPr>
              <a:defRPr/>
            </a:pPr>
            <a:fld id="{1BED07AE-8334-6FBA-B5B9-FA29B2046B16}" type="slidenum">
              <a:rPr lang="ru-RU" sz="1400"/>
              <a:t/>
            </a:fld>
            <a:endParaRPr lang="ru-RU"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66272846" name="TextBox 12"/>
          <p:cNvSpPr txBox="1"/>
          <p:nvPr/>
        </p:nvSpPr>
        <p:spPr bwMode="auto">
          <a:xfrm>
            <a:off x="281009" y="203385"/>
            <a:ext cx="7220049" cy="320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0835" indent="-250835" defTabSz="1219140">
              <a:buAutoNum type="arabicPeriod"/>
              <a:defRPr/>
            </a:pPr>
            <a:r>
              <a:rPr lang="ru-RU" sz="1500" b="1">
                <a:solidFill>
                  <a:srgbClr val="DFB27C"/>
                </a:solidFill>
                <a:latin typeface="Tahoma"/>
                <a:ea typeface="Tahoma"/>
                <a:cs typeface="Tahoma"/>
              </a:rPr>
              <a:t>УСТАНОВЛЕНИЕ И ИЗМЕНЕНИЕ ОТ, СОДЕРЖАЩИХСЯ В НПА НСО</a:t>
            </a:r>
            <a:endParaRPr sz="1500">
              <a:solidFill>
                <a:srgbClr val="DFB27C"/>
              </a:solidFill>
            </a:endParaRPr>
          </a:p>
        </p:txBody>
      </p:sp>
      <p:pic>
        <p:nvPicPr>
          <p:cNvPr id="676394855" name="Рисунок 3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700987" y="42643"/>
            <a:ext cx="1333167" cy="481143"/>
          </a:xfrm>
          <a:prstGeom prst="rect">
            <a:avLst/>
          </a:prstGeom>
        </p:spPr>
      </p:pic>
      <p:cxnSp>
        <p:nvCxnSpPr>
          <p:cNvPr id="1401245829" name="Прямая соединительная линия 19"/>
          <p:cNvCxnSpPr>
            <a:cxnSpLocks/>
          </p:cNvCxnSpPr>
          <p:nvPr/>
        </p:nvCxnSpPr>
        <p:spPr bwMode="auto">
          <a:xfrm>
            <a:off x="234482" y="627418"/>
            <a:ext cx="7958091" cy="35332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pic>
        <p:nvPicPr>
          <p:cNvPr id="758544802" name="Рисунок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50434" y="681786"/>
            <a:ext cx="576063" cy="553248"/>
          </a:xfrm>
          <a:prstGeom prst="rect">
            <a:avLst/>
          </a:prstGeom>
        </p:spPr>
      </p:pic>
      <p:sp>
        <p:nvSpPr>
          <p:cNvPr id="564555585" name="object 11"/>
          <p:cNvSpPr txBox="1"/>
          <p:nvPr/>
        </p:nvSpPr>
        <p:spPr bwMode="auto">
          <a:xfrm>
            <a:off x="1082349" y="681784"/>
            <a:ext cx="7922187" cy="1115416"/>
          </a:xfrm>
          <a:prstGeom prst="rect">
            <a:avLst/>
          </a:prstGeom>
        </p:spPr>
        <p:txBody>
          <a:bodyPr vert="horz" wrap="square" lIns="0" tIns="17777" rIns="0" bIns="0" rtlCol="0">
            <a:spAutoFit/>
          </a:bodyPr>
          <a:lstStyle/>
          <a:p>
            <a:pPr algn="just" defTabSz="609584">
              <a:defRPr/>
            </a:pPr>
            <a:r>
              <a:rPr lang="ru-RU" sz="1200" b="0" i="0" u="sng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Обязательные требования (условия, ограничения, запреты, обязанности)</a:t>
            </a:r>
            <a:r>
              <a:rPr lang="ru-RU" sz="1200" b="0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- требования, содержащиеся в НПА, регулирующих работу предпринимателей и оценка соблюдения которых осуществляется:</a:t>
            </a:r>
            <a:endParaRPr sz="1200" b="0" i="0" u="none" strike="noStrike" cap="none" spc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457188" indent="-457188" algn="just" defTabSz="609584">
              <a:buFontTx/>
              <a:buAutoNum type="arabicParenR"/>
              <a:defRPr/>
            </a:pPr>
            <a:r>
              <a:rPr lang="ru-RU" sz="1200" b="0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в рамках контроля (надзора);</a:t>
            </a:r>
            <a:endParaRPr sz="1200">
              <a:solidFill>
                <a:srgbClr val="002060"/>
              </a:solidFill>
              <a:latin typeface="Tahoma"/>
              <a:cs typeface="Tahoma"/>
            </a:endParaRPr>
          </a:p>
          <a:p>
            <a:pPr marL="457188" indent="-457188" algn="just" defTabSz="609584">
              <a:buFontTx/>
              <a:buAutoNum type="arabicParenR"/>
              <a:defRPr/>
            </a:pPr>
            <a:r>
              <a:rPr lang="ru-RU" sz="1200" b="0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привлечения к административной ответственности;</a:t>
            </a:r>
            <a:endParaRPr sz="1200">
              <a:solidFill>
                <a:srgbClr val="002060"/>
              </a:solidFill>
              <a:latin typeface="Tahoma"/>
              <a:cs typeface="Tahoma"/>
            </a:endParaRPr>
          </a:p>
          <a:p>
            <a:pPr marL="457188" indent="-457188" algn="just" defTabSz="609584">
              <a:buFontTx/>
              <a:buAutoNum type="arabicParenR"/>
              <a:defRPr/>
            </a:pPr>
            <a:r>
              <a:rPr lang="ru-RU" sz="1200" b="0" i="0" u="none" strike="noStrike" cap="none" spc="0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разрешительной деятельности</a:t>
            </a:r>
            <a:endParaRPr/>
          </a:p>
          <a:p>
            <a:pPr algn="just" defTabSz="609583">
              <a:defRPr/>
            </a:pPr>
            <a:endParaRPr lang="ru-RU" sz="1200" b="0" i="0" u="none" strike="noStrike" cap="none" spc="0">
              <a:solidFill>
                <a:srgbClr val="002060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572872692" name="object 13"/>
          <p:cNvSpPr txBox="1"/>
          <p:nvPr/>
        </p:nvSpPr>
        <p:spPr bwMode="auto">
          <a:xfrm>
            <a:off x="153532" y="2049026"/>
            <a:ext cx="2425076" cy="1093461"/>
          </a:xfrm>
          <a:prstGeom prst="rect">
            <a:avLst/>
          </a:prstGeom>
          <a:solidFill>
            <a:srgbClr val="FFFFFF"/>
          </a:solidFill>
          <a:ln w="24384">
            <a:solidFill>
              <a:srgbClr val="E0B172"/>
            </a:solidFill>
            <a:prstDash val="solid"/>
          </a:ln>
        </p:spPr>
        <p:txBody>
          <a:bodyPr vert="horz" wrap="square" lIns="0" tIns="16086" rIns="0" bIns="0" rtlCol="0">
            <a:spAutoFit/>
          </a:bodyPr>
          <a:lstStyle/>
          <a:p>
            <a:pPr marR="59265" algn="ctr" defTabSz="1219169">
              <a:spcBef>
                <a:spcPts val="126"/>
              </a:spcBef>
              <a:defRPr/>
            </a:pPr>
            <a:r>
              <a:rPr sz="1000" b="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I.</a:t>
            </a:r>
            <a:r>
              <a:rPr sz="1000" b="1" spc="-59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Разработка</a:t>
            </a:r>
            <a:r>
              <a:rPr sz="1000" b="1" spc="-5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проекта</a:t>
            </a:r>
            <a:r>
              <a:rPr sz="1000" b="1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-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НПА,</a:t>
            </a:r>
            <a:endParaRPr sz="1000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  <a:p>
            <a:pPr marR="57571" algn="ctr" defTabSz="1219169">
              <a:defRPr/>
            </a:pPr>
            <a:r>
              <a:rPr sz="1000" b="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содержащего</a:t>
            </a:r>
            <a:r>
              <a:rPr sz="1000" b="1" spc="-99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ОТ:</a:t>
            </a:r>
            <a:endParaRPr sz="1000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  <a:p>
            <a:pPr marL="413161" indent="-382683" defTabSz="1219169">
              <a:buFont typeface="Wingdings"/>
              <a:buChar char=""/>
              <a:tabLst>
                <a:tab pos="413161" algn="l"/>
              </a:tabLst>
              <a:defRPr/>
            </a:pP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срок</a:t>
            </a:r>
            <a:r>
              <a:rPr sz="1000" spc="-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действия</a:t>
            </a:r>
            <a:r>
              <a:rPr sz="1000" spc="-38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379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–</a:t>
            </a:r>
            <a:r>
              <a:rPr sz="1000" spc="-5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6</a:t>
            </a:r>
            <a:r>
              <a:rPr sz="1000" b="1" spc="-1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-32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лет</a:t>
            </a:r>
            <a:endParaRPr sz="1000" b="1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  <a:p>
            <a:pPr marL="413161" marR="93130" indent="-382683" defTabSz="1219169">
              <a:buFont typeface="Wingdings"/>
              <a:buChar char=""/>
              <a:tabLst>
                <a:tab pos="413161" algn="l"/>
              </a:tabLst>
              <a:defRPr/>
            </a:pP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срок</a:t>
            </a:r>
            <a:r>
              <a:rPr sz="1000" spc="-4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вступления</a:t>
            </a:r>
            <a:r>
              <a:rPr sz="1000" spc="-38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в</a:t>
            </a:r>
            <a:r>
              <a:rPr sz="1000" spc="-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силу</a:t>
            </a:r>
            <a:r>
              <a:rPr sz="1000" spc="-5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-26">
                <a:solidFill>
                  <a:srgbClr val="853104"/>
                </a:solidFill>
                <a:latin typeface="Tahoma"/>
                <a:ea typeface="Tahoma"/>
                <a:cs typeface="Tahoma"/>
              </a:rPr>
              <a:t>01.09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или</a:t>
            </a:r>
            <a:r>
              <a:rPr sz="1000" spc="38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01.03</a:t>
            </a:r>
            <a:r>
              <a:rPr sz="1000" spc="19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+отлагательный</a:t>
            </a:r>
            <a:r>
              <a:rPr sz="1000" spc="-5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срок 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90</a:t>
            </a:r>
            <a:r>
              <a:rPr sz="1000" b="1" spc="5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-26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дней</a:t>
            </a:r>
            <a:endParaRPr sz="1000" b="1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  <a:p>
            <a:pPr marL="413161" indent="-382683" defTabSz="1219169">
              <a:spcBef>
                <a:spcPts val="6"/>
              </a:spcBef>
              <a:buFont typeface="Wingdings"/>
              <a:buChar char=""/>
              <a:tabLst>
                <a:tab pos="413161" algn="l"/>
              </a:tabLst>
              <a:defRPr/>
            </a:pP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учет </a:t>
            </a:r>
            <a:r>
              <a:rPr sz="1000" b="1" spc="-1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принципов</a:t>
            </a:r>
            <a:r>
              <a:rPr sz="1000" b="1" spc="-38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-86">
                <a:solidFill>
                  <a:srgbClr val="853104"/>
                </a:solidFill>
                <a:latin typeface="Tahoma"/>
                <a:ea typeface="Tahoma"/>
                <a:cs typeface="Tahoma"/>
              </a:rPr>
              <a:t>ФЗ</a:t>
            </a:r>
            <a:r>
              <a:rPr sz="1000" b="1" spc="5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99">
                <a:solidFill>
                  <a:srgbClr val="853104"/>
                </a:solidFill>
                <a:latin typeface="Tahoma"/>
                <a:ea typeface="Tahoma"/>
                <a:cs typeface="Tahoma"/>
              </a:rPr>
              <a:t>№</a:t>
            </a:r>
            <a:r>
              <a:rPr sz="1000" b="1" spc="19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247-</a:t>
            </a:r>
            <a:r>
              <a:rPr sz="1000" b="1" spc="-32">
                <a:solidFill>
                  <a:srgbClr val="853104"/>
                </a:solidFill>
                <a:latin typeface="Tahoma"/>
                <a:ea typeface="Tahoma"/>
                <a:cs typeface="Tahoma"/>
              </a:rPr>
              <a:t>ФЗ</a:t>
            </a:r>
            <a:endParaRPr sz="1000" b="1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1613264013" name="object 18"/>
          <p:cNvSpPr txBox="1"/>
          <p:nvPr/>
        </p:nvSpPr>
        <p:spPr bwMode="auto">
          <a:xfrm>
            <a:off x="3034143" y="2258846"/>
            <a:ext cx="2535016" cy="1290951"/>
          </a:xfrm>
          <a:prstGeom prst="rect">
            <a:avLst/>
          </a:prstGeom>
          <a:solidFill>
            <a:srgbClr val="FFFFFF"/>
          </a:solidFill>
          <a:ln w="24383">
            <a:solidFill>
              <a:srgbClr val="E0B172"/>
            </a:solidFill>
            <a:prstDash val="solid"/>
          </a:ln>
        </p:spPr>
        <p:txBody>
          <a:bodyPr vert="horz" wrap="square" lIns="0" tIns="59266" rIns="0" bIns="0" rtlCol="0">
            <a:spAutoFit/>
          </a:bodyPr>
          <a:lstStyle/>
          <a:p>
            <a:pPr marL="612000" marR="570638" indent="-134616" algn="just" defTabSz="1219169">
              <a:spcBef>
                <a:spcPts val="0"/>
              </a:spcBef>
              <a:defRPr/>
            </a:pPr>
            <a:r>
              <a:rPr sz="1000" b="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II. ОРВ проекта НПА, содержащего ОТ:</a:t>
            </a:r>
            <a:endParaRPr sz="1000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  <a:p>
            <a:pPr marL="504600" marR="84664" indent="-382683" defTabSz="1219169">
              <a:buFont typeface="Wingdings"/>
              <a:buChar char=""/>
              <a:tabLst>
                <a:tab pos="504600" algn="l"/>
              </a:tabLst>
              <a:defRPr/>
            </a:pP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Содержание</a:t>
            </a:r>
            <a:r>
              <a:rPr sz="1000" spc="-38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сводного</a:t>
            </a:r>
            <a:r>
              <a:rPr sz="1000" b="1" spc="-26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-1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отчета 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по</a:t>
            </a:r>
            <a:r>
              <a:rPr sz="1000" b="1" spc="5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ОТ </a:t>
            </a:r>
            <a:r>
              <a:rPr sz="1000" spc="379">
                <a:solidFill>
                  <a:srgbClr val="C00000"/>
                </a:solidFill>
                <a:latin typeface="Tahoma"/>
                <a:ea typeface="Tahoma"/>
                <a:cs typeface="Tahoma"/>
              </a:rPr>
              <a:t>–</a:t>
            </a:r>
            <a:r>
              <a:rPr sz="1000" spc="418">
                <a:solidFill>
                  <a:srgbClr val="C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в</a:t>
            </a:r>
            <a:r>
              <a:rPr sz="1000" spc="5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Порядке</a:t>
            </a:r>
            <a:r>
              <a:rPr sz="1000" spc="-5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ОРВ</a:t>
            </a:r>
            <a:endParaRPr sz="1000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  <a:p>
            <a:pPr marL="504600" marR="35559" indent="-382683" defTabSz="1219169">
              <a:buFont typeface="Wingdings"/>
              <a:buChar char=""/>
              <a:tabLst>
                <a:tab pos="504600" algn="l"/>
              </a:tabLst>
              <a:defRPr/>
            </a:pPr>
            <a:r>
              <a:rPr sz="1000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Форма</a:t>
            </a:r>
            <a:r>
              <a:rPr sz="1000" spc="-6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сводного</a:t>
            </a:r>
            <a:r>
              <a:rPr sz="1000" spc="-59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отчета</a:t>
            </a:r>
            <a:r>
              <a:rPr sz="1000" spc="-6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по</a:t>
            </a:r>
            <a:r>
              <a:rPr sz="1000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ОТ </a:t>
            </a:r>
            <a:r>
              <a:rPr sz="1000" spc="379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–</a:t>
            </a:r>
            <a:r>
              <a:rPr sz="1000" spc="-5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в </a:t>
            </a:r>
            <a:r>
              <a:rPr sz="1000" spc="-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Приказе</a:t>
            </a:r>
            <a:r>
              <a:rPr sz="1000" spc="-38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МЭР</a:t>
            </a:r>
            <a:r>
              <a:rPr sz="1000" spc="19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НСО</a:t>
            </a:r>
            <a:endParaRPr sz="1000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  <a:p>
            <a:pPr marL="504600" indent="-381836" defTabSz="1219169">
              <a:buFont typeface="Wingdings"/>
              <a:buChar char=""/>
              <a:tabLst>
                <a:tab pos="504600" algn="l"/>
              </a:tabLst>
              <a:defRPr/>
            </a:pP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Оценка</a:t>
            </a:r>
            <a:r>
              <a:rPr sz="1000" spc="-5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соблюдения</a:t>
            </a:r>
            <a:endParaRPr sz="1000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  <a:p>
            <a:pPr marL="504600" defTabSz="1219169">
              <a:defRPr/>
            </a:pPr>
            <a:r>
              <a:rPr sz="1000" b="1" spc="-1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принципов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-99">
                <a:solidFill>
                  <a:srgbClr val="853104"/>
                </a:solidFill>
                <a:latin typeface="Tahoma"/>
                <a:ea typeface="Tahoma"/>
                <a:cs typeface="Tahoma"/>
              </a:rPr>
              <a:t>ФЗ</a:t>
            </a:r>
            <a:r>
              <a:rPr sz="1000" b="1" spc="19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99">
                <a:solidFill>
                  <a:srgbClr val="853104"/>
                </a:solidFill>
                <a:latin typeface="Tahoma"/>
                <a:ea typeface="Tahoma"/>
                <a:cs typeface="Tahoma"/>
              </a:rPr>
              <a:t>№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247-</a:t>
            </a:r>
            <a:r>
              <a:rPr sz="1000" b="1" spc="-32">
                <a:solidFill>
                  <a:srgbClr val="853104"/>
                </a:solidFill>
                <a:latin typeface="Tahoma"/>
                <a:ea typeface="Tahoma"/>
                <a:cs typeface="Tahoma"/>
              </a:rPr>
              <a:t>ФЗ</a:t>
            </a:r>
            <a:endParaRPr sz="1000" b="1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1110029383" name="object 16"/>
          <p:cNvSpPr/>
          <p:nvPr/>
        </p:nvSpPr>
        <p:spPr bwMode="auto">
          <a:xfrm>
            <a:off x="2578609" y="2352447"/>
            <a:ext cx="451722" cy="228465"/>
          </a:xfrm>
          <a:custGeom>
            <a:avLst/>
            <a:gdLst/>
            <a:ahLst/>
            <a:cxnLst/>
            <a:rect l="l" t="t" r="r" b="b"/>
            <a:pathLst>
              <a:path w="426719" h="259080" fill="norm" stroke="1" extrusionOk="0">
                <a:moveTo>
                  <a:pt x="0" y="64769"/>
                </a:moveTo>
                <a:lnTo>
                  <a:pt x="297180" y="64769"/>
                </a:lnTo>
                <a:lnTo>
                  <a:pt x="297180" y="0"/>
                </a:lnTo>
                <a:lnTo>
                  <a:pt x="426719" y="129539"/>
                </a:lnTo>
                <a:lnTo>
                  <a:pt x="297180" y="259080"/>
                </a:lnTo>
                <a:lnTo>
                  <a:pt x="297180" y="194310"/>
                </a:lnTo>
                <a:lnTo>
                  <a:pt x="0" y="194310"/>
                </a:lnTo>
                <a:lnTo>
                  <a:pt x="0" y="64769"/>
                </a:lnTo>
                <a:close/>
              </a:path>
            </a:pathLst>
          </a:custGeom>
          <a:solidFill>
            <a:srgbClr val="EAD4AC"/>
          </a:solidFill>
          <a:ln w="24384">
            <a:solidFill>
              <a:srgbClr val="E0B172"/>
            </a:solidFill>
            <a:prstDash val="solid"/>
          </a:ln>
        </p:spPr>
        <p:txBody>
          <a:bodyPr wrap="square" lIns="0" tIns="0" rIns="0" bIns="0" rtlCol="0"/>
          <a:lstStyle/>
          <a:p>
            <a:pPr defTabSz="1219169">
              <a:defRPr/>
            </a:pPr>
            <a:endParaRPr sz="2400">
              <a:solidFill>
                <a:sysClr val="windowText" lastClr="000000"/>
              </a:solidFill>
              <a:latin typeface="Calibri"/>
            </a:endParaRPr>
          </a:p>
        </p:txBody>
      </p:sp>
      <p:grpSp>
        <p:nvGrpSpPr>
          <p:cNvPr id="1975612427" name="object 19"/>
          <p:cNvGrpSpPr/>
          <p:nvPr/>
        </p:nvGrpSpPr>
        <p:grpSpPr bwMode="auto">
          <a:xfrm>
            <a:off x="2631837" y="3363838"/>
            <a:ext cx="407987" cy="204483"/>
            <a:chOff x="1971959" y="2302668"/>
            <a:chExt cx="291940" cy="178117"/>
          </a:xfrm>
        </p:grpSpPr>
        <p:sp>
          <p:nvSpPr>
            <p:cNvPr id="1790967222" name="object 20"/>
            <p:cNvSpPr/>
            <p:nvPr/>
          </p:nvSpPr>
          <p:spPr bwMode="auto">
            <a:xfrm>
              <a:off x="1981485" y="2312193"/>
              <a:ext cx="272891" cy="159067"/>
            </a:xfrm>
            <a:custGeom>
              <a:avLst/>
              <a:gdLst/>
              <a:ahLst/>
              <a:cxnLst/>
              <a:rect l="l" t="t" r="r" b="b"/>
              <a:pathLst>
                <a:path w="363855" h="212089" fill="norm" stroke="1" extrusionOk="0">
                  <a:moveTo>
                    <a:pt x="106044" y="0"/>
                  </a:moveTo>
                  <a:lnTo>
                    <a:pt x="0" y="106044"/>
                  </a:lnTo>
                  <a:lnTo>
                    <a:pt x="106044" y="211962"/>
                  </a:lnTo>
                  <a:lnTo>
                    <a:pt x="106044" y="159004"/>
                  </a:lnTo>
                  <a:lnTo>
                    <a:pt x="363600" y="159004"/>
                  </a:lnTo>
                  <a:lnTo>
                    <a:pt x="363600" y="53086"/>
                  </a:lnTo>
                  <a:lnTo>
                    <a:pt x="106044" y="53086"/>
                  </a:lnTo>
                  <a:lnTo>
                    <a:pt x="106044" y="0"/>
                  </a:lnTo>
                  <a:close/>
                </a:path>
              </a:pathLst>
            </a:custGeom>
            <a:solidFill>
              <a:srgbClr val="D59295"/>
            </a:solidFill>
          </p:spPr>
          <p:txBody>
            <a:bodyPr wrap="square" lIns="0" tIns="0" rIns="0" bIns="0" rtlCol="0"/>
            <a:lstStyle/>
            <a:p>
              <a:pPr defTabSz="1219169">
                <a:defRPr/>
              </a:pPr>
              <a:endParaRPr sz="240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702701025" name="object 21"/>
            <p:cNvSpPr/>
            <p:nvPr/>
          </p:nvSpPr>
          <p:spPr bwMode="auto">
            <a:xfrm>
              <a:off x="1981485" y="2312193"/>
              <a:ext cx="272891" cy="159067"/>
            </a:xfrm>
            <a:custGeom>
              <a:avLst/>
              <a:gdLst/>
              <a:ahLst/>
              <a:cxnLst/>
              <a:rect l="l" t="t" r="r" b="b"/>
              <a:pathLst>
                <a:path w="363855" h="212089" fill="norm" stroke="1" extrusionOk="0">
                  <a:moveTo>
                    <a:pt x="363600" y="159004"/>
                  </a:moveTo>
                  <a:lnTo>
                    <a:pt x="106044" y="159004"/>
                  </a:lnTo>
                  <a:lnTo>
                    <a:pt x="106044" y="211962"/>
                  </a:lnTo>
                  <a:lnTo>
                    <a:pt x="0" y="106044"/>
                  </a:lnTo>
                  <a:lnTo>
                    <a:pt x="106044" y="0"/>
                  </a:lnTo>
                  <a:lnTo>
                    <a:pt x="106044" y="53086"/>
                  </a:lnTo>
                  <a:lnTo>
                    <a:pt x="363600" y="53086"/>
                  </a:lnTo>
                  <a:lnTo>
                    <a:pt x="363600" y="159004"/>
                  </a:lnTo>
                  <a:close/>
                </a:path>
              </a:pathLst>
            </a:custGeom>
            <a:grpFill/>
            <a:ln w="25399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pPr defTabSz="1219169">
                <a:defRPr/>
              </a:pPr>
              <a:endParaRPr sz="2400">
                <a:solidFill>
                  <a:sysClr val="windowText" lastClr="000000"/>
                </a:solidFill>
                <a:latin typeface="Calibri"/>
              </a:endParaRPr>
            </a:p>
          </p:txBody>
        </p:sp>
      </p:grpSp>
      <p:sp>
        <p:nvSpPr>
          <p:cNvPr id="1933637569" name="object 22"/>
          <p:cNvSpPr txBox="1"/>
          <p:nvPr/>
        </p:nvSpPr>
        <p:spPr bwMode="auto">
          <a:xfrm>
            <a:off x="1082352" y="3328615"/>
            <a:ext cx="1549485" cy="442361"/>
          </a:xfrm>
          <a:prstGeom prst="rect">
            <a:avLst/>
          </a:prstGeom>
          <a:solidFill>
            <a:srgbClr val="FFFFFF"/>
          </a:solidFill>
          <a:ln w="24384">
            <a:solidFill>
              <a:srgbClr val="C00000"/>
            </a:solidFill>
          </a:ln>
        </p:spPr>
        <p:txBody>
          <a:bodyPr vert="horz" wrap="square" lIns="0" tIns="90592" rIns="0" bIns="0" rtlCol="0">
            <a:spAutoFit/>
          </a:bodyPr>
          <a:lstStyle/>
          <a:p>
            <a:pPr marL="22012" algn="ctr" defTabSz="1219169">
              <a:spcBef>
                <a:spcPts val="712"/>
              </a:spcBef>
              <a:defRPr/>
            </a:pPr>
            <a:r>
              <a:rPr sz="1150" b="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Заключение</a:t>
            </a:r>
            <a:r>
              <a:rPr sz="1150" b="1" spc="-6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150" b="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об</a:t>
            </a:r>
            <a:r>
              <a:rPr sz="1150" b="1" spc="-5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150" b="1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ОРВ</a:t>
            </a:r>
            <a:endParaRPr sz="1150">
              <a:solidFill>
                <a:sysClr val="windowText" lastClr="000000"/>
              </a:solidFill>
              <a:latin typeface="Tahoma"/>
              <a:cs typeface="Tahoma"/>
            </a:endParaRPr>
          </a:p>
          <a:p>
            <a:pPr marL="21165" algn="ctr" defTabSz="1219169">
              <a:spcBef>
                <a:spcPts val="6"/>
              </a:spcBef>
              <a:defRPr/>
            </a:pPr>
            <a:r>
              <a:rPr sz="1150" b="1" spc="-11">
                <a:solidFill>
                  <a:srgbClr val="C00000"/>
                </a:solidFill>
                <a:latin typeface="Tahoma"/>
                <a:ea typeface="Tahoma"/>
                <a:cs typeface="Tahoma"/>
              </a:rPr>
              <a:t>отрицательное</a:t>
            </a:r>
            <a:endParaRPr sz="1150">
              <a:solidFill>
                <a:sysClr val="windowText" lastClr="000000"/>
              </a:solidFill>
              <a:latin typeface="Tahoma"/>
              <a:cs typeface="Tahoma"/>
            </a:endParaRPr>
          </a:p>
        </p:txBody>
      </p:sp>
      <p:sp>
        <p:nvSpPr>
          <p:cNvPr id="1397077962" name="object 25"/>
          <p:cNvSpPr/>
          <p:nvPr/>
        </p:nvSpPr>
        <p:spPr bwMode="auto">
          <a:xfrm>
            <a:off x="2291865" y="3801129"/>
            <a:ext cx="180410" cy="373369"/>
          </a:xfrm>
          <a:custGeom>
            <a:avLst/>
            <a:gdLst/>
            <a:ahLst/>
            <a:cxnLst/>
            <a:rect l="l" t="t" r="r" b="b"/>
            <a:pathLst>
              <a:path w="197485" h="372745" fill="norm" stroke="1" extrusionOk="0">
                <a:moveTo>
                  <a:pt x="148081" y="0"/>
                </a:moveTo>
                <a:lnTo>
                  <a:pt x="49402" y="0"/>
                </a:lnTo>
                <a:lnTo>
                  <a:pt x="49402" y="273558"/>
                </a:lnTo>
                <a:lnTo>
                  <a:pt x="0" y="273558"/>
                </a:lnTo>
                <a:lnTo>
                  <a:pt x="98806" y="372237"/>
                </a:lnTo>
                <a:lnTo>
                  <a:pt x="197484" y="273558"/>
                </a:lnTo>
                <a:lnTo>
                  <a:pt x="148081" y="273558"/>
                </a:lnTo>
                <a:lnTo>
                  <a:pt x="148081" y="0"/>
                </a:lnTo>
                <a:close/>
              </a:path>
            </a:pathLst>
          </a:custGeom>
          <a:solidFill>
            <a:srgbClr val="D59295"/>
          </a:solidFill>
          <a:ln w="19050">
            <a:solidFill>
              <a:srgbClr val="A50021"/>
            </a:solidFill>
          </a:ln>
        </p:spPr>
        <p:txBody>
          <a:bodyPr wrap="square" lIns="0" tIns="0" rIns="0" bIns="0" rtlCol="0"/>
          <a:lstStyle/>
          <a:p>
            <a:pPr defTabSz="1219169">
              <a:defRPr/>
            </a:pPr>
            <a:endParaRPr sz="240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475438549" name="object 28"/>
          <p:cNvSpPr txBox="1"/>
          <p:nvPr/>
        </p:nvSpPr>
        <p:spPr bwMode="auto">
          <a:xfrm>
            <a:off x="2291865" y="4208439"/>
            <a:ext cx="3197260" cy="708740"/>
          </a:xfrm>
          <a:prstGeom prst="rect">
            <a:avLst/>
          </a:prstGeom>
          <a:solidFill>
            <a:srgbClr val="FFFFFF"/>
          </a:solidFill>
          <a:ln w="24383">
            <a:solidFill>
              <a:srgbClr val="E0B172"/>
            </a:solidFill>
            <a:prstDash val="solid"/>
          </a:ln>
        </p:spPr>
        <p:txBody>
          <a:bodyPr vert="horz" wrap="square" lIns="0" tIns="92286" rIns="0" bIns="0" rtlCol="0">
            <a:spAutoFit/>
          </a:bodyPr>
          <a:lstStyle/>
          <a:p>
            <a:pPr marL="186261" marR="214200" algn="ctr" defTabSz="1219169">
              <a:spcBef>
                <a:spcPts val="725"/>
              </a:spcBef>
              <a:defRPr/>
            </a:pPr>
            <a:r>
              <a:rPr sz="1000" spc="-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Доработка</a:t>
            </a:r>
            <a:r>
              <a:rPr sz="1000" spc="-19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проекта</a:t>
            </a:r>
            <a:r>
              <a:rPr sz="1000" spc="-59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НПА</a:t>
            </a:r>
            <a:r>
              <a:rPr sz="1000" spc="38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учетом замечаний</a:t>
            </a:r>
            <a:r>
              <a:rPr sz="1000" spc="-38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и</a:t>
            </a:r>
            <a:r>
              <a:rPr sz="1000" spc="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предложений</a:t>
            </a:r>
            <a:r>
              <a:rPr sz="1000" spc="-6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(при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необходимости</a:t>
            </a:r>
            <a:r>
              <a:rPr sz="1000" spc="-19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379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–</a:t>
            </a:r>
            <a:r>
              <a:rPr sz="1000" spc="8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согласительные процедуры)</a:t>
            </a:r>
            <a:r>
              <a:rPr sz="1000" spc="-5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и</a:t>
            </a:r>
            <a:r>
              <a:rPr sz="1000" spc="38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его</a:t>
            </a:r>
            <a:r>
              <a:rPr sz="1000" spc="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согласование</a:t>
            </a:r>
            <a:r>
              <a:rPr sz="1000" spc="-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</a:t>
            </a:r>
            <a:r>
              <a:rPr sz="1000" spc="38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МЭР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НСО после</a:t>
            </a:r>
            <a:r>
              <a:rPr sz="1000" spc="-4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доработки</a:t>
            </a:r>
            <a:endParaRPr sz="1000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1779200036" name="object 34"/>
          <p:cNvSpPr txBox="1"/>
          <p:nvPr/>
        </p:nvSpPr>
        <p:spPr bwMode="auto">
          <a:xfrm>
            <a:off x="5995878" y="2153833"/>
            <a:ext cx="3060497" cy="427079"/>
          </a:xfrm>
          <a:prstGeom prst="rect">
            <a:avLst/>
          </a:prstGeom>
          <a:solidFill>
            <a:srgbClr val="FFFFFF"/>
          </a:solidFill>
          <a:ln w="24384">
            <a:solidFill>
              <a:srgbClr val="098541"/>
            </a:solidFill>
          </a:ln>
        </p:spPr>
        <p:txBody>
          <a:bodyPr vert="horz" wrap="square" lIns="0" tIns="76199" rIns="0" bIns="0" rtlCol="0">
            <a:spAutoFit/>
          </a:bodyPr>
          <a:lstStyle/>
          <a:p>
            <a:pPr marR="282780" algn="ctr" defTabSz="1219169">
              <a:spcBef>
                <a:spcPts val="599"/>
              </a:spcBef>
              <a:defRPr/>
            </a:pPr>
            <a:r>
              <a:rPr sz="1150" b="1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Заключение</a:t>
            </a:r>
            <a:r>
              <a:rPr sz="1150" b="1" spc="-38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150" b="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об</a:t>
            </a:r>
            <a:r>
              <a:rPr sz="1150" b="1" spc="4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150" b="1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ОРВ</a:t>
            </a:r>
            <a:endParaRPr sz="1150">
              <a:solidFill>
                <a:sysClr val="windowText" lastClr="000000"/>
              </a:solidFill>
              <a:latin typeface="Tahoma"/>
              <a:cs typeface="Tahoma"/>
            </a:endParaRPr>
          </a:p>
          <a:p>
            <a:pPr marR="285319" algn="ctr" defTabSz="1219169">
              <a:defRPr/>
            </a:pPr>
            <a:r>
              <a:rPr sz="1150" b="1" spc="-11">
                <a:solidFill>
                  <a:srgbClr val="008080"/>
                </a:solidFill>
                <a:latin typeface="Tahoma"/>
                <a:ea typeface="Tahoma"/>
                <a:cs typeface="Tahoma"/>
              </a:rPr>
              <a:t>положительное</a:t>
            </a:r>
            <a:endParaRPr sz="1150">
              <a:solidFill>
                <a:srgbClr val="008080"/>
              </a:solidFill>
              <a:latin typeface="Tahoma"/>
              <a:cs typeface="Tahoma"/>
            </a:endParaRPr>
          </a:p>
        </p:txBody>
      </p:sp>
      <p:sp>
        <p:nvSpPr>
          <p:cNvPr id="1711436993" name="object 39"/>
          <p:cNvSpPr txBox="1"/>
          <p:nvPr/>
        </p:nvSpPr>
        <p:spPr bwMode="auto">
          <a:xfrm>
            <a:off x="5995877" y="2935098"/>
            <a:ext cx="3042595" cy="1933214"/>
          </a:xfrm>
          <a:prstGeom prst="rect">
            <a:avLst/>
          </a:prstGeom>
          <a:solidFill>
            <a:srgbClr val="FFFFFF"/>
          </a:solidFill>
          <a:ln w="24384">
            <a:solidFill>
              <a:srgbClr val="E0B172"/>
            </a:solidFill>
            <a:prstDash val="solid"/>
          </a:ln>
        </p:spPr>
        <p:txBody>
          <a:bodyPr vert="horz" wrap="square" lIns="0" tIns="103293" rIns="0" bIns="0" rtlCol="0">
            <a:spAutoFit/>
          </a:bodyPr>
          <a:lstStyle/>
          <a:p>
            <a:pPr marL="1008000" marR="71118" indent="-841565" algn="l" defTabSz="1219169">
              <a:lnSpc>
                <a:spcPct val="100000"/>
              </a:lnSpc>
              <a:spcBef>
                <a:spcPts val="0"/>
              </a:spcBef>
              <a:defRPr/>
            </a:pPr>
            <a:r>
              <a:rPr sz="1000" b="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III.</a:t>
            </a:r>
            <a:r>
              <a:rPr sz="1000" b="1" spc="-4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Принятие проекта НПА, содержащего ОТ, и включение ОТ в Реестр:</a:t>
            </a:r>
            <a:endParaRPr lang="ru-RU" sz="1000" b="1" spc="-19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  <a:p>
            <a:pPr marL="522379" marR="634983" indent="-382683" defTabSz="1219169">
              <a:buFont typeface="Wingdings"/>
              <a:buChar char=""/>
              <a:tabLst>
                <a:tab pos="522379" algn="l"/>
              </a:tabLst>
              <a:defRPr/>
            </a:pP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ОТ</a:t>
            </a:r>
            <a:r>
              <a:rPr sz="1000" b="1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-1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включаются</a:t>
            </a:r>
            <a:r>
              <a:rPr sz="1000" b="1" spc="-32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в</a:t>
            </a:r>
            <a:r>
              <a:rPr sz="1000" spc="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Реестр</a:t>
            </a:r>
            <a:r>
              <a:rPr sz="1000" spc="-5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по</a:t>
            </a:r>
            <a:r>
              <a:rPr sz="1000" b="1" spc="5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-1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сферам регулирования</a:t>
            </a:r>
            <a:endParaRPr sz="1000" b="1">
              <a:solidFill>
                <a:sysClr val="windowText" lastClr="000000"/>
              </a:solidFill>
              <a:latin typeface="Tahoma"/>
              <a:cs typeface="Tahoma"/>
            </a:endParaRPr>
          </a:p>
          <a:p>
            <a:pPr marL="522379" marR="198961" indent="-382683" defTabSz="1219169">
              <a:spcBef>
                <a:spcPts val="6"/>
              </a:spcBef>
              <a:buFont typeface="Wingdings"/>
              <a:buChar char=""/>
              <a:tabLst>
                <a:tab pos="522379" algn="l"/>
              </a:tabLst>
              <a:defRPr/>
            </a:pP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Ответственность</a:t>
            </a:r>
            <a:r>
              <a:rPr sz="1000" spc="4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за</a:t>
            </a:r>
            <a:r>
              <a:rPr sz="1000" spc="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формирование</a:t>
            </a:r>
            <a:r>
              <a:rPr sz="1000" spc="-4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6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и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ведение</a:t>
            </a:r>
            <a:r>
              <a:rPr sz="1000" spc="-4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Реестра</a:t>
            </a:r>
            <a:r>
              <a:rPr sz="1000" spc="-6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ОТ</a:t>
            </a:r>
            <a:r>
              <a:rPr sz="1000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возложена</a:t>
            </a:r>
            <a:r>
              <a:rPr sz="1000" spc="-38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на</a:t>
            </a:r>
            <a:r>
              <a:rPr sz="1000" spc="5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lang="ru-RU" sz="1000" b="1" spc="-26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ОИО</a:t>
            </a:r>
            <a:endParaRPr sz="1000" b="1">
              <a:solidFill>
                <a:sysClr val="windowText" lastClr="000000"/>
              </a:solidFill>
              <a:latin typeface="Tahoma"/>
              <a:cs typeface="Tahoma"/>
            </a:endParaRPr>
          </a:p>
          <a:p>
            <a:pPr marL="522379" indent="-381836" defTabSz="1219169">
              <a:buFont typeface="Wingdings"/>
              <a:buChar char=""/>
              <a:tabLst>
                <a:tab pos="522379" algn="l"/>
              </a:tabLst>
              <a:defRPr/>
            </a:pP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Правила</a:t>
            </a:r>
            <a:r>
              <a:rPr sz="1000" spc="-7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ведения</a:t>
            </a:r>
            <a:r>
              <a:rPr sz="1000" spc="-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и</a:t>
            </a:r>
            <a:r>
              <a:rPr sz="1000" spc="-5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форма</a:t>
            </a:r>
            <a:r>
              <a:rPr sz="1000" b="1" spc="-72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Реестра</a:t>
            </a:r>
            <a:r>
              <a:rPr sz="1000" b="1" spc="-59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b="1" spc="-32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ОТ</a:t>
            </a:r>
            <a:endParaRPr sz="1000" b="1">
              <a:solidFill>
                <a:sysClr val="windowText" lastClr="000000"/>
              </a:solidFill>
              <a:latin typeface="Tahoma"/>
              <a:cs typeface="Tahoma"/>
            </a:endParaRPr>
          </a:p>
          <a:p>
            <a:pPr marL="522379" defTabSz="1219169">
              <a:defRPr/>
            </a:pP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определены</a:t>
            </a:r>
            <a:r>
              <a:rPr sz="1000" spc="-7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Порядком</a:t>
            </a:r>
            <a:endParaRPr sz="1000">
              <a:solidFill>
                <a:sysClr val="windowText" lastClr="000000"/>
              </a:solidFill>
              <a:latin typeface="Tahoma"/>
              <a:cs typeface="Tahoma"/>
            </a:endParaRPr>
          </a:p>
          <a:p>
            <a:pPr marL="522379" indent="-381836" defTabSz="1219169">
              <a:buFont typeface="Wingdings"/>
              <a:buChar char=""/>
              <a:tabLst>
                <a:tab pos="522379" algn="l"/>
              </a:tabLst>
              <a:defRPr/>
            </a:pP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Реестр</a:t>
            </a:r>
            <a:r>
              <a:rPr sz="1000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ОТ </a:t>
            </a:r>
            <a:r>
              <a:rPr sz="1000" b="1" spc="-1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публикуется</a:t>
            </a:r>
            <a:r>
              <a:rPr sz="1000" spc="-26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на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официальном</a:t>
            </a:r>
            <a:endParaRPr sz="1000">
              <a:solidFill>
                <a:sysClr val="windowText" lastClr="000000"/>
              </a:solidFill>
              <a:latin typeface="Tahoma"/>
              <a:cs typeface="Tahoma"/>
            </a:endParaRPr>
          </a:p>
          <a:p>
            <a:pPr marL="522379" defTabSz="1219169">
              <a:defRPr/>
            </a:pP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сайте</a:t>
            </a:r>
            <a:r>
              <a:rPr sz="1000" spc="-5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lang="ru-RU" sz="1000" spc="-2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ОИО</a:t>
            </a:r>
            <a:endParaRPr sz="1000">
              <a:solidFill>
                <a:sysClr val="windowText" lastClr="000000"/>
              </a:solidFill>
              <a:latin typeface="Tahoma"/>
              <a:cs typeface="Tahoma"/>
            </a:endParaRPr>
          </a:p>
          <a:p>
            <a:pPr marL="522379" marR="477507" indent="-382683" defTabSz="1219169">
              <a:buFont typeface="Wingdings"/>
              <a:buChar char=""/>
              <a:tabLst>
                <a:tab pos="522379" algn="l"/>
              </a:tabLst>
              <a:defRPr/>
            </a:pP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Реестр</a:t>
            </a:r>
            <a:r>
              <a:rPr sz="1000" spc="-46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ОТ</a:t>
            </a:r>
            <a:r>
              <a:rPr sz="1000" spc="-5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379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–</a:t>
            </a:r>
            <a:r>
              <a:rPr sz="1000" spc="-5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в том числе </a:t>
            </a:r>
            <a:r>
              <a:rPr sz="1000" b="1">
                <a:solidFill>
                  <a:srgbClr val="853104"/>
                </a:solidFill>
                <a:latin typeface="Tahoma"/>
                <a:ea typeface="Tahoma"/>
                <a:cs typeface="Tahoma"/>
              </a:rPr>
              <a:t>основа</a:t>
            </a:r>
            <a:r>
              <a:rPr sz="1000">
                <a:solidFill>
                  <a:srgbClr val="853104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для</a:t>
            </a:r>
            <a:r>
              <a:rPr sz="1000" spc="-5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плана</a:t>
            </a:r>
            <a:r>
              <a:rPr sz="1000" spc="-5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11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оценки применения</a:t>
            </a:r>
            <a:r>
              <a:rPr sz="1000" spc="-5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 </a:t>
            </a:r>
            <a:r>
              <a:rPr sz="1000" spc="-32">
                <a:solidFill>
                  <a:sysClr val="windowText" lastClr="000000"/>
                </a:solidFill>
                <a:latin typeface="Tahoma"/>
                <a:ea typeface="Tahoma"/>
                <a:cs typeface="Tahoma"/>
              </a:rPr>
              <a:t>ОТ</a:t>
            </a:r>
            <a:endParaRPr sz="1000">
              <a:solidFill>
                <a:sysClr val="windowText" lastClr="000000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1595677384" name="object 38"/>
          <p:cNvSpPr/>
          <p:nvPr/>
        </p:nvSpPr>
        <p:spPr bwMode="auto">
          <a:xfrm>
            <a:off x="7422421" y="2580911"/>
            <a:ext cx="173916" cy="354187"/>
          </a:xfrm>
          <a:custGeom>
            <a:avLst/>
            <a:gdLst/>
            <a:ahLst/>
            <a:cxnLst/>
            <a:rect l="l" t="t" r="r" b="b"/>
            <a:pathLst>
              <a:path w="216534" h="384810" fill="norm" stroke="1" extrusionOk="0">
                <a:moveTo>
                  <a:pt x="162051" y="0"/>
                </a:moveTo>
                <a:lnTo>
                  <a:pt x="162051" y="276732"/>
                </a:lnTo>
                <a:lnTo>
                  <a:pt x="216026" y="276732"/>
                </a:lnTo>
                <a:lnTo>
                  <a:pt x="108076" y="384809"/>
                </a:lnTo>
                <a:lnTo>
                  <a:pt x="0" y="276732"/>
                </a:lnTo>
                <a:lnTo>
                  <a:pt x="54101" y="276732"/>
                </a:lnTo>
                <a:lnTo>
                  <a:pt x="54101" y="0"/>
                </a:lnTo>
                <a:lnTo>
                  <a:pt x="162051" y="0"/>
                </a:lnTo>
                <a:close/>
              </a:path>
            </a:pathLst>
          </a:custGeom>
          <a:solidFill>
            <a:srgbClr val="92D050"/>
          </a:solidFill>
          <a:ln w="25400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pPr defTabSz="1219169">
              <a:defRPr/>
            </a:pPr>
            <a:endParaRPr sz="240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021277582" name="Заголовок 1"/>
          <p:cNvSpPr>
            <a:spLocks noGrp="1"/>
          </p:cNvSpPr>
          <p:nvPr/>
        </p:nvSpPr>
        <p:spPr bwMode="auto">
          <a:xfrm>
            <a:off x="8703096" y="4745400"/>
            <a:ext cx="395534" cy="393989"/>
          </a:xfrm>
        </p:spPr>
        <p:txBody>
          <a:bodyPr vert="horz" lIns="91440" tIns="45720" rIns="91440" bIns="45720" rtlCol="0" anchor="ctr">
            <a:normAutofit/>
          </a:bodyPr>
          <a:lstStyle>
            <a:lvl1pPr algn="ctr" defTabSz="914353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6422F07-E374-AC15-53BF-A6E41ECF09DB}" type="slidenum">
              <a:rPr lang="ru-RU" sz="1400"/>
              <a:t/>
            </a:fld>
            <a:endParaRPr lang="ru-RU" sz="1400"/>
          </a:p>
        </p:txBody>
      </p:sp>
      <p:sp>
        <p:nvSpPr>
          <p:cNvPr id="25" name="object 38"/>
          <p:cNvSpPr/>
          <p:nvPr/>
        </p:nvSpPr>
        <p:spPr bwMode="auto">
          <a:xfrm rot="16199998">
            <a:off x="5711072" y="2239349"/>
            <a:ext cx="147295" cy="373490"/>
          </a:xfrm>
          <a:custGeom>
            <a:avLst/>
            <a:gdLst/>
            <a:ahLst/>
            <a:cxnLst/>
            <a:rect l="l" t="t" r="r" b="b"/>
            <a:pathLst>
              <a:path w="216534" h="384810" fill="norm" stroke="1" extrusionOk="0">
                <a:moveTo>
                  <a:pt x="162051" y="0"/>
                </a:moveTo>
                <a:lnTo>
                  <a:pt x="162051" y="276732"/>
                </a:lnTo>
                <a:lnTo>
                  <a:pt x="216026" y="276732"/>
                </a:lnTo>
                <a:lnTo>
                  <a:pt x="108076" y="384809"/>
                </a:lnTo>
                <a:lnTo>
                  <a:pt x="0" y="276732"/>
                </a:lnTo>
                <a:lnTo>
                  <a:pt x="54101" y="276732"/>
                </a:lnTo>
                <a:lnTo>
                  <a:pt x="54101" y="0"/>
                </a:lnTo>
                <a:lnTo>
                  <a:pt x="162051" y="0"/>
                </a:lnTo>
                <a:close/>
              </a:path>
            </a:pathLst>
          </a:custGeom>
          <a:solidFill>
            <a:srgbClr val="92D050"/>
          </a:solidFill>
          <a:ln w="25400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pPr defTabSz="1219169">
              <a:defRPr/>
            </a:pPr>
            <a:endParaRPr sz="240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6" name="object 38"/>
          <p:cNvSpPr/>
          <p:nvPr/>
        </p:nvSpPr>
        <p:spPr bwMode="auto">
          <a:xfrm rot="5400000">
            <a:off x="5670492" y="4341671"/>
            <a:ext cx="144018" cy="442277"/>
          </a:xfrm>
          <a:custGeom>
            <a:avLst/>
            <a:gdLst/>
            <a:ahLst/>
            <a:cxnLst/>
            <a:rect l="l" t="t" r="r" b="b"/>
            <a:pathLst>
              <a:path w="216534" h="384810" fill="norm" stroke="1" extrusionOk="0">
                <a:moveTo>
                  <a:pt x="162051" y="0"/>
                </a:moveTo>
                <a:lnTo>
                  <a:pt x="162051" y="276732"/>
                </a:lnTo>
                <a:lnTo>
                  <a:pt x="216026" y="276732"/>
                </a:lnTo>
                <a:lnTo>
                  <a:pt x="108076" y="384809"/>
                </a:lnTo>
                <a:lnTo>
                  <a:pt x="0" y="276732"/>
                </a:lnTo>
                <a:lnTo>
                  <a:pt x="54101" y="276732"/>
                </a:lnTo>
                <a:lnTo>
                  <a:pt x="54101" y="0"/>
                </a:lnTo>
                <a:lnTo>
                  <a:pt x="162051" y="0"/>
                </a:lnTo>
                <a:close/>
              </a:path>
            </a:pathLst>
          </a:custGeom>
          <a:solidFill>
            <a:srgbClr val="92D050"/>
          </a:solidFill>
          <a:ln w="25400">
            <a:solidFill>
              <a:srgbClr val="336600"/>
            </a:solidFill>
          </a:ln>
        </p:spPr>
        <p:txBody>
          <a:bodyPr wrap="square" lIns="0" tIns="0" rIns="0" bIns="0" rtlCol="0"/>
          <a:lstStyle/>
          <a:p>
            <a:pPr defTabSz="1219169">
              <a:defRPr/>
            </a:pPr>
            <a:endParaRPr sz="2400">
              <a:solidFill>
                <a:sysClr val="windowText" lastClr="000000"/>
              </a:solidFill>
              <a:latin typeface="Calibri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89091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3" y="4698037"/>
            <a:ext cx="395534" cy="393989"/>
          </a:xfrm>
        </p:spPr>
        <p:txBody>
          <a:bodyPr>
            <a:normAutofit/>
          </a:bodyPr>
          <a:lstStyle/>
          <a:p>
            <a:pPr>
              <a:defRPr/>
            </a:pPr>
            <a:fld id="{4021CA72-F13E-C1AB-5B09-5B1B7D348125}" type="slidenum">
              <a:rPr lang="ru-RU" sz="1400"/>
              <a:t/>
            </a:fld>
            <a:endParaRPr lang="ru-RU" sz="1400"/>
          </a:p>
        </p:txBody>
      </p:sp>
      <p:pic>
        <p:nvPicPr>
          <p:cNvPr id="947434345" name="Рисунок 3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700986" y="42642"/>
            <a:ext cx="1333166" cy="481141"/>
          </a:xfrm>
          <a:prstGeom prst="rect">
            <a:avLst/>
          </a:prstGeom>
        </p:spPr>
      </p:pic>
      <p:cxnSp>
        <p:nvCxnSpPr>
          <p:cNvPr id="877990895" name="Прямая соединительная линия 19"/>
          <p:cNvCxnSpPr>
            <a:cxnSpLocks/>
          </p:cNvCxnSpPr>
          <p:nvPr/>
        </p:nvCxnSpPr>
        <p:spPr bwMode="auto">
          <a:xfrm>
            <a:off x="220657" y="506118"/>
            <a:ext cx="7958090" cy="35331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graphicFrame>
        <p:nvGraphicFramePr>
          <p:cNvPr id="1111957550" name="Таблица 5"/>
          <p:cNvGraphicFramePr>
            <a:graphicFrameLocks xmlns:a="http://schemas.openxmlformats.org/drawingml/2006/main"/>
          </p:cNvGraphicFramePr>
          <p:nvPr/>
        </p:nvGraphicFramePr>
        <p:xfrm>
          <a:off x="786554" y="855643"/>
          <a:ext cx="7898407" cy="3670299"/>
        </p:xfrm>
        <a:graphic>
          <a:graphicData uri="http://schemas.openxmlformats.org/drawingml/2006/table">
            <a:tbl>
              <a:tblPr firstRow="1" firstCol="0" lastRow="0" lastCol="0" bandRow="1" bandCol="0"/>
              <a:tblGrid>
                <a:gridCol w="3150000"/>
                <a:gridCol w="2396860"/>
                <a:gridCol w="2338845"/>
              </a:tblGrid>
              <a:tr h="25344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 b="1">
                          <a:solidFill>
                            <a:srgbClr val="9E6F44"/>
                          </a:solidFill>
                          <a:latin typeface="Tahoma"/>
                          <a:ea typeface="Tahoma"/>
                          <a:cs typeface="Tahoma"/>
                        </a:rPr>
                        <a:t>З</a:t>
                      </a:r>
                      <a:r>
                        <a:rPr sz="1200" b="1">
                          <a:solidFill>
                            <a:srgbClr val="9E6F44"/>
                          </a:solidFill>
                          <a:latin typeface="Tahoma"/>
                          <a:ea typeface="Tahoma"/>
                          <a:cs typeface="Tahoma"/>
                        </a:rPr>
                        <a:t>аключения об ОРВ отсутствую</a:t>
                      </a:r>
                      <a:r>
                        <a:rPr sz="1200" b="1">
                          <a:solidFill>
                            <a:srgbClr val="9E6F44"/>
                          </a:solidFill>
                          <a:latin typeface="Tahoma"/>
                          <a:ea typeface="Tahoma"/>
                          <a:cs typeface="Tahoma"/>
                        </a:rPr>
                        <a:t>т в:</a:t>
                      </a:r>
                      <a:endParaRPr sz="1200" b="1" i="0">
                        <a:solidFill>
                          <a:schemeClr val="tx1"/>
                        </a:solidFill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 b="1">
                          <a:solidFill>
                            <a:srgbClr val="9E6F44"/>
                          </a:solidFill>
                          <a:latin typeface="Tahoma"/>
                          <a:ea typeface="Tahoma"/>
                          <a:cs typeface="Tahoma"/>
                        </a:rPr>
                        <a:t>З</a:t>
                      </a:r>
                      <a:r>
                        <a:rPr sz="1200" b="1">
                          <a:solidFill>
                            <a:srgbClr val="9E6F44"/>
                          </a:solidFill>
                          <a:latin typeface="Tahoma"/>
                          <a:ea typeface="Tahoma"/>
                          <a:cs typeface="Tahoma"/>
                        </a:rPr>
                        <a:t>аключения об экспертизе отсутствуют в:</a:t>
                      </a:r>
                      <a:endParaRPr sz="1200" b="1">
                        <a:solidFill>
                          <a:srgbClr val="9E6F44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200" b="1">
                          <a:solidFill>
                            <a:srgbClr val="9E6F44"/>
                          </a:solidFill>
                          <a:latin typeface="Tahoma"/>
                          <a:ea typeface="Tahoma"/>
                          <a:cs typeface="Tahoma"/>
                        </a:rPr>
                        <a:t>Заключения об ОПОТ отсутствуют: </a:t>
                      </a:r>
                      <a:endParaRPr sz="1200" b="0">
                        <a:solidFill>
                          <a:srgbClr val="9E6F44"/>
                        </a:solidFill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</a:tr>
              <a:tr h="278436">
                <a:tc>
                  <a:txBody>
                    <a:bodyPr/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Доволенском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Каргатском</a:t>
                      </a: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Колыванском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Кочковском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Кыштовском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Мошковском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Северном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Тогучинском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Убинском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У</a:t>
                      </a: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сть-Таркском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Чановском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Черепановском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Чистоозерном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Татарском муниципальном округе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Маслянинском муниципальном округе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г. Оби 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195764" indent="-195764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г. Искитиме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  <a:tc>
                  <a:txBody>
                    <a:bodyPr/>
                    <a:p>
                      <a:pPr marL="195764" indent="-195764" algn="l"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Каргатском</a:t>
                      </a: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cs typeface="Tahoma"/>
                      </a:endParaRPr>
                    </a:p>
                    <a:p>
                      <a:pPr marL="195764" indent="-195764" algn="l"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Кочковском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cs typeface="Tahoma"/>
                      </a:endParaRPr>
                    </a:p>
                    <a:p>
                      <a:pPr marL="195764" indent="-195764" algn="l"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Кыштовском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cs typeface="Tahoma"/>
                      </a:endParaRPr>
                    </a:p>
                    <a:p>
                      <a:pPr marL="195764" indent="-195764" algn="l"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Чановском районе 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cs typeface="Tahoma"/>
                      </a:endParaRPr>
                    </a:p>
                    <a:p>
                      <a:pPr marL="195764" indent="-195764" algn="l"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г. Искитиме</a:t>
                      </a:r>
                      <a:endParaRPr sz="1200" b="0" i="0">
                        <a:solidFill>
                          <a:srgbClr val="002060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во всех МО</a:t>
                      </a:r>
                      <a:endParaRPr sz="1200" b="1">
                        <a:solidFill>
                          <a:srgbClr val="00808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433038331" name="TextBox 1"/>
          <p:cNvSpPr txBox="1"/>
          <p:nvPr/>
        </p:nvSpPr>
        <p:spPr bwMode="auto">
          <a:xfrm>
            <a:off x="220657" y="78044"/>
            <a:ext cx="5865669" cy="77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0834" indent="-250834">
              <a:buAutoNum type="arabicPeriod"/>
              <a:defRPr/>
            </a:pPr>
            <a:r>
              <a:rPr lang="ru-RU" sz="1500" b="1" i="0" u="none" strike="noStrike" cap="none" spc="0">
                <a:solidFill>
                  <a:srgbClr val="DFB27C"/>
                </a:solidFill>
                <a:latin typeface="Tahoma"/>
                <a:ea typeface="Tahoma"/>
                <a:cs typeface="Tahoma"/>
              </a:rPr>
              <a:t>ОБОСНОВАННОСТЬ ПРИНЯТИЯ </a:t>
            </a:r>
            <a:r>
              <a:rPr lang="ru-RU" sz="1500" b="1" i="0" u="none" strike="noStrike" cap="none" spc="0">
                <a:solidFill>
                  <a:srgbClr val="DFB27C"/>
                </a:solidFill>
                <a:latin typeface="Tahoma"/>
                <a:ea typeface="Tahoma"/>
                <a:cs typeface="Tahoma"/>
              </a:rPr>
              <a:t>РЕШЕНИЙ</a:t>
            </a:r>
            <a:endParaRPr sz="1500">
              <a:solidFill>
                <a:srgbClr val="DFB27C"/>
              </a:solidFill>
            </a:endParaRPr>
          </a:p>
          <a:p>
            <a:pPr>
              <a:defRPr/>
            </a:pPr>
            <a:r>
              <a:rPr lang="ru-RU" sz="1500" b="1" i="0" u="none" strike="noStrike" cap="none" spc="0">
                <a:solidFill>
                  <a:srgbClr val="DFB27C"/>
                </a:solidFill>
                <a:latin typeface="Century Gothic"/>
                <a:ea typeface="Tahoma"/>
                <a:cs typeface="Tahoma"/>
              </a:rPr>
              <a:t> </a:t>
            </a:r>
            <a:endParaRPr sz="1500">
              <a:solidFill>
                <a:srgbClr val="E0B172"/>
              </a:solidFill>
              <a:latin typeface="Tahoma"/>
              <a:cs typeface="Tahoma"/>
            </a:endParaRPr>
          </a:p>
          <a:p>
            <a:pPr lvl="0" defTabSz="685800">
              <a:spcBef>
                <a:spcPts val="0"/>
              </a:spcBef>
              <a:defRPr/>
            </a:pPr>
            <a:endParaRPr sz="1500" b="1" i="0" u="none" strike="noStrike" cap="none" spc="0">
              <a:ln>
                <a:noFill/>
              </a:ln>
              <a:solidFill>
                <a:srgbClr val="DFB27C"/>
              </a:solidFill>
              <a:latin typeface="Tahoma"/>
              <a:ea typeface="ＭＳ Ｐゴシック"/>
              <a:cs typeface="Tahoma"/>
            </a:endParaRPr>
          </a:p>
        </p:txBody>
      </p:sp>
      <p:pic>
        <p:nvPicPr>
          <p:cNvPr id="459350657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220656" y="466843"/>
            <a:ext cx="681962" cy="6819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6406289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3" y="4698037"/>
            <a:ext cx="395534" cy="393989"/>
          </a:xfrm>
        </p:spPr>
        <p:txBody>
          <a:bodyPr>
            <a:normAutofit/>
          </a:bodyPr>
          <a:lstStyle/>
          <a:p>
            <a:pPr>
              <a:defRPr/>
            </a:pPr>
            <a:fld id="{5EF7AC96-B146-5D92-3889-250941498677}" type="slidenum">
              <a:rPr lang="ru-RU" sz="1400"/>
              <a:t/>
            </a:fld>
            <a:endParaRPr lang="ru-RU" sz="1400"/>
          </a:p>
        </p:txBody>
      </p:sp>
      <p:pic>
        <p:nvPicPr>
          <p:cNvPr id="1727493566" name="Рисунок 3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700986" y="42642"/>
            <a:ext cx="1333166" cy="481141"/>
          </a:xfrm>
          <a:prstGeom prst="rect">
            <a:avLst/>
          </a:prstGeom>
        </p:spPr>
      </p:pic>
      <p:cxnSp>
        <p:nvCxnSpPr>
          <p:cNvPr id="1865761036" name="Прямая соединительная линия 19"/>
          <p:cNvCxnSpPr>
            <a:cxnSpLocks/>
          </p:cNvCxnSpPr>
          <p:nvPr/>
        </p:nvCxnSpPr>
        <p:spPr bwMode="auto">
          <a:xfrm>
            <a:off x="220657" y="506118"/>
            <a:ext cx="7958090" cy="35331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graphicFrame>
        <p:nvGraphicFramePr>
          <p:cNvPr id="382366175" name="Таблица 5"/>
          <p:cNvGraphicFramePr>
            <a:graphicFrameLocks xmlns:a="http://schemas.openxmlformats.org/drawingml/2006/main"/>
          </p:cNvGraphicFramePr>
          <p:nvPr/>
        </p:nvGraphicFramePr>
        <p:xfrm>
          <a:off x="1816653" y="1400049"/>
          <a:ext cx="5743222" cy="2877818"/>
        </p:xfrm>
        <a:graphic>
          <a:graphicData uri="http://schemas.openxmlformats.org/drawingml/2006/table">
            <a:tbl>
              <a:tblPr firstRow="1" firstCol="0" lastRow="0" lastCol="0" bandRow="1" bandCol="0"/>
              <a:tblGrid>
                <a:gridCol w="1862970"/>
                <a:gridCol w="2167918"/>
                <a:gridCol w="1699633"/>
              </a:tblGrid>
              <a:tr h="253440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sz="1200" b="1">
                          <a:solidFill>
                            <a:srgbClr val="9E6F44"/>
                          </a:solidFill>
                          <a:latin typeface="Tahoma"/>
                          <a:ea typeface="Tahoma"/>
                          <a:cs typeface="Tahoma"/>
                        </a:rPr>
                        <a:t>Официальные сайты МО не унифицированы в соответсвие</a:t>
                      </a:r>
                      <a:r>
                        <a:rPr sz="1200" b="1">
                          <a:solidFill>
                            <a:srgbClr val="9E6F44"/>
                          </a:solidFill>
                          <a:latin typeface="Tahoma"/>
                          <a:ea typeface="Tahoma"/>
                          <a:cs typeface="Tahoma"/>
                        </a:rPr>
                        <a:t> с Рекомендациями </a:t>
                      </a:r>
                      <a:endParaRPr sz="1200" b="1">
                        <a:solidFill>
                          <a:srgbClr val="9E6F44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algn="ctr">
                        <a:defRPr/>
                      </a:pPr>
                      <a:r>
                        <a:rPr sz="1200" b="1">
                          <a:solidFill>
                            <a:srgbClr val="9E6F44"/>
                          </a:solidFill>
                          <a:latin typeface="Tahoma"/>
                          <a:ea typeface="Tahoma"/>
                          <a:cs typeface="Tahoma"/>
                        </a:rPr>
                        <a:t>(письмо Минэкономразвития НСО от 26.</a:t>
                      </a:r>
                      <a:r>
                        <a:rPr sz="1200" b="1">
                          <a:solidFill>
                            <a:srgbClr val="9E6F44"/>
                          </a:solidFill>
                          <a:latin typeface="Tahoma"/>
                          <a:ea typeface="Tahoma"/>
                          <a:cs typeface="Tahoma"/>
                        </a:rPr>
                        <a:t>04.2024 № 1033-11/8) в:</a:t>
                      </a:r>
                      <a:endParaRPr sz="1200" b="1">
                        <a:solidFill>
                          <a:srgbClr val="9E6F44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278436">
                <a:tc gridSpan="3">
                  <a:txBody>
                    <a:bodyPr/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Баганском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Доволенском районе 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Здвинском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Куйбышевском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Купинском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Кыштовском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Маслянинском муниципальном округе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Новосибирском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Сузунском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Тогучинском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У</a:t>
                      </a: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сть-Таркском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Чановском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Чистоозерном районе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  <a:p>
                      <a:pPr marL="217793" indent="-217793" algn="l">
                        <a:lnSpc>
                          <a:spcPct val="100000"/>
                        </a:lnSpc>
                        <a:buFont typeface="Arial"/>
                        <a:buAutoNum type="arabicPeriod"/>
                        <a:defRPr/>
                      </a:pPr>
                      <a:r>
                        <a:rPr sz="1200" b="1" i="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</a:rPr>
                        <a:t>г. Оби</a:t>
                      </a:r>
                      <a:endParaRPr sz="1200" b="1" i="0">
                        <a:solidFill>
                          <a:srgbClr val="00206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</a:tbl>
          </a:graphicData>
        </a:graphic>
      </p:graphicFrame>
      <p:sp>
        <p:nvSpPr>
          <p:cNvPr id="69488356" name="TextBox 1"/>
          <p:cNvSpPr txBox="1"/>
          <p:nvPr/>
        </p:nvSpPr>
        <p:spPr bwMode="auto">
          <a:xfrm>
            <a:off x="220657" y="78044"/>
            <a:ext cx="5865669" cy="77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0834" indent="-250834">
              <a:buAutoNum type="arabicPeriod"/>
              <a:defRPr/>
            </a:pPr>
            <a:r>
              <a:rPr lang="ru-RU" sz="1500" b="1" i="0" u="none" strike="noStrike" cap="none" spc="0">
                <a:solidFill>
                  <a:srgbClr val="DFB27C"/>
                </a:solidFill>
                <a:latin typeface="Tahoma"/>
                <a:ea typeface="Tahoma"/>
                <a:cs typeface="Tahoma"/>
              </a:rPr>
              <a:t>ОБОСНОВАННОСТЬ ПРИНЯТИЯ </a:t>
            </a:r>
            <a:r>
              <a:rPr lang="ru-RU" sz="1500" b="1" i="0" u="none" strike="noStrike" cap="none" spc="0">
                <a:solidFill>
                  <a:srgbClr val="DFB27C"/>
                </a:solidFill>
                <a:latin typeface="Tahoma"/>
                <a:ea typeface="Tahoma"/>
                <a:cs typeface="Tahoma"/>
              </a:rPr>
              <a:t>РЕШЕНИЙ</a:t>
            </a:r>
            <a:endParaRPr sz="1500">
              <a:solidFill>
                <a:srgbClr val="DFB27C"/>
              </a:solidFill>
            </a:endParaRPr>
          </a:p>
          <a:p>
            <a:pPr>
              <a:defRPr/>
            </a:pPr>
            <a:r>
              <a:rPr lang="ru-RU" sz="1500" b="1" i="0" u="none" strike="noStrike" cap="none" spc="0">
                <a:solidFill>
                  <a:srgbClr val="DFB27C"/>
                </a:solidFill>
                <a:latin typeface="Century Gothic"/>
                <a:ea typeface="Tahoma"/>
                <a:cs typeface="Tahoma"/>
              </a:rPr>
              <a:t> </a:t>
            </a:r>
            <a:endParaRPr sz="1500">
              <a:solidFill>
                <a:srgbClr val="E0B172"/>
              </a:solidFill>
              <a:latin typeface="Tahoma"/>
              <a:cs typeface="Tahoma"/>
            </a:endParaRPr>
          </a:p>
          <a:p>
            <a:pPr lvl="0" defTabSz="685800">
              <a:spcBef>
                <a:spcPts val="0"/>
              </a:spcBef>
              <a:defRPr/>
            </a:pPr>
            <a:endParaRPr sz="1500" b="1" i="0" u="none" strike="noStrike" cap="none" spc="0">
              <a:ln>
                <a:noFill/>
              </a:ln>
              <a:solidFill>
                <a:srgbClr val="DFB27C"/>
              </a:solidFill>
              <a:latin typeface="Tahoma"/>
              <a:ea typeface="ＭＳ Ｐゴシック"/>
              <a:cs typeface="Tahoma"/>
            </a:endParaRPr>
          </a:p>
        </p:txBody>
      </p:sp>
      <p:pic>
        <p:nvPicPr>
          <p:cNvPr id="336373272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1148371" y="735699"/>
            <a:ext cx="778362" cy="778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1163735" name="Заголовок 1"/>
          <p:cNvSpPr>
            <a:spLocks noGrp="1"/>
          </p:cNvSpPr>
          <p:nvPr>
            <p:ph type="ctrTitle"/>
          </p:nvPr>
        </p:nvSpPr>
        <p:spPr bwMode="auto">
          <a:xfrm>
            <a:off x="8748464" y="4698038"/>
            <a:ext cx="395535" cy="393990"/>
          </a:xfrm>
        </p:spPr>
        <p:txBody>
          <a:bodyPr>
            <a:normAutofit/>
          </a:bodyPr>
          <a:lstStyle/>
          <a:p>
            <a:pPr>
              <a:defRPr/>
            </a:pPr>
            <a:fld id="{71E82114-AE4F-AD6C-C7CC-1919DBDCF2EA}" type="slidenum">
              <a:rPr lang="ru-RU" sz="1400"/>
              <a:t/>
            </a:fld>
            <a:endParaRPr lang="ru-RU" sz="1400"/>
          </a:p>
        </p:txBody>
      </p:sp>
      <p:pic>
        <p:nvPicPr>
          <p:cNvPr id="1255500175" name="Рисунок 3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700987" y="42642"/>
            <a:ext cx="1333167" cy="481142"/>
          </a:xfrm>
          <a:prstGeom prst="rect">
            <a:avLst/>
          </a:prstGeom>
        </p:spPr>
      </p:pic>
      <p:cxnSp>
        <p:nvCxnSpPr>
          <p:cNvPr id="1003836684" name="Прямая соединительная линия 19"/>
          <p:cNvCxnSpPr>
            <a:cxnSpLocks/>
          </p:cNvCxnSpPr>
          <p:nvPr/>
        </p:nvCxnSpPr>
        <p:spPr bwMode="auto">
          <a:xfrm>
            <a:off x="220658" y="506119"/>
            <a:ext cx="7958091" cy="35332"/>
          </a:xfrm>
          <a:prstGeom prst="line">
            <a:avLst/>
          </a:prstGeom>
          <a:noFill/>
          <a:ln w="6350" cap="flat" cmpd="sng" algn="ctr">
            <a:solidFill>
              <a:srgbClr val="C3986D"/>
            </a:solidFill>
            <a:prstDash val="solid"/>
            <a:miter lim="800000"/>
          </a:ln>
          <a:effectLst/>
        </p:spPr>
      </p:cxnSp>
      <p:pic>
        <p:nvPicPr>
          <p:cNvPr id="375746836" name="Picture 6" descr="Risk Icon Vector Illustration: เวกเตอร์สต็อก (ปลอดค่าลิขสิทธิ์) 1229239534  | Shutterstock"/>
          <p:cNvPicPr>
            <a:picLocks noChangeAspect="1" noChangeArrowheads="1"/>
          </p:cNvPicPr>
          <p:nvPr/>
        </p:nvPicPr>
        <p:blipFill>
          <a:blip r:embed="rId3"/>
          <a:srcRect l="12597" t="17507" r="14712" b="23093"/>
          <a:stretch/>
        </p:blipFill>
        <p:spPr bwMode="auto">
          <a:xfrm>
            <a:off x="460768" y="2656457"/>
            <a:ext cx="550993" cy="484875"/>
          </a:xfrm>
          <a:prstGeom prst="rect">
            <a:avLst/>
          </a:prstGeom>
          <a:noFill/>
        </p:spPr>
      </p:pic>
      <p:pic>
        <p:nvPicPr>
          <p:cNvPr id="1342805836" name="Picture 16" descr="Уведомление колокольчик – Бесплатные иконки: ui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96661" y="773110"/>
            <a:ext cx="454116" cy="454116"/>
          </a:xfrm>
          <a:prstGeom prst="rect">
            <a:avLst/>
          </a:prstGeom>
          <a:noFill/>
        </p:spPr>
      </p:pic>
      <p:graphicFrame>
        <p:nvGraphicFramePr>
          <p:cNvPr id="884402140" name="Таблица 5"/>
          <p:cNvGraphicFramePr>
            <a:graphicFrameLocks xmlns:a="http://schemas.openxmlformats.org/drawingml/2006/main"/>
          </p:cNvGraphicFramePr>
          <p:nvPr/>
        </p:nvGraphicFramePr>
        <p:xfrm>
          <a:off x="5774772" y="1693818"/>
          <a:ext cx="2565100" cy="810312"/>
        </p:xfrm>
        <a:graphic>
          <a:graphicData uri="http://schemas.openxmlformats.org/drawingml/2006/table">
            <a:tbl>
              <a:tblPr firstRow="1" firstCol="0" lastRow="0" lastCol="0" bandRow="1" bandCol="0"/>
              <a:tblGrid>
                <a:gridCol w="1787798"/>
                <a:gridCol w="777302"/>
              </a:tblGrid>
              <a:tr h="253440">
                <a:tc>
                  <a:txBody>
                    <a:bodyPr/>
                    <a:p>
                      <a:pPr algn="r">
                        <a:defRPr/>
                      </a:pPr>
                      <a:r>
                        <a:rPr lang="ru-RU" sz="1000" b="1" i="0">
                          <a:solidFill>
                            <a:schemeClr val="tx1"/>
                          </a:solidFill>
                          <a:latin typeface="Tahoma"/>
                          <a:ea typeface="Tahoma"/>
                          <a:cs typeface="Tahoma"/>
                        </a:rPr>
                        <a:t>Отменено ИР</a:t>
                      </a:r>
                      <a:endParaRPr sz="1000" b="1" i="0">
                        <a:solidFill>
                          <a:schemeClr val="tx1"/>
                        </a:solidFill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1">
                          <a:solidFill>
                            <a:srgbClr val="008080"/>
                          </a:solidFill>
                          <a:latin typeface="Tahoma"/>
                          <a:ea typeface="Tahoma"/>
                          <a:cs typeface="Tahoma"/>
                        </a:rPr>
                        <a:t>1263</a:t>
                      </a:r>
                      <a:endParaRPr sz="1000" b="1">
                        <a:solidFill>
                          <a:srgbClr val="00808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</a:tr>
              <a:tr h="278436">
                <a:tc>
                  <a:txBody>
                    <a:bodyPr/>
                    <a:p>
                      <a:pPr algn="r">
                        <a:defRPr/>
                      </a:pPr>
                      <a:r>
                        <a:rPr lang="ru-RU" sz="1000" b="1" i="0">
                          <a:solidFill>
                            <a:schemeClr val="tx1"/>
                          </a:solidFill>
                          <a:latin typeface="Tahoma"/>
                          <a:ea typeface="Tahoma"/>
                          <a:cs typeface="Tahoma"/>
                        </a:rPr>
                        <a:t>Актуализировано ИР</a:t>
                      </a:r>
                      <a:endParaRPr sz="1000" b="1" i="0">
                        <a:solidFill>
                          <a:schemeClr val="tx1"/>
                        </a:solidFill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1">
                          <a:solidFill>
                            <a:srgbClr val="008080"/>
                          </a:solidFill>
                          <a:latin typeface="Tahoma"/>
                          <a:ea typeface="Tahoma"/>
                          <a:cs typeface="Tahoma"/>
                        </a:rPr>
                        <a:t>1296</a:t>
                      </a:r>
                      <a:endParaRPr sz="1000" b="1">
                        <a:solidFill>
                          <a:srgbClr val="00808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</a:tr>
              <a:tr h="278436">
                <a:tc>
                  <a:txBody>
                    <a:bodyPr/>
                    <a:p>
                      <a:pPr algn="r">
                        <a:defRPr/>
                      </a:pPr>
                      <a:r>
                        <a:rPr lang="ru-RU" sz="1000" b="1" i="0">
                          <a:solidFill>
                            <a:schemeClr val="tx1"/>
                          </a:solidFill>
                          <a:latin typeface="Tahoma"/>
                          <a:ea typeface="Tahoma"/>
                          <a:cs typeface="Tahoma"/>
                        </a:rPr>
                        <a:t>Принято новых ИР</a:t>
                      </a:r>
                      <a:endParaRPr sz="1000"/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000" b="1">
                          <a:solidFill>
                            <a:srgbClr val="008080"/>
                          </a:solidFill>
                          <a:latin typeface="Tahoma"/>
                          <a:ea typeface="Tahoma"/>
                          <a:cs typeface="Tahoma"/>
                        </a:rPr>
                        <a:t>754</a:t>
                      </a:r>
                      <a:endParaRPr sz="1000" b="1">
                        <a:solidFill>
                          <a:srgbClr val="008080"/>
                        </a:solidFill>
                        <a:latin typeface="Tahoma"/>
                        <a:ea typeface="Tahoma"/>
                        <a:cs typeface="Tahoma"/>
                      </a:endParaRPr>
                    </a:p>
                  </a:txBody>
                  <a:tcPr>
                    <a:lnL w="12699" algn="ctr">
                      <a:solidFill>
                        <a:srgbClr val="E9CAA1"/>
                      </a:solidFill>
                    </a:lnL>
                    <a:lnR w="12699" algn="ctr">
                      <a:solidFill>
                        <a:srgbClr val="E9CAA1"/>
                      </a:solidFill>
                    </a:lnR>
                    <a:lnT w="12699" algn="ctr">
                      <a:solidFill>
                        <a:srgbClr val="E9CAA1"/>
                      </a:solidFill>
                    </a:lnT>
                    <a:lnB w="12699" algn="ctr">
                      <a:solidFill>
                        <a:srgbClr val="E9CAA1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786112279" name="Прямоугольник 6"/>
          <p:cNvSpPr/>
          <p:nvPr/>
        </p:nvSpPr>
        <p:spPr bwMode="auto">
          <a:xfrm>
            <a:off x="1199710" y="657406"/>
            <a:ext cx="7570220" cy="1189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СОВЕРШЕНСТВОВАНИЕ ИНДИКАТОРОВ РИСКА (ИР)</a:t>
            </a:r>
            <a:endParaRPr/>
          </a:p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200" b="1" i="0" u="none" strike="noStrike" cap="none" spc="0">
                <a:ln>
                  <a:noFill/>
                </a:ln>
                <a:solidFill>
                  <a:srgbClr val="9E6F44"/>
                </a:solidFill>
                <a:latin typeface="Tahoma"/>
                <a:ea typeface="Tahoma"/>
                <a:cs typeface="Tahoma"/>
              </a:rPr>
              <a:t>сигнализируют о риске, позволяют предотвратить </a:t>
            </a:r>
            <a:r>
              <a:rPr lang="ru-RU" sz="1200" b="1" i="0" u="none" strike="noStrike" cap="none" spc="0">
                <a:ln>
                  <a:noFill/>
                </a:ln>
                <a:solidFill>
                  <a:srgbClr val="9E6F44"/>
                </a:solidFill>
                <a:latin typeface="Tahoma"/>
                <a:ea typeface="Tahoma"/>
                <a:cs typeface="Tahoma"/>
              </a:rPr>
              <a:t>вред (ущерб) в сфере</a:t>
            </a:r>
            <a:endParaRPr/>
          </a:p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200" b="1" i="0" u="none" strike="noStrike" cap="none" spc="0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в </a:t>
            </a:r>
            <a:r>
              <a:rPr lang="ru-RU" sz="1200" b="1" i="0" u="none" strike="noStrike" cap="none" spc="0">
                <a:solidFill>
                  <a:srgbClr val="9E6F44"/>
                </a:solidFill>
                <a:latin typeface="Tahoma"/>
                <a:ea typeface="Tahoma"/>
                <a:cs typeface="Tahoma"/>
              </a:rPr>
              <a:t>2023 году проведено </a:t>
            </a:r>
            <a:r>
              <a:rPr lang="ru-RU" sz="1200" b="1" i="0" u="none" strike="noStrike" cap="none" spc="0">
                <a:solidFill>
                  <a:srgbClr val="C00000"/>
                </a:solidFill>
                <a:latin typeface="Tahoma"/>
                <a:ea typeface="Tahoma"/>
                <a:cs typeface="Tahoma"/>
              </a:rPr>
              <a:t>0,4%</a:t>
            </a:r>
            <a:r>
              <a:rPr lang="ru-RU" sz="1200" b="1" i="0" u="none" strike="noStrike" cap="none" spc="0">
                <a:solidFill>
                  <a:srgbClr val="9E6F44"/>
                </a:solidFill>
                <a:latin typeface="Tahoma"/>
                <a:ea typeface="Tahoma"/>
                <a:cs typeface="Tahoma"/>
              </a:rPr>
              <a:t> КНМ, в 2025 - </a:t>
            </a:r>
            <a:r>
              <a:rPr lang="ru-RU" sz="1200" b="1" i="0" u="none" strike="noStrike" cap="none" spc="0">
                <a:solidFill>
                  <a:srgbClr val="00B050"/>
                </a:solidFill>
                <a:latin typeface="Tahoma"/>
                <a:ea typeface="Tahoma"/>
                <a:cs typeface="Tahoma"/>
              </a:rPr>
              <a:t>5 </a:t>
            </a:r>
            <a:r>
              <a:rPr lang="ru-RU" sz="1200" b="1" i="0" u="none" strike="noStrike" cap="none" spc="0">
                <a:solidFill>
                  <a:srgbClr val="00B050"/>
                </a:solidFill>
                <a:latin typeface="Tahoma"/>
                <a:ea typeface="Tahoma"/>
                <a:cs typeface="Tahoma"/>
              </a:rPr>
              <a:t>%</a:t>
            </a:r>
            <a:endParaRPr lang="ru-RU" sz="1200" b="1" i="0" u="none" strike="noStrike" cap="none" spc="0">
              <a:ln>
                <a:noFill/>
              </a:ln>
              <a:solidFill>
                <a:srgbClr val="00B050"/>
              </a:solidFill>
              <a:latin typeface="Tahoma"/>
              <a:ea typeface="Tahoma"/>
              <a:cs typeface="Tahoma"/>
            </a:endParaRPr>
          </a:p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200" b="1" i="0" u="none" strike="noStrike" cap="none" spc="0">
              <a:ln>
                <a:noFill/>
              </a:ln>
              <a:solidFill>
                <a:srgbClr val="9E6F44"/>
              </a:solidFill>
              <a:latin typeface="Tahoma"/>
              <a:ea typeface="Tahoma"/>
              <a:cs typeface="Tahoma"/>
            </a:endParaRPr>
          </a:p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200" b="1" i="0" u="none" strike="noStrike" cap="none" spc="0">
              <a:ln>
                <a:noFill/>
              </a:ln>
              <a:solidFill>
                <a:srgbClr val="9E6F44"/>
              </a:solidFill>
              <a:latin typeface="Tahoma"/>
              <a:ea typeface="Tahoma"/>
              <a:cs typeface="Tahoma"/>
            </a:endParaRPr>
          </a:p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200" b="1" i="0" u="none" strike="noStrike" cap="none" spc="0">
              <a:ln>
                <a:noFill/>
              </a:ln>
              <a:solidFill>
                <a:srgbClr val="9E6F44"/>
              </a:solidFill>
              <a:latin typeface="Tahoma"/>
              <a:ea typeface="Tahoma"/>
              <a:cs typeface="Tahoma"/>
            </a:endParaRPr>
          </a:p>
        </p:txBody>
      </p:sp>
      <p:pic>
        <p:nvPicPr>
          <p:cNvPr id="394355557" name="Picture 2"/>
          <p:cNvPicPr>
            <a:picLocks noChangeAspect="1" noChangeArrowheads="1"/>
          </p:cNvPicPr>
          <p:nvPr/>
        </p:nvPicPr>
        <p:blipFill>
          <a:blip r:embed="rId5"/>
          <a:srcRect l="23984" t="16454" r="45592" b="10516"/>
          <a:stretch/>
        </p:blipFill>
        <p:spPr bwMode="auto">
          <a:xfrm>
            <a:off x="470125" y="1598705"/>
            <a:ext cx="532281" cy="718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21474807" name="TextBox 24"/>
          <p:cNvSpPr txBox="1"/>
          <p:nvPr/>
        </p:nvSpPr>
        <p:spPr bwMode="auto">
          <a:xfrm>
            <a:off x="1185321" y="1473843"/>
            <a:ext cx="3422202" cy="100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200" b="1">
                <a:latin typeface="Tahoma"/>
                <a:ea typeface="Tahoma"/>
                <a:cs typeface="Tahoma"/>
              </a:rPr>
              <a:t>«Пилот» с 4 ОМСУ по разработке типового перечня ИР по видам муниципального контроля  </a:t>
            </a:r>
            <a:endParaRPr/>
          </a:p>
          <a:p>
            <a:pPr>
              <a:defRPr/>
            </a:pPr>
            <a:r>
              <a:rPr lang="ru-RU" sz="1200">
                <a:latin typeface="Tahoma"/>
                <a:ea typeface="Tahoma"/>
                <a:cs typeface="Tahoma"/>
              </a:rPr>
              <a:t>г. Новосибирск, Карасукский, </a:t>
            </a:r>
            <a:r>
              <a:rPr lang="ru-RU" sz="1200">
                <a:latin typeface="Tahoma"/>
                <a:ea typeface="Tahoma"/>
                <a:cs typeface="Tahoma"/>
              </a:rPr>
              <a:t>Мошковский</a:t>
            </a:r>
            <a:r>
              <a:rPr lang="ru-RU" sz="1200">
                <a:latin typeface="Tahoma"/>
                <a:ea typeface="Tahoma"/>
                <a:cs typeface="Tahoma"/>
              </a:rPr>
              <a:t>, </a:t>
            </a:r>
            <a:r>
              <a:rPr lang="ru-RU" sz="1200">
                <a:latin typeface="Tahoma"/>
                <a:ea typeface="Tahoma"/>
                <a:cs typeface="Tahoma"/>
              </a:rPr>
              <a:t>Маслянинский</a:t>
            </a:r>
            <a:r>
              <a:rPr lang="ru-RU" sz="1200">
                <a:latin typeface="Tahoma"/>
                <a:ea typeface="Tahoma"/>
                <a:cs typeface="Tahoma"/>
              </a:rPr>
              <a:t> районы</a:t>
            </a:r>
            <a:endParaRPr/>
          </a:p>
        </p:txBody>
      </p:sp>
      <p:sp>
        <p:nvSpPr>
          <p:cNvPr id="653261240" name="Прямоугольник 17"/>
          <p:cNvSpPr/>
          <p:nvPr/>
        </p:nvSpPr>
        <p:spPr bwMode="auto">
          <a:xfrm>
            <a:off x="1107157" y="2683773"/>
            <a:ext cx="7611980" cy="45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ПРИМЕНЕНИЕ РИСК-ОРИЕНТИРОВАННОГО ПОДХОДА </a:t>
            </a:r>
            <a:endParaRPr lang="ru-RU" sz="1200" b="1">
              <a:solidFill>
                <a:srgbClr val="002060"/>
              </a:solidFill>
              <a:latin typeface="Tahoma"/>
              <a:ea typeface="Tahoma"/>
              <a:cs typeface="Tahoma"/>
            </a:endParaRPr>
          </a:p>
          <a:p>
            <a:pPr lvl="0">
              <a:defRPr/>
            </a:pPr>
            <a:r>
              <a:rPr lang="ru-RU" sz="12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по всем видам регионального контроля, </a:t>
            </a:r>
            <a:r>
              <a:rPr lang="ru-RU" sz="12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171 вид </a:t>
            </a:r>
            <a:r>
              <a:rPr lang="ru-RU" sz="12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МК </a:t>
            </a:r>
            <a:endParaRPr lang="ru-RU" sz="1200" b="1">
              <a:solidFill>
                <a:srgbClr val="9E6F44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2037569324" name="TextBox 1"/>
          <p:cNvSpPr txBox="1"/>
          <p:nvPr/>
        </p:nvSpPr>
        <p:spPr bwMode="auto">
          <a:xfrm>
            <a:off x="220658" y="78045"/>
            <a:ext cx="5863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0835" indent="-250835">
              <a:buAutoNum type="arabicPeriod"/>
              <a:defRPr/>
            </a:pPr>
            <a:r>
              <a:rPr lang="ru-RU" sz="1500" b="1" i="0" u="none" strike="noStrike" cap="none" spc="0">
                <a:solidFill>
                  <a:srgbClr val="DFB27C"/>
                </a:solidFill>
                <a:latin typeface="Tahoma"/>
                <a:ea typeface="Tahoma"/>
                <a:cs typeface="Tahoma"/>
              </a:rPr>
              <a:t>ОБОСНОВАННОСТЬ ПРИНЯТИЯ </a:t>
            </a:r>
            <a:r>
              <a:rPr lang="ru-RU" sz="1500" b="1" i="0" u="none" strike="noStrike" cap="none" spc="0">
                <a:solidFill>
                  <a:srgbClr val="DFB27C"/>
                </a:solidFill>
                <a:latin typeface="Tahoma"/>
                <a:ea typeface="Tahoma"/>
                <a:cs typeface="Tahoma"/>
              </a:rPr>
              <a:t>РЕШЕНИЙ: КНД</a:t>
            </a:r>
            <a:endParaRPr sz="1500">
              <a:solidFill>
                <a:srgbClr val="DFB27C"/>
              </a:solidFill>
            </a:endParaRPr>
          </a:p>
          <a:p>
            <a:pPr>
              <a:defRPr/>
            </a:pPr>
            <a:r>
              <a:rPr lang="ru-RU" sz="1500" b="1" i="0" u="none" strike="noStrike" cap="none" spc="0">
                <a:solidFill>
                  <a:srgbClr val="DFB27C"/>
                </a:solidFill>
                <a:latin typeface="Century Gothic"/>
                <a:ea typeface="Tahoma"/>
                <a:cs typeface="Tahoma"/>
              </a:rPr>
              <a:t> </a:t>
            </a:r>
            <a:endParaRPr sz="1500">
              <a:solidFill>
                <a:srgbClr val="E0B172"/>
              </a:solidFill>
              <a:latin typeface="Tahoma"/>
              <a:cs typeface="Tahoma"/>
            </a:endParaRPr>
          </a:p>
          <a:p>
            <a:pPr defTabSz="914376">
              <a:defRPr/>
            </a:pPr>
            <a:endParaRPr sz="1500" b="1">
              <a:solidFill>
                <a:srgbClr val="DFB27C"/>
              </a:solidFill>
              <a:latin typeface="Tahoma"/>
              <a:ea typeface="Tahoma"/>
              <a:cs typeface="Tahoma"/>
            </a:endParaRPr>
          </a:p>
          <a:p>
            <a:pPr lvl="0" defTabSz="685800">
              <a:spcBef>
                <a:spcPts val="0"/>
              </a:spcBef>
              <a:defRPr/>
            </a:pPr>
            <a:endParaRPr sz="1500" b="1" i="0" u="none" strike="noStrike" cap="none" spc="0">
              <a:ln>
                <a:noFill/>
              </a:ln>
              <a:solidFill>
                <a:srgbClr val="DFB27C"/>
              </a:solidFill>
              <a:latin typeface="Tahoma"/>
              <a:ea typeface="ＭＳ Ｐゴシック"/>
              <a:cs typeface="Tahoma"/>
            </a:endParaRPr>
          </a:p>
        </p:txBody>
      </p:sp>
      <p:sp>
        <p:nvSpPr>
          <p:cNvPr id="1751724987" name="Прямоугольник 17"/>
          <p:cNvSpPr/>
          <p:nvPr/>
        </p:nvSpPr>
        <p:spPr bwMode="auto">
          <a:xfrm>
            <a:off x="4566509" y="1239263"/>
            <a:ext cx="4981625" cy="396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0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Совместно с прокуратурой НСО </a:t>
            </a:r>
            <a:endParaRPr/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0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проведена работа по пересмотру ИР</a:t>
            </a:r>
            <a:endParaRPr lang="ru-RU" sz="1200" b="1">
              <a:solidFill>
                <a:srgbClr val="002060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571451550" name="Прямоугольник 22"/>
          <p:cNvSpPr/>
          <p:nvPr/>
        </p:nvSpPr>
        <p:spPr bwMode="auto">
          <a:xfrm>
            <a:off x="1156250" y="3648053"/>
            <a:ext cx="77871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СОВЕРШЕНСТВОВАНИЕ КРИТЕРИЕВ ПРИСВОЕНИЯ (ПОНИЖЕНИЯ) КАТЕГОРИИ РИСКА</a:t>
            </a:r>
            <a:endParaRPr sz="1200"/>
          </a:p>
          <a:p>
            <a:pPr algn="just">
              <a:defRPr/>
            </a:pPr>
            <a:r>
              <a:rPr lang="ru-RU" sz="12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р</a:t>
            </a:r>
            <a:r>
              <a:rPr lang="ru-RU" sz="12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ост </a:t>
            </a:r>
            <a:r>
              <a:rPr lang="ru-RU" sz="12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доли видов регионального государственного контроля, в рамках которых применяются критерии риска, учитывающие добросовестность контролируемых лиц</a:t>
            </a:r>
            <a:endParaRPr/>
          </a:p>
          <a:p>
            <a:pPr algn="just">
              <a:defRPr/>
            </a:pPr>
            <a:r>
              <a:rPr lang="ru-RU" sz="12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от </a:t>
            </a:r>
            <a:r>
              <a:rPr lang="ru-RU" sz="1200" b="1">
                <a:latin typeface="Tahoma"/>
                <a:ea typeface="Tahoma"/>
                <a:cs typeface="Tahoma"/>
              </a:rPr>
              <a:t>10%</a:t>
            </a:r>
            <a:r>
              <a:rPr lang="ru-RU" sz="12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 (2023) до </a:t>
            </a:r>
            <a:r>
              <a:rPr lang="ru-RU" sz="1200" b="1">
                <a:solidFill>
                  <a:srgbClr val="00B050"/>
                </a:solidFill>
                <a:latin typeface="Tahoma"/>
                <a:ea typeface="Tahoma"/>
                <a:cs typeface="Tahoma"/>
              </a:rPr>
              <a:t>40%</a:t>
            </a:r>
            <a:r>
              <a:rPr lang="ru-RU" sz="1200" b="1">
                <a:solidFill>
                  <a:srgbClr val="002060"/>
                </a:solidFill>
                <a:latin typeface="Tahoma"/>
                <a:ea typeface="Tahoma"/>
                <a:cs typeface="Tahoma"/>
              </a:rPr>
              <a:t> </a:t>
            </a:r>
            <a:r>
              <a:rPr lang="ru-RU" sz="12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(</a:t>
            </a:r>
            <a:r>
              <a:rPr lang="ru-RU" sz="1200" b="1">
                <a:solidFill>
                  <a:srgbClr val="9E6F44"/>
                </a:solidFill>
                <a:latin typeface="Tahoma"/>
                <a:ea typeface="Tahoma"/>
                <a:cs typeface="Tahoma"/>
              </a:rPr>
              <a:t>2025)</a:t>
            </a:r>
            <a:endParaRPr sz="1200" b="1">
              <a:solidFill>
                <a:srgbClr val="9E6F44"/>
              </a:solidFill>
              <a:latin typeface="Tahoma"/>
              <a:ea typeface="Tahoma"/>
              <a:cs typeface="Tahoma"/>
            </a:endParaRPr>
          </a:p>
          <a:p>
            <a:pPr lvl="0" algn="just">
              <a:defRPr/>
            </a:pPr>
            <a:endParaRPr sz="1200" b="1">
              <a:solidFill>
                <a:srgbClr val="9E6F44"/>
              </a:solidFill>
              <a:latin typeface="Tahoma"/>
              <a:ea typeface="Tahoma"/>
              <a:cs typeface="Tahoma"/>
            </a:endParaRPr>
          </a:p>
        </p:txBody>
      </p:sp>
      <p:pic>
        <p:nvPicPr>
          <p:cNvPr id="1026" name="Picture 2" descr="Риски – Бесплатные иконки: бизнес и финансы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432746" y="3648053"/>
            <a:ext cx="651889" cy="65188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9DDB3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Pages>0</Pages>
  <Words>0</Words>
  <Characters>0</Characters>
  <CharactersWithSpaces>0</CharactersWithSpaces>
  <Application>Р7-Офис/7.4.0.351</Application>
  <DocSecurity>0</DocSecurity>
  <PresentationFormat>Экран (16:9)</PresentationFormat>
  <Lines>0</Lines>
  <Paragraphs>0</Paragraphs>
  <Slides>19</Slides>
  <Notes>19</Notes>
  <HiddenSlides>0</HiddenSlides>
  <MMClips>2</MMClips>
  <ScaleCrop>0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Theme 1</vt:lpstr>
      <vt:lpstr>Theme 2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Яшкова Алиса Андреевна</dc:creator>
  <cp:keywords/>
  <dc:description/>
  <dc:identifier/>
  <dc:language/>
  <cp:lastModifiedBy/>
  <cp:revision>2858</cp:revision>
  <dcterms:created xsi:type="dcterms:W3CDTF">2015-12-02T09:10:02Z</dcterms:created>
  <dcterms:modified xsi:type="dcterms:W3CDTF">2024-09-25T05:26:08Z</dcterms:modified>
  <cp:category/>
  <cp:contentStatus/>
  <cp:version/>
</cp:coreProperties>
</file>