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8" r:id="rId3"/>
  </p:sldMasterIdLst>
  <p:notesMasterIdLst>
    <p:notesMasterId r:id="rId18"/>
  </p:notesMasterIdLst>
  <p:handoutMasterIdLst>
    <p:handoutMasterId r:id="rId19"/>
  </p:handoutMasterIdLst>
  <p:sldIdLst>
    <p:sldId id="331" r:id="rId4"/>
    <p:sldId id="385" r:id="rId5"/>
    <p:sldId id="368" r:id="rId6"/>
    <p:sldId id="383" r:id="rId7"/>
    <p:sldId id="384" r:id="rId8"/>
    <p:sldId id="381" r:id="rId9"/>
    <p:sldId id="382" r:id="rId10"/>
    <p:sldId id="372" r:id="rId11"/>
    <p:sldId id="375" r:id="rId12"/>
    <p:sldId id="376" r:id="rId13"/>
    <p:sldId id="378" r:id="rId14"/>
    <p:sldId id="379" r:id="rId15"/>
    <p:sldId id="386" r:id="rId16"/>
    <p:sldId id="347" r:id="rId17"/>
  </p:sldIdLst>
  <p:sldSz cx="9144000" cy="5143500" type="screen16x9"/>
  <p:notesSz cx="6858000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885B"/>
    <a:srgbClr val="996633"/>
    <a:srgbClr val="CC6600"/>
    <a:srgbClr val="E27D32"/>
    <a:srgbClr val="4B752F"/>
    <a:srgbClr val="CC9900"/>
    <a:srgbClr val="43682A"/>
    <a:srgbClr val="5A8C38"/>
    <a:srgbClr val="4E5F45"/>
    <a:srgbClr val="FFFA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17" autoAdjust="0"/>
    <p:restoredTop sz="96403" autoAdjust="0"/>
  </p:normalViewPr>
  <p:slideViewPr>
    <p:cSldViewPr>
      <p:cViewPr varScale="1">
        <p:scale>
          <a:sx n="146" d="100"/>
          <a:sy n="146" d="100"/>
        </p:scale>
        <p:origin x="528" y="126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301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5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E6A191-9F19-4725-9A60-A29E6E5736D8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2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5" y="9429752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1C0DEF-82AE-40DA-859B-2EBB3DABB7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470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5" y="2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DDA41-4F4D-4A19-9D3F-59E955C66D6E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20650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1" y="4714879"/>
            <a:ext cx="5486400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5" y="942816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1C99A7-B5C9-44A0-AA3E-49D22828EC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567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R"/>
            </a:pPr>
            <a:r>
              <a:rPr lang="ru-RU" dirty="0" smtClean="0"/>
              <a:t>Разработать</a:t>
            </a:r>
            <a:r>
              <a:rPr lang="ru-RU" baseline="0" dirty="0" smtClean="0"/>
              <a:t> заставку </a:t>
            </a:r>
          </a:p>
          <a:p>
            <a:pPr marL="228600" indent="-228600">
              <a:buAutoNum type="arabicParenR"/>
            </a:pPr>
            <a:r>
              <a:rPr lang="ru-RU" baseline="0" dirty="0" smtClean="0"/>
              <a:t>Добавить слайд про педагогов НГТУ (</a:t>
            </a:r>
            <a:r>
              <a:rPr lang="ru-RU" baseline="0" dirty="0" err="1" smtClean="0"/>
              <a:t>Минобр</a:t>
            </a:r>
            <a:r>
              <a:rPr lang="ru-RU" baseline="0" dirty="0" smtClean="0"/>
              <a:t>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975AF-01B6-440F-A6CF-4802E70C7AB5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7716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R"/>
            </a:pPr>
            <a:r>
              <a:rPr lang="ru-RU" dirty="0" smtClean="0"/>
              <a:t>Разработать</a:t>
            </a:r>
            <a:r>
              <a:rPr lang="ru-RU" baseline="0" dirty="0" smtClean="0"/>
              <a:t> заставку </a:t>
            </a:r>
          </a:p>
          <a:p>
            <a:pPr marL="228600" indent="-228600">
              <a:buAutoNum type="arabicParenR"/>
            </a:pPr>
            <a:r>
              <a:rPr lang="ru-RU" baseline="0" dirty="0" smtClean="0"/>
              <a:t>Добавить слайд про педагогов НГТУ (</a:t>
            </a:r>
            <a:r>
              <a:rPr lang="ru-RU" baseline="0" dirty="0" err="1" smtClean="0"/>
              <a:t>Минобр</a:t>
            </a:r>
            <a:r>
              <a:rPr lang="ru-RU" baseline="0" dirty="0" smtClean="0"/>
              <a:t>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975AF-01B6-440F-A6CF-4802E70C7AB5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31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A17E4-550A-4697-8F7C-F3BB52AA7E8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14.10.2021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792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9034-B0DC-49DE-80A2-8C60BBD39D5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14.10.2021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879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6A554-A320-4513-89E2-4CE6101EF1D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14.10.2021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9670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13776-7540-47E8-8D7D-7330F6E6FA35}" type="datetime1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0250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13161-AF22-451F-94C3-663A8FCC6A7C}" type="datetime1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9624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9829-E330-4140-A669-A802CF0A78E0}" type="datetime1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0882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CC039-EF81-4D30-B0A3-A2561C9625BE}" type="datetime1">
              <a:rPr lang="ru-RU" smtClean="0"/>
              <a:t>14.10.2021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1158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77716-B222-4AB8-A172-205C68C41525}" type="datetime1">
              <a:rPr lang="ru-RU" smtClean="0"/>
              <a:t>14.10.2021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0284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3F2C2-7699-47BA-BB71-D39798482B07}" type="datetime1">
              <a:rPr lang="ru-RU" smtClean="0"/>
              <a:t>14.10.2021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5522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A768C-67C3-45F2-8245-EB3955978532}" type="datetime1">
              <a:rPr lang="ru-RU" smtClean="0"/>
              <a:t>14.10.2021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7161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B44E3-974F-443F-BA2D-610F4E50BB79}" type="datetime1">
              <a:rPr lang="ru-RU" smtClean="0"/>
              <a:t>14.10.2021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511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DADD5-B81D-4353-83C2-6542C66379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14.10.2021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0511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02C04-CE0F-403A-ACA9-C192BE06F07E}" type="datetime1">
              <a:rPr lang="ru-RU" smtClean="0"/>
              <a:t>14.10.2021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5259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17DB2-544E-4AF2-90CA-4C15587C3720}" type="datetime1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2335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BC68A-0300-412F-8664-1717648E2E36}" type="datetime1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2561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8BB03-8AE7-46F7-A427-70132BE6E77C}" type="datetime1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08C-ACFB-4CBB-AD3B-26B73413ED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8803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4185E-627F-464B-B82D-A9679D69632A}" type="datetime1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08C-ACFB-4CBB-AD3B-26B73413ED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9928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0B7E-7860-4A39-8F52-3AB89508D2D9}" type="datetime1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08C-ACFB-4CBB-AD3B-26B73413ED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3508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0E4C9-79BA-41F6-83CB-594C136BE570}" type="datetime1">
              <a:rPr lang="ru-RU" smtClean="0"/>
              <a:t>14.10.2021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08C-ACFB-4CBB-AD3B-26B73413ED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525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712A6-B1DB-4A4D-B284-8244C201A207}" type="datetime1">
              <a:rPr lang="ru-RU" smtClean="0"/>
              <a:t>14.10.2021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08C-ACFB-4CBB-AD3B-26B73413ED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3367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A32B4-DA7C-4E03-97D3-7B177F36958F}" type="datetime1">
              <a:rPr lang="ru-RU" smtClean="0"/>
              <a:t>14.10.2021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08C-ACFB-4CBB-AD3B-26B73413ED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9316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4AF6F-75EC-432E-BBD3-C977C8B9F1BF}" type="datetime1">
              <a:rPr lang="ru-RU" smtClean="0"/>
              <a:t>14.10.2021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08C-ACFB-4CBB-AD3B-26B73413ED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66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24A94-5860-42B8-B611-2B475770E96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14.10.2021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98358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09EF2-95B5-43FA-A365-C4827483A123}" type="datetime1">
              <a:rPr lang="ru-RU" smtClean="0"/>
              <a:t>14.10.2021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08C-ACFB-4CBB-AD3B-26B73413ED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91440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17104-AB01-41D6-A581-B8A86332969B}" type="datetime1">
              <a:rPr lang="ru-RU" smtClean="0"/>
              <a:t>14.10.2021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08C-ACFB-4CBB-AD3B-26B73413ED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1737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E8263-B1B2-40BA-BAB5-29C825CFA18F}" type="datetime1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08C-ACFB-4CBB-AD3B-26B73413ED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0570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F85B1-EFDF-484A-9F30-73F017659A31}" type="datetime1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08C-ACFB-4CBB-AD3B-26B73413ED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3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7AAFE-4430-4877-8741-E805F12AD34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14.10.2021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903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813AB-3F21-4D59-AB25-4833FA47737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14.10.2021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817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F7DBF-3920-45DA-806E-D1028B41EE6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14.10.2021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521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4A1FA-307B-49A0-A5AA-649524BB564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14.10.2021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525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338D7-3633-4CAC-8CB8-3E076BA6B47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14.10.2021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336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2214F-386B-4178-9A52-C0BACEDEB99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14.10.2021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860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51851-F4EB-4D37-81F2-D60A4D856C4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14.10.2021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23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65AD4-8964-47FA-841E-E7A9850BE66C}" type="datetime1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899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77557-FCEF-4461-B01D-3BF82B98D31C}" type="datetime1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CD08C-ACFB-4CBB-AD3B-26B73413ED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238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154"/>
            <a:ext cx="4366206" cy="515365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6515" y="4596975"/>
            <a:ext cx="1395155" cy="27699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algn="r">
              <a:defRPr sz="1800" b="1">
                <a:solidFill>
                  <a:srgbClr val="9E6F44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defRPr>
            </a:lvl1pPr>
          </a:lstStyle>
          <a:p>
            <a:pPr algn="l"/>
            <a:r>
              <a:rPr lang="ru-RU" sz="1200" dirty="0" smtClean="0"/>
              <a:t>Новосибирск</a:t>
            </a:r>
            <a:endParaRPr lang="ru-RU" sz="1200" dirty="0"/>
          </a:p>
        </p:txBody>
      </p:sp>
      <p:sp>
        <p:nvSpPr>
          <p:cNvPr id="14" name="TextBox 7">
            <a:extLst>
              <a:ext uri="{FF2B5EF4-FFF2-40B4-BE49-F238E27FC236}">
                <a16:creationId xmlns:a16="http://schemas.microsoft.com/office/drawing/2014/main" id="{7CA869C1-E635-4591-8356-721CD853C2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5856" y="2105008"/>
            <a:ext cx="5760640" cy="12003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rgbClr val="9E6F44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ОБ АКТУАЛИЗАЦИИ ПЛАНА МЕРОПРИЯТИЙ «ДОРОЖНОЙ КАРТЫ» ПО СОДЕЙСТВИЮ РАЗВИТИЮ КОНКУРЕНЦИИ В НОВОСИБИРСКОЙ ОБЛАСТИ</a:t>
            </a:r>
            <a:r>
              <a:rPr lang="en-US" altLang="ru-RU" b="1" dirty="0" smtClean="0">
                <a:solidFill>
                  <a:srgbClr val="9E6F44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  </a:t>
            </a:r>
            <a:r>
              <a:rPr lang="ru-RU" altLang="ru-RU" b="1" dirty="0" smtClean="0">
                <a:solidFill>
                  <a:srgbClr val="9E6F44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В 2021 ГОДУ</a:t>
            </a:r>
            <a:endParaRPr lang="ru-RU" altLang="ru-RU" b="1" dirty="0">
              <a:solidFill>
                <a:srgbClr val="9E6F44"/>
              </a:solidFill>
              <a:latin typeface="Tahoma" panose="020B0604030504040204" pitchFamily="34" charset="0"/>
              <a:ea typeface="ＭＳ Ｐゴシック" panose="020B0600070205080204" pitchFamily="34" charset="-128"/>
              <a:cs typeface="Tahoma" panose="020B060403050404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05" y="159650"/>
            <a:ext cx="1983022" cy="715677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458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-223267" y="172566"/>
            <a:ext cx="6057900" cy="652463"/>
          </a:xfrm>
        </p:spPr>
        <p:txBody>
          <a:bodyPr anchor="t">
            <a:normAutofit/>
          </a:bodyPr>
          <a:lstStyle/>
          <a:p>
            <a:pPr algn="ctr" defTabSz="914400">
              <a:lnSpc>
                <a:spcPct val="100000"/>
              </a:lnSpc>
              <a:spcBef>
                <a:spcPts val="0"/>
              </a:spcBef>
            </a:pPr>
            <a:r>
              <a:rPr lang="ru-RU" sz="1800" dirty="0" smtClean="0">
                <a:latin typeface="Calibri"/>
                <a:ea typeface="Tahoma" panose="020B0604030504040204" pitchFamily="34" charset="0"/>
                <a:cs typeface="Tahoma" panose="020B0604030504040204" pitchFamily="34" charset="0"/>
              </a:rPr>
              <a:t>КЛЮЧЕВЫЕ ПОКАЗАТЕЛИ НАЦИОНАЛЬНОГО ПЛАНА</a:t>
            </a:r>
            <a:endParaRPr lang="ru-RU" sz="1800" dirty="0"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104775"/>
            <a:ext cx="1487967" cy="537011"/>
          </a:xfrm>
          <a:prstGeom prst="rect">
            <a:avLst/>
          </a:prstGeom>
        </p:spPr>
      </p:pic>
      <p:cxnSp>
        <p:nvCxnSpPr>
          <p:cNvPr id="9" name="Прямая соединительная линия 8"/>
          <p:cNvCxnSpPr/>
          <p:nvPr/>
        </p:nvCxnSpPr>
        <p:spPr>
          <a:xfrm flipV="1">
            <a:off x="251520" y="516441"/>
            <a:ext cx="6889583" cy="13355"/>
          </a:xfrm>
          <a:prstGeom prst="line">
            <a:avLst/>
          </a:prstGeom>
          <a:noFill/>
          <a:ln w="12700" cap="flat" cmpd="sng" algn="ctr">
            <a:solidFill>
              <a:srgbClr val="B8885B"/>
            </a:solidFill>
            <a:prstDash val="solid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565079" y="874817"/>
            <a:ext cx="77408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600" b="1" dirty="0" smtClean="0"/>
              <a:t>В целях контроля выполнения поставленных задач и достижения целей совершенствования государственной политики по развитию конкуренции устанавливаются следующие ключевые показатели развития конкуренции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1634723" y="1805389"/>
            <a:ext cx="5601573" cy="0"/>
          </a:xfrm>
          <a:prstGeom prst="line">
            <a:avLst/>
          </a:prstGeom>
          <a:ln w="19050">
            <a:solidFill>
              <a:srgbClr val="C89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139390" y="2067694"/>
            <a:ext cx="2704418" cy="266429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Доля организаций с государственным и муниципальным участием в отраслях (сферах), указанных в пункте 3 раздела</a:t>
            </a:r>
            <a:r>
              <a:rPr lang="en-US" sz="14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II</a:t>
            </a:r>
            <a:r>
              <a:rPr lang="ru-RU" sz="14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Национального плана</a:t>
            </a:r>
          </a:p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</a:t>
            </a:r>
            <a:r>
              <a:rPr lang="ru-RU" sz="14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1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2025 году менее, чем в 2020 году</a:t>
            </a:r>
            <a:r>
              <a:rPr lang="en-US" sz="1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1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0" algn="ctr"/>
            <a:r>
              <a:rPr lang="en-US" sz="9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ru-RU" sz="9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сфера обращения ТКО, </a:t>
            </a:r>
            <a:r>
              <a:rPr lang="ru-RU" sz="9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медуслуги</a:t>
            </a:r>
            <a:r>
              <a:rPr lang="ru-RU" sz="9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перевозки пассажиров, рынок образования, строительство, э\энергия ….)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V="1">
            <a:off x="1654357" y="1811335"/>
            <a:ext cx="0" cy="105111"/>
          </a:xfrm>
          <a:prstGeom prst="line">
            <a:avLst/>
          </a:prstGeom>
          <a:ln w="19050">
            <a:solidFill>
              <a:srgbClr val="C89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4211960" y="1811335"/>
            <a:ext cx="0" cy="105111"/>
          </a:xfrm>
          <a:prstGeom prst="line">
            <a:avLst/>
          </a:prstGeom>
          <a:ln w="19050">
            <a:solidFill>
              <a:srgbClr val="C89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7236296" y="1811335"/>
            <a:ext cx="0" cy="105111"/>
          </a:xfrm>
          <a:prstGeom prst="line">
            <a:avLst/>
          </a:prstGeom>
          <a:ln w="19050">
            <a:solidFill>
              <a:srgbClr val="C89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3014537" y="2067694"/>
            <a:ext cx="2646811" cy="266429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Численность занятых в сфере малого и среднего предпринимательства, включая индивидуальных предпринимателей </a:t>
            </a:r>
          </a:p>
          <a:p>
            <a:pPr lvl="0" algn="ctr"/>
            <a:r>
              <a:rPr lang="ru-RU" sz="14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</a:t>
            </a:r>
            <a:r>
              <a:rPr lang="ru-RU" sz="14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14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2025 году </a:t>
            </a:r>
          </a:p>
          <a:p>
            <a:pPr lvl="0" algn="ctr"/>
            <a:r>
              <a:rPr lang="ru-RU" sz="14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не менее 25 млн человек</a:t>
            </a:r>
            <a:endParaRPr lang="ru-RU" sz="14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940152" y="2065412"/>
            <a:ext cx="2880320" cy="266657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Доля закупок в денежном выражении, осуществляемых акционерными обществами, </a:t>
            </a:r>
            <a:r>
              <a:rPr lang="ru-RU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входящими в перечни, утвержденные распоряжениями Правительства РФ от 23.09.2003 № 91 и от </a:t>
            </a:r>
            <a:r>
              <a:rPr lang="ru-RU" sz="14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30.08.2017 № </a:t>
            </a:r>
            <a:r>
              <a:rPr lang="ru-RU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1870-р, у единственного поставщика по отношению к общему объему закупок в денежном </a:t>
            </a:r>
            <a:r>
              <a:rPr lang="ru-RU" sz="14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выражении…  </a:t>
            </a:r>
            <a:endParaRPr lang="ru-RU" sz="14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algn="ctr"/>
            <a:r>
              <a:rPr lang="ru-RU" sz="14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</a:t>
            </a:r>
            <a:r>
              <a:rPr lang="ru-RU" sz="14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14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2025 году </a:t>
            </a:r>
          </a:p>
          <a:p>
            <a:pPr lvl="0" algn="ctr"/>
            <a:r>
              <a:rPr lang="ru-RU" sz="14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менее, чем в 2020 году</a:t>
            </a:r>
            <a:endParaRPr lang="ru-RU" sz="14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6275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Рисунок 29"/>
          <p:cNvPicPr>
            <a:picLocks noChangeAspect="1"/>
          </p:cNvPicPr>
          <p:nvPr/>
        </p:nvPicPr>
        <p:blipFill>
          <a:blip r:embed="rId2" cstate="print">
            <a:duotone>
              <a:srgbClr val="F79646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254813"/>
            <a:ext cx="5616623" cy="360396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91994" y="2344152"/>
            <a:ext cx="720434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996633"/>
                </a:solidFill>
              </a:rPr>
              <a:t>3. </a:t>
            </a:r>
            <a:r>
              <a:rPr lang="ru-RU" sz="1200" b="1" dirty="0"/>
              <a:t>Обеспечить равный доступ </a:t>
            </a:r>
            <a:r>
              <a:rPr lang="ru-RU" sz="1200" b="1" dirty="0" smtClean="0"/>
              <a:t>образовательных организаций всех форм собственности и ИП к участию в системе персонифицированного финансирования дополнительного образования детей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396552" y="148171"/>
            <a:ext cx="61206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Calibri"/>
                <a:ea typeface="Tahoma" panose="020B0604030504040204" pitchFamily="34" charset="0"/>
                <a:cs typeface="Tahoma" panose="020B0604030504040204" pitchFamily="34" charset="0"/>
              </a:rPr>
              <a:t>П.5 РАСПОРЯЖЕНИЯ ПРАВИТЕЛЬСТВА РФ </a:t>
            </a:r>
            <a:endParaRPr lang="ru-RU" sz="2000" dirty="0"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163862"/>
            <a:ext cx="1487967" cy="537011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419438" y="627534"/>
            <a:ext cx="5616624" cy="0"/>
          </a:xfrm>
          <a:prstGeom prst="line">
            <a:avLst/>
          </a:prstGeom>
          <a:noFill/>
          <a:ln w="12700" cap="flat" cmpd="sng" algn="ctr">
            <a:solidFill>
              <a:srgbClr val="B8885B"/>
            </a:solidFill>
            <a:prstDash val="solid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419438" y="802161"/>
            <a:ext cx="8473042" cy="2769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ОРГАНАМ</a:t>
            </a:r>
            <a:r>
              <a:rPr kumimoji="0" lang="ru-RU" sz="1200" b="1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ГОСУДАРСТВЕННОЙ ВЛАСТИ СУБЪЕКТОВ РОССИЙСКОЙ ФЕДЕРАЦИИ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9438" y="1197839"/>
            <a:ext cx="717689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996633"/>
                </a:solidFill>
              </a:rPr>
              <a:t>1. </a:t>
            </a:r>
            <a:r>
              <a:rPr lang="ru-RU" sz="1200" b="1" dirty="0" smtClean="0"/>
              <a:t>Обеспечить </a:t>
            </a:r>
            <a:r>
              <a:rPr lang="ru-RU" sz="1200" b="1" dirty="0"/>
              <a:t>ежегодное размещение на официальном сайте органа исполнительной власти, ответственного за реализацию государственной политики по развитию </a:t>
            </a:r>
            <a:r>
              <a:rPr lang="ru-RU" sz="1200" b="1" dirty="0" smtClean="0"/>
              <a:t>конкуренции, </a:t>
            </a:r>
            <a:r>
              <a:rPr lang="ru-RU" sz="1200" b="1" dirty="0"/>
              <a:t>в сети «Интернет» информации о результатах государственной политики по развитию конкуренции и Национального плана</a:t>
            </a:r>
            <a:endParaRPr lang="ru-RU" sz="1200" b="1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419438" y="1936623"/>
            <a:ext cx="717987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996633"/>
                </a:solidFill>
              </a:rPr>
              <a:t>2. </a:t>
            </a:r>
            <a:r>
              <a:rPr lang="ru-RU" sz="1200" b="1" dirty="0"/>
              <a:t>Утверди</a:t>
            </a:r>
            <a:r>
              <a:rPr lang="ru-RU" sz="1200" b="1" dirty="0" smtClean="0"/>
              <a:t>ть планы мероприятий («дорожные карты») по содействию развитию конкуренции на период до 2025 года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06356" y="2848713"/>
            <a:ext cx="718998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996633"/>
                </a:solidFill>
              </a:rPr>
              <a:t>4. </a:t>
            </a:r>
            <a:r>
              <a:rPr lang="ru-RU" sz="1200" b="1" dirty="0" smtClean="0"/>
              <a:t>Обеспечить реализацию мероприятий, направленных на увеличение количества нестационарных и мобильных торговых объектов и торговых мест под них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04408" y="3437880"/>
            <a:ext cx="719192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996633"/>
                </a:solidFill>
              </a:rPr>
              <a:t>5. </a:t>
            </a:r>
            <a:r>
              <a:rPr lang="ru-RU" sz="1200" b="1" dirty="0" smtClean="0"/>
              <a:t>Определить состав имущества, находящегося в собственности субъектов РФ и не используемого для реализации функций и полномочий органов государственной власти субъектов РФ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1995" y="3990608"/>
            <a:ext cx="720434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996633"/>
                </a:solidFill>
              </a:rPr>
              <a:t>6. </a:t>
            </a:r>
            <a:r>
              <a:rPr lang="ru-RU" sz="1200" b="1" dirty="0" smtClean="0"/>
              <a:t>Обеспечить реализацию имущества</a:t>
            </a:r>
            <a:r>
              <a:rPr lang="ru-RU" sz="1200" b="1" dirty="0"/>
              <a:t>, находящегося в собственности субъектов РФ и не используемого для реализации функций и </a:t>
            </a:r>
            <a:r>
              <a:rPr lang="ru-RU" sz="1200" b="1" dirty="0" smtClean="0"/>
              <a:t>полномочий </a:t>
            </a:r>
            <a:r>
              <a:rPr lang="ru-RU" sz="1200" b="1" dirty="0"/>
              <a:t>органов государственной власти субъектов РФ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77511" y="4499349"/>
            <a:ext cx="721882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996633"/>
                </a:solidFill>
              </a:rPr>
              <a:t>7. </a:t>
            </a:r>
            <a:r>
              <a:rPr lang="ru-RU" sz="1200" b="1" dirty="0" smtClean="0"/>
              <a:t>Обеспечить организацию инвентаризации кладбищ и мест захоронений на них, создание в субъектах РФ по результатам инвентаризации реестров кладбищ и захоронений с размещением указанных реестров на региональных порталах государственных и муниципальных услуг</a:t>
            </a:r>
            <a:endParaRPr lang="ru-RU" sz="1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7780164" y="1267170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</a:rPr>
              <a:t>ежегодно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758376" y="1953449"/>
            <a:ext cx="14511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</a:rPr>
              <a:t>01.01.2022</a:t>
            </a:r>
            <a:endParaRPr lang="ru-RU" sz="1400" b="1" dirty="0">
              <a:solidFill>
                <a:srgbClr val="C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774729" y="2387249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</a:rPr>
              <a:t>31.01.2023</a:t>
            </a:r>
            <a:endParaRPr lang="ru-RU" sz="1400" b="1" dirty="0">
              <a:solidFill>
                <a:srgbClr val="C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797808" y="2859906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</a:rPr>
              <a:t>31.01.2024</a:t>
            </a:r>
            <a:endParaRPr lang="ru-RU" sz="1400" b="1" dirty="0">
              <a:solidFill>
                <a:srgbClr val="C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797808" y="3476551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</a:rPr>
              <a:t>01.01.2024</a:t>
            </a:r>
            <a:endParaRPr lang="ru-RU" sz="1400" b="1" dirty="0">
              <a:solidFill>
                <a:srgbClr val="C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816295" y="3998634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</a:rPr>
              <a:t>31.01.2025</a:t>
            </a:r>
            <a:endParaRPr lang="ru-RU" sz="1400" b="1" dirty="0">
              <a:solidFill>
                <a:srgbClr val="C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816295" y="4528217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</a:rPr>
              <a:t>31.01.2025</a:t>
            </a:r>
            <a:endParaRPr lang="ru-RU" sz="1400" b="1" dirty="0">
              <a:solidFill>
                <a:srgbClr val="C00000"/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70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/>
          <p:cNvPicPr>
            <a:picLocks noChangeAspect="1"/>
          </p:cNvPicPr>
          <p:nvPr/>
        </p:nvPicPr>
        <p:blipFill>
          <a:blip r:embed="rId2" cstate="print">
            <a:duotone>
              <a:srgbClr val="F79646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2824" y="1285773"/>
            <a:ext cx="5118608" cy="328440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-396552" y="195643"/>
            <a:ext cx="61206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Calibri"/>
                <a:ea typeface="Tahoma" panose="020B0604030504040204" pitchFamily="34" charset="0"/>
                <a:cs typeface="Tahoma" panose="020B0604030504040204" pitchFamily="34" charset="0"/>
              </a:rPr>
              <a:t>П.6 РАСПОРЯЖЕНИЯ ПРАВИТЕЛЬСТВА РФ </a:t>
            </a:r>
            <a:endParaRPr lang="ru-RU" sz="2000" dirty="0"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163862"/>
            <a:ext cx="1487967" cy="537011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447826" y="627534"/>
            <a:ext cx="6860478" cy="0"/>
          </a:xfrm>
          <a:prstGeom prst="line">
            <a:avLst/>
          </a:prstGeom>
          <a:noFill/>
          <a:ln w="12700" cap="flat" cmpd="sng" algn="ctr">
            <a:solidFill>
              <a:srgbClr val="B8885B"/>
            </a:solidFill>
            <a:prstDash val="solid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447826" y="935577"/>
            <a:ext cx="7868589" cy="2769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ОРГАНАМ</a:t>
            </a:r>
            <a:r>
              <a:rPr kumimoji="0" lang="ru-RU" sz="1200" b="1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МЕСТНОГО САМОУПРАВЛЕНИЯ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6356" y="1636502"/>
            <a:ext cx="682994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996633"/>
                </a:solidFill>
              </a:rPr>
              <a:t>1. </a:t>
            </a:r>
            <a:r>
              <a:rPr lang="ru-RU" sz="1400" b="1" dirty="0" smtClean="0"/>
              <a:t>Обеспечить реализацию мероприятий, направленных на увеличение количества нестационарных и мобильных торговых объектов и торговых мест под них</a:t>
            </a:r>
          </a:p>
          <a:p>
            <a:endParaRPr lang="ru-RU" sz="1400" b="1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440221" y="2675055"/>
            <a:ext cx="6796075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996633"/>
                </a:solidFill>
              </a:rPr>
              <a:t>2. </a:t>
            </a:r>
            <a:r>
              <a:rPr lang="ru-RU" sz="1400" b="1" dirty="0" smtClean="0"/>
              <a:t>Определить состав муниципального имущества, не соответствующего  требованиям отнесения к категории имущества, предназначенного для реализации функций и полномочий органов местного самоуправления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47827" y="3679535"/>
            <a:ext cx="6788469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996633"/>
                </a:solidFill>
              </a:rPr>
              <a:t>3</a:t>
            </a:r>
            <a:r>
              <a:rPr lang="ru-RU" sz="1400" b="1" dirty="0" smtClean="0">
                <a:solidFill>
                  <a:srgbClr val="996633"/>
                </a:solidFill>
              </a:rPr>
              <a:t>. </a:t>
            </a:r>
            <a:r>
              <a:rPr lang="ru-RU" sz="1400" b="1" dirty="0" smtClean="0"/>
              <a:t>Обеспечить приватизацию, либо перепрофилирование </a:t>
            </a:r>
            <a:r>
              <a:rPr lang="ru-RU" sz="1400" b="1" dirty="0"/>
              <a:t>муниципального </a:t>
            </a:r>
            <a:r>
              <a:rPr lang="ru-RU" sz="1400" b="1" dirty="0" smtClean="0"/>
              <a:t>имущества не </a:t>
            </a:r>
            <a:r>
              <a:rPr lang="ru-RU" sz="1400" b="1" dirty="0"/>
              <a:t>соответствующего </a:t>
            </a:r>
            <a:r>
              <a:rPr lang="ru-RU" sz="1400" b="1" dirty="0" smtClean="0"/>
              <a:t>требованиям </a:t>
            </a:r>
            <a:r>
              <a:rPr lang="ru-RU" sz="1400" b="1" dirty="0"/>
              <a:t>отнесения к категории имущества, предназначенного для реализации функций и полномочий органов местного самоуправления</a:t>
            </a:r>
          </a:p>
          <a:p>
            <a:r>
              <a:rPr lang="ru-RU" sz="1400" b="1" dirty="0" smtClean="0"/>
              <a:t> </a:t>
            </a:r>
            <a:endParaRPr lang="ru-RU" sz="1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178527" y="1696750"/>
            <a:ext cx="1451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31.01.2024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186641" y="274331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0</a:t>
            </a:r>
            <a:r>
              <a:rPr lang="ru-RU" b="1" dirty="0" smtClean="0">
                <a:solidFill>
                  <a:srgbClr val="C00000"/>
                </a:solidFill>
              </a:rPr>
              <a:t>1.01.2024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231347" y="377008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31.12.2025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54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395012" y="2688648"/>
            <a:ext cx="8320205" cy="2092940"/>
          </a:xfrm>
          <a:prstGeom prst="rect">
            <a:avLst/>
          </a:prstGeom>
        </p:spPr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53" name="Группа 52"/>
          <p:cNvGrpSpPr/>
          <p:nvPr/>
        </p:nvGrpSpPr>
        <p:grpSpPr>
          <a:xfrm>
            <a:off x="467257" y="1041197"/>
            <a:ext cx="6844560" cy="3405642"/>
            <a:chOff x="1925304" y="761507"/>
            <a:chExt cx="7758043" cy="5834942"/>
          </a:xfrm>
        </p:grpSpPr>
        <p:sp>
          <p:nvSpPr>
            <p:cNvPr id="54" name="Полилиния 53"/>
            <p:cNvSpPr/>
            <p:nvPr/>
          </p:nvSpPr>
          <p:spPr>
            <a:xfrm>
              <a:off x="1925304" y="761507"/>
              <a:ext cx="7758043" cy="1089476"/>
            </a:xfrm>
            <a:custGeom>
              <a:avLst/>
              <a:gdLst>
                <a:gd name="connsiteX0" fmla="*/ 0 w 2950066"/>
                <a:gd name="connsiteY0" fmla="*/ 0 h 1770039"/>
                <a:gd name="connsiteX1" fmla="*/ 2950066 w 2950066"/>
                <a:gd name="connsiteY1" fmla="*/ 0 h 1770039"/>
                <a:gd name="connsiteX2" fmla="*/ 2950066 w 2950066"/>
                <a:gd name="connsiteY2" fmla="*/ 1770039 h 1770039"/>
                <a:gd name="connsiteX3" fmla="*/ 0 w 2950066"/>
                <a:gd name="connsiteY3" fmla="*/ 1770039 h 1770039"/>
                <a:gd name="connsiteX4" fmla="*/ 0 w 2950066"/>
                <a:gd name="connsiteY4" fmla="*/ 0 h 177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0066" h="1770039">
                  <a:moveTo>
                    <a:pt x="0" y="0"/>
                  </a:moveTo>
                  <a:lnTo>
                    <a:pt x="2950066" y="0"/>
                  </a:lnTo>
                  <a:lnTo>
                    <a:pt x="2950066" y="1770039"/>
                  </a:lnTo>
                  <a:lnTo>
                    <a:pt x="0" y="17700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0005" tIns="40005" rIns="40005" bIns="40005" numCol="1" spcCol="1270" anchor="t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>
                  <a:srgbClr val="C00000"/>
                </a:buClr>
              </a:pPr>
              <a:r>
                <a:rPr kumimoji="0" lang="ru-RU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Разработка</a:t>
              </a:r>
              <a:r>
                <a:rPr kumimoji="0" lang="ru-RU" sz="1400" b="1" i="0" u="none" strike="noStrike" kern="1200" cap="none" spc="0" normalizeH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 нормативно-правового акта Новосибирской области о реализации </a:t>
              </a:r>
              <a:r>
                <a:rPr lang="ru-RU" sz="1400" b="1" dirty="0">
                  <a:solidFill>
                    <a:prstClr val="black"/>
                  </a:solidFill>
                </a:rPr>
                <a:t>распоряжения </a:t>
              </a:r>
              <a:r>
                <a:rPr lang="ru-RU" sz="1400" b="1" dirty="0" smtClean="0">
                  <a:solidFill>
                    <a:prstClr val="black"/>
                  </a:solidFill>
                </a:rPr>
                <a:t>Правительства Российской Федерации от </a:t>
              </a:r>
              <a:r>
                <a:rPr lang="ru-RU" sz="1400" b="1" dirty="0">
                  <a:solidFill>
                    <a:prstClr val="black"/>
                  </a:solidFill>
                </a:rPr>
                <a:t>02.09.2021 N </a:t>
              </a:r>
              <a:r>
                <a:rPr lang="ru-RU" sz="1400" b="1" dirty="0" smtClean="0">
                  <a:solidFill>
                    <a:prstClr val="black"/>
                  </a:solidFill>
                </a:rPr>
                <a:t>242-Р (</a:t>
              </a:r>
              <a:r>
                <a:rPr lang="ru-RU" sz="1400" b="1" dirty="0" smtClean="0">
                  <a:solidFill>
                    <a:srgbClr val="C00000"/>
                  </a:solidFill>
                </a:rPr>
                <a:t>Национальный план</a:t>
              </a:r>
              <a:r>
                <a:rPr lang="ru-RU" sz="1400" b="1" dirty="0" smtClean="0">
                  <a:solidFill>
                    <a:prstClr val="black"/>
                  </a:solidFill>
                </a:rPr>
                <a:t>)</a:t>
              </a:r>
              <a:endParaRPr lang="ru-RU" sz="1400" b="1" dirty="0">
                <a:solidFill>
                  <a:prstClr val="black"/>
                </a:solidFill>
              </a:endParaRPr>
            </a:p>
            <a:p>
              <a:pPr marL="0" marR="0" lvl="0" indent="0" algn="ctr" defTabSz="46672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>
                  <a:srgbClr val="C00000"/>
                </a:buClr>
                <a:buSzTx/>
                <a:buFontTx/>
                <a:buNone/>
                <a:tabLst/>
                <a:defRPr/>
              </a:pPr>
              <a:endPara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5" name="Полилиния 54"/>
            <p:cNvSpPr/>
            <p:nvPr/>
          </p:nvSpPr>
          <p:spPr>
            <a:xfrm>
              <a:off x="2335089" y="2750797"/>
              <a:ext cx="7327740" cy="1750643"/>
            </a:xfrm>
            <a:custGeom>
              <a:avLst/>
              <a:gdLst>
                <a:gd name="connsiteX0" fmla="*/ 0 w 2950066"/>
                <a:gd name="connsiteY0" fmla="*/ 0 h 1770039"/>
                <a:gd name="connsiteX1" fmla="*/ 2950066 w 2950066"/>
                <a:gd name="connsiteY1" fmla="*/ 0 h 1770039"/>
                <a:gd name="connsiteX2" fmla="*/ 2950066 w 2950066"/>
                <a:gd name="connsiteY2" fmla="*/ 1770039 h 1770039"/>
                <a:gd name="connsiteX3" fmla="*/ 0 w 2950066"/>
                <a:gd name="connsiteY3" fmla="*/ 1770039 h 1770039"/>
                <a:gd name="connsiteX4" fmla="*/ 0 w 2950066"/>
                <a:gd name="connsiteY4" fmla="*/ 0 h 177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0066" h="1770039">
                  <a:moveTo>
                    <a:pt x="0" y="0"/>
                  </a:moveTo>
                  <a:lnTo>
                    <a:pt x="2950066" y="0"/>
                  </a:lnTo>
                  <a:lnTo>
                    <a:pt x="2950066" y="1770039"/>
                  </a:lnTo>
                  <a:lnTo>
                    <a:pt x="0" y="17700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0005" tIns="40005" rIns="40005" bIns="40005" numCol="1" spcCol="1270" anchor="t" anchorCtr="0">
              <a:noAutofit/>
            </a:bodyPr>
            <a:lstStyle/>
            <a:p>
              <a:pPr marL="0" marR="0" lvl="0" indent="0" algn="ctr" defTabSz="46672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>
                  <a:srgbClr val="C00000"/>
                </a:buClr>
                <a:buSzTx/>
                <a:buFontTx/>
                <a:buNone/>
                <a:tabLst/>
                <a:defRPr/>
              </a:pPr>
              <a:r>
                <a:rPr lang="ru-RU" sz="1400" b="1" dirty="0">
                  <a:solidFill>
                    <a:prstClr val="black"/>
                  </a:solidFill>
                  <a:latin typeface="Calibri"/>
                </a:rPr>
                <a:t>Разработка </a:t>
              </a:r>
              <a:r>
                <a:rPr lang="ru-RU" sz="1400" b="1" dirty="0" smtClean="0">
                  <a:solidFill>
                    <a:prstClr val="black"/>
                  </a:solidFill>
                  <a:latin typeface="Calibri"/>
                </a:rPr>
                <a:t>и утверждение  </a:t>
              </a:r>
              <a:r>
                <a:rPr lang="ru-RU" sz="1400" b="1" dirty="0">
                  <a:solidFill>
                    <a:prstClr val="black"/>
                  </a:solidFill>
                  <a:latin typeface="Calibri"/>
                </a:rPr>
                <a:t>плана мероприятий «дорожной карты» по содействию развитию конкуренции в Новосибирской области на 2022-2025 годы</a:t>
              </a:r>
              <a:r>
                <a:rPr lang="ru-RU" sz="1400" b="1" dirty="0" smtClean="0">
                  <a:solidFill>
                    <a:prstClr val="black"/>
                  </a:solidFill>
                  <a:latin typeface="Calibri"/>
                </a:rPr>
                <a:t>»</a:t>
              </a:r>
              <a:endParaRPr lang="ru-RU" sz="1400" b="1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7" name="Полилиния 56"/>
            <p:cNvSpPr/>
            <p:nvPr/>
          </p:nvSpPr>
          <p:spPr>
            <a:xfrm>
              <a:off x="2335089" y="4826410"/>
              <a:ext cx="7041188" cy="1770039"/>
            </a:xfrm>
            <a:custGeom>
              <a:avLst/>
              <a:gdLst>
                <a:gd name="connsiteX0" fmla="*/ 0 w 2950066"/>
                <a:gd name="connsiteY0" fmla="*/ 0 h 1770039"/>
                <a:gd name="connsiteX1" fmla="*/ 2950066 w 2950066"/>
                <a:gd name="connsiteY1" fmla="*/ 0 h 1770039"/>
                <a:gd name="connsiteX2" fmla="*/ 2950066 w 2950066"/>
                <a:gd name="connsiteY2" fmla="*/ 1770039 h 1770039"/>
                <a:gd name="connsiteX3" fmla="*/ 0 w 2950066"/>
                <a:gd name="connsiteY3" fmla="*/ 1770039 h 1770039"/>
                <a:gd name="connsiteX4" fmla="*/ 0 w 2950066"/>
                <a:gd name="connsiteY4" fmla="*/ 0 h 177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0066" h="1770039">
                  <a:moveTo>
                    <a:pt x="0" y="0"/>
                  </a:moveTo>
                  <a:lnTo>
                    <a:pt x="2950066" y="0"/>
                  </a:lnTo>
                  <a:lnTo>
                    <a:pt x="2950066" y="1770039"/>
                  </a:lnTo>
                  <a:lnTo>
                    <a:pt x="0" y="17700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0005" tIns="40005" rIns="40005" bIns="40005" numCol="1" spcCol="1270" anchor="t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>
                  <a:srgbClr val="C00000"/>
                </a:buClr>
                <a:defRPr/>
              </a:pPr>
              <a:r>
                <a:rPr lang="ru-RU" sz="1400" b="1" dirty="0">
                  <a:solidFill>
                    <a:prstClr val="black"/>
                  </a:solidFill>
                  <a:latin typeface="Calibri"/>
                </a:rPr>
                <a:t>Согласование проекта плана мероприятий «дорожной карты» по содействию развитию конкуренции в Новосибирской области на 2022-2025 годы</a:t>
              </a:r>
              <a:r>
                <a:rPr lang="ru-RU" sz="1400" b="1" dirty="0" smtClean="0">
                  <a:solidFill>
                    <a:prstClr val="black"/>
                  </a:solidFill>
                  <a:latin typeface="Calibri"/>
                </a:rPr>
                <a:t>» </a:t>
              </a: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>
                  <a:srgbClr val="C00000"/>
                </a:buClr>
                <a:defRPr/>
              </a:pPr>
              <a:r>
                <a:rPr lang="ru-RU" sz="1400" b="1" dirty="0" smtClean="0">
                  <a:solidFill>
                    <a:prstClr val="black"/>
                  </a:solidFill>
                  <a:latin typeface="Calibri"/>
                </a:rPr>
                <a:t> </a:t>
              </a:r>
              <a:r>
                <a:rPr lang="ru-RU" sz="1400" b="1" dirty="0">
                  <a:solidFill>
                    <a:prstClr val="black"/>
                  </a:solidFill>
                  <a:latin typeface="Calibri"/>
                </a:rPr>
                <a:t>в ФАС России</a:t>
              </a:r>
            </a:p>
          </p:txBody>
        </p:sp>
      </p:grpSp>
      <p:cxnSp>
        <p:nvCxnSpPr>
          <p:cNvPr id="64" name="Прямая соединительная линия 63"/>
          <p:cNvCxnSpPr/>
          <p:nvPr/>
        </p:nvCxnSpPr>
        <p:spPr>
          <a:xfrm>
            <a:off x="586597" y="1851670"/>
            <a:ext cx="6440898" cy="0"/>
          </a:xfrm>
          <a:prstGeom prst="line">
            <a:avLst/>
          </a:prstGeom>
          <a:ln w="25400">
            <a:solidFill>
              <a:srgbClr val="B888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Номер слайда 7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07FA09-BA17-4453-95B9-FE63CB2E698B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Капля 1"/>
          <p:cNvSpPr/>
          <p:nvPr/>
        </p:nvSpPr>
        <p:spPr>
          <a:xfrm>
            <a:off x="502133" y="1111071"/>
            <a:ext cx="287179" cy="285750"/>
          </a:xfrm>
          <a:prstGeom prst="teardrop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7831" tIns="227831" rIns="227831" bIns="227831" numCol="1" spcCol="1270" rtlCol="0" anchor="ctr" anchorCtr="0">
            <a:noAutofit/>
          </a:bodyPr>
          <a:lstStyle/>
          <a:p>
            <a:pPr marL="0" marR="0" lvl="0" indent="0" algn="ctr" defTabSz="60007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  <a:endParaRPr kumimoji="0" lang="ru-RU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Капля 22"/>
          <p:cNvSpPr/>
          <p:nvPr/>
        </p:nvSpPr>
        <p:spPr>
          <a:xfrm>
            <a:off x="467257" y="2242179"/>
            <a:ext cx="287179" cy="285750"/>
          </a:xfrm>
          <a:prstGeom prst="teardrop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7831" tIns="227831" rIns="227831" bIns="227831" numCol="1" spcCol="1270" rtlCol="0" anchor="ctr" anchorCtr="0">
            <a:noAutofit/>
          </a:bodyPr>
          <a:lstStyle/>
          <a:p>
            <a:pPr marL="0" marR="0" lvl="0" indent="0" algn="ctr" defTabSz="60007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endParaRPr kumimoji="0" lang="ru-RU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Капля 24"/>
          <p:cNvSpPr/>
          <p:nvPr/>
        </p:nvSpPr>
        <p:spPr>
          <a:xfrm>
            <a:off x="455635" y="3487658"/>
            <a:ext cx="287179" cy="285750"/>
          </a:xfrm>
          <a:prstGeom prst="teardrop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7831" tIns="227831" rIns="227831" bIns="227831" numCol="1" spcCol="1270" rtlCol="0" anchor="ctr" anchorCtr="0">
            <a:noAutofit/>
          </a:bodyPr>
          <a:lstStyle/>
          <a:p>
            <a:pPr marL="0" marR="0" lvl="0" indent="0" algn="ctr" defTabSz="60007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r>
            <a:endParaRPr kumimoji="0" lang="ru-RU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5543" y="267494"/>
            <a:ext cx="1487553" cy="536494"/>
          </a:xfrm>
          <a:prstGeom prst="rect">
            <a:avLst/>
          </a:prstGeom>
        </p:spPr>
      </p:pic>
      <p:sp>
        <p:nvSpPr>
          <p:cNvPr id="29" name="Прямоугольник 28"/>
          <p:cNvSpPr/>
          <p:nvPr/>
        </p:nvSpPr>
        <p:spPr>
          <a:xfrm>
            <a:off x="0" y="110666"/>
            <a:ext cx="39773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Tahoma" panose="020B0604030504040204" pitchFamily="34" charset="0"/>
                <a:cs typeface="Tahoma" panose="020B0604030504040204" pitchFamily="34" charset="0"/>
              </a:rPr>
              <a:t>ЗАДАЧИ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Tahoma" panose="020B0604030504040204" pitchFamily="34" charset="0"/>
                <a:cs typeface="Tahoma" panose="020B0604030504040204" pitchFamily="34" charset="0"/>
              </a:rPr>
              <a:t> ДО КОНЦА 2021 ГОДА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 flipV="1">
            <a:off x="276573" y="536737"/>
            <a:ext cx="6768752" cy="4396"/>
          </a:xfrm>
          <a:prstGeom prst="line">
            <a:avLst/>
          </a:prstGeom>
          <a:noFill/>
          <a:ln w="12700" cap="flat" cmpd="sng" algn="ctr">
            <a:solidFill>
              <a:srgbClr val="B8885B"/>
            </a:solidFill>
            <a:prstDash val="solid"/>
          </a:ln>
          <a:effectLst/>
        </p:spPr>
      </p:cxnSp>
      <p:cxnSp>
        <p:nvCxnSpPr>
          <p:cNvPr id="32" name="Прямая соединительная линия 31"/>
          <p:cNvCxnSpPr/>
          <p:nvPr/>
        </p:nvCxnSpPr>
        <p:spPr>
          <a:xfrm>
            <a:off x="742814" y="3221808"/>
            <a:ext cx="6440898" cy="0"/>
          </a:xfrm>
          <a:prstGeom prst="line">
            <a:avLst/>
          </a:prstGeom>
          <a:ln w="25400">
            <a:solidFill>
              <a:srgbClr val="B888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2582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154"/>
            <a:ext cx="4366206" cy="515365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6515" y="4596975"/>
            <a:ext cx="1395155" cy="27699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algn="r">
              <a:defRPr sz="1800" b="1">
                <a:solidFill>
                  <a:srgbClr val="9E6F44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defRPr>
            </a:lvl1pPr>
          </a:lstStyle>
          <a:p>
            <a:pPr algn="l"/>
            <a:r>
              <a:rPr lang="ru-RU" sz="1200" dirty="0" smtClean="0"/>
              <a:t>Новосибирск</a:t>
            </a:r>
            <a:endParaRPr lang="ru-RU" sz="12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05" y="159650"/>
            <a:ext cx="1983022" cy="71567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0232" y="3888446"/>
            <a:ext cx="2225233" cy="1036410"/>
          </a:xfrm>
          <a:prstGeom prst="rect">
            <a:avLst/>
          </a:prstGeom>
        </p:spPr>
      </p:pic>
      <p:sp>
        <p:nvSpPr>
          <p:cNvPr id="10" name="TextBox 7">
            <a:extLst>
              <a:ext uri="{FF2B5EF4-FFF2-40B4-BE49-F238E27FC236}">
                <a16:creationId xmlns:a16="http://schemas.microsoft.com/office/drawing/2014/main" id="{7CA869C1-E635-4591-8356-721CD853C2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3848" y="2105008"/>
            <a:ext cx="5760640" cy="12003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9E6F44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ОБ АКТУАЛИЗАЦИИ ПЛАНА МЕРОПРИЯТИЙ «ДОРОЖНОЙ КАРТЫ» ПО СОДЕЙСТВИЮ РАЗВИТИЮ КОНКУРЕНЦИИ В НОВОСИБИРСКОЙ ОБЛАСТИ  В 2021 ГОДУ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04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9126" y="351560"/>
            <a:ext cx="5123968" cy="59515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dirty="0" smtClean="0"/>
              <a:t>ПРАВОВЫЕ ОСНОВЫ РАЗВИТИЯ КОНКУРЕНЦИИ</a:t>
            </a:r>
          </a:p>
        </p:txBody>
      </p:sp>
      <p:pic>
        <p:nvPicPr>
          <p:cNvPr id="1026" name="Picture 2" descr="Картинки по запросу Минэкономразвития РФ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765" y="2548159"/>
            <a:ext cx="2638104" cy="1253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федеральная антимонопольная служб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1670" y="3801169"/>
            <a:ext cx="2350294" cy="1007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B9095-82F9-4E19-BF68-6BF14F7AD62F}" type="slidenum">
              <a:rPr lang="ru-RU" smtClean="0"/>
              <a:t>2</a:t>
            </a:fld>
            <a:endParaRPr lang="ru-RU" dirty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5000960" y="1615230"/>
            <a:ext cx="2400300" cy="17145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400">
              <a:lnSpc>
                <a:spcPct val="100000"/>
              </a:lnSpc>
              <a:spcBef>
                <a:spcPts val="0"/>
              </a:spcBef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1100" b="1" dirty="0" smtClean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/>
            </a:r>
            <a:br>
              <a:rPr lang="ru-RU" sz="1100" b="1" dirty="0" smtClean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6362" y="70220"/>
            <a:ext cx="2915816" cy="503984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pPr algn="ctr"/>
            <a:endParaRPr lang="ru-RU" sz="1400" b="1" dirty="0" smtClean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ru-RU" sz="1400" b="1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ru-RU" sz="1400" b="1" dirty="0" smtClean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Указ Президента Российской Федерации от 27.12.2017 № 618 « Об основных направлениях государственной политики по развитию конкуренции»</a:t>
            </a:r>
          </a:p>
          <a:p>
            <a:pPr algn="ctr"/>
            <a:r>
              <a:rPr lang="ru-RU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4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Перечень поручений Президента РФ по итогам заседания Госсовета по вопросу развития конкуренции от 05.04.2018 № 817-ГС</a:t>
            </a:r>
          </a:p>
          <a:p>
            <a:pPr algn="ctr"/>
            <a:endParaRPr lang="ru-RU" sz="14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Распоряжение </a:t>
            </a:r>
            <a:r>
              <a:rPr lang="ru-RU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Правительства РФ от 17.04.2019 № 768-р </a:t>
            </a:r>
            <a:br>
              <a:rPr lang="ru-RU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«Об утверждении стандарта развития конкуренции в субъектах Российской Федерации</a:t>
            </a:r>
            <a:r>
              <a:rPr lang="ru-RU" sz="14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»</a:t>
            </a:r>
            <a:endParaRPr lang="ru-RU" sz="1400" b="1" dirty="0" smtClean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algn="ctr"/>
            <a:endParaRPr lang="ru-RU" sz="1400" b="1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algn="ctr"/>
            <a:endParaRPr lang="ru-RU" sz="1400" b="1" dirty="0" smtClean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algn="ctr"/>
            <a:endParaRPr lang="ru-RU" sz="1400" b="1" dirty="0" smtClean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algn="ctr"/>
            <a:endParaRPr lang="ru-RU" sz="1350" b="1" dirty="0">
              <a:solidFill>
                <a:schemeClr val="bg1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6016" y="1679997"/>
            <a:ext cx="1114030" cy="79344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724128" y="1732196"/>
            <a:ext cx="24535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Президент </a:t>
            </a:r>
          </a:p>
          <a:p>
            <a:pPr algn="ctr"/>
            <a:r>
              <a:rPr lang="ru-RU" sz="1400" dirty="0" smtClean="0"/>
              <a:t>Российской Федерации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757866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261836" y="2310358"/>
            <a:ext cx="8270603" cy="845149"/>
          </a:xfrm>
        </p:spPr>
        <p:txBody>
          <a:bodyPr>
            <a:normAutofit/>
          </a:bodyPr>
          <a:lstStyle/>
          <a:p>
            <a:pPr algn="just"/>
            <a:r>
              <a:rPr lang="ru-RU" sz="1400" dirty="0"/>
              <a:t>Уполномоченный орган разрабатывает проект перечня товарных рынков, обосновывает выбор каждого товарного рынка с описанием </a:t>
            </a:r>
            <a:r>
              <a:rPr lang="ru-RU" sz="1600" dirty="0"/>
              <a:t>текущей</a:t>
            </a:r>
            <a:r>
              <a:rPr lang="ru-RU" sz="1400" dirty="0"/>
              <a:t> ситуации и анализом основных проблем и методов их решения и устанавливает обязательные для достижения ключевые показатели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86000" y="1926411"/>
            <a:ext cx="4574728" cy="30008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350" b="1" dirty="0">
                <a:solidFill>
                  <a:schemeClr val="bg1"/>
                </a:solidFill>
              </a:rPr>
              <a:t>ПУНКТ 10 СТАНДАРТА</a:t>
            </a: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3275856" y="3517634"/>
            <a:ext cx="2376264" cy="1522167"/>
          </a:xfrm>
          <a:prstGeom prst="flowChartProcess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7831" tIns="227831" rIns="227831" bIns="227831" numCol="1" spcCol="1270" rtlCol="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350" dirty="0"/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5997212" y="3523767"/>
            <a:ext cx="2170828" cy="1530519"/>
          </a:xfrm>
          <a:prstGeom prst="flowChartProcess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7831" tIns="227831" rIns="227831" bIns="227831" numCol="1" spcCol="1270" rtlCol="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350" dirty="0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7FA09-BA17-4453-95B9-FE63CB2E698B}" type="slidenum">
              <a:rPr lang="ru-RU" smtClean="0"/>
              <a:pPr/>
              <a:t>3</a:t>
            </a:fld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7893" y="78388"/>
            <a:ext cx="1487967" cy="53701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543" y="3538254"/>
            <a:ext cx="2481227" cy="1501547"/>
          </a:xfrm>
          <a:prstGeom prst="rect">
            <a:avLst/>
          </a:prstGeom>
        </p:spPr>
      </p:pic>
      <p:cxnSp>
        <p:nvCxnSpPr>
          <p:cNvPr id="15" name="Прямая соединительная линия 14"/>
          <p:cNvCxnSpPr/>
          <p:nvPr/>
        </p:nvCxnSpPr>
        <p:spPr>
          <a:xfrm flipV="1">
            <a:off x="395536" y="586936"/>
            <a:ext cx="6768752" cy="4396"/>
          </a:xfrm>
          <a:prstGeom prst="line">
            <a:avLst/>
          </a:prstGeom>
          <a:noFill/>
          <a:ln w="12700" cap="flat" cmpd="sng" algn="ctr">
            <a:solidFill>
              <a:srgbClr val="B8885B"/>
            </a:solidFill>
            <a:prstDash val="solid"/>
          </a:ln>
          <a:effectLst/>
        </p:spPr>
      </p:cxnSp>
      <p:sp>
        <p:nvSpPr>
          <p:cNvPr id="16" name="Прямоугольник 15"/>
          <p:cNvSpPr/>
          <p:nvPr/>
        </p:nvSpPr>
        <p:spPr>
          <a:xfrm>
            <a:off x="35496" y="110751"/>
            <a:ext cx="39773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Tahoma" panose="020B0604030504040204" pitchFamily="34" charset="0"/>
                <a:cs typeface="Tahoma" panose="020B0604030504040204" pitchFamily="34" charset="0"/>
              </a:rPr>
              <a:t>ПОЛНОМОЧИЯ ПО РАЗРАБОТКЕ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1837" y="889639"/>
            <a:ext cx="82706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1400" dirty="0" smtClean="0"/>
              <a:t>2б) Актуализировать </a:t>
            </a:r>
            <a:r>
              <a:rPr lang="ru-RU" sz="1400" dirty="0"/>
              <a:t>региональные и муниципальные планы («дорожные карты») по содействию развитию конкуренции и обеспечить их выполнение с учётом изменений, внесённых в стандарт развития конкуренции в субъектах Российской Федерации, и необходимости достижения к 1 января 2022 г. ключевых показателей развития </a:t>
            </a:r>
            <a:r>
              <a:rPr lang="ru-RU" sz="1400" dirty="0" smtClean="0"/>
              <a:t>конкуренции……                                                                     </a:t>
            </a:r>
            <a:r>
              <a:rPr lang="ru-RU" sz="1200" dirty="0" smtClean="0">
                <a:solidFill>
                  <a:srgbClr val="C00000"/>
                </a:solidFill>
              </a:rPr>
              <a:t>ежегодно до 20 декабря</a:t>
            </a:r>
            <a:endParaRPr kumimoji="0" lang="ru-RU" sz="140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2216" y="642119"/>
            <a:ext cx="4608512" cy="30008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350" b="1" dirty="0">
                <a:solidFill>
                  <a:schemeClr val="bg1"/>
                </a:solidFill>
              </a:rPr>
              <a:t>ПУНКТ </a:t>
            </a:r>
            <a:r>
              <a:rPr lang="ru-RU" sz="1350" b="1" dirty="0" smtClean="0">
                <a:solidFill>
                  <a:schemeClr val="bg1"/>
                </a:solidFill>
              </a:rPr>
              <a:t>2 Б ПЕРЕЧНЯ ПОРУЧЕНИЙ ПРЕЗИДЕНТА РФ</a:t>
            </a:r>
            <a:endParaRPr lang="ru-RU" sz="135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151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395012" y="2688648"/>
            <a:ext cx="8320205" cy="2092940"/>
          </a:xfrm>
          <a:prstGeom prst="rect">
            <a:avLst/>
          </a:prstGeom>
        </p:spPr>
        <p:txBody>
          <a:bodyPr/>
          <a:lstStyle/>
          <a:p>
            <a:pPr marL="0" lvl="1"/>
            <a:endParaRPr lang="ru-RU" sz="135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71061" y="653751"/>
            <a:ext cx="4849012" cy="50783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350" b="1" dirty="0">
                <a:solidFill>
                  <a:schemeClr val="bg1"/>
                </a:solidFill>
              </a:rPr>
              <a:t>РАЗРАБОТКА ПЕРЕЧНЯ ТОВАРНЫХ РЫНКОВ </a:t>
            </a:r>
          </a:p>
          <a:p>
            <a:pPr algn="ctr"/>
            <a:r>
              <a:rPr lang="ru-RU" sz="1350" b="1" dirty="0">
                <a:solidFill>
                  <a:schemeClr val="bg1"/>
                </a:solidFill>
              </a:rPr>
              <a:t>ОСУЩЕСТВЛЯЛАСЬ НА ОСНОВЕ СЛЕДУЮЩИХ ДАННЫХ:</a:t>
            </a:r>
          </a:p>
        </p:txBody>
      </p:sp>
      <p:grpSp>
        <p:nvGrpSpPr>
          <p:cNvPr id="53" name="Группа 52"/>
          <p:cNvGrpSpPr/>
          <p:nvPr/>
        </p:nvGrpSpPr>
        <p:grpSpPr>
          <a:xfrm>
            <a:off x="330501" y="1549878"/>
            <a:ext cx="8542595" cy="3202083"/>
            <a:chOff x="1770298" y="1633038"/>
            <a:chExt cx="9682699" cy="5486182"/>
          </a:xfrm>
        </p:grpSpPr>
        <p:sp>
          <p:nvSpPr>
            <p:cNvPr id="54" name="Полилиния 53"/>
            <p:cNvSpPr/>
            <p:nvPr/>
          </p:nvSpPr>
          <p:spPr>
            <a:xfrm>
              <a:off x="1931394" y="1633040"/>
              <a:ext cx="2950066" cy="1770039"/>
            </a:xfrm>
            <a:custGeom>
              <a:avLst/>
              <a:gdLst>
                <a:gd name="connsiteX0" fmla="*/ 0 w 2950066"/>
                <a:gd name="connsiteY0" fmla="*/ 0 h 1770039"/>
                <a:gd name="connsiteX1" fmla="*/ 2950066 w 2950066"/>
                <a:gd name="connsiteY1" fmla="*/ 0 h 1770039"/>
                <a:gd name="connsiteX2" fmla="*/ 2950066 w 2950066"/>
                <a:gd name="connsiteY2" fmla="*/ 1770039 h 1770039"/>
                <a:gd name="connsiteX3" fmla="*/ 0 w 2950066"/>
                <a:gd name="connsiteY3" fmla="*/ 1770039 h 1770039"/>
                <a:gd name="connsiteX4" fmla="*/ 0 w 2950066"/>
                <a:gd name="connsiteY4" fmla="*/ 0 h 177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0066" h="1770039">
                  <a:moveTo>
                    <a:pt x="0" y="0"/>
                  </a:moveTo>
                  <a:lnTo>
                    <a:pt x="2950066" y="0"/>
                  </a:lnTo>
                  <a:lnTo>
                    <a:pt x="2950066" y="1770039"/>
                  </a:lnTo>
                  <a:lnTo>
                    <a:pt x="0" y="17700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0005" tIns="40005" rIns="40005" bIns="40005" numCol="1" spcCol="1270" anchor="t" anchorCtr="0">
              <a:noAutofit/>
            </a:bodyPr>
            <a:lstStyle/>
            <a:p>
              <a:pPr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>
                  <a:srgbClr val="C00000"/>
                </a:buClr>
              </a:pPr>
              <a:r>
                <a:rPr lang="ru-RU" sz="1200" dirty="0">
                  <a:solidFill>
                    <a:schemeClr val="tx1"/>
                  </a:solidFill>
                </a:rPr>
                <a:t>информация территориальных органов ФОИВ</a:t>
              </a:r>
            </a:p>
          </p:txBody>
        </p:sp>
        <p:sp>
          <p:nvSpPr>
            <p:cNvPr id="55" name="Полилиния 54"/>
            <p:cNvSpPr/>
            <p:nvPr/>
          </p:nvSpPr>
          <p:spPr>
            <a:xfrm>
              <a:off x="5298566" y="1783180"/>
              <a:ext cx="2950066" cy="1770039"/>
            </a:xfrm>
            <a:custGeom>
              <a:avLst/>
              <a:gdLst>
                <a:gd name="connsiteX0" fmla="*/ 0 w 2950066"/>
                <a:gd name="connsiteY0" fmla="*/ 0 h 1770039"/>
                <a:gd name="connsiteX1" fmla="*/ 2950066 w 2950066"/>
                <a:gd name="connsiteY1" fmla="*/ 0 h 1770039"/>
                <a:gd name="connsiteX2" fmla="*/ 2950066 w 2950066"/>
                <a:gd name="connsiteY2" fmla="*/ 1770039 h 1770039"/>
                <a:gd name="connsiteX3" fmla="*/ 0 w 2950066"/>
                <a:gd name="connsiteY3" fmla="*/ 1770039 h 1770039"/>
                <a:gd name="connsiteX4" fmla="*/ 0 w 2950066"/>
                <a:gd name="connsiteY4" fmla="*/ 0 h 177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0066" h="1770039">
                  <a:moveTo>
                    <a:pt x="0" y="0"/>
                  </a:moveTo>
                  <a:lnTo>
                    <a:pt x="2950066" y="0"/>
                  </a:lnTo>
                  <a:lnTo>
                    <a:pt x="2950066" y="1770039"/>
                  </a:lnTo>
                  <a:lnTo>
                    <a:pt x="0" y="17700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0005" tIns="40005" rIns="40005" bIns="40005" numCol="1" spcCol="1270" anchor="t" anchorCtr="0">
              <a:noAutofit/>
            </a:bodyPr>
            <a:lstStyle/>
            <a:p>
              <a:pPr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>
                  <a:srgbClr val="C00000"/>
                </a:buClr>
              </a:pPr>
              <a:r>
                <a:rPr lang="ru-RU" sz="1200" dirty="0">
                  <a:solidFill>
                    <a:schemeClr val="tx1"/>
                  </a:solidFill>
                </a:rPr>
                <a:t>информация Новосибирского УФАС</a:t>
              </a:r>
            </a:p>
          </p:txBody>
        </p:sp>
        <p:sp>
          <p:nvSpPr>
            <p:cNvPr id="56" name="Полилиния 55"/>
            <p:cNvSpPr/>
            <p:nvPr/>
          </p:nvSpPr>
          <p:spPr>
            <a:xfrm>
              <a:off x="8502931" y="1633038"/>
              <a:ext cx="2950066" cy="1770039"/>
            </a:xfrm>
            <a:custGeom>
              <a:avLst/>
              <a:gdLst>
                <a:gd name="connsiteX0" fmla="*/ 0 w 2950066"/>
                <a:gd name="connsiteY0" fmla="*/ 0 h 1770039"/>
                <a:gd name="connsiteX1" fmla="*/ 2950066 w 2950066"/>
                <a:gd name="connsiteY1" fmla="*/ 0 h 1770039"/>
                <a:gd name="connsiteX2" fmla="*/ 2950066 w 2950066"/>
                <a:gd name="connsiteY2" fmla="*/ 1770039 h 1770039"/>
                <a:gd name="connsiteX3" fmla="*/ 0 w 2950066"/>
                <a:gd name="connsiteY3" fmla="*/ 1770039 h 1770039"/>
                <a:gd name="connsiteX4" fmla="*/ 0 w 2950066"/>
                <a:gd name="connsiteY4" fmla="*/ 0 h 177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0066" h="1770039">
                  <a:moveTo>
                    <a:pt x="0" y="0"/>
                  </a:moveTo>
                  <a:lnTo>
                    <a:pt x="2950066" y="0"/>
                  </a:lnTo>
                  <a:lnTo>
                    <a:pt x="2950066" y="1770039"/>
                  </a:lnTo>
                  <a:lnTo>
                    <a:pt x="0" y="17700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0005" tIns="40005" rIns="40005" bIns="40005" numCol="1" spcCol="1270" anchor="t" anchorCtr="0">
              <a:noAutofit/>
            </a:bodyPr>
            <a:lstStyle/>
            <a:p>
              <a:pPr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>
                  <a:srgbClr val="C00000"/>
                </a:buClr>
              </a:pPr>
              <a:r>
                <a:rPr lang="ru-RU" sz="1200" dirty="0">
                  <a:solidFill>
                    <a:schemeClr val="tx1"/>
                  </a:solidFill>
                </a:rPr>
                <a:t>показатели социально-экономического развития Новосибирской области</a:t>
              </a:r>
            </a:p>
          </p:txBody>
        </p:sp>
        <p:sp>
          <p:nvSpPr>
            <p:cNvPr id="57" name="Полилиния 56"/>
            <p:cNvSpPr/>
            <p:nvPr/>
          </p:nvSpPr>
          <p:spPr>
            <a:xfrm>
              <a:off x="1852867" y="3339942"/>
              <a:ext cx="2950066" cy="1770039"/>
            </a:xfrm>
            <a:custGeom>
              <a:avLst/>
              <a:gdLst>
                <a:gd name="connsiteX0" fmla="*/ 0 w 2950066"/>
                <a:gd name="connsiteY0" fmla="*/ 0 h 1770039"/>
                <a:gd name="connsiteX1" fmla="*/ 2950066 w 2950066"/>
                <a:gd name="connsiteY1" fmla="*/ 0 h 1770039"/>
                <a:gd name="connsiteX2" fmla="*/ 2950066 w 2950066"/>
                <a:gd name="connsiteY2" fmla="*/ 1770039 h 1770039"/>
                <a:gd name="connsiteX3" fmla="*/ 0 w 2950066"/>
                <a:gd name="connsiteY3" fmla="*/ 1770039 h 1770039"/>
                <a:gd name="connsiteX4" fmla="*/ 0 w 2950066"/>
                <a:gd name="connsiteY4" fmla="*/ 0 h 177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0066" h="1770039">
                  <a:moveTo>
                    <a:pt x="0" y="0"/>
                  </a:moveTo>
                  <a:lnTo>
                    <a:pt x="2950066" y="0"/>
                  </a:lnTo>
                  <a:lnTo>
                    <a:pt x="2950066" y="1770039"/>
                  </a:lnTo>
                  <a:lnTo>
                    <a:pt x="0" y="17700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0005" tIns="40005" rIns="40005" bIns="40005" numCol="1" spcCol="1270" anchor="t" anchorCtr="0">
              <a:noAutofit/>
            </a:bodyPr>
            <a:lstStyle/>
            <a:p>
              <a:pPr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>
                  <a:srgbClr val="C00000"/>
                </a:buClr>
              </a:pPr>
              <a:r>
                <a:rPr lang="ru-RU" sz="1200" dirty="0">
                  <a:solidFill>
                    <a:schemeClr val="tx1"/>
                  </a:solidFill>
                </a:rPr>
                <a:t>инвестиционные приоритеты Новосибирской области</a:t>
              </a:r>
            </a:p>
          </p:txBody>
        </p:sp>
        <p:sp>
          <p:nvSpPr>
            <p:cNvPr id="58" name="Полилиния 57"/>
            <p:cNvSpPr/>
            <p:nvPr/>
          </p:nvSpPr>
          <p:spPr>
            <a:xfrm>
              <a:off x="5121317" y="3248788"/>
              <a:ext cx="2950066" cy="1770039"/>
            </a:xfrm>
            <a:custGeom>
              <a:avLst/>
              <a:gdLst>
                <a:gd name="connsiteX0" fmla="*/ 0 w 2950066"/>
                <a:gd name="connsiteY0" fmla="*/ 0 h 1770039"/>
                <a:gd name="connsiteX1" fmla="*/ 2950066 w 2950066"/>
                <a:gd name="connsiteY1" fmla="*/ 0 h 1770039"/>
                <a:gd name="connsiteX2" fmla="*/ 2950066 w 2950066"/>
                <a:gd name="connsiteY2" fmla="*/ 1770039 h 1770039"/>
                <a:gd name="connsiteX3" fmla="*/ 0 w 2950066"/>
                <a:gd name="connsiteY3" fmla="*/ 1770039 h 1770039"/>
                <a:gd name="connsiteX4" fmla="*/ 0 w 2950066"/>
                <a:gd name="connsiteY4" fmla="*/ 0 h 177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0066" h="1770039">
                  <a:moveTo>
                    <a:pt x="0" y="0"/>
                  </a:moveTo>
                  <a:lnTo>
                    <a:pt x="2950066" y="0"/>
                  </a:lnTo>
                  <a:lnTo>
                    <a:pt x="2950066" y="1770039"/>
                  </a:lnTo>
                  <a:lnTo>
                    <a:pt x="0" y="17700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0005" tIns="40005" rIns="40005" bIns="40005" numCol="1" spcCol="1270" anchor="t" anchorCtr="0">
              <a:noAutofit/>
            </a:bodyPr>
            <a:lstStyle/>
            <a:p>
              <a:pPr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>
                  <a:srgbClr val="C00000"/>
                </a:buClr>
              </a:pPr>
              <a:r>
                <a:rPr lang="ru-RU" sz="1200" dirty="0">
                  <a:solidFill>
                    <a:schemeClr val="tx1"/>
                  </a:solidFill>
                </a:rPr>
                <a:t>информация, содержащаяся в документах стратегического планирования Новосибирской области и муниципальных образований Новосибирской области</a:t>
              </a:r>
            </a:p>
          </p:txBody>
        </p:sp>
        <p:sp>
          <p:nvSpPr>
            <p:cNvPr id="59" name="Полилиния 58"/>
            <p:cNvSpPr/>
            <p:nvPr/>
          </p:nvSpPr>
          <p:spPr>
            <a:xfrm>
              <a:off x="8572843" y="3244846"/>
              <a:ext cx="2749903" cy="3874374"/>
            </a:xfrm>
            <a:custGeom>
              <a:avLst/>
              <a:gdLst>
                <a:gd name="connsiteX0" fmla="*/ 0 w 2950066"/>
                <a:gd name="connsiteY0" fmla="*/ 0 h 1770039"/>
                <a:gd name="connsiteX1" fmla="*/ 2950066 w 2950066"/>
                <a:gd name="connsiteY1" fmla="*/ 0 h 1770039"/>
                <a:gd name="connsiteX2" fmla="*/ 2950066 w 2950066"/>
                <a:gd name="connsiteY2" fmla="*/ 1770039 h 1770039"/>
                <a:gd name="connsiteX3" fmla="*/ 0 w 2950066"/>
                <a:gd name="connsiteY3" fmla="*/ 1770039 h 1770039"/>
                <a:gd name="connsiteX4" fmla="*/ 0 w 2950066"/>
                <a:gd name="connsiteY4" fmla="*/ 0 h 177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0066" h="1770039">
                  <a:moveTo>
                    <a:pt x="0" y="0"/>
                  </a:moveTo>
                  <a:lnTo>
                    <a:pt x="2950066" y="0"/>
                  </a:lnTo>
                  <a:lnTo>
                    <a:pt x="2950066" y="1770039"/>
                  </a:lnTo>
                  <a:lnTo>
                    <a:pt x="0" y="17700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0005" tIns="40005" rIns="40005" bIns="40005" numCol="1" spcCol="1270" anchor="t" anchorCtr="0">
              <a:noAutofit/>
            </a:bodyPr>
            <a:lstStyle/>
            <a:p>
              <a:pPr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>
                  <a:srgbClr val="C00000"/>
                </a:buClr>
              </a:pPr>
              <a:r>
                <a:rPr lang="ru-RU" sz="1200" dirty="0">
                  <a:solidFill>
                    <a:schemeClr val="tx1"/>
                  </a:solidFill>
                </a:rPr>
                <a:t>результаты аналитических исследований и опросов субъектов предпринимательской деятельности, экспертов, потребителей товаров, работ, услуг, саморегулируемых организаций, профессиональных союзов и советов потребителей, а также общественных организаций, представляющих интересы потребителей, включая результаты мониторинга</a:t>
              </a:r>
            </a:p>
          </p:txBody>
        </p:sp>
        <p:sp>
          <p:nvSpPr>
            <p:cNvPr id="60" name="Полилиния 59"/>
            <p:cNvSpPr/>
            <p:nvPr/>
          </p:nvSpPr>
          <p:spPr>
            <a:xfrm>
              <a:off x="1770298" y="5309094"/>
              <a:ext cx="6195139" cy="1809327"/>
            </a:xfrm>
            <a:custGeom>
              <a:avLst/>
              <a:gdLst>
                <a:gd name="connsiteX0" fmla="*/ 0 w 2950066"/>
                <a:gd name="connsiteY0" fmla="*/ 0 h 1770039"/>
                <a:gd name="connsiteX1" fmla="*/ 2950066 w 2950066"/>
                <a:gd name="connsiteY1" fmla="*/ 0 h 1770039"/>
                <a:gd name="connsiteX2" fmla="*/ 2950066 w 2950066"/>
                <a:gd name="connsiteY2" fmla="*/ 1770039 h 1770039"/>
                <a:gd name="connsiteX3" fmla="*/ 0 w 2950066"/>
                <a:gd name="connsiteY3" fmla="*/ 1770039 h 1770039"/>
                <a:gd name="connsiteX4" fmla="*/ 0 w 2950066"/>
                <a:gd name="connsiteY4" fmla="*/ 0 h 177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0066" h="1770039">
                  <a:moveTo>
                    <a:pt x="0" y="0"/>
                  </a:moveTo>
                  <a:lnTo>
                    <a:pt x="2950066" y="0"/>
                  </a:lnTo>
                  <a:lnTo>
                    <a:pt x="2950066" y="1770039"/>
                  </a:lnTo>
                  <a:lnTo>
                    <a:pt x="0" y="17700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0005" tIns="40005" rIns="40005" bIns="40005" numCol="1" spcCol="1270" anchor="t" anchorCtr="0">
              <a:noAutofit/>
            </a:bodyPr>
            <a:lstStyle/>
            <a:p>
              <a:pPr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>
                  <a:srgbClr val="C00000"/>
                </a:buClr>
              </a:pPr>
              <a:r>
                <a:rPr lang="ru-RU" sz="1200" dirty="0">
                  <a:solidFill>
                    <a:schemeClr val="tx1"/>
                  </a:solidFill>
                </a:rPr>
                <a:t>информация научных, исследовательских, аналитических и проектных организаций, экспертные оценки состояния товарных рынков и отраслей региональной экономики, а также данные хозяйствующих субъектов об их деятельности</a:t>
              </a:r>
            </a:p>
          </p:txBody>
        </p:sp>
      </p:grpSp>
      <p:cxnSp>
        <p:nvCxnSpPr>
          <p:cNvPr id="64" name="Прямая соединительная линия 63"/>
          <p:cNvCxnSpPr/>
          <p:nvPr/>
        </p:nvCxnSpPr>
        <p:spPr>
          <a:xfrm>
            <a:off x="459380" y="2211710"/>
            <a:ext cx="2602706" cy="0"/>
          </a:xfrm>
          <a:prstGeom prst="line">
            <a:avLst/>
          </a:prstGeom>
          <a:ln w="25400">
            <a:solidFill>
              <a:srgbClr val="B888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3306236" y="2170149"/>
            <a:ext cx="2602706" cy="0"/>
          </a:xfrm>
          <a:prstGeom prst="line">
            <a:avLst/>
          </a:prstGeom>
          <a:ln w="25400">
            <a:solidFill>
              <a:srgbClr val="B888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>
            <a:off x="6183153" y="2151619"/>
            <a:ext cx="2602706" cy="0"/>
          </a:xfrm>
          <a:prstGeom prst="line">
            <a:avLst/>
          </a:prstGeom>
          <a:ln w="25400">
            <a:solidFill>
              <a:srgbClr val="B888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>
            <a:off x="522267" y="3435846"/>
            <a:ext cx="2602706" cy="0"/>
          </a:xfrm>
          <a:prstGeom prst="line">
            <a:avLst/>
          </a:prstGeom>
          <a:ln w="25400">
            <a:solidFill>
              <a:srgbClr val="B888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>
            <a:off x="3362030" y="3435846"/>
            <a:ext cx="2602706" cy="0"/>
          </a:xfrm>
          <a:prstGeom prst="line">
            <a:avLst/>
          </a:prstGeom>
          <a:ln w="25400">
            <a:solidFill>
              <a:srgbClr val="B888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6271451" y="4587974"/>
            <a:ext cx="2426111" cy="0"/>
          </a:xfrm>
          <a:prstGeom prst="line">
            <a:avLst/>
          </a:prstGeom>
          <a:ln w="25400">
            <a:solidFill>
              <a:srgbClr val="B888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>
            <a:off x="392132" y="4587974"/>
            <a:ext cx="5465683" cy="0"/>
          </a:xfrm>
          <a:prstGeom prst="line">
            <a:avLst/>
          </a:prstGeom>
          <a:ln w="25400">
            <a:solidFill>
              <a:srgbClr val="B888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Номер слайда 7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7FA09-BA17-4453-95B9-FE63CB2E698B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2" name="Капля 1"/>
          <p:cNvSpPr/>
          <p:nvPr/>
        </p:nvSpPr>
        <p:spPr>
          <a:xfrm>
            <a:off x="270508" y="1549879"/>
            <a:ext cx="287179" cy="285750"/>
          </a:xfrm>
          <a:prstGeom prst="teardrop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7831" tIns="227831" rIns="227831" bIns="227831" numCol="1" spcCol="1270" rtlCol="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350" dirty="0"/>
              <a:t>1</a:t>
            </a:r>
            <a:endParaRPr lang="ru-RU" sz="1350" dirty="0"/>
          </a:p>
        </p:txBody>
      </p:sp>
      <p:sp>
        <p:nvSpPr>
          <p:cNvPr id="23" name="Капля 22"/>
          <p:cNvSpPr/>
          <p:nvPr/>
        </p:nvSpPr>
        <p:spPr>
          <a:xfrm>
            <a:off x="3191833" y="1613166"/>
            <a:ext cx="287179" cy="285750"/>
          </a:xfrm>
          <a:prstGeom prst="teardrop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7831" tIns="227831" rIns="227831" bIns="227831" numCol="1" spcCol="1270" rtlCol="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350" dirty="0"/>
              <a:t>2</a:t>
            </a:r>
            <a:endParaRPr lang="ru-RU" sz="1350" dirty="0"/>
          </a:p>
        </p:txBody>
      </p:sp>
      <p:sp>
        <p:nvSpPr>
          <p:cNvPr id="24" name="Капля 23"/>
          <p:cNvSpPr/>
          <p:nvPr/>
        </p:nvSpPr>
        <p:spPr>
          <a:xfrm>
            <a:off x="6266021" y="1655595"/>
            <a:ext cx="287179" cy="285750"/>
          </a:xfrm>
          <a:prstGeom prst="teardrop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7831" tIns="227831" rIns="227831" bIns="227831" numCol="1" spcCol="1270" rtlCol="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350" dirty="0"/>
              <a:t>3</a:t>
            </a:r>
            <a:endParaRPr lang="ru-RU" sz="1350" dirty="0"/>
          </a:p>
        </p:txBody>
      </p:sp>
      <p:sp>
        <p:nvSpPr>
          <p:cNvPr id="25" name="Капля 24"/>
          <p:cNvSpPr/>
          <p:nvPr/>
        </p:nvSpPr>
        <p:spPr>
          <a:xfrm>
            <a:off x="336269" y="2533884"/>
            <a:ext cx="287179" cy="285750"/>
          </a:xfrm>
          <a:prstGeom prst="teardrop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7831" tIns="227831" rIns="227831" bIns="227831" numCol="1" spcCol="1270" rtlCol="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350" dirty="0"/>
              <a:t>4</a:t>
            </a:r>
            <a:endParaRPr lang="ru-RU" sz="1350" dirty="0"/>
          </a:p>
        </p:txBody>
      </p:sp>
      <p:sp>
        <p:nvSpPr>
          <p:cNvPr id="26" name="Капля 25"/>
          <p:cNvSpPr/>
          <p:nvPr/>
        </p:nvSpPr>
        <p:spPr>
          <a:xfrm>
            <a:off x="3062086" y="2519230"/>
            <a:ext cx="287179" cy="285750"/>
          </a:xfrm>
          <a:prstGeom prst="teardrop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7831" tIns="227831" rIns="227831" bIns="227831" numCol="1" spcCol="1270" rtlCol="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350" dirty="0"/>
              <a:t>5</a:t>
            </a:r>
            <a:endParaRPr lang="ru-RU" sz="1350" dirty="0"/>
          </a:p>
        </p:txBody>
      </p:sp>
      <p:sp>
        <p:nvSpPr>
          <p:cNvPr id="27" name="Капля 26"/>
          <p:cNvSpPr/>
          <p:nvPr/>
        </p:nvSpPr>
        <p:spPr>
          <a:xfrm>
            <a:off x="6043950" y="2504769"/>
            <a:ext cx="287179" cy="285750"/>
          </a:xfrm>
          <a:prstGeom prst="teardrop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7831" tIns="227831" rIns="227831" bIns="227831" numCol="1" spcCol="1270" rtlCol="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350" dirty="0"/>
              <a:t>6</a:t>
            </a:r>
            <a:endParaRPr lang="ru-RU" sz="1350" dirty="0"/>
          </a:p>
        </p:txBody>
      </p:sp>
      <p:sp>
        <p:nvSpPr>
          <p:cNvPr id="28" name="Капля 27"/>
          <p:cNvSpPr/>
          <p:nvPr/>
        </p:nvSpPr>
        <p:spPr>
          <a:xfrm>
            <a:off x="327073" y="3759758"/>
            <a:ext cx="287179" cy="285750"/>
          </a:xfrm>
          <a:prstGeom prst="teardrop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7831" tIns="227831" rIns="227831" bIns="227831" numCol="1" spcCol="1270" rtlCol="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350" dirty="0"/>
              <a:t>7</a:t>
            </a:r>
            <a:endParaRPr lang="ru-RU" sz="135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5543" y="267494"/>
            <a:ext cx="1487553" cy="536494"/>
          </a:xfrm>
          <a:prstGeom prst="rect">
            <a:avLst/>
          </a:prstGeom>
        </p:spPr>
      </p:pic>
      <p:sp>
        <p:nvSpPr>
          <p:cNvPr id="29" name="Прямоугольник 28"/>
          <p:cNvSpPr/>
          <p:nvPr/>
        </p:nvSpPr>
        <p:spPr>
          <a:xfrm>
            <a:off x="-498320" y="130260"/>
            <a:ext cx="39773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Tahoma" panose="020B0604030504040204" pitchFamily="34" charset="0"/>
                <a:cs typeface="Tahoma" panose="020B0604030504040204" pitchFamily="34" charset="0"/>
              </a:rPr>
              <a:t>ИСТОЧНИКИ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Tahoma" panose="020B0604030504040204" pitchFamily="34" charset="0"/>
                <a:cs typeface="Tahoma" panose="020B0604030504040204" pitchFamily="34" charset="0"/>
              </a:rPr>
              <a:t> ДАННЫХ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 flipV="1">
            <a:off x="258743" y="524856"/>
            <a:ext cx="6768752" cy="4396"/>
          </a:xfrm>
          <a:prstGeom prst="line">
            <a:avLst/>
          </a:prstGeom>
          <a:noFill/>
          <a:ln w="12700" cap="flat" cmpd="sng" algn="ctr">
            <a:solidFill>
              <a:srgbClr val="B8885B"/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211591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244042" y="1035926"/>
            <a:ext cx="8587101" cy="2538543"/>
            <a:chOff x="484247" y="620031"/>
            <a:chExt cx="11439633" cy="4538419"/>
          </a:xfrm>
        </p:grpSpPr>
        <p:sp>
          <p:nvSpPr>
            <p:cNvPr id="6" name="Полилиния 5"/>
            <p:cNvSpPr/>
            <p:nvPr/>
          </p:nvSpPr>
          <p:spPr>
            <a:xfrm>
              <a:off x="484247" y="620031"/>
              <a:ext cx="11041704" cy="631526"/>
            </a:xfrm>
            <a:custGeom>
              <a:avLst/>
              <a:gdLst>
                <a:gd name="connsiteX0" fmla="*/ 0 w 11369040"/>
                <a:gd name="connsiteY0" fmla="*/ 0 h 1567139"/>
                <a:gd name="connsiteX1" fmla="*/ 11369040 w 11369040"/>
                <a:gd name="connsiteY1" fmla="*/ 0 h 1567139"/>
                <a:gd name="connsiteX2" fmla="*/ 11369040 w 11369040"/>
                <a:gd name="connsiteY2" fmla="*/ 1567139 h 1567139"/>
                <a:gd name="connsiteX3" fmla="*/ 0 w 11369040"/>
                <a:gd name="connsiteY3" fmla="*/ 1567139 h 1567139"/>
                <a:gd name="connsiteX4" fmla="*/ 0 w 11369040"/>
                <a:gd name="connsiteY4" fmla="*/ 0 h 1567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69040" h="1567139">
                  <a:moveTo>
                    <a:pt x="0" y="0"/>
                  </a:moveTo>
                  <a:lnTo>
                    <a:pt x="11369040" y="0"/>
                  </a:lnTo>
                  <a:lnTo>
                    <a:pt x="11369040" y="1567139"/>
                  </a:lnTo>
                  <a:lnTo>
                    <a:pt x="0" y="1567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1435" tIns="51435" rIns="51435" bIns="51435" numCol="1" spcCol="1270" anchor="ctr" anchorCtr="0">
              <a:noAutofit/>
            </a:bodyPr>
            <a:lstStyle/>
            <a:p>
              <a:pPr algn="ctr" defTabSz="60007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>
                  <a:srgbClr val="C00000"/>
                </a:buClr>
              </a:pPr>
              <a:r>
                <a:rPr lang="ru-RU" sz="1400" b="1" dirty="0"/>
                <a:t>«ДОРОЖНАЯ КАРТА» СОДЕРЖИТ СЛЕДУЮЩУЮ ИНФОРМАЦИЮ:</a:t>
              </a:r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687109" y="1833992"/>
              <a:ext cx="2842260" cy="3290991"/>
            </a:xfrm>
            <a:custGeom>
              <a:avLst/>
              <a:gdLst>
                <a:gd name="connsiteX0" fmla="*/ 0 w 2842260"/>
                <a:gd name="connsiteY0" fmla="*/ 0 h 3290992"/>
                <a:gd name="connsiteX1" fmla="*/ 2842260 w 2842260"/>
                <a:gd name="connsiteY1" fmla="*/ 0 h 3290992"/>
                <a:gd name="connsiteX2" fmla="*/ 2842260 w 2842260"/>
                <a:gd name="connsiteY2" fmla="*/ 3290992 h 3290992"/>
                <a:gd name="connsiteX3" fmla="*/ 0 w 2842260"/>
                <a:gd name="connsiteY3" fmla="*/ 3290992 h 3290992"/>
                <a:gd name="connsiteX4" fmla="*/ 0 w 2842260"/>
                <a:gd name="connsiteY4" fmla="*/ 0 h 329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2260" h="3290992">
                  <a:moveTo>
                    <a:pt x="0" y="0"/>
                  </a:moveTo>
                  <a:lnTo>
                    <a:pt x="2842260" y="0"/>
                  </a:lnTo>
                  <a:lnTo>
                    <a:pt x="2842260" y="3290992"/>
                  </a:lnTo>
                  <a:lnTo>
                    <a:pt x="0" y="32909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8578" tIns="48578" rIns="48578" bIns="48578" numCol="1" spcCol="1270" anchor="t" anchorCtr="0">
              <a:noAutofit/>
            </a:bodyPr>
            <a:lstStyle/>
            <a:p>
              <a:pPr marL="171450" indent="-171450" defTabSz="56673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>
                  <a:srgbClr val="B8885B"/>
                </a:buClr>
                <a:buFont typeface="Wingdings" panose="05000000000000000000" pitchFamily="2" charset="2"/>
                <a:buChar char="§"/>
              </a:pPr>
              <a:r>
                <a:rPr lang="ru-RU" sz="1400" dirty="0">
                  <a:solidFill>
                    <a:schemeClr val="tx1"/>
                  </a:solidFill>
                </a:rPr>
                <a:t>исходная фактическая информация в отношении ситуации, сложившейся в каждой отрасли (сфере) экономики (на отдельных товарных рынках) субъекта Российской Федерации, и ее проблематики</a:t>
              </a:r>
            </a:p>
            <a:p>
              <a:pPr marL="214313" indent="-214313" algn="ctr" defTabSz="56673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>
                  <a:srgbClr val="C00000"/>
                </a:buClr>
                <a:buFont typeface="Wingdings" panose="05000000000000000000" pitchFamily="2" charset="2"/>
                <a:buChar char="§"/>
              </a:pP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3480223" y="1867457"/>
              <a:ext cx="2842260" cy="3290993"/>
            </a:xfrm>
            <a:custGeom>
              <a:avLst/>
              <a:gdLst>
                <a:gd name="connsiteX0" fmla="*/ 0 w 2842260"/>
                <a:gd name="connsiteY0" fmla="*/ 0 h 3290992"/>
                <a:gd name="connsiteX1" fmla="*/ 2842260 w 2842260"/>
                <a:gd name="connsiteY1" fmla="*/ 0 h 3290992"/>
                <a:gd name="connsiteX2" fmla="*/ 2842260 w 2842260"/>
                <a:gd name="connsiteY2" fmla="*/ 3290992 h 3290992"/>
                <a:gd name="connsiteX3" fmla="*/ 0 w 2842260"/>
                <a:gd name="connsiteY3" fmla="*/ 3290992 h 3290992"/>
                <a:gd name="connsiteX4" fmla="*/ 0 w 2842260"/>
                <a:gd name="connsiteY4" fmla="*/ 0 h 329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2260" h="3290992">
                  <a:moveTo>
                    <a:pt x="0" y="0"/>
                  </a:moveTo>
                  <a:lnTo>
                    <a:pt x="2842260" y="0"/>
                  </a:lnTo>
                  <a:lnTo>
                    <a:pt x="2842260" y="3290992"/>
                  </a:lnTo>
                  <a:lnTo>
                    <a:pt x="0" y="32909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8578" tIns="48578" rIns="48578" bIns="48578" numCol="1" spcCol="1270" anchor="t" anchorCtr="0">
              <a:noAutofit/>
            </a:bodyPr>
            <a:lstStyle/>
            <a:p>
              <a:pPr marL="214313" indent="-214313" defTabSz="56673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>
                  <a:srgbClr val="B8885B"/>
                </a:buClr>
                <a:buFont typeface="Wingdings" panose="05000000000000000000" pitchFamily="2" charset="2"/>
                <a:buChar char="§"/>
              </a:pPr>
              <a:r>
                <a:rPr lang="ru-RU" sz="1400" dirty="0">
                  <a:solidFill>
                    <a:schemeClr val="tx1"/>
                  </a:solidFill>
                </a:rPr>
                <a:t>сведения о мероприятиях, обеспечивающих достижение установленных результатов (целей)</a:t>
              </a:r>
            </a:p>
          </p:txBody>
        </p:sp>
        <p:sp>
          <p:nvSpPr>
            <p:cNvPr id="9" name="Полилиния 8"/>
            <p:cNvSpPr/>
            <p:nvPr/>
          </p:nvSpPr>
          <p:spPr>
            <a:xfrm>
              <a:off x="6239359" y="1847436"/>
              <a:ext cx="2842260" cy="3290993"/>
            </a:xfrm>
            <a:custGeom>
              <a:avLst/>
              <a:gdLst>
                <a:gd name="connsiteX0" fmla="*/ 0 w 2842260"/>
                <a:gd name="connsiteY0" fmla="*/ 0 h 3290992"/>
                <a:gd name="connsiteX1" fmla="*/ 2842260 w 2842260"/>
                <a:gd name="connsiteY1" fmla="*/ 0 h 3290992"/>
                <a:gd name="connsiteX2" fmla="*/ 2842260 w 2842260"/>
                <a:gd name="connsiteY2" fmla="*/ 3290992 h 3290992"/>
                <a:gd name="connsiteX3" fmla="*/ 0 w 2842260"/>
                <a:gd name="connsiteY3" fmla="*/ 3290992 h 3290992"/>
                <a:gd name="connsiteX4" fmla="*/ 0 w 2842260"/>
                <a:gd name="connsiteY4" fmla="*/ 0 h 329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2260" h="3290992">
                  <a:moveTo>
                    <a:pt x="0" y="0"/>
                  </a:moveTo>
                  <a:lnTo>
                    <a:pt x="2842260" y="0"/>
                  </a:lnTo>
                  <a:lnTo>
                    <a:pt x="2842260" y="3290992"/>
                  </a:lnTo>
                  <a:lnTo>
                    <a:pt x="0" y="32909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8578" tIns="48578" rIns="48578" bIns="48578" numCol="1" spcCol="1270" anchor="t" anchorCtr="0">
              <a:noAutofit/>
            </a:bodyPr>
            <a:lstStyle/>
            <a:p>
              <a:pPr marL="171450" indent="-171450" defTabSz="56673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>
                  <a:srgbClr val="B8885B"/>
                </a:buClr>
                <a:buFont typeface="Wingdings" panose="05000000000000000000" pitchFamily="2" charset="2"/>
                <a:buChar char="§"/>
              </a:pPr>
              <a:r>
                <a:rPr lang="ru-RU" sz="1400" dirty="0">
                  <a:solidFill>
                    <a:schemeClr val="tx1"/>
                  </a:solidFill>
                </a:rPr>
                <a:t>результаты (цели) и ключевые показатели развития конкуренции (с указанием срока их достижения)</a:t>
              </a:r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9081620" y="1867457"/>
              <a:ext cx="2842260" cy="3290993"/>
            </a:xfrm>
            <a:custGeom>
              <a:avLst/>
              <a:gdLst>
                <a:gd name="connsiteX0" fmla="*/ 0 w 2842260"/>
                <a:gd name="connsiteY0" fmla="*/ 0 h 3290992"/>
                <a:gd name="connsiteX1" fmla="*/ 2842260 w 2842260"/>
                <a:gd name="connsiteY1" fmla="*/ 0 h 3290992"/>
                <a:gd name="connsiteX2" fmla="*/ 2842260 w 2842260"/>
                <a:gd name="connsiteY2" fmla="*/ 3290992 h 3290992"/>
                <a:gd name="connsiteX3" fmla="*/ 0 w 2842260"/>
                <a:gd name="connsiteY3" fmla="*/ 3290992 h 3290992"/>
                <a:gd name="connsiteX4" fmla="*/ 0 w 2842260"/>
                <a:gd name="connsiteY4" fmla="*/ 0 h 329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2260" h="3290992">
                  <a:moveTo>
                    <a:pt x="0" y="0"/>
                  </a:moveTo>
                  <a:lnTo>
                    <a:pt x="2842260" y="0"/>
                  </a:lnTo>
                  <a:lnTo>
                    <a:pt x="2842260" y="3290992"/>
                  </a:lnTo>
                  <a:lnTo>
                    <a:pt x="0" y="32909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8578" tIns="48578" rIns="48578" bIns="48578" numCol="1" spcCol="1270" anchor="t" anchorCtr="0">
              <a:noAutofit/>
            </a:bodyPr>
            <a:lstStyle/>
            <a:p>
              <a:pPr marL="214313" indent="-214313" defTabSz="56673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>
                  <a:srgbClr val="B8885B"/>
                </a:buClr>
                <a:buFont typeface="Wingdings" panose="05000000000000000000" pitchFamily="2" charset="2"/>
                <a:buChar char="§"/>
              </a:pPr>
              <a:r>
                <a:rPr lang="ru-RU" sz="1400" dirty="0">
                  <a:solidFill>
                    <a:schemeClr val="tx1"/>
                  </a:solidFill>
                </a:rPr>
                <a:t>сведения о исполнителях и соисполнителях, ответственных за разработку и реализацию мероприятий, обеспечивающих достижение установленных результатов (целей)</a:t>
              </a:r>
            </a:p>
          </p:txBody>
        </p:sp>
      </p:grp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7FA09-BA17-4453-95B9-FE63CB2E698B}" type="slidenum">
              <a:rPr lang="ru-RU" smtClean="0"/>
              <a:pPr/>
              <a:t>5</a:t>
            </a:fld>
            <a:endParaRPr lang="ru-RU" dirty="0"/>
          </a:p>
        </p:txBody>
      </p:sp>
      <p:grpSp>
        <p:nvGrpSpPr>
          <p:cNvPr id="17" name="Группа 16"/>
          <p:cNvGrpSpPr/>
          <p:nvPr/>
        </p:nvGrpSpPr>
        <p:grpSpPr>
          <a:xfrm rot="16200000">
            <a:off x="3513297" y="2459857"/>
            <a:ext cx="1812752" cy="3528389"/>
            <a:chOff x="4592824" y="1250066"/>
            <a:chExt cx="3006348" cy="4888266"/>
          </a:xfrm>
          <a:solidFill>
            <a:srgbClr val="B8885B"/>
          </a:solidFill>
        </p:grpSpPr>
        <p:sp>
          <p:nvSpPr>
            <p:cNvPr id="18" name="Круговая стрелка 17"/>
            <p:cNvSpPr/>
            <p:nvPr/>
          </p:nvSpPr>
          <p:spPr>
            <a:xfrm>
              <a:off x="5246320" y="1250066"/>
              <a:ext cx="2352852" cy="2353211"/>
            </a:xfrm>
            <a:prstGeom prst="circularArrow">
              <a:avLst>
                <a:gd name="adj1" fmla="val 10980"/>
                <a:gd name="adj2" fmla="val 1142322"/>
                <a:gd name="adj3" fmla="val 4500000"/>
                <a:gd name="adj4" fmla="val 10800000"/>
                <a:gd name="adj5" fmla="val 125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Полилиния 18"/>
            <p:cNvSpPr/>
            <p:nvPr/>
          </p:nvSpPr>
          <p:spPr>
            <a:xfrm rot="5400000">
              <a:off x="5766379" y="2099646"/>
              <a:ext cx="1307435" cy="653561"/>
            </a:xfrm>
            <a:custGeom>
              <a:avLst/>
              <a:gdLst>
                <a:gd name="connsiteX0" fmla="*/ 0 w 1307435"/>
                <a:gd name="connsiteY0" fmla="*/ 0 h 653561"/>
                <a:gd name="connsiteX1" fmla="*/ 1307435 w 1307435"/>
                <a:gd name="connsiteY1" fmla="*/ 0 h 653561"/>
                <a:gd name="connsiteX2" fmla="*/ 1307435 w 1307435"/>
                <a:gd name="connsiteY2" fmla="*/ 653561 h 653561"/>
                <a:gd name="connsiteX3" fmla="*/ 0 w 1307435"/>
                <a:gd name="connsiteY3" fmla="*/ 653561 h 653561"/>
                <a:gd name="connsiteX4" fmla="*/ 0 w 1307435"/>
                <a:gd name="connsiteY4" fmla="*/ 0 h 653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7435" h="653561">
                  <a:moveTo>
                    <a:pt x="0" y="0"/>
                  </a:moveTo>
                  <a:lnTo>
                    <a:pt x="1307435" y="0"/>
                  </a:lnTo>
                  <a:lnTo>
                    <a:pt x="1307435" y="653561"/>
                  </a:lnTo>
                  <a:lnTo>
                    <a:pt x="0" y="653561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20955" rIns="20955" bIns="20955" numCol="1" spcCol="1270" anchor="ctr" anchorCtr="0">
              <a:noAutofit/>
            </a:bodyPr>
            <a:lstStyle/>
            <a:p>
              <a:pPr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700" dirty="0"/>
                <a:t>2020</a:t>
              </a:r>
            </a:p>
          </p:txBody>
        </p:sp>
        <p:sp>
          <p:nvSpPr>
            <p:cNvPr id="20" name="Shape 19"/>
            <p:cNvSpPr/>
            <p:nvPr/>
          </p:nvSpPr>
          <p:spPr>
            <a:xfrm>
              <a:off x="4592824" y="2602160"/>
              <a:ext cx="2352853" cy="2353211"/>
            </a:xfrm>
            <a:prstGeom prst="leftCircularArrow">
              <a:avLst>
                <a:gd name="adj1" fmla="val 10980"/>
                <a:gd name="adj2" fmla="val 1142322"/>
                <a:gd name="adj3" fmla="val 6300000"/>
                <a:gd name="adj4" fmla="val 18900000"/>
                <a:gd name="adj5" fmla="val 125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Полилиния 20"/>
            <p:cNvSpPr/>
            <p:nvPr/>
          </p:nvSpPr>
          <p:spPr>
            <a:xfrm rot="5400000">
              <a:off x="5115534" y="3459562"/>
              <a:ext cx="1307435" cy="653561"/>
            </a:xfrm>
            <a:custGeom>
              <a:avLst/>
              <a:gdLst>
                <a:gd name="connsiteX0" fmla="*/ 0 w 1307435"/>
                <a:gd name="connsiteY0" fmla="*/ 0 h 653561"/>
                <a:gd name="connsiteX1" fmla="*/ 1307435 w 1307435"/>
                <a:gd name="connsiteY1" fmla="*/ 0 h 653561"/>
                <a:gd name="connsiteX2" fmla="*/ 1307435 w 1307435"/>
                <a:gd name="connsiteY2" fmla="*/ 653561 h 653561"/>
                <a:gd name="connsiteX3" fmla="*/ 0 w 1307435"/>
                <a:gd name="connsiteY3" fmla="*/ 653561 h 653561"/>
                <a:gd name="connsiteX4" fmla="*/ 0 w 1307435"/>
                <a:gd name="connsiteY4" fmla="*/ 0 h 653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7435" h="653561">
                  <a:moveTo>
                    <a:pt x="0" y="0"/>
                  </a:moveTo>
                  <a:lnTo>
                    <a:pt x="1307435" y="0"/>
                  </a:lnTo>
                  <a:lnTo>
                    <a:pt x="1307435" y="653561"/>
                  </a:lnTo>
                  <a:lnTo>
                    <a:pt x="0" y="653561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20955" rIns="20955" bIns="20955" numCol="1" spcCol="1270" anchor="ctr" anchorCtr="0">
              <a:noAutofit/>
            </a:bodyPr>
            <a:lstStyle/>
            <a:p>
              <a:pPr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700" dirty="0"/>
                <a:t>2021</a:t>
              </a:r>
            </a:p>
          </p:txBody>
        </p:sp>
        <p:sp>
          <p:nvSpPr>
            <p:cNvPr id="22" name="Арка 21"/>
            <p:cNvSpPr/>
            <p:nvPr/>
          </p:nvSpPr>
          <p:spPr>
            <a:xfrm>
              <a:off x="5413782" y="4116056"/>
              <a:ext cx="2021465" cy="2022276"/>
            </a:xfrm>
            <a:prstGeom prst="blockArc">
              <a:avLst>
                <a:gd name="adj1" fmla="val 13500000"/>
                <a:gd name="adj2" fmla="val 10800000"/>
                <a:gd name="adj3" fmla="val 1274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Полилиния 22"/>
            <p:cNvSpPr/>
            <p:nvPr/>
          </p:nvSpPr>
          <p:spPr>
            <a:xfrm rot="5400000">
              <a:off x="5769472" y="4821433"/>
              <a:ext cx="1307435" cy="653561"/>
            </a:xfrm>
            <a:custGeom>
              <a:avLst/>
              <a:gdLst>
                <a:gd name="connsiteX0" fmla="*/ 0 w 1307435"/>
                <a:gd name="connsiteY0" fmla="*/ 0 h 653561"/>
                <a:gd name="connsiteX1" fmla="*/ 1307435 w 1307435"/>
                <a:gd name="connsiteY1" fmla="*/ 0 h 653561"/>
                <a:gd name="connsiteX2" fmla="*/ 1307435 w 1307435"/>
                <a:gd name="connsiteY2" fmla="*/ 653561 h 653561"/>
                <a:gd name="connsiteX3" fmla="*/ 0 w 1307435"/>
                <a:gd name="connsiteY3" fmla="*/ 653561 h 653561"/>
                <a:gd name="connsiteX4" fmla="*/ 0 w 1307435"/>
                <a:gd name="connsiteY4" fmla="*/ 0 h 653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7435" h="653561">
                  <a:moveTo>
                    <a:pt x="0" y="0"/>
                  </a:moveTo>
                  <a:lnTo>
                    <a:pt x="1307435" y="0"/>
                  </a:lnTo>
                  <a:lnTo>
                    <a:pt x="1307435" y="653561"/>
                  </a:lnTo>
                  <a:lnTo>
                    <a:pt x="0" y="653561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20955" rIns="20955" bIns="20955" numCol="1" spcCol="1270" anchor="ctr" anchorCtr="0">
              <a:noAutofit/>
            </a:bodyPr>
            <a:lstStyle/>
            <a:p>
              <a:pPr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700" dirty="0"/>
                <a:t>2022</a:t>
              </a:r>
            </a:p>
          </p:txBody>
        </p:sp>
      </p:grpSp>
      <p:pic>
        <p:nvPicPr>
          <p:cNvPr id="24" name="Рисунок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328" y="0"/>
            <a:ext cx="1487553" cy="536494"/>
          </a:xfrm>
          <a:prstGeom prst="rect">
            <a:avLst/>
          </a:prstGeom>
        </p:spPr>
      </p:pic>
      <p:sp>
        <p:nvSpPr>
          <p:cNvPr id="27" name="Текст 6"/>
          <p:cNvSpPr txBox="1">
            <a:spLocks/>
          </p:cNvSpPr>
          <p:nvPr/>
        </p:nvSpPr>
        <p:spPr>
          <a:xfrm>
            <a:off x="218157" y="181569"/>
            <a:ext cx="7352294" cy="1196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ru-RU" sz="1400" dirty="0" smtClean="0"/>
              <a:t>В ПЕРЕЧЕНЬ ТОВАРНЫХ РЫНКОВ ВКЛЮЧАЕТСЯ </a:t>
            </a:r>
          </a:p>
          <a:p>
            <a:pPr algn="ctr">
              <a:spcBef>
                <a:spcPts val="0"/>
              </a:spcBef>
            </a:pPr>
            <a:r>
              <a:rPr lang="ru-RU" sz="1400" b="1" dirty="0" smtClean="0">
                <a:solidFill>
                  <a:srgbClr val="996633"/>
                </a:solidFill>
              </a:rPr>
              <a:t>НЕ МЕНЕЕ </a:t>
            </a:r>
            <a:r>
              <a:rPr lang="ru-RU" sz="1400" b="1" dirty="0" smtClean="0">
                <a:solidFill>
                  <a:srgbClr val="C00000"/>
                </a:solidFill>
              </a:rPr>
              <a:t>33</a:t>
            </a:r>
            <a:r>
              <a:rPr lang="ru-RU" sz="1400" b="1" dirty="0" smtClean="0">
                <a:solidFill>
                  <a:srgbClr val="996633"/>
                </a:solidFill>
              </a:rPr>
              <a:t> ТОВАРНЫХ РЫНКОВ </a:t>
            </a:r>
          </a:p>
          <a:p>
            <a:pPr algn="ctr">
              <a:spcBef>
                <a:spcPts val="0"/>
              </a:spcBef>
            </a:pPr>
            <a:r>
              <a:rPr lang="ru-RU" sz="1400" dirty="0" smtClean="0"/>
              <a:t>ИЗ ПЕРЕЧНЯ ТОВАРНЫХ РЫНКОВ СОГЛАСНО ПРИЛОЖЕНИЮ К СТАНДАРТУ</a:t>
            </a:r>
            <a:br>
              <a:rPr lang="ru-RU" sz="1400" dirty="0" smtClean="0"/>
            </a:b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884430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6697" y="435077"/>
            <a:ext cx="50882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6663" y="92492"/>
            <a:ext cx="1487967" cy="537011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51520" y="267494"/>
            <a:ext cx="6984777" cy="2664296"/>
          </a:xfrm>
          <a:prstGeom prst="rect">
            <a:avLst/>
          </a:prstGeom>
          <a:ln>
            <a:solidFill>
              <a:schemeClr val="bg1"/>
            </a:solidFill>
          </a:ln>
        </p:spPr>
      </p:sp>
      <p:sp>
        <p:nvSpPr>
          <p:cNvPr id="16" name="Прямоугольник 15"/>
          <p:cNvSpPr/>
          <p:nvPr/>
        </p:nvSpPr>
        <p:spPr>
          <a:xfrm>
            <a:off x="493971" y="1549494"/>
            <a:ext cx="3024336" cy="830997"/>
          </a:xfrm>
          <a:prstGeom prst="rect">
            <a:avLst/>
          </a:prstGeom>
          <a:ln w="12700">
            <a:solidFill>
              <a:srgbClr val="CC6600"/>
            </a:solidFill>
            <a:prstDash val="dash"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34. Рынок оказания услуг по ремонту автотранспортных средств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788026" y="1549494"/>
            <a:ext cx="2746190" cy="861774"/>
          </a:xfrm>
          <a:prstGeom prst="rect">
            <a:avLst/>
          </a:prstGeom>
          <a:ln w="12700">
            <a:solidFill>
              <a:srgbClr val="CC6600"/>
            </a:solidFill>
            <a:prstDash val="dash"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35. Рынок туристских услуг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99592" y="2540994"/>
            <a:ext cx="23762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обязательны</a:t>
            </a: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й</a:t>
            </a: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рынок </a:t>
            </a: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из Стандарта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026840" y="2569846"/>
            <a:ext cx="23762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приоритетный рынок региона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391348" y="545664"/>
            <a:ext cx="6196876" cy="0"/>
          </a:xfrm>
          <a:prstGeom prst="line">
            <a:avLst/>
          </a:prstGeom>
          <a:noFill/>
          <a:ln w="12700" cap="flat" cmpd="sng" algn="ctr">
            <a:solidFill>
              <a:srgbClr val="B8885B"/>
            </a:solidFill>
            <a:prstDash val="solid"/>
          </a:ln>
          <a:effectLst/>
        </p:spPr>
      </p:cxnSp>
      <p:sp>
        <p:nvSpPr>
          <p:cNvPr id="15" name="Прямоугольник 14"/>
          <p:cNvSpPr/>
          <p:nvPr/>
        </p:nvSpPr>
        <p:spPr>
          <a:xfrm>
            <a:off x="-82093" y="176332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Calibri"/>
                <a:ea typeface="Tahoma" panose="020B0604030504040204" pitchFamily="34" charset="0"/>
                <a:cs typeface="Tahoma" panose="020B0604030504040204" pitchFamily="34" charset="0"/>
              </a:rPr>
              <a:t>ПРЕДЛОЖЕНИЯ ПО РАСШИРЕНИЮ ПЕРЕЧНЯ ТОВАРНЫХ РЫНКОВ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1572" y="614793"/>
            <a:ext cx="7188338" cy="43088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100" b="1" dirty="0" smtClean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01.07.2021 </a:t>
            </a:r>
            <a:r>
              <a:rPr kumimoji="0" lang="ru-RU" sz="11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МЭР НСО СОВМЕСТНО С МИНПРОМТОРГОМ НСО ВНЕСЕНЫ ПРЕДЛОЖЕНИЯ </a:t>
            </a:r>
            <a:r>
              <a:rPr kumimoji="0" lang="ru-RU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 РАСШИРЕНИЮ ПЕРЕЧНЯ ТОВАРНЫХ </a:t>
            </a:r>
            <a:r>
              <a:rPr kumimoji="0" lang="ru-RU" sz="11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РЫНКОВ НОВОСИБИРСКОЙ ОБЛАСТИ:</a:t>
            </a:r>
            <a:endParaRPr kumimoji="0" lang="ru-RU" sz="11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046" y="2832796"/>
            <a:ext cx="2982408" cy="224543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8025" y="2832796"/>
            <a:ext cx="2808312" cy="2245431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80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6697" y="435077"/>
            <a:ext cx="50882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163862"/>
            <a:ext cx="1487967" cy="53701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26500" y="915566"/>
            <a:ext cx="6480721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Невозможность достижения ключевых показателей, установленных Стандартом, на 2 </a:t>
            </a: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товарных </a:t>
            </a: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рынках </a:t>
            </a: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сфере </a:t>
            </a: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образования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996633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</a:t>
            </a: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6633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ынок </a:t>
            </a: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996633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услуг общего </a:t>
            </a: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6633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образования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Д</a:t>
            </a: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оля </a:t>
            </a: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обучающихся в частных образовательных организациях, реализующих основные общеобразовательные программы - образовательные программы начального общего, основного общего, среднего общего образования, в общем числе обучающихся в образовательных организациях, реализующих основные общеобразовательные программы - образовательные программы начального общего, основного общего, среднего общего </a:t>
            </a: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образования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966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Минимальное </a:t>
            </a: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9966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значение ключевого показателя в 2022 году </a:t>
            </a: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966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– 1%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966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Значение ключевого показателя по итогам 2020 года – 0,55%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6633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Рынок </a:t>
            </a: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996633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услуг </a:t>
            </a: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6633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дополнительного образования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Д</a:t>
            </a: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оля </a:t>
            </a: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организаций частной формы собственности в сфере услуг дополнительного образования детей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9966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Минимальное значение ключевого показателя в 2022 году – </a:t>
            </a: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966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5%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9966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Значение ключевого показателя по итогам 2020 года – </a:t>
            </a: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966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3,8%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996633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996633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90747" y="3445895"/>
            <a:ext cx="71768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</a:t>
            </a: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еобходимость </a:t>
            </a:r>
            <a:r>
              <a:rPr lang="ru-RU" sz="1200" b="1" noProof="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ежегодного </a:t>
            </a: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пересмотра </a:t>
            </a: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перечня рынков </a:t>
            </a: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 включения </a:t>
            </a: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него дополнительных </a:t>
            </a: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товарных рынков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>
            <a:off x="642543" y="1006345"/>
            <a:ext cx="360040" cy="0"/>
          </a:xfrm>
          <a:prstGeom prst="line">
            <a:avLst/>
          </a:prstGeom>
          <a:ln w="12700">
            <a:solidFill>
              <a:srgbClr val="B888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Прямоугольник 49"/>
          <p:cNvSpPr/>
          <p:nvPr/>
        </p:nvSpPr>
        <p:spPr>
          <a:xfrm>
            <a:off x="999590" y="4305598"/>
            <a:ext cx="71745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Необходимость предусмотреть </a:t>
            </a: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</a:t>
            </a: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«дорожной карте» соответствующие мероприятия по развитию конкуренции </a:t>
            </a: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дополнительных </a:t>
            </a: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товарных </a:t>
            </a: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рынках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61" name="Прямая соединительная линия 60"/>
          <p:cNvCxnSpPr/>
          <p:nvPr/>
        </p:nvCxnSpPr>
        <p:spPr>
          <a:xfrm flipH="1">
            <a:off x="611559" y="1002086"/>
            <a:ext cx="23917" cy="3600400"/>
          </a:xfrm>
          <a:prstGeom prst="line">
            <a:avLst/>
          </a:prstGeom>
          <a:ln w="12700">
            <a:solidFill>
              <a:srgbClr val="B888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/>
          <p:nvPr/>
        </p:nvCxnSpPr>
        <p:spPr>
          <a:xfrm>
            <a:off x="604582" y="3602701"/>
            <a:ext cx="360040" cy="0"/>
          </a:xfrm>
          <a:prstGeom prst="straightConnector1">
            <a:avLst/>
          </a:prstGeom>
          <a:ln w="12700">
            <a:solidFill>
              <a:srgbClr val="B8885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/>
          <p:nvPr/>
        </p:nvCxnSpPr>
        <p:spPr>
          <a:xfrm>
            <a:off x="623518" y="4602486"/>
            <a:ext cx="360040" cy="0"/>
          </a:xfrm>
          <a:prstGeom prst="straightConnector1">
            <a:avLst/>
          </a:prstGeom>
          <a:ln w="12700">
            <a:solidFill>
              <a:srgbClr val="B8885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23528" y="567717"/>
            <a:ext cx="2808312" cy="2769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ПРЕДЛОЖЕНИЯ ОБУСЛОВЛЕНЫ: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-180528" y="135033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Calibri"/>
                <a:ea typeface="Tahoma" panose="020B0604030504040204" pitchFamily="34" charset="0"/>
                <a:cs typeface="Tahoma" panose="020B0604030504040204" pitchFamily="34" charset="0"/>
              </a:rPr>
              <a:t>ПРЕДЛОЖЕНИЯ ПО РАСШИРЕНИЮ ПЕРЕЧНЯ ТОВАРНЫХ РЫНКОВ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323528" y="504365"/>
            <a:ext cx="6192688" cy="0"/>
          </a:xfrm>
          <a:prstGeom prst="line">
            <a:avLst/>
          </a:prstGeom>
          <a:noFill/>
          <a:ln w="12700" cap="flat" cmpd="sng" algn="ctr">
            <a:solidFill>
              <a:srgbClr val="B8885B"/>
            </a:solidFill>
            <a:prstDash val="solid"/>
          </a:ln>
          <a:effectLst/>
        </p:spPr>
      </p:cxn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08C-ACFB-4CBB-AD3B-26B73413ED81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90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278457" y="1454857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ПОСТАНОВЛЕНИЕ </a:t>
            </a:r>
            <a:endParaRPr lang="ru-RU" sz="1200" b="1" dirty="0" smtClean="0">
              <a:latin typeface="Tahoma" panose="020B0604030504040204" pitchFamily="34" charset="0"/>
              <a:ea typeface="ＭＳ Ｐゴシック" panose="020B0600070205080204" pitchFamily="34" charset="-128"/>
              <a:cs typeface="Tahoma" panose="020B0604030504040204" pitchFamily="34" charset="0"/>
            </a:endParaRPr>
          </a:p>
          <a:p>
            <a:pPr algn="ctr"/>
            <a:r>
              <a:rPr lang="ru-RU" sz="1200" b="1" dirty="0" smtClean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ГУБЕРНАТОРА </a:t>
            </a:r>
            <a:r>
              <a:rPr lang="ru-RU" sz="1200" b="1" dirty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НОВОСИБИРСКОЙ ОБЛАСТИ </a:t>
            </a:r>
          </a:p>
          <a:p>
            <a:pPr algn="ctr"/>
            <a:r>
              <a:rPr lang="ru-RU" sz="1200" b="1" dirty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ОТ 20.12.2019 N 287</a:t>
            </a:r>
          </a:p>
          <a:p>
            <a:pPr algn="ctr"/>
            <a:r>
              <a:rPr lang="ru-RU" sz="1200" b="1" dirty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«ОБ УТВЕРЖДЕНИИ ПЕРЕЧНЯ ТОВАРНЫХ РЫНКОВ ДЛЯ СОДЕЙСТВИЯ</a:t>
            </a:r>
          </a:p>
          <a:p>
            <a:pPr algn="ctr"/>
            <a:r>
              <a:rPr lang="ru-RU" sz="1200" b="1" dirty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 РАЗВИТИЮ КОНКУРЕНЦИИ И ПЛАНА МЕРОПРИЯТИЙ («ДОРОЖНОЙ КАРТЫ») </a:t>
            </a:r>
          </a:p>
          <a:p>
            <a:pPr algn="ctr"/>
            <a:r>
              <a:rPr lang="ru-RU" sz="1200" b="1" dirty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ПО СОДЕЙСТВИЮ РАЗВИТИЮ КОНКУРЕНЦИИ В НОВОСИБИРСКОЙ ОБЛАСТИ»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4513" y="273494"/>
            <a:ext cx="1487967" cy="53701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598" y="3027263"/>
            <a:ext cx="432048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defRPr/>
            </a:pPr>
            <a:r>
              <a:rPr lang="ru-RU" sz="12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</a:t>
            </a:r>
            <a:r>
              <a:rPr lang="ru-RU" sz="12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35</a:t>
            </a:r>
            <a:r>
              <a:rPr lang="ru-RU" sz="1200" b="1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ТОВАРНЫХ </a:t>
            </a:r>
            <a:r>
              <a:rPr lang="ru-RU" sz="12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РЫНКАХ УСТАНОВЛЕНО </a:t>
            </a:r>
          </a:p>
          <a:p>
            <a:pPr lvl="0" algn="ctr" defTabSz="457200">
              <a:defRPr/>
            </a:pPr>
            <a:r>
              <a:rPr lang="ru-RU" sz="14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40</a:t>
            </a:r>
            <a:r>
              <a:rPr lang="ru-RU" sz="1400" b="1" dirty="0" smtClean="0">
                <a:solidFill>
                  <a:srgbClr val="AF7B4B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400" b="1" dirty="0">
                <a:solidFill>
                  <a:srgbClr val="AF7B4B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КЛЮЧЕВЫХ ПОКАЗАТЕЛЕЙ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932040" y="3027262"/>
            <a:ext cx="432048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>
              <a:defRPr/>
            </a:pPr>
            <a:r>
              <a:rPr lang="ru-RU" sz="12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СИСТЕМНЫЕ МЕРОПРИЯТИЯ ПРЕДУСМАТРИВАЮТ </a:t>
            </a:r>
          </a:p>
          <a:p>
            <a:pPr algn="ctr" defTabSz="457200">
              <a:defRPr/>
            </a:pPr>
            <a:r>
              <a:rPr lang="ru-RU" sz="14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14</a:t>
            </a:r>
            <a:r>
              <a:rPr lang="ru-RU" sz="1400" b="1" dirty="0" smtClean="0">
                <a:solidFill>
                  <a:srgbClr val="AF7B4B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400" b="1" dirty="0">
                <a:solidFill>
                  <a:srgbClr val="AF7B4B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ЦЕЛЕВЫХ ПОКАЗАТЕЛЕЙ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9952" y="3573839"/>
            <a:ext cx="1800200" cy="15801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3713" y="643818"/>
            <a:ext cx="6624736" cy="43088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ПОСТАНОВЛЕНИЕМ ГУБЕРНАТОРА НОВОСИБИРСКОЙ</a:t>
            </a:r>
            <a:r>
              <a:rPr kumimoji="0" lang="ru-RU" sz="1100" b="1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ОБЛАСТИ ОТ 23.09.2021 № 161 ВНЕСЕНЫ ИЗМЕНЕНИЯ</a:t>
            </a:r>
            <a:endParaRPr kumimoji="0" lang="ru-RU" sz="11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03713" y="572963"/>
            <a:ext cx="7200800" cy="11879"/>
          </a:xfrm>
          <a:prstGeom prst="line">
            <a:avLst/>
          </a:prstGeom>
          <a:noFill/>
          <a:ln w="12700" cap="flat" cmpd="sng" algn="ctr">
            <a:solidFill>
              <a:srgbClr val="B8885B"/>
            </a:solidFill>
            <a:prstDash val="solid"/>
          </a:ln>
          <a:effectLst/>
        </p:spPr>
      </p:cxnSp>
      <p:sp>
        <p:nvSpPr>
          <p:cNvPr id="10" name="Прямоугольник 9"/>
          <p:cNvSpPr/>
          <p:nvPr/>
        </p:nvSpPr>
        <p:spPr>
          <a:xfrm>
            <a:off x="107504" y="177048"/>
            <a:ext cx="61206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alibri"/>
                <a:ea typeface="Tahoma" panose="020B0604030504040204" pitchFamily="34" charset="0"/>
                <a:cs typeface="Tahoma" panose="020B0604030504040204" pitchFamily="34" charset="0"/>
              </a:rPr>
              <a:t>УТВЕРЖДЕНА НОВАЯ </a:t>
            </a:r>
            <a:r>
              <a:rPr lang="ru-RU" dirty="0">
                <a:latin typeface="Calibri"/>
                <a:ea typeface="Tahoma" panose="020B0604030504040204" pitchFamily="34" charset="0"/>
                <a:cs typeface="Tahoma" panose="020B0604030504040204" pitchFamily="34" charset="0"/>
              </a:rPr>
              <a:t>РЕДАКЦИЯ «ДОРОЖНОЙ КАРТЫ»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9071" y="3540262"/>
            <a:ext cx="291353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996633"/>
              </a:buClr>
            </a:pPr>
            <a:r>
              <a:rPr lang="ru-RU" sz="1100" dirty="0" smtClean="0"/>
              <a:t>ВВЕДЕНЫ </a:t>
            </a:r>
            <a:r>
              <a:rPr lang="ru-RU" sz="1100" b="1" dirty="0" smtClean="0">
                <a:solidFill>
                  <a:srgbClr val="C00000"/>
                </a:solidFill>
              </a:rPr>
              <a:t>2</a:t>
            </a:r>
            <a:r>
              <a:rPr lang="ru-RU" sz="1100" dirty="0" smtClean="0"/>
              <a:t> РЫНКА</a:t>
            </a:r>
          </a:p>
          <a:p>
            <a:pPr algn="ctr">
              <a:buClr>
                <a:srgbClr val="996633"/>
              </a:buClr>
            </a:pPr>
            <a:r>
              <a:rPr lang="ru-RU" sz="1100" dirty="0" smtClean="0"/>
              <a:t>АКТУАЛИЗИРОВАНА ПРОБЛЕМАТИКА НА РЫНКАХ</a:t>
            </a:r>
          </a:p>
          <a:p>
            <a:pPr algn="ctr">
              <a:buClr>
                <a:srgbClr val="996633"/>
              </a:buClr>
            </a:pPr>
            <a:r>
              <a:rPr lang="ru-RU" sz="1100" dirty="0" smtClean="0"/>
              <a:t>СКОРРЕКТИРОВАНЫ КЛЮЧЕВЫЕ ПОКАЗАТЕЛИ В СООТВЕТСТВИИ С ИТОГАМ 2020 ГОДА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868144" y="3392888"/>
            <a:ext cx="27363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100" dirty="0" smtClean="0"/>
          </a:p>
          <a:p>
            <a:pPr algn="ctr"/>
            <a:r>
              <a:rPr lang="ru-RU" sz="1100" dirty="0" smtClean="0"/>
              <a:t>АКТУАЛИЗИРОВАНЫ СИСТЕМНЫЕ МЕРОПРИЯТИЯ И ИХ ЦЕЛЕВЫЕ ЗНАЧЕНИЯ</a:t>
            </a:r>
          </a:p>
          <a:p>
            <a:pPr algn="ctr"/>
            <a:endParaRPr lang="ru-RU" sz="1100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06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836712" y="169668"/>
            <a:ext cx="7847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>
                <a:latin typeface="Calibri"/>
                <a:ea typeface="Tahoma" panose="020B0604030504040204" pitchFamily="34" charset="0"/>
                <a:cs typeface="Tahoma" panose="020B0604030504040204" pitchFamily="34" charset="0"/>
              </a:rPr>
              <a:t>ЗАДАЧИ ПО РАЗВИТИЮ КОНКУРЕНЦИИ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4513" y="273494"/>
            <a:ext cx="1487967" cy="53701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3075806"/>
            <a:ext cx="2798369" cy="1944216"/>
          </a:xfrm>
          <a:prstGeom prst="rect">
            <a:avLst/>
          </a:prstGeom>
        </p:spPr>
      </p:pic>
      <p:pic>
        <p:nvPicPr>
          <p:cNvPr id="9" name="Picture 8" descr="Картинки по запросу правительство новосибирской област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1183" y="3075806"/>
            <a:ext cx="2664296" cy="1951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Прямая соединительная линия 9"/>
          <p:cNvCxnSpPr/>
          <p:nvPr/>
        </p:nvCxnSpPr>
        <p:spPr>
          <a:xfrm flipV="1">
            <a:off x="215167" y="539000"/>
            <a:ext cx="7021129" cy="13356"/>
          </a:xfrm>
          <a:prstGeom prst="line">
            <a:avLst/>
          </a:prstGeom>
          <a:noFill/>
          <a:ln w="12700" cap="flat" cmpd="sng" algn="ctr">
            <a:solidFill>
              <a:srgbClr val="B8885B"/>
            </a:solidFill>
            <a:prstDash val="solid"/>
          </a:ln>
          <a:effectLst/>
        </p:spPr>
      </p:cxnSp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68514" y="2966049"/>
            <a:ext cx="3042036" cy="2053973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-251520" y="987574"/>
            <a:ext cx="91440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РАСПОРЯЖЕНИЕМ ПРАВИТЕЛЬСТВА</a:t>
            </a:r>
          </a:p>
          <a:p>
            <a:pPr algn="ctr"/>
            <a:r>
              <a:rPr lang="ru-RU" sz="1400" b="1" dirty="0" smtClean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РОССИЙСКОЙ ФЕДЕРАЦИИ</a:t>
            </a:r>
            <a:endParaRPr lang="ru-RU" sz="1400" b="1" dirty="0">
              <a:latin typeface="Tahoma" panose="020B0604030504040204" pitchFamily="34" charset="0"/>
              <a:ea typeface="ＭＳ Ｐゴシック" panose="020B0600070205080204" pitchFamily="34" charset="-128"/>
              <a:cs typeface="Tahoma" panose="020B0604030504040204" pitchFamily="34" charset="0"/>
            </a:endParaRPr>
          </a:p>
          <a:p>
            <a:pPr algn="ctr"/>
            <a:r>
              <a:rPr lang="ru-RU" sz="1400" b="1" dirty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ОТ </a:t>
            </a:r>
            <a:r>
              <a:rPr lang="ru-RU" sz="1400" b="1" dirty="0" smtClean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02.09.2021 </a:t>
            </a:r>
            <a:r>
              <a:rPr lang="ru-RU" sz="1400" b="1" dirty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N </a:t>
            </a:r>
            <a:r>
              <a:rPr lang="ru-RU" sz="1400" b="1" dirty="0" smtClean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242-Р</a:t>
            </a:r>
            <a:endParaRPr lang="ru-RU" sz="1400" b="1" dirty="0">
              <a:latin typeface="Tahoma" panose="020B0604030504040204" pitchFamily="34" charset="0"/>
              <a:ea typeface="ＭＳ Ｐゴシック" panose="020B0600070205080204" pitchFamily="34" charset="-128"/>
              <a:cs typeface="Tahoma" panose="020B0604030504040204" pitchFamily="34" charset="0"/>
            </a:endParaRPr>
          </a:p>
          <a:p>
            <a:pPr algn="ctr"/>
            <a:r>
              <a:rPr lang="ru-RU" sz="1400" b="1" dirty="0" smtClean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УТВЕРЖДЕН </a:t>
            </a:r>
          </a:p>
          <a:p>
            <a:pPr algn="ctr"/>
            <a:endParaRPr lang="ru-RU" sz="1400" b="1" dirty="0" smtClean="0">
              <a:latin typeface="Tahoma" panose="020B0604030504040204" pitchFamily="34" charset="0"/>
              <a:ea typeface="ＭＳ Ｐゴシック" panose="020B0600070205080204" pitchFamily="34" charset="-128"/>
              <a:cs typeface="Tahoma" panose="020B0604030504040204" pitchFamily="34" charset="0"/>
            </a:endParaRPr>
          </a:p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НАЦИОНАЛЬНЫЙ ПЛАН</a:t>
            </a:r>
          </a:p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РАЗВИТИЯ КОНКУРЕНЦИИ В РОССИЙСКОЙ ФЕДЕРАЦИИ НА 2021 -2025 ГОДЫ</a:t>
            </a:r>
            <a:endParaRPr lang="ru-RU" sz="1400" b="1" dirty="0">
              <a:solidFill>
                <a:srgbClr val="C00000"/>
              </a:solidFill>
              <a:latin typeface="Tahoma" panose="020B0604030504040204" pitchFamily="34" charset="0"/>
              <a:ea typeface="ＭＳ Ｐゴシック" panose="020B0600070205080204" pitchFamily="34" charset="-128"/>
              <a:cs typeface="Tahoma" panose="020B0604030504040204" pitchFamily="34" charset="0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17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6.9_брендбук презентация-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17121</TotalTime>
  <Words>1257</Words>
  <Application>Microsoft Office PowerPoint</Application>
  <PresentationFormat>Экран (16:9)</PresentationFormat>
  <Paragraphs>159</Paragraphs>
  <Slides>14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ＭＳ Ｐゴシック</vt:lpstr>
      <vt:lpstr>Arial</vt:lpstr>
      <vt:lpstr>Calibri</vt:lpstr>
      <vt:lpstr>Calibri Light</vt:lpstr>
      <vt:lpstr>Tahoma</vt:lpstr>
      <vt:lpstr>Wingdings</vt:lpstr>
      <vt:lpstr>1_Тема Office</vt:lpstr>
      <vt:lpstr>Тема Office</vt:lpstr>
      <vt:lpstr>16.9_брендбук презентация-1</vt:lpstr>
      <vt:lpstr>Презентация PowerPoint</vt:lpstr>
      <vt:lpstr>Презентация PowerPoint</vt:lpstr>
      <vt:lpstr>Уполномоченный орган разрабатывает проект перечня товарных рынков, обосновывает выбор каждого товарного рынка с описанием текущей ситуации и анализом основных проблем и методов их решения и устанавливает обязательные для достижения ключевые показатели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КЛЮЧЕВЫЕ ПОКАЗАТЕЛИ НАЦИОНАЛЬНОГО ПЛАНА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Яшкова Алиса Андреевна</dc:creator>
  <cp:lastModifiedBy>Полянских Маргарита Александровна</cp:lastModifiedBy>
  <cp:revision>798</cp:revision>
  <cp:lastPrinted>2021-10-12T08:56:34Z</cp:lastPrinted>
  <dcterms:created xsi:type="dcterms:W3CDTF">2016-05-27T07:20:02Z</dcterms:created>
  <dcterms:modified xsi:type="dcterms:W3CDTF">2021-10-14T10:29:58Z</dcterms:modified>
</cp:coreProperties>
</file>