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3" r:id="rId1"/>
  </p:sldMasterIdLst>
  <p:notesMasterIdLst>
    <p:notesMasterId r:id="rId13"/>
  </p:notesMasterIdLst>
  <p:handoutMasterIdLst>
    <p:handoutMasterId r:id="rId14"/>
  </p:handoutMasterIdLst>
  <p:sldIdLst>
    <p:sldId id="984" r:id="rId2"/>
    <p:sldId id="1030" r:id="rId3"/>
    <p:sldId id="1031" r:id="rId4"/>
    <p:sldId id="1055" r:id="rId5"/>
    <p:sldId id="1056" r:id="rId6"/>
    <p:sldId id="1036" r:id="rId7"/>
    <p:sldId id="1054" r:id="rId8"/>
    <p:sldId id="1058" r:id="rId9"/>
    <p:sldId id="1059" r:id="rId10"/>
    <p:sldId id="1057" r:id="rId11"/>
    <p:sldId id="1052" r:id="rId12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142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2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43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574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5715" algn="l" defTabSz="914288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2857" algn="l" defTabSz="914288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000" algn="l" defTabSz="914288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143" algn="l" defTabSz="914288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61">
          <p15:clr>
            <a:srgbClr val="A4A3A4"/>
          </p15:clr>
        </p15:guide>
        <p15:guide id="2" pos="32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Черепахина Дарья Олеговна" initials="ЧДО" lastIdx="1" clrIdx="0">
    <p:extLst>
      <p:ext uri="{19B8F6BF-5375-455C-9EA6-DF929625EA0E}">
        <p15:presenceInfo xmlns:p15="http://schemas.microsoft.com/office/powerpoint/2012/main" userId="S-1-5-21-2356655543-2162514679-1277178298-157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84D"/>
    <a:srgbClr val="194D8B"/>
    <a:srgbClr val="FFFF43"/>
    <a:srgbClr val="FF4747"/>
    <a:srgbClr val="009900"/>
    <a:srgbClr val="1776AB"/>
    <a:srgbClr val="FFFF66"/>
    <a:srgbClr val="E57F7F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40" autoAdjust="0"/>
  </p:normalViewPr>
  <p:slideViewPr>
    <p:cSldViewPr>
      <p:cViewPr varScale="1">
        <p:scale>
          <a:sx n="152" d="100"/>
          <a:sy n="152" d="100"/>
        </p:scale>
        <p:origin x="480" y="132"/>
      </p:cViewPr>
      <p:guideLst>
        <p:guide orient="horz" pos="1961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36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E40DB20-F16E-42E5-9404-EA6516FEAA51}" type="datetimeFigureOut">
              <a:rPr lang="ru-RU"/>
              <a:pPr>
                <a:defRPr/>
              </a:pPr>
              <a:t>14.10.2021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65F708F-6581-4988-ABA1-EAD2782F45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039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95DCB7B-5AF5-4897-AD46-2234D7005368}" type="datetimeFigureOut">
              <a:rPr lang="ru-RU"/>
              <a:pPr>
                <a:defRPr/>
              </a:pPr>
              <a:t>14.10.2021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716465"/>
            <a:ext cx="5438775" cy="446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667E993-EA8C-4A1E-94D1-DF2E48F37A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841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67E993-EA8C-4A1E-94D1-DF2E48F37AE1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369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67E993-EA8C-4A1E-94D1-DF2E48F37AE1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003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04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8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69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8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0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9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5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9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9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8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11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3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3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42" indent="0">
              <a:buNone/>
              <a:defRPr sz="2800"/>
            </a:lvl2pPr>
            <a:lvl3pPr marL="914288" indent="0">
              <a:buNone/>
              <a:defRPr sz="2400"/>
            </a:lvl3pPr>
            <a:lvl4pPr marL="1371430" indent="0">
              <a:buNone/>
              <a:defRPr sz="2000"/>
            </a:lvl4pPr>
            <a:lvl5pPr marL="1828574" indent="0">
              <a:buNone/>
              <a:defRPr sz="2000"/>
            </a:lvl5pPr>
            <a:lvl6pPr marL="2285715" indent="0">
              <a:buNone/>
              <a:defRPr sz="2000"/>
            </a:lvl6pPr>
            <a:lvl7pPr marL="2742857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7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2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9"/>
            <a:ext cx="2133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14.10.2021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9"/>
            <a:ext cx="2895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9"/>
            <a:ext cx="2133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940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txStyles>
    <p:titleStyle>
      <a:lvl1pPr algn="ctr" defTabSz="91428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7" indent="-342857" algn="l" defTabSz="9142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9" indent="-285715" algn="l" defTabSz="91428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8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0" indent="-228570" algn="l" defTabSz="9142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4" indent="-228570" algn="l" defTabSz="9142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5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Shape 68"/>
          <p:cNvSpPr/>
          <p:nvPr/>
        </p:nvSpPr>
        <p:spPr>
          <a:xfrm>
            <a:off x="9408392" y="12400335"/>
            <a:ext cx="3682825" cy="333080"/>
          </a:xfrm>
          <a:prstGeom prst="rect">
            <a:avLst/>
          </a:prstGeom>
          <a:ln w="3175">
            <a:miter lim="4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normAutofit fontScale="40000" lnSpcReduction="20000"/>
          </a:bodyPr>
          <a:lstStyle>
            <a:lvl1pPr algn="r">
              <a:lnSpc>
                <a:spcPct val="80000"/>
              </a:lnSpc>
              <a:defRPr sz="10000" b="1">
                <a:solidFill>
                  <a:srgbClr val="393941"/>
                </a:solidFill>
                <a:latin typeface="Montserrat-SemiBold"/>
                <a:ea typeface="Montserrat-SemiBold"/>
                <a:cs typeface="Montserrat-SemiBold"/>
                <a:sym typeface="Montserrat-SemiBold"/>
              </a:defRPr>
            </a:lvl1pPr>
          </a:lstStyle>
          <a:p>
            <a:pPr algn="ctr"/>
            <a:r>
              <a:rPr lang="ru-RU" sz="4000" dirty="0">
                <a:solidFill>
                  <a:srgbClr val="ECECEC"/>
                </a:solidFill>
              </a:rPr>
              <a:t>Травников Андрей Александрович</a:t>
            </a:r>
            <a:endParaRPr sz="4000" dirty="0">
              <a:solidFill>
                <a:srgbClr val="ECECE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3993506"/>
            <a:ext cx="6565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Montserrat-SemiBold"/>
              </a:rPr>
              <a:t>Начальник контрольного управления Новосибирской области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59832" y="4493324"/>
            <a:ext cx="4805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ontserrat-SemiBold"/>
              </a:rPr>
              <a:t>Светлана Леонидовна Шарпф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6440" y="2441870"/>
            <a:ext cx="1656184" cy="1078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7066" y="2433254"/>
            <a:ext cx="1656184" cy="1080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127" y="2427734"/>
            <a:ext cx="1656184" cy="1085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51753" y="2441870"/>
            <a:ext cx="1656184" cy="1077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Shape 68"/>
          <p:cNvSpPr/>
          <p:nvPr/>
        </p:nvSpPr>
        <p:spPr>
          <a:xfrm>
            <a:off x="179512" y="267494"/>
            <a:ext cx="8784976" cy="216024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noAutofit/>
          </a:bodyPr>
          <a:lstStyle>
            <a:lvl1pPr algn="r">
              <a:lnSpc>
                <a:spcPct val="80000"/>
              </a:lnSpc>
              <a:defRPr sz="10000" b="1">
                <a:solidFill>
                  <a:srgbClr val="393941"/>
                </a:solidFill>
                <a:latin typeface="Montserrat-SemiBold"/>
                <a:ea typeface="Montserrat-SemiBold"/>
                <a:cs typeface="Montserrat-SemiBold"/>
                <a:sym typeface="Montserrat-SemiBold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sz="2800" dirty="0"/>
              <a:t>Анализ проведения государственными и муниципальными заказчиками </a:t>
            </a:r>
          </a:p>
          <a:p>
            <a:pPr algn="ctr">
              <a:lnSpc>
                <a:spcPct val="120000"/>
              </a:lnSpc>
            </a:pPr>
            <a:r>
              <a:rPr lang="ru-RU" sz="2800" dirty="0"/>
              <a:t>Новосибирской области закупок у субъектов малого и среднего предпринимательства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0403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07279" y="432462"/>
            <a:ext cx="536721" cy="369332"/>
            <a:chOff x="9588993" y="-280661"/>
            <a:chExt cx="536721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 smtClean="0">
                  <a:solidFill>
                    <a:srgbClr val="1C77B6"/>
                  </a:solidFill>
                  <a:latin typeface="Montserrat-Regular"/>
                </a:rPr>
                <a:t>10</a:t>
              </a:r>
              <a:endParaRPr lang="ru-RU" sz="1800" dirty="0">
                <a:solidFill>
                  <a:srgbClr val="1C77B6"/>
                </a:solidFill>
                <a:latin typeface="Montserrat-Regular"/>
              </a:endParaRP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93313" y="264355"/>
            <a:ext cx="5328592" cy="307777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Изменения с 01.01.2022 года</a:t>
            </a:r>
            <a:endParaRPr lang="ru-RU" sz="1500" b="1" dirty="0">
              <a:solidFill>
                <a:srgbClr val="FFFFFF"/>
              </a:solidFill>
              <a:latin typeface="Montserrat-SemiBold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7891" y="3643850"/>
            <a:ext cx="88209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94D8B"/>
                </a:solidFill>
                <a:latin typeface="Montserrat-SemiBold"/>
              </a:rPr>
              <a:t>Наиболее благоприятный сценарий </a:t>
            </a:r>
            <a:r>
              <a:rPr lang="ru-RU" b="1" dirty="0">
                <a:solidFill>
                  <a:srgbClr val="194D8B"/>
                </a:solidFill>
                <a:latin typeface="Montserrat-SemiBold"/>
              </a:rPr>
              <a:t>изменения целевых показателей в «дорожной карте» </a:t>
            </a:r>
            <a:r>
              <a:rPr lang="ru-RU" b="1" dirty="0" smtClean="0">
                <a:solidFill>
                  <a:srgbClr val="194D8B"/>
                </a:solidFill>
                <a:latin typeface="Montserrat-SemiBold"/>
              </a:rPr>
              <a:t>- рассмотрение </a:t>
            </a:r>
            <a:r>
              <a:rPr lang="ru-RU" b="1" dirty="0">
                <a:solidFill>
                  <a:srgbClr val="194D8B"/>
                </a:solidFill>
                <a:latin typeface="Montserrat-SemiBold"/>
              </a:rPr>
              <a:t>предложений по их увеличению с учетом анализа итогов 2021 </a:t>
            </a:r>
            <a:r>
              <a:rPr lang="ru-RU" b="1" dirty="0" smtClean="0">
                <a:solidFill>
                  <a:srgbClr val="194D8B"/>
                </a:solidFill>
                <a:latin typeface="Montserrat-SemiBold"/>
              </a:rPr>
              <a:t>года </a:t>
            </a:r>
            <a:endParaRPr lang="ru-RU" b="1" dirty="0">
              <a:solidFill>
                <a:srgbClr val="194D8B"/>
              </a:solidFill>
              <a:latin typeface="Montserrat-SemiBold"/>
            </a:endParaRPr>
          </a:p>
        </p:txBody>
      </p:sp>
      <p:graphicFrame>
        <p:nvGraphicFramePr>
          <p:cNvPr id="18" name="Таблица 6">
            <a:extLst>
              <a:ext uri="{FF2B5EF4-FFF2-40B4-BE49-F238E27FC236}">
                <a16:creationId xmlns:a16="http://schemas.microsoft.com/office/drawing/2014/main" id="{1310E71C-F12B-45EC-83B6-2F55B9E21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656133"/>
              </p:ext>
            </p:extLst>
          </p:nvPr>
        </p:nvGraphicFramePr>
        <p:xfrm>
          <a:off x="1331640" y="1419622"/>
          <a:ext cx="6300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12848131"/>
                    </a:ext>
                  </a:extLst>
                </a:gridCol>
              </a:tblGrid>
              <a:tr h="53018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Целевое значение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Действующие нормы</a:t>
                      </a:r>
                      <a:endParaRPr lang="ru-RU" sz="18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Изменения</a:t>
                      </a:r>
                      <a:r>
                        <a:rPr lang="ru-RU" sz="1800" baseline="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 с 01.01.2022</a:t>
                      </a:r>
                      <a:endParaRPr lang="ru-RU" sz="18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СМП (44-ФЗ)</a:t>
                      </a:r>
                      <a:endParaRPr lang="ru-RU" sz="1800" b="1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4747"/>
                          </a:solidFill>
                          <a:latin typeface="Montserrat-SemiBold"/>
                        </a:rPr>
                        <a:t>15 %</a:t>
                      </a:r>
                      <a:endParaRPr lang="ru-RU" sz="2800" b="1" dirty="0">
                        <a:solidFill>
                          <a:srgbClr val="FF4747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9900"/>
                          </a:solidFill>
                          <a:latin typeface="Montserrat-SemiBold"/>
                        </a:rPr>
                        <a:t>25 %</a:t>
                      </a:r>
                      <a:endParaRPr lang="ru-RU" sz="2800" b="1" dirty="0">
                        <a:solidFill>
                          <a:srgbClr val="0099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СМСП (223-ФЗ)</a:t>
                      </a: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4747"/>
                          </a:solidFill>
                          <a:latin typeface="Montserrat-SemiBold"/>
                        </a:rPr>
                        <a:t>18 %</a:t>
                      </a:r>
                      <a:endParaRPr lang="ru-RU" sz="2800" b="1" dirty="0">
                        <a:solidFill>
                          <a:srgbClr val="FF4747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9900"/>
                          </a:solidFill>
                          <a:latin typeface="Montserrat-SemiBold"/>
                        </a:rPr>
                        <a:t>20 %</a:t>
                      </a:r>
                      <a:endParaRPr lang="ru-RU" sz="2800" b="1" dirty="0">
                        <a:solidFill>
                          <a:srgbClr val="0099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</a:tbl>
          </a:graphicData>
        </a:graphic>
      </p:graphicFrame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B50BFF5-6B36-4C4C-BFC3-9F64FD8B3D7A}"/>
              </a:ext>
            </a:extLst>
          </p:cNvPr>
          <p:cNvSpPr/>
          <p:nvPr/>
        </p:nvSpPr>
        <p:spPr>
          <a:xfrm>
            <a:off x="6300192" y="983886"/>
            <a:ext cx="11609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4747"/>
                </a:solidFill>
                <a:latin typeface="Montserrat-SemiBold"/>
              </a:rPr>
              <a:t>ВАЖНО</a:t>
            </a:r>
            <a:endParaRPr lang="ru-RU" sz="1800" b="1" dirty="0">
              <a:solidFill>
                <a:srgbClr val="FF4747"/>
              </a:solidFill>
              <a:latin typeface="Montserrat-SemiBold"/>
            </a:endParaRPr>
          </a:p>
        </p:txBody>
      </p:sp>
      <p:sp>
        <p:nvSpPr>
          <p:cNvPr id="20" name="Freeform 318"/>
          <p:cNvSpPr>
            <a:spLocks noEditPoints="1"/>
          </p:cNvSpPr>
          <p:nvPr/>
        </p:nvSpPr>
        <p:spPr bwMode="auto">
          <a:xfrm>
            <a:off x="5940152" y="909594"/>
            <a:ext cx="468000" cy="396000"/>
          </a:xfrm>
          <a:custGeom>
            <a:avLst/>
            <a:gdLst>
              <a:gd name="T0" fmla="*/ 842 w 3580"/>
              <a:gd name="T1" fmla="*/ 2737 h 3115"/>
              <a:gd name="T2" fmla="*/ 921 w 3580"/>
              <a:gd name="T3" fmla="*/ 2336 h 3115"/>
              <a:gd name="T4" fmla="*/ 1306 w 3580"/>
              <a:gd name="T5" fmla="*/ 2421 h 3115"/>
              <a:gd name="T6" fmla="*/ 3010 w 3580"/>
              <a:gd name="T7" fmla="*/ 1019 h 3115"/>
              <a:gd name="T8" fmla="*/ 2559 w 3580"/>
              <a:gd name="T9" fmla="*/ 569 h 3115"/>
              <a:gd name="T10" fmla="*/ 1155 w 3580"/>
              <a:gd name="T11" fmla="*/ 2270 h 3115"/>
              <a:gd name="T12" fmla="*/ 2559 w 3580"/>
              <a:gd name="T13" fmla="*/ 569 h 3115"/>
              <a:gd name="T14" fmla="*/ 2926 w 3580"/>
              <a:gd name="T15" fmla="*/ 219 h 3115"/>
              <a:gd name="T16" fmla="*/ 2885 w 3580"/>
              <a:gd name="T17" fmla="*/ 244 h 3115"/>
              <a:gd name="T18" fmla="*/ 3161 w 3580"/>
              <a:gd name="T19" fmla="*/ 870 h 3115"/>
              <a:gd name="T20" fmla="*/ 3351 w 3580"/>
              <a:gd name="T21" fmla="*/ 675 h 3115"/>
              <a:gd name="T22" fmla="*/ 3366 w 3580"/>
              <a:gd name="T23" fmla="*/ 631 h 3115"/>
              <a:gd name="T24" fmla="*/ 3362 w 3580"/>
              <a:gd name="T25" fmla="*/ 585 h 3115"/>
              <a:gd name="T26" fmla="*/ 3336 w 3580"/>
              <a:gd name="T27" fmla="*/ 544 h 3115"/>
              <a:gd name="T28" fmla="*/ 3016 w 3580"/>
              <a:gd name="T29" fmla="*/ 229 h 3115"/>
              <a:gd name="T30" fmla="*/ 2972 w 3580"/>
              <a:gd name="T31" fmla="*/ 214 h 3115"/>
              <a:gd name="T32" fmla="*/ 2961 w 3580"/>
              <a:gd name="T33" fmla="*/ 0 h 3115"/>
              <a:gd name="T34" fmla="*/ 3041 w 3580"/>
              <a:gd name="T35" fmla="*/ 11 h 3115"/>
              <a:gd name="T36" fmla="*/ 3118 w 3580"/>
              <a:gd name="T37" fmla="*/ 43 h 3115"/>
              <a:gd name="T38" fmla="*/ 3186 w 3580"/>
              <a:gd name="T39" fmla="*/ 94 h 3115"/>
              <a:gd name="T40" fmla="*/ 3515 w 3580"/>
              <a:gd name="T41" fmla="*/ 427 h 3115"/>
              <a:gd name="T42" fmla="*/ 3557 w 3580"/>
              <a:gd name="T43" fmla="*/ 500 h 3115"/>
              <a:gd name="T44" fmla="*/ 3578 w 3580"/>
              <a:gd name="T45" fmla="*/ 579 h 3115"/>
              <a:gd name="T46" fmla="*/ 3578 w 3580"/>
              <a:gd name="T47" fmla="*/ 660 h 3115"/>
              <a:gd name="T48" fmla="*/ 3557 w 3580"/>
              <a:gd name="T49" fmla="*/ 739 h 3115"/>
              <a:gd name="T50" fmla="*/ 3515 w 3580"/>
              <a:gd name="T51" fmla="*/ 812 h 3115"/>
              <a:gd name="T52" fmla="*/ 3245 w 3580"/>
              <a:gd name="T53" fmla="*/ 1086 h 3115"/>
              <a:gd name="T54" fmla="*/ 638 w 3580"/>
              <a:gd name="T55" fmla="*/ 2995 h 3115"/>
              <a:gd name="T56" fmla="*/ 0 w 3580"/>
              <a:gd name="T57" fmla="*/ 3115 h 3115"/>
              <a:gd name="T58" fmla="*/ 592 w 3580"/>
              <a:gd name="T59" fmla="*/ 2902 h 3115"/>
              <a:gd name="T60" fmla="*/ 2559 w 3580"/>
              <a:gd name="T61" fmla="*/ 269 h 3115"/>
              <a:gd name="T62" fmla="*/ 2735 w 3580"/>
              <a:gd name="T63" fmla="*/ 94 h 3115"/>
              <a:gd name="T64" fmla="*/ 2803 w 3580"/>
              <a:gd name="T65" fmla="*/ 43 h 3115"/>
              <a:gd name="T66" fmla="*/ 2879 w 3580"/>
              <a:gd name="T67" fmla="*/ 11 h 3115"/>
              <a:gd name="T68" fmla="*/ 2961 w 3580"/>
              <a:gd name="T69" fmla="*/ 0 h 3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80" h="3115">
                <a:moveTo>
                  <a:pt x="921" y="2336"/>
                </a:moveTo>
                <a:lnTo>
                  <a:pt x="842" y="2737"/>
                </a:lnTo>
                <a:lnTo>
                  <a:pt x="1241" y="2656"/>
                </a:lnTo>
                <a:lnTo>
                  <a:pt x="921" y="2336"/>
                </a:lnTo>
                <a:close/>
                <a:moveTo>
                  <a:pt x="2860" y="870"/>
                </a:moveTo>
                <a:lnTo>
                  <a:pt x="1306" y="2421"/>
                </a:lnTo>
                <a:lnTo>
                  <a:pt x="1457" y="2571"/>
                </a:lnTo>
                <a:lnTo>
                  <a:pt x="3010" y="1019"/>
                </a:lnTo>
                <a:lnTo>
                  <a:pt x="2860" y="870"/>
                </a:lnTo>
                <a:close/>
                <a:moveTo>
                  <a:pt x="2559" y="569"/>
                </a:moveTo>
                <a:lnTo>
                  <a:pt x="1006" y="2121"/>
                </a:lnTo>
                <a:lnTo>
                  <a:pt x="1155" y="2270"/>
                </a:lnTo>
                <a:lnTo>
                  <a:pt x="2710" y="719"/>
                </a:lnTo>
                <a:lnTo>
                  <a:pt x="2559" y="569"/>
                </a:lnTo>
                <a:close/>
                <a:moveTo>
                  <a:pt x="2949" y="214"/>
                </a:moveTo>
                <a:lnTo>
                  <a:pt x="2926" y="219"/>
                </a:lnTo>
                <a:lnTo>
                  <a:pt x="2904" y="229"/>
                </a:lnTo>
                <a:lnTo>
                  <a:pt x="2885" y="244"/>
                </a:lnTo>
                <a:lnTo>
                  <a:pt x="2710" y="420"/>
                </a:lnTo>
                <a:lnTo>
                  <a:pt x="3161" y="870"/>
                </a:lnTo>
                <a:lnTo>
                  <a:pt x="3336" y="695"/>
                </a:lnTo>
                <a:lnTo>
                  <a:pt x="3351" y="675"/>
                </a:lnTo>
                <a:lnTo>
                  <a:pt x="3362" y="653"/>
                </a:lnTo>
                <a:lnTo>
                  <a:pt x="3366" y="631"/>
                </a:lnTo>
                <a:lnTo>
                  <a:pt x="3366" y="608"/>
                </a:lnTo>
                <a:lnTo>
                  <a:pt x="3362" y="585"/>
                </a:lnTo>
                <a:lnTo>
                  <a:pt x="3351" y="564"/>
                </a:lnTo>
                <a:lnTo>
                  <a:pt x="3336" y="544"/>
                </a:lnTo>
                <a:lnTo>
                  <a:pt x="3035" y="244"/>
                </a:lnTo>
                <a:lnTo>
                  <a:pt x="3016" y="229"/>
                </a:lnTo>
                <a:lnTo>
                  <a:pt x="2995" y="219"/>
                </a:lnTo>
                <a:lnTo>
                  <a:pt x="2972" y="214"/>
                </a:lnTo>
                <a:lnTo>
                  <a:pt x="2949" y="214"/>
                </a:lnTo>
                <a:close/>
                <a:moveTo>
                  <a:pt x="2961" y="0"/>
                </a:moveTo>
                <a:lnTo>
                  <a:pt x="3001" y="4"/>
                </a:lnTo>
                <a:lnTo>
                  <a:pt x="3041" y="11"/>
                </a:lnTo>
                <a:lnTo>
                  <a:pt x="3081" y="24"/>
                </a:lnTo>
                <a:lnTo>
                  <a:pt x="3118" y="43"/>
                </a:lnTo>
                <a:lnTo>
                  <a:pt x="3154" y="65"/>
                </a:lnTo>
                <a:lnTo>
                  <a:pt x="3186" y="94"/>
                </a:lnTo>
                <a:lnTo>
                  <a:pt x="3487" y="395"/>
                </a:lnTo>
                <a:lnTo>
                  <a:pt x="3515" y="427"/>
                </a:lnTo>
                <a:lnTo>
                  <a:pt x="3539" y="462"/>
                </a:lnTo>
                <a:lnTo>
                  <a:pt x="3557" y="500"/>
                </a:lnTo>
                <a:lnTo>
                  <a:pt x="3569" y="539"/>
                </a:lnTo>
                <a:lnTo>
                  <a:pt x="3578" y="579"/>
                </a:lnTo>
                <a:lnTo>
                  <a:pt x="3580" y="619"/>
                </a:lnTo>
                <a:lnTo>
                  <a:pt x="3578" y="660"/>
                </a:lnTo>
                <a:lnTo>
                  <a:pt x="3569" y="700"/>
                </a:lnTo>
                <a:lnTo>
                  <a:pt x="3557" y="739"/>
                </a:lnTo>
                <a:lnTo>
                  <a:pt x="3539" y="777"/>
                </a:lnTo>
                <a:lnTo>
                  <a:pt x="3515" y="812"/>
                </a:lnTo>
                <a:lnTo>
                  <a:pt x="3487" y="844"/>
                </a:lnTo>
                <a:lnTo>
                  <a:pt x="3245" y="1086"/>
                </a:lnTo>
                <a:lnTo>
                  <a:pt x="1509" y="2818"/>
                </a:lnTo>
                <a:lnTo>
                  <a:pt x="638" y="2995"/>
                </a:lnTo>
                <a:lnTo>
                  <a:pt x="638" y="3115"/>
                </a:lnTo>
                <a:lnTo>
                  <a:pt x="0" y="3115"/>
                </a:lnTo>
                <a:lnTo>
                  <a:pt x="0" y="2902"/>
                </a:lnTo>
                <a:lnTo>
                  <a:pt x="592" y="2902"/>
                </a:lnTo>
                <a:lnTo>
                  <a:pt x="757" y="2069"/>
                </a:lnTo>
                <a:lnTo>
                  <a:pt x="2559" y="269"/>
                </a:lnTo>
                <a:lnTo>
                  <a:pt x="2559" y="269"/>
                </a:lnTo>
                <a:lnTo>
                  <a:pt x="2735" y="94"/>
                </a:lnTo>
                <a:lnTo>
                  <a:pt x="2767" y="65"/>
                </a:lnTo>
                <a:lnTo>
                  <a:pt x="2803" y="43"/>
                </a:lnTo>
                <a:lnTo>
                  <a:pt x="2840" y="24"/>
                </a:lnTo>
                <a:lnTo>
                  <a:pt x="2879" y="11"/>
                </a:lnTo>
                <a:lnTo>
                  <a:pt x="2919" y="4"/>
                </a:lnTo>
                <a:lnTo>
                  <a:pt x="2961" y="0"/>
                </a:lnTo>
                <a:close/>
              </a:path>
            </a:pathLst>
          </a:custGeom>
          <a:solidFill>
            <a:srgbClr val="FF474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14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Shape 68"/>
          <p:cNvSpPr/>
          <p:nvPr/>
        </p:nvSpPr>
        <p:spPr>
          <a:xfrm>
            <a:off x="9408392" y="12400335"/>
            <a:ext cx="3682825" cy="333080"/>
          </a:xfrm>
          <a:prstGeom prst="rect">
            <a:avLst/>
          </a:prstGeom>
          <a:ln w="3175">
            <a:miter lim="4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>
            <a:normAutofit fontScale="40000" lnSpcReduction="20000"/>
          </a:bodyPr>
          <a:lstStyle>
            <a:lvl1pPr algn="r">
              <a:lnSpc>
                <a:spcPct val="80000"/>
              </a:lnSpc>
              <a:defRPr sz="10000" b="1">
                <a:solidFill>
                  <a:srgbClr val="393941"/>
                </a:solidFill>
                <a:latin typeface="Montserrat-SemiBold"/>
                <a:ea typeface="Montserrat-SemiBold"/>
                <a:cs typeface="Montserrat-SemiBold"/>
                <a:sym typeface="Montserrat-SemiBold"/>
              </a:defRPr>
            </a:lvl1pPr>
          </a:lstStyle>
          <a:p>
            <a:pPr algn="ctr"/>
            <a:r>
              <a:rPr lang="ru-RU" sz="4000" dirty="0">
                <a:solidFill>
                  <a:srgbClr val="ECECEC"/>
                </a:solidFill>
              </a:rPr>
              <a:t>Травников Андрей Александрович</a:t>
            </a:r>
            <a:endParaRPr sz="4000" dirty="0">
              <a:solidFill>
                <a:srgbClr val="ECECE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3808" y="4299942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ontserrat-SemiBold"/>
              </a:rPr>
              <a:t>СПАСИБО ЗА ВНИМАНИЕ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6440" y="2441870"/>
            <a:ext cx="1656184" cy="1078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7066" y="2433254"/>
            <a:ext cx="1656184" cy="1080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127" y="2427734"/>
            <a:ext cx="1656184" cy="1085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51753" y="2441870"/>
            <a:ext cx="1656184" cy="1077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Shape 68"/>
          <p:cNvSpPr/>
          <p:nvPr/>
        </p:nvSpPr>
        <p:spPr>
          <a:xfrm>
            <a:off x="323528" y="267494"/>
            <a:ext cx="8568952" cy="216024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>
            <a:noAutofit/>
          </a:bodyPr>
          <a:lstStyle>
            <a:lvl1pPr algn="r">
              <a:lnSpc>
                <a:spcPct val="80000"/>
              </a:lnSpc>
              <a:defRPr sz="10000" b="1">
                <a:solidFill>
                  <a:srgbClr val="393941"/>
                </a:solidFill>
                <a:latin typeface="Montserrat-SemiBold"/>
                <a:ea typeface="Montserrat-SemiBold"/>
                <a:cs typeface="Montserrat-SemiBold"/>
                <a:sym typeface="Montserrat-SemiBold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sz="2800" dirty="0"/>
              <a:t>Анализ проведения государственными и муниципальными заказчиками </a:t>
            </a:r>
          </a:p>
          <a:p>
            <a:pPr algn="ctr">
              <a:lnSpc>
                <a:spcPct val="120000"/>
              </a:lnSpc>
            </a:pPr>
            <a:r>
              <a:rPr lang="ru-RU" sz="2800" dirty="0"/>
              <a:t>Новосибирской области закупок у субъектов малого и среднего предпринимательства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93962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DC6BD19-33FC-4B56-9FE6-3B94B5344B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sp>
        <p:nvSpPr>
          <p:cNvPr id="66" name="Shape 67"/>
          <p:cNvSpPr/>
          <p:nvPr/>
        </p:nvSpPr>
        <p:spPr>
          <a:xfrm>
            <a:off x="1259632" y="3313"/>
            <a:ext cx="4896544" cy="769441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«ДОРОЖНАЯ КАРТА»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ПО СОДЕЙСТВИЮ РАЗВИТИЮ Конкуренции В НСО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9C619C7-851D-44F2-914D-912F3D4193D8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>
                  <a:solidFill>
                    <a:srgbClr val="1C77B6"/>
                  </a:solidFill>
                  <a:latin typeface="Montserrat-Regular"/>
                </a:rPr>
                <a:t>2</a:t>
              </a:r>
            </a:p>
          </p:txBody>
        </p:sp>
      </p:grpSp>
      <p:sp>
        <p:nvSpPr>
          <p:cNvPr id="11" name="Shape 67">
            <a:extLst>
              <a:ext uri="{FF2B5EF4-FFF2-40B4-BE49-F238E27FC236}">
                <a16:creationId xmlns:a16="http://schemas.microsoft.com/office/drawing/2014/main" id="{1AFB7978-8A2E-4142-BF50-175101C43FB4}"/>
              </a:ext>
            </a:extLst>
          </p:cNvPr>
          <p:cNvSpPr/>
          <p:nvPr/>
        </p:nvSpPr>
        <p:spPr>
          <a:xfrm>
            <a:off x="130923" y="1003330"/>
            <a:ext cx="8267976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Montserrat-SemiBold"/>
              </a:rPr>
              <a:t>СТАНДАРТ РАЗВИТИЯ КОНКУРЕНЦИИ В СУБЪЕКТАХ РФ </a:t>
            </a:r>
          </a:p>
        </p:txBody>
      </p:sp>
      <p:sp>
        <p:nvSpPr>
          <p:cNvPr id="13" name="Shape 67">
            <a:extLst>
              <a:ext uri="{FF2B5EF4-FFF2-40B4-BE49-F238E27FC236}">
                <a16:creationId xmlns:a16="http://schemas.microsoft.com/office/drawing/2014/main" id="{9F807EFB-93B5-4CB4-AC1B-89FD16F92420}"/>
              </a:ext>
            </a:extLst>
          </p:cNvPr>
          <p:cNvSpPr/>
          <p:nvPr/>
        </p:nvSpPr>
        <p:spPr>
          <a:xfrm>
            <a:off x="130923" y="1685659"/>
            <a:ext cx="9013077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Montserrat-SemiBold"/>
              </a:rPr>
              <a:t>«ДОРОЖНАЯ КАРТА» ПО СОДЕЙСТВИЮ РАЗВИТИЮ Конкуренции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4930E5C-CE4B-4654-8719-C33301FBF4FA}"/>
              </a:ext>
            </a:extLst>
          </p:cNvPr>
          <p:cNvSpPr/>
          <p:nvPr/>
        </p:nvSpPr>
        <p:spPr>
          <a:xfrm>
            <a:off x="3713073" y="1222260"/>
            <a:ext cx="5016823" cy="328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i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Распоряжение Правительства РФ от 17.04.2019 № 768-р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AF0932F-21F2-45BE-892B-ACAFC36CF44A}"/>
              </a:ext>
            </a:extLst>
          </p:cNvPr>
          <p:cNvSpPr/>
          <p:nvPr/>
        </p:nvSpPr>
        <p:spPr>
          <a:xfrm>
            <a:off x="3707904" y="1918202"/>
            <a:ext cx="4836902" cy="328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i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Губернатора НСО от 20.12.2019 № 287</a:t>
            </a:r>
          </a:p>
        </p:txBody>
      </p:sp>
      <p:sp>
        <p:nvSpPr>
          <p:cNvPr id="16" name="Shape 67">
            <a:extLst>
              <a:ext uri="{FF2B5EF4-FFF2-40B4-BE49-F238E27FC236}">
                <a16:creationId xmlns:a16="http://schemas.microsoft.com/office/drawing/2014/main" id="{C0CF4D58-C212-44AD-A198-91F3CCCE8EE9}"/>
              </a:ext>
            </a:extLst>
          </p:cNvPr>
          <p:cNvSpPr/>
          <p:nvPr/>
        </p:nvSpPr>
        <p:spPr>
          <a:xfrm>
            <a:off x="130923" y="2330106"/>
            <a:ext cx="3888432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Montserrat-SemiBold"/>
              </a:rPr>
              <a:t>КЛЮЧЕВЫЕ ПОКАЗАТЕЛИ: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E37BBE6-8D3F-4692-A11C-614A2A7D7F41}"/>
              </a:ext>
            </a:extLst>
          </p:cNvPr>
          <p:cNvSpPr/>
          <p:nvPr/>
        </p:nvSpPr>
        <p:spPr>
          <a:xfrm>
            <a:off x="496469" y="2701341"/>
            <a:ext cx="42249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Доля </a:t>
            </a: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закупок у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СМП в </a:t>
            </a: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общем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объеме </a:t>
            </a: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конкурентных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закупок</a:t>
            </a: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по 44-ФЗ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latin typeface="Montserrat-Semi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Доля закупок у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СМСП </a:t>
            </a:r>
            <a:r>
              <a:rPr lang="ru-RU" sz="1600" b="1" dirty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в общем объеме конкурентных закупок по </a:t>
            </a:r>
            <a:r>
              <a:rPr lang="ru-RU" sz="1600" b="1" dirty="0" smtClean="0">
                <a:latin typeface="Montserrat-SemiBold"/>
                <a:ea typeface="Calibri" panose="020F0502020204030204" pitchFamily="34" charset="0"/>
                <a:cs typeface="Times New Roman" panose="02020603050405020304" pitchFamily="18" charset="0"/>
              </a:rPr>
              <a:t>223-ФЗ</a:t>
            </a:r>
            <a:endParaRPr lang="ru-RU" sz="1600" b="1" dirty="0">
              <a:latin typeface="Montserrat-Semi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B752094-DF87-4F93-A3C6-F70CB7F9C9B0}"/>
              </a:ext>
            </a:extLst>
          </p:cNvPr>
          <p:cNvSpPr/>
          <p:nvPr/>
        </p:nvSpPr>
        <p:spPr>
          <a:xfrm>
            <a:off x="4932039" y="2643758"/>
            <a:ext cx="4136797" cy="2163231"/>
          </a:xfrm>
          <a:prstGeom prst="rect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1310E71C-F12B-45EC-83B6-2F55B9E21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06805"/>
              </p:ext>
            </p:extLst>
          </p:nvPr>
        </p:nvGraphicFramePr>
        <p:xfrm>
          <a:off x="5065299" y="2873613"/>
          <a:ext cx="3870276" cy="17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82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1438728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438728">
                  <a:extLst>
                    <a:ext uri="{9D8B030D-6E8A-4147-A177-3AD203B41FA5}">
                      <a16:colId xmlns:a16="http://schemas.microsoft.com/office/drawing/2014/main" val="412848131"/>
                    </a:ext>
                  </a:extLst>
                </a:gridCol>
              </a:tblGrid>
              <a:tr h="5301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Целевое значение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СМСП </a:t>
                      </a:r>
                      <a:endParaRPr lang="ru-RU" sz="1400" dirty="0" smtClean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(</a:t>
                      </a:r>
                      <a:r>
                        <a:rPr lang="ru-RU" sz="14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223-ФЗ)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</a:t>
                      </a:r>
                      <a:r>
                        <a:rPr lang="ru-RU" sz="140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СМП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194D8B"/>
                          </a:solidFill>
                          <a:latin typeface="Montserrat-SemiBold"/>
                        </a:rPr>
                        <a:t>(</a:t>
                      </a:r>
                      <a:r>
                        <a:rPr lang="ru-RU" sz="14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44-ФЗ)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2019 год</a:t>
                      </a: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23 %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35 %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2020 год</a:t>
                      </a: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25 %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35 </a:t>
                      </a:r>
                      <a:r>
                        <a:rPr lang="ru-RU" sz="1400" b="1" dirty="0" smtClean="0">
                          <a:latin typeface="Montserrat-SemiBold"/>
                        </a:rPr>
                        <a:t>%       40 </a:t>
                      </a:r>
                      <a:r>
                        <a:rPr lang="ru-RU" sz="1400" b="1" dirty="0">
                          <a:latin typeface="Montserrat-SemiBold"/>
                        </a:rPr>
                        <a:t>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2021 год</a:t>
                      </a: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25 %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Montserrat-SemiBold"/>
                        </a:rPr>
                        <a:t>40 %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</a:tbl>
          </a:graphicData>
        </a:graphic>
      </p:graphicFrame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 flipV="1">
            <a:off x="8100392" y="4018778"/>
            <a:ext cx="216024" cy="144000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Ромб 2"/>
          <p:cNvSpPr/>
          <p:nvPr/>
        </p:nvSpPr>
        <p:spPr>
          <a:xfrm>
            <a:off x="208469" y="2882419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Ромб 18"/>
          <p:cNvSpPr/>
          <p:nvPr/>
        </p:nvSpPr>
        <p:spPr>
          <a:xfrm>
            <a:off x="219208" y="3980498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BC23B9-9710-4BA3-8CF0-4F81D6C49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D73AD83-480F-4359-A333-2E1C6A587C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4A70C1CC-FCC6-41D4-9FB2-7C8FB51951E8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B0F230BC-2354-43D1-9C49-FB0EC80E9D9E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0C608C7-C30D-4B88-842E-B9ABCF6A187F}"/>
                </a:ext>
              </a:extLst>
            </p:cNvPr>
            <p:cNvSpPr txBox="1"/>
            <p:nvPr/>
          </p:nvSpPr>
          <p:spPr>
            <a:xfrm>
              <a:off x="9684568" y="-28066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>
                  <a:solidFill>
                    <a:srgbClr val="1C77B6"/>
                  </a:solidFill>
                  <a:latin typeface="Montserrat-Regular"/>
                </a:rPr>
                <a:t>3</a:t>
              </a:r>
            </a:p>
          </p:txBody>
        </p:sp>
      </p:grpSp>
      <p:sp>
        <p:nvSpPr>
          <p:cNvPr id="66" name="Shape 67"/>
          <p:cNvSpPr/>
          <p:nvPr/>
        </p:nvSpPr>
        <p:spPr>
          <a:xfrm>
            <a:off x="1403648" y="144894"/>
            <a:ext cx="4608512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результаты </a:t>
            </a:r>
            <a:endParaRPr lang="ru-RU" sz="1500" b="1" dirty="0">
              <a:solidFill>
                <a:srgbClr val="FFFFFF"/>
              </a:solidFill>
              <a:latin typeface="Montserrat-SemiBold"/>
            </a:endParaRPr>
          </a:p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за 2020 и 2021 годы </a:t>
            </a:r>
            <a:endParaRPr lang="ru-RU" sz="1500" b="1" dirty="0">
              <a:solidFill>
                <a:srgbClr val="FFFFFF"/>
              </a:solidFill>
              <a:latin typeface="Montserrat-SemiBold"/>
            </a:endParaRPr>
          </a:p>
        </p:txBody>
      </p:sp>
      <p:graphicFrame>
        <p:nvGraphicFramePr>
          <p:cNvPr id="17" name="Таблица 6">
            <a:extLst>
              <a:ext uri="{FF2B5EF4-FFF2-40B4-BE49-F238E27FC236}">
                <a16:creationId xmlns:a16="http://schemas.microsoft.com/office/drawing/2014/main" id="{C11799C4-2DFB-408E-B662-7295990C9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778583"/>
              </p:ext>
            </p:extLst>
          </p:nvPr>
        </p:nvGraphicFramePr>
        <p:xfrm>
          <a:off x="360000" y="1071003"/>
          <a:ext cx="8424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94367572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0404113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1330437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2675181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9686498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СМСП, %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51674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223-ФЗ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44-ФЗ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ontserrat-SemiBold"/>
                        </a:rPr>
                        <a:t>I </a:t>
                      </a:r>
                      <a:r>
                        <a:rPr lang="ru-RU" sz="1400" b="1" dirty="0" smtClean="0">
                          <a:latin typeface="Montserrat-SemiBold"/>
                        </a:rPr>
                        <a:t>полугодие </a:t>
                      </a:r>
                      <a:r>
                        <a:rPr lang="ru-RU" sz="2000" b="1" dirty="0" smtClean="0">
                          <a:latin typeface="Montserrat-SemiBold"/>
                        </a:rPr>
                        <a:t>2020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-SemiBold"/>
                        </a:rPr>
                        <a:t>I</a:t>
                      </a:r>
                      <a:r>
                        <a:rPr lang="ru-RU" sz="1400" b="1" dirty="0">
                          <a:latin typeface="Montserrat-SemiBold"/>
                        </a:rPr>
                        <a:t> полугодие </a:t>
                      </a:r>
                      <a:r>
                        <a:rPr lang="ru-RU" sz="2000" b="1" dirty="0">
                          <a:latin typeface="Montserrat-SemiBold"/>
                        </a:rPr>
                        <a:t>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ontserrat-SemiBold"/>
                        </a:rPr>
                        <a:t>I </a:t>
                      </a:r>
                      <a:r>
                        <a:rPr lang="ru-RU" sz="1400" b="1" dirty="0" smtClean="0">
                          <a:latin typeface="Montserrat-SemiBold"/>
                        </a:rPr>
                        <a:t>полугодие </a:t>
                      </a:r>
                      <a:r>
                        <a:rPr lang="ru-RU" sz="2000" b="1" dirty="0" smtClean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-SemiBold"/>
                        </a:rPr>
                        <a:t>I</a:t>
                      </a:r>
                      <a:r>
                        <a:rPr lang="ru-RU" sz="1400" b="1" dirty="0">
                          <a:latin typeface="Montserrat-SemiBold"/>
                        </a:rPr>
                        <a:t> полугодие </a:t>
                      </a:r>
                      <a:r>
                        <a:rPr lang="ru-RU" sz="2000" b="1" dirty="0">
                          <a:latin typeface="Montserrat-SemiBold"/>
                        </a:rPr>
                        <a:t>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102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Целевое</a:t>
                      </a:r>
                      <a:r>
                        <a:rPr lang="ru-RU" sz="20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значение</a:t>
                      </a:r>
                      <a:endParaRPr lang="ru-RU" sz="20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25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25</a:t>
                      </a:r>
                      <a:endParaRPr lang="ru-RU" sz="24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25</a:t>
                      </a:r>
                      <a:endParaRPr lang="ru-RU" sz="24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35</a:t>
                      </a:r>
                      <a:endParaRPr lang="ru-RU" sz="24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ОИОГВ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74,0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73,8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84,0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42,4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39,2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Montserrat-SemiBold"/>
                        </a:rPr>
                        <a:t>29,4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ОМСУ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82,4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52,6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59,0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62,6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58,6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46,7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ИТОГО</a:t>
                      </a: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по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НСО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81,5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58,7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67,3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47,8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44,6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4747"/>
                          </a:solidFill>
                          <a:latin typeface="Montserrat-SemiBold"/>
                        </a:rPr>
                        <a:t>34,1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</a:tbl>
          </a:graphicData>
        </a:graphic>
      </p:graphicFrame>
      <p:grpSp>
        <p:nvGrpSpPr>
          <p:cNvPr id="13" name="Group 137">
            <a:extLst>
              <a:ext uri="{FF2B5EF4-FFF2-40B4-BE49-F238E27FC236}">
                <a16:creationId xmlns:a16="http://schemas.microsoft.com/office/drawing/2014/main" id="{51F86525-1A5E-4B81-908D-454001BD3DFA}"/>
              </a:ext>
            </a:extLst>
          </p:cNvPr>
          <p:cNvGrpSpPr/>
          <p:nvPr/>
        </p:nvGrpSpPr>
        <p:grpSpPr>
          <a:xfrm flipH="1">
            <a:off x="672844" y="1491630"/>
            <a:ext cx="864096" cy="792088"/>
            <a:chOff x="8140700" y="1909763"/>
            <a:chExt cx="569913" cy="568325"/>
          </a:xfrm>
          <a:solidFill>
            <a:srgbClr val="194D8B"/>
          </a:solidFill>
        </p:grpSpPr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id="{2D06C3F3-6D9E-47B0-B47B-0C2C496DB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0400" y="2049463"/>
              <a:ext cx="352425" cy="350838"/>
            </a:xfrm>
            <a:custGeom>
              <a:avLst/>
              <a:gdLst>
                <a:gd name="T0" fmla="*/ 955 w 2215"/>
                <a:gd name="T1" fmla="*/ 222 h 2209"/>
                <a:gd name="T2" fmla="*/ 742 w 2215"/>
                <a:gd name="T3" fmla="*/ 286 h 2209"/>
                <a:gd name="T4" fmla="*/ 555 w 2215"/>
                <a:gd name="T5" fmla="*/ 399 h 2209"/>
                <a:gd name="T6" fmla="*/ 401 w 2215"/>
                <a:gd name="T7" fmla="*/ 553 h 2209"/>
                <a:gd name="T8" fmla="*/ 287 w 2215"/>
                <a:gd name="T9" fmla="*/ 740 h 2209"/>
                <a:gd name="T10" fmla="*/ 223 w 2215"/>
                <a:gd name="T11" fmla="*/ 952 h 2209"/>
                <a:gd name="T12" fmla="*/ 213 w 2215"/>
                <a:gd name="T13" fmla="*/ 1181 h 2209"/>
                <a:gd name="T14" fmla="*/ 260 w 2215"/>
                <a:gd name="T15" fmla="*/ 1401 h 2209"/>
                <a:gd name="T16" fmla="*/ 358 w 2215"/>
                <a:gd name="T17" fmla="*/ 1598 h 2209"/>
                <a:gd name="T18" fmla="*/ 500 w 2215"/>
                <a:gd name="T19" fmla="*/ 1763 h 2209"/>
                <a:gd name="T20" fmla="*/ 676 w 2215"/>
                <a:gd name="T21" fmla="*/ 1890 h 2209"/>
                <a:gd name="T22" fmla="*/ 881 w 2215"/>
                <a:gd name="T23" fmla="*/ 1971 h 2209"/>
                <a:gd name="T24" fmla="*/ 1108 w 2215"/>
                <a:gd name="T25" fmla="*/ 2000 h 2209"/>
                <a:gd name="T26" fmla="*/ 1334 w 2215"/>
                <a:gd name="T27" fmla="*/ 1971 h 2209"/>
                <a:gd name="T28" fmla="*/ 1540 w 2215"/>
                <a:gd name="T29" fmla="*/ 1890 h 2209"/>
                <a:gd name="T30" fmla="*/ 1717 w 2215"/>
                <a:gd name="T31" fmla="*/ 1763 h 2209"/>
                <a:gd name="T32" fmla="*/ 1857 w 2215"/>
                <a:gd name="T33" fmla="*/ 1598 h 2209"/>
                <a:gd name="T34" fmla="*/ 1955 w 2215"/>
                <a:gd name="T35" fmla="*/ 1401 h 2209"/>
                <a:gd name="T36" fmla="*/ 2003 w 2215"/>
                <a:gd name="T37" fmla="*/ 1181 h 2209"/>
                <a:gd name="T38" fmla="*/ 1993 w 2215"/>
                <a:gd name="T39" fmla="*/ 952 h 2209"/>
                <a:gd name="T40" fmla="*/ 1928 w 2215"/>
                <a:gd name="T41" fmla="*/ 740 h 2209"/>
                <a:gd name="T42" fmla="*/ 1815 w 2215"/>
                <a:gd name="T43" fmla="*/ 553 h 2209"/>
                <a:gd name="T44" fmla="*/ 1661 w 2215"/>
                <a:gd name="T45" fmla="*/ 399 h 2209"/>
                <a:gd name="T46" fmla="*/ 1474 w 2215"/>
                <a:gd name="T47" fmla="*/ 286 h 2209"/>
                <a:gd name="T48" fmla="*/ 1261 w 2215"/>
                <a:gd name="T49" fmla="*/ 222 h 2209"/>
                <a:gd name="T50" fmla="*/ 1108 w 2215"/>
                <a:gd name="T51" fmla="*/ 0 h 2209"/>
                <a:gd name="T52" fmla="*/ 1361 w 2215"/>
                <a:gd name="T53" fmla="*/ 29 h 2209"/>
                <a:gd name="T54" fmla="*/ 1595 w 2215"/>
                <a:gd name="T55" fmla="*/ 113 h 2209"/>
                <a:gd name="T56" fmla="*/ 1801 w 2215"/>
                <a:gd name="T57" fmla="*/ 243 h 2209"/>
                <a:gd name="T58" fmla="*/ 1973 w 2215"/>
                <a:gd name="T59" fmla="*/ 414 h 2209"/>
                <a:gd name="T60" fmla="*/ 2103 w 2215"/>
                <a:gd name="T61" fmla="*/ 619 h 2209"/>
                <a:gd name="T62" fmla="*/ 2187 w 2215"/>
                <a:gd name="T63" fmla="*/ 851 h 2209"/>
                <a:gd name="T64" fmla="*/ 2215 w 2215"/>
                <a:gd name="T65" fmla="*/ 1104 h 2209"/>
                <a:gd name="T66" fmla="*/ 2187 w 2215"/>
                <a:gd name="T67" fmla="*/ 1358 h 2209"/>
                <a:gd name="T68" fmla="*/ 2103 w 2215"/>
                <a:gd name="T69" fmla="*/ 1590 h 2209"/>
                <a:gd name="T70" fmla="*/ 1973 w 2215"/>
                <a:gd name="T71" fmla="*/ 1795 h 2209"/>
                <a:gd name="T72" fmla="*/ 1801 w 2215"/>
                <a:gd name="T73" fmla="*/ 1967 h 2209"/>
                <a:gd name="T74" fmla="*/ 1595 w 2215"/>
                <a:gd name="T75" fmla="*/ 2097 h 2209"/>
                <a:gd name="T76" fmla="*/ 1361 w 2215"/>
                <a:gd name="T77" fmla="*/ 2180 h 2209"/>
                <a:gd name="T78" fmla="*/ 1108 w 2215"/>
                <a:gd name="T79" fmla="*/ 2209 h 2209"/>
                <a:gd name="T80" fmla="*/ 854 w 2215"/>
                <a:gd name="T81" fmla="*/ 2180 h 2209"/>
                <a:gd name="T82" fmla="*/ 621 w 2215"/>
                <a:gd name="T83" fmla="*/ 2097 h 2209"/>
                <a:gd name="T84" fmla="*/ 416 w 2215"/>
                <a:gd name="T85" fmla="*/ 1967 h 2209"/>
                <a:gd name="T86" fmla="*/ 244 w 2215"/>
                <a:gd name="T87" fmla="*/ 1795 h 2209"/>
                <a:gd name="T88" fmla="*/ 113 w 2215"/>
                <a:gd name="T89" fmla="*/ 1590 h 2209"/>
                <a:gd name="T90" fmla="*/ 30 w 2215"/>
                <a:gd name="T91" fmla="*/ 1358 h 2209"/>
                <a:gd name="T92" fmla="*/ 0 w 2215"/>
                <a:gd name="T93" fmla="*/ 1104 h 2209"/>
                <a:gd name="T94" fmla="*/ 30 w 2215"/>
                <a:gd name="T95" fmla="*/ 851 h 2209"/>
                <a:gd name="T96" fmla="*/ 113 w 2215"/>
                <a:gd name="T97" fmla="*/ 619 h 2209"/>
                <a:gd name="T98" fmla="*/ 244 w 2215"/>
                <a:gd name="T99" fmla="*/ 414 h 2209"/>
                <a:gd name="T100" fmla="*/ 416 w 2215"/>
                <a:gd name="T101" fmla="*/ 243 h 2209"/>
                <a:gd name="T102" fmla="*/ 621 w 2215"/>
                <a:gd name="T103" fmla="*/ 113 h 2209"/>
                <a:gd name="T104" fmla="*/ 854 w 2215"/>
                <a:gd name="T105" fmla="*/ 29 h 2209"/>
                <a:gd name="T106" fmla="*/ 1108 w 2215"/>
                <a:gd name="T107" fmla="*/ 0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5" h="2209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9">
              <a:extLst>
                <a:ext uri="{FF2B5EF4-FFF2-40B4-BE49-F238E27FC236}">
                  <a16:creationId xmlns:a16="http://schemas.microsoft.com/office/drawing/2014/main" id="{083D3593-D347-4542-BD9B-2BD294D43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7251"/>
              <a:ext cx="196850" cy="195263"/>
            </a:xfrm>
            <a:custGeom>
              <a:avLst/>
              <a:gdLst>
                <a:gd name="T0" fmla="*/ 682 w 1238"/>
                <a:gd name="T1" fmla="*/ 3 h 1234"/>
                <a:gd name="T2" fmla="*/ 803 w 1238"/>
                <a:gd name="T3" fmla="*/ 28 h 1234"/>
                <a:gd name="T4" fmla="*/ 914 w 1238"/>
                <a:gd name="T5" fmla="*/ 75 h 1234"/>
                <a:gd name="T6" fmla="*/ 1013 w 1238"/>
                <a:gd name="T7" fmla="*/ 142 h 1234"/>
                <a:gd name="T8" fmla="*/ 1096 w 1238"/>
                <a:gd name="T9" fmla="*/ 226 h 1234"/>
                <a:gd name="T10" fmla="*/ 1163 w 1238"/>
                <a:gd name="T11" fmla="*/ 323 h 1234"/>
                <a:gd name="T12" fmla="*/ 1211 w 1238"/>
                <a:gd name="T13" fmla="*/ 434 h 1234"/>
                <a:gd name="T14" fmla="*/ 1234 w 1238"/>
                <a:gd name="T15" fmla="*/ 554 h 1234"/>
                <a:gd name="T16" fmla="*/ 1234 w 1238"/>
                <a:gd name="T17" fmla="*/ 680 h 1234"/>
                <a:gd name="T18" fmla="*/ 1211 w 1238"/>
                <a:gd name="T19" fmla="*/ 801 h 1234"/>
                <a:gd name="T20" fmla="*/ 1163 w 1238"/>
                <a:gd name="T21" fmla="*/ 911 h 1234"/>
                <a:gd name="T22" fmla="*/ 1096 w 1238"/>
                <a:gd name="T23" fmla="*/ 1010 h 1234"/>
                <a:gd name="T24" fmla="*/ 1013 w 1238"/>
                <a:gd name="T25" fmla="*/ 1093 h 1234"/>
                <a:gd name="T26" fmla="*/ 914 w 1238"/>
                <a:gd name="T27" fmla="*/ 1160 h 1234"/>
                <a:gd name="T28" fmla="*/ 803 w 1238"/>
                <a:gd name="T29" fmla="*/ 1207 h 1234"/>
                <a:gd name="T30" fmla="*/ 682 w 1238"/>
                <a:gd name="T31" fmla="*/ 1231 h 1234"/>
                <a:gd name="T32" fmla="*/ 556 w 1238"/>
                <a:gd name="T33" fmla="*/ 1231 h 1234"/>
                <a:gd name="T34" fmla="*/ 435 w 1238"/>
                <a:gd name="T35" fmla="*/ 1207 h 1234"/>
                <a:gd name="T36" fmla="*/ 324 w 1238"/>
                <a:gd name="T37" fmla="*/ 1160 h 1234"/>
                <a:gd name="T38" fmla="*/ 226 w 1238"/>
                <a:gd name="T39" fmla="*/ 1093 h 1234"/>
                <a:gd name="T40" fmla="*/ 142 w 1238"/>
                <a:gd name="T41" fmla="*/ 1010 h 1234"/>
                <a:gd name="T42" fmla="*/ 75 w 1238"/>
                <a:gd name="T43" fmla="*/ 911 h 1234"/>
                <a:gd name="T44" fmla="*/ 28 w 1238"/>
                <a:gd name="T45" fmla="*/ 801 h 1234"/>
                <a:gd name="T46" fmla="*/ 3 w 1238"/>
                <a:gd name="T47" fmla="*/ 680 h 1234"/>
                <a:gd name="T48" fmla="*/ 3 w 1238"/>
                <a:gd name="T49" fmla="*/ 593 h 1234"/>
                <a:gd name="T50" fmla="*/ 24 w 1238"/>
                <a:gd name="T51" fmla="*/ 552 h 1234"/>
                <a:gd name="T52" fmla="*/ 58 w 1238"/>
                <a:gd name="T53" fmla="*/ 524 h 1234"/>
                <a:gd name="T54" fmla="*/ 105 w 1238"/>
                <a:gd name="T55" fmla="*/ 513 h 1234"/>
                <a:gd name="T56" fmla="*/ 151 w 1238"/>
                <a:gd name="T57" fmla="*/ 524 h 1234"/>
                <a:gd name="T58" fmla="*/ 187 w 1238"/>
                <a:gd name="T59" fmla="*/ 552 h 1234"/>
                <a:gd name="T60" fmla="*/ 208 w 1238"/>
                <a:gd name="T61" fmla="*/ 593 h 1234"/>
                <a:gd name="T62" fmla="*/ 213 w 1238"/>
                <a:gd name="T63" fmla="*/ 668 h 1234"/>
                <a:gd name="T64" fmla="*/ 237 w 1238"/>
                <a:gd name="T65" fmla="*/ 765 h 1234"/>
                <a:gd name="T66" fmla="*/ 284 w 1238"/>
                <a:gd name="T67" fmla="*/ 850 h 1234"/>
                <a:gd name="T68" fmla="*/ 348 w 1238"/>
                <a:gd name="T69" fmla="*/ 923 h 1234"/>
                <a:gd name="T70" fmla="*/ 427 w 1238"/>
                <a:gd name="T71" fmla="*/ 977 h 1234"/>
                <a:gd name="T72" fmla="*/ 519 w 1238"/>
                <a:gd name="T73" fmla="*/ 1013 h 1234"/>
                <a:gd name="T74" fmla="*/ 619 w 1238"/>
                <a:gd name="T75" fmla="*/ 1026 h 1234"/>
                <a:gd name="T76" fmla="*/ 720 w 1238"/>
                <a:gd name="T77" fmla="*/ 1013 h 1234"/>
                <a:gd name="T78" fmla="*/ 811 w 1238"/>
                <a:gd name="T79" fmla="*/ 977 h 1234"/>
                <a:gd name="T80" fmla="*/ 891 w 1238"/>
                <a:gd name="T81" fmla="*/ 923 h 1234"/>
                <a:gd name="T82" fmla="*/ 955 w 1238"/>
                <a:gd name="T83" fmla="*/ 850 h 1234"/>
                <a:gd name="T84" fmla="*/ 1001 w 1238"/>
                <a:gd name="T85" fmla="*/ 765 h 1234"/>
                <a:gd name="T86" fmla="*/ 1026 w 1238"/>
                <a:gd name="T87" fmla="*/ 668 h 1234"/>
                <a:gd name="T88" fmla="*/ 1026 w 1238"/>
                <a:gd name="T89" fmla="*/ 566 h 1234"/>
                <a:gd name="T90" fmla="*/ 1001 w 1238"/>
                <a:gd name="T91" fmla="*/ 470 h 1234"/>
                <a:gd name="T92" fmla="*/ 955 w 1238"/>
                <a:gd name="T93" fmla="*/ 385 h 1234"/>
                <a:gd name="T94" fmla="*/ 891 w 1238"/>
                <a:gd name="T95" fmla="*/ 312 h 1234"/>
                <a:gd name="T96" fmla="*/ 811 w 1238"/>
                <a:gd name="T97" fmla="*/ 257 h 1234"/>
                <a:gd name="T98" fmla="*/ 720 w 1238"/>
                <a:gd name="T99" fmla="*/ 222 h 1234"/>
                <a:gd name="T100" fmla="*/ 619 w 1238"/>
                <a:gd name="T101" fmla="*/ 209 h 1234"/>
                <a:gd name="T102" fmla="*/ 573 w 1238"/>
                <a:gd name="T103" fmla="*/ 198 h 1234"/>
                <a:gd name="T104" fmla="*/ 537 w 1238"/>
                <a:gd name="T105" fmla="*/ 170 h 1234"/>
                <a:gd name="T106" fmla="*/ 518 w 1238"/>
                <a:gd name="T107" fmla="*/ 129 h 1234"/>
                <a:gd name="T108" fmla="*/ 518 w 1238"/>
                <a:gd name="T109" fmla="*/ 81 h 1234"/>
                <a:gd name="T110" fmla="*/ 537 w 1238"/>
                <a:gd name="T111" fmla="*/ 40 h 1234"/>
                <a:gd name="T112" fmla="*/ 573 w 1238"/>
                <a:gd name="T113" fmla="*/ 11 h 1234"/>
                <a:gd name="T114" fmla="*/ 619 w 1238"/>
                <a:gd name="T115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8" h="1234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1">
              <a:extLst>
                <a:ext uri="{FF2B5EF4-FFF2-40B4-BE49-F238E27FC236}">
                  <a16:creationId xmlns:a16="http://schemas.microsoft.com/office/drawing/2014/main" id="{2B4E8971-C679-47C3-B425-95771969EC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0700" y="1909763"/>
              <a:ext cx="569913" cy="568325"/>
            </a:xfrm>
            <a:custGeom>
              <a:avLst/>
              <a:gdLst>
                <a:gd name="T0" fmla="*/ 623 w 3589"/>
                <a:gd name="T1" fmla="*/ 622 h 3579"/>
                <a:gd name="T2" fmla="*/ 485 w 3589"/>
                <a:gd name="T3" fmla="*/ 0 h 3579"/>
                <a:gd name="T4" fmla="*/ 829 w 3589"/>
                <a:gd name="T5" fmla="*/ 310 h 3579"/>
                <a:gd name="T6" fmla="*/ 860 w 3589"/>
                <a:gd name="T7" fmla="*/ 396 h 3579"/>
                <a:gd name="T8" fmla="*/ 1083 w 3589"/>
                <a:gd name="T9" fmla="*/ 669 h 3579"/>
                <a:gd name="T10" fmla="*/ 1417 w 3589"/>
                <a:gd name="T11" fmla="*/ 494 h 3579"/>
                <a:gd name="T12" fmla="*/ 1791 w 3589"/>
                <a:gd name="T13" fmla="*/ 400 h 3579"/>
                <a:gd name="T14" fmla="*/ 2198 w 3589"/>
                <a:gd name="T15" fmla="*/ 401 h 3579"/>
                <a:gd name="T16" fmla="*/ 2588 w 3589"/>
                <a:gd name="T17" fmla="*/ 505 h 3579"/>
                <a:gd name="T18" fmla="*/ 2933 w 3589"/>
                <a:gd name="T19" fmla="*/ 697 h 3579"/>
                <a:gd name="T20" fmla="*/ 3219 w 3589"/>
                <a:gd name="T21" fmla="*/ 965 h 3579"/>
                <a:gd name="T22" fmla="*/ 3432 w 3589"/>
                <a:gd name="T23" fmla="*/ 1295 h 3579"/>
                <a:gd name="T24" fmla="*/ 3559 w 3589"/>
                <a:gd name="T25" fmla="*/ 1675 h 3579"/>
                <a:gd name="T26" fmla="*/ 3586 w 3589"/>
                <a:gd name="T27" fmla="*/ 2007 h 3579"/>
                <a:gd name="T28" fmla="*/ 3530 w 3589"/>
                <a:gd name="T29" fmla="*/ 2078 h 3579"/>
                <a:gd name="T30" fmla="*/ 3438 w 3589"/>
                <a:gd name="T31" fmla="*/ 2078 h 3579"/>
                <a:gd name="T32" fmla="*/ 3382 w 3589"/>
                <a:gd name="T33" fmla="*/ 2007 h 3579"/>
                <a:gd name="T34" fmla="*/ 3349 w 3589"/>
                <a:gd name="T35" fmla="*/ 1692 h 3579"/>
                <a:gd name="T36" fmla="*/ 3220 w 3589"/>
                <a:gd name="T37" fmla="*/ 1339 h 3579"/>
                <a:gd name="T38" fmla="*/ 3004 w 3589"/>
                <a:gd name="T39" fmla="*/ 1037 h 3579"/>
                <a:gd name="T40" fmla="*/ 2717 w 3589"/>
                <a:gd name="T41" fmla="*/ 803 h 3579"/>
                <a:gd name="T42" fmla="*/ 2374 w 3589"/>
                <a:gd name="T43" fmla="*/ 651 h 3579"/>
                <a:gd name="T44" fmla="*/ 1989 w 3589"/>
                <a:gd name="T45" fmla="*/ 597 h 3579"/>
                <a:gd name="T46" fmla="*/ 1625 w 3589"/>
                <a:gd name="T47" fmla="*/ 646 h 3579"/>
                <a:gd name="T48" fmla="*/ 1298 w 3589"/>
                <a:gd name="T49" fmla="*/ 781 h 3579"/>
                <a:gd name="T50" fmla="*/ 2066 w 3589"/>
                <a:gd name="T51" fmla="*/ 1913 h 3579"/>
                <a:gd name="T52" fmla="*/ 2096 w 3589"/>
                <a:gd name="T53" fmla="*/ 1998 h 3579"/>
                <a:gd name="T54" fmla="*/ 2050 w 3589"/>
                <a:gd name="T55" fmla="*/ 2074 h 3579"/>
                <a:gd name="T56" fmla="*/ 1972 w 3589"/>
                <a:gd name="T57" fmla="*/ 2090 h 3579"/>
                <a:gd name="T58" fmla="*/ 935 w 3589"/>
                <a:gd name="T59" fmla="*/ 1081 h 3579"/>
                <a:gd name="T60" fmla="*/ 741 w 3589"/>
                <a:gd name="T61" fmla="*/ 1372 h 3579"/>
                <a:gd name="T62" fmla="*/ 626 w 3589"/>
                <a:gd name="T63" fmla="*/ 1709 h 3579"/>
                <a:gd name="T64" fmla="*/ 602 w 3589"/>
                <a:gd name="T65" fmla="*/ 2082 h 3579"/>
                <a:gd name="T66" fmla="*/ 682 w 3589"/>
                <a:gd name="T67" fmla="*/ 2457 h 3579"/>
                <a:gd name="T68" fmla="*/ 856 w 3589"/>
                <a:gd name="T69" fmla="*/ 2787 h 3579"/>
                <a:gd name="T70" fmla="*/ 1110 w 3589"/>
                <a:gd name="T71" fmla="*/ 3057 h 3579"/>
                <a:gd name="T72" fmla="*/ 1426 w 3589"/>
                <a:gd name="T73" fmla="*/ 3251 h 3579"/>
                <a:gd name="T74" fmla="*/ 1793 w 3589"/>
                <a:gd name="T75" fmla="*/ 3357 h 3579"/>
                <a:gd name="T76" fmla="*/ 2161 w 3589"/>
                <a:gd name="T77" fmla="*/ 3360 h 3579"/>
                <a:gd name="T78" fmla="*/ 2488 w 3589"/>
                <a:gd name="T79" fmla="*/ 3277 h 3579"/>
                <a:gd name="T80" fmla="*/ 2786 w 3589"/>
                <a:gd name="T81" fmla="*/ 3119 h 3579"/>
                <a:gd name="T82" fmla="*/ 3040 w 3589"/>
                <a:gd name="T83" fmla="*/ 2892 h 3579"/>
                <a:gd name="T84" fmla="*/ 3123 w 3589"/>
                <a:gd name="T85" fmla="*/ 2855 h 3579"/>
                <a:gd name="T86" fmla="*/ 3204 w 3589"/>
                <a:gd name="T87" fmla="*/ 2899 h 3579"/>
                <a:gd name="T88" fmla="*/ 3220 w 3589"/>
                <a:gd name="T89" fmla="*/ 2987 h 3579"/>
                <a:gd name="T90" fmla="*/ 3069 w 3589"/>
                <a:gd name="T91" fmla="*/ 3160 h 3579"/>
                <a:gd name="T92" fmla="*/ 2774 w 3589"/>
                <a:gd name="T93" fmla="*/ 3374 h 3579"/>
                <a:gd name="T94" fmla="*/ 2441 w 3589"/>
                <a:gd name="T95" fmla="*/ 3514 h 3579"/>
                <a:gd name="T96" fmla="*/ 2081 w 3589"/>
                <a:gd name="T97" fmla="*/ 3577 h 3579"/>
                <a:gd name="T98" fmla="*/ 1680 w 3589"/>
                <a:gd name="T99" fmla="*/ 3549 h 3579"/>
                <a:gd name="T100" fmla="*/ 1299 w 3589"/>
                <a:gd name="T101" fmla="*/ 3423 h 3579"/>
                <a:gd name="T102" fmla="*/ 967 w 3589"/>
                <a:gd name="T103" fmla="*/ 3210 h 3579"/>
                <a:gd name="T104" fmla="*/ 699 w 3589"/>
                <a:gd name="T105" fmla="*/ 2925 h 3579"/>
                <a:gd name="T106" fmla="*/ 506 w 3589"/>
                <a:gd name="T107" fmla="*/ 2581 h 3579"/>
                <a:gd name="T108" fmla="*/ 403 w 3589"/>
                <a:gd name="T109" fmla="*/ 2191 h 3579"/>
                <a:gd name="T110" fmla="*/ 402 w 3589"/>
                <a:gd name="T111" fmla="*/ 1786 h 3579"/>
                <a:gd name="T112" fmla="*/ 495 w 3589"/>
                <a:gd name="T113" fmla="*/ 1413 h 3579"/>
                <a:gd name="T114" fmla="*/ 671 w 3589"/>
                <a:gd name="T115" fmla="*/ 1080 h 3579"/>
                <a:gd name="T116" fmla="*/ 397 w 3589"/>
                <a:gd name="T117" fmla="*/ 857 h 3579"/>
                <a:gd name="T118" fmla="*/ 328 w 3589"/>
                <a:gd name="T119" fmla="*/ 840 h 3579"/>
                <a:gd name="T120" fmla="*/ 4 w 3589"/>
                <a:gd name="T121" fmla="*/ 507 h 3579"/>
                <a:gd name="T122" fmla="*/ 14 w 3589"/>
                <a:gd name="T123" fmla="*/ 418 h 3579"/>
                <a:gd name="T124" fmla="*/ 440 w 3589"/>
                <a:gd name="T125" fmla="*/ 4 h 3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89" h="3579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4520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 smtClean="0">
                  <a:solidFill>
                    <a:srgbClr val="1C77B6"/>
                  </a:solidFill>
                  <a:latin typeface="Montserrat-Regular"/>
                </a:rPr>
                <a:t>4</a:t>
              </a:r>
              <a:endParaRPr lang="ru-RU" sz="1800" dirty="0">
                <a:solidFill>
                  <a:srgbClr val="1C77B6"/>
                </a:solidFill>
                <a:latin typeface="Montserrat-Regular"/>
              </a:endParaRP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403647" y="144894"/>
            <a:ext cx="4828799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ПОКАЗАТЕЛЬ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«ДОЛЯ ЗАКУПОК У </a:t>
            </a:r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СМП </a:t>
            </a:r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(44-фз)»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B50BFF5-6B36-4C4C-BFC3-9F64FD8B3D7A}"/>
              </a:ext>
            </a:extLst>
          </p:cNvPr>
          <p:cNvSpPr/>
          <p:nvPr/>
        </p:nvSpPr>
        <p:spPr>
          <a:xfrm>
            <a:off x="6619790" y="440992"/>
            <a:ext cx="952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776AB"/>
                </a:solidFill>
                <a:latin typeface="Montserrat-SemiBold"/>
              </a:rPr>
              <a:t>ОИОГВ</a:t>
            </a:r>
            <a:endParaRPr lang="ru-RU" sz="1800" b="1" dirty="0">
              <a:solidFill>
                <a:srgbClr val="1776AB"/>
              </a:solidFill>
              <a:latin typeface="Montserrat-SemiBold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3975252" y="1059582"/>
            <a:ext cx="1194804" cy="1260283"/>
            <a:chOff x="3738959" y="1537817"/>
            <a:chExt cx="1194804" cy="1260283"/>
          </a:xfrm>
        </p:grpSpPr>
        <p:sp>
          <p:nvSpPr>
            <p:cNvPr id="48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Овал 48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6" name="Группа 55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738959" y="1537817"/>
              <a:ext cx="876813" cy="908401"/>
              <a:chOff x="3963070" y="999231"/>
              <a:chExt cx="876813" cy="908401"/>
            </a:xfrm>
          </p:grpSpPr>
          <p:grpSp>
            <p:nvGrpSpPr>
              <p:cNvPr id="57" name="Группа 56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63070" y="1110533"/>
                <a:ext cx="869663" cy="797099"/>
                <a:chOff x="-1296155" y="922252"/>
                <a:chExt cx="432000" cy="432000"/>
              </a:xfrm>
            </p:grpSpPr>
            <p:sp>
              <p:nvSpPr>
                <p:cNvPr id="59" name="Овал 58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296155" y="922252"/>
                  <a:ext cx="432000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56604" y="958980"/>
                  <a:ext cx="36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solidFill>
                        <a:srgbClr val="2A384D"/>
                      </a:solidFill>
                      <a:latin typeface="Montserrat" panose="020B0604020202020204" charset="-52"/>
                    </a:rPr>
                    <a:t>40%</a:t>
                  </a:r>
                </a:p>
              </p:txBody>
            </p:sp>
          </p:grp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Montserrat Light" panose="020B0604020202020204" charset="-52"/>
                  </a:rPr>
                  <a:t>ЦЕЛЬ</a:t>
                </a:r>
              </a:p>
            </p:txBody>
          </p:sp>
        </p:grpSp>
      </p:grpSp>
      <p:graphicFrame>
        <p:nvGraphicFramePr>
          <p:cNvPr id="36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362628"/>
              </p:ext>
            </p:extLst>
          </p:nvPr>
        </p:nvGraphicFramePr>
        <p:xfrm>
          <a:off x="5356022" y="1464391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Минспорта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Минэконом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Миннауки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99,6 %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Минкульт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99,6 %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по делам</a:t>
                      </a:r>
                      <a:r>
                        <a:rPr lang="ru-RU" sz="100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ЗАГС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89,7 %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37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725022"/>
              </p:ext>
            </p:extLst>
          </p:nvPr>
        </p:nvGraphicFramePr>
        <p:xfrm>
          <a:off x="5364020" y="3244126"/>
          <a:ext cx="3600000" cy="156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30381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УИП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31,0 %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Минтруда и соцразвития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25,0 %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Минприроды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21,8 %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Минтранс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19,5 %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Минфин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2,9 %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34774"/>
                  </a:ext>
                </a:extLst>
              </a:tr>
            </a:tbl>
          </a:graphicData>
        </a:graphic>
      </p:graphicFrame>
      <p:grpSp>
        <p:nvGrpSpPr>
          <p:cNvPr id="38" name="Группа 37"/>
          <p:cNvGrpSpPr/>
          <p:nvPr/>
        </p:nvGrpSpPr>
        <p:grpSpPr>
          <a:xfrm>
            <a:off x="5323937" y="1317563"/>
            <a:ext cx="662400" cy="605795"/>
            <a:chOff x="9564845" y="-623892"/>
            <a:chExt cx="662400" cy="605795"/>
          </a:xfrm>
        </p:grpSpPr>
        <p:sp>
          <p:nvSpPr>
            <p:cNvPr id="39" name="Овал 38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44" name="Овал 43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45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en-US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21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134137" y="1621062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5289042" y="3080999"/>
            <a:ext cx="662400" cy="605795"/>
            <a:chOff x="9312746" y="1859806"/>
            <a:chExt cx="662400" cy="605795"/>
          </a:xfrm>
        </p:grpSpPr>
        <p:sp>
          <p:nvSpPr>
            <p:cNvPr id="52" name="Овал 51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3" name="Группа 52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54" name="Овал 53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55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8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5994335" y="3394374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6143747" y="967685"/>
            <a:ext cx="2056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Montserrat-SemiBold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Montserrat-SemiBold"/>
              </a:rPr>
              <a:t> полугодие 2021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graphicFrame>
        <p:nvGraphicFramePr>
          <p:cNvPr id="79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483620"/>
              </p:ext>
            </p:extLst>
          </p:nvPr>
        </p:nvGraphicFramePr>
        <p:xfrm>
          <a:off x="258810" y="1459840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Минюст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ГАС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Минпромторг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99,4 %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Минкульт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99,0 %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Минэконом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94,0 %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80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576730"/>
              </p:ext>
            </p:extLst>
          </p:nvPr>
        </p:nvGraphicFramePr>
        <p:xfrm>
          <a:off x="266808" y="3239575"/>
          <a:ext cx="3600000" cy="156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30381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Управделами Губернатора…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32,8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639212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УИП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31,1 %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Минтранс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27,1 %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Минприроды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25,1 %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Минфин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0,5 %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</a:tbl>
          </a:graphicData>
        </a:graphic>
      </p:graphicFrame>
      <p:grpSp>
        <p:nvGrpSpPr>
          <p:cNvPr id="81" name="Группа 80"/>
          <p:cNvGrpSpPr/>
          <p:nvPr/>
        </p:nvGrpSpPr>
        <p:grpSpPr>
          <a:xfrm>
            <a:off x="226725" y="1313012"/>
            <a:ext cx="662400" cy="605795"/>
            <a:chOff x="9564845" y="-623892"/>
            <a:chExt cx="662400" cy="605795"/>
          </a:xfrm>
        </p:grpSpPr>
        <p:sp>
          <p:nvSpPr>
            <p:cNvPr id="82" name="Овал 81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84" name="Овал 83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85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en-US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2</a:t>
                </a:r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3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86" name="Прямая со стрелкой 85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1036925" y="1616511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Группа 86"/>
          <p:cNvGrpSpPr/>
          <p:nvPr/>
        </p:nvGrpSpPr>
        <p:grpSpPr>
          <a:xfrm>
            <a:off x="191830" y="3076448"/>
            <a:ext cx="662400" cy="605795"/>
            <a:chOff x="9312746" y="1859806"/>
            <a:chExt cx="662400" cy="605795"/>
          </a:xfrm>
        </p:grpSpPr>
        <p:sp>
          <p:nvSpPr>
            <p:cNvPr id="88" name="Овал 87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9" name="Группа 88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90" name="Овал 89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91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6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92" name="Прямая со стрелкой 91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897123" y="3389823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1726113" y="963134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2A384D"/>
                </a:solidFill>
                <a:latin typeface="Montserrat-SemiBold"/>
              </a:rPr>
              <a:t>2020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207002" y="1224769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87648" y="1223232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157781" y="2981732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60390" y="2985890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4700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 smtClean="0">
                  <a:solidFill>
                    <a:srgbClr val="1C77B6"/>
                  </a:solidFill>
                  <a:latin typeface="Montserrat-Regular"/>
                </a:rPr>
                <a:t>5</a:t>
              </a:r>
              <a:endParaRPr lang="ru-RU" sz="1800" dirty="0">
                <a:solidFill>
                  <a:srgbClr val="1C77B6"/>
                </a:solidFill>
                <a:latin typeface="Montserrat-Regular"/>
              </a:endParaRP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403647" y="144894"/>
            <a:ext cx="4828799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ПОКАЗАТЕЛЬ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«ДОЛЯ ЗАКУПОК У </a:t>
            </a:r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СМП </a:t>
            </a:r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(44-фз)»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B50BFF5-6B36-4C4C-BFC3-9F64FD8B3D7A}"/>
              </a:ext>
            </a:extLst>
          </p:cNvPr>
          <p:cNvSpPr/>
          <p:nvPr/>
        </p:nvSpPr>
        <p:spPr>
          <a:xfrm>
            <a:off x="6700741" y="440992"/>
            <a:ext cx="790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1776AB"/>
                </a:solidFill>
                <a:latin typeface="Montserrat-SemiBold"/>
              </a:rPr>
              <a:t>ОМСУ</a:t>
            </a: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83B56E0F-4DAA-4B54-9D28-127FC3426E3C}"/>
              </a:ext>
            </a:extLst>
          </p:cNvPr>
          <p:cNvGrpSpPr/>
          <p:nvPr/>
        </p:nvGrpSpPr>
        <p:grpSpPr>
          <a:xfrm>
            <a:off x="3965951" y="1059582"/>
            <a:ext cx="1194804" cy="1308279"/>
            <a:chOff x="3738959" y="1537817"/>
            <a:chExt cx="1194804" cy="1260283"/>
          </a:xfrm>
        </p:grpSpPr>
        <p:sp>
          <p:nvSpPr>
            <p:cNvPr id="48" name="Freeform 153">
              <a:extLst>
                <a:ext uri="{FF2B5EF4-FFF2-40B4-BE49-F238E27FC236}">
                  <a16:creationId xmlns:a16="http://schemas.microsoft.com/office/drawing/2014/main" id="{D945E17B-25EA-4CCB-B76D-2BCEFA1ABFAA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Овал 48">
              <a:extLst>
                <a:ext uri="{FF2B5EF4-FFF2-40B4-BE49-F238E27FC236}">
                  <a16:creationId xmlns:a16="http://schemas.microsoft.com/office/drawing/2014/main" id="{EF6408F4-D01C-4F86-A8C7-B8F4B081E400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6" name="Группа 55">
              <a:extLst>
                <a:ext uri="{FF2B5EF4-FFF2-40B4-BE49-F238E27FC236}">
                  <a16:creationId xmlns:a16="http://schemas.microsoft.com/office/drawing/2014/main" id="{BB893250-6C0A-4E6F-BF25-6778A3736210}"/>
                </a:ext>
              </a:extLst>
            </p:cNvPr>
            <p:cNvGrpSpPr/>
            <p:nvPr/>
          </p:nvGrpSpPr>
          <p:grpSpPr>
            <a:xfrm>
              <a:off x="3738959" y="1537817"/>
              <a:ext cx="876813" cy="908401"/>
              <a:chOff x="3963070" y="999231"/>
              <a:chExt cx="876813" cy="908401"/>
            </a:xfrm>
          </p:grpSpPr>
          <p:grpSp>
            <p:nvGrpSpPr>
              <p:cNvPr id="57" name="Группа 56">
                <a:extLst>
                  <a:ext uri="{FF2B5EF4-FFF2-40B4-BE49-F238E27FC236}">
                    <a16:creationId xmlns:a16="http://schemas.microsoft.com/office/drawing/2014/main" id="{55EAB446-C094-4B53-919A-5BF368A30FF1}"/>
                  </a:ext>
                </a:extLst>
              </p:cNvPr>
              <p:cNvGrpSpPr/>
              <p:nvPr/>
            </p:nvGrpSpPr>
            <p:grpSpPr>
              <a:xfrm>
                <a:off x="3963070" y="1110533"/>
                <a:ext cx="869663" cy="797099"/>
                <a:chOff x="-1296155" y="922252"/>
                <a:chExt cx="432000" cy="432000"/>
              </a:xfrm>
            </p:grpSpPr>
            <p:sp>
              <p:nvSpPr>
                <p:cNvPr id="59" name="Овал 58">
                  <a:extLst>
                    <a:ext uri="{FF2B5EF4-FFF2-40B4-BE49-F238E27FC236}">
                      <a16:creationId xmlns:a16="http://schemas.microsoft.com/office/drawing/2014/main" id="{CD054769-A3A8-41C8-AD6A-BDF7689D8F36}"/>
                    </a:ext>
                  </a:extLst>
                </p:cNvPr>
                <p:cNvSpPr/>
                <p:nvPr/>
              </p:nvSpPr>
              <p:spPr>
                <a:xfrm>
                  <a:off x="-1296155" y="922252"/>
                  <a:ext cx="432000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Google Shape;316;p13">
                  <a:extLst>
                    <a:ext uri="{FF2B5EF4-FFF2-40B4-BE49-F238E27FC236}">
                      <a16:creationId xmlns:a16="http://schemas.microsoft.com/office/drawing/2014/main" id="{EC989342-4241-4091-9184-5435916B940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56604" y="958980"/>
                  <a:ext cx="36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solidFill>
                        <a:srgbClr val="2A384D"/>
                      </a:solidFill>
                      <a:latin typeface="Montserrat" panose="020B0604020202020204" charset="-52"/>
                    </a:rPr>
                    <a:t>40%</a:t>
                  </a:r>
                </a:p>
              </p:txBody>
            </p:sp>
          </p:grp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C3938AB3-8DAD-4BE2-88F3-8DCE06546935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Montserrat Light" panose="020B0604020202020204" charset="-52"/>
                  </a:rPr>
                  <a:t>ЦЕЛЬ</a:t>
                </a:r>
              </a:p>
            </p:txBody>
          </p:sp>
        </p:grpSp>
      </p:grpSp>
      <p:graphicFrame>
        <p:nvGraphicFramePr>
          <p:cNvPr id="67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835995"/>
              </p:ext>
            </p:extLst>
          </p:nvPr>
        </p:nvGraphicFramePr>
        <p:xfrm>
          <a:off x="5340815" y="1441399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Мошковский</a:t>
                      </a:r>
                      <a:r>
                        <a:rPr lang="ru-RU" sz="100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94,1 %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Северный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89,7 %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Сузунский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87,1 %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Тогучинский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84,8 %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Кочковский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83,7 %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68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981521"/>
              </p:ext>
            </p:extLst>
          </p:nvPr>
        </p:nvGraphicFramePr>
        <p:xfrm>
          <a:off x="5377650" y="3220562"/>
          <a:ext cx="3600000" cy="156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30381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Венгеровский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30,8 %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Колыванский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30,1 %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Бердск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29,8 %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Убинский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27,0 %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Куйбышевский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19,9 %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34774"/>
                  </a:ext>
                </a:extLst>
              </a:tr>
            </a:tbl>
          </a:graphicData>
        </a:graphic>
      </p:graphicFrame>
      <p:grpSp>
        <p:nvGrpSpPr>
          <p:cNvPr id="69" name="Группа 68"/>
          <p:cNvGrpSpPr/>
          <p:nvPr/>
        </p:nvGrpSpPr>
        <p:grpSpPr>
          <a:xfrm>
            <a:off x="5308730" y="1294571"/>
            <a:ext cx="662400" cy="605795"/>
            <a:chOff x="9564845" y="-623892"/>
            <a:chExt cx="662400" cy="605795"/>
          </a:xfrm>
        </p:grpSpPr>
        <p:sp>
          <p:nvSpPr>
            <p:cNvPr id="70" name="Овал 6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1" name="Группа 70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72" name="Овал 71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73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en-US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2</a:t>
                </a:r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9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118930" y="159807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Группа 74"/>
          <p:cNvGrpSpPr/>
          <p:nvPr/>
        </p:nvGrpSpPr>
        <p:grpSpPr>
          <a:xfrm>
            <a:off x="5302672" y="3057435"/>
            <a:ext cx="662400" cy="605795"/>
            <a:chOff x="9312746" y="1859806"/>
            <a:chExt cx="662400" cy="605795"/>
          </a:xfrm>
        </p:grpSpPr>
        <p:sp>
          <p:nvSpPr>
            <p:cNvPr id="76" name="Овал 75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78" name="Овал 77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79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6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80" name="Прямая со стрелкой 79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007965" y="337081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6128540" y="944693"/>
            <a:ext cx="2056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Montserrat-SemiBold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Montserrat-SemiBold"/>
              </a:rPr>
              <a:t> полугодие 2021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graphicFrame>
        <p:nvGraphicFramePr>
          <p:cNvPr id="82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446516"/>
              </p:ext>
            </p:extLst>
          </p:nvPr>
        </p:nvGraphicFramePr>
        <p:xfrm>
          <a:off x="219431" y="1452982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Сузунский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91,9 %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Усть-Таркский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86,5 %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Коченевский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86,0 %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Тогучинский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85,0 %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Кыштовский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85,0 %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83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35493"/>
              </p:ext>
            </p:extLst>
          </p:nvPr>
        </p:nvGraphicFramePr>
        <p:xfrm>
          <a:off x="256266" y="3232145"/>
          <a:ext cx="3600000" cy="1059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30381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Чановский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38,5 %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Чистоозерный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35,3 %</a:t>
                      </a:r>
                      <a:endParaRPr lang="ru-RU" sz="105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Убинский район</a:t>
                      </a: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27,0 %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</a:tbl>
          </a:graphicData>
        </a:graphic>
      </p:graphicFrame>
      <p:grpSp>
        <p:nvGrpSpPr>
          <p:cNvPr id="84" name="Группа 83"/>
          <p:cNvGrpSpPr/>
          <p:nvPr/>
        </p:nvGrpSpPr>
        <p:grpSpPr>
          <a:xfrm>
            <a:off x="187346" y="1306154"/>
            <a:ext cx="662400" cy="605795"/>
            <a:chOff x="9564845" y="-623892"/>
            <a:chExt cx="662400" cy="605795"/>
          </a:xfrm>
        </p:grpSpPr>
        <p:sp>
          <p:nvSpPr>
            <p:cNvPr id="85" name="Овал 84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6" name="Группа 85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87" name="Овал 86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88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32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997546" y="1609653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Группа 89"/>
          <p:cNvGrpSpPr/>
          <p:nvPr/>
        </p:nvGrpSpPr>
        <p:grpSpPr>
          <a:xfrm>
            <a:off x="181288" y="3069018"/>
            <a:ext cx="662400" cy="605795"/>
            <a:chOff x="9312746" y="1859806"/>
            <a:chExt cx="662400" cy="605795"/>
          </a:xfrm>
        </p:grpSpPr>
        <p:sp>
          <p:nvSpPr>
            <p:cNvPr id="91" name="Овал 90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2" name="Группа 91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93" name="Овал 92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94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3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95" name="Прямая со стрелкой 9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886581" y="3382393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1657879" y="956276"/>
            <a:ext cx="755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2A384D"/>
                </a:solidFill>
                <a:latin typeface="Montserrat-SemiBold"/>
              </a:rPr>
              <a:t>2020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163930" y="1215548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86764" y="1200603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161356" y="2978460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68630" y="2966877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27552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>
                  <a:solidFill>
                    <a:srgbClr val="1C77B6"/>
                  </a:solidFill>
                  <a:latin typeface="Montserrat-Regular"/>
                </a:rPr>
                <a:t>6</a:t>
              </a: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403648" y="144894"/>
            <a:ext cx="4896544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ПОКАЗАТЕЛЬ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«ДОЛЯ ЗАКУПОК У СМСП (223-фз)»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B50BFF5-6B36-4C4C-BFC3-9F64FD8B3D7A}"/>
              </a:ext>
            </a:extLst>
          </p:cNvPr>
          <p:cNvSpPr/>
          <p:nvPr/>
        </p:nvSpPr>
        <p:spPr>
          <a:xfrm>
            <a:off x="6619790" y="440992"/>
            <a:ext cx="952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776AB"/>
                </a:solidFill>
                <a:latin typeface="Montserrat-SemiBold"/>
              </a:rPr>
              <a:t>ОИОГВ</a:t>
            </a:r>
            <a:endParaRPr lang="ru-RU" sz="1800" b="1" dirty="0">
              <a:solidFill>
                <a:srgbClr val="1776AB"/>
              </a:solidFill>
              <a:latin typeface="Montserrat-SemiBold"/>
            </a:endParaRPr>
          </a:p>
        </p:txBody>
      </p:sp>
      <p:graphicFrame>
        <p:nvGraphicFramePr>
          <p:cNvPr id="57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853449"/>
              </p:ext>
            </p:extLst>
          </p:nvPr>
        </p:nvGraphicFramePr>
        <p:xfrm>
          <a:off x="5345293" y="1542887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Минстрой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Минкульт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94,3 %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Минобразования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92,4 %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Минтруда </a:t>
                      </a:r>
                      <a:r>
                        <a:rPr lang="ru-RU" sz="1000" b="1" dirty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соцразвития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87,0 %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Минспорта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83,5 %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59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090586"/>
              </p:ext>
            </p:extLst>
          </p:nvPr>
        </p:nvGraphicFramePr>
        <p:xfrm>
          <a:off x="5379799" y="3509026"/>
          <a:ext cx="3600000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</a:tblGrid>
              <a:tr h="3038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закупок у СМСП  8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подведомственными учреждениями ОИОГВ 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0,00 %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baseline="0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</a:tbl>
          </a:graphicData>
        </a:graphic>
      </p:graphicFrame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33C6C4FD-DDEF-49DD-87F3-2695D1A47D1C}"/>
              </a:ext>
            </a:extLst>
          </p:cNvPr>
          <p:cNvGrpSpPr/>
          <p:nvPr/>
        </p:nvGrpSpPr>
        <p:grpSpPr>
          <a:xfrm>
            <a:off x="4023075" y="1070332"/>
            <a:ext cx="1194804" cy="1260283"/>
            <a:chOff x="3738959" y="1537817"/>
            <a:chExt cx="1194804" cy="1260283"/>
          </a:xfrm>
        </p:grpSpPr>
        <p:sp>
          <p:nvSpPr>
            <p:cNvPr id="63" name="Freeform 153">
              <a:extLst>
                <a:ext uri="{FF2B5EF4-FFF2-40B4-BE49-F238E27FC236}">
                  <a16:creationId xmlns:a16="http://schemas.microsoft.com/office/drawing/2014/main" id="{98AF892B-4D07-44BC-856E-5A640C00179B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1ED310B5-5E99-4B50-9B9D-EB687EF478B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>
              <a:extLst>
                <a:ext uri="{FF2B5EF4-FFF2-40B4-BE49-F238E27FC236}">
                  <a16:creationId xmlns:a16="http://schemas.microsoft.com/office/drawing/2014/main" id="{8DF35DB9-8A03-4DDF-97CB-11E2950CF0E1}"/>
                </a:ext>
              </a:extLst>
            </p:cNvPr>
            <p:cNvGrpSpPr/>
            <p:nvPr/>
          </p:nvGrpSpPr>
          <p:grpSpPr>
            <a:xfrm>
              <a:off x="3738959" y="1537817"/>
              <a:ext cx="876813" cy="908401"/>
              <a:chOff x="3963070" y="999231"/>
              <a:chExt cx="876813" cy="908401"/>
            </a:xfrm>
          </p:grpSpPr>
          <p:grpSp>
            <p:nvGrpSpPr>
              <p:cNvPr id="44" name="Группа 43">
                <a:extLst>
                  <a:ext uri="{FF2B5EF4-FFF2-40B4-BE49-F238E27FC236}">
                    <a16:creationId xmlns:a16="http://schemas.microsoft.com/office/drawing/2014/main" id="{11E5D30C-7BF0-464D-972C-1FAE1468C75F}"/>
                  </a:ext>
                </a:extLst>
              </p:cNvPr>
              <p:cNvGrpSpPr/>
              <p:nvPr/>
            </p:nvGrpSpPr>
            <p:grpSpPr>
              <a:xfrm>
                <a:off x="3963070" y="1110533"/>
                <a:ext cx="869663" cy="797099"/>
                <a:chOff x="-1296155" y="922252"/>
                <a:chExt cx="432000" cy="432000"/>
              </a:xfrm>
            </p:grpSpPr>
            <p:sp>
              <p:nvSpPr>
                <p:cNvPr id="46" name="Овал 45">
                  <a:extLst>
                    <a:ext uri="{FF2B5EF4-FFF2-40B4-BE49-F238E27FC236}">
                      <a16:creationId xmlns:a16="http://schemas.microsoft.com/office/drawing/2014/main" id="{323E82BA-6052-4C27-82A0-6F86418EDFD6}"/>
                    </a:ext>
                  </a:extLst>
                </p:cNvPr>
                <p:cNvSpPr/>
                <p:nvPr/>
              </p:nvSpPr>
              <p:spPr>
                <a:xfrm>
                  <a:off x="-1296155" y="922252"/>
                  <a:ext cx="432000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Google Shape;316;p13">
                  <a:extLst>
                    <a:ext uri="{FF2B5EF4-FFF2-40B4-BE49-F238E27FC236}">
                      <a16:creationId xmlns:a16="http://schemas.microsoft.com/office/drawing/2014/main" id="{0C30AF42-2B29-464E-9CA8-94A8F2C9845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34150" y="959587"/>
                  <a:ext cx="36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solidFill>
                        <a:srgbClr val="2A384D"/>
                      </a:solidFill>
                      <a:latin typeface="Montserrat" panose="020B0604020202020204" charset="-52"/>
                    </a:rPr>
                    <a:t>25%</a:t>
                  </a:r>
                </a:p>
              </p:txBody>
            </p:sp>
          </p:grp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9B33767C-394B-40FF-A827-08E4F2D6431B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Montserrat Light" panose="020B0604020202020204" charset="-52"/>
                  </a:rPr>
                  <a:t>ЦЕЛЬ</a:t>
                </a:r>
              </a:p>
            </p:txBody>
          </p:sp>
        </p:grpSp>
      </p:grpSp>
      <p:grpSp>
        <p:nvGrpSpPr>
          <p:cNvPr id="5" name="Группа 4"/>
          <p:cNvGrpSpPr/>
          <p:nvPr/>
        </p:nvGrpSpPr>
        <p:grpSpPr>
          <a:xfrm>
            <a:off x="5313208" y="1396059"/>
            <a:ext cx="662400" cy="605795"/>
            <a:chOff x="9564845" y="-623892"/>
            <a:chExt cx="662400" cy="605795"/>
          </a:xfrm>
        </p:grpSpPr>
        <p:sp>
          <p:nvSpPr>
            <p:cNvPr id="4" name="Овал 3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50" name="Овал 49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60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>
                    <a:solidFill>
                      <a:srgbClr val="2A384D"/>
                    </a:solidFill>
                    <a:latin typeface="Montserrat" panose="020B0604020202020204" charset="-52"/>
                  </a:rPr>
                  <a:t>12</a:t>
                </a:r>
              </a:p>
            </p:txBody>
          </p:sp>
        </p:grpSp>
      </p:grp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123408" y="1699558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5304821" y="3345899"/>
            <a:ext cx="662400" cy="605795"/>
            <a:chOff x="9312746" y="1859806"/>
            <a:chExt cx="662400" cy="605795"/>
          </a:xfrm>
        </p:grpSpPr>
        <p:sp>
          <p:nvSpPr>
            <p:cNvPr id="33" name="Овал 32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51" name="Овал 50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61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>
                    <a:solidFill>
                      <a:srgbClr val="2A384D"/>
                    </a:solidFill>
                    <a:latin typeface="Montserrat" panose="020B0604020202020204" charset="-52"/>
                  </a:rPr>
                  <a:t>9</a:t>
                </a:r>
              </a:p>
            </p:txBody>
          </p:sp>
        </p:grpSp>
      </p:grp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010114" y="3659274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6121890" y="955034"/>
            <a:ext cx="2056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Montserrat-SemiBold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Montserrat-SemiBold"/>
              </a:rPr>
              <a:t> полугодие 2021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graphicFrame>
        <p:nvGraphicFramePr>
          <p:cNvPr id="68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13985"/>
              </p:ext>
            </p:extLst>
          </p:nvPr>
        </p:nvGraphicFramePr>
        <p:xfrm>
          <a:off x="275275" y="1535713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Минпромторг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Управделами Губернатора …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Инспекция по охране</a:t>
                      </a:r>
                      <a:r>
                        <a:rPr lang="ru-RU" sz="100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объектов наследия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Минкульт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96,4 %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ДИиЗО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92,3 %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aphicFrame>
        <p:nvGraphicFramePr>
          <p:cNvPr id="69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127006"/>
              </p:ext>
            </p:extLst>
          </p:nvPr>
        </p:nvGraphicFramePr>
        <p:xfrm>
          <a:off x="309781" y="3501852"/>
          <a:ext cx="3600000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</a:tblGrid>
              <a:tr h="3038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закупок у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СМСП 5 подведомственными учреждениями ОИОГВ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0,00 %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baseline="0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</a:tbl>
          </a:graphicData>
        </a:graphic>
      </p:graphicFrame>
      <p:grpSp>
        <p:nvGrpSpPr>
          <p:cNvPr id="70" name="Группа 69"/>
          <p:cNvGrpSpPr/>
          <p:nvPr/>
        </p:nvGrpSpPr>
        <p:grpSpPr>
          <a:xfrm>
            <a:off x="243190" y="1388885"/>
            <a:ext cx="662400" cy="605795"/>
            <a:chOff x="9564845" y="-623892"/>
            <a:chExt cx="662400" cy="605795"/>
          </a:xfrm>
        </p:grpSpPr>
        <p:sp>
          <p:nvSpPr>
            <p:cNvPr id="71" name="Овал 70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73" name="Овал 72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74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14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1053390" y="1692384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Группа 75"/>
          <p:cNvGrpSpPr/>
          <p:nvPr/>
        </p:nvGrpSpPr>
        <p:grpSpPr>
          <a:xfrm>
            <a:off x="234803" y="3338725"/>
            <a:ext cx="662400" cy="605795"/>
            <a:chOff x="9312746" y="1859806"/>
            <a:chExt cx="662400" cy="605795"/>
          </a:xfrm>
        </p:grpSpPr>
        <p:sp>
          <p:nvSpPr>
            <p:cNvPr id="77" name="Овал 76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8" name="Группа 77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79" name="Овал 78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80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28577" y="1203994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6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940096" y="365210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1702595" y="947860"/>
            <a:ext cx="755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2A384D"/>
                </a:solidFill>
                <a:latin typeface="Montserrat-SemiBold"/>
              </a:rPr>
              <a:t>2020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217304" y="1290229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76283" y="1298551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210974" y="3238799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79761" y="3238799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78281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06382"/>
              </p:ext>
            </p:extLst>
          </p:nvPr>
        </p:nvGraphicFramePr>
        <p:xfrm>
          <a:off x="5383977" y="3544256"/>
          <a:ext cx="3600000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</a:tblGrid>
              <a:tr h="3038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закупок у СМСП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подведомственными учреждениями 22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ОМСУ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0,00 %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baseline="0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 smtClean="0">
                  <a:solidFill>
                    <a:srgbClr val="1C77B6"/>
                  </a:solidFill>
                  <a:latin typeface="Montserrat-Regular"/>
                </a:rPr>
                <a:t>7</a:t>
              </a:r>
              <a:endParaRPr lang="ru-RU" sz="1800" dirty="0">
                <a:solidFill>
                  <a:srgbClr val="1C77B6"/>
                </a:solidFill>
                <a:latin typeface="Montserrat-Regular"/>
              </a:endParaRP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403647" y="144894"/>
            <a:ext cx="4828799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ПОКАЗАТЕЛЬ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«ДОЛЯ ЗАКУПОК У СМСП (223-фз)»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B50BFF5-6B36-4C4C-BFC3-9F64FD8B3D7A}"/>
              </a:ext>
            </a:extLst>
          </p:cNvPr>
          <p:cNvSpPr/>
          <p:nvPr/>
        </p:nvSpPr>
        <p:spPr>
          <a:xfrm>
            <a:off x="6700741" y="440992"/>
            <a:ext cx="790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1776AB"/>
                </a:solidFill>
                <a:latin typeface="Montserrat-SemiBold"/>
              </a:rPr>
              <a:t>ОМСУ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0CC8DF4-3DC7-4894-B36E-A16492E11F4F}"/>
              </a:ext>
            </a:extLst>
          </p:cNvPr>
          <p:cNvGrpSpPr/>
          <p:nvPr/>
        </p:nvGrpSpPr>
        <p:grpSpPr>
          <a:xfrm>
            <a:off x="3996756" y="1062809"/>
            <a:ext cx="1194804" cy="1260283"/>
            <a:chOff x="3738959" y="1537817"/>
            <a:chExt cx="1194804" cy="1260283"/>
          </a:xfrm>
        </p:grpSpPr>
        <p:sp>
          <p:nvSpPr>
            <p:cNvPr id="37" name="Freeform 153">
              <a:extLst>
                <a:ext uri="{FF2B5EF4-FFF2-40B4-BE49-F238E27FC236}">
                  <a16:creationId xmlns:a16="http://schemas.microsoft.com/office/drawing/2014/main" id="{9EF08299-AD82-49AA-BBCA-66D82C910ED8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id="{AC1B3B4C-DD13-448A-ACE7-F039A0C4BF0D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ACB73975-5BD4-4C64-A093-DAA1FD413DB1}"/>
                </a:ext>
              </a:extLst>
            </p:cNvPr>
            <p:cNvGrpSpPr/>
            <p:nvPr/>
          </p:nvGrpSpPr>
          <p:grpSpPr>
            <a:xfrm>
              <a:off x="3738959" y="1537817"/>
              <a:ext cx="876813" cy="908401"/>
              <a:chOff x="3963070" y="999231"/>
              <a:chExt cx="876813" cy="908401"/>
            </a:xfrm>
          </p:grpSpPr>
          <p:grpSp>
            <p:nvGrpSpPr>
              <p:cNvPr id="40" name="Группа 39">
                <a:extLst>
                  <a:ext uri="{FF2B5EF4-FFF2-40B4-BE49-F238E27FC236}">
                    <a16:creationId xmlns:a16="http://schemas.microsoft.com/office/drawing/2014/main" id="{6D0E3D43-BFE8-432E-9474-56AECFE99F4D}"/>
                  </a:ext>
                </a:extLst>
              </p:cNvPr>
              <p:cNvGrpSpPr/>
              <p:nvPr/>
            </p:nvGrpSpPr>
            <p:grpSpPr>
              <a:xfrm>
                <a:off x="3963070" y="1110533"/>
                <a:ext cx="869663" cy="797099"/>
                <a:chOff x="-1296155" y="922252"/>
                <a:chExt cx="432000" cy="432000"/>
              </a:xfrm>
            </p:grpSpPr>
            <p:sp>
              <p:nvSpPr>
                <p:cNvPr id="49" name="Овал 48">
                  <a:extLst>
                    <a:ext uri="{FF2B5EF4-FFF2-40B4-BE49-F238E27FC236}">
                      <a16:creationId xmlns:a16="http://schemas.microsoft.com/office/drawing/2014/main" id="{338140F3-1507-4760-897E-644AB683D077}"/>
                    </a:ext>
                  </a:extLst>
                </p:cNvPr>
                <p:cNvSpPr/>
                <p:nvPr/>
              </p:nvSpPr>
              <p:spPr>
                <a:xfrm>
                  <a:off x="-1296155" y="922252"/>
                  <a:ext cx="432000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Google Shape;316;p13">
                  <a:extLst>
                    <a:ext uri="{FF2B5EF4-FFF2-40B4-BE49-F238E27FC236}">
                      <a16:creationId xmlns:a16="http://schemas.microsoft.com/office/drawing/2014/main" id="{97FDC891-D351-4D86-8051-83CF37D1703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34150" y="959587"/>
                  <a:ext cx="36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solidFill>
                        <a:srgbClr val="2A384D"/>
                      </a:solidFill>
                      <a:latin typeface="Montserrat" panose="020B0604020202020204" charset="-52"/>
                    </a:rPr>
                    <a:t>25%</a:t>
                  </a:r>
                </a:p>
              </p:txBody>
            </p:sp>
          </p:grp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9DBA28B7-ED58-4B7A-AF7A-29F8B21059FD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Montserrat Light" panose="020B0604020202020204" charset="-52"/>
                  </a:rPr>
                  <a:t>ЦЕЛЬ</a:t>
                </a:r>
              </a:p>
            </p:txBody>
          </p:sp>
        </p:grpSp>
      </p:grp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6137213" y="990178"/>
            <a:ext cx="2056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Montserrat-SemiBold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Montserrat-SemiBold"/>
              </a:rPr>
              <a:t> полугодие 2021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graphicFrame>
        <p:nvGraphicFramePr>
          <p:cNvPr id="32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039652"/>
              </p:ext>
            </p:extLst>
          </p:nvPr>
        </p:nvGraphicFramePr>
        <p:xfrm>
          <a:off x="5375979" y="1582649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Сузунский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Черепановский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Бердск 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93,3 %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Карасукский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87,6 %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Новосибирск 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58,8%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5343894" y="1435821"/>
            <a:ext cx="662400" cy="605795"/>
            <a:chOff x="9564845" y="-623892"/>
            <a:chExt cx="662400" cy="605795"/>
          </a:xfrm>
        </p:grpSpPr>
        <p:sp>
          <p:nvSpPr>
            <p:cNvPr id="35" name="Овал 34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44" name="Овал 43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45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8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154094" y="173932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5308999" y="3381129"/>
            <a:ext cx="662400" cy="605795"/>
            <a:chOff x="9312746" y="1859806"/>
            <a:chExt cx="662400" cy="605795"/>
          </a:xfrm>
        </p:grpSpPr>
        <p:sp>
          <p:nvSpPr>
            <p:cNvPr id="59" name="Овал 58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59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61" name="Овал 60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62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22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6014292" y="3694504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Таблица 6">
            <a:extLst>
              <a:ext uri="{FF2B5EF4-FFF2-40B4-BE49-F238E27FC236}">
                <a16:creationId xmlns:a16="http://schemas.microsoft.com/office/drawing/2014/main" id="{B7D67771-4B55-476B-BC8D-0BDD77DB8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624754"/>
              </p:ext>
            </p:extLst>
          </p:nvPr>
        </p:nvGraphicFramePr>
        <p:xfrm>
          <a:off x="213378" y="3544256"/>
          <a:ext cx="3600000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</a:tblGrid>
              <a:tr h="3038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ТОП </a:t>
                      </a:r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АНТИ-ЛИДЕРОВ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5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закупок у СМСП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подведомственными учреждениями 18 </a:t>
                      </a:r>
                      <a:r>
                        <a:rPr lang="ru-RU" sz="105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ОМСУ</a:t>
                      </a:r>
                      <a:r>
                        <a:rPr lang="ru-RU" sz="1050" b="1" baseline="0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0,00 %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baseline="0" dirty="0" smtClean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</a:tbl>
          </a:graphicData>
        </a:graphic>
      </p:graphicFrame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1617337" y="990178"/>
            <a:ext cx="755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2A384D"/>
                </a:solidFill>
                <a:latin typeface="Montserrat-SemiBold"/>
              </a:rPr>
              <a:t>2020</a:t>
            </a:r>
            <a:endParaRPr lang="ru-RU" sz="1800" b="1" dirty="0">
              <a:solidFill>
                <a:srgbClr val="2A384D"/>
              </a:solidFill>
              <a:latin typeface="Montserrat-SemiBold"/>
            </a:endParaRPr>
          </a:p>
        </p:txBody>
      </p:sp>
      <p:graphicFrame>
        <p:nvGraphicFramePr>
          <p:cNvPr id="67" name="Таблица 6">
            <a:extLst>
              <a:ext uri="{FF2B5EF4-FFF2-40B4-BE49-F238E27FC236}">
                <a16:creationId xmlns:a16="http://schemas.microsoft.com/office/drawing/2014/main" id="{679DD7F3-BFC9-4751-A8E6-59426A930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758274"/>
              </p:ext>
            </p:extLst>
          </p:nvPr>
        </p:nvGraphicFramePr>
        <p:xfrm>
          <a:off x="205380" y="1582649"/>
          <a:ext cx="36000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946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5054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</a:tblGrid>
              <a:tr h="2952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2A384D"/>
                          </a:solidFill>
                          <a:latin typeface="Montserrat-SemiBold"/>
                        </a:rPr>
                        <a:t>ТОП ЛИДЕРОВ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Сузунский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Черепановский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100,0 %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Бердск 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93,3 %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Карасукский район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87,6 %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036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2A384D"/>
                          </a:solidFill>
                          <a:effectLst/>
                          <a:latin typeface="Montserrat-SemiBold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Новосибирск </a:t>
                      </a:r>
                      <a:endParaRPr lang="ru-RU" sz="1000" b="1" dirty="0">
                        <a:solidFill>
                          <a:srgbClr val="2A384D"/>
                        </a:solidFill>
                        <a:effectLst/>
                        <a:latin typeface="Montserrat-SemiBold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2A384D"/>
                          </a:solidFill>
                          <a:latin typeface="Montserrat-SemiBold"/>
                        </a:rPr>
                        <a:t>58,8%</a:t>
                      </a:r>
                      <a:endParaRPr lang="ru-RU" sz="1000" b="1" dirty="0">
                        <a:solidFill>
                          <a:srgbClr val="2A384D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896026"/>
                  </a:ext>
                </a:extLst>
              </a:tr>
            </a:tbl>
          </a:graphicData>
        </a:graphic>
      </p:graphicFrame>
      <p:grpSp>
        <p:nvGrpSpPr>
          <p:cNvPr id="68" name="Группа 67"/>
          <p:cNvGrpSpPr/>
          <p:nvPr/>
        </p:nvGrpSpPr>
        <p:grpSpPr>
          <a:xfrm>
            <a:off x="173295" y="1435821"/>
            <a:ext cx="662400" cy="605795"/>
            <a:chOff x="9564845" y="-623892"/>
            <a:chExt cx="662400" cy="605795"/>
          </a:xfrm>
        </p:grpSpPr>
        <p:sp>
          <p:nvSpPr>
            <p:cNvPr id="69" name="Овал 68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0" name="Группа 69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71" name="Овал 70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Montserrat-SemiBold"/>
                </a:endParaRPr>
              </a:p>
            </p:txBody>
          </p:sp>
          <p:sp>
            <p:nvSpPr>
              <p:cNvPr id="72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0130" y="1197722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6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73" name="Прямая со стрелкой 72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983495" y="173932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Группа 73"/>
          <p:cNvGrpSpPr/>
          <p:nvPr/>
        </p:nvGrpSpPr>
        <p:grpSpPr>
          <a:xfrm>
            <a:off x="138400" y="3381129"/>
            <a:ext cx="662400" cy="605795"/>
            <a:chOff x="9312746" y="1859806"/>
            <a:chExt cx="662400" cy="605795"/>
          </a:xfrm>
        </p:grpSpPr>
        <p:sp>
          <p:nvSpPr>
            <p:cNvPr id="75" name="Овал 74"/>
            <p:cNvSpPr/>
            <p:nvPr/>
          </p:nvSpPr>
          <p:spPr>
            <a:xfrm>
              <a:off x="9312746" y="1859806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6" name="Группа 75"/>
            <p:cNvGrpSpPr/>
            <p:nvPr/>
          </p:nvGrpSpPr>
          <p:grpSpPr>
            <a:xfrm>
              <a:off x="9312746" y="1859806"/>
              <a:ext cx="660944" cy="605795"/>
              <a:chOff x="7784809" y="1156065"/>
              <a:chExt cx="660944" cy="605795"/>
            </a:xfrm>
          </p:grpSpPr>
          <p:sp>
            <p:nvSpPr>
              <p:cNvPr id="77" name="Овал 76">
                <a:extLst>
                  <a:ext uri="{FF2B5EF4-FFF2-40B4-BE49-F238E27FC236}">
                    <a16:creationId xmlns:a16="http://schemas.microsoft.com/office/drawing/2014/main" id="{41FC79F1-B3CB-4965-9479-52D6A9B5A37E}"/>
                  </a:ext>
                </a:extLst>
              </p:cNvPr>
              <p:cNvSpPr/>
              <p:nvPr/>
            </p:nvSpPr>
            <p:spPr>
              <a:xfrm>
                <a:off x="7784809" y="1156065"/>
                <a:ext cx="660944" cy="605795"/>
              </a:xfrm>
              <a:prstGeom prst="ellipse">
                <a:avLst/>
              </a:prstGeom>
              <a:solidFill>
                <a:srgbClr val="CC0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3333"/>
                  </a:solidFill>
                </a:endParaRPr>
              </a:p>
            </p:txBody>
          </p:sp>
          <p:sp>
            <p:nvSpPr>
              <p:cNvPr id="78" name="Google Shape;316;p13">
                <a:extLst>
                  <a:ext uri="{FF2B5EF4-FFF2-40B4-BE49-F238E27FC236}">
                    <a16:creationId xmlns:a16="http://schemas.microsoft.com/office/drawing/2014/main" id="{10214B63-F41B-4C0B-A582-DDDF22AEFF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39361" y="1204296"/>
                <a:ext cx="550787" cy="504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solidFill>
                      <a:srgbClr val="2A384D"/>
                    </a:solidFill>
                    <a:latin typeface="Montserrat" panose="020B0604020202020204" charset="-52"/>
                  </a:rPr>
                  <a:t>22</a:t>
                </a:r>
                <a:endParaRPr lang="ru-RU" sz="2400" dirty="0">
                  <a:solidFill>
                    <a:srgbClr val="2A384D"/>
                  </a:solidFill>
                  <a:latin typeface="Montserrat" panose="020B0604020202020204" charset="-52"/>
                </a:endParaRPr>
              </a:p>
            </p:txBody>
          </p:sp>
        </p:grpSp>
      </p:grpSp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843693" y="3694504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138768" y="1345790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314917" y="1345790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104358" y="3290571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4415731F-2E58-4744-8202-817CC35413C9}"/>
              </a:ext>
            </a:extLst>
          </p:cNvPr>
          <p:cNvSpPr/>
          <p:nvPr/>
        </p:nvSpPr>
        <p:spPr>
          <a:xfrm>
            <a:off x="5274957" y="3279330"/>
            <a:ext cx="701846" cy="507370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ArchUp">
              <a:avLst>
                <a:gd name="adj" fmla="val 6582562"/>
              </a:avLst>
            </a:prstTxWarp>
            <a:spAutoFit/>
          </a:bodyPr>
          <a:lstStyle/>
          <a:p>
            <a:pPr algn="ctr"/>
            <a:r>
              <a:rPr lang="ru-RU" sz="1200" b="1" dirty="0" smtClean="0">
                <a:ln w="0"/>
                <a:solidFill>
                  <a:srgbClr val="2A38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tserrat Light" panose="020B0604020202020204" charset="-52"/>
              </a:rPr>
              <a:t>не достигли</a:t>
            </a:r>
            <a:endParaRPr lang="ru-RU" sz="1600" b="1" cap="none" spc="0" dirty="0">
              <a:ln w="0"/>
              <a:solidFill>
                <a:srgbClr val="2A38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tserrat Light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11538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89F0C03-D549-4008-AD26-1DAF3CCE0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8D717D1-3D67-4C2C-B9A7-7F44DDB58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3EF4DC3-971E-48B5-BFD6-0C187507AAB7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A6E3FE59-F76C-4BF4-A990-B4F6208B5F55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2A3870-A708-4BE0-A374-3DBE77BC7D02}"/>
                </a:ext>
              </a:extLst>
            </p:cNvPr>
            <p:cNvSpPr txBox="1"/>
            <p:nvPr/>
          </p:nvSpPr>
          <p:spPr>
            <a:xfrm>
              <a:off x="9684568" y="-28066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>
                  <a:solidFill>
                    <a:srgbClr val="1C77B6"/>
                  </a:solidFill>
                  <a:latin typeface="Montserrat-Regular"/>
                </a:rPr>
                <a:t>8</a:t>
              </a:r>
            </a:p>
          </p:txBody>
        </p:sp>
      </p:grpSp>
      <p:sp>
        <p:nvSpPr>
          <p:cNvPr id="27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93313" y="33523"/>
            <a:ext cx="5328592" cy="769441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Основные ПРИЧИНЫ </a:t>
            </a:r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НЕДОСТИЖЕНИЯ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ЦЕЛЕВЫХ ЗНАЧЕНИЙ </a:t>
            </a:r>
          </a:p>
          <a:p>
            <a:pPr algn="ctr"/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В </a:t>
            </a:r>
            <a:r>
              <a:rPr lang="en-US" sz="1500" b="1" dirty="0">
                <a:solidFill>
                  <a:srgbClr val="FFFFFF"/>
                </a:solidFill>
                <a:latin typeface="Montserrat-SemiBold"/>
              </a:rPr>
              <a:t>i</a:t>
            </a:r>
            <a:r>
              <a:rPr lang="ru-RU" sz="1500" b="1" dirty="0">
                <a:solidFill>
                  <a:srgbClr val="FFFFFF"/>
                </a:solidFill>
                <a:latin typeface="Montserrat-SemiBold"/>
              </a:rPr>
              <a:t> ПОЛУГОДИИ 2021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066481"/>
            <a:ext cx="80587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Montserrat-SemiBold"/>
              </a:rPr>
              <a:t>необходимость </a:t>
            </a:r>
            <a:r>
              <a:rPr lang="ru-RU" dirty="0">
                <a:latin typeface="Montserrat-SemiBold"/>
              </a:rPr>
              <a:t>проведения закупок с организациями естественных монополий, не относящихся к </a:t>
            </a:r>
            <a:r>
              <a:rPr lang="ru-RU" dirty="0" smtClean="0">
                <a:latin typeface="Montserrat-SemiBold"/>
              </a:rPr>
              <a:t>СМП (водоотведение</a:t>
            </a:r>
            <a:r>
              <a:rPr lang="ru-RU" dirty="0">
                <a:latin typeface="Montserrat-SemiBold"/>
              </a:rPr>
              <a:t>, теплоснабжение, </a:t>
            </a:r>
            <a:r>
              <a:rPr lang="ru-RU" dirty="0" smtClean="0">
                <a:latin typeface="Montserrat-SemiBold"/>
              </a:rPr>
              <a:t>аренд</a:t>
            </a:r>
            <a:r>
              <a:rPr lang="ru-RU" dirty="0">
                <a:latin typeface="Montserrat-SemiBold"/>
              </a:rPr>
              <a:t>а</a:t>
            </a:r>
            <a:r>
              <a:rPr lang="ru-RU" dirty="0" smtClean="0">
                <a:latin typeface="Montserrat-SemiBold"/>
              </a:rPr>
              <a:t> </a:t>
            </a:r>
            <a:r>
              <a:rPr lang="ru-RU" dirty="0">
                <a:latin typeface="Montserrat-SemiBold"/>
              </a:rPr>
              <a:t>нежилых помещений и т.д</a:t>
            </a:r>
            <a:r>
              <a:rPr lang="ru-RU" dirty="0" smtClean="0">
                <a:latin typeface="Montserrat-SemiBold"/>
              </a:rPr>
              <a:t>.)</a:t>
            </a:r>
          </a:p>
          <a:p>
            <a:pPr algn="just"/>
            <a:endParaRPr lang="ru-RU" dirty="0">
              <a:latin typeface="Montserrat-SemiBold"/>
            </a:endParaRPr>
          </a:p>
          <a:p>
            <a:pPr algn="just"/>
            <a:r>
              <a:rPr lang="ru-RU" dirty="0" smtClean="0">
                <a:latin typeface="Montserrat-SemiBold"/>
              </a:rPr>
              <a:t>реализация </a:t>
            </a:r>
            <a:r>
              <a:rPr lang="ru-RU" dirty="0">
                <a:latin typeface="Montserrat-SemiBold"/>
              </a:rPr>
              <a:t>крупных инвестиционных проектов в </a:t>
            </a:r>
            <a:r>
              <a:rPr lang="ru-RU" dirty="0" smtClean="0">
                <a:latin typeface="Montserrat-SemiBold"/>
              </a:rPr>
              <a:t>сфере </a:t>
            </a:r>
            <a:r>
              <a:rPr lang="ru-RU" dirty="0">
                <a:latin typeface="Montserrat-SemiBold"/>
              </a:rPr>
              <a:t>строительства, ремонта и содержания дорог с </a:t>
            </a:r>
            <a:r>
              <a:rPr lang="ru-RU" dirty="0" smtClean="0">
                <a:latin typeface="Montserrat-SemiBold"/>
              </a:rPr>
              <a:t>НМЦК свыше </a:t>
            </a:r>
            <a:r>
              <a:rPr lang="ru-RU" dirty="0">
                <a:latin typeface="Montserrat-SemiBold"/>
              </a:rPr>
              <a:t>20 миллионов </a:t>
            </a:r>
            <a:r>
              <a:rPr lang="ru-RU" dirty="0" smtClean="0">
                <a:latin typeface="Montserrat-SemiBold"/>
              </a:rPr>
              <a:t>рублей</a:t>
            </a:r>
          </a:p>
          <a:p>
            <a:pPr algn="just"/>
            <a:endParaRPr lang="ru-RU" dirty="0">
              <a:latin typeface="Montserrat-SemiBold"/>
            </a:endParaRPr>
          </a:p>
          <a:p>
            <a:pPr algn="just"/>
            <a:r>
              <a:rPr lang="ru-RU" dirty="0">
                <a:latin typeface="Montserrat-SemiBold"/>
              </a:rPr>
              <a:t>о</a:t>
            </a:r>
            <a:r>
              <a:rPr lang="ru-RU" dirty="0" smtClean="0">
                <a:latin typeface="Montserrat-SemiBold"/>
              </a:rPr>
              <a:t>тсутствие возможности </a:t>
            </a:r>
            <a:r>
              <a:rPr lang="ru-RU" dirty="0">
                <a:latin typeface="Montserrat-SemiBold"/>
              </a:rPr>
              <a:t>проведения </a:t>
            </a:r>
            <a:r>
              <a:rPr lang="ru-RU" dirty="0" smtClean="0">
                <a:latin typeface="Montserrat-SemiBold"/>
              </a:rPr>
              <a:t>отдельных закупок </a:t>
            </a:r>
            <a:r>
              <a:rPr lang="ru-RU" dirty="0" smtClean="0">
                <a:latin typeface="Montserrat-SemiBold"/>
              </a:rPr>
              <a:t>у СМП (кредитные ресурсы, гостиничные услуги, неисключительные лицензии на сопровождение используемых программных продуктов)</a:t>
            </a:r>
            <a:endParaRPr lang="ru-RU" dirty="0">
              <a:latin typeface="Montserrat-SemiBold"/>
            </a:endParaRPr>
          </a:p>
        </p:txBody>
      </p:sp>
      <p:sp>
        <p:nvSpPr>
          <p:cNvPr id="13" name="Google Shape;64;p7">
            <a:extLst>
              <a:ext uri="{FF2B5EF4-FFF2-40B4-BE49-F238E27FC236}">
                <a16:creationId xmlns:a16="http://schemas.microsoft.com/office/drawing/2014/main" id="{96C1EF56-AD24-4D70-8AC8-F5AD46B717ED}"/>
              </a:ext>
            </a:extLst>
          </p:cNvPr>
          <p:cNvSpPr/>
          <p:nvPr/>
        </p:nvSpPr>
        <p:spPr>
          <a:xfrm>
            <a:off x="241841" y="1443493"/>
            <a:ext cx="540000" cy="324000"/>
          </a:xfrm>
          <a:custGeom>
            <a:avLst/>
            <a:gdLst/>
            <a:ahLst/>
            <a:cxnLst/>
            <a:rect l="l" t="t" r="r" b="b"/>
            <a:pathLst>
              <a:path w="5966" h="4474" extrusionOk="0">
                <a:moveTo>
                  <a:pt x="560" y="3299"/>
                </a:moveTo>
                <a:lnTo>
                  <a:pt x="653" y="3318"/>
                </a:lnTo>
                <a:lnTo>
                  <a:pt x="727" y="3355"/>
                </a:lnTo>
                <a:lnTo>
                  <a:pt x="783" y="3430"/>
                </a:lnTo>
                <a:lnTo>
                  <a:pt x="802" y="3523"/>
                </a:lnTo>
                <a:lnTo>
                  <a:pt x="783" y="3616"/>
                </a:lnTo>
                <a:lnTo>
                  <a:pt x="727" y="3691"/>
                </a:lnTo>
                <a:lnTo>
                  <a:pt x="653" y="3747"/>
                </a:lnTo>
                <a:lnTo>
                  <a:pt x="560" y="3765"/>
                </a:lnTo>
                <a:lnTo>
                  <a:pt x="466" y="3747"/>
                </a:lnTo>
                <a:lnTo>
                  <a:pt x="392" y="3691"/>
                </a:lnTo>
                <a:lnTo>
                  <a:pt x="355" y="3616"/>
                </a:lnTo>
                <a:lnTo>
                  <a:pt x="336" y="3523"/>
                </a:lnTo>
                <a:lnTo>
                  <a:pt x="355" y="3430"/>
                </a:lnTo>
                <a:lnTo>
                  <a:pt x="392" y="3355"/>
                </a:lnTo>
                <a:lnTo>
                  <a:pt x="466" y="3318"/>
                </a:lnTo>
                <a:lnTo>
                  <a:pt x="560" y="3299"/>
                </a:lnTo>
                <a:close/>
                <a:moveTo>
                  <a:pt x="280" y="1286"/>
                </a:moveTo>
                <a:lnTo>
                  <a:pt x="224" y="1305"/>
                </a:lnTo>
                <a:lnTo>
                  <a:pt x="168" y="1324"/>
                </a:lnTo>
                <a:lnTo>
                  <a:pt x="94" y="1379"/>
                </a:lnTo>
                <a:lnTo>
                  <a:pt x="19" y="1473"/>
                </a:lnTo>
                <a:lnTo>
                  <a:pt x="0" y="1510"/>
                </a:lnTo>
                <a:lnTo>
                  <a:pt x="0" y="1566"/>
                </a:lnTo>
                <a:lnTo>
                  <a:pt x="0" y="3803"/>
                </a:lnTo>
                <a:lnTo>
                  <a:pt x="0" y="3859"/>
                </a:lnTo>
                <a:lnTo>
                  <a:pt x="19" y="3915"/>
                </a:lnTo>
                <a:lnTo>
                  <a:pt x="94" y="3989"/>
                </a:lnTo>
                <a:lnTo>
                  <a:pt x="168" y="4064"/>
                </a:lnTo>
                <a:lnTo>
                  <a:pt x="224" y="4064"/>
                </a:lnTo>
                <a:lnTo>
                  <a:pt x="280" y="4082"/>
                </a:lnTo>
                <a:lnTo>
                  <a:pt x="839" y="4082"/>
                </a:lnTo>
                <a:lnTo>
                  <a:pt x="895" y="4064"/>
                </a:lnTo>
                <a:lnTo>
                  <a:pt x="951" y="4064"/>
                </a:lnTo>
                <a:lnTo>
                  <a:pt x="1044" y="3989"/>
                </a:lnTo>
                <a:lnTo>
                  <a:pt x="1100" y="3915"/>
                </a:lnTo>
                <a:lnTo>
                  <a:pt x="1119" y="3859"/>
                </a:lnTo>
                <a:lnTo>
                  <a:pt x="1119" y="3803"/>
                </a:lnTo>
                <a:lnTo>
                  <a:pt x="1119" y="1566"/>
                </a:lnTo>
                <a:lnTo>
                  <a:pt x="1119" y="1510"/>
                </a:lnTo>
                <a:lnTo>
                  <a:pt x="1100" y="1473"/>
                </a:lnTo>
                <a:lnTo>
                  <a:pt x="1044" y="1379"/>
                </a:lnTo>
                <a:lnTo>
                  <a:pt x="951" y="1324"/>
                </a:lnTo>
                <a:lnTo>
                  <a:pt x="895" y="1305"/>
                </a:lnTo>
                <a:lnTo>
                  <a:pt x="839" y="1286"/>
                </a:lnTo>
                <a:close/>
                <a:moveTo>
                  <a:pt x="3281" y="0"/>
                </a:moveTo>
                <a:lnTo>
                  <a:pt x="3206" y="19"/>
                </a:lnTo>
                <a:lnTo>
                  <a:pt x="3132" y="37"/>
                </a:lnTo>
                <a:lnTo>
                  <a:pt x="3076" y="75"/>
                </a:lnTo>
                <a:lnTo>
                  <a:pt x="2964" y="187"/>
                </a:lnTo>
                <a:lnTo>
                  <a:pt x="2890" y="336"/>
                </a:lnTo>
                <a:lnTo>
                  <a:pt x="2815" y="466"/>
                </a:lnTo>
                <a:lnTo>
                  <a:pt x="2685" y="597"/>
                </a:lnTo>
                <a:lnTo>
                  <a:pt x="2517" y="727"/>
                </a:lnTo>
                <a:lnTo>
                  <a:pt x="2330" y="839"/>
                </a:lnTo>
                <a:lnTo>
                  <a:pt x="1958" y="1081"/>
                </a:lnTo>
                <a:lnTo>
                  <a:pt x="1641" y="1230"/>
                </a:lnTo>
                <a:lnTo>
                  <a:pt x="1566" y="1268"/>
                </a:lnTo>
                <a:lnTo>
                  <a:pt x="1492" y="1324"/>
                </a:lnTo>
                <a:lnTo>
                  <a:pt x="1436" y="1379"/>
                </a:lnTo>
                <a:lnTo>
                  <a:pt x="1398" y="1435"/>
                </a:lnTo>
                <a:lnTo>
                  <a:pt x="1324" y="1585"/>
                </a:lnTo>
                <a:lnTo>
                  <a:pt x="1305" y="1659"/>
                </a:lnTo>
                <a:lnTo>
                  <a:pt x="1305" y="1734"/>
                </a:lnTo>
                <a:lnTo>
                  <a:pt x="1305" y="3747"/>
                </a:lnTo>
                <a:lnTo>
                  <a:pt x="1324" y="3840"/>
                </a:lnTo>
                <a:lnTo>
                  <a:pt x="1361" y="3915"/>
                </a:lnTo>
                <a:lnTo>
                  <a:pt x="1436" y="3989"/>
                </a:lnTo>
                <a:lnTo>
                  <a:pt x="1529" y="4008"/>
                </a:lnTo>
                <a:lnTo>
                  <a:pt x="1734" y="4064"/>
                </a:lnTo>
                <a:lnTo>
                  <a:pt x="1902" y="4120"/>
                </a:lnTo>
                <a:lnTo>
                  <a:pt x="2200" y="4269"/>
                </a:lnTo>
                <a:lnTo>
                  <a:pt x="2349" y="4343"/>
                </a:lnTo>
                <a:lnTo>
                  <a:pt x="2535" y="4399"/>
                </a:lnTo>
                <a:lnTo>
                  <a:pt x="2740" y="4455"/>
                </a:lnTo>
                <a:lnTo>
                  <a:pt x="2983" y="4455"/>
                </a:lnTo>
                <a:lnTo>
                  <a:pt x="3169" y="4474"/>
                </a:lnTo>
                <a:lnTo>
                  <a:pt x="3374" y="4455"/>
                </a:lnTo>
                <a:lnTo>
                  <a:pt x="3561" y="4418"/>
                </a:lnTo>
                <a:lnTo>
                  <a:pt x="3728" y="4362"/>
                </a:lnTo>
                <a:lnTo>
                  <a:pt x="3859" y="4269"/>
                </a:lnTo>
                <a:lnTo>
                  <a:pt x="3952" y="4157"/>
                </a:lnTo>
                <a:lnTo>
                  <a:pt x="3989" y="4082"/>
                </a:lnTo>
                <a:lnTo>
                  <a:pt x="4008" y="4008"/>
                </a:lnTo>
                <a:lnTo>
                  <a:pt x="4027" y="3840"/>
                </a:lnTo>
                <a:lnTo>
                  <a:pt x="4008" y="3635"/>
                </a:lnTo>
                <a:lnTo>
                  <a:pt x="4082" y="3579"/>
                </a:lnTo>
                <a:lnTo>
                  <a:pt x="4157" y="3504"/>
                </a:lnTo>
                <a:lnTo>
                  <a:pt x="4213" y="3430"/>
                </a:lnTo>
                <a:lnTo>
                  <a:pt x="4250" y="3337"/>
                </a:lnTo>
                <a:lnTo>
                  <a:pt x="4269" y="3225"/>
                </a:lnTo>
                <a:lnTo>
                  <a:pt x="4269" y="3113"/>
                </a:lnTo>
                <a:lnTo>
                  <a:pt x="4250" y="3020"/>
                </a:lnTo>
                <a:lnTo>
                  <a:pt x="4213" y="2908"/>
                </a:lnTo>
                <a:lnTo>
                  <a:pt x="4306" y="2815"/>
                </a:lnTo>
                <a:lnTo>
                  <a:pt x="4362" y="2703"/>
                </a:lnTo>
                <a:lnTo>
                  <a:pt x="4399" y="2591"/>
                </a:lnTo>
                <a:lnTo>
                  <a:pt x="4418" y="2479"/>
                </a:lnTo>
                <a:lnTo>
                  <a:pt x="4418" y="2367"/>
                </a:lnTo>
                <a:lnTo>
                  <a:pt x="4381" y="2256"/>
                </a:lnTo>
                <a:lnTo>
                  <a:pt x="4343" y="2162"/>
                </a:lnTo>
                <a:lnTo>
                  <a:pt x="4269" y="2088"/>
                </a:lnTo>
                <a:lnTo>
                  <a:pt x="5443" y="2088"/>
                </a:lnTo>
                <a:lnTo>
                  <a:pt x="5536" y="2069"/>
                </a:lnTo>
                <a:lnTo>
                  <a:pt x="5648" y="2051"/>
                </a:lnTo>
                <a:lnTo>
                  <a:pt x="5723" y="1995"/>
                </a:lnTo>
                <a:lnTo>
                  <a:pt x="5797" y="1939"/>
                </a:lnTo>
                <a:lnTo>
                  <a:pt x="5872" y="1845"/>
                </a:lnTo>
                <a:lnTo>
                  <a:pt x="5928" y="1771"/>
                </a:lnTo>
                <a:lnTo>
                  <a:pt x="5946" y="1678"/>
                </a:lnTo>
                <a:lnTo>
                  <a:pt x="5965" y="1566"/>
                </a:lnTo>
                <a:lnTo>
                  <a:pt x="5946" y="1473"/>
                </a:lnTo>
                <a:lnTo>
                  <a:pt x="5928" y="1379"/>
                </a:lnTo>
                <a:lnTo>
                  <a:pt x="5872" y="1286"/>
                </a:lnTo>
                <a:lnTo>
                  <a:pt x="5797" y="1212"/>
                </a:lnTo>
                <a:lnTo>
                  <a:pt x="5723" y="1156"/>
                </a:lnTo>
                <a:lnTo>
                  <a:pt x="5630" y="1100"/>
                </a:lnTo>
                <a:lnTo>
                  <a:pt x="5536" y="1081"/>
                </a:lnTo>
                <a:lnTo>
                  <a:pt x="5443" y="1063"/>
                </a:lnTo>
                <a:lnTo>
                  <a:pt x="3710" y="1063"/>
                </a:lnTo>
                <a:lnTo>
                  <a:pt x="3803" y="913"/>
                </a:lnTo>
                <a:lnTo>
                  <a:pt x="3859" y="764"/>
                </a:lnTo>
                <a:lnTo>
                  <a:pt x="3915" y="634"/>
                </a:lnTo>
                <a:lnTo>
                  <a:pt x="3915" y="485"/>
                </a:lnTo>
                <a:lnTo>
                  <a:pt x="3877" y="354"/>
                </a:lnTo>
                <a:lnTo>
                  <a:pt x="3822" y="242"/>
                </a:lnTo>
                <a:lnTo>
                  <a:pt x="3728" y="149"/>
                </a:lnTo>
                <a:lnTo>
                  <a:pt x="3616" y="56"/>
                </a:lnTo>
                <a:lnTo>
                  <a:pt x="3505" y="19"/>
                </a:lnTo>
                <a:lnTo>
                  <a:pt x="3356" y="0"/>
                </a:lnTo>
                <a:close/>
              </a:path>
            </a:pathLst>
          </a:custGeom>
          <a:solidFill>
            <a:srgbClr val="194D8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64;p7">
            <a:extLst>
              <a:ext uri="{FF2B5EF4-FFF2-40B4-BE49-F238E27FC236}">
                <a16:creationId xmlns:a16="http://schemas.microsoft.com/office/drawing/2014/main" id="{96C1EF56-AD24-4D70-8AC8-F5AD46B717ED}"/>
              </a:ext>
            </a:extLst>
          </p:cNvPr>
          <p:cNvSpPr/>
          <p:nvPr/>
        </p:nvSpPr>
        <p:spPr>
          <a:xfrm>
            <a:off x="241841" y="4011910"/>
            <a:ext cx="540000" cy="324000"/>
          </a:xfrm>
          <a:custGeom>
            <a:avLst/>
            <a:gdLst/>
            <a:ahLst/>
            <a:cxnLst/>
            <a:rect l="l" t="t" r="r" b="b"/>
            <a:pathLst>
              <a:path w="5966" h="4474" extrusionOk="0">
                <a:moveTo>
                  <a:pt x="560" y="3299"/>
                </a:moveTo>
                <a:lnTo>
                  <a:pt x="653" y="3318"/>
                </a:lnTo>
                <a:lnTo>
                  <a:pt x="727" y="3355"/>
                </a:lnTo>
                <a:lnTo>
                  <a:pt x="783" y="3430"/>
                </a:lnTo>
                <a:lnTo>
                  <a:pt x="802" y="3523"/>
                </a:lnTo>
                <a:lnTo>
                  <a:pt x="783" y="3616"/>
                </a:lnTo>
                <a:lnTo>
                  <a:pt x="727" y="3691"/>
                </a:lnTo>
                <a:lnTo>
                  <a:pt x="653" y="3747"/>
                </a:lnTo>
                <a:lnTo>
                  <a:pt x="560" y="3765"/>
                </a:lnTo>
                <a:lnTo>
                  <a:pt x="466" y="3747"/>
                </a:lnTo>
                <a:lnTo>
                  <a:pt x="392" y="3691"/>
                </a:lnTo>
                <a:lnTo>
                  <a:pt x="355" y="3616"/>
                </a:lnTo>
                <a:lnTo>
                  <a:pt x="336" y="3523"/>
                </a:lnTo>
                <a:lnTo>
                  <a:pt x="355" y="3430"/>
                </a:lnTo>
                <a:lnTo>
                  <a:pt x="392" y="3355"/>
                </a:lnTo>
                <a:lnTo>
                  <a:pt x="466" y="3318"/>
                </a:lnTo>
                <a:lnTo>
                  <a:pt x="560" y="3299"/>
                </a:lnTo>
                <a:close/>
                <a:moveTo>
                  <a:pt x="280" y="1286"/>
                </a:moveTo>
                <a:lnTo>
                  <a:pt x="224" y="1305"/>
                </a:lnTo>
                <a:lnTo>
                  <a:pt x="168" y="1324"/>
                </a:lnTo>
                <a:lnTo>
                  <a:pt x="94" y="1379"/>
                </a:lnTo>
                <a:lnTo>
                  <a:pt x="19" y="1473"/>
                </a:lnTo>
                <a:lnTo>
                  <a:pt x="0" y="1510"/>
                </a:lnTo>
                <a:lnTo>
                  <a:pt x="0" y="1566"/>
                </a:lnTo>
                <a:lnTo>
                  <a:pt x="0" y="3803"/>
                </a:lnTo>
                <a:lnTo>
                  <a:pt x="0" y="3859"/>
                </a:lnTo>
                <a:lnTo>
                  <a:pt x="19" y="3915"/>
                </a:lnTo>
                <a:lnTo>
                  <a:pt x="94" y="3989"/>
                </a:lnTo>
                <a:lnTo>
                  <a:pt x="168" y="4064"/>
                </a:lnTo>
                <a:lnTo>
                  <a:pt x="224" y="4064"/>
                </a:lnTo>
                <a:lnTo>
                  <a:pt x="280" y="4082"/>
                </a:lnTo>
                <a:lnTo>
                  <a:pt x="839" y="4082"/>
                </a:lnTo>
                <a:lnTo>
                  <a:pt x="895" y="4064"/>
                </a:lnTo>
                <a:lnTo>
                  <a:pt x="951" y="4064"/>
                </a:lnTo>
                <a:lnTo>
                  <a:pt x="1044" y="3989"/>
                </a:lnTo>
                <a:lnTo>
                  <a:pt x="1100" y="3915"/>
                </a:lnTo>
                <a:lnTo>
                  <a:pt x="1119" y="3859"/>
                </a:lnTo>
                <a:lnTo>
                  <a:pt x="1119" y="3803"/>
                </a:lnTo>
                <a:lnTo>
                  <a:pt x="1119" y="1566"/>
                </a:lnTo>
                <a:lnTo>
                  <a:pt x="1119" y="1510"/>
                </a:lnTo>
                <a:lnTo>
                  <a:pt x="1100" y="1473"/>
                </a:lnTo>
                <a:lnTo>
                  <a:pt x="1044" y="1379"/>
                </a:lnTo>
                <a:lnTo>
                  <a:pt x="951" y="1324"/>
                </a:lnTo>
                <a:lnTo>
                  <a:pt x="895" y="1305"/>
                </a:lnTo>
                <a:lnTo>
                  <a:pt x="839" y="1286"/>
                </a:lnTo>
                <a:close/>
                <a:moveTo>
                  <a:pt x="3281" y="0"/>
                </a:moveTo>
                <a:lnTo>
                  <a:pt x="3206" y="19"/>
                </a:lnTo>
                <a:lnTo>
                  <a:pt x="3132" y="37"/>
                </a:lnTo>
                <a:lnTo>
                  <a:pt x="3076" y="75"/>
                </a:lnTo>
                <a:lnTo>
                  <a:pt x="2964" y="187"/>
                </a:lnTo>
                <a:lnTo>
                  <a:pt x="2890" y="336"/>
                </a:lnTo>
                <a:lnTo>
                  <a:pt x="2815" y="466"/>
                </a:lnTo>
                <a:lnTo>
                  <a:pt x="2685" y="597"/>
                </a:lnTo>
                <a:lnTo>
                  <a:pt x="2517" y="727"/>
                </a:lnTo>
                <a:lnTo>
                  <a:pt x="2330" y="839"/>
                </a:lnTo>
                <a:lnTo>
                  <a:pt x="1958" y="1081"/>
                </a:lnTo>
                <a:lnTo>
                  <a:pt x="1641" y="1230"/>
                </a:lnTo>
                <a:lnTo>
                  <a:pt x="1566" y="1268"/>
                </a:lnTo>
                <a:lnTo>
                  <a:pt x="1492" y="1324"/>
                </a:lnTo>
                <a:lnTo>
                  <a:pt x="1436" y="1379"/>
                </a:lnTo>
                <a:lnTo>
                  <a:pt x="1398" y="1435"/>
                </a:lnTo>
                <a:lnTo>
                  <a:pt x="1324" y="1585"/>
                </a:lnTo>
                <a:lnTo>
                  <a:pt x="1305" y="1659"/>
                </a:lnTo>
                <a:lnTo>
                  <a:pt x="1305" y="1734"/>
                </a:lnTo>
                <a:lnTo>
                  <a:pt x="1305" y="3747"/>
                </a:lnTo>
                <a:lnTo>
                  <a:pt x="1324" y="3840"/>
                </a:lnTo>
                <a:lnTo>
                  <a:pt x="1361" y="3915"/>
                </a:lnTo>
                <a:lnTo>
                  <a:pt x="1436" y="3989"/>
                </a:lnTo>
                <a:lnTo>
                  <a:pt x="1529" y="4008"/>
                </a:lnTo>
                <a:lnTo>
                  <a:pt x="1734" y="4064"/>
                </a:lnTo>
                <a:lnTo>
                  <a:pt x="1902" y="4120"/>
                </a:lnTo>
                <a:lnTo>
                  <a:pt x="2200" y="4269"/>
                </a:lnTo>
                <a:lnTo>
                  <a:pt x="2349" y="4343"/>
                </a:lnTo>
                <a:lnTo>
                  <a:pt x="2535" y="4399"/>
                </a:lnTo>
                <a:lnTo>
                  <a:pt x="2740" y="4455"/>
                </a:lnTo>
                <a:lnTo>
                  <a:pt x="2983" y="4455"/>
                </a:lnTo>
                <a:lnTo>
                  <a:pt x="3169" y="4474"/>
                </a:lnTo>
                <a:lnTo>
                  <a:pt x="3374" y="4455"/>
                </a:lnTo>
                <a:lnTo>
                  <a:pt x="3561" y="4418"/>
                </a:lnTo>
                <a:lnTo>
                  <a:pt x="3728" y="4362"/>
                </a:lnTo>
                <a:lnTo>
                  <a:pt x="3859" y="4269"/>
                </a:lnTo>
                <a:lnTo>
                  <a:pt x="3952" y="4157"/>
                </a:lnTo>
                <a:lnTo>
                  <a:pt x="3989" y="4082"/>
                </a:lnTo>
                <a:lnTo>
                  <a:pt x="4008" y="4008"/>
                </a:lnTo>
                <a:lnTo>
                  <a:pt x="4027" y="3840"/>
                </a:lnTo>
                <a:lnTo>
                  <a:pt x="4008" y="3635"/>
                </a:lnTo>
                <a:lnTo>
                  <a:pt x="4082" y="3579"/>
                </a:lnTo>
                <a:lnTo>
                  <a:pt x="4157" y="3504"/>
                </a:lnTo>
                <a:lnTo>
                  <a:pt x="4213" y="3430"/>
                </a:lnTo>
                <a:lnTo>
                  <a:pt x="4250" y="3337"/>
                </a:lnTo>
                <a:lnTo>
                  <a:pt x="4269" y="3225"/>
                </a:lnTo>
                <a:lnTo>
                  <a:pt x="4269" y="3113"/>
                </a:lnTo>
                <a:lnTo>
                  <a:pt x="4250" y="3020"/>
                </a:lnTo>
                <a:lnTo>
                  <a:pt x="4213" y="2908"/>
                </a:lnTo>
                <a:lnTo>
                  <a:pt x="4306" y="2815"/>
                </a:lnTo>
                <a:lnTo>
                  <a:pt x="4362" y="2703"/>
                </a:lnTo>
                <a:lnTo>
                  <a:pt x="4399" y="2591"/>
                </a:lnTo>
                <a:lnTo>
                  <a:pt x="4418" y="2479"/>
                </a:lnTo>
                <a:lnTo>
                  <a:pt x="4418" y="2367"/>
                </a:lnTo>
                <a:lnTo>
                  <a:pt x="4381" y="2256"/>
                </a:lnTo>
                <a:lnTo>
                  <a:pt x="4343" y="2162"/>
                </a:lnTo>
                <a:lnTo>
                  <a:pt x="4269" y="2088"/>
                </a:lnTo>
                <a:lnTo>
                  <a:pt x="5443" y="2088"/>
                </a:lnTo>
                <a:lnTo>
                  <a:pt x="5536" y="2069"/>
                </a:lnTo>
                <a:lnTo>
                  <a:pt x="5648" y="2051"/>
                </a:lnTo>
                <a:lnTo>
                  <a:pt x="5723" y="1995"/>
                </a:lnTo>
                <a:lnTo>
                  <a:pt x="5797" y="1939"/>
                </a:lnTo>
                <a:lnTo>
                  <a:pt x="5872" y="1845"/>
                </a:lnTo>
                <a:lnTo>
                  <a:pt x="5928" y="1771"/>
                </a:lnTo>
                <a:lnTo>
                  <a:pt x="5946" y="1678"/>
                </a:lnTo>
                <a:lnTo>
                  <a:pt x="5965" y="1566"/>
                </a:lnTo>
                <a:lnTo>
                  <a:pt x="5946" y="1473"/>
                </a:lnTo>
                <a:lnTo>
                  <a:pt x="5928" y="1379"/>
                </a:lnTo>
                <a:lnTo>
                  <a:pt x="5872" y="1286"/>
                </a:lnTo>
                <a:lnTo>
                  <a:pt x="5797" y="1212"/>
                </a:lnTo>
                <a:lnTo>
                  <a:pt x="5723" y="1156"/>
                </a:lnTo>
                <a:lnTo>
                  <a:pt x="5630" y="1100"/>
                </a:lnTo>
                <a:lnTo>
                  <a:pt x="5536" y="1081"/>
                </a:lnTo>
                <a:lnTo>
                  <a:pt x="5443" y="1063"/>
                </a:lnTo>
                <a:lnTo>
                  <a:pt x="3710" y="1063"/>
                </a:lnTo>
                <a:lnTo>
                  <a:pt x="3803" y="913"/>
                </a:lnTo>
                <a:lnTo>
                  <a:pt x="3859" y="764"/>
                </a:lnTo>
                <a:lnTo>
                  <a:pt x="3915" y="634"/>
                </a:lnTo>
                <a:lnTo>
                  <a:pt x="3915" y="485"/>
                </a:lnTo>
                <a:lnTo>
                  <a:pt x="3877" y="354"/>
                </a:lnTo>
                <a:lnTo>
                  <a:pt x="3822" y="242"/>
                </a:lnTo>
                <a:lnTo>
                  <a:pt x="3728" y="149"/>
                </a:lnTo>
                <a:lnTo>
                  <a:pt x="3616" y="56"/>
                </a:lnTo>
                <a:lnTo>
                  <a:pt x="3505" y="19"/>
                </a:lnTo>
                <a:lnTo>
                  <a:pt x="3356" y="0"/>
                </a:lnTo>
                <a:close/>
              </a:path>
            </a:pathLst>
          </a:custGeom>
          <a:solidFill>
            <a:srgbClr val="194D8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64;p7">
            <a:extLst>
              <a:ext uri="{FF2B5EF4-FFF2-40B4-BE49-F238E27FC236}">
                <a16:creationId xmlns:a16="http://schemas.microsoft.com/office/drawing/2014/main" id="{96C1EF56-AD24-4D70-8AC8-F5AD46B717ED}"/>
              </a:ext>
            </a:extLst>
          </p:cNvPr>
          <p:cNvSpPr/>
          <p:nvPr/>
        </p:nvSpPr>
        <p:spPr>
          <a:xfrm>
            <a:off x="241841" y="2676496"/>
            <a:ext cx="540000" cy="324000"/>
          </a:xfrm>
          <a:custGeom>
            <a:avLst/>
            <a:gdLst/>
            <a:ahLst/>
            <a:cxnLst/>
            <a:rect l="l" t="t" r="r" b="b"/>
            <a:pathLst>
              <a:path w="5966" h="4474" extrusionOk="0">
                <a:moveTo>
                  <a:pt x="560" y="3299"/>
                </a:moveTo>
                <a:lnTo>
                  <a:pt x="653" y="3318"/>
                </a:lnTo>
                <a:lnTo>
                  <a:pt x="727" y="3355"/>
                </a:lnTo>
                <a:lnTo>
                  <a:pt x="783" y="3430"/>
                </a:lnTo>
                <a:lnTo>
                  <a:pt x="802" y="3523"/>
                </a:lnTo>
                <a:lnTo>
                  <a:pt x="783" y="3616"/>
                </a:lnTo>
                <a:lnTo>
                  <a:pt x="727" y="3691"/>
                </a:lnTo>
                <a:lnTo>
                  <a:pt x="653" y="3747"/>
                </a:lnTo>
                <a:lnTo>
                  <a:pt x="560" y="3765"/>
                </a:lnTo>
                <a:lnTo>
                  <a:pt x="466" y="3747"/>
                </a:lnTo>
                <a:lnTo>
                  <a:pt x="392" y="3691"/>
                </a:lnTo>
                <a:lnTo>
                  <a:pt x="355" y="3616"/>
                </a:lnTo>
                <a:lnTo>
                  <a:pt x="336" y="3523"/>
                </a:lnTo>
                <a:lnTo>
                  <a:pt x="355" y="3430"/>
                </a:lnTo>
                <a:lnTo>
                  <a:pt x="392" y="3355"/>
                </a:lnTo>
                <a:lnTo>
                  <a:pt x="466" y="3318"/>
                </a:lnTo>
                <a:lnTo>
                  <a:pt x="560" y="3299"/>
                </a:lnTo>
                <a:close/>
                <a:moveTo>
                  <a:pt x="280" y="1286"/>
                </a:moveTo>
                <a:lnTo>
                  <a:pt x="224" y="1305"/>
                </a:lnTo>
                <a:lnTo>
                  <a:pt x="168" y="1324"/>
                </a:lnTo>
                <a:lnTo>
                  <a:pt x="94" y="1379"/>
                </a:lnTo>
                <a:lnTo>
                  <a:pt x="19" y="1473"/>
                </a:lnTo>
                <a:lnTo>
                  <a:pt x="0" y="1510"/>
                </a:lnTo>
                <a:lnTo>
                  <a:pt x="0" y="1566"/>
                </a:lnTo>
                <a:lnTo>
                  <a:pt x="0" y="3803"/>
                </a:lnTo>
                <a:lnTo>
                  <a:pt x="0" y="3859"/>
                </a:lnTo>
                <a:lnTo>
                  <a:pt x="19" y="3915"/>
                </a:lnTo>
                <a:lnTo>
                  <a:pt x="94" y="3989"/>
                </a:lnTo>
                <a:lnTo>
                  <a:pt x="168" y="4064"/>
                </a:lnTo>
                <a:lnTo>
                  <a:pt x="224" y="4064"/>
                </a:lnTo>
                <a:lnTo>
                  <a:pt x="280" y="4082"/>
                </a:lnTo>
                <a:lnTo>
                  <a:pt x="839" y="4082"/>
                </a:lnTo>
                <a:lnTo>
                  <a:pt x="895" y="4064"/>
                </a:lnTo>
                <a:lnTo>
                  <a:pt x="951" y="4064"/>
                </a:lnTo>
                <a:lnTo>
                  <a:pt x="1044" y="3989"/>
                </a:lnTo>
                <a:lnTo>
                  <a:pt x="1100" y="3915"/>
                </a:lnTo>
                <a:lnTo>
                  <a:pt x="1119" y="3859"/>
                </a:lnTo>
                <a:lnTo>
                  <a:pt x="1119" y="3803"/>
                </a:lnTo>
                <a:lnTo>
                  <a:pt x="1119" y="1566"/>
                </a:lnTo>
                <a:lnTo>
                  <a:pt x="1119" y="1510"/>
                </a:lnTo>
                <a:lnTo>
                  <a:pt x="1100" y="1473"/>
                </a:lnTo>
                <a:lnTo>
                  <a:pt x="1044" y="1379"/>
                </a:lnTo>
                <a:lnTo>
                  <a:pt x="951" y="1324"/>
                </a:lnTo>
                <a:lnTo>
                  <a:pt x="895" y="1305"/>
                </a:lnTo>
                <a:lnTo>
                  <a:pt x="839" y="1286"/>
                </a:lnTo>
                <a:close/>
                <a:moveTo>
                  <a:pt x="3281" y="0"/>
                </a:moveTo>
                <a:lnTo>
                  <a:pt x="3206" y="19"/>
                </a:lnTo>
                <a:lnTo>
                  <a:pt x="3132" y="37"/>
                </a:lnTo>
                <a:lnTo>
                  <a:pt x="3076" y="75"/>
                </a:lnTo>
                <a:lnTo>
                  <a:pt x="2964" y="187"/>
                </a:lnTo>
                <a:lnTo>
                  <a:pt x="2890" y="336"/>
                </a:lnTo>
                <a:lnTo>
                  <a:pt x="2815" y="466"/>
                </a:lnTo>
                <a:lnTo>
                  <a:pt x="2685" y="597"/>
                </a:lnTo>
                <a:lnTo>
                  <a:pt x="2517" y="727"/>
                </a:lnTo>
                <a:lnTo>
                  <a:pt x="2330" y="839"/>
                </a:lnTo>
                <a:lnTo>
                  <a:pt x="1958" y="1081"/>
                </a:lnTo>
                <a:lnTo>
                  <a:pt x="1641" y="1230"/>
                </a:lnTo>
                <a:lnTo>
                  <a:pt x="1566" y="1268"/>
                </a:lnTo>
                <a:lnTo>
                  <a:pt x="1492" y="1324"/>
                </a:lnTo>
                <a:lnTo>
                  <a:pt x="1436" y="1379"/>
                </a:lnTo>
                <a:lnTo>
                  <a:pt x="1398" y="1435"/>
                </a:lnTo>
                <a:lnTo>
                  <a:pt x="1324" y="1585"/>
                </a:lnTo>
                <a:lnTo>
                  <a:pt x="1305" y="1659"/>
                </a:lnTo>
                <a:lnTo>
                  <a:pt x="1305" y="1734"/>
                </a:lnTo>
                <a:lnTo>
                  <a:pt x="1305" y="3747"/>
                </a:lnTo>
                <a:lnTo>
                  <a:pt x="1324" y="3840"/>
                </a:lnTo>
                <a:lnTo>
                  <a:pt x="1361" y="3915"/>
                </a:lnTo>
                <a:lnTo>
                  <a:pt x="1436" y="3989"/>
                </a:lnTo>
                <a:lnTo>
                  <a:pt x="1529" y="4008"/>
                </a:lnTo>
                <a:lnTo>
                  <a:pt x="1734" y="4064"/>
                </a:lnTo>
                <a:lnTo>
                  <a:pt x="1902" y="4120"/>
                </a:lnTo>
                <a:lnTo>
                  <a:pt x="2200" y="4269"/>
                </a:lnTo>
                <a:lnTo>
                  <a:pt x="2349" y="4343"/>
                </a:lnTo>
                <a:lnTo>
                  <a:pt x="2535" y="4399"/>
                </a:lnTo>
                <a:lnTo>
                  <a:pt x="2740" y="4455"/>
                </a:lnTo>
                <a:lnTo>
                  <a:pt x="2983" y="4455"/>
                </a:lnTo>
                <a:lnTo>
                  <a:pt x="3169" y="4474"/>
                </a:lnTo>
                <a:lnTo>
                  <a:pt x="3374" y="4455"/>
                </a:lnTo>
                <a:lnTo>
                  <a:pt x="3561" y="4418"/>
                </a:lnTo>
                <a:lnTo>
                  <a:pt x="3728" y="4362"/>
                </a:lnTo>
                <a:lnTo>
                  <a:pt x="3859" y="4269"/>
                </a:lnTo>
                <a:lnTo>
                  <a:pt x="3952" y="4157"/>
                </a:lnTo>
                <a:lnTo>
                  <a:pt x="3989" y="4082"/>
                </a:lnTo>
                <a:lnTo>
                  <a:pt x="4008" y="4008"/>
                </a:lnTo>
                <a:lnTo>
                  <a:pt x="4027" y="3840"/>
                </a:lnTo>
                <a:lnTo>
                  <a:pt x="4008" y="3635"/>
                </a:lnTo>
                <a:lnTo>
                  <a:pt x="4082" y="3579"/>
                </a:lnTo>
                <a:lnTo>
                  <a:pt x="4157" y="3504"/>
                </a:lnTo>
                <a:lnTo>
                  <a:pt x="4213" y="3430"/>
                </a:lnTo>
                <a:lnTo>
                  <a:pt x="4250" y="3337"/>
                </a:lnTo>
                <a:lnTo>
                  <a:pt x="4269" y="3225"/>
                </a:lnTo>
                <a:lnTo>
                  <a:pt x="4269" y="3113"/>
                </a:lnTo>
                <a:lnTo>
                  <a:pt x="4250" y="3020"/>
                </a:lnTo>
                <a:lnTo>
                  <a:pt x="4213" y="2908"/>
                </a:lnTo>
                <a:lnTo>
                  <a:pt x="4306" y="2815"/>
                </a:lnTo>
                <a:lnTo>
                  <a:pt x="4362" y="2703"/>
                </a:lnTo>
                <a:lnTo>
                  <a:pt x="4399" y="2591"/>
                </a:lnTo>
                <a:lnTo>
                  <a:pt x="4418" y="2479"/>
                </a:lnTo>
                <a:lnTo>
                  <a:pt x="4418" y="2367"/>
                </a:lnTo>
                <a:lnTo>
                  <a:pt x="4381" y="2256"/>
                </a:lnTo>
                <a:lnTo>
                  <a:pt x="4343" y="2162"/>
                </a:lnTo>
                <a:lnTo>
                  <a:pt x="4269" y="2088"/>
                </a:lnTo>
                <a:lnTo>
                  <a:pt x="5443" y="2088"/>
                </a:lnTo>
                <a:lnTo>
                  <a:pt x="5536" y="2069"/>
                </a:lnTo>
                <a:lnTo>
                  <a:pt x="5648" y="2051"/>
                </a:lnTo>
                <a:lnTo>
                  <a:pt x="5723" y="1995"/>
                </a:lnTo>
                <a:lnTo>
                  <a:pt x="5797" y="1939"/>
                </a:lnTo>
                <a:lnTo>
                  <a:pt x="5872" y="1845"/>
                </a:lnTo>
                <a:lnTo>
                  <a:pt x="5928" y="1771"/>
                </a:lnTo>
                <a:lnTo>
                  <a:pt x="5946" y="1678"/>
                </a:lnTo>
                <a:lnTo>
                  <a:pt x="5965" y="1566"/>
                </a:lnTo>
                <a:lnTo>
                  <a:pt x="5946" y="1473"/>
                </a:lnTo>
                <a:lnTo>
                  <a:pt x="5928" y="1379"/>
                </a:lnTo>
                <a:lnTo>
                  <a:pt x="5872" y="1286"/>
                </a:lnTo>
                <a:lnTo>
                  <a:pt x="5797" y="1212"/>
                </a:lnTo>
                <a:lnTo>
                  <a:pt x="5723" y="1156"/>
                </a:lnTo>
                <a:lnTo>
                  <a:pt x="5630" y="1100"/>
                </a:lnTo>
                <a:lnTo>
                  <a:pt x="5536" y="1081"/>
                </a:lnTo>
                <a:lnTo>
                  <a:pt x="5443" y="1063"/>
                </a:lnTo>
                <a:lnTo>
                  <a:pt x="3710" y="1063"/>
                </a:lnTo>
                <a:lnTo>
                  <a:pt x="3803" y="913"/>
                </a:lnTo>
                <a:lnTo>
                  <a:pt x="3859" y="764"/>
                </a:lnTo>
                <a:lnTo>
                  <a:pt x="3915" y="634"/>
                </a:lnTo>
                <a:lnTo>
                  <a:pt x="3915" y="485"/>
                </a:lnTo>
                <a:lnTo>
                  <a:pt x="3877" y="354"/>
                </a:lnTo>
                <a:lnTo>
                  <a:pt x="3822" y="242"/>
                </a:lnTo>
                <a:lnTo>
                  <a:pt x="3728" y="149"/>
                </a:lnTo>
                <a:lnTo>
                  <a:pt x="3616" y="56"/>
                </a:lnTo>
                <a:lnTo>
                  <a:pt x="3505" y="19"/>
                </a:lnTo>
                <a:lnTo>
                  <a:pt x="3356" y="0"/>
                </a:lnTo>
                <a:close/>
              </a:path>
            </a:pathLst>
          </a:custGeom>
          <a:solidFill>
            <a:srgbClr val="194D8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4047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67"/>
          <a:stretch/>
        </p:blipFill>
        <p:spPr>
          <a:xfrm>
            <a:off x="0" y="4869180"/>
            <a:ext cx="9144000" cy="27432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BC23B9-9710-4BA3-8CF0-4F81D6C49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5"/>
          <a:stretch/>
        </p:blipFill>
        <p:spPr>
          <a:xfrm flipH="1" flipV="1">
            <a:off x="0" y="0"/>
            <a:ext cx="9144000" cy="80781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D73AD83-480F-4359-A333-2E1C6A587C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4" y="117216"/>
            <a:ext cx="521180" cy="648000"/>
          </a:xfrm>
          <a:prstGeom prst="rect">
            <a:avLst/>
          </a:prstGeom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4A70C1CC-FCC6-41D4-9FB2-7C8FB51951E8}"/>
              </a:ext>
            </a:extLst>
          </p:cNvPr>
          <p:cNvGrpSpPr/>
          <p:nvPr/>
        </p:nvGrpSpPr>
        <p:grpSpPr>
          <a:xfrm>
            <a:off x="8639944" y="433632"/>
            <a:ext cx="504056" cy="369332"/>
            <a:chOff x="9588993" y="-280661"/>
            <a:chExt cx="504056" cy="369332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B0F230BC-2354-43D1-9C49-FB0EC80E9D9E}"/>
                </a:ext>
              </a:extLst>
            </p:cNvPr>
            <p:cNvCxnSpPr/>
            <p:nvPr/>
          </p:nvCxnSpPr>
          <p:spPr>
            <a:xfrm>
              <a:off x="9588993" y="26014"/>
              <a:ext cx="50405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0C608C7-C30D-4B88-842E-B9ABCF6A187F}"/>
                </a:ext>
              </a:extLst>
            </p:cNvPr>
            <p:cNvSpPr txBox="1"/>
            <p:nvPr/>
          </p:nvSpPr>
          <p:spPr>
            <a:xfrm>
              <a:off x="9684568" y="-28066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800" dirty="0" smtClean="0">
                  <a:solidFill>
                    <a:srgbClr val="1C77B6"/>
                  </a:solidFill>
                  <a:latin typeface="Montserrat-Regular"/>
                </a:rPr>
                <a:t>9</a:t>
              </a:r>
              <a:endParaRPr lang="ru-RU" sz="1800" dirty="0">
                <a:solidFill>
                  <a:srgbClr val="1C77B6"/>
                </a:solidFill>
                <a:latin typeface="Montserrat-Regular"/>
              </a:endParaRPr>
            </a:p>
          </p:txBody>
        </p:sp>
      </p:grpSp>
      <p:graphicFrame>
        <p:nvGraphicFramePr>
          <p:cNvPr id="17" name="Таблица 6">
            <a:extLst>
              <a:ext uri="{FF2B5EF4-FFF2-40B4-BE49-F238E27FC236}">
                <a16:creationId xmlns:a16="http://schemas.microsoft.com/office/drawing/2014/main" id="{C11799C4-2DFB-408E-B662-7295990C9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778583"/>
              </p:ext>
            </p:extLst>
          </p:nvPr>
        </p:nvGraphicFramePr>
        <p:xfrm>
          <a:off x="360000" y="1071003"/>
          <a:ext cx="8424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94367572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0404113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1330437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2675181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9686498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194D8B"/>
                          </a:solidFill>
                          <a:latin typeface="Montserrat-SemiBold"/>
                        </a:rPr>
                        <a:t>Доля закупок у СМСП, %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51674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223-ФЗ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194D8B"/>
                          </a:solidFill>
                          <a:latin typeface="Montserrat-SemiBold"/>
                        </a:rPr>
                        <a:t>44-ФЗ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ontserrat-SemiBold"/>
                        </a:rPr>
                        <a:t>I </a:t>
                      </a:r>
                      <a:r>
                        <a:rPr lang="ru-RU" sz="1400" b="1" dirty="0" smtClean="0">
                          <a:latin typeface="Montserrat-SemiBold"/>
                        </a:rPr>
                        <a:t>полугодие </a:t>
                      </a:r>
                      <a:r>
                        <a:rPr lang="ru-RU" sz="2000" b="1" dirty="0" smtClean="0">
                          <a:latin typeface="Montserrat-SemiBold"/>
                        </a:rPr>
                        <a:t>2020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-SemiBold"/>
                        </a:rPr>
                        <a:t>I</a:t>
                      </a:r>
                      <a:r>
                        <a:rPr lang="ru-RU" sz="1400" b="1" dirty="0">
                          <a:latin typeface="Montserrat-SemiBold"/>
                        </a:rPr>
                        <a:t> полугодие </a:t>
                      </a:r>
                      <a:r>
                        <a:rPr lang="ru-RU" sz="2000" b="1" dirty="0">
                          <a:latin typeface="Montserrat-SemiBold"/>
                        </a:rPr>
                        <a:t>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ontserrat-SemiBold"/>
                        </a:rPr>
                        <a:t>I </a:t>
                      </a:r>
                      <a:r>
                        <a:rPr lang="ru-RU" sz="1400" b="1" dirty="0" smtClean="0">
                          <a:latin typeface="Montserrat-SemiBold"/>
                        </a:rPr>
                        <a:t>полугодие </a:t>
                      </a:r>
                      <a:r>
                        <a:rPr lang="ru-RU" sz="2000" b="1" dirty="0" smtClean="0">
                          <a:latin typeface="Montserrat-SemiBold"/>
                        </a:rPr>
                        <a:t>2020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-SemiBold"/>
                        </a:rPr>
                        <a:t>I</a:t>
                      </a:r>
                      <a:r>
                        <a:rPr lang="ru-RU" sz="1400" b="1" dirty="0">
                          <a:latin typeface="Montserrat-SemiBold"/>
                        </a:rPr>
                        <a:t> полугодие </a:t>
                      </a:r>
                      <a:r>
                        <a:rPr lang="ru-RU" sz="2000" b="1" dirty="0">
                          <a:latin typeface="Montserrat-SemiBold"/>
                        </a:rPr>
                        <a:t>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102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Целевое</a:t>
                      </a:r>
                      <a:r>
                        <a:rPr lang="ru-RU" sz="20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значение</a:t>
                      </a:r>
                      <a:endParaRPr lang="ru-RU" sz="20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25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25</a:t>
                      </a:r>
                      <a:endParaRPr lang="ru-RU" sz="24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25</a:t>
                      </a:r>
                      <a:endParaRPr lang="ru-RU" sz="24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7000"/>
                          </a:solidFill>
                          <a:latin typeface="Montserrat-SemiBold"/>
                        </a:rPr>
                        <a:t>35</a:t>
                      </a:r>
                      <a:endParaRPr lang="ru-RU" sz="2400" b="1" dirty="0">
                        <a:solidFill>
                          <a:srgbClr val="007000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007000"/>
                          </a:solidFill>
                          <a:latin typeface="Montserrat-SemiBold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ОИОГВ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74,0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73,8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84,0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42,4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39,2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Montserrat-SemiBold"/>
                        </a:rPr>
                        <a:t>29,4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ОМСУ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82,4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52,6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59,0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62,6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Montserrat-SemiBold"/>
                        </a:rPr>
                        <a:t>58,6</a:t>
                      </a:r>
                      <a:endParaRPr lang="ru-RU" sz="2000" b="1" dirty="0"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Montserrat-SemiBold"/>
                        </a:rPr>
                        <a:t>46,7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ИТОГО</a:t>
                      </a: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по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НСО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81,5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58,7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67,3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Montserrat-SemiBold"/>
                        </a:rPr>
                        <a:t>47,8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Montserrat-SemiBold"/>
                        </a:rPr>
                        <a:t>44,6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4747"/>
                          </a:solidFill>
                          <a:latin typeface="Montserrat-SemiBold"/>
                        </a:rPr>
                        <a:t>34,1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</a:tbl>
          </a:graphicData>
        </a:graphic>
      </p:graphicFrame>
      <p:grpSp>
        <p:nvGrpSpPr>
          <p:cNvPr id="13" name="Group 137">
            <a:extLst>
              <a:ext uri="{FF2B5EF4-FFF2-40B4-BE49-F238E27FC236}">
                <a16:creationId xmlns:a16="http://schemas.microsoft.com/office/drawing/2014/main" id="{51F86525-1A5E-4B81-908D-454001BD3DFA}"/>
              </a:ext>
            </a:extLst>
          </p:cNvPr>
          <p:cNvGrpSpPr/>
          <p:nvPr/>
        </p:nvGrpSpPr>
        <p:grpSpPr>
          <a:xfrm flipH="1">
            <a:off x="672844" y="1491630"/>
            <a:ext cx="864096" cy="792088"/>
            <a:chOff x="8140700" y="1909763"/>
            <a:chExt cx="569913" cy="568325"/>
          </a:xfrm>
          <a:solidFill>
            <a:srgbClr val="194D8B"/>
          </a:solidFill>
        </p:grpSpPr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id="{2D06C3F3-6D9E-47B0-B47B-0C2C496DB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0400" y="2049463"/>
              <a:ext cx="352425" cy="350838"/>
            </a:xfrm>
            <a:custGeom>
              <a:avLst/>
              <a:gdLst>
                <a:gd name="T0" fmla="*/ 955 w 2215"/>
                <a:gd name="T1" fmla="*/ 222 h 2209"/>
                <a:gd name="T2" fmla="*/ 742 w 2215"/>
                <a:gd name="T3" fmla="*/ 286 h 2209"/>
                <a:gd name="T4" fmla="*/ 555 w 2215"/>
                <a:gd name="T5" fmla="*/ 399 h 2209"/>
                <a:gd name="T6" fmla="*/ 401 w 2215"/>
                <a:gd name="T7" fmla="*/ 553 h 2209"/>
                <a:gd name="T8" fmla="*/ 287 w 2215"/>
                <a:gd name="T9" fmla="*/ 740 h 2209"/>
                <a:gd name="T10" fmla="*/ 223 w 2215"/>
                <a:gd name="T11" fmla="*/ 952 h 2209"/>
                <a:gd name="T12" fmla="*/ 213 w 2215"/>
                <a:gd name="T13" fmla="*/ 1181 h 2209"/>
                <a:gd name="T14" fmla="*/ 260 w 2215"/>
                <a:gd name="T15" fmla="*/ 1401 h 2209"/>
                <a:gd name="T16" fmla="*/ 358 w 2215"/>
                <a:gd name="T17" fmla="*/ 1598 h 2209"/>
                <a:gd name="T18" fmla="*/ 500 w 2215"/>
                <a:gd name="T19" fmla="*/ 1763 h 2209"/>
                <a:gd name="T20" fmla="*/ 676 w 2215"/>
                <a:gd name="T21" fmla="*/ 1890 h 2209"/>
                <a:gd name="T22" fmla="*/ 881 w 2215"/>
                <a:gd name="T23" fmla="*/ 1971 h 2209"/>
                <a:gd name="T24" fmla="*/ 1108 w 2215"/>
                <a:gd name="T25" fmla="*/ 2000 h 2209"/>
                <a:gd name="T26" fmla="*/ 1334 w 2215"/>
                <a:gd name="T27" fmla="*/ 1971 h 2209"/>
                <a:gd name="T28" fmla="*/ 1540 w 2215"/>
                <a:gd name="T29" fmla="*/ 1890 h 2209"/>
                <a:gd name="T30" fmla="*/ 1717 w 2215"/>
                <a:gd name="T31" fmla="*/ 1763 h 2209"/>
                <a:gd name="T32" fmla="*/ 1857 w 2215"/>
                <a:gd name="T33" fmla="*/ 1598 h 2209"/>
                <a:gd name="T34" fmla="*/ 1955 w 2215"/>
                <a:gd name="T35" fmla="*/ 1401 h 2209"/>
                <a:gd name="T36" fmla="*/ 2003 w 2215"/>
                <a:gd name="T37" fmla="*/ 1181 h 2209"/>
                <a:gd name="T38" fmla="*/ 1993 w 2215"/>
                <a:gd name="T39" fmla="*/ 952 h 2209"/>
                <a:gd name="T40" fmla="*/ 1928 w 2215"/>
                <a:gd name="T41" fmla="*/ 740 h 2209"/>
                <a:gd name="T42" fmla="*/ 1815 w 2215"/>
                <a:gd name="T43" fmla="*/ 553 h 2209"/>
                <a:gd name="T44" fmla="*/ 1661 w 2215"/>
                <a:gd name="T45" fmla="*/ 399 h 2209"/>
                <a:gd name="T46" fmla="*/ 1474 w 2215"/>
                <a:gd name="T47" fmla="*/ 286 h 2209"/>
                <a:gd name="T48" fmla="*/ 1261 w 2215"/>
                <a:gd name="T49" fmla="*/ 222 h 2209"/>
                <a:gd name="T50" fmla="*/ 1108 w 2215"/>
                <a:gd name="T51" fmla="*/ 0 h 2209"/>
                <a:gd name="T52" fmla="*/ 1361 w 2215"/>
                <a:gd name="T53" fmla="*/ 29 h 2209"/>
                <a:gd name="T54" fmla="*/ 1595 w 2215"/>
                <a:gd name="T55" fmla="*/ 113 h 2209"/>
                <a:gd name="T56" fmla="*/ 1801 w 2215"/>
                <a:gd name="T57" fmla="*/ 243 h 2209"/>
                <a:gd name="T58" fmla="*/ 1973 w 2215"/>
                <a:gd name="T59" fmla="*/ 414 h 2209"/>
                <a:gd name="T60" fmla="*/ 2103 w 2215"/>
                <a:gd name="T61" fmla="*/ 619 h 2209"/>
                <a:gd name="T62" fmla="*/ 2187 w 2215"/>
                <a:gd name="T63" fmla="*/ 851 h 2209"/>
                <a:gd name="T64" fmla="*/ 2215 w 2215"/>
                <a:gd name="T65" fmla="*/ 1104 h 2209"/>
                <a:gd name="T66" fmla="*/ 2187 w 2215"/>
                <a:gd name="T67" fmla="*/ 1358 h 2209"/>
                <a:gd name="T68" fmla="*/ 2103 w 2215"/>
                <a:gd name="T69" fmla="*/ 1590 h 2209"/>
                <a:gd name="T70" fmla="*/ 1973 w 2215"/>
                <a:gd name="T71" fmla="*/ 1795 h 2209"/>
                <a:gd name="T72" fmla="*/ 1801 w 2215"/>
                <a:gd name="T73" fmla="*/ 1967 h 2209"/>
                <a:gd name="T74" fmla="*/ 1595 w 2215"/>
                <a:gd name="T75" fmla="*/ 2097 h 2209"/>
                <a:gd name="T76" fmla="*/ 1361 w 2215"/>
                <a:gd name="T77" fmla="*/ 2180 h 2209"/>
                <a:gd name="T78" fmla="*/ 1108 w 2215"/>
                <a:gd name="T79" fmla="*/ 2209 h 2209"/>
                <a:gd name="T80" fmla="*/ 854 w 2215"/>
                <a:gd name="T81" fmla="*/ 2180 h 2209"/>
                <a:gd name="T82" fmla="*/ 621 w 2215"/>
                <a:gd name="T83" fmla="*/ 2097 h 2209"/>
                <a:gd name="T84" fmla="*/ 416 w 2215"/>
                <a:gd name="T85" fmla="*/ 1967 h 2209"/>
                <a:gd name="T86" fmla="*/ 244 w 2215"/>
                <a:gd name="T87" fmla="*/ 1795 h 2209"/>
                <a:gd name="T88" fmla="*/ 113 w 2215"/>
                <a:gd name="T89" fmla="*/ 1590 h 2209"/>
                <a:gd name="T90" fmla="*/ 30 w 2215"/>
                <a:gd name="T91" fmla="*/ 1358 h 2209"/>
                <a:gd name="T92" fmla="*/ 0 w 2215"/>
                <a:gd name="T93" fmla="*/ 1104 h 2209"/>
                <a:gd name="T94" fmla="*/ 30 w 2215"/>
                <a:gd name="T95" fmla="*/ 851 h 2209"/>
                <a:gd name="T96" fmla="*/ 113 w 2215"/>
                <a:gd name="T97" fmla="*/ 619 h 2209"/>
                <a:gd name="T98" fmla="*/ 244 w 2215"/>
                <a:gd name="T99" fmla="*/ 414 h 2209"/>
                <a:gd name="T100" fmla="*/ 416 w 2215"/>
                <a:gd name="T101" fmla="*/ 243 h 2209"/>
                <a:gd name="T102" fmla="*/ 621 w 2215"/>
                <a:gd name="T103" fmla="*/ 113 h 2209"/>
                <a:gd name="T104" fmla="*/ 854 w 2215"/>
                <a:gd name="T105" fmla="*/ 29 h 2209"/>
                <a:gd name="T106" fmla="*/ 1108 w 2215"/>
                <a:gd name="T107" fmla="*/ 0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5" h="2209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9">
              <a:extLst>
                <a:ext uri="{FF2B5EF4-FFF2-40B4-BE49-F238E27FC236}">
                  <a16:creationId xmlns:a16="http://schemas.microsoft.com/office/drawing/2014/main" id="{083D3593-D347-4542-BD9B-2BD294D43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7251"/>
              <a:ext cx="196850" cy="195263"/>
            </a:xfrm>
            <a:custGeom>
              <a:avLst/>
              <a:gdLst>
                <a:gd name="T0" fmla="*/ 682 w 1238"/>
                <a:gd name="T1" fmla="*/ 3 h 1234"/>
                <a:gd name="T2" fmla="*/ 803 w 1238"/>
                <a:gd name="T3" fmla="*/ 28 h 1234"/>
                <a:gd name="T4" fmla="*/ 914 w 1238"/>
                <a:gd name="T5" fmla="*/ 75 h 1234"/>
                <a:gd name="T6" fmla="*/ 1013 w 1238"/>
                <a:gd name="T7" fmla="*/ 142 h 1234"/>
                <a:gd name="T8" fmla="*/ 1096 w 1238"/>
                <a:gd name="T9" fmla="*/ 226 h 1234"/>
                <a:gd name="T10" fmla="*/ 1163 w 1238"/>
                <a:gd name="T11" fmla="*/ 323 h 1234"/>
                <a:gd name="T12" fmla="*/ 1211 w 1238"/>
                <a:gd name="T13" fmla="*/ 434 h 1234"/>
                <a:gd name="T14" fmla="*/ 1234 w 1238"/>
                <a:gd name="T15" fmla="*/ 554 h 1234"/>
                <a:gd name="T16" fmla="*/ 1234 w 1238"/>
                <a:gd name="T17" fmla="*/ 680 h 1234"/>
                <a:gd name="T18" fmla="*/ 1211 w 1238"/>
                <a:gd name="T19" fmla="*/ 801 h 1234"/>
                <a:gd name="T20" fmla="*/ 1163 w 1238"/>
                <a:gd name="T21" fmla="*/ 911 h 1234"/>
                <a:gd name="T22" fmla="*/ 1096 w 1238"/>
                <a:gd name="T23" fmla="*/ 1010 h 1234"/>
                <a:gd name="T24" fmla="*/ 1013 w 1238"/>
                <a:gd name="T25" fmla="*/ 1093 h 1234"/>
                <a:gd name="T26" fmla="*/ 914 w 1238"/>
                <a:gd name="T27" fmla="*/ 1160 h 1234"/>
                <a:gd name="T28" fmla="*/ 803 w 1238"/>
                <a:gd name="T29" fmla="*/ 1207 h 1234"/>
                <a:gd name="T30" fmla="*/ 682 w 1238"/>
                <a:gd name="T31" fmla="*/ 1231 h 1234"/>
                <a:gd name="T32" fmla="*/ 556 w 1238"/>
                <a:gd name="T33" fmla="*/ 1231 h 1234"/>
                <a:gd name="T34" fmla="*/ 435 w 1238"/>
                <a:gd name="T35" fmla="*/ 1207 h 1234"/>
                <a:gd name="T36" fmla="*/ 324 w 1238"/>
                <a:gd name="T37" fmla="*/ 1160 h 1234"/>
                <a:gd name="T38" fmla="*/ 226 w 1238"/>
                <a:gd name="T39" fmla="*/ 1093 h 1234"/>
                <a:gd name="T40" fmla="*/ 142 w 1238"/>
                <a:gd name="T41" fmla="*/ 1010 h 1234"/>
                <a:gd name="T42" fmla="*/ 75 w 1238"/>
                <a:gd name="T43" fmla="*/ 911 h 1234"/>
                <a:gd name="T44" fmla="*/ 28 w 1238"/>
                <a:gd name="T45" fmla="*/ 801 h 1234"/>
                <a:gd name="T46" fmla="*/ 3 w 1238"/>
                <a:gd name="T47" fmla="*/ 680 h 1234"/>
                <a:gd name="T48" fmla="*/ 3 w 1238"/>
                <a:gd name="T49" fmla="*/ 593 h 1234"/>
                <a:gd name="T50" fmla="*/ 24 w 1238"/>
                <a:gd name="T51" fmla="*/ 552 h 1234"/>
                <a:gd name="T52" fmla="*/ 58 w 1238"/>
                <a:gd name="T53" fmla="*/ 524 h 1234"/>
                <a:gd name="T54" fmla="*/ 105 w 1238"/>
                <a:gd name="T55" fmla="*/ 513 h 1234"/>
                <a:gd name="T56" fmla="*/ 151 w 1238"/>
                <a:gd name="T57" fmla="*/ 524 h 1234"/>
                <a:gd name="T58" fmla="*/ 187 w 1238"/>
                <a:gd name="T59" fmla="*/ 552 h 1234"/>
                <a:gd name="T60" fmla="*/ 208 w 1238"/>
                <a:gd name="T61" fmla="*/ 593 h 1234"/>
                <a:gd name="T62" fmla="*/ 213 w 1238"/>
                <a:gd name="T63" fmla="*/ 668 h 1234"/>
                <a:gd name="T64" fmla="*/ 237 w 1238"/>
                <a:gd name="T65" fmla="*/ 765 h 1234"/>
                <a:gd name="T66" fmla="*/ 284 w 1238"/>
                <a:gd name="T67" fmla="*/ 850 h 1234"/>
                <a:gd name="T68" fmla="*/ 348 w 1238"/>
                <a:gd name="T69" fmla="*/ 923 h 1234"/>
                <a:gd name="T70" fmla="*/ 427 w 1238"/>
                <a:gd name="T71" fmla="*/ 977 h 1234"/>
                <a:gd name="T72" fmla="*/ 519 w 1238"/>
                <a:gd name="T73" fmla="*/ 1013 h 1234"/>
                <a:gd name="T74" fmla="*/ 619 w 1238"/>
                <a:gd name="T75" fmla="*/ 1026 h 1234"/>
                <a:gd name="T76" fmla="*/ 720 w 1238"/>
                <a:gd name="T77" fmla="*/ 1013 h 1234"/>
                <a:gd name="T78" fmla="*/ 811 w 1238"/>
                <a:gd name="T79" fmla="*/ 977 h 1234"/>
                <a:gd name="T80" fmla="*/ 891 w 1238"/>
                <a:gd name="T81" fmla="*/ 923 h 1234"/>
                <a:gd name="T82" fmla="*/ 955 w 1238"/>
                <a:gd name="T83" fmla="*/ 850 h 1234"/>
                <a:gd name="T84" fmla="*/ 1001 w 1238"/>
                <a:gd name="T85" fmla="*/ 765 h 1234"/>
                <a:gd name="T86" fmla="*/ 1026 w 1238"/>
                <a:gd name="T87" fmla="*/ 668 h 1234"/>
                <a:gd name="T88" fmla="*/ 1026 w 1238"/>
                <a:gd name="T89" fmla="*/ 566 h 1234"/>
                <a:gd name="T90" fmla="*/ 1001 w 1238"/>
                <a:gd name="T91" fmla="*/ 470 h 1234"/>
                <a:gd name="T92" fmla="*/ 955 w 1238"/>
                <a:gd name="T93" fmla="*/ 385 h 1234"/>
                <a:gd name="T94" fmla="*/ 891 w 1238"/>
                <a:gd name="T95" fmla="*/ 312 h 1234"/>
                <a:gd name="T96" fmla="*/ 811 w 1238"/>
                <a:gd name="T97" fmla="*/ 257 h 1234"/>
                <a:gd name="T98" fmla="*/ 720 w 1238"/>
                <a:gd name="T99" fmla="*/ 222 h 1234"/>
                <a:gd name="T100" fmla="*/ 619 w 1238"/>
                <a:gd name="T101" fmla="*/ 209 h 1234"/>
                <a:gd name="T102" fmla="*/ 573 w 1238"/>
                <a:gd name="T103" fmla="*/ 198 h 1234"/>
                <a:gd name="T104" fmla="*/ 537 w 1238"/>
                <a:gd name="T105" fmla="*/ 170 h 1234"/>
                <a:gd name="T106" fmla="*/ 518 w 1238"/>
                <a:gd name="T107" fmla="*/ 129 h 1234"/>
                <a:gd name="T108" fmla="*/ 518 w 1238"/>
                <a:gd name="T109" fmla="*/ 81 h 1234"/>
                <a:gd name="T110" fmla="*/ 537 w 1238"/>
                <a:gd name="T111" fmla="*/ 40 h 1234"/>
                <a:gd name="T112" fmla="*/ 573 w 1238"/>
                <a:gd name="T113" fmla="*/ 11 h 1234"/>
                <a:gd name="T114" fmla="*/ 619 w 1238"/>
                <a:gd name="T115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8" h="1234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1">
              <a:extLst>
                <a:ext uri="{FF2B5EF4-FFF2-40B4-BE49-F238E27FC236}">
                  <a16:creationId xmlns:a16="http://schemas.microsoft.com/office/drawing/2014/main" id="{2B4E8971-C679-47C3-B425-95771969EC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0700" y="1909763"/>
              <a:ext cx="569913" cy="568325"/>
            </a:xfrm>
            <a:custGeom>
              <a:avLst/>
              <a:gdLst>
                <a:gd name="T0" fmla="*/ 623 w 3589"/>
                <a:gd name="T1" fmla="*/ 622 h 3579"/>
                <a:gd name="T2" fmla="*/ 485 w 3589"/>
                <a:gd name="T3" fmla="*/ 0 h 3579"/>
                <a:gd name="T4" fmla="*/ 829 w 3589"/>
                <a:gd name="T5" fmla="*/ 310 h 3579"/>
                <a:gd name="T6" fmla="*/ 860 w 3589"/>
                <a:gd name="T7" fmla="*/ 396 h 3579"/>
                <a:gd name="T8" fmla="*/ 1083 w 3589"/>
                <a:gd name="T9" fmla="*/ 669 h 3579"/>
                <a:gd name="T10" fmla="*/ 1417 w 3589"/>
                <a:gd name="T11" fmla="*/ 494 h 3579"/>
                <a:gd name="T12" fmla="*/ 1791 w 3589"/>
                <a:gd name="T13" fmla="*/ 400 h 3579"/>
                <a:gd name="T14" fmla="*/ 2198 w 3589"/>
                <a:gd name="T15" fmla="*/ 401 h 3579"/>
                <a:gd name="T16" fmla="*/ 2588 w 3589"/>
                <a:gd name="T17" fmla="*/ 505 h 3579"/>
                <a:gd name="T18" fmla="*/ 2933 w 3589"/>
                <a:gd name="T19" fmla="*/ 697 h 3579"/>
                <a:gd name="T20" fmla="*/ 3219 w 3589"/>
                <a:gd name="T21" fmla="*/ 965 h 3579"/>
                <a:gd name="T22" fmla="*/ 3432 w 3589"/>
                <a:gd name="T23" fmla="*/ 1295 h 3579"/>
                <a:gd name="T24" fmla="*/ 3559 w 3589"/>
                <a:gd name="T25" fmla="*/ 1675 h 3579"/>
                <a:gd name="T26" fmla="*/ 3586 w 3589"/>
                <a:gd name="T27" fmla="*/ 2007 h 3579"/>
                <a:gd name="T28" fmla="*/ 3530 w 3589"/>
                <a:gd name="T29" fmla="*/ 2078 h 3579"/>
                <a:gd name="T30" fmla="*/ 3438 w 3589"/>
                <a:gd name="T31" fmla="*/ 2078 h 3579"/>
                <a:gd name="T32" fmla="*/ 3382 w 3589"/>
                <a:gd name="T33" fmla="*/ 2007 h 3579"/>
                <a:gd name="T34" fmla="*/ 3349 w 3589"/>
                <a:gd name="T35" fmla="*/ 1692 h 3579"/>
                <a:gd name="T36" fmla="*/ 3220 w 3589"/>
                <a:gd name="T37" fmla="*/ 1339 h 3579"/>
                <a:gd name="T38" fmla="*/ 3004 w 3589"/>
                <a:gd name="T39" fmla="*/ 1037 h 3579"/>
                <a:gd name="T40" fmla="*/ 2717 w 3589"/>
                <a:gd name="T41" fmla="*/ 803 h 3579"/>
                <a:gd name="T42" fmla="*/ 2374 w 3589"/>
                <a:gd name="T43" fmla="*/ 651 h 3579"/>
                <a:gd name="T44" fmla="*/ 1989 w 3589"/>
                <a:gd name="T45" fmla="*/ 597 h 3579"/>
                <a:gd name="T46" fmla="*/ 1625 w 3589"/>
                <a:gd name="T47" fmla="*/ 646 h 3579"/>
                <a:gd name="T48" fmla="*/ 1298 w 3589"/>
                <a:gd name="T49" fmla="*/ 781 h 3579"/>
                <a:gd name="T50" fmla="*/ 2066 w 3589"/>
                <a:gd name="T51" fmla="*/ 1913 h 3579"/>
                <a:gd name="T52" fmla="*/ 2096 w 3589"/>
                <a:gd name="T53" fmla="*/ 1998 h 3579"/>
                <a:gd name="T54" fmla="*/ 2050 w 3589"/>
                <a:gd name="T55" fmla="*/ 2074 h 3579"/>
                <a:gd name="T56" fmla="*/ 1972 w 3589"/>
                <a:gd name="T57" fmla="*/ 2090 h 3579"/>
                <a:gd name="T58" fmla="*/ 935 w 3589"/>
                <a:gd name="T59" fmla="*/ 1081 h 3579"/>
                <a:gd name="T60" fmla="*/ 741 w 3589"/>
                <a:gd name="T61" fmla="*/ 1372 h 3579"/>
                <a:gd name="T62" fmla="*/ 626 w 3589"/>
                <a:gd name="T63" fmla="*/ 1709 h 3579"/>
                <a:gd name="T64" fmla="*/ 602 w 3589"/>
                <a:gd name="T65" fmla="*/ 2082 h 3579"/>
                <a:gd name="T66" fmla="*/ 682 w 3589"/>
                <a:gd name="T67" fmla="*/ 2457 h 3579"/>
                <a:gd name="T68" fmla="*/ 856 w 3589"/>
                <a:gd name="T69" fmla="*/ 2787 h 3579"/>
                <a:gd name="T70" fmla="*/ 1110 w 3589"/>
                <a:gd name="T71" fmla="*/ 3057 h 3579"/>
                <a:gd name="T72" fmla="*/ 1426 w 3589"/>
                <a:gd name="T73" fmla="*/ 3251 h 3579"/>
                <a:gd name="T74" fmla="*/ 1793 w 3589"/>
                <a:gd name="T75" fmla="*/ 3357 h 3579"/>
                <a:gd name="T76" fmla="*/ 2161 w 3589"/>
                <a:gd name="T77" fmla="*/ 3360 h 3579"/>
                <a:gd name="T78" fmla="*/ 2488 w 3589"/>
                <a:gd name="T79" fmla="*/ 3277 h 3579"/>
                <a:gd name="T80" fmla="*/ 2786 w 3589"/>
                <a:gd name="T81" fmla="*/ 3119 h 3579"/>
                <a:gd name="T82" fmla="*/ 3040 w 3589"/>
                <a:gd name="T83" fmla="*/ 2892 h 3579"/>
                <a:gd name="T84" fmla="*/ 3123 w 3589"/>
                <a:gd name="T85" fmla="*/ 2855 h 3579"/>
                <a:gd name="T86" fmla="*/ 3204 w 3589"/>
                <a:gd name="T87" fmla="*/ 2899 h 3579"/>
                <a:gd name="T88" fmla="*/ 3220 w 3589"/>
                <a:gd name="T89" fmla="*/ 2987 h 3579"/>
                <a:gd name="T90" fmla="*/ 3069 w 3589"/>
                <a:gd name="T91" fmla="*/ 3160 h 3579"/>
                <a:gd name="T92" fmla="*/ 2774 w 3589"/>
                <a:gd name="T93" fmla="*/ 3374 h 3579"/>
                <a:gd name="T94" fmla="*/ 2441 w 3589"/>
                <a:gd name="T95" fmla="*/ 3514 h 3579"/>
                <a:gd name="T96" fmla="*/ 2081 w 3589"/>
                <a:gd name="T97" fmla="*/ 3577 h 3579"/>
                <a:gd name="T98" fmla="*/ 1680 w 3589"/>
                <a:gd name="T99" fmla="*/ 3549 h 3579"/>
                <a:gd name="T100" fmla="*/ 1299 w 3589"/>
                <a:gd name="T101" fmla="*/ 3423 h 3579"/>
                <a:gd name="T102" fmla="*/ 967 w 3589"/>
                <a:gd name="T103" fmla="*/ 3210 h 3579"/>
                <a:gd name="T104" fmla="*/ 699 w 3589"/>
                <a:gd name="T105" fmla="*/ 2925 h 3579"/>
                <a:gd name="T106" fmla="*/ 506 w 3589"/>
                <a:gd name="T107" fmla="*/ 2581 h 3579"/>
                <a:gd name="T108" fmla="*/ 403 w 3589"/>
                <a:gd name="T109" fmla="*/ 2191 h 3579"/>
                <a:gd name="T110" fmla="*/ 402 w 3589"/>
                <a:gd name="T111" fmla="*/ 1786 h 3579"/>
                <a:gd name="T112" fmla="*/ 495 w 3589"/>
                <a:gd name="T113" fmla="*/ 1413 h 3579"/>
                <a:gd name="T114" fmla="*/ 671 w 3589"/>
                <a:gd name="T115" fmla="*/ 1080 h 3579"/>
                <a:gd name="T116" fmla="*/ 397 w 3589"/>
                <a:gd name="T117" fmla="*/ 857 h 3579"/>
                <a:gd name="T118" fmla="*/ 328 w 3589"/>
                <a:gd name="T119" fmla="*/ 840 h 3579"/>
                <a:gd name="T120" fmla="*/ 4 w 3589"/>
                <a:gd name="T121" fmla="*/ 507 h 3579"/>
                <a:gd name="T122" fmla="*/ 14 w 3589"/>
                <a:gd name="T123" fmla="*/ 418 h 3579"/>
                <a:gd name="T124" fmla="*/ 440 w 3589"/>
                <a:gd name="T125" fmla="*/ 4 h 3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89" h="3579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Shape 67"/>
          <p:cNvSpPr/>
          <p:nvPr/>
        </p:nvSpPr>
        <p:spPr>
          <a:xfrm>
            <a:off x="1403648" y="144894"/>
            <a:ext cx="4608512" cy="538609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результаты </a:t>
            </a:r>
            <a:endParaRPr lang="ru-RU" sz="1500" b="1" dirty="0">
              <a:solidFill>
                <a:srgbClr val="FFFFFF"/>
              </a:solidFill>
              <a:latin typeface="Montserrat-SemiBold"/>
            </a:endParaRPr>
          </a:p>
          <a:p>
            <a:pPr algn="ctr"/>
            <a:r>
              <a:rPr lang="ru-RU" sz="1500" b="1" dirty="0" smtClean="0">
                <a:solidFill>
                  <a:srgbClr val="FFFFFF"/>
                </a:solidFill>
                <a:latin typeface="Montserrat-SemiBold"/>
              </a:rPr>
              <a:t>за 2020 и 2021 годы </a:t>
            </a:r>
            <a:endParaRPr lang="ru-RU" sz="1500" b="1" dirty="0">
              <a:solidFill>
                <a:srgbClr val="FFFFFF"/>
              </a:solidFill>
              <a:latin typeface="Montserrat-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67619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28152</TotalTime>
  <Words>822</Words>
  <Application>Microsoft Office PowerPoint</Application>
  <PresentationFormat>Экран (16:9)</PresentationFormat>
  <Paragraphs>348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Montserrat</vt:lpstr>
      <vt:lpstr>Montserrat Light</vt:lpstr>
      <vt:lpstr>Montserrat-Regular</vt:lpstr>
      <vt:lpstr>Montserrat-SemiBold</vt:lpstr>
      <vt:lpstr>Poppins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Власова</dc:creator>
  <cp:lastModifiedBy>Карпова Ирина Юрьевна</cp:lastModifiedBy>
  <cp:revision>2335</cp:revision>
  <cp:lastPrinted>2021-10-14T12:28:34Z</cp:lastPrinted>
  <dcterms:created xsi:type="dcterms:W3CDTF">2009-04-22T03:24:40Z</dcterms:created>
  <dcterms:modified xsi:type="dcterms:W3CDTF">2021-10-14T12:29:20Z</dcterms:modified>
</cp:coreProperties>
</file>