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912" r:id="rId1"/>
    <p:sldMasterId id="2147483936" r:id="rId2"/>
  </p:sldMasterIdLst>
  <p:notesMasterIdLst>
    <p:notesMasterId r:id="rId15"/>
  </p:notesMasterIdLst>
  <p:handoutMasterIdLst>
    <p:handoutMasterId r:id="rId16"/>
  </p:handoutMasterIdLst>
  <p:sldIdLst>
    <p:sldId id="912" r:id="rId3"/>
    <p:sldId id="920" r:id="rId4"/>
    <p:sldId id="914" r:id="rId5"/>
    <p:sldId id="921" r:id="rId6"/>
    <p:sldId id="924" r:id="rId7"/>
    <p:sldId id="925" r:id="rId8"/>
    <p:sldId id="915" r:id="rId9"/>
    <p:sldId id="927" r:id="rId10"/>
    <p:sldId id="922" r:id="rId11"/>
    <p:sldId id="923" r:id="rId12"/>
    <p:sldId id="929" r:id="rId13"/>
    <p:sldId id="913" r:id="rId14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лжикова Алиса Андреевна" initials="ДА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9E6F44"/>
    <a:srgbClr val="41719C"/>
    <a:srgbClr val="B49D7A"/>
    <a:srgbClr val="F5F5F5"/>
    <a:srgbClr val="FFFF99"/>
    <a:srgbClr val="FF9999"/>
    <a:srgbClr val="A7D971"/>
    <a:srgbClr val="E9D9BD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096" autoAdjust="0"/>
  </p:normalViewPr>
  <p:slideViewPr>
    <p:cSldViewPr>
      <p:cViewPr varScale="1">
        <p:scale>
          <a:sx n="105" d="100"/>
          <a:sy n="105" d="100"/>
        </p:scale>
        <p:origin x="720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0,3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2" y="1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30799-332D-4BE0-ACCE-62A7D9761A7C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7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0,3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2" y="9428167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EE7F5-771B-4C0F-8CE0-C95587D036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2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0,3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2" y="1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E8EC5-E069-4A3E-B700-C86FCAA70C9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8" y="471489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7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0,3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2" y="9428167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46169-E5DE-4D31-BFCE-ACAC6EF7EB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05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6975AF-01B6-440F-A6CF-4802E70C7AB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061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AB1A-3F00-4446-8271-7A27AB2C4E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527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AB1A-3F00-4446-8271-7A27AB2C4E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43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83560-A13B-40B6-BF00-582D6B1E6D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06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AB1A-3F00-4446-8271-7A27AB2C4E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7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AB1A-3F00-4446-8271-7A27AB2C4E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0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AB1A-3F00-4446-8271-7A27AB2C4E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05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AB1A-3F00-4446-8271-7A27AB2C4E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80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AB1A-3F00-4446-8271-7A27AB2C4E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96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AB1A-3F00-4446-8271-7A27AB2C4E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370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FAB1A-3F00-4446-8271-7A27AB2C4E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53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B93C-1CFD-474A-B7F8-7940277C07D6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08C-ACFB-4CBB-AD3B-26B73413E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3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EDA3-30A7-4FE1-88AE-EBC36ABCA1B9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08C-ACFB-4CBB-AD3B-26B73413E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08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FDD1-B825-4A10-A3DC-D97F6DAEBBC5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08C-ACFB-4CBB-AD3B-26B73413E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5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E5F1-1EFA-441A-9CA9-816E2604BDFE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66BB-6B3B-4C41-9AE9-39CE4BA8D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01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0A52-58EF-416F-B056-2CA45B7900B7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66BB-6B3B-4C41-9AE9-39CE4BA8D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6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DA41-3639-4001-9B5E-1B0040822E1B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66BB-6B3B-4C41-9AE9-39CE4BA8D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64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5C9D-E7DD-4829-B74C-E28A22F8E691}" type="datetime1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66BB-6B3B-4C41-9AE9-39CE4BA8D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52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57AD-11F4-4131-ABF6-AD6D5A16988C}" type="datetime1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66BB-6B3B-4C41-9AE9-39CE4BA8D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1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8CF3-C9DE-4865-B5AB-33470B6DB8E8}" type="datetime1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66BB-6B3B-4C41-9AE9-39CE4BA8D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39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A094-8CBA-4B9D-AD0A-972623F1A70B}" type="datetime1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66BB-6B3B-4C41-9AE9-39CE4BA8D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11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D4B1-BD6B-4134-8643-0DB1EB553729}" type="datetime1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66BB-6B3B-4C41-9AE9-39CE4BA8D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8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A4FF-3D8E-469B-B7D9-6E959A0552B0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08C-ACFB-4CBB-AD3B-26B73413E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141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1172-A593-444A-87C2-6BDC64EE58F8}" type="datetime1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66BB-6B3B-4C41-9AE9-39CE4BA8D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67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D4E8-249F-414F-89CD-24A96C39FEED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66BB-6B3B-4C41-9AE9-39CE4BA8D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08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5A33-EC8F-4E43-BC31-0E19E768D49A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66BB-6B3B-4C41-9AE9-39CE4BA8D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8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C952-5DC1-47B9-AC09-EE405F6D205A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08C-ACFB-4CBB-AD3B-26B73413E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9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2680-AA51-4BD5-9080-D44822492114}" type="datetime1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08C-ACFB-4CBB-AD3B-26B73413E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04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EAC5-C6EB-47E4-A606-484C81163D5D}" type="datetime1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08C-ACFB-4CBB-AD3B-26B73413E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4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6006-AAAD-4F88-811D-32599854EB7F}" type="datetime1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08C-ACFB-4CBB-AD3B-26B73413E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4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2510D-7A41-43B0-B8FE-2AC2C4CCF2D9}" type="datetime1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08C-ACFB-4CBB-AD3B-26B73413E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6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4E7A-5A8C-4F64-9030-EFABB3E3A60D}" type="datetime1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08C-ACFB-4CBB-AD3B-26B73413E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43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1229-64B6-4836-A771-389FA502C75B}" type="datetime1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CD08C-ACFB-4CBB-AD3B-26B73413E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824D5-3F47-46E8-BD4E-D173558D527A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D08C-ACFB-4CBB-AD3B-26B73413E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9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75323-18CF-448F-8A52-965498C5A787}" type="datetime1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F66BB-6B3B-4C41-9AE9-39CE4BA8D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4.png"/><Relationship Id="rId7" Type="http://schemas.openxmlformats.org/officeDocument/2006/relationships/image" Target="cid:E5D5E055-83CB-4828-954B-DF27A77A9821" TargetMode="External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jpeg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jpe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49"/>
          <a:stretch/>
        </p:blipFill>
        <p:spPr>
          <a:xfrm>
            <a:off x="-15049" y="-2"/>
            <a:ext cx="9159049" cy="5189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" y="82591"/>
            <a:ext cx="1571618" cy="5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227" y="1563817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ru-RU" altLang="ru-RU" b="1" dirty="0">
              <a:solidFill>
                <a:srgbClr val="E2AC76"/>
              </a:solidFill>
              <a:latin typeface="Tahoma" pitchFamily="34" charset="0"/>
              <a:cs typeface="Tahoma" pitchFamily="34" charset="0"/>
            </a:endParaRPr>
          </a:p>
          <a:p>
            <a:pPr algn="ctr" defTabSz="685800"/>
            <a:r>
              <a:rPr lang="ru-RU" altLang="ru-RU" sz="2800" b="1" dirty="0">
                <a:solidFill>
                  <a:srgbClr val="E2AC76"/>
                </a:solidFill>
                <a:latin typeface="Tahoma" pitchFamily="34" charset="0"/>
                <a:cs typeface="Tahoma" pitchFamily="34" charset="0"/>
              </a:rPr>
              <a:t>Приоритетные направления</a:t>
            </a:r>
          </a:p>
          <a:p>
            <a:pPr algn="ctr" defTabSz="685800"/>
            <a:r>
              <a:rPr lang="ru-RU" altLang="ru-RU" sz="2800" b="1" dirty="0">
                <a:solidFill>
                  <a:srgbClr val="E2AC76"/>
                </a:solidFill>
                <a:latin typeface="Tahoma" pitchFamily="34" charset="0"/>
                <a:cs typeface="Tahoma" pitchFamily="34" charset="0"/>
              </a:rPr>
              <a:t> контрольной (надзорной) </a:t>
            </a:r>
            <a:r>
              <a:rPr lang="ru-RU" altLang="ru-RU" sz="2800" b="1" dirty="0" smtClean="0">
                <a:solidFill>
                  <a:srgbClr val="E2AC76"/>
                </a:solidFill>
                <a:latin typeface="Tahoma" pitchFamily="34" charset="0"/>
                <a:cs typeface="Tahoma" pitchFamily="34" charset="0"/>
              </a:rPr>
              <a:t>деятельности</a:t>
            </a:r>
          </a:p>
          <a:p>
            <a:pPr algn="ctr" defTabSz="685800"/>
            <a:r>
              <a:rPr lang="ru-RU" altLang="ru-RU" sz="2800" b="1" dirty="0" smtClean="0">
                <a:solidFill>
                  <a:srgbClr val="E2AC7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800" b="1" dirty="0">
                <a:solidFill>
                  <a:srgbClr val="E2AC76"/>
                </a:solidFill>
                <a:latin typeface="Tahoma" pitchFamily="34" charset="0"/>
                <a:cs typeface="Tahoma" pitchFamily="34" charset="0"/>
              </a:rPr>
              <a:t>в регионе</a:t>
            </a:r>
          </a:p>
          <a:p>
            <a:pPr algn="ctr" defTabSz="685800"/>
            <a:endParaRPr lang="ru-RU" altLang="ru-RU" b="1" dirty="0">
              <a:solidFill>
                <a:srgbClr val="E2AC76"/>
              </a:solidFill>
              <a:latin typeface="Tahoma" pitchFamily="34" charset="0"/>
              <a:cs typeface="Tahoma" pitchFamily="34" charset="0"/>
            </a:endParaRPr>
          </a:p>
          <a:p>
            <a:pPr defTabSz="685800"/>
            <a:endParaRPr lang="ru-RU" altLang="ru-RU" b="1" dirty="0">
              <a:solidFill>
                <a:srgbClr val="E2AC7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39" y="-1"/>
            <a:ext cx="5284177" cy="51140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72404" y="4796246"/>
            <a:ext cx="2049030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1800" b="1">
                <a:solidFill>
                  <a:srgbClr val="9E6F44"/>
                </a:solidFill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</a:lstStyle>
          <a:p>
            <a:pPr algn="l" defTabSz="9143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D9A673"/>
                </a:solidFill>
              </a:rPr>
              <a:t>Новосибирск</a:t>
            </a:r>
            <a:r>
              <a:rPr lang="ru-RU" sz="1000" dirty="0">
                <a:solidFill>
                  <a:srgbClr val="C17529">
                    <a:lumMod val="60000"/>
                    <a:lumOff val="40000"/>
                  </a:srgbClr>
                </a:solidFill>
              </a:rPr>
              <a:t> 2023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79808"/>
            <a:ext cx="7632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E2AC76"/>
                </a:solidFill>
                <a:latin typeface="Tahoma" pitchFamily="34" charset="0"/>
                <a:cs typeface="Tahoma" pitchFamily="34" charset="0"/>
              </a:rPr>
              <a:t>Решетников Лев Николаевич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dirty="0">
                <a:solidFill>
                  <a:srgbClr val="E2AC76"/>
                </a:solidFill>
                <a:latin typeface="Tahoma" pitchFamily="34" charset="0"/>
                <a:cs typeface="Tahoma" pitchFamily="34" charset="0"/>
              </a:rPr>
              <a:t>м</a:t>
            </a:r>
            <a:r>
              <a:rPr lang="ru-RU" sz="1050" b="1" dirty="0" smtClean="0">
                <a:solidFill>
                  <a:srgbClr val="E2AC76"/>
                </a:solidFill>
                <a:latin typeface="Tahoma" pitchFamily="34" charset="0"/>
                <a:cs typeface="Tahoma" pitchFamily="34" charset="0"/>
              </a:rPr>
              <a:t>инистр </a:t>
            </a:r>
            <a:r>
              <a:rPr lang="ru-RU" sz="1050" b="1" dirty="0">
                <a:solidFill>
                  <a:srgbClr val="E2AC76"/>
                </a:solidFill>
                <a:latin typeface="Tahoma" pitchFamily="34" charset="0"/>
                <a:cs typeface="Tahoma" pitchFamily="34" charset="0"/>
              </a:rPr>
              <a:t>экономического развития </a:t>
            </a:r>
            <a:r>
              <a:rPr lang="ru-RU" sz="1050" b="1" dirty="0" smtClean="0">
                <a:solidFill>
                  <a:srgbClr val="E2AC76"/>
                </a:solidFill>
                <a:latin typeface="Tahoma" pitchFamily="34" charset="0"/>
                <a:cs typeface="Tahoma" pitchFamily="34" charset="0"/>
              </a:rPr>
              <a:t>Новосибирской области</a:t>
            </a:r>
            <a:endParaRPr lang="ru-RU" sz="1050" b="1" dirty="0">
              <a:solidFill>
                <a:srgbClr val="E2AC76"/>
              </a:solidFill>
              <a:latin typeface="Tahoma" pitchFamily="34" charset="0"/>
              <a:cs typeface="Tahoma" pitchFamily="34" charset="0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100" b="1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75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DDBAC2-E336-F66A-6C17-B00A6AECF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7" t="48404" r="48617" b="26912"/>
          <a:stretch/>
        </p:blipFill>
        <p:spPr>
          <a:xfrm>
            <a:off x="3907255" y="3858115"/>
            <a:ext cx="4090920" cy="1270915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748465" y="4698039"/>
            <a:ext cx="395536" cy="393991"/>
          </a:xfrm>
        </p:spPr>
        <p:txBody>
          <a:bodyPr>
            <a:normAutofit/>
          </a:bodyPr>
          <a:lstStyle/>
          <a:p>
            <a:fld id="{B40D7CFC-9118-4005-9F61-C1BECD5939FB}" type="slidenum">
              <a:rPr lang="ru-RU" sz="1400"/>
              <a:t>10</a:t>
            </a:fld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7BD43-D8FE-5183-4456-AAA5323A4870}"/>
              </a:ext>
            </a:extLst>
          </p:cNvPr>
          <p:cNvSpPr txBox="1"/>
          <p:nvPr/>
        </p:nvSpPr>
        <p:spPr>
          <a:xfrm>
            <a:off x="410518" y="154093"/>
            <a:ext cx="743806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ДИАЛОГ МЕЖДУ ВЛАСТЬЮ И БИЗНЕСОМ: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ДОСТИГНУТО</a:t>
            </a:r>
            <a:endParaRPr lang="ru-RU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88" y="42643"/>
            <a:ext cx="1333168" cy="481144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62586" y="614366"/>
            <a:ext cx="7958092" cy="35333"/>
          </a:xfrm>
          <a:prstGeom prst="line">
            <a:avLst/>
          </a:prstGeom>
          <a:noFill/>
          <a:ln w="6350" cap="flat" cmpd="sng" algn="ctr">
            <a:solidFill>
              <a:srgbClr val="C3986D"/>
            </a:solidFill>
            <a:prstDash val="solid"/>
            <a:miter lim="800000"/>
          </a:ln>
          <a:effectLst/>
        </p:spPr>
      </p:cxnSp>
      <p:pic>
        <p:nvPicPr>
          <p:cNvPr id="4098" name="Picture 2" descr="Комната для переговоров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8" y="2212826"/>
            <a:ext cx="886151" cy="8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19672" y="2412384"/>
            <a:ext cx="721067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ЕЖЕГОДНОЕ ПРОВЕДЕНИЕ П</a:t>
            </a:r>
            <a:r>
              <a:rPr lang="ru-RU" sz="12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УБЛИЧНЫХ МЕРОПРИЯТИЙ ПО </a:t>
            </a:r>
            <a:r>
              <a:rPr lang="ru-RU" sz="12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 </a:t>
            </a:r>
            <a:r>
              <a:rPr lang="ru-RU" sz="12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ВИДАМ КОНТРОЛЯ</a:t>
            </a:r>
          </a:p>
          <a:p>
            <a:pPr lvl="0">
              <a:defRPr/>
            </a:pPr>
            <a:endParaRPr lang="ru-RU" sz="500" b="1" noProof="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ru-RU" sz="1200" b="1" noProof="0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сводный план-график размещается на официальном сайте Минэкономразвития НСО</a:t>
            </a:r>
            <a:endParaRPr lang="ru-RU" sz="1200" b="1" noProof="0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3788929-825B-5952-9758-F27C2A7A0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21275"/>
              </p:ext>
            </p:extLst>
          </p:nvPr>
        </p:nvGraphicFramePr>
        <p:xfrm>
          <a:off x="1647989" y="1126864"/>
          <a:ext cx="3835062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11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ОИО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ОМСУ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17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Профилактические визиты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06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E79F9A-2791-50F8-F1C3-DEACD0299016}"/>
              </a:ext>
            </a:extLst>
          </p:cNvPr>
          <p:cNvSpPr/>
          <p:nvPr/>
        </p:nvSpPr>
        <p:spPr>
          <a:xfrm>
            <a:off x="1615643" y="757431"/>
            <a:ext cx="73582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АКТИВНОЕ ПРОВЕДЕНИЕ ПРОФИЛАКТИЧЕСКИХ ВИЗИТОВ И КОНСУЛЬТИРОВАНИЙ</a:t>
            </a:r>
            <a:endParaRPr lang="ru-RU" sz="1200" b="1" noProof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BC1619-8F18-0DB4-6AC5-63831D579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51418"/>
            <a:ext cx="698213" cy="7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6A912BE-3D1E-AB83-7382-3BED94658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4660" r="9994"/>
          <a:stretch/>
        </p:blipFill>
        <p:spPr bwMode="auto">
          <a:xfrm>
            <a:off x="539552" y="1242759"/>
            <a:ext cx="1002485" cy="6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36B4F3-1269-9FED-8095-237D68AA5D9C}"/>
              </a:ext>
            </a:extLst>
          </p:cNvPr>
          <p:cNvSpPr/>
          <p:nvPr/>
        </p:nvSpPr>
        <p:spPr>
          <a:xfrm>
            <a:off x="6226890" y="1022206"/>
            <a:ext cx="27831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Контролируемые лица могут записаться на проведение </a:t>
            </a:r>
            <a:r>
              <a:rPr lang="ru-RU" sz="1200" b="1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профвизита</a:t>
            </a:r>
            <a:endParaRPr lang="ru-RU" sz="1200" b="1" noProof="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endParaRPr lang="ru-RU" sz="1200" b="1" noProof="0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defRPr/>
            </a:pP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контрольный </a:t>
            </a:r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 проводит </a:t>
            </a:r>
            <a:r>
              <a:rPr lang="ru-RU" sz="1200" b="1" dirty="0" err="1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профвизит</a:t>
            </a:r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удобное </a:t>
            </a: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контролируемого </a:t>
            </a:r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лица </a:t>
            </a: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</a:t>
            </a:r>
            <a:endParaRPr lang="ru-RU" sz="1200" b="1" noProof="0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426" b="58426" l="12969" r="29323"/>
                    </a14:imgEffect>
                  </a14:imgLayer>
                </a14:imgProps>
              </a:ext>
            </a:extLst>
          </a:blip>
          <a:srcRect l="12955" t="36287" r="67611" b="39035"/>
          <a:stretch/>
        </p:blipFill>
        <p:spPr>
          <a:xfrm>
            <a:off x="597717" y="3243592"/>
            <a:ext cx="1232379" cy="88027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615643" y="3256311"/>
            <a:ext cx="727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ПРОЦЕДУРЫ ДОСУДЕБНОГО ОБЖАЛОВАНИЯ РЕШЕНИЙ, </a:t>
            </a:r>
          </a:p>
          <a:p>
            <a:pPr lvl="0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ДЕЙСТВИЙ (БЕЗДЕЙСТВИЙ) КОНТРОЛЬНОГО ОРГАНА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427" y="92537"/>
            <a:ext cx="24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84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748465" y="4698039"/>
            <a:ext cx="395536" cy="393991"/>
          </a:xfrm>
        </p:spPr>
        <p:txBody>
          <a:bodyPr>
            <a:normAutofit/>
          </a:bodyPr>
          <a:lstStyle/>
          <a:p>
            <a:fld id="{B40D7CFC-9118-4005-9F61-C1BECD5939FB}" type="slidenum">
              <a:rPr lang="ru-RU" sz="1400"/>
              <a:t>11</a:t>
            </a:fld>
            <a:endParaRPr lang="ru-RU" sz="14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88" y="42643"/>
            <a:ext cx="1333168" cy="481144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62586" y="525089"/>
            <a:ext cx="7958092" cy="35333"/>
          </a:xfrm>
          <a:prstGeom prst="line">
            <a:avLst/>
          </a:prstGeom>
          <a:noFill/>
          <a:ln w="6350" cap="flat" cmpd="sng" algn="ctr">
            <a:solidFill>
              <a:srgbClr val="C3986D"/>
            </a:solidFill>
            <a:prstDash val="solid"/>
            <a:miter lim="800000"/>
          </a:ln>
          <a:effectLst/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E79F9A-2791-50F8-F1C3-DEACD0299016}"/>
              </a:ext>
            </a:extLst>
          </p:cNvPr>
          <p:cNvSpPr/>
          <p:nvPr/>
        </p:nvSpPr>
        <p:spPr>
          <a:xfrm>
            <a:off x="1487863" y="1072075"/>
            <a:ext cx="72728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ОБЪЕМА И КАЧЕСТВА ПРОВЕДЕНИЯ </a:t>
            </a:r>
          </a:p>
          <a:p>
            <a:pPr lvl="0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ПРОФИЛАКТИЧЕСКИХ ВИЗИТОВ И КОНСУЛЬТИРОВАНИЙ</a:t>
            </a:r>
            <a:endParaRPr lang="ru-RU" sz="1300" b="1" noProof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2E79F9A-2791-50F8-F1C3-DEACD0299016}"/>
              </a:ext>
            </a:extLst>
          </p:cNvPr>
          <p:cNvSpPr/>
          <p:nvPr/>
        </p:nvSpPr>
        <p:spPr>
          <a:xfrm>
            <a:off x="1493206" y="2157001"/>
            <a:ext cx="72728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ЦИФРОВЫХ СЕРВИСОВ САМОПРОВЕРКИ </a:t>
            </a:r>
          </a:p>
          <a:p>
            <a:pPr lvl="0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РАСЧЕТА КАТЕГОРИИ РИСКА («КАЛЬКУЛЯТОРЫ РИСКА»)</a:t>
            </a:r>
            <a:endPara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E79F9A-2791-50F8-F1C3-DEACD0299016}"/>
              </a:ext>
            </a:extLst>
          </p:cNvPr>
          <p:cNvSpPr/>
          <p:nvPr/>
        </p:nvSpPr>
        <p:spPr>
          <a:xfrm>
            <a:off x="1455590" y="3380766"/>
            <a:ext cx="72728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ЕДИНОГО РЕГИОНАЛЬНОГО </a:t>
            </a:r>
          </a:p>
          <a:p>
            <a:pPr lvl="0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ЦИФРОВОГО СЕРВИСА В СФЕРЕ КНД</a:t>
            </a:r>
            <a:endParaRPr lang="ru-RU" sz="13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D30E60FB-C0F2-6CB5-D04A-EF20B540D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9" y="897737"/>
            <a:ext cx="841121" cy="8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7.pngwing.com/pngs/968/318/png-transparent-computer-icons-calculator-calculator-electronics-text-rectang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837" y="2127907"/>
            <a:ext cx="745317" cy="7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7.pngwing.com/pngs/222/282/png-transparent-computer-icons-internet-world-wide-web-text-trademark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5" y="3360260"/>
            <a:ext cx="853681" cy="85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5130" t="15960" r="2528" b="15639"/>
          <a:stretch/>
        </p:blipFill>
        <p:spPr>
          <a:xfrm>
            <a:off x="4911975" y="3462485"/>
            <a:ext cx="3816424" cy="15901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0427" y="92537"/>
            <a:ext cx="24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17BD43-D8FE-5183-4456-AAA5323A4870}"/>
              </a:ext>
            </a:extLst>
          </p:cNvPr>
          <p:cNvSpPr txBox="1"/>
          <p:nvPr/>
        </p:nvSpPr>
        <p:spPr>
          <a:xfrm>
            <a:off x="410518" y="154093"/>
            <a:ext cx="743806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ДИАЛОГ МЕЖДУ ВЛАСТЬЮ И БИЗНЕСОМ: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endParaRPr lang="ru-RU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7784" y="-52898"/>
            <a:ext cx="9181785" cy="5199830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" b="3872"/>
          <a:stretch/>
        </p:blipFill>
        <p:spPr>
          <a:xfrm>
            <a:off x="-37784" y="-52898"/>
            <a:ext cx="1258807" cy="51963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344" y="44577"/>
            <a:ext cx="5213482" cy="5121453"/>
          </a:xfrm>
          <a:prstGeom prst="rect">
            <a:avLst/>
          </a:prstGeom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760" y="4705670"/>
            <a:ext cx="2352146" cy="329627"/>
          </a:xfrm>
        </p:spPr>
        <p:txBody>
          <a:bodyPr/>
          <a:lstStyle/>
          <a:p>
            <a:pPr defTabSz="685800"/>
            <a:fld id="{F83CD08C-ACFB-4CBB-AD3B-26B73413ED81}" type="slidenum">
              <a:rPr lang="ru-RU">
                <a:solidFill>
                  <a:prstClr val="white"/>
                </a:solidFill>
                <a:latin typeface="Calibri" panose="020F0502020204030204"/>
              </a:rPr>
              <a:pPr defTabSz="685800"/>
              <a:t>12</a:t>
            </a:fld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37"/>
          <a:stretch/>
        </p:blipFill>
        <p:spPr>
          <a:xfrm>
            <a:off x="3131840" y="2285101"/>
            <a:ext cx="1080120" cy="7953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3"/>
          <a:stretch/>
        </p:blipFill>
        <p:spPr>
          <a:xfrm>
            <a:off x="4129941" y="2285101"/>
            <a:ext cx="1314005" cy="762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9794" y="1091057"/>
            <a:ext cx="765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altLang="ru-RU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Приоритетные направления </a:t>
            </a:r>
          </a:p>
          <a:p>
            <a:pPr algn="ctr" defTabSz="685800"/>
            <a:r>
              <a:rPr lang="ru-RU" altLang="ru-RU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контрольной (надзорной) деятельности в регионе</a:t>
            </a:r>
          </a:p>
          <a:p>
            <a:pPr algn="ctr" defTabSz="685800"/>
            <a:endParaRPr lang="ru-RU" altLang="ru-RU" b="1" dirty="0">
              <a:solidFill>
                <a:srgbClr val="E2AC76"/>
              </a:solidFill>
              <a:latin typeface="Tahoma" pitchFamily="34" charset="0"/>
              <a:cs typeface="Tahoma" pitchFamily="34" charset="0"/>
            </a:endParaRPr>
          </a:p>
          <a:p>
            <a:pPr defTabSz="685800"/>
            <a:endParaRPr lang="ru-RU" altLang="ru-RU" b="1" dirty="0">
              <a:solidFill>
                <a:srgbClr val="E2AC7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79912" y="3861614"/>
            <a:ext cx="2401112" cy="45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163" b="1" dirty="0">
                <a:solidFill>
                  <a:prstClr val="white"/>
                </a:solidFill>
                <a:latin typeface="Calibri" panose="020F0502020204030204"/>
              </a:rPr>
              <a:t>econom.nso.ru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altLang="ru-RU" sz="1163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042" y="3286677"/>
            <a:ext cx="2281626" cy="45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67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Блок-схема: узел 29"/>
          <p:cNvSpPr/>
          <p:nvPr/>
        </p:nvSpPr>
        <p:spPr>
          <a:xfrm>
            <a:off x="2831927" y="961935"/>
            <a:ext cx="970409" cy="905291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EAD4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Блок-схема: узел 28"/>
          <p:cNvSpPr/>
          <p:nvPr/>
        </p:nvSpPr>
        <p:spPr>
          <a:xfrm>
            <a:off x="7551858" y="961935"/>
            <a:ext cx="970409" cy="905291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EAD4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Блок-схема: узел 27"/>
          <p:cNvSpPr/>
          <p:nvPr/>
        </p:nvSpPr>
        <p:spPr>
          <a:xfrm>
            <a:off x="5391110" y="975856"/>
            <a:ext cx="970409" cy="905291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EAD4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6" name="TextBox 45"/>
          <p:cNvSpPr txBox="1"/>
          <p:nvPr/>
        </p:nvSpPr>
        <p:spPr>
          <a:xfrm>
            <a:off x="7705877" y="1105335"/>
            <a:ext cx="70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" name="Блок-схема: узел 22"/>
          <p:cNvSpPr/>
          <p:nvPr/>
        </p:nvSpPr>
        <p:spPr>
          <a:xfrm>
            <a:off x="904235" y="961935"/>
            <a:ext cx="970409" cy="905291"/>
          </a:xfrm>
          <a:prstGeom prst="flowChartConnector">
            <a:avLst/>
          </a:prstGeom>
          <a:solidFill>
            <a:schemeClr val="bg1"/>
          </a:solidFill>
          <a:ln w="28575">
            <a:solidFill>
              <a:srgbClr val="EAD4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0800000">
            <a:off x="1038813" y="2037012"/>
            <a:ext cx="776195" cy="595829"/>
          </a:xfrm>
          <a:prstGeom prst="triangle">
            <a:avLst>
              <a:gd name="adj" fmla="val 51227"/>
            </a:avLst>
          </a:prstGeom>
          <a:solidFill>
            <a:srgbClr val="EAD4AC"/>
          </a:solidFill>
          <a:ln>
            <a:solidFill>
              <a:srgbClr val="EAD4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TextBox 42"/>
          <p:cNvSpPr txBox="1"/>
          <p:nvPr/>
        </p:nvSpPr>
        <p:spPr>
          <a:xfrm>
            <a:off x="1038813" y="1091414"/>
            <a:ext cx="70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79745" y="1086753"/>
            <a:ext cx="50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5443" y="1105335"/>
            <a:ext cx="691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744224" y="4731989"/>
            <a:ext cx="292273" cy="262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0D7CFC-9118-4005-9F61-C1BECD5939FB}" type="slidenum">
              <a:rPr lang="ru-RU" sz="1400" smtClean="0">
                <a:solidFill>
                  <a:schemeClr val="tx2">
                    <a:lumMod val="75000"/>
                  </a:schemeClr>
                </a:solidFill>
              </a:rPr>
              <a:pPr/>
              <a:t>2</a:t>
            </a:fld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17BD43-D8FE-5183-4456-AAA5323A4870}"/>
              </a:ext>
            </a:extLst>
          </p:cNvPr>
          <p:cNvSpPr txBox="1"/>
          <p:nvPr/>
        </p:nvSpPr>
        <p:spPr>
          <a:xfrm>
            <a:off x="7006243" y="2828193"/>
            <a:ext cx="2004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Диалог власти и бизнеса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17BD43-D8FE-5183-4456-AAA5323A4870}"/>
              </a:ext>
            </a:extLst>
          </p:cNvPr>
          <p:cNvSpPr txBox="1"/>
          <p:nvPr/>
        </p:nvSpPr>
        <p:spPr>
          <a:xfrm>
            <a:off x="4600645" y="2845073"/>
            <a:ext cx="2581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Минимизация издержек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контролируемых лиц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17BD43-D8FE-5183-4456-AAA5323A4870}"/>
              </a:ext>
            </a:extLst>
          </p:cNvPr>
          <p:cNvSpPr txBox="1"/>
          <p:nvPr/>
        </p:nvSpPr>
        <p:spPr>
          <a:xfrm>
            <a:off x="2277969" y="2828193"/>
            <a:ext cx="2316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охраняемых законом ценностей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17BD43-D8FE-5183-4456-AAA5323A4870}"/>
              </a:ext>
            </a:extLst>
          </p:cNvPr>
          <p:cNvSpPr txBox="1"/>
          <p:nvPr/>
        </p:nvSpPr>
        <p:spPr>
          <a:xfrm>
            <a:off x="535804" y="2828194"/>
            <a:ext cx="17822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Прозрачность процедур контроля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88" y="42643"/>
            <a:ext cx="1333168" cy="481144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262921" y="627534"/>
            <a:ext cx="7958092" cy="35333"/>
          </a:xfrm>
          <a:prstGeom prst="line">
            <a:avLst/>
          </a:prstGeom>
          <a:noFill/>
          <a:ln w="6350" cap="flat" cmpd="sng" algn="ctr">
            <a:solidFill>
              <a:srgbClr val="C3986D"/>
            </a:solidFill>
            <a:prstDash val="solid"/>
            <a:miter lim="800000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717BD43-D8FE-5183-4456-AAA5323A4870}"/>
              </a:ext>
            </a:extLst>
          </p:cNvPr>
          <p:cNvSpPr txBox="1"/>
          <p:nvPr/>
        </p:nvSpPr>
        <p:spPr>
          <a:xfrm>
            <a:off x="257228" y="185233"/>
            <a:ext cx="743806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ru-RU" sz="15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ПРИНЦИПЫ НОВОЙ СИСТЕМЫ</a:t>
            </a:r>
            <a:r>
              <a:rPr lang="en-US" sz="15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5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 (НАДЗОРА)</a:t>
            </a:r>
            <a:endParaRPr lang="ru-RU" sz="1500" b="1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>
            <a:off x="2946783" y="2065903"/>
            <a:ext cx="776195" cy="595829"/>
          </a:xfrm>
          <a:prstGeom prst="triangle">
            <a:avLst>
              <a:gd name="adj" fmla="val 51227"/>
            </a:avLst>
          </a:prstGeom>
          <a:solidFill>
            <a:srgbClr val="EAD4AC"/>
          </a:solidFill>
          <a:ln>
            <a:solidFill>
              <a:srgbClr val="EAD4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>
            <a:off x="5488215" y="2054217"/>
            <a:ext cx="776195" cy="595829"/>
          </a:xfrm>
          <a:prstGeom prst="triangle">
            <a:avLst>
              <a:gd name="adj" fmla="val 51227"/>
            </a:avLst>
          </a:prstGeom>
          <a:solidFill>
            <a:srgbClr val="EAD4AC"/>
          </a:solidFill>
          <a:ln>
            <a:solidFill>
              <a:srgbClr val="EAD4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0800000">
            <a:off x="7648964" y="2054217"/>
            <a:ext cx="776195" cy="595829"/>
          </a:xfrm>
          <a:prstGeom prst="triangle">
            <a:avLst>
              <a:gd name="adj" fmla="val 51227"/>
            </a:avLst>
          </a:prstGeom>
          <a:solidFill>
            <a:srgbClr val="EAD4AC"/>
          </a:solidFill>
          <a:ln>
            <a:solidFill>
              <a:srgbClr val="EAD4A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123728" y="1428500"/>
            <a:ext cx="5040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358529" y="1440374"/>
            <a:ext cx="5040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6677911" y="1452248"/>
            <a:ext cx="5040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7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748465" y="4698039"/>
            <a:ext cx="395536" cy="393991"/>
          </a:xfrm>
        </p:spPr>
        <p:txBody>
          <a:bodyPr>
            <a:normAutofit/>
          </a:bodyPr>
          <a:lstStyle/>
          <a:p>
            <a:fld id="{B40D7CFC-9118-4005-9F61-C1BECD5939FB}" type="slidenum">
              <a:rPr lang="ru-RU" sz="1400"/>
              <a:t>3</a:t>
            </a:fld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7BD43-D8FE-5183-4456-AAA5323A4870}"/>
              </a:ext>
            </a:extLst>
          </p:cNvPr>
          <p:cNvSpPr txBox="1"/>
          <p:nvPr/>
        </p:nvSpPr>
        <p:spPr>
          <a:xfrm>
            <a:off x="505973" y="119621"/>
            <a:ext cx="743806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ПРОЗРАЧНОСТЬ ПРОЦЕДУРЫ КОНТРОЛЯ: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ДОСТИГНУТО</a:t>
            </a:r>
            <a:endParaRPr lang="ru-RU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88" y="42643"/>
            <a:ext cx="1333168" cy="481144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35065" y="540007"/>
            <a:ext cx="7958092" cy="35333"/>
          </a:xfrm>
          <a:prstGeom prst="line">
            <a:avLst/>
          </a:prstGeom>
          <a:noFill/>
          <a:ln w="6350" cap="flat" cmpd="sng" algn="ctr">
            <a:solidFill>
              <a:srgbClr val="C3986D"/>
            </a:solidFill>
            <a:prstDash val="solid"/>
            <a:miter lim="800000"/>
          </a:ln>
          <a:effectLst/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697253" y="3478908"/>
            <a:ext cx="416556" cy="4527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42922" y="969023"/>
            <a:ext cx="7964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ЗАКРЫТЫЙ ПЕРЕЧЕНЬ ВИДОВ КОНТРОЛЬНЫХ (НАДЗОРНЫХ) МЕРОПРИЯТИЙ, ОСНОВАНИЙ, СРОКОВ И ДЕЙСТВИЙ ПО КАЖДОМУ ВИДУ КОНТРОЛЯ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содержатся </a:t>
            </a:r>
            <a:r>
              <a:rPr lang="ru-RU" sz="11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положениях </a:t>
            </a:r>
            <a:r>
              <a:rPr lang="ru-RU" sz="11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видах контроля, которые оцифрованы в </a:t>
            </a:r>
            <a:r>
              <a:rPr lang="ru-RU" sz="11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Едином реестре видов </a:t>
            </a:r>
            <a:r>
              <a:rPr 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</a:t>
            </a:r>
            <a:endParaRPr lang="ru-RU" sz="1100" b="1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Интегрированная система – Бесплатные иконки: отгрузка и достав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0" y="938815"/>
            <a:ext cx="549000" cy="5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98509" y="3386892"/>
            <a:ext cx="761699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 РЕГИОНАЛЬНЫХ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ОБЯЗАТЕЛЬНЫХ ТРЕБОВАНИЙ </a:t>
            </a:r>
            <a:endParaRPr kumimoji="0" lang="ru-RU" sz="1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размещен на сайте Минэкономразвития НСО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41719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sz="11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</a:t>
            </a:r>
            <a:r>
              <a:rPr lang="en-US" sz="11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</a:t>
            </a:r>
            <a:r>
              <a:rPr lang="en-US" sz="11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econom.nso.ru/page/3878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9E6F4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 descr="Опросный лист – Бесплатные иконки: файлы и пап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6" y="1675028"/>
            <a:ext cx="523707" cy="5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146126" y="1741462"/>
            <a:ext cx="7304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ЧЕК-ЛИСТЫ – ЗАКРЫТЫЙ ПЕРЕЧЕНЬ ВОПРОСОВ В ХОДЕ ПРОВЕРКИ</a:t>
            </a:r>
          </a:p>
          <a:p>
            <a:pPr lvl="0" algn="just">
              <a:defRPr/>
            </a:pPr>
            <a:r>
              <a:rPr 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размещаются </a:t>
            </a:r>
            <a:r>
              <a:rPr lang="ru-RU" sz="11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сайте контрольного органа, четко определен предмет </a:t>
            </a:r>
            <a:r>
              <a:rPr 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проверки</a:t>
            </a:r>
            <a:endParaRPr lang="ru-RU" sz="1100" b="1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4" descr="Документ – Бесплатные иконки: безопасность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4" y="2362330"/>
            <a:ext cx="459354" cy="45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37754" y="2362330"/>
            <a:ext cx="753870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ЗАКРЫТЫЙ ПЕРЕЧЕНЬ СВЕДЕНИЙ, КОТОРЫЕ МОГУТ БЫТЬ ЗАПРОШЕНЫ В ХОДЕ ПРОВЕРКИ</a:t>
            </a:r>
            <a:endParaRPr lang="ru-RU" sz="1200" b="1" noProof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</a:t>
            </a:r>
            <a:r>
              <a:rPr lang="ru-RU" sz="11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сведений размещен 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сайте контрольного 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органа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9E6F4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18" descr="Символ документов – Бесплатные иконки: интерфейс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4" y="4464495"/>
            <a:ext cx="485215" cy="54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198509" y="4374873"/>
            <a:ext cx="4499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ПЕРЕЧНИ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НПА, СОДЕРЖАЩИХ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ОБЯЗАТЕЛЬНЫЕ ТРЕБОВАНИЯ</a:t>
            </a:r>
          </a:p>
          <a:p>
            <a:pPr lvl="0"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размещены</a:t>
            </a:r>
            <a:r>
              <a:rPr kumimoji="0" lang="ru-RU" sz="1100" b="1" i="0" u="none" strike="noStrike" kern="1200" cap="none" spc="0" normalizeH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сайтах </a:t>
            </a:r>
            <a:r>
              <a:rPr 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контрольных органов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9E6F4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2" descr="Бухгалтерия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76" y="3919037"/>
            <a:ext cx="616188" cy="6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490121" y="3705297"/>
            <a:ext cx="354403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РЕЕСТР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КАТЕГОРИРОВАННЫХ ОБЪЕКТОВ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ru-RU" sz="1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позволяет узнать свою категорию риска в режиме «онлайн»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41719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1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виджеты» с информацией из реестров </a:t>
            </a:r>
            <a:r>
              <a:rPr 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</a:t>
            </a:r>
            <a:r>
              <a:rPr lang="ru-RU" sz="11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</a:t>
            </a:r>
            <a:r>
              <a:rPr 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ены </a:t>
            </a:r>
            <a:r>
              <a:rPr lang="ru-RU" sz="11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сайтах </a:t>
            </a:r>
            <a:r>
              <a:rPr 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контрольных органов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9E6F4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3867534" y="621004"/>
            <a:ext cx="1741239" cy="261610"/>
          </a:xfrm>
          <a:prstGeom prst="rect">
            <a:avLst/>
          </a:prstGeom>
          <a:solidFill>
            <a:srgbClr val="F0E1C5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ПРОВЕРЯТЬ?</a:t>
            </a:r>
            <a:endParaRPr lang="ru-RU" alt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3892358" y="2944944"/>
            <a:ext cx="1741239" cy="261610"/>
          </a:xfrm>
          <a:prstGeom prst="rect">
            <a:avLst/>
          </a:prstGeom>
          <a:solidFill>
            <a:srgbClr val="F0E1C5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ПРОВЕРЯТЬ?</a:t>
            </a:r>
            <a:endParaRPr lang="ru-RU" alt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127" y="83160"/>
            <a:ext cx="24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109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748465" y="4698039"/>
            <a:ext cx="395536" cy="393991"/>
          </a:xfrm>
        </p:spPr>
        <p:txBody>
          <a:bodyPr>
            <a:normAutofit/>
          </a:bodyPr>
          <a:lstStyle/>
          <a:p>
            <a:fld id="{B40D7CFC-9118-4005-9F61-C1BECD5939FB}" type="slidenum">
              <a:rPr lang="ru-RU" sz="1400"/>
              <a:t>4</a:t>
            </a:fld>
            <a:endParaRPr lang="ru-RU" sz="14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88" y="42643"/>
            <a:ext cx="1333168" cy="481144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45961" y="574978"/>
            <a:ext cx="7958092" cy="35333"/>
          </a:xfrm>
          <a:prstGeom prst="line">
            <a:avLst/>
          </a:prstGeom>
          <a:noFill/>
          <a:ln w="6350" cap="flat" cmpd="sng" algn="ctr">
            <a:solidFill>
              <a:srgbClr val="C3986D"/>
            </a:solidFill>
            <a:prstDash val="solid"/>
            <a:miter lim="800000"/>
          </a:ln>
          <a:effectLst/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649628" y="3917848"/>
            <a:ext cx="552627" cy="600681"/>
          </a:xfrm>
          <a:prstGeom prst="rect">
            <a:avLst/>
          </a:prstGeom>
        </p:spPr>
      </p:pic>
      <p:pic>
        <p:nvPicPr>
          <p:cNvPr id="1028" name="Picture 4" descr="Интегрированная система – Бесплатные иконки: отгрузка и достав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11" y="1051683"/>
            <a:ext cx="699644" cy="6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75764" y="3764219"/>
            <a:ext cx="775839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РЕЕСТРОВ МУНИЦИПАЛЬНЫХ ОБЯЗАТЕЛЬНЫХ ТРЕБОВАНИЙ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РАЗМЕЩЕНИЕ ИХ НА САЙТЕ КОНТРОЛЬНОГО ОРГАНА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41719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Минэкономразвития </a:t>
            </a:r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НСО осуществляет методическую поддержку ОМСУ по вопросам </a:t>
            </a: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выявления и оценки применения обязательных требований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9E6F4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4" descr="Документ – Бесплатные иконки: безопаснос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4" y="2625884"/>
            <a:ext cx="618416" cy="61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339569" y="1037035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АКТУАЛИЗАЦИ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СВЕДЕНИЙ НА САЙТЕ КОНТРОЛЬНОГО ОРГАНА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 ЕДИНОМ РЕЕСТРЕ ВИДОВ КОНТРОЛЯ (ЕРВК)</a:t>
            </a:r>
          </a:p>
          <a:p>
            <a:pPr lvl="0" algn="just">
              <a:defRPr/>
            </a:pPr>
            <a:endParaRPr lang="ru-RU" sz="1200" b="1" noProof="0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Минэкономразвития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НСО осуществляет системный мониторинг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размещенных сведений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предмет их полноты и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актуальности, при выявлении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недостоверности в ЕРВК - вправе исключить контроль из публичного доступа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9E6F4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46464" y="2519593"/>
            <a:ext cx="76169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ДАЛЬНЕЙШЕЕ НАПОЛНЕНИЕ РЕЕСТРОВ </a:t>
            </a:r>
          </a:p>
          <a:p>
            <a:pPr marR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РЕГИОНАЛЬНЫХ ОБЯЗАТЕЛЬНЫХ ТРЕБОВАНИЙ</a:t>
            </a:r>
          </a:p>
          <a:p>
            <a:pPr marR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https://econom.nso.ru/page/3878</a:t>
            </a:r>
            <a:endParaRPr lang="ru-RU" sz="1200" b="1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127" y="83160"/>
            <a:ext cx="24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17BD43-D8FE-5183-4456-AAA5323A4870}"/>
              </a:ext>
            </a:extLst>
          </p:cNvPr>
          <p:cNvSpPr txBox="1"/>
          <p:nvPr/>
        </p:nvSpPr>
        <p:spPr>
          <a:xfrm>
            <a:off x="505973" y="119621"/>
            <a:ext cx="743806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ПРОЗРАЧНОСТЬ ПРОЦЕДУРЫ КОНТРОЛЯ: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endParaRPr lang="ru-RU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9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748465" y="4698039"/>
            <a:ext cx="395536" cy="393991"/>
          </a:xfrm>
        </p:spPr>
        <p:txBody>
          <a:bodyPr>
            <a:normAutofit/>
          </a:bodyPr>
          <a:lstStyle/>
          <a:p>
            <a:fld id="{B40D7CFC-9118-4005-9F61-C1BECD5939FB}" type="slidenum">
              <a:rPr lang="ru-RU" sz="1400"/>
              <a:t>5</a:t>
            </a:fld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7BD43-D8FE-5183-4456-AAA5323A4870}"/>
              </a:ext>
            </a:extLst>
          </p:cNvPr>
          <p:cNvSpPr txBox="1"/>
          <p:nvPr/>
        </p:nvSpPr>
        <p:spPr>
          <a:xfrm>
            <a:off x="425654" y="113938"/>
            <a:ext cx="743806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378">
              <a:defRPr/>
            </a:pPr>
            <a:r>
              <a:rPr lang="ru-RU" sz="15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ОХРАНЯЕМЫХ ЗАКОНОМ ЦЕННОСТЕЙ: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ДОСТИГНУТО</a:t>
            </a:r>
            <a:endParaRPr lang="ru-RU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88" y="42643"/>
            <a:ext cx="1333168" cy="481144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20659" y="506120"/>
            <a:ext cx="7958092" cy="35333"/>
          </a:xfrm>
          <a:prstGeom prst="line">
            <a:avLst/>
          </a:prstGeom>
          <a:noFill/>
          <a:ln w="6350" cap="flat" cmpd="sng" algn="ctr">
            <a:solidFill>
              <a:srgbClr val="C3986D"/>
            </a:solidFill>
            <a:prstDash val="solid"/>
            <a:miter lim="800000"/>
          </a:ln>
          <a:effectLst/>
        </p:spPr>
      </p:cxnSp>
      <p:pic>
        <p:nvPicPr>
          <p:cNvPr id="2" name="Picture 6" descr="Risk Icon Vector Illustration: เวกเตอร์สต็อก (ปลอดค่าลิขสิทธิ์) 1229239534  | Shutterstock">
            <a:extLst>
              <a:ext uri="{FF2B5EF4-FFF2-40B4-BE49-F238E27FC236}">
                <a16:creationId xmlns:a16="http://schemas.microsoft.com/office/drawing/2014/main" id="{358DA235-05E9-6016-05C4-B7869750C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t="17507" r="14712" b="23094"/>
          <a:stretch/>
        </p:blipFill>
        <p:spPr bwMode="auto">
          <a:xfrm>
            <a:off x="506994" y="736393"/>
            <a:ext cx="610448" cy="5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8689BBE-DE7B-DFB8-F8F6-D94AC4A6423A}"/>
              </a:ext>
            </a:extLst>
          </p:cNvPr>
          <p:cNvSpPr/>
          <p:nvPr/>
        </p:nvSpPr>
        <p:spPr>
          <a:xfrm>
            <a:off x="1261003" y="775028"/>
            <a:ext cx="71229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РИСК-ОРИЕНТИРОВАННЫЙ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ПОДХОД –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 всеми региональными контрольными органами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rgbClr val="41719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частота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200" b="1" i="0" u="none" strike="noStrike" kern="1200" cap="none" spc="0" normalizeH="0" noProof="0" dirty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КНМ зависит от риска причинения 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9E6F4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16" descr="Уведомление колокольчик – Бесплатные иконки: ui">
            <a:extLst>
              <a:ext uri="{FF2B5EF4-FFF2-40B4-BE49-F238E27FC236}">
                <a16:creationId xmlns:a16="http://schemas.microsoft.com/office/drawing/2014/main" id="{F9EBCDA7-BE03-D019-7859-0A604B390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84" y="1716459"/>
            <a:ext cx="578858" cy="57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2B0CD2F-97A8-2A04-5104-7A6D832C5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16206"/>
              </p:ext>
            </p:extLst>
          </p:nvPr>
        </p:nvGraphicFramePr>
        <p:xfrm>
          <a:off x="1073496" y="3099556"/>
          <a:ext cx="2188092" cy="916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3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970">
                <a:tc>
                  <a:txBody>
                    <a:bodyPr/>
                    <a:lstStyle/>
                    <a:p>
                      <a:pPr algn="r"/>
                      <a:r>
                        <a:rPr lang="ru-RU" sz="105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Отменено</a:t>
                      </a:r>
                      <a:r>
                        <a:rPr lang="ru-RU" sz="1050" b="1" i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ИР</a:t>
                      </a:r>
                      <a:endParaRPr lang="ru-RU" sz="1050" b="1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4">
                <a:tc>
                  <a:txBody>
                    <a:bodyPr/>
                    <a:lstStyle/>
                    <a:p>
                      <a:pPr algn="r"/>
                      <a:r>
                        <a:rPr lang="ru-RU" sz="105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Актуализировано </a:t>
                      </a:r>
                      <a:r>
                        <a:rPr lang="ru-RU" sz="1050" b="1" i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ИР</a:t>
                      </a:r>
                      <a:endParaRPr lang="ru-RU" sz="1050" b="1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4">
                <a:tc>
                  <a:txBody>
                    <a:bodyPr/>
                    <a:lstStyle/>
                    <a:p>
                      <a:pPr algn="r"/>
                      <a:r>
                        <a:rPr lang="ru-RU" sz="105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Принято новых 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808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7694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F6B155-04F1-BF94-A9F7-A35A5973CF4E}"/>
              </a:ext>
            </a:extLst>
          </p:cNvPr>
          <p:cNvSpPr/>
          <p:nvPr/>
        </p:nvSpPr>
        <p:spPr>
          <a:xfrm>
            <a:off x="1267170" y="1716459"/>
            <a:ext cx="75533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 ИНДИКАТОРОВ РИСКА (ИР)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1719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сигнализируют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риске,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позволяют предотвратить причинение вреда (ущерба) охраняемым законом ценностям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9E6F4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7A08DF4-75B2-E578-727D-A3CE3F5DA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16454" r="45592" b="10516"/>
          <a:stretch/>
        </p:blipFill>
        <p:spPr bwMode="auto">
          <a:xfrm>
            <a:off x="4475015" y="3071849"/>
            <a:ext cx="694895" cy="93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9CA46E3-66CB-B22C-B288-52737AF7F65E}"/>
              </a:ext>
            </a:extLst>
          </p:cNvPr>
          <p:cNvSpPr txBox="1"/>
          <p:nvPr/>
        </p:nvSpPr>
        <p:spPr bwMode="auto">
          <a:xfrm>
            <a:off x="812218" y="2721726"/>
            <a:ext cx="3039702" cy="246221"/>
          </a:xfrm>
          <a:prstGeom prst="rect">
            <a:avLst/>
          </a:prstGeom>
          <a:solidFill>
            <a:srgbClr val="F0E1C5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РЕГИОНАЛЬНЫЕ КОНТРОЛЬНЫЕ ОРГАНЫ</a:t>
            </a:r>
            <a:endParaRPr lang="ru-RU" alt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9ABA08-628D-1EDC-DCAF-52D9619F4922}"/>
              </a:ext>
            </a:extLst>
          </p:cNvPr>
          <p:cNvSpPr txBox="1"/>
          <p:nvPr/>
        </p:nvSpPr>
        <p:spPr bwMode="auto">
          <a:xfrm>
            <a:off x="5363132" y="2691787"/>
            <a:ext cx="3319208" cy="246221"/>
          </a:xfrm>
          <a:prstGeom prst="rect">
            <a:avLst/>
          </a:prstGeom>
          <a:solidFill>
            <a:srgbClr val="F0E1C5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alt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МУНИЦИПАЛЬНЫЕ КОНТРОЛЬНЫЕ ОРГАНЫ</a:t>
            </a:r>
            <a:endParaRPr lang="ru-RU" alt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C7DAAA-304A-BDB8-7175-CC5F01D29743}"/>
              </a:ext>
            </a:extLst>
          </p:cNvPr>
          <p:cNvSpPr txBox="1"/>
          <p:nvPr/>
        </p:nvSpPr>
        <p:spPr>
          <a:xfrm>
            <a:off x="5363132" y="2967947"/>
            <a:ext cx="3421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илот» с 4 ОМСУ по разработке типового перечня ИР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видам муниципального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  </a:t>
            </a:r>
          </a:p>
          <a:p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Новосибирск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Карасукский,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Мошковский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Маслянинский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районы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png.pngtree.com/png-clipart/20190705/original/pngtree-vector-lecturer-icon-png-image_42319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8" y="4286473"/>
            <a:ext cx="622806" cy="6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8F6B155-04F1-BF94-A9F7-A35A5973CF4E}"/>
              </a:ext>
            </a:extLst>
          </p:cNvPr>
          <p:cNvSpPr/>
          <p:nvPr/>
        </p:nvSpPr>
        <p:spPr>
          <a:xfrm>
            <a:off x="1261003" y="4163616"/>
            <a:ext cx="74213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ПУБЛИЧНОСТИ ОЦЕНКИ РЕЗУЛЬТАТИВНОСТИ РЕГИОНАЛЬНОГО КОНТРОЛЯ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1719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стимулирование контрольных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органов по снижению причиняемого вреда (ущерба)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9E6F4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соответствующих сферах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9E6F44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427" y="83160"/>
            <a:ext cx="24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831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748465" y="4698039"/>
            <a:ext cx="395536" cy="393991"/>
          </a:xfrm>
        </p:spPr>
        <p:txBody>
          <a:bodyPr>
            <a:normAutofit/>
          </a:bodyPr>
          <a:lstStyle/>
          <a:p>
            <a:fld id="{B40D7CFC-9118-4005-9F61-C1BECD5939FB}" type="slidenum">
              <a:rPr lang="ru-RU" sz="1400"/>
              <a:t>6</a:t>
            </a:fld>
            <a:endParaRPr lang="ru-RU" sz="14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88" y="42643"/>
            <a:ext cx="1333168" cy="481144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57657" y="523787"/>
            <a:ext cx="7958092" cy="35333"/>
          </a:xfrm>
          <a:prstGeom prst="line">
            <a:avLst/>
          </a:prstGeom>
          <a:noFill/>
          <a:ln w="6350" cap="flat" cmpd="sng" algn="ctr">
            <a:solidFill>
              <a:srgbClr val="C3986D"/>
            </a:solidFill>
            <a:prstDash val="solid"/>
            <a:miter lim="800000"/>
          </a:ln>
          <a:effectLst/>
        </p:spPr>
      </p:cxnSp>
      <p:pic>
        <p:nvPicPr>
          <p:cNvPr id="2" name="Picture 16" descr="Уведомление колокольчик – Бесплатные иконки: ui">
            <a:extLst>
              <a:ext uri="{FF2B5EF4-FFF2-40B4-BE49-F238E27FC236}">
                <a16:creationId xmlns:a16="http://schemas.microsoft.com/office/drawing/2014/main" id="{42AC40AC-6478-C852-D2C2-BE11AB79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8" y="1033336"/>
            <a:ext cx="554752" cy="5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7BFD1C-9A8D-C14E-40EB-FA1D028959AC}"/>
              </a:ext>
            </a:extLst>
          </p:cNvPr>
          <p:cNvSpPr/>
          <p:nvPr/>
        </p:nvSpPr>
        <p:spPr>
          <a:xfrm>
            <a:off x="1074312" y="946141"/>
            <a:ext cx="745812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3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ДОЛИ КОНТРОЛЬНЫХ МЕРОПРИЯТИЙ, ПРОВОДИМЫХ </a:t>
            </a:r>
          </a:p>
          <a:p>
            <a:pPr lvl="0" algn="just">
              <a:defRPr/>
            </a:pPr>
            <a:r>
              <a:rPr lang="ru-RU" sz="13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ИНДИКАТОРАМИ РИСКА (ИР) В 2024 ГОДУ </a:t>
            </a:r>
            <a:r>
              <a:rPr lang="ru-RU" sz="1400" b="1" u="sng" noProof="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1600" b="1" u="sng" noProof="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5% </a:t>
            </a:r>
          </a:p>
          <a:p>
            <a:pPr lvl="0" algn="just">
              <a:defRPr/>
            </a:pPr>
            <a:endParaRPr lang="ru-RU" sz="1200" b="1" noProof="0" dirty="0" smtClean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2023 году проведено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0,4%</a:t>
            </a: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КНМ</a:t>
            </a:r>
            <a:endParaRPr lang="ru-RU" sz="1200" b="1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B20EDAA-5D10-56CD-CDA9-97A75DCB7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6079" y="2318759"/>
            <a:ext cx="252341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C926B8-74FA-8643-ADAE-D5031028FADD}"/>
              </a:ext>
            </a:extLst>
          </p:cNvPr>
          <p:cNvSpPr txBox="1"/>
          <p:nvPr/>
        </p:nvSpPr>
        <p:spPr bwMode="auto">
          <a:xfrm>
            <a:off x="4903948" y="2244816"/>
            <a:ext cx="3628492" cy="6924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1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ИР ПО МАССОВЫМ И РИСКОВЫМ НАРУШЕНИЯМ ОБЯЗАТЕЛЬНЫХ ТРЕБОВАНИЙ</a:t>
            </a:r>
            <a:endParaRPr lang="ru-RU" altLang="ru-R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5B1C0-3D1B-6A15-928D-1260672BF6DC}"/>
              </a:ext>
            </a:extLst>
          </p:cNvPr>
          <p:cNvSpPr txBox="1"/>
          <p:nvPr/>
        </p:nvSpPr>
        <p:spPr bwMode="auto">
          <a:xfrm>
            <a:off x="663611" y="2290604"/>
            <a:ext cx="3548349" cy="49244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1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ПЕРИОДИЧЕСКАЯ ОЦЕНКА «РАБОТОСПОСОБНОСТИ» ИР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7467188-7EF0-04E7-2047-000A422E7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605" y="2318317"/>
            <a:ext cx="252341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isk Icon Vector Illustration: เวกเตอร์สต็อก (ปลอดค่าลิขสิทธิ์) 1229239534  | Shutterstock">
            <a:extLst>
              <a:ext uri="{FF2B5EF4-FFF2-40B4-BE49-F238E27FC236}">
                <a16:creationId xmlns:a16="http://schemas.microsoft.com/office/drawing/2014/main" id="{358DA235-05E9-6016-05C4-B7869750C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t="17507" r="14712" b="23094"/>
          <a:stretch/>
        </p:blipFill>
        <p:spPr bwMode="auto">
          <a:xfrm>
            <a:off x="306605" y="3168184"/>
            <a:ext cx="715710" cy="6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E7BFD1C-9A8D-C14E-40EB-FA1D028959AC}"/>
              </a:ext>
            </a:extLst>
          </p:cNvPr>
          <p:cNvSpPr/>
          <p:nvPr/>
        </p:nvSpPr>
        <p:spPr>
          <a:xfrm>
            <a:off x="1040918" y="3168184"/>
            <a:ext cx="770754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3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 КРИТЕРИЕВ ПРИСВОЕНИЯ (ПОНИЖЕНИЯ) </a:t>
            </a:r>
          </a:p>
          <a:p>
            <a:pPr lvl="0" algn="just">
              <a:defRPr/>
            </a:pPr>
            <a:r>
              <a:rPr lang="ru-RU" sz="13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КАТЕГОРИИ РИСКА</a:t>
            </a:r>
          </a:p>
          <a:p>
            <a:pPr lvl="0" algn="just">
              <a:defRPr/>
            </a:pPr>
            <a:endParaRPr lang="ru-RU" sz="1100" b="1" noProof="0" dirty="0" smtClean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defRPr/>
            </a:pPr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ысокая степень </a:t>
            </a:r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добросовестности контролируемого </a:t>
            </a: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лица должна учитываться </a:t>
            </a:r>
          </a:p>
          <a:p>
            <a:pPr lvl="0" algn="just">
              <a:defRPr/>
            </a:pP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понижении </a:t>
            </a: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категории риска</a:t>
            </a:r>
            <a:endParaRPr lang="ru-RU" sz="1200" b="1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17BD43-D8FE-5183-4456-AAA5323A4870}"/>
              </a:ext>
            </a:extLst>
          </p:cNvPr>
          <p:cNvSpPr txBox="1"/>
          <p:nvPr/>
        </p:nvSpPr>
        <p:spPr>
          <a:xfrm>
            <a:off x="383060" y="154093"/>
            <a:ext cx="743806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378">
              <a:defRPr/>
            </a:pPr>
            <a:r>
              <a:rPr lang="ru-RU" sz="15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ОХРАНЯЕМЫХ ЗАКОНОМ ЦЕННОСТЕЙ: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endParaRPr lang="ru-RU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427" y="92537"/>
            <a:ext cx="24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696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748465" y="4698039"/>
            <a:ext cx="395536" cy="393991"/>
          </a:xfrm>
        </p:spPr>
        <p:txBody>
          <a:bodyPr>
            <a:normAutofit/>
          </a:bodyPr>
          <a:lstStyle/>
          <a:p>
            <a:fld id="{B40D7CFC-9118-4005-9F61-C1BECD5939FB}" type="slidenum">
              <a:rPr lang="ru-RU" sz="1400"/>
              <a:t>7</a:t>
            </a:fld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7BD43-D8FE-5183-4456-AAA5323A4870}"/>
              </a:ext>
            </a:extLst>
          </p:cNvPr>
          <p:cNvSpPr txBox="1"/>
          <p:nvPr/>
        </p:nvSpPr>
        <p:spPr>
          <a:xfrm>
            <a:off x="391261" y="132363"/>
            <a:ext cx="764365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ru-RU" sz="15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МИНИМИЗАЦИЯ ИЗДЕРЖЕК КОНТРОЛИРУЕМЫХ ЛИЦ: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ДОСТИГНУТО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88" y="42643"/>
            <a:ext cx="1333168" cy="481144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70427" y="560246"/>
            <a:ext cx="7958092" cy="35333"/>
          </a:xfrm>
          <a:prstGeom prst="line">
            <a:avLst/>
          </a:prstGeom>
          <a:noFill/>
          <a:ln w="6350" cap="flat" cmpd="sng" algn="ctr">
            <a:solidFill>
              <a:srgbClr val="C3986D"/>
            </a:solidFill>
            <a:prstDash val="solid"/>
            <a:miter lim="800000"/>
          </a:ln>
          <a:effectLst/>
        </p:spPr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1051" t="18292" r="31659" b="19168"/>
          <a:stretch/>
        </p:blipFill>
        <p:spPr>
          <a:xfrm>
            <a:off x="170427" y="889514"/>
            <a:ext cx="1062434" cy="11136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84556" y="889514"/>
            <a:ext cx="489961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ДИСТАНЦИОННЫХ ФОРМ КОНТРОЛЯ мобильное </a:t>
            </a:r>
            <a:r>
              <a:rPr lang="ru-RU" sz="1200" b="1" noProof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 «Инспектор</a:t>
            </a:r>
            <a:r>
              <a:rPr lang="ru-RU" sz="12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200" b="1" noProof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41719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Пилот (контроль посредством ВКС):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Минстрой </a:t>
            </a:r>
            <a:r>
              <a:rPr lang="ru-RU" sz="115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НСО, Управление ветеринарии НСО, Минприроды НСО, Управление архивной службы НСО, Инспекция </a:t>
            </a:r>
            <a:r>
              <a:rPr lang="ru-RU" sz="1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госстройнадзора</a:t>
            </a:r>
            <a:r>
              <a:rPr lang="ru-RU" sz="115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НСО</a:t>
            </a:r>
            <a:endParaRPr kumimoji="0" lang="ru-RU" sz="115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27" y="3018878"/>
            <a:ext cx="1983520" cy="1830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Заголовок 5"/>
          <p:cNvSpPr txBox="1">
            <a:spLocks/>
          </p:cNvSpPr>
          <p:nvPr/>
        </p:nvSpPr>
        <p:spPr bwMode="auto">
          <a:xfrm>
            <a:off x="5846897" y="1352253"/>
            <a:ext cx="3024336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685800" eaLnBrk="1" hangingPunct="1">
              <a:lnSpc>
                <a:spcPct val="100000"/>
              </a:lnSpc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СЕРВИСЫ ДЛЯ БИЗНЕСА НА ЕПГУ:</a:t>
            </a:r>
          </a:p>
          <a:p>
            <a:pPr algn="ctr" defTabSz="685800" eaLnBrk="1" hangingPunct="1">
              <a:lnSpc>
                <a:spcPct val="100000"/>
              </a:lnSpc>
              <a:defRPr/>
            </a:pPr>
            <a:endParaRPr lang="ru-RU" sz="1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85800" eaLnBrk="1" hangingPunct="1">
              <a:lnSpc>
                <a:spcPct val="100000"/>
              </a:lnSpc>
              <a:defRPr/>
            </a:pPr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уведомление о проверке в личном кабинете на ЕПГУ</a:t>
            </a:r>
          </a:p>
          <a:p>
            <a:pPr algn="ctr" defTabSz="685800" eaLnBrk="1" hangingPunct="1">
              <a:lnSpc>
                <a:spcPct val="100000"/>
              </a:lnSpc>
              <a:defRPr/>
            </a:pPr>
            <a:endParaRPr lang="ru-RU" sz="1200" b="1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85800" eaLnBrk="1" hangingPunct="1">
              <a:lnSpc>
                <a:spcPct val="100000"/>
              </a:lnSpc>
              <a:defRPr/>
            </a:pP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-досудебное обжалование решений контрольного органа</a:t>
            </a:r>
            <a:endParaRPr lang="ru-RU" sz="1200" b="1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85800" eaLnBrk="1" hangingPunct="1">
              <a:lnSpc>
                <a:spcPct val="100000"/>
              </a:lnSpc>
              <a:defRPr/>
            </a:pPr>
            <a:endParaRPr lang="ru-RU" sz="500" b="1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ABBAA1-D9D5-8DF8-FC86-B3AFA068E092}"/>
              </a:ext>
            </a:extLst>
          </p:cNvPr>
          <p:cNvSpPr/>
          <p:nvPr/>
        </p:nvSpPr>
        <p:spPr>
          <a:xfrm>
            <a:off x="470407" y="2334075"/>
            <a:ext cx="510970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 КОНТРОЛЯ </a:t>
            </a:r>
          </a:p>
          <a:p>
            <a:pPr lvl="0">
              <a:defRPr/>
            </a:pPr>
            <a:r>
              <a:rPr lang="ru-RU" sz="11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100" b="1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buFontTx/>
              <a:buChar char="-"/>
              <a:defRPr/>
            </a:pP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</a:t>
            </a:r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внесения </a:t>
            </a: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информации о </a:t>
            </a:r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проверке в </a:t>
            </a: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ЕРКНМ</a:t>
            </a:r>
          </a:p>
          <a:p>
            <a:pPr lvl="0">
              <a:defRPr/>
            </a:pPr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ее провести нельзя</a:t>
            </a:r>
          </a:p>
          <a:p>
            <a:pPr lvl="0">
              <a:defRPr/>
            </a:pPr>
            <a:endParaRPr lang="ru-RU" sz="600" b="1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>
              <a:buFontTx/>
              <a:buChar char="-"/>
              <a:defRPr/>
            </a:pP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контролируемые </a:t>
            </a:r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лица могут направлять </a:t>
            </a: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контрольному</a:t>
            </a:r>
          </a:p>
          <a:p>
            <a:pPr lvl="0">
              <a:defRPr/>
            </a:pPr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органу </a:t>
            </a:r>
            <a:r>
              <a:rPr lang="ru-RU" sz="12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 через ГИС ТОР </a:t>
            </a: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КНД и ЕПГУ</a:t>
            </a:r>
            <a:endParaRPr lang="ru-RU" sz="1200" b="1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656E8A-27CA-FC49-1506-1E94129196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92" t="10072" r="71415" b="81423"/>
          <a:stretch/>
        </p:blipFill>
        <p:spPr>
          <a:xfrm>
            <a:off x="537774" y="3858312"/>
            <a:ext cx="2022106" cy="600703"/>
          </a:xfrm>
          <a:prstGeom prst="rect">
            <a:avLst/>
          </a:prstGeom>
        </p:spPr>
      </p:pic>
      <p:pic>
        <p:nvPicPr>
          <p:cNvPr id="16" name="Picture 8" descr="Описание для «Программное обеспечение &quot;ГИС ТОР КНД 2.0&quot;»">
            <a:extLst>
              <a:ext uri="{FF2B5EF4-FFF2-40B4-BE49-F238E27FC236}">
                <a16:creationId xmlns:a16="http://schemas.microsoft.com/office/drawing/2014/main" id="{CF0A42AC-FB46-CFB7-DDA4-CC1595F4F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00021"/>
            <a:ext cx="1943848" cy="55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1C853F3-C70E-5E68-C249-EA336E8175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00" t="12201" r="56300" b="77804"/>
          <a:stretch/>
        </p:blipFill>
        <p:spPr>
          <a:xfrm>
            <a:off x="1232861" y="4476408"/>
            <a:ext cx="3306839" cy="49186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0427" y="92537"/>
            <a:ext cx="24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560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748465" y="4698039"/>
            <a:ext cx="395536" cy="393991"/>
          </a:xfrm>
        </p:spPr>
        <p:txBody>
          <a:bodyPr>
            <a:normAutofit/>
          </a:bodyPr>
          <a:lstStyle/>
          <a:p>
            <a:fld id="{B40D7CFC-9118-4005-9F61-C1BECD5939FB}" type="slidenum">
              <a:rPr lang="ru-RU" sz="1400"/>
              <a:t>8</a:t>
            </a:fld>
            <a:endParaRPr lang="ru-RU" sz="14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88" y="42643"/>
            <a:ext cx="1333168" cy="481144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34041" y="523787"/>
            <a:ext cx="7958092" cy="35333"/>
          </a:xfrm>
          <a:prstGeom prst="line">
            <a:avLst/>
          </a:prstGeom>
          <a:noFill/>
          <a:ln w="6350" cap="flat" cmpd="sng" algn="ctr">
            <a:solidFill>
              <a:srgbClr val="C3986D"/>
            </a:solidFill>
            <a:prstDash val="solid"/>
            <a:miter lim="800000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984172" y="763886"/>
            <a:ext cx="74762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КОЛИЧЕСТВА ПРОВОДИМЫХ В 2023 ГОДУ ПРОФИЛАКТИЧЕСКИХ МЕРОПРИЯТИЙ ПО СРАВНЕНИЮ С 2022 ГОДОМ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noProof="0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региональным контрольным органам – на </a:t>
            </a:r>
            <a:r>
              <a:rPr lang="ru-RU" sz="1400" b="1" noProof="0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муниципальным контрольным органам – на </a:t>
            </a:r>
            <a:r>
              <a:rPr lang="ru-RU" sz="1400" b="1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190%</a:t>
            </a:r>
            <a:endParaRPr lang="ru-RU" sz="1400" b="1" noProof="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AB23A7F-FB98-0CAE-51D7-B3C7AABD3E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1FC7EC-C9FE-1EFD-15C8-028388304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5" y="914853"/>
            <a:ext cx="521878" cy="5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985428" y="2210823"/>
            <a:ext cx="75977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 ПРОВЕДЕНИЯ ПРОФИЛАКТИЧЕСКИХ МЕРОПРИЯТИЙ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noProof="0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профилактических мероприятий: </a:t>
            </a:r>
          </a:p>
          <a:p>
            <a:pPr>
              <a:defRPr/>
            </a:pPr>
            <a:r>
              <a:rPr lang="ru-RU" sz="1200" b="1" noProof="0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региональным контрольным органам - </a:t>
            </a:r>
            <a:r>
              <a:rPr lang="ru-RU" sz="14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89%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noProof="0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муниципальным контрольным органам – </a:t>
            </a:r>
            <a:r>
              <a:rPr lang="ru-RU" sz="14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noProof="0" dirty="0" smtClean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72" y="2329084"/>
            <a:ext cx="543458" cy="543458"/>
          </a:xfrm>
          <a:prstGeom prst="rect">
            <a:avLst/>
          </a:prstGeom>
        </p:spPr>
      </p:pic>
      <p:pic>
        <p:nvPicPr>
          <p:cNvPr id="35" name="Picture 4" descr="Камера клипарт (68 фото) » Рисунки для срисовки и не только">
            <a:extLst>
              <a:ext uri="{FF2B5EF4-FFF2-40B4-BE49-F238E27FC236}">
                <a16:creationId xmlns:a16="http://schemas.microsoft.com/office/drawing/2014/main" id="{EAFE22C4-2B65-5DF8-AB9A-C2CA74E4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9" y="3607910"/>
            <a:ext cx="659419" cy="5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992762" y="3557733"/>
            <a:ext cx="75977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ПРЕИМУЩЕСТВЕННОЕ ПРОВЕДЕНИЕ КОНТРОЛЬНЫХ (НАДЗОРНЫХ) МЕРОПРИЯТИЙ </a:t>
            </a:r>
          </a:p>
          <a:p>
            <a:pPr lvl="0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ВЗАИМОДЕЙСТВИЯ С КОНТРОЛИРУЕМЫМИ ЛИЦАМИ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noProof="0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КНМ без взаимодействия :</a:t>
            </a:r>
          </a:p>
          <a:p>
            <a:pPr>
              <a:defRPr/>
            </a:pPr>
            <a:r>
              <a:rPr lang="ru-RU" sz="1200" b="1" noProof="0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региональным контрольным органам - </a:t>
            </a:r>
            <a:r>
              <a:rPr lang="ru-RU" sz="14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79%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noProof="0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муниципальным контрольным органам – </a:t>
            </a:r>
            <a:r>
              <a:rPr lang="ru-RU" sz="14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noProof="0" dirty="0" smtClean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noProof="0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427" y="92537"/>
            <a:ext cx="24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17BD43-D8FE-5183-4456-AAA5323A4870}"/>
              </a:ext>
            </a:extLst>
          </p:cNvPr>
          <p:cNvSpPr txBox="1"/>
          <p:nvPr/>
        </p:nvSpPr>
        <p:spPr>
          <a:xfrm>
            <a:off x="391261" y="132363"/>
            <a:ext cx="764365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ru-RU" sz="15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МИНИМИЗАЦИЯ ИЗДЕРЖЕК КОНТРОЛИРУЕМЫХ ЛИЦ: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ДОСТИГНУТО</a:t>
            </a:r>
          </a:p>
        </p:txBody>
      </p:sp>
    </p:spTree>
    <p:extLst>
      <p:ext uri="{BB962C8B-B14F-4D97-AF65-F5344CB8AC3E}">
        <p14:creationId xmlns:p14="http://schemas.microsoft.com/office/powerpoint/2010/main" val="367000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8748465" y="4698039"/>
            <a:ext cx="395536" cy="393991"/>
          </a:xfrm>
        </p:spPr>
        <p:txBody>
          <a:bodyPr>
            <a:normAutofit/>
          </a:bodyPr>
          <a:lstStyle/>
          <a:p>
            <a:fld id="{B40D7CFC-9118-4005-9F61-C1BECD5939FB}" type="slidenum">
              <a:rPr lang="ru-RU" sz="1400"/>
              <a:t>9</a:t>
            </a:fld>
            <a:endParaRPr lang="ru-RU" sz="14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88" y="42643"/>
            <a:ext cx="1333168" cy="481144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77650" y="523787"/>
            <a:ext cx="7958092" cy="35333"/>
          </a:xfrm>
          <a:prstGeom prst="line">
            <a:avLst/>
          </a:prstGeom>
          <a:noFill/>
          <a:ln w="6350" cap="flat" cmpd="sng" algn="ctr">
            <a:solidFill>
              <a:srgbClr val="C3986D"/>
            </a:solidFill>
            <a:prstDash val="solid"/>
            <a:miter lim="800000"/>
          </a:ln>
          <a:effectLst/>
        </p:spPr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A8D3A1-6FDB-3150-60E0-AA2DC9BB3C11}"/>
              </a:ext>
            </a:extLst>
          </p:cNvPr>
          <p:cNvSpPr/>
          <p:nvPr/>
        </p:nvSpPr>
        <p:spPr>
          <a:xfrm>
            <a:off x="1250491" y="958128"/>
            <a:ext cx="7200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300" b="1" noProof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ПРИМЕНЕНИЕ ФОРМ КОНТРОЛЯ, ОСУЩЕСТВЛЯЕМЫХ С ПОМОЩЬЮ СПЕЦИАЛЬНЫХ ТЕХНИЧЕСКИХ СРЕДСТВ  </a:t>
            </a:r>
            <a:r>
              <a:rPr lang="ru-RU" sz="1300" b="1" noProof="0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</a:t>
            </a:r>
            <a:r>
              <a:rPr lang="ru-RU" sz="1300" b="1" dirty="0" err="1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атчики</a:t>
            </a:r>
            <a:r>
              <a:rPr lang="ru-RU" sz="1300" b="1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видеонаблюдение и т.п.)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5E7541-9B04-EF3D-8A76-D632E059A4D3}"/>
              </a:ext>
            </a:extLst>
          </p:cNvPr>
          <p:cNvSpPr/>
          <p:nvPr/>
        </p:nvSpPr>
        <p:spPr>
          <a:xfrm>
            <a:off x="1506033" y="2619145"/>
            <a:ext cx="7200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3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КОЛИЧЕСТВА ПРОВОДИМЫХ ДИСТАНЦИОННЫХ ПРОВЕРОК </a:t>
            </a:r>
          </a:p>
          <a:p>
            <a:pPr lvl="0" algn="just">
              <a:defRPr/>
            </a:pPr>
            <a:r>
              <a:rPr lang="ru-RU" sz="1300" b="1" noProof="0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300" b="1" noProof="0" dirty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 числе с использованием мобильного приложения «Инспектор</a:t>
            </a:r>
            <a:r>
              <a:rPr lang="ru-RU" sz="1300" b="1" noProof="0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300" b="1" noProof="0" dirty="0">
              <a:solidFill>
                <a:srgbClr val="9E6F4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01B98-646D-2934-EF6A-CE461C347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733014"/>
            <a:ext cx="669112" cy="666722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FAA57E-A6B5-DD66-4D70-E4CAA9DD7D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576" y="1714895"/>
            <a:ext cx="669112" cy="666722"/>
          </a:xfrm>
          <a:prstGeom prst="rect">
            <a:avLst/>
          </a:prstGeom>
          <a:noFill/>
        </p:spPr>
      </p:pic>
      <p:pic>
        <p:nvPicPr>
          <p:cNvPr id="18" name="E5D5E055-83CB-4828-954B-DF27A77A9821">
            <a:extLst>
              <a:ext uri="{FF2B5EF4-FFF2-40B4-BE49-F238E27FC236}">
                <a16:creationId xmlns:a16="http://schemas.microsoft.com/office/drawing/2014/main" id="{E276C2F8-317D-C1B6-C9BF-73A5FE4CD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66" b="13337"/>
          <a:stretch>
            <a:fillRect/>
          </a:stretch>
        </p:blipFill>
        <p:spPr bwMode="auto">
          <a:xfrm>
            <a:off x="4771877" y="1728676"/>
            <a:ext cx="669112" cy="61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0D87E4-02AD-DBFC-AED6-11EF7F9F83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263" y="1655656"/>
            <a:ext cx="689939" cy="687474"/>
          </a:xfrm>
          <a:prstGeom prst="rect">
            <a:avLst/>
          </a:prstGeom>
          <a:noFill/>
        </p:spPr>
      </p:pic>
      <p:pic>
        <p:nvPicPr>
          <p:cNvPr id="21" name="Google Shape;68;p2">
            <a:extLst>
              <a:ext uri="{FF2B5EF4-FFF2-40B4-BE49-F238E27FC236}">
                <a16:creationId xmlns:a16="http://schemas.microsoft.com/office/drawing/2014/main" id="{6E56596F-A541-D879-8651-12ECC5D8855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2244" y="958128"/>
            <a:ext cx="688247" cy="634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66F2295-D349-94EE-B61B-3B36916B7282}"/>
              </a:ext>
            </a:extLst>
          </p:cNvPr>
          <p:cNvGrpSpPr/>
          <p:nvPr/>
        </p:nvGrpSpPr>
        <p:grpSpPr>
          <a:xfrm>
            <a:off x="3878740" y="3423828"/>
            <a:ext cx="796189" cy="1676729"/>
            <a:chOff x="10888579" y="5115138"/>
            <a:chExt cx="3408858" cy="717886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8A59304-1DA9-E88B-2CC5-241CCD09C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88579" y="5115138"/>
              <a:ext cx="3408858" cy="7178868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FD9270B-9099-98E2-3606-358D1157F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5638" y="5222310"/>
              <a:ext cx="3203999" cy="6933788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9AE41D-96E4-6795-5CBB-650ADD6B0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81"/>
            <a:stretch/>
          </p:blipFill>
          <p:spPr>
            <a:xfrm>
              <a:off x="10975639" y="11759487"/>
              <a:ext cx="3204000" cy="383135"/>
            </a:xfrm>
            <a:prstGeom prst="rect">
              <a:avLst/>
            </a:prstGeom>
          </p:spPr>
        </p:pic>
        <p:sp>
          <p:nvSpPr>
            <p:cNvPr id="28" name="Скругленный прямоугольник 40">
              <a:extLst>
                <a:ext uri="{FF2B5EF4-FFF2-40B4-BE49-F238E27FC236}">
                  <a16:creationId xmlns:a16="http://schemas.microsoft.com/office/drawing/2014/main" id="{8257448B-6D7F-83C4-031A-8CC90A358107}"/>
                </a:ext>
              </a:extLst>
            </p:cNvPr>
            <p:cNvSpPr/>
            <p:nvPr/>
          </p:nvSpPr>
          <p:spPr>
            <a:xfrm>
              <a:off x="10968627" y="5206588"/>
              <a:ext cx="3211200" cy="6940800"/>
            </a:xfrm>
            <a:prstGeom prst="roundRect">
              <a:avLst>
                <a:gd name="adj" fmla="val 1669"/>
              </a:avLst>
            </a:prstGeom>
            <a:noFill/>
            <a:ln w="44450" cap="flat">
              <a:solidFill>
                <a:srgbClr val="31313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69222" tIns="69222" rIns="69222" bIns="69222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457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914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1371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18288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22860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2743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3200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3657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0012BBE5-1480-94B5-BF0B-60E82982737A}"/>
                </a:ext>
              </a:extLst>
            </p:cNvPr>
            <p:cNvSpPr/>
            <p:nvPr/>
          </p:nvSpPr>
          <p:spPr>
            <a:xfrm>
              <a:off x="12506784" y="5322242"/>
              <a:ext cx="134886" cy="134886"/>
            </a:xfrm>
            <a:prstGeom prst="ellipse">
              <a:avLst/>
            </a:prstGeom>
            <a:solidFill>
              <a:srgbClr val="31313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69222" tIns="69222" rIns="69222" bIns="69222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457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914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1371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18288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22860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2743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3200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3657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EF55F81-A4D6-E7DF-0022-14782A304137}"/>
              </a:ext>
            </a:extLst>
          </p:cNvPr>
          <p:cNvGrpSpPr/>
          <p:nvPr/>
        </p:nvGrpSpPr>
        <p:grpSpPr>
          <a:xfrm>
            <a:off x="2851400" y="3422851"/>
            <a:ext cx="786209" cy="1655711"/>
            <a:chOff x="2400300" y="5115137"/>
            <a:chExt cx="3408858" cy="717886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680591-6C65-6168-98C5-8095EBB46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0300" y="5115137"/>
              <a:ext cx="3408858" cy="7178867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CF3EE96-73B1-9246-C23C-645D576CFA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0"/>
            <a:stretch/>
          </p:blipFill>
          <p:spPr>
            <a:xfrm>
              <a:off x="2488700" y="5227239"/>
              <a:ext cx="3201523" cy="6940800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38" name="Скругленный прямоугольник 59">
              <a:extLst>
                <a:ext uri="{FF2B5EF4-FFF2-40B4-BE49-F238E27FC236}">
                  <a16:creationId xmlns:a16="http://schemas.microsoft.com/office/drawing/2014/main" id="{1A73AF96-6D9C-907E-E55F-98DAC77BAB1B}"/>
                </a:ext>
              </a:extLst>
            </p:cNvPr>
            <p:cNvSpPr/>
            <p:nvPr/>
          </p:nvSpPr>
          <p:spPr>
            <a:xfrm>
              <a:off x="2481333" y="5206588"/>
              <a:ext cx="3211200" cy="6940800"/>
            </a:xfrm>
            <a:prstGeom prst="roundRect">
              <a:avLst>
                <a:gd name="adj" fmla="val 1669"/>
              </a:avLst>
            </a:prstGeom>
            <a:noFill/>
            <a:ln w="44450" cap="flat">
              <a:solidFill>
                <a:srgbClr val="31313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69222" tIns="69222" rIns="69222" bIns="69222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457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914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1371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18288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22860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2743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3200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3657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1C3DC921-5E57-FEC8-5444-0D9C5FD554D3}"/>
                </a:ext>
              </a:extLst>
            </p:cNvPr>
            <p:cNvSpPr/>
            <p:nvPr/>
          </p:nvSpPr>
          <p:spPr>
            <a:xfrm>
              <a:off x="4022631" y="5322242"/>
              <a:ext cx="134886" cy="134886"/>
            </a:xfrm>
            <a:prstGeom prst="ellipse">
              <a:avLst/>
            </a:prstGeom>
            <a:solidFill>
              <a:srgbClr val="31313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69222" tIns="69222" rIns="69222" bIns="69222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457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914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1371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18288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22860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2743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3200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3657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3E00435-B5AF-0DC7-263C-102EC4124C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5488" y="2474901"/>
            <a:ext cx="970545" cy="780930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2909A58-AA0D-EC40-4605-24EB5BE49034}"/>
              </a:ext>
            </a:extLst>
          </p:cNvPr>
          <p:cNvGrpSpPr/>
          <p:nvPr/>
        </p:nvGrpSpPr>
        <p:grpSpPr>
          <a:xfrm>
            <a:off x="4892843" y="3413602"/>
            <a:ext cx="786947" cy="1657267"/>
            <a:chOff x="19376856" y="5115137"/>
            <a:chExt cx="3408858" cy="7178867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0C93653B-4342-69B2-37A9-F9AF52661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376856" y="5115137"/>
              <a:ext cx="3408858" cy="7178867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876031C-8338-0EF0-B66F-C545EF68E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471193" y="5227239"/>
              <a:ext cx="3204000" cy="6764001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DA83F7E6-C30B-F940-2162-936815BCE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81"/>
            <a:stretch/>
          </p:blipFill>
          <p:spPr>
            <a:xfrm>
              <a:off x="19471193" y="11759487"/>
              <a:ext cx="3200400" cy="382705"/>
            </a:xfrm>
            <a:prstGeom prst="rect">
              <a:avLst/>
            </a:prstGeom>
          </p:spPr>
        </p:pic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47DDB119-9B59-4CF7-39FC-D20528BEFDA9}"/>
                </a:ext>
              </a:extLst>
            </p:cNvPr>
            <p:cNvGrpSpPr/>
            <p:nvPr/>
          </p:nvGrpSpPr>
          <p:grpSpPr>
            <a:xfrm>
              <a:off x="19471193" y="5233571"/>
              <a:ext cx="3204000" cy="715892"/>
              <a:chOff x="19471193" y="5233571"/>
              <a:chExt cx="3204000" cy="715892"/>
            </a:xfrm>
          </p:grpSpPr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24F4F8C-D97A-5457-732C-45E1A4ABE4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0631"/>
              <a:stretch/>
            </p:blipFill>
            <p:spPr>
              <a:xfrm>
                <a:off x="19471193" y="5233571"/>
                <a:ext cx="3204000" cy="650346"/>
              </a:xfrm>
              <a:prstGeom prst="rect">
                <a:avLst/>
              </a:prstGeom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6D443928-13D9-3B31-C80D-F4DEF006BF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50" b="95259"/>
              <a:stretch/>
            </p:blipFill>
            <p:spPr>
              <a:xfrm>
                <a:off x="19471193" y="5797062"/>
                <a:ext cx="3204000" cy="152401"/>
              </a:xfrm>
              <a:prstGeom prst="rect">
                <a:avLst/>
              </a:prstGeom>
            </p:spPr>
          </p:pic>
        </p:grp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BAB9B02E-2080-F226-66FB-F39BFC251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038" b="6048"/>
            <a:stretch/>
          </p:blipFill>
          <p:spPr>
            <a:xfrm>
              <a:off x="19471193" y="11249262"/>
              <a:ext cx="3204000" cy="479842"/>
            </a:xfrm>
            <a:prstGeom prst="rect">
              <a:avLst/>
            </a:prstGeom>
          </p:spPr>
        </p:pic>
        <p:sp>
          <p:nvSpPr>
            <p:cNvPr id="53" name="Скругленный прямоугольник 75">
              <a:extLst>
                <a:ext uri="{FF2B5EF4-FFF2-40B4-BE49-F238E27FC236}">
                  <a16:creationId xmlns:a16="http://schemas.microsoft.com/office/drawing/2014/main" id="{D02C9576-86FD-9BEF-90DF-09E714760F5C}"/>
                </a:ext>
              </a:extLst>
            </p:cNvPr>
            <p:cNvSpPr/>
            <p:nvPr/>
          </p:nvSpPr>
          <p:spPr>
            <a:xfrm>
              <a:off x="19465793" y="5206588"/>
              <a:ext cx="3211200" cy="6940800"/>
            </a:xfrm>
            <a:prstGeom prst="roundRect">
              <a:avLst>
                <a:gd name="adj" fmla="val 1669"/>
              </a:avLst>
            </a:prstGeom>
            <a:noFill/>
            <a:ln w="44450" cap="flat">
              <a:solidFill>
                <a:srgbClr val="31313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69222" tIns="69222" rIns="69222" bIns="69222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457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914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1371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18288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22860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2743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3200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3657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2E670418-4A59-2796-F22A-9873C645EB06}"/>
                </a:ext>
              </a:extLst>
            </p:cNvPr>
            <p:cNvSpPr/>
            <p:nvPr/>
          </p:nvSpPr>
          <p:spPr>
            <a:xfrm>
              <a:off x="21013842" y="5322242"/>
              <a:ext cx="134886" cy="134886"/>
            </a:xfrm>
            <a:prstGeom prst="ellipse">
              <a:avLst/>
            </a:prstGeom>
            <a:solidFill>
              <a:srgbClr val="31313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69222" tIns="69222" rIns="69222" bIns="69222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457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914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1371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18288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22860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2743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3200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3657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04B50AC5-EEB8-8966-39FE-89FB84FC0AE1}"/>
              </a:ext>
            </a:extLst>
          </p:cNvPr>
          <p:cNvGrpSpPr/>
          <p:nvPr/>
        </p:nvGrpSpPr>
        <p:grpSpPr>
          <a:xfrm>
            <a:off x="5935101" y="3433999"/>
            <a:ext cx="776595" cy="1635465"/>
            <a:chOff x="6644439" y="5115137"/>
            <a:chExt cx="3408858" cy="7178867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E68A7C58-C9EF-F7FB-0446-B650C348E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44439" y="5115137"/>
              <a:ext cx="3408858" cy="7178867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E7D35324-7524-C4AD-5B8E-1582DCF81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794" y="5227239"/>
              <a:ext cx="3204000" cy="6941998"/>
            </a:xfrm>
            <a:prstGeom prst="rect">
              <a:avLst/>
            </a:prstGeom>
          </p:spPr>
        </p:pic>
        <p:sp>
          <p:nvSpPr>
            <p:cNvPr id="2049" name="Скругленный прямоугольник 54">
              <a:extLst>
                <a:ext uri="{FF2B5EF4-FFF2-40B4-BE49-F238E27FC236}">
                  <a16:creationId xmlns:a16="http://schemas.microsoft.com/office/drawing/2014/main" id="{81E879C2-CFA4-0669-8999-5803BD250CEF}"/>
                </a:ext>
              </a:extLst>
            </p:cNvPr>
            <p:cNvSpPr/>
            <p:nvPr/>
          </p:nvSpPr>
          <p:spPr>
            <a:xfrm>
              <a:off x="6729137" y="5206588"/>
              <a:ext cx="3211200" cy="6940800"/>
            </a:xfrm>
            <a:prstGeom prst="roundRect">
              <a:avLst>
                <a:gd name="adj" fmla="val 1669"/>
              </a:avLst>
            </a:prstGeom>
            <a:noFill/>
            <a:ln w="44450" cap="flat">
              <a:solidFill>
                <a:srgbClr val="31313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69222" tIns="69222" rIns="69222" bIns="69222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457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914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1371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18288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22860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2743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3200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3657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51" name="Овал 2050">
              <a:extLst>
                <a:ext uri="{FF2B5EF4-FFF2-40B4-BE49-F238E27FC236}">
                  <a16:creationId xmlns:a16="http://schemas.microsoft.com/office/drawing/2014/main" id="{BC267A95-3E9D-CE83-9373-334F42EBBED2}"/>
                </a:ext>
              </a:extLst>
            </p:cNvPr>
            <p:cNvSpPr/>
            <p:nvPr/>
          </p:nvSpPr>
          <p:spPr>
            <a:xfrm>
              <a:off x="8281425" y="5322242"/>
              <a:ext cx="134886" cy="134886"/>
            </a:xfrm>
            <a:prstGeom prst="ellipse">
              <a:avLst/>
            </a:prstGeom>
            <a:solidFill>
              <a:srgbClr val="313131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69222" tIns="69222" rIns="69222" bIns="69222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1pPr>
              <a:lvl2pPr marL="0" marR="0" indent="457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2pPr>
              <a:lvl3pPr marL="0" marR="0" indent="914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3pPr>
              <a:lvl4pPr marL="0" marR="0" indent="1371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4pPr>
              <a:lvl5pPr marL="0" marR="0" indent="18288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5pPr>
              <a:lvl6pPr marL="0" marR="0" indent="22860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6pPr>
              <a:lvl7pPr marL="0" marR="0" indent="27432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7pPr>
              <a:lvl8pPr marL="0" marR="0" indent="32004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8pPr>
              <a:lvl9pPr marL="0" marR="0" indent="3657600" algn="ctr" defTabSz="2438339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0" i="0" u="none" strike="noStrike" cap="none" spc="0" normalizeH="0" baseline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defRPr>
              </a:lvl9pPr>
            </a:lstStyle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0427" y="92537"/>
            <a:ext cx="240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17BD43-D8FE-5183-4456-AAA5323A4870}"/>
              </a:ext>
            </a:extLst>
          </p:cNvPr>
          <p:cNvSpPr txBox="1"/>
          <p:nvPr/>
        </p:nvSpPr>
        <p:spPr>
          <a:xfrm>
            <a:off x="391261" y="132363"/>
            <a:ext cx="764365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ru-RU" sz="1500" b="1" dirty="0" smtClean="0">
                <a:solidFill>
                  <a:srgbClr val="9E6F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МИНИМИЗАЦИЯ ИЗДЕРЖЕК КОНТРОЛИРУЕМЫХ ЛИЦ: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6638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9DDB3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32600</TotalTime>
  <Words>799</Words>
  <Application>Microsoft Office PowerPoint</Application>
  <PresentationFormat>Экран (16:9)</PresentationFormat>
  <Paragraphs>193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Century Gothic</vt:lpstr>
      <vt:lpstr>Helvetica Neue Medium</vt:lpstr>
      <vt:lpstr>Tahoma</vt:lpstr>
      <vt:lpstr>2_Тема Office</vt:lpstr>
      <vt:lpstr>Тема Office</vt:lpstr>
      <vt:lpstr>Презентация PowerPoint</vt:lpstr>
      <vt:lpstr>Презентация PowerPoint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Яшкова Алиса Андреевна</dc:creator>
  <cp:lastModifiedBy>Тривайло Кирилл Александрович</cp:lastModifiedBy>
  <cp:revision>2824</cp:revision>
  <cp:lastPrinted>2023-12-01T04:20:07Z</cp:lastPrinted>
  <dcterms:created xsi:type="dcterms:W3CDTF">2015-12-02T09:10:02Z</dcterms:created>
  <dcterms:modified xsi:type="dcterms:W3CDTF">2023-12-04T02:12:21Z</dcterms:modified>
</cp:coreProperties>
</file>