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drawings/drawing4.xml" ContentType="application/vnd.openxmlformats-officedocument.drawingml.chartshapes+xml"/>
  <Override PartName="/ppt/charts/chart1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15.xml" ContentType="application/vnd.openxmlformats-officedocument.drawingml.chart+xml"/>
  <Override PartName="/ppt/drawings/drawing5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handoutMasterIdLst>
    <p:handoutMasterId r:id="rId28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8" r:id="rId19"/>
    <p:sldId id="279" r:id="rId20"/>
    <p:sldId id="280" r:id="rId21"/>
    <p:sldId id="281" r:id="rId22"/>
    <p:sldId id="274" r:id="rId23"/>
    <p:sldId id="275" r:id="rId24"/>
    <p:sldId id="276" r:id="rId25"/>
    <p:sldId id="277" r:id="rId26"/>
  </p:sldIdLst>
  <p:sldSz cx="9144000" cy="5143500" type="screen16x9"/>
  <p:notesSz cx="9926638" cy="6797675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Dark Style 2 - Accent 1/Accent 2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dk1"/>
      </a:tcTxStyle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38100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12700">
              <a:noFill/>
            </a:ln>
          </a:bottom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D5ABB26-0587-4C30-8999-92F81FD0307C}" styleName="Нет стиля, нет сетки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5940675A-B579-460E-94D1-54222C63F5DA}" styleName="No Style, Table Grid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dk1"/>
              </a:solidFill>
            </a:ln>
          </a:left>
          <a:right>
            <a:ln w="12700">
              <a:solidFill>
                <a:schemeClr val="dk1"/>
              </a:solidFill>
            </a:ln>
          </a:right>
          <a:top>
            <a:ln w="12700">
              <a:solidFill>
                <a:schemeClr val="dk1"/>
              </a:solidFill>
            </a:ln>
          </a:top>
          <a:bottom>
            <a:ln w="12700">
              <a:solidFill>
                <a:schemeClr val="dk1"/>
              </a:solidFill>
            </a:ln>
          </a:bottom>
          <a:insideH>
            <a:ln w="12700">
              <a:solidFill>
                <a:schemeClr val="dk1"/>
              </a:solidFill>
            </a:ln>
          </a:insideH>
          <a:insideV>
            <a:ln w="12700">
              <a:solidFill>
                <a:schemeClr val="dk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  <a:fill>
          <a:solidFill>
            <a:schemeClr val="lt1"/>
          </a:solidFill>
        </a:fill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2700">
              <a:solidFill>
                <a:schemeClr val="l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dk1"/>
      </a:tcTxStyle>
      <a:tcStyle>
        <a:tcBdr>
          <a:bottom>
            <a:ln w="12700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DA37D80-6434-44D0-A028-1B22A696006F}" styleName="Light Style 3 - Accent 2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accent2"/>
              </a:solidFill>
            </a:ln>
          </a:left>
          <a:right>
            <a:ln w="12700">
              <a:solidFill>
                <a:schemeClr val="accent2"/>
              </a:solidFill>
            </a:ln>
          </a:right>
          <a:top>
            <a:ln w="12700">
              <a:solidFill>
                <a:schemeClr val="accent2"/>
              </a:solidFill>
            </a:ln>
          </a:top>
          <a:bottom>
            <a:ln w="12700">
              <a:solidFill>
                <a:schemeClr val="accent2"/>
              </a:solidFill>
            </a:ln>
          </a:bottom>
          <a:insideH>
            <a:ln w="12700">
              <a:solidFill>
                <a:schemeClr val="accent2"/>
              </a:solidFill>
            </a:ln>
          </a:insideH>
          <a:insideV>
            <a:ln w="12700">
              <a:solidFill>
                <a:schemeClr val="accent2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  <a:fill>
          <a:solidFill>
            <a:schemeClr val="accent2">
              <a:tint val="20000"/>
            </a:schemeClr>
          </a:solidFill>
        </a:fill>
      </a:tcStyle>
    </a:band2V>
    <a:lastCol>
      <a:tcTxStyle b="on">
        <a:fontRef idx="minor">
          <a:prstClr val="black"/>
        </a:fontRef>
        <a:schemeClr val="dk1"/>
      </a:tcTxStyle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38100">
              <a:solidFill>
                <a:schemeClr val="accent2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dk1"/>
      </a:tcTxStyle>
      <a:tcStyle>
        <a:tcBdr>
          <a:bottom>
            <a:ln w="38100">
              <a:solidFill>
                <a:schemeClr val="accent2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726" y="10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230999999999998"/>
          <c:y val="2.4639999999999999E-2"/>
          <c:w val="0.55700000000000005"/>
          <c:h val="0.969559999999999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'Лист1'!$B$1</c:f>
              <c:strCache>
                <c:ptCount val="1"/>
                <c:pt idx="0">
                  <c:v>Новосибирская область</c:v>
                </c:pt>
              </c:strCache>
            </c:strRef>
          </c:tx>
          <c:spPr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  <a:round/>
            </a:ln>
            <a:effectLst/>
          </c:spPr>
          <c:invertIfNegative val="0"/>
          <c:dLbls>
            <c:dLbl>
              <c:idx val="14"/>
              <c:spPr>
                <a:noFill/>
                <a:ln>
                  <a:noFill/>
                </a:ln>
              </c:spPr>
              <c:txPr>
                <a:bodyPr rot="0" spcFirstLastPara="1" vertOverflow="ellipsis" vert="horz" wrap="square" lIns="38098" tIns="19048" rIns="38098" bIns="19048" anchor="ctr" anchorCtr="1">
                  <a:spAutoFit/>
                </a:bodyPr>
                <a:lstStyle/>
                <a:p>
                  <a:pPr>
                    <a:defRPr sz="12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85A5-4755-BF27-E4F3442018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12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'Лист1'!$A$2:$A$17</c:f>
              <c:strCache>
                <c:ptCount val="16"/>
                <c:pt idx="0">
                  <c:v>Деятельность финансовая и страховая</c:v>
                </c:pt>
                <c:pt idx="1">
                  <c:v>Предоставление прочих видов услуг</c:v>
                </c:pt>
                <c:pt idx="2">
                  <c:v>Деятельность в области культуры, спорта</c:v>
                </c:pt>
                <c:pt idx="3">
                  <c:v>Деятельность гостиниц и предприятий общ. питания</c:v>
                </c:pt>
                <c:pt idx="4">
                  <c:v>Деятельность административная </c:v>
                </c:pt>
                <c:pt idx="5">
                  <c:v>Информация и связь</c:v>
                </c:pt>
                <c:pt idx="6">
                  <c:v>Образование</c:v>
                </c:pt>
                <c:pt idx="7">
                  <c:v>Строительство</c:v>
                </c:pt>
                <c:pt idx="8">
                  <c:v>Здравоохранение и социальные услуги</c:v>
                </c:pt>
                <c:pt idx="9">
                  <c:v>Государственное управление </c:v>
                </c:pt>
                <c:pt idx="10">
                  <c:v>Деятельность профессиональная, научная и техническая</c:v>
                </c:pt>
                <c:pt idx="11">
                  <c:v>Сельское, лесное хозяйство, охота, рыболовство </c:v>
                </c:pt>
                <c:pt idx="12">
                  <c:v>Транспортировка и хранение</c:v>
                </c:pt>
                <c:pt idx="13">
                  <c:v>Операции с недвижимым имуществом</c:v>
                </c:pt>
                <c:pt idx="14">
                  <c:v>Торговля оптовая и розничная</c:v>
                </c:pt>
                <c:pt idx="15">
                  <c:v>Промышленное производство</c:v>
                </c:pt>
              </c:strCache>
            </c:strRef>
          </c:cat>
          <c:val>
            <c:numRef>
              <c:f>'Лист1'!$B$2:$B$17</c:f>
              <c:numCache>
                <c:formatCode>0.0</c:formatCode>
                <c:ptCount val="16"/>
                <c:pt idx="0">
                  <c:v>0.4</c:v>
                </c:pt>
                <c:pt idx="1">
                  <c:v>0.8</c:v>
                </c:pt>
                <c:pt idx="2">
                  <c:v>0.8</c:v>
                </c:pt>
                <c:pt idx="3">
                  <c:v>0.9</c:v>
                </c:pt>
                <c:pt idx="4">
                  <c:v>3.3</c:v>
                </c:pt>
                <c:pt idx="5">
                  <c:v>3.9</c:v>
                </c:pt>
                <c:pt idx="6">
                  <c:v>4.0999999999999996</c:v>
                </c:pt>
                <c:pt idx="7">
                  <c:v>4.3</c:v>
                </c:pt>
                <c:pt idx="8">
                  <c:v>4.5999999999999996</c:v>
                </c:pt>
                <c:pt idx="9">
                  <c:v>4.8</c:v>
                </c:pt>
                <c:pt idx="10">
                  <c:v>5.4</c:v>
                </c:pt>
                <c:pt idx="11">
                  <c:v>5.7</c:v>
                </c:pt>
                <c:pt idx="12">
                  <c:v>11</c:v>
                </c:pt>
                <c:pt idx="13">
                  <c:v>12.8</c:v>
                </c:pt>
                <c:pt idx="14">
                  <c:v>16.399999999999999</c:v>
                </c:pt>
                <c:pt idx="15">
                  <c:v>20.8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A5-4755-BF27-E4F34420182C}"/>
            </c:ext>
          </c:extLst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РФ</c:v>
                </c:pt>
              </c:strCache>
            </c:strRef>
          </c:tx>
          <c:spPr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1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'Лист1'!$A$2:$A$17</c:f>
              <c:strCache>
                <c:ptCount val="16"/>
                <c:pt idx="0">
                  <c:v>Деятельность финансовая и страховая</c:v>
                </c:pt>
                <c:pt idx="1">
                  <c:v>Предоставление прочих видов услуг</c:v>
                </c:pt>
                <c:pt idx="2">
                  <c:v>Деятельность в области культуры, спорта</c:v>
                </c:pt>
                <c:pt idx="3">
                  <c:v>Деятельность гостиниц и предприятий общ. питания</c:v>
                </c:pt>
                <c:pt idx="4">
                  <c:v>Деятельность административная </c:v>
                </c:pt>
                <c:pt idx="5">
                  <c:v>Информация и связь</c:v>
                </c:pt>
                <c:pt idx="6">
                  <c:v>Образование</c:v>
                </c:pt>
                <c:pt idx="7">
                  <c:v>Строительство</c:v>
                </c:pt>
                <c:pt idx="8">
                  <c:v>Здравоохранение и социальные услуги</c:v>
                </c:pt>
                <c:pt idx="9">
                  <c:v>Государственное управление </c:v>
                </c:pt>
                <c:pt idx="10">
                  <c:v>Деятельность профессиональная, научная и техническая</c:v>
                </c:pt>
                <c:pt idx="11">
                  <c:v>Сельское, лесное хозяйство, охота, рыболовство </c:v>
                </c:pt>
                <c:pt idx="12">
                  <c:v>Транспортировка и хранение</c:v>
                </c:pt>
                <c:pt idx="13">
                  <c:v>Операции с недвижимым имуществом</c:v>
                </c:pt>
                <c:pt idx="14">
                  <c:v>Торговля оптовая и розничная</c:v>
                </c:pt>
                <c:pt idx="15">
                  <c:v>Промышленное производство</c:v>
                </c:pt>
              </c:strCache>
            </c:strRef>
          </c:cat>
          <c:val>
            <c:numRef>
              <c:f>'Лист1'!$C$2:$C$17</c:f>
              <c:numCache>
                <c:formatCode>General</c:formatCode>
                <c:ptCount val="16"/>
                <c:pt idx="0">
                  <c:v>0.6</c:v>
                </c:pt>
                <c:pt idx="1">
                  <c:v>0.5</c:v>
                </c:pt>
                <c:pt idx="2">
                  <c:v>0.9</c:v>
                </c:pt>
                <c:pt idx="3">
                  <c:v>0.9</c:v>
                </c:pt>
                <c:pt idx="4">
                  <c:v>2.2999999999999998</c:v>
                </c:pt>
                <c:pt idx="5">
                  <c:v>3.2</c:v>
                </c:pt>
                <c:pt idx="6">
                  <c:v>2.7</c:v>
                </c:pt>
                <c:pt idx="7">
                  <c:v>5.0999999999999996</c:v>
                </c:pt>
                <c:pt idx="8">
                  <c:v>3.8</c:v>
                </c:pt>
                <c:pt idx="9">
                  <c:v>6</c:v>
                </c:pt>
                <c:pt idx="10">
                  <c:v>4.3</c:v>
                </c:pt>
                <c:pt idx="11">
                  <c:v>4.5</c:v>
                </c:pt>
                <c:pt idx="12">
                  <c:v>6.5</c:v>
                </c:pt>
                <c:pt idx="13">
                  <c:v>10.5</c:v>
                </c:pt>
                <c:pt idx="14">
                  <c:v>14.5</c:v>
                </c:pt>
                <c:pt idx="15">
                  <c:v>34.700000000000003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A5-4755-BF27-E4F3442018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6"/>
        <c:axId val="330374640"/>
        <c:axId val="253908656"/>
      </c:barChart>
      <c:catAx>
        <c:axId val="330374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>
                <a:solidFill>
                  <a:schemeClr val="bg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253908656"/>
        <c:crosses val="autoZero"/>
        <c:auto val="1"/>
        <c:lblAlgn val="ctr"/>
        <c:lblOffset val="100"/>
        <c:noMultiLvlLbl val="0"/>
      </c:catAx>
      <c:valAx>
        <c:axId val="253908656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330374640"/>
        <c:crosses val="autoZero"/>
        <c:crossBetween val="between"/>
      </c:valAx>
      <c:spPr>
        <a:prstGeom prst="rect">
          <a:avLst/>
        </a:prstGeom>
        <a:noFill/>
        <a:ln>
          <a:noFill/>
          <a:round/>
        </a:ln>
        <a:effectLst/>
      </c:spPr>
    </c:plotArea>
    <c:legend>
      <c:legendPos val="r"/>
      <c:layout>
        <c:manualLayout>
          <c:xMode val="edge"/>
          <c:yMode val="edge"/>
          <c:x val="0.58140000000000003"/>
          <c:y val="0.82260999999999995"/>
          <c:w val="0.28460999999999997"/>
          <c:h val="0.11838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xfrm>
      <a:off x="-76454" y="690426"/>
      <a:ext cx="6256185" cy="4390710"/>
    </a:xfrm>
    <a:prstGeom prst="rect">
      <a:avLst/>
    </a:prstGeom>
    <a:noFill/>
    <a:ln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млрд. руб.</c:v>
                </c:pt>
              </c:strCache>
            </c:strRef>
          </c:tx>
          <c:spPr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098" tIns="19048" rIns="38098" bIns="19048" anchor="ctr" anchorCtr="1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750</c:v>
                </c:pt>
                <c:pt idx="1">
                  <c:v>911.1</c:v>
                </c:pt>
                <c:pt idx="2" formatCode="0.0">
                  <c:v>1069.9000000000001</c:v>
                </c:pt>
                <c:pt idx="3">
                  <c:v>1161.0999999999999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76-48C3-8B99-257B8FB6C0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4"/>
        <c:axId val="1651980821"/>
        <c:axId val="1651980822"/>
      </c:barChart>
      <c:catAx>
        <c:axId val="165198082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651980822"/>
        <c:crossesAt val="0"/>
        <c:auto val="1"/>
        <c:lblAlgn val="ctr"/>
        <c:lblOffset val="100"/>
        <c:noMultiLvlLbl val="0"/>
      </c:catAx>
      <c:valAx>
        <c:axId val="1651980822"/>
        <c:scaling>
          <c:orientation val="minMax"/>
          <c:min val="300"/>
        </c:scaling>
        <c:delete val="1"/>
        <c:axPos val="l"/>
        <c:numFmt formatCode="General" sourceLinked="1"/>
        <c:majorTickMark val="out"/>
        <c:minorTickMark val="none"/>
        <c:tickLblPos val="nextTo"/>
        <c:crossAx val="1651980821"/>
        <c:crosses val="autoZero"/>
        <c:crossBetween val="between"/>
        <c:majorUnit val="100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1748988" y="825099"/>
      <a:ext cx="2633905" cy="1575489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451999999999999E-2"/>
          <c:y val="0.11677800000000001"/>
          <c:w val="0.57222099999999998"/>
          <c:h val="0.5980739999999999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растениеводства, %</c:v>
                </c:pt>
              </c:strCache>
            </c:strRef>
          </c:tx>
          <c:spPr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48,2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0C-45EB-9C8B-620014AADBE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53,7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0C-45EB-9C8B-620014AADBE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48,5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0C-45EB-9C8B-620014AADB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 (оценка)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48.2</c:v>
                </c:pt>
                <c:pt idx="1">
                  <c:v>53.7</c:v>
                </c:pt>
                <c:pt idx="2">
                  <c:v>48.5</c:v>
                </c:pt>
                <c:pt idx="3">
                  <c:v>48.1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0C-45EB-9C8B-620014AADBE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удельный вес животноводства, %</c:v>
                </c:pt>
              </c:strCache>
            </c:strRef>
          </c:tx>
          <c:spPr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51,8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0C-45EB-9C8B-620014AADBE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46,3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0C-45EB-9C8B-620014AADBE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51,5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0C-45EB-9C8B-620014AADB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 (оценка)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51.8</c:v>
                </c:pt>
                <c:pt idx="1">
                  <c:v>46.3</c:v>
                </c:pt>
                <c:pt idx="2">
                  <c:v>51.5</c:v>
                </c:pt>
                <c:pt idx="3">
                  <c:v>51.9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30C-45EB-9C8B-620014AADBE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477251224"/>
        <c:axId val="477245344"/>
      </c:barChart>
      <c:catAx>
        <c:axId val="477251224"/>
        <c:scaling>
          <c:orientation val="minMax"/>
        </c:scaling>
        <c:delete val="0"/>
        <c:axPos val="b"/>
        <c:majorGridlines>
          <c:spPr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cap="all" spc="12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477245344"/>
        <c:crosses val="autoZero"/>
        <c:auto val="1"/>
        <c:lblAlgn val="ctr"/>
        <c:lblOffset val="100"/>
        <c:noMultiLvlLbl val="0"/>
      </c:catAx>
      <c:valAx>
        <c:axId val="4772453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77251224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248100000000002"/>
          <c:y val="0.248003"/>
          <c:w val="0.22222800000000001"/>
          <c:h val="0.42914400000000003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>
              <a:solidFill>
                <a:schemeClr val="tx1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xfrm>
      <a:off x="425815" y="1073899"/>
      <a:ext cx="8413433" cy="1527068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678999999999998E-2"/>
          <c:y val="0.30305399999999999"/>
          <c:w val="0.57002900000000001"/>
          <c:h val="0.4719419999999999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пищевых продуктов, %</c:v>
                </c:pt>
              </c:strCache>
            </c:strRef>
          </c:tx>
          <c:spPr>
            <a:prstGeom prst="rect">
              <a:avLst/>
            </a:prstGeom>
            <a:solidFill>
              <a:schemeClr val="accent2">
                <a:lumMod val="50000"/>
              </a:schemeClr>
            </a:solidFill>
            <a:ln w="0"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E9A755E-99EF-4F05-83E0-BFDD93EBF526}" type="VALUE">
                      <a:rPr lang="en-US" sz="1100">
                        <a:latin typeface="Tahoma"/>
                        <a:ea typeface="Tahoma"/>
                        <a:cs typeface="Tahoma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268-45CE-97D5-37D432B0F3D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0886E0A-2AC9-494E-8D7D-683FA1ED34F4}" type="VALUE">
                      <a:rPr lang="en-US" sz="1100">
                        <a:latin typeface="Tahoma"/>
                        <a:ea typeface="Tahoma"/>
                        <a:cs typeface="Tahoma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268-45CE-97D5-37D432B0F3D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B70A5AD-100F-462F-834C-5D63D363B76D}" type="VALUE">
                      <a:rPr lang="en-US" sz="1100">
                        <a:latin typeface="Tahoma"/>
                        <a:ea typeface="Tahoma"/>
                        <a:cs typeface="Tahoma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268-45CE-97D5-37D432B0F3D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97B7776-2C1F-49E9-913E-B5BCB3538328}" type="VALUE">
                      <a:rPr lang="en-US" sz="1100">
                        <a:latin typeface="Tahoma"/>
                        <a:ea typeface="Tahoma"/>
                        <a:cs typeface="Tahoma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268-45CE-97D5-37D432B0F3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>
                    <a:solidFill>
                      <a:schemeClr val="lt1"/>
                    </a:solidFill>
                    <a:latin typeface="Times New Roman"/>
                    <a:ea typeface="Tahoma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 (оценка)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47.2</c:v>
                </c:pt>
                <c:pt idx="1">
                  <c:v>44.8</c:v>
                </c:pt>
                <c:pt idx="2">
                  <c:v>46.6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68-45CE-97D5-37D432B0F3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удельный вес непродовольственных товаров, %</c:v>
                </c:pt>
              </c:strCache>
            </c:strRef>
          </c:tx>
          <c:spPr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18BAEB1-6B33-4440-9CCF-3CD54CF635CF}" type="VALUE">
                      <a:rPr lang="en-US" sz="1100">
                        <a:latin typeface="Tahoma"/>
                        <a:ea typeface="Tahoma"/>
                        <a:cs typeface="Tahoma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268-45CE-97D5-37D432B0F3D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F6F2DF5-5235-4899-AE4D-76E1707E66C5}" type="VALUE">
                      <a:rPr lang="en-US" sz="1100">
                        <a:latin typeface="Tahoma"/>
                        <a:ea typeface="Tahoma"/>
                        <a:cs typeface="Tahoma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268-45CE-97D5-37D432B0F3D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B7D891E-3F74-48A1-85AE-64CFD912EDE5}" type="VALUE">
                      <a:rPr lang="en-US" sz="1100">
                        <a:latin typeface="Tahoma"/>
                        <a:ea typeface="Tahoma"/>
                        <a:cs typeface="Tahoma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268-45CE-97D5-37D432B0F3D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873D7F5-EE87-41B6-952C-6DF7C643D410}" type="VALUE">
                      <a:rPr lang="en-US" sz="1100">
                        <a:latin typeface="Tahoma"/>
                        <a:ea typeface="Tahoma"/>
                        <a:cs typeface="Tahoma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0268-45CE-97D5-37D432B0F3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>
                    <a:solidFill>
                      <a:schemeClr val="lt1"/>
                    </a:solidFill>
                    <a:latin typeface="Times New Roman"/>
                    <a:ea typeface="Tahoma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 (оценка)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52.8</c:v>
                </c:pt>
                <c:pt idx="1">
                  <c:v>55.2</c:v>
                </c:pt>
                <c:pt idx="2">
                  <c:v>53.4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268-45CE-97D5-37D432B0F3D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477247304"/>
        <c:axId val="477239464"/>
      </c:barChart>
      <c:catAx>
        <c:axId val="477247304"/>
        <c:scaling>
          <c:orientation val="minMax"/>
        </c:scaling>
        <c:delete val="0"/>
        <c:axPos val="b"/>
        <c:majorGridlines>
          <c:spPr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cap="all" spc="12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477239464"/>
        <c:crosses val="autoZero"/>
        <c:auto val="1"/>
        <c:lblAlgn val="ctr"/>
        <c:lblOffset val="100"/>
        <c:noMultiLvlLbl val="0"/>
      </c:catAx>
      <c:valAx>
        <c:axId val="47723946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77247304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371200000000005"/>
          <c:y val="0.107846"/>
          <c:w val="0.36369899999999999"/>
          <c:h val="0.334117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>
              <a:solidFill>
                <a:schemeClr val="tx1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xfrm>
      <a:off x="-180528" y="479055"/>
      <a:ext cx="8608276" cy="1895976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438000000000001E-2"/>
          <c:y val="1.1252E-2"/>
          <c:w val="0.97656200000000004"/>
          <c:h val="0.7678040000000000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НСО</c:v>
                </c:pt>
              </c:strCache>
            </c:strRef>
          </c:tx>
          <c:spPr>
            <a:prstGeom prst="rect">
              <a:avLst/>
            </a:prstGeom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0911"/>
                  <c:y val="-7.73910000000000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7CC2-4049-954E-51F091EC2527}"/>
                </c:ext>
              </c:extLst>
            </c:dLbl>
            <c:dLbl>
              <c:idx val="1"/>
              <c:layout>
                <c:manualLayout>
                  <c:x val="-2.7480000000000001E-2"/>
                  <c:y val="-3.9248999999999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C2-4049-954E-51F091EC2527}"/>
                </c:ext>
              </c:extLst>
            </c:dLbl>
            <c:dLbl>
              <c:idx val="2"/>
              <c:layout>
                <c:manualLayout>
                  <c:x val="-1.4952999999999999E-2"/>
                  <c:y val="-2.5360000000000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C2-4049-954E-51F091EC25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101.9</c:v>
                </c:pt>
                <c:pt idx="1">
                  <c:v>96</c:v>
                </c:pt>
                <c:pt idx="2">
                  <c:v>91.7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CC2-4049-954E-51F091EC25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СФО</c:v>
                </c:pt>
              </c:strCache>
            </c:strRef>
          </c:tx>
          <c:spPr>
            <a:prstGeom prst="rect">
              <a:avLst/>
            </a:prstGeom>
            <a:ln w="28575" cap="rnd" cmpd="sng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856200000000001"/>
                  <c:y val="1.3200000000000001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C2-4049-954E-51F091EC2527}"/>
                </c:ext>
              </c:extLst>
            </c:dLbl>
            <c:dLbl>
              <c:idx val="1"/>
              <c:layout>
                <c:manualLayout>
                  <c:x val="-0.100775"/>
                  <c:y val="5.74049999999999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C2-4049-954E-51F091EC2527}"/>
                </c:ext>
              </c:extLst>
            </c:dLbl>
            <c:dLbl>
              <c:idx val="2"/>
              <c:layout>
                <c:manualLayout>
                  <c:x val="-1.3266E-2"/>
                  <c:y val="3.7310000000000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C2-4049-954E-51F091EC25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100.9</c:v>
                </c:pt>
                <c:pt idx="1">
                  <c:v>105.3</c:v>
                </c:pt>
                <c:pt idx="2">
                  <c:v>89.7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CC2-4049-954E-51F091EC252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РФ</c:v>
                </c:pt>
              </c:strCache>
            </c:strRef>
          </c:tx>
          <c:spPr>
            <a:prstGeom prst="rect">
              <a:avLst/>
            </a:prstGeom>
            <a:ln w="28575" cap="rnd" cmpd="sng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2626699999999999"/>
                  <c:y val="0.104179999999999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C2-4049-954E-51F091EC2527}"/>
                </c:ext>
              </c:extLst>
            </c:dLbl>
            <c:dLbl>
              <c:idx val="1"/>
              <c:layout>
                <c:manualLayout>
                  <c:x val="-6.9839999999999998E-3"/>
                  <c:y val="-1.9515000000000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C2-4049-954E-51F091EC2527}"/>
                </c:ext>
              </c:extLst>
            </c:dLbl>
            <c:dLbl>
              <c:idx val="2"/>
              <c:layout>
                <c:manualLayout>
                  <c:x val="-1.546E-2"/>
                  <c:y val="1.1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C2-4049-954E-51F091EC25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100.1</c:v>
                </c:pt>
                <c:pt idx="1">
                  <c:v>105.9</c:v>
                </c:pt>
                <c:pt idx="2">
                  <c:v>83.3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7CC2-4049-954E-51F091EC252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77239856"/>
        <c:axId val="477242208"/>
      </c:lineChart>
      <c:catAx>
        <c:axId val="477239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477242208"/>
        <c:crosses val="autoZero"/>
        <c:auto val="1"/>
        <c:lblAlgn val="ctr"/>
        <c:lblOffset val="50"/>
        <c:tickMarkSkip val="1"/>
        <c:noMultiLvlLbl val="0"/>
      </c:catAx>
      <c:valAx>
        <c:axId val="477242208"/>
        <c:scaling>
          <c:orientation val="minMax"/>
          <c:max val="125"/>
          <c:min val="80"/>
        </c:scaling>
        <c:delete val="1"/>
        <c:axPos val="l"/>
        <c:numFmt formatCode="General" sourceLinked="1"/>
        <c:majorTickMark val="out"/>
        <c:minorTickMark val="none"/>
        <c:tickLblPos val="nextTo"/>
        <c:crossAx val="477239856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416899999999998"/>
          <c:y val="0.90852299999999997"/>
          <c:w val="0.47803699999999999"/>
          <c:h val="9.1477000000000003E-2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xfrm>
      <a:off x="4795478" y="2745030"/>
      <a:ext cx="3947719" cy="2111927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999999999999997E-4"/>
          <c:y val="7.4079999999999997E-3"/>
          <c:w val="0.94696100000000005"/>
          <c:h val="0.84030400000000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млрд. руб.</c:v>
                </c:pt>
              </c:strCache>
            </c:strRef>
          </c:tx>
          <c:spPr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(оценка)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1915.7</c:v>
                </c:pt>
                <c:pt idx="1">
                  <c:v>2010.2</c:v>
                </c:pt>
                <c:pt idx="2" formatCode="0.0">
                  <c:v>2140.9</c:v>
                </c:pt>
                <c:pt idx="3">
                  <c:v>2230.8000000000002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95-4B04-8EAA-6332722910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4"/>
        <c:axId val="477242992"/>
        <c:axId val="477248872"/>
      </c:barChart>
      <c:catAx>
        <c:axId val="47724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477248872"/>
        <c:crossesAt val="0"/>
        <c:auto val="1"/>
        <c:lblAlgn val="ctr"/>
        <c:lblOffset val="100"/>
        <c:noMultiLvlLbl val="0"/>
      </c:catAx>
      <c:valAx>
        <c:axId val="477248872"/>
        <c:scaling>
          <c:orientation val="minMax"/>
          <c:min val="1500"/>
        </c:scaling>
        <c:delete val="1"/>
        <c:axPos val="l"/>
        <c:numFmt formatCode="General" sourceLinked="1"/>
        <c:majorTickMark val="out"/>
        <c:minorTickMark val="none"/>
        <c:tickLblPos val="nextTo"/>
        <c:crossAx val="477242992"/>
        <c:crosses val="autoZero"/>
        <c:crossBetween val="between"/>
        <c:majorUnit val="100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339229" y="2547673"/>
      <a:ext cx="3440683" cy="1464950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683999999999998E-2"/>
          <c:y val="0.33352900000000002"/>
          <c:w val="0.90324199999999999"/>
          <c:h val="0.4736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пищевых продуктов, %</c:v>
                </c:pt>
              </c:strCache>
            </c:strRef>
          </c:tx>
          <c:spPr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7340000000000004E-3"/>
                  <c:y val="-0.23410300000000001"/>
                </c:manualLayout>
              </c:layout>
              <c:tx>
                <c:rich>
                  <a:bodyPr/>
                  <a:lstStyle/>
                  <a:p>
                    <a:fld id="{DF6C7F3E-92B4-4817-8615-C37ADD9511D6}" type="VALUE">
                      <a:rPr lang="en-US" sz="120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4DA-49C6-A5C0-80E20FA574E2}"/>
                </c:ext>
              </c:extLst>
            </c:dLbl>
            <c:dLbl>
              <c:idx val="1"/>
              <c:layout>
                <c:manualLayout>
                  <c:x val="7.1009999999999997E-3"/>
                  <c:y val="-0.24246400000000001"/>
                </c:manualLayout>
              </c:layout>
              <c:tx>
                <c:rich>
                  <a:bodyPr/>
                  <a:lstStyle/>
                  <a:p>
                    <a:fld id="{5E7FEC8F-5AEE-43A7-A4D3-A46C092435B0}" type="VALUE">
                      <a:rPr lang="en-US" sz="120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4DA-49C6-A5C0-80E20FA574E2}"/>
                </c:ext>
              </c:extLst>
            </c:dLbl>
            <c:dLbl>
              <c:idx val="2"/>
              <c:layout>
                <c:manualLayout>
                  <c:x val="0"/>
                  <c:y val="-0.28426800000000002"/>
                </c:manualLayout>
              </c:layout>
              <c:tx>
                <c:rich>
                  <a:bodyPr/>
                  <a:lstStyle/>
                  <a:p>
                    <a:fld id="{D04C4218-E722-4D82-A0F9-BE08AA8AB632}" type="VALUE">
                      <a:rPr lang="en-US" sz="120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4DA-49C6-A5C0-80E20FA574E2}"/>
                </c:ext>
              </c:extLst>
            </c:dLbl>
            <c:dLbl>
              <c:idx val="3"/>
              <c:layout>
                <c:manualLayout>
                  <c:x val="7.1009999999999997E-3"/>
                  <c:y val="-0.334432999999999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>
                        <a:solidFill>
                          <a:schemeClr val="tx1"/>
                        </a:solidFill>
                        <a:latin typeface="Times New Roman"/>
                        <a:ea typeface="Tahoma"/>
                        <a:cs typeface="Times New Roman"/>
                      </a:defRPr>
                    </a:pPr>
                    <a:fld id="{371D4A56-75A2-409A-B613-62CA343112FF}" type="VALUE">
                      <a:rPr lang="en-US" sz="1200">
                        <a:latin typeface="Tahoma"/>
                        <a:ea typeface="Tahoma"/>
                        <a:cs typeface="Tahoma"/>
                      </a:rPr>
                      <a:pPr>
                        <a:defRPr sz="1400" b="1" i="0" u="none" strike="noStrike">
                          <a:solidFill>
                            <a:schemeClr val="tx1"/>
                          </a:solidFill>
                          <a:latin typeface="Times New Roman"/>
                          <a:ea typeface="Tahoma"/>
                          <a:cs typeface="Times New Roman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4DA-49C6-A5C0-80E20FA574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>
                    <a:solidFill>
                      <a:schemeClr val="lt1"/>
                    </a:solidFill>
                    <a:latin typeface="Times New Roman"/>
                    <a:ea typeface="Tahoma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 (оценка)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156.1</c:v>
                </c:pt>
                <c:pt idx="1">
                  <c:v>182</c:v>
                </c:pt>
                <c:pt idx="2" formatCode="General">
                  <c:v>219.1</c:v>
                </c:pt>
                <c:pt idx="3" formatCode="General">
                  <c:v>261.2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DA-49C6-A5C0-80E20FA574E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>
                    <a:solidFill>
                      <a:schemeClr val="lt1"/>
                    </a:solidFill>
                    <a:latin typeface="Times New Roman"/>
                    <a:ea typeface="Tahoma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 (оценка)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5-34DA-49C6-A5C0-80E20FA574E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477247304"/>
        <c:axId val="477239464"/>
      </c:barChart>
      <c:catAx>
        <c:axId val="477247304"/>
        <c:scaling>
          <c:orientation val="minMax"/>
        </c:scaling>
        <c:delete val="0"/>
        <c:axPos val="b"/>
        <c:majorGridlines>
          <c:spPr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cap="all" spc="12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477239464"/>
        <c:crosses val="autoZero"/>
        <c:auto val="1"/>
        <c:lblAlgn val="ctr"/>
        <c:lblOffset val="100"/>
        <c:noMultiLvlLbl val="0"/>
      </c:catAx>
      <c:valAx>
        <c:axId val="4772394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77247304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>
    <a:xfrm>
      <a:off x="3491907" y="576029"/>
      <a:ext cx="5365064" cy="1804203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038"/>
          <c:y val="7.3271000000000003E-2"/>
          <c:w val="0.80130100000000004"/>
          <c:h val="0.69942099999999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prstGeom prst="rect">
              <a:avLst/>
            </a:prstGeom>
            <a:solidFill>
              <a:schemeClr val="accent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0577E-2"/>
                  <c:y val="1.316299999999999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-5,0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D2-4902-9309-18E8F550BE5F}"/>
                </c:ext>
              </c:extLst>
            </c:dLbl>
            <c:dLbl>
              <c:idx val="1"/>
              <c:layout>
                <c:manualLayout>
                  <c:x val="-6.6090000000000003E-3"/>
                  <c:y val="5.9090000000000002E-3"/>
                </c:manualLayout>
              </c:layout>
              <c:tx>
                <c:rich>
                  <a:bodyPr/>
                  <a:lstStyle/>
                  <a:p>
                    <a:fld id="{7A0D848E-B0EA-4822-A70E-29C06B561FA1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4D2-4902-9309-18E8F550BE5F}"/>
                </c:ext>
              </c:extLst>
            </c:dLbl>
            <c:dLbl>
              <c:idx val="2"/>
              <c:layout>
                <c:manualLayout>
                  <c:x val="-8.3090000000000004E-3"/>
                  <c:y val="-1.9748000000000002E-2"/>
                </c:manualLayout>
              </c:layout>
              <c:tx>
                <c:rich>
                  <a:bodyPr/>
                  <a:lstStyle/>
                  <a:p>
                    <a:fld id="{1635789D-073D-41FF-BF80-53924F3F1153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4D2-4902-9309-18E8F550BE5F}"/>
                </c:ext>
              </c:extLst>
            </c:dLbl>
            <c:dLbl>
              <c:idx val="3"/>
              <c:layout>
                <c:manualLayout>
                  <c:x val="3.9300000000000002E-2"/>
                  <c:y val="2.0181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D2-4902-9309-18E8F550BE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 </c:v>
                </c:pt>
                <c:pt idx="2">
                  <c:v>2023 год (оценка)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-5</c:v>
                </c:pt>
                <c:pt idx="1">
                  <c:v>-4.0999999999999996</c:v>
                </c:pt>
                <c:pt idx="2">
                  <c:v>-3.6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D2-4902-9309-18E8F550BE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7244952"/>
        <c:axId val="477246128"/>
      </c:barChart>
      <c:catAx>
        <c:axId val="477244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1000" i="0">
                <a:latin typeface="Tahoma"/>
                <a:ea typeface="Tahoma"/>
                <a:cs typeface="Tahoma"/>
              </a:defRPr>
            </a:pPr>
            <a:endParaRPr lang="ru-RU"/>
          </a:p>
        </c:txPr>
        <c:crossAx val="477246128"/>
        <c:crosses val="autoZero"/>
        <c:auto val="1"/>
        <c:lblAlgn val="ctr"/>
        <c:lblOffset val="100"/>
        <c:noMultiLvlLbl val="0"/>
      </c:catAx>
      <c:valAx>
        <c:axId val="4772461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77244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038"/>
          <c:y val="7.3271000000000003E-2"/>
          <c:w val="0.80130100000000004"/>
          <c:h val="0.69942099999999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prstGeom prst="rect">
              <a:avLst/>
            </a:prstGeom>
            <a:solidFill>
              <a:schemeClr val="accent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9320000000000007E-3"/>
                  <c:y val="5.951999999999999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0E-4666-B5BF-DAC9CFFA53F2}"/>
                </c:ext>
              </c:extLst>
            </c:dLbl>
            <c:dLbl>
              <c:idx val="1"/>
              <c:layout>
                <c:manualLayout>
                  <c:x val="4.0080000000000003E-3"/>
                  <c:y val="-9.7900000000000005E-4"/>
                </c:manualLayout>
              </c:layout>
              <c:tx>
                <c:rich>
                  <a:bodyPr/>
                  <a:lstStyle/>
                  <a:p>
                    <a:fld id="{7A0D848E-B0EA-4822-A70E-29C06B561FA1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70E-4666-B5BF-DAC9CFFA53F2}"/>
                </c:ext>
              </c:extLst>
            </c:dLbl>
            <c:dLbl>
              <c:idx val="2"/>
              <c:layout>
                <c:manualLayout>
                  <c:x val="-4.2469999999999999E-3"/>
                  <c:y val="3.4368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0E-4666-B5BF-DAC9CFFA53F2}"/>
                </c:ext>
              </c:extLst>
            </c:dLbl>
            <c:dLbl>
              <c:idx val="3"/>
              <c:layout>
                <c:manualLayout>
                  <c:x val="3.9300000000000002E-2"/>
                  <c:y val="2.0181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0E-4666-B5BF-DAC9CFFA53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 (оценка)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10.3</c:v>
                </c:pt>
                <c:pt idx="1">
                  <c:v>9.6</c:v>
                </c:pt>
                <c:pt idx="2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0E-4666-B5BF-DAC9CFFA5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7244952"/>
        <c:axId val="477246128"/>
      </c:barChart>
      <c:catAx>
        <c:axId val="477244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000" i="0">
                <a:latin typeface="Tahoma"/>
                <a:ea typeface="Tahoma"/>
                <a:cs typeface="Tahoma"/>
              </a:defRPr>
            </a:pPr>
            <a:endParaRPr lang="ru-RU"/>
          </a:p>
        </c:txPr>
        <c:crossAx val="477246128"/>
        <c:crosses val="autoZero"/>
        <c:auto val="1"/>
        <c:lblAlgn val="ctr"/>
        <c:lblOffset val="100"/>
        <c:noMultiLvlLbl val="0"/>
      </c:catAx>
      <c:valAx>
        <c:axId val="4772461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77244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13"/>
          <c:y val="8.3148E-2"/>
          <c:w val="0.85007100000000002"/>
          <c:h val="0.763040000000000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spPr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118-4513-8E2B-C9586BD37B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>
                    <a:solidFill>
                      <a:schemeClr val="tx2">
                        <a:lumMod val="75000"/>
                      </a:schemeClr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Лист1!$A$3:$A$5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 (оценка)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2783.1</c:v>
                </c:pt>
                <c:pt idx="1">
                  <c:v>2795.9</c:v>
                </c:pt>
                <c:pt idx="2">
                  <c:v>2793.1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18-4513-8E2B-C9586BD37B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overlap val="-50"/>
        <c:axId val="1651975824"/>
        <c:axId val="1651980816"/>
      </c:barChart>
      <c:catAx>
        <c:axId val="1651975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651980816"/>
        <c:crosses val="autoZero"/>
        <c:auto val="1"/>
        <c:lblAlgn val="ctr"/>
        <c:lblOffset val="100"/>
        <c:noMultiLvlLbl val="0"/>
      </c:catAx>
      <c:valAx>
        <c:axId val="165198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651975824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>
    <a:xfrm>
      <a:off x="172649" y="934328"/>
      <a:ext cx="6903050" cy="1832875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252999999999999E-2"/>
          <c:y val="0.114658"/>
          <c:w val="0.93872100000000003"/>
          <c:h val="0.57333400000000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Новосибирская область</c:v>
                </c:pt>
              </c:strCache>
            </c:strRef>
          </c:tx>
          <c:spPr>
            <a:prstGeom prst="rect">
              <a:avLst/>
            </a:prstGeom>
            <a:solidFill>
              <a:schemeClr val="accent6">
                <a:lumMod val="75000"/>
              </a:schemeClr>
            </a:solidFill>
            <a:ln w="50800">
              <a:noFill/>
            </a:ln>
          </c:spPr>
          <c:invertIfNegative val="0"/>
          <c:dPt>
            <c:idx val="5"/>
            <c:invertIfNegative val="0"/>
            <c:bubble3D val="0"/>
            <c:spPr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50800">
                <a:noFill/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1-AFB2-4429-816D-CD93203185D3}"/>
              </c:ext>
            </c:extLst>
          </c:dPt>
          <c:dPt>
            <c:idx val="6"/>
            <c:invertIfNegative val="0"/>
            <c:bubble3D val="0"/>
            <c:spPr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50800">
                <a:noFill/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3-AFB2-4429-816D-CD93203185D3}"/>
              </c:ext>
            </c:extLst>
          </c:dPt>
          <c:dPt>
            <c:idx val="7"/>
            <c:invertIfNegative val="0"/>
            <c:bubble3D val="0"/>
            <c:spPr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50800">
                <a:noFill/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5-AFB2-4429-816D-CD93203185D3}"/>
              </c:ext>
            </c:extLst>
          </c:dPt>
          <c:dLbls>
            <c:dLbl>
              <c:idx val="0"/>
              <c:layout>
                <c:manualLayout>
                  <c:x val="-8.8789999999999997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defRPr>
                    </a:pPr>
                    <a:r>
                      <a:rPr lang="en-US" sz="14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rPr>
                      <a:t>46167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6-AFB2-4429-816D-CD93203185D3}"/>
                </c:ext>
              </c:extLst>
            </c:dLbl>
            <c:dLbl>
              <c:idx val="1"/>
              <c:layout>
                <c:manualLayout>
                  <c:x val="-9.9889999999999996E-3"/>
                  <c:y val="-2.2811000000000001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defRPr>
                    </a:pPr>
                    <a:fld id="{420C524F-0011-44F8-A933-149F767EF641}" type="VALUE">
                      <a:rPr lang="en-US" sz="1400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rPr>
                      <a:pPr>
                        <a:defRPr sz="14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FB2-4429-816D-CD93203185D3}"/>
                </c:ext>
              </c:extLst>
            </c:dLbl>
            <c:dLbl>
              <c:idx val="2"/>
              <c:layout>
                <c:manualLayout>
                  <c:x val="-8.8789999999999997E-3"/>
                  <c:y val="-4.5620000000000001E-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defRPr>
                    </a:pPr>
                    <a:fld id="{3EDFE308-ADF4-49B3-9516-C5EE9A8D717D}" type="VALUE">
                      <a:rPr lang="en-US" sz="1400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rPr>
                      <a:pPr>
                        <a:defRPr sz="14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AFB2-4429-816D-CD93203185D3}"/>
                </c:ext>
              </c:extLst>
            </c:dLbl>
            <c:dLbl>
              <c:idx val="3"/>
              <c:layout>
                <c:manualLayout>
                  <c:x val="-1.2208999999999999E-2"/>
                  <c:y val="-3.9136999999999998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defRPr>
                    </a:pPr>
                    <a:fld id="{D4068BBF-AC1D-4FB2-B638-3FDECA4D5102}" type="VALUE">
                      <a:rPr lang="en-US" sz="1400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rPr>
                      <a:pPr>
                        <a:defRPr sz="14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FB2-4429-816D-CD93203185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6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январь–август 2023 г.</c:v>
                </c:pt>
                <c:pt idx="3">
                  <c:v>оценка 2023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46167</c:v>
                </c:pt>
                <c:pt idx="1">
                  <c:v>53756.800000000003</c:v>
                </c:pt>
                <c:pt idx="2">
                  <c:v>58670</c:v>
                </c:pt>
                <c:pt idx="3">
                  <c:v>62108.7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FB2-4429-816D-CD93203185D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prstGeom prst="rect">
              <a:avLst/>
            </a:prstGeom>
            <a:solidFill>
              <a:schemeClr val="accent2">
                <a:lumMod val="50000"/>
              </a:schemeClr>
            </a:solidFill>
            <a:ln w="50800">
              <a:noFill/>
            </a:ln>
          </c:spPr>
          <c:invertIfNegative val="0"/>
          <c:dPt>
            <c:idx val="5"/>
            <c:invertIfNegative val="0"/>
            <c:bubble3D val="0"/>
            <c:spPr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50800">
                <a:noFill/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C-AFB2-4429-816D-CD93203185D3}"/>
              </c:ext>
            </c:extLst>
          </c:dPt>
          <c:dPt>
            <c:idx val="6"/>
            <c:invertIfNegative val="0"/>
            <c:bubble3D val="0"/>
            <c:spPr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50800">
                <a:noFill/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E-AFB2-4429-816D-CD93203185D3}"/>
              </c:ext>
            </c:extLst>
          </c:dPt>
          <c:dPt>
            <c:idx val="7"/>
            <c:invertIfNegative val="0"/>
            <c:bubble3D val="0"/>
            <c:spPr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50800">
                <a:noFill/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10-AFB2-4429-816D-CD93203185D3}"/>
              </c:ext>
            </c:extLst>
          </c:dPt>
          <c:dLbls>
            <c:dLbl>
              <c:idx val="0"/>
              <c:layout>
                <c:manualLayout>
                  <c:x val="1.132E-3"/>
                  <c:y val="-2.2778E-2"/>
                </c:manualLayout>
              </c:layout>
              <c:tx>
                <c:rich>
                  <a:bodyPr/>
                  <a:lstStyle/>
                  <a:p>
                    <a:fld id="{B6ACD0DC-DF5D-457C-892A-17F8921FF336}" type="VALUE">
                      <a:rPr lang="en-US">
                        <a:solidFill>
                          <a:srgbClr val="C0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AFB2-4429-816D-CD93203185D3}"/>
                </c:ext>
              </c:extLst>
            </c:dLbl>
            <c:dLbl>
              <c:idx val="1"/>
              <c:layout>
                <c:manualLayout>
                  <c:x val="-1.304E-3"/>
                  <c:y val="-1.8141000000000001E-2"/>
                </c:manualLayout>
              </c:layout>
              <c:tx>
                <c:rich>
                  <a:bodyPr/>
                  <a:lstStyle/>
                  <a:p>
                    <a:fld id="{ADF58332-03C1-4412-B08C-52CEA46DAD72}" type="VALUE">
                      <a:rPr lang="en-US">
                        <a:solidFill>
                          <a:srgbClr val="C0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AFB2-4429-816D-CD93203185D3}"/>
                </c:ext>
              </c:extLst>
            </c:dLbl>
            <c:dLbl>
              <c:idx val="2"/>
              <c:layout>
                <c:manualLayout>
                  <c:x val="1.304E-3"/>
                  <c:y val="-3.32580000000000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70293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AFB2-4429-816D-CD93203185D3}"/>
                </c:ext>
              </c:extLst>
            </c:dLbl>
            <c:dLbl>
              <c:idx val="3"/>
              <c:layout>
                <c:manualLayout>
                  <c:x val="2.6069999999999999E-3"/>
                  <c:y val="-3.3258000000000003E-2"/>
                </c:manualLayout>
              </c:layout>
              <c:tx>
                <c:rich>
                  <a:bodyPr/>
                  <a:lstStyle/>
                  <a:p>
                    <a:fld id="{B0EBDC05-94D3-4078-A462-3523DA29E7C4}" type="VALUE">
                      <a:rPr lang="en-US">
                        <a:solidFill>
                          <a:srgbClr val="C0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AFB2-4429-816D-CD93203185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январь–август 2023 г.</c:v>
                </c:pt>
                <c:pt idx="3">
                  <c:v>оценка 2023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57244</c:v>
                </c:pt>
                <c:pt idx="1">
                  <c:v>65338</c:v>
                </c:pt>
                <c:pt idx="2">
                  <c:v>70293</c:v>
                </c:pt>
                <c:pt idx="3">
                  <c:v>73412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AFB2-4429-816D-CD93203185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73984904"/>
        <c:axId val="473985688"/>
      </c:barChart>
      <c:catAx>
        <c:axId val="473984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i="0">
                <a:latin typeface="Tahoma"/>
                <a:ea typeface="Tahoma"/>
                <a:cs typeface="Tahoma"/>
              </a:defRPr>
            </a:pPr>
            <a:endParaRPr lang="ru-RU"/>
          </a:p>
        </c:txPr>
        <c:crossAx val="473985688"/>
        <c:crosses val="autoZero"/>
        <c:auto val="1"/>
        <c:lblAlgn val="ctr"/>
        <c:lblOffset val="100"/>
        <c:noMultiLvlLbl val="0"/>
      </c:catAx>
      <c:valAx>
        <c:axId val="473985688"/>
        <c:scaling>
          <c:orientation val="minMax"/>
          <c:min val="25100"/>
        </c:scaling>
        <c:delete val="1"/>
        <c:axPos val="l"/>
        <c:numFmt formatCode="General" sourceLinked="1"/>
        <c:majorTickMark val="none"/>
        <c:minorTickMark val="none"/>
        <c:tickLblPos val="nextTo"/>
        <c:crossAx val="473984904"/>
        <c:crosses val="autoZero"/>
        <c:crossBetween val="between"/>
      </c:valAx>
      <c:spPr>
        <a:prstGeom prst="rect">
          <a:avLst/>
        </a:prstGeom>
        <a:noFill/>
      </c:spPr>
    </c:plotArea>
    <c:legend>
      <c:legendPos val="b"/>
      <c:legendEntry>
        <c:idx val="0"/>
        <c:txPr>
          <a:bodyPr/>
          <a:lstStyle/>
          <a:p>
            <a:pPr>
              <a:defRPr sz="1200" b="0"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0"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0.1146860258060499"/>
          <c:y val="0.85929478128552628"/>
          <c:w val="0.69678499999999999"/>
          <c:h val="8.5826E-2"/>
        </c:manualLayout>
      </c:layout>
      <c:overlay val="0"/>
      <c:txPr>
        <a:bodyPr/>
        <a:lstStyle/>
        <a:p>
          <a:pPr>
            <a:defRPr sz="1200" b="1"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50" b="0" i="0" u="none" strike="noStrike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4484"/>
          <c:y val="9.9309999999999996E-2"/>
          <c:w val="0.77531000000000005"/>
          <c:h val="0.812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26"/>
          <c:dPt>
            <c:idx val="0"/>
            <c:bubble3D val="0"/>
            <c:explosion val="0"/>
            <c:spPr bwMode="auto">
              <a:prstGeom prst="rect">
                <a:avLst/>
              </a:prstGeom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B9-43D8-9099-C05163AAE349}"/>
              </c:ext>
            </c:extLst>
          </c:dPt>
          <c:dPt>
            <c:idx val="1"/>
            <c:bubble3D val="0"/>
            <c:spPr bwMode="auto">
              <a:prstGeom prst="rect">
                <a:avLst/>
              </a:prstGeom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B9-43D8-9099-C05163AAE349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B9-43D8-9099-C05163AAE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800" b="1" i="0" u="none" strike="noStrike" baseline="0">
                    <a:solidFill>
                      <a:schemeClr val="accent2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 bwMode="auto">
                <a:prstGeom prst="rect">
                  <a:avLst/>
                </a:prstGeom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21.6</c:v>
                </c:pt>
                <c:pt idx="1">
                  <c:v>78.400000000000006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B9-43D8-9099-C05163AAE3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prstGeom prst="rect">
          <a:avLst/>
        </a:prstGeom>
        <a:noFill/>
        <a:ln>
          <a:noFill/>
        </a:ln>
        <a:effectLst/>
      </c:spPr>
    </c:plotArea>
    <c:plotVisOnly val="1"/>
    <c:dispBlanksAs val="zero"/>
    <c:showDLblsOverMax val="0"/>
  </c:chart>
  <c:spPr bwMode="auto">
    <a:xfrm>
      <a:off x="5354027" y="1269277"/>
      <a:ext cx="1666787" cy="1590501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50" b="0" i="0" u="none" strike="noStrike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8849999999999999E-2"/>
          <c:y val="9.7860000000000003E-2"/>
          <c:w val="0.89342999999999995"/>
          <c:h val="0.7248599999999999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12"/>
          <c:dPt>
            <c:idx val="0"/>
            <c:bubble3D val="0"/>
            <c:spPr bwMode="auto">
              <a:prstGeom prst="rect">
                <a:avLst/>
              </a:prstGeom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9D-4C5B-B44E-2E5EF78F8DDC}"/>
              </c:ext>
            </c:extLst>
          </c:dPt>
          <c:dPt>
            <c:idx val="1"/>
            <c:bubble3D val="0"/>
            <c:spPr bwMode="auto">
              <a:prstGeom prst="rect">
                <a:avLst/>
              </a:prstGeom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9D-4C5B-B44E-2E5EF78F8DDC}"/>
              </c:ext>
            </c:extLst>
          </c:dPt>
          <c:dLbls>
            <c:dLbl>
              <c:idx val="0"/>
              <c:layout>
                <c:manualLayout>
                  <c:x val="-2.5860000000000001E-2"/>
                  <c:y val="-0.1223999999999999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9D-4C5B-B44E-2E5EF78F8DD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9D-4C5B-B44E-2E5EF78F8D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800" b="1" i="0" u="none" strike="noStrike" baseline="0">
                    <a:solidFill>
                      <a:schemeClr val="accent2">
                        <a:lumMod val="50000"/>
                      </a:schemeClr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38.799999999999997</c:v>
                </c:pt>
                <c:pt idx="1">
                  <c:v>61.2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9D-4C5B-B44E-2E5EF78F8D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prstGeom prst="rect">
          <a:avLst/>
        </a:prstGeom>
        <a:noFill/>
        <a:ln>
          <a:noFill/>
        </a:ln>
        <a:effectLst/>
      </c:spPr>
    </c:plotArea>
    <c:plotVisOnly val="1"/>
    <c:dispBlanksAs val="zero"/>
    <c:showDLblsOverMax val="0"/>
  </c:chart>
  <c:spPr bwMode="auto">
    <a:xfrm>
      <a:off x="7304375" y="1292392"/>
      <a:ext cx="1672430" cy="1725015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'Лист1'!$B$1</c:f>
              <c:strCache>
                <c:ptCount val="1"/>
                <c:pt idx="0">
                  <c:v>млрд. руб.</c:v>
                </c:pt>
              </c:strCache>
            </c:strRef>
          </c:tx>
          <c:spPr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098" tIns="19048" rIns="38098" bIns="19048" anchor="ctr" anchorCtr="1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'Лист1'!$A$2:$A$5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'Лист1'!$B$2:$B$5</c:f>
              <c:numCache>
                <c:formatCode>General</c:formatCode>
                <c:ptCount val="4"/>
                <c:pt idx="0">
                  <c:v>265.7</c:v>
                </c:pt>
                <c:pt idx="1">
                  <c:v>331.1</c:v>
                </c:pt>
                <c:pt idx="2" formatCode="0.0">
                  <c:v>322.39999999999998</c:v>
                </c:pt>
                <c:pt idx="3">
                  <c:v>342.8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BB-4B09-8E0E-DDBB84B823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4"/>
        <c:axId val="477242992"/>
        <c:axId val="477248872"/>
      </c:barChart>
      <c:catAx>
        <c:axId val="47724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477248872"/>
        <c:crossesAt val="0"/>
        <c:auto val="1"/>
        <c:lblAlgn val="ctr"/>
        <c:lblOffset val="100"/>
        <c:noMultiLvlLbl val="0"/>
      </c:catAx>
      <c:valAx>
        <c:axId val="477248872"/>
        <c:scaling>
          <c:orientation val="minMax"/>
          <c:max val="30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477242992"/>
        <c:crosses val="autoZero"/>
        <c:crossBetween val="between"/>
        <c:majorUnit val="100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0" y="0"/>
      <a:ext cx="2633904" cy="1575488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95000000000001"/>
          <c:y val="7.2020000000000001E-2"/>
          <c:w val="0.37819000000000003"/>
          <c:h val="0.49009999999999998"/>
        </c:manualLayout>
      </c:layout>
      <c:pie3DChart>
        <c:varyColors val="1"/>
        <c:ser>
          <c:idx val="0"/>
          <c:order val="0"/>
          <c:tx>
            <c:strRef>
              <c:f>'Лист1'!$B$1</c:f>
              <c:strCache>
                <c:ptCount val="1"/>
                <c:pt idx="0">
                  <c:v>2021</c:v>
                </c:pt>
              </c:strCache>
            </c:strRef>
          </c:tx>
          <c:explosion val="30"/>
          <c:dPt>
            <c:idx val="0"/>
            <c:bubble3D val="0"/>
            <c:spPr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91D3-4583-96EF-EA2EA450E342}"/>
              </c:ext>
            </c:extLst>
          </c:dPt>
          <c:dPt>
            <c:idx val="1"/>
            <c:bubble3D val="0"/>
            <c:explosion val="25"/>
            <c:spPr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1D3-4583-96EF-EA2EA450E342}"/>
              </c:ext>
            </c:extLst>
          </c:dPt>
          <c:dPt>
            <c:idx val="2"/>
            <c:bubble3D val="0"/>
            <c:explosion val="23"/>
            <c:extLst>
              <c:ext xmlns:c16="http://schemas.microsoft.com/office/drawing/2014/chart" uri="{C3380CC4-5D6E-409C-BE32-E72D297353CC}">
                <c16:uniqueId val="{00000004-91D3-4583-96EF-EA2EA450E342}"/>
              </c:ext>
            </c:extLst>
          </c:dPt>
          <c:dPt>
            <c:idx val="3"/>
            <c:bubble3D val="0"/>
            <c:explosion val="26"/>
            <c:extLst>
              <c:ext xmlns:c16="http://schemas.microsoft.com/office/drawing/2014/chart" uri="{C3380CC4-5D6E-409C-BE32-E72D297353CC}">
                <c16:uniqueId val="{00000005-91D3-4583-96EF-EA2EA450E342}"/>
              </c:ext>
            </c:extLst>
          </c:dPt>
          <c:dLbls>
            <c:dLbl>
              <c:idx val="0"/>
              <c:layout>
                <c:manualLayout>
                  <c:x val="2.205E-2"/>
                  <c:y val="9.0399999999999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D3-4583-96EF-EA2EA450E342}"/>
                </c:ext>
              </c:extLst>
            </c:dLbl>
            <c:dLbl>
              <c:idx val="1"/>
              <c:layout>
                <c:manualLayout>
                  <c:x val="6.6200000000000005E-4"/>
                  <c:y val="-3.53099999999999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D3-4583-96EF-EA2EA450E342}"/>
                </c:ext>
              </c:extLst>
            </c:dLbl>
            <c:dLbl>
              <c:idx val="2"/>
              <c:layout>
                <c:manualLayout>
                  <c:x val="-6.5620000000000001E-3"/>
                  <c:y val="9.330000000000000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D3-4583-96EF-EA2EA450E342}"/>
                </c:ext>
              </c:extLst>
            </c:dLbl>
            <c:dLbl>
              <c:idx val="3"/>
              <c:layout>
                <c:manualLayout>
                  <c:x val="2.41920000000000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D3-4583-96EF-EA2EA450E342}"/>
                </c:ext>
              </c:extLst>
            </c:dLbl>
            <c:dLbl>
              <c:idx val="4"/>
              <c:layout>
                <c:manualLayout>
                  <c:x val="2.7054000000000002E-2"/>
                  <c:y val="9.420000000000000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D3-4583-96EF-EA2EA450E342}"/>
                </c:ext>
              </c:extLst>
            </c:dLbl>
            <c:dLbl>
              <c:idx val="5"/>
              <c:layout>
                <c:manualLayout>
                  <c:x val="8.3619999999999996E-3"/>
                  <c:y val="4.4120000000000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D3-4583-96EF-EA2EA450E342}"/>
                </c:ext>
              </c:extLst>
            </c:dLbl>
            <c:dLbl>
              <c:idx val="6"/>
              <c:layout>
                <c:manualLayout>
                  <c:x val="-6.4000000000000005E-4"/>
                  <c:y val="-7.6119999999999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1D3-4583-96EF-EA2EA450E342}"/>
                </c:ext>
              </c:extLst>
            </c:dLbl>
            <c:dLbl>
              <c:idx val="8"/>
              <c:layout>
                <c:manualLayout>
                  <c:x val="-4.2599999999999999E-3"/>
                  <c:y val="-6.06999999999999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D3-4583-96EF-EA2EA450E342}"/>
                </c:ext>
              </c:extLst>
            </c:dLbl>
            <c:dLbl>
              <c:idx val="9"/>
              <c:layout>
                <c:manualLayout>
                  <c:x val="3.5100000000000001E-3"/>
                  <c:y val="-1.721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1D3-4583-96EF-EA2EA450E342}"/>
                </c:ext>
              </c:extLst>
            </c:dLbl>
            <c:dLbl>
              <c:idx val="10"/>
              <c:layout>
                <c:manualLayout>
                  <c:x val="1.976E-2"/>
                  <c:y val="-2.608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D3-4583-96EF-EA2EA450E342}"/>
                </c:ext>
              </c:extLst>
            </c:dLbl>
            <c:dLbl>
              <c:idx val="11"/>
              <c:layout>
                <c:manualLayout>
                  <c:x val="7.9979999999999996E-2"/>
                  <c:y val="-1.246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1D3-4583-96EF-EA2EA450E3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'Лист1'!$A$2:$A$13</c:f>
              <c:strCache>
                <c:ptCount val="12"/>
                <c:pt idx="0">
                  <c:v>обрабатывающие производства</c:v>
                </c:pt>
                <c:pt idx="1">
                  <c:v>транспортировка и хранение</c:v>
                </c:pt>
                <c:pt idx="2">
                  <c:v>деятельность в области информации и связи</c:v>
                </c:pt>
                <c:pt idx="3">
                  <c:v>операции с недвижимым имуществом</c:v>
                </c:pt>
                <c:pt idx="4">
                  <c:v>с/х, лесное хозяйство, охота, рыболовство, рыбоводство</c:v>
                </c:pt>
                <c:pt idx="5">
                  <c:v>здравоохранение и социальные услуги</c:v>
                </c:pt>
                <c:pt idx="6">
                  <c:v>добыча полезных ископаемых</c:v>
                </c:pt>
                <c:pt idx="7">
                  <c:v>образование</c:v>
                </c:pt>
                <c:pt idx="8">
                  <c:v>деятельность научная и техническая</c:v>
                </c:pt>
                <c:pt idx="9">
                  <c:v>торговля оптовая и розничная</c:v>
                </c:pt>
                <c:pt idx="10">
                  <c:v>обеспечение эл/энергией,газом, паром</c:v>
                </c:pt>
                <c:pt idx="11">
                  <c:v>другие</c:v>
                </c:pt>
              </c:strCache>
            </c:strRef>
          </c:cat>
          <c:val>
            <c:numRef>
              <c:f>'Лист1'!$B$2:$B$13</c:f>
              <c:numCache>
                <c:formatCode>General</c:formatCode>
                <c:ptCount val="12"/>
                <c:pt idx="0">
                  <c:v>21.7</c:v>
                </c:pt>
                <c:pt idx="1">
                  <c:v>17</c:v>
                </c:pt>
                <c:pt idx="2">
                  <c:v>9.3000000000000007</c:v>
                </c:pt>
                <c:pt idx="3" formatCode="0.0">
                  <c:v>7.7</c:v>
                </c:pt>
                <c:pt idx="4" formatCode="0.0">
                  <c:v>6.3</c:v>
                </c:pt>
                <c:pt idx="5">
                  <c:v>5</c:v>
                </c:pt>
                <c:pt idx="6">
                  <c:v>4.8</c:v>
                </c:pt>
                <c:pt idx="7">
                  <c:v>4.5999999999999996</c:v>
                </c:pt>
                <c:pt idx="8">
                  <c:v>4.2</c:v>
                </c:pt>
                <c:pt idx="9">
                  <c:v>4.0999999999999996</c:v>
                </c:pt>
                <c:pt idx="10">
                  <c:v>4</c:v>
                </c:pt>
                <c:pt idx="11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1D3-4583-96EF-EA2EA450E3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3483999999999996"/>
          <c:y val="0"/>
          <c:w val="0.33222000000000002"/>
          <c:h val="0.98053000000000001"/>
        </c:manualLayout>
      </c:layout>
      <c:overlay val="0"/>
      <c:txPr>
        <a:bodyPr/>
        <a:lstStyle/>
        <a:p>
          <a:pPr>
            <a:defRPr sz="800"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665000000000001"/>
          <c:y val="8.5459999999999994E-2"/>
          <c:w val="0.47756999999999999"/>
          <c:h val="0.914529999999999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30"/>
          <c:dPt>
            <c:idx val="0"/>
            <c:bubble3D val="0"/>
            <c:spPr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317-4FAA-93B5-50E2193E5AB0}"/>
              </c:ext>
            </c:extLst>
          </c:dPt>
          <c:dPt>
            <c:idx val="1"/>
            <c:bubble3D val="0"/>
            <c:explosion val="25"/>
            <c:spPr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317-4FAA-93B5-50E2193E5AB0}"/>
              </c:ext>
            </c:extLst>
          </c:dPt>
          <c:dPt>
            <c:idx val="2"/>
            <c:bubble3D val="0"/>
            <c:explosion val="23"/>
            <c:extLst>
              <c:ext xmlns:c16="http://schemas.microsoft.com/office/drawing/2014/chart" uri="{C3380CC4-5D6E-409C-BE32-E72D297353CC}">
                <c16:uniqueId val="{00000004-4317-4FAA-93B5-50E2193E5AB0}"/>
              </c:ext>
            </c:extLst>
          </c:dPt>
          <c:dPt>
            <c:idx val="3"/>
            <c:bubble3D val="0"/>
            <c:explosion val="26"/>
            <c:extLst>
              <c:ext xmlns:c16="http://schemas.microsoft.com/office/drawing/2014/chart" uri="{C3380CC4-5D6E-409C-BE32-E72D297353CC}">
                <c16:uniqueId val="{00000005-4317-4FAA-93B5-50E2193E5AB0}"/>
              </c:ext>
            </c:extLst>
          </c:dPt>
          <c:dLbls>
            <c:dLbl>
              <c:idx val="0"/>
              <c:layout>
                <c:manualLayout>
                  <c:x val="2.205E-2"/>
                  <c:y val="9.0399999999999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17-4FAA-93B5-50E2193E5AB0}"/>
                </c:ext>
              </c:extLst>
            </c:dLbl>
            <c:dLbl>
              <c:idx val="1"/>
              <c:layout>
                <c:manualLayout>
                  <c:x val="-8.9980000000000008E-3"/>
                  <c:y val="-4.0911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17-4FAA-93B5-50E2193E5AB0}"/>
                </c:ext>
              </c:extLst>
            </c:dLbl>
            <c:dLbl>
              <c:idx val="2"/>
              <c:layout>
                <c:manualLayout>
                  <c:x val="1.384E-3"/>
                  <c:y val="-3.4286999999999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17-4FAA-93B5-50E2193E5AB0}"/>
                </c:ext>
              </c:extLst>
            </c:dLbl>
            <c:dLbl>
              <c:idx val="3"/>
              <c:layout>
                <c:manualLayout>
                  <c:x val="2.215E-2"/>
                  <c:y val="-1.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17-4FAA-93B5-50E2193E5AB0}"/>
                </c:ext>
              </c:extLst>
            </c:dLbl>
            <c:dLbl>
              <c:idx val="4"/>
              <c:layout>
                <c:manualLayout>
                  <c:x val="3.0790000000000001E-2"/>
                  <c:y val="4.1200000000000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17-4FAA-93B5-50E2193E5AB0}"/>
                </c:ext>
              </c:extLst>
            </c:dLbl>
            <c:dLbl>
              <c:idx val="5"/>
              <c:layout>
                <c:manualLayout>
                  <c:x val="3.2980000000000002E-2"/>
                  <c:y val="3.007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17-4FAA-93B5-50E2193E5AB0}"/>
                </c:ext>
              </c:extLst>
            </c:dLbl>
            <c:dLbl>
              <c:idx val="6"/>
              <c:layout>
                <c:manualLayout>
                  <c:x val="-1.4499999999999999E-3"/>
                  <c:y val="-3.0870000000000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317-4FAA-93B5-50E2193E5AB0}"/>
                </c:ext>
              </c:extLst>
            </c:dLbl>
            <c:dLbl>
              <c:idx val="7"/>
              <c:layout>
                <c:manualLayout>
                  <c:x val="-1.1195999999999999E-2"/>
                  <c:y val="-8.893900000000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317-4FAA-93B5-50E2193E5AB0}"/>
                </c:ext>
              </c:extLst>
            </c:dLbl>
            <c:dLbl>
              <c:idx val="8"/>
              <c:layout>
                <c:manualLayout>
                  <c:x val="-1.0486000000000001E-2"/>
                  <c:y val="-0.1071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317-4FAA-93B5-50E2193E5AB0}"/>
                </c:ext>
              </c:extLst>
            </c:dLbl>
            <c:dLbl>
              <c:idx val="9"/>
              <c:layout>
                <c:manualLayout>
                  <c:x val="2.2210000000000001E-2"/>
                  <c:y val="-4.9099999999999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317-4FAA-93B5-50E2193E5AB0}"/>
                </c:ext>
              </c:extLst>
            </c:dLbl>
            <c:dLbl>
              <c:idx val="10"/>
              <c:layout>
                <c:manualLayout>
                  <c:x val="3.7740000000000003E-2"/>
                  <c:y val="-4.9939999999999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317-4FAA-93B5-50E2193E5AB0}"/>
                </c:ext>
              </c:extLst>
            </c:dLbl>
            <c:dLbl>
              <c:idx val="11"/>
              <c:layout>
                <c:manualLayout>
                  <c:x val="8.992E-2"/>
                  <c:y val="1.87999999999999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317-4FAA-93B5-50E2193E5A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Лист1!$A$2:$A$13</c:f>
              <c:strCache>
                <c:ptCount val="12"/>
                <c:pt idx="0">
                  <c:v>обрабатывающие производства</c:v>
                </c:pt>
                <c:pt idx="1">
                  <c:v>транспортировка и хранение</c:v>
                </c:pt>
                <c:pt idx="2">
                  <c:v>деятельность в области информации и связи</c:v>
                </c:pt>
                <c:pt idx="3">
                  <c:v>операции с недвижимым имуществом</c:v>
                </c:pt>
                <c:pt idx="4">
                  <c:v>с/х, лесное хозяйство, охота, рыболовство, рыбоводство</c:v>
                </c:pt>
                <c:pt idx="5">
                  <c:v>здравоохранение и социальные услуги</c:v>
                </c:pt>
                <c:pt idx="6">
                  <c:v>добыча полезных ископаемых</c:v>
                </c:pt>
                <c:pt idx="7">
                  <c:v>деятельность научная и техническая</c:v>
                </c:pt>
                <c:pt idx="8">
                  <c:v>образование</c:v>
                </c:pt>
                <c:pt idx="9">
                  <c:v>торговля оптовая и розничная</c:v>
                </c:pt>
                <c:pt idx="10">
                  <c:v>обеспечение эл/энергией,газом, паром</c:v>
                </c:pt>
                <c:pt idx="11">
                  <c:v>другие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14.4</c:v>
                </c:pt>
                <c:pt idx="1">
                  <c:v>20.9</c:v>
                </c:pt>
                <c:pt idx="2">
                  <c:v>5.8</c:v>
                </c:pt>
                <c:pt idx="3">
                  <c:v>7.7</c:v>
                </c:pt>
                <c:pt idx="4">
                  <c:v>8.1</c:v>
                </c:pt>
                <c:pt idx="5">
                  <c:v>7.4</c:v>
                </c:pt>
                <c:pt idx="6">
                  <c:v>3.8</c:v>
                </c:pt>
                <c:pt idx="7">
                  <c:v>4</c:v>
                </c:pt>
                <c:pt idx="8">
                  <c:v>5.8</c:v>
                </c:pt>
                <c:pt idx="9">
                  <c:v>4.7</c:v>
                </c:pt>
                <c:pt idx="10">
                  <c:v>5.0999999999999996</c:v>
                </c:pt>
                <c:pt idx="11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317-4FAA-93B5-50E2193E5A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857199999999999"/>
          <c:y val="6.8943000000000004E-2"/>
          <c:w val="0.767015"/>
          <c:h val="0.3343909999999999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Здания и сооружения</c:v>
                </c:pt>
              </c:strCache>
            </c:strRef>
          </c:tx>
          <c:spPr>
            <a:prstGeom prst="rect">
              <a:avLst/>
            </a:prstGeom>
            <a:solidFill>
              <a:schemeClr val="accent1"/>
            </a:solidFill>
            <a:ln>
              <a:noFill/>
              <a:round/>
            </a:ln>
            <a:effectLst/>
          </c:spPr>
          <c:invertIfNegative val="0"/>
          <c:dLbls>
            <c:spPr bwMode="auto"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53.4</c:v>
                </c:pt>
                <c:pt idx="1">
                  <c:v>56.6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B2-4B22-9B15-254D554573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Машины, оборудование, траспортные средства</c:v>
                </c:pt>
              </c:strCache>
            </c:strRef>
          </c:tx>
          <c:spPr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 bwMode="auto"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39</c:v>
                </c:pt>
                <c:pt idx="1">
                  <c:v>36.200000000000003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B2-4B22-9B15-254D554573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Прочее</c:v>
                </c:pt>
              </c:strCache>
            </c:strRef>
          </c:tx>
          <c:spPr>
            <a:prstGeom prst="rect">
              <a:avLst/>
            </a:prstGeom>
            <a:solidFill>
              <a:schemeClr val="accent3"/>
            </a:solidFill>
            <a:ln>
              <a:noFill/>
              <a:round/>
            </a:ln>
            <a:effectLst/>
          </c:spPr>
          <c:invertIfNegative val="0"/>
          <c:dLbls>
            <c:spPr bwMode="auto">
              <a:noFill/>
              <a:ln>
                <a:noFill/>
                <a:round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5.3</c:v>
                </c:pt>
                <c:pt idx="1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B2-4B22-9B15-254D5545739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Объекты интеллектуальной собственности</c:v>
                </c:pt>
              </c:strCache>
            </c:strRef>
          </c:tx>
          <c:spPr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3857E-2"/>
                  <c:y val="6.2680000000000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B2-4B22-9B15-254D5545739A}"/>
                </c:ext>
              </c:extLst>
            </c:dLbl>
            <c:dLbl>
              <c:idx val="1"/>
              <c:layout>
                <c:manualLayout>
                  <c:x val="4.0482999999999998E-2"/>
                  <c:y val="6.2680000000000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5B2-4B22-9B15-254D5545739A}"/>
                </c:ext>
              </c:extLst>
            </c:dLbl>
            <c:spPr bwMode="auto"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2.2999999999999998</c:v>
                </c:pt>
                <c:pt idx="1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5B2-4B22-9B15-254D554573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85420739"/>
        <c:axId val="1585420740"/>
      </c:barChart>
      <c:catAx>
        <c:axId val="15854207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585420740"/>
        <c:crossesAt val="0"/>
        <c:auto val="1"/>
        <c:lblAlgn val="ctr"/>
        <c:lblOffset val="100"/>
        <c:noMultiLvlLbl val="0"/>
      </c:catAx>
      <c:valAx>
        <c:axId val="1585420740"/>
        <c:scaling>
          <c:orientation val="minMax"/>
        </c:scaling>
        <c:delete val="0"/>
        <c:axPos val="b"/>
        <c:majorGridlines>
          <c:spPr bwMode="auto">
            <a:prstGeom prst="rect">
              <a:avLst/>
            </a:prstGeom>
            <a:ln w="9525" cap="flat" cmpd="sng" algn="ctr">
              <a:noFill/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/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1585420739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6809"/>
          <c:y val="0.38723000000000002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baseline="0">
              <a:solidFill>
                <a:schemeClr val="tx1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4872765" y="3550959"/>
      <a:ext cx="3764544" cy="1676162"/>
    </a:xfrm>
    <a:prstGeom prst="rect">
      <a:avLst/>
    </a:prstGeom>
    <a:noFill/>
    <a:ln w="9525" cap="flat" cmpd="sng" algn="ctr">
      <a:noFill/>
      <a:prstDash val="solid"/>
      <a:round/>
    </a:ln>
    <a:effectLst/>
  </c:spPr>
  <c:txPr>
    <a:bodyPr/>
    <a:lstStyle/>
    <a:p>
      <a:pPr>
        <a:defRPr sz="1000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85528000000000004"/>
          <c:y val="9.6879999999999994E-2"/>
          <c:w val="0.1052"/>
          <c:h val="0.829319999999999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обрабатывающих производств в январе-марте 2017 года, в %</c:v>
                </c:pt>
              </c:strCache>
            </c:strRef>
          </c:tx>
          <c:spPr>
            <a:prstGeom prst="rect">
              <a:avLst/>
            </a:prstGeom>
            <a:solidFill>
              <a:schemeClr val="accent2">
                <a:lumMod val="50000"/>
              </a:schemeClr>
            </a:solidFill>
          </c:spPr>
          <c:invertIfNegative val="0"/>
          <c:dLbls>
            <c:dLbl>
              <c:idx val="13"/>
              <c:layout>
                <c:manualLayout>
                  <c:x val="4.3400000000000001E-3"/>
                  <c:y val="1.39E-3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F543-4C54-9C24-F4A8009B2C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производство кокса и нефтепродуктов</c:v>
                </c:pt>
                <c:pt idx="1">
                  <c:v>произ-во лекарственных средств и материалов, примен. в медицинских целях</c:v>
                </c:pt>
                <c:pt idx="2">
                  <c:v>ремонт и монтаж машин и оборудования</c:v>
                </c:pt>
                <c:pt idx="3">
                  <c:v>произ-во прочих транспортных средств и оборудования</c:v>
                </c:pt>
                <c:pt idx="4">
                  <c:v>произ-во электрического оборудования</c:v>
                </c:pt>
                <c:pt idx="5">
                  <c:v>производство резиновых и пластмассовых изделий</c:v>
                </c:pt>
                <c:pt idx="6">
                  <c:v>произ-во химических веществ и химических продуктов</c:v>
                </c:pt>
                <c:pt idx="7">
                  <c:v>произ-во компьютеров, электронных и оптических изделий</c:v>
                </c:pt>
                <c:pt idx="8">
                  <c:v>произ-во напитков</c:v>
                </c:pt>
                <c:pt idx="9">
                  <c:v>произ-во металлургическое</c:v>
                </c:pt>
                <c:pt idx="10">
                  <c:v>произ-во готовых металлических изделий, кроме машин и оборудования</c:v>
                </c:pt>
                <c:pt idx="11">
                  <c:v>произ-во прочей неметаллической минеральной продукции</c:v>
                </c:pt>
                <c:pt idx="12">
                  <c:v>прочие (произ-во бумаги, текстильных изделий и др.)</c:v>
                </c:pt>
                <c:pt idx="13">
                  <c:v>произ-во пищевых продуктов</c:v>
                </c:pt>
              </c:strCache>
            </c:strRef>
          </c:cat>
          <c:val>
            <c:numRef>
              <c:f>Лист1!$B$2:$B$15</c:f>
              <c:numCache>
                <c:formatCode>0.0</c:formatCode>
                <c:ptCount val="14"/>
                <c:pt idx="0">
                  <c:v>2.8</c:v>
                </c:pt>
                <c:pt idx="1">
                  <c:v>2.8</c:v>
                </c:pt>
                <c:pt idx="2">
                  <c:v>2.9</c:v>
                </c:pt>
                <c:pt idx="3">
                  <c:v>3.5</c:v>
                </c:pt>
                <c:pt idx="4">
                  <c:v>4.4000000000000004</c:v>
                </c:pt>
                <c:pt idx="5">
                  <c:v>4.8</c:v>
                </c:pt>
                <c:pt idx="6">
                  <c:v>5.3</c:v>
                </c:pt>
                <c:pt idx="7">
                  <c:v>6.6</c:v>
                </c:pt>
                <c:pt idx="8">
                  <c:v>7.1</c:v>
                </c:pt>
                <c:pt idx="9">
                  <c:v>8.5</c:v>
                </c:pt>
                <c:pt idx="10">
                  <c:v>9.4</c:v>
                </c:pt>
                <c:pt idx="11">
                  <c:v>10.1</c:v>
                </c:pt>
                <c:pt idx="12">
                  <c:v>10.6</c:v>
                </c:pt>
                <c:pt idx="13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43-4C54-9C24-F4A8009B2C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3"/>
        <c:axId val="131206832"/>
        <c:axId val="131202128"/>
      </c:barChart>
      <c:valAx>
        <c:axId val="131202128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31206832"/>
        <c:crosses val="autoZero"/>
        <c:crossBetween val="between"/>
      </c:valAx>
      <c:catAx>
        <c:axId val="1312068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accent2">
                    <a:lumMod val="50000"/>
                  </a:schemeClr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3120212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200">
          <a:latin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699999999999999E-3"/>
          <c:y val="0.34500999999999998"/>
          <c:w val="0.62941000000000003"/>
          <c:h val="0.4610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промышленного производства в январе-марте 2020 года, в %</c:v>
                </c:pt>
              </c:strCache>
            </c:strRef>
          </c:tx>
          <c:explosion val="25"/>
          <c:dPt>
            <c:idx val="0"/>
            <c:bubble3D val="0"/>
            <c:spPr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22B-4A87-8F4C-95641E8A3672}"/>
              </c:ext>
            </c:extLst>
          </c:dPt>
          <c:dPt>
            <c:idx val="1"/>
            <c:bubble3D val="0"/>
            <c:spPr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22B-4A87-8F4C-95641E8A3672}"/>
              </c:ext>
            </c:extLst>
          </c:dPt>
          <c:dPt>
            <c:idx val="2"/>
            <c:bubble3D val="0"/>
            <c:spPr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F22B-4A87-8F4C-95641E8A3672}"/>
              </c:ext>
            </c:extLst>
          </c:dPt>
          <c:dPt>
            <c:idx val="3"/>
            <c:bubble3D val="0"/>
            <c:spPr>
              <a:prstGeom prst="rect">
                <a:avLst/>
              </a:prstGeom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F22B-4A87-8F4C-95641E8A3672}"/>
              </c:ext>
            </c:extLst>
          </c:dPt>
          <c:dLbls>
            <c:dLbl>
              <c:idx val="0"/>
              <c:layout>
                <c:manualLayout>
                  <c:x val="1.5440000000000001E-2"/>
                  <c:y val="2.60400000000000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2B-4A87-8F4C-95641E8A3672}"/>
                </c:ext>
              </c:extLst>
            </c:dLbl>
            <c:dLbl>
              <c:idx val="1"/>
              <c:layout>
                <c:manualLayout>
                  <c:x val="3.4049999999999997E-2"/>
                  <c:y val="0.1170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2B-4A87-8F4C-95641E8A3672}"/>
                </c:ext>
              </c:extLst>
            </c:dLbl>
            <c:dLbl>
              <c:idx val="2"/>
              <c:layout>
                <c:manualLayout>
                  <c:x val="9.0699999999999999E-3"/>
                  <c:y val="2.0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2B-4A87-8F4C-95641E8A3672}"/>
                </c:ext>
              </c:extLst>
            </c:dLbl>
            <c:dLbl>
              <c:idx val="3"/>
              <c:layout>
                <c:manualLayout>
                  <c:x val="-9.8300000000000002E-3"/>
                  <c:y val="-1.16500000000000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22B-4A87-8F4C-95641E8A367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Добыча полезных ископаемых</c:v>
                </c:pt>
                <c:pt idx="1">
                  <c:v>Обрабатывающие производства</c:v>
                </c:pt>
                <c:pt idx="2">
                  <c:v>Обеспечение эл/эн, газом и паром; кондиционирование воздуха</c:v>
                </c:pt>
                <c:pt idx="3">
                  <c:v>Водоснабжение; водоотведение, организация сбора и утилизации отходов, ликвидация загрязнений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9.6</c:v>
                </c:pt>
                <c:pt idx="1">
                  <c:v>80.7</c:v>
                </c:pt>
                <c:pt idx="2">
                  <c:v>7.4</c:v>
                </c:pt>
                <c:pt idx="3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22B-4A87-8F4C-95641E8A367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421999999999996"/>
          <c:y val="0.18303"/>
          <c:w val="0.35783999999999999"/>
          <c:h val="0.72443999999999997"/>
        </c:manualLayout>
      </c:layout>
      <c:overlay val="0"/>
      <c:txPr>
        <a:bodyPr/>
        <a:lstStyle/>
        <a:p>
          <a:pPr>
            <a:lnSpc>
              <a:spcPct val="100000"/>
            </a:lnSpc>
            <a:defRPr sz="800"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Callout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  <a:round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Callout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5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  <a:round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 bwMode="auto">
      <a:ln>
        <a:round/>
      </a:ln>
    </cs:spPr>
    <cs:defRPr sz="1000"/>
  </cs:categoryAxis>
  <cs:chartArea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 bwMode="auto">
      <a:ln>
        <a:round/>
      </a:ln>
    </cs:spPr>
    <cs:defRPr sz="1000"/>
  </cs:chartArea>
  <cs:dataLabel>
    <cs:lnRef idx="0"/>
    <cs:fillRef idx="0"/>
    <cs:effectRef idx="0"/>
    <cs:fontRef idx="minor">
      <a:schemeClr val="tx1"/>
    </cs:fontRef>
    <cs:defRPr sz="1000"/>
  </cs:dataLabel>
  <cs:dataLabelCallout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fillRef idx="0"/>
    <cs:effectRef idx="0"/>
    <cs:fontRef idx="minor">
      <a:schemeClr val="tx1"/>
    </cs:fontRef>
    <cs:spPr bwMode="auto"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 bwMode="auto"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 bwMode="auto"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 bwMode="auto">
      <a:ln>
        <a:round/>
      </a:ln>
    </cs:spPr>
    <cs:defRPr sz="10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 bwMode="auto"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 bwMode="auto"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 bwMode="auto"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 bwMode="auto"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 bwMode="auto"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 bwMode="auto"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 bwMode="auto"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 bwMode="auto">
      <a:ln>
        <a:round/>
      </a:ln>
    </cs:spPr>
  </cs:leaderLine>
  <cs:legend>
    <cs:lnRef idx="0"/>
    <cs:fillRef idx="0"/>
    <cs:effectRef idx="0"/>
    <cs:fontRef idx="minor">
      <a:schemeClr val="tx1"/>
    </cs:fontRef>
    <cs:defRPr sz="1000"/>
  </cs:legend>
  <cs:plotArea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 bwMode="auto">
      <a:ln>
        <a:round/>
      </a:ln>
    </cs:spPr>
    <cs:defRPr sz="1000"/>
  </cs:seriesAxis>
  <cs:seriesLine>
    <cs:lnRef idx="1">
      <a:schemeClr val="tx1"/>
    </cs:lnRef>
    <cs:fillRef idx="0"/>
    <cs:effectRef idx="0"/>
    <cs:fontRef idx="minor">
      <a:schemeClr val="tx1"/>
    </cs:fontRef>
    <cs:spPr bwMode="auto"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/>
  </cs:title>
  <cs:trendline>
    <cs:lnRef idx="1">
      <a:schemeClr val="tx1"/>
    </cs:lnRef>
    <cs:fillRef idx="0"/>
    <cs:effectRef idx="0"/>
    <cs:fontRef idx="minor">
      <a:schemeClr val="tx1"/>
    </cs:fontRef>
    <cs:spPr bwMode="auto"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 bwMode="auto"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 bwMode="auto">
      <a:ln>
        <a:round/>
      </a:ln>
    </cs:spPr>
    <cs:defRPr sz="10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5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  <a:bevel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5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  <a:bevel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0.22832</cdr:x>
      <cdr:y>0.03235</cdr:y>
    </cdr:from>
    <cdr:to>
      <cdr:x>0.42172</cdr:x>
      <cdr:y>0.09675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1105099" y="120807"/>
          <a:ext cx="936083" cy="2405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>
            <a:defRPr/>
          </a:pPr>
          <a:r>
            <a:rPr lang="ru-RU" sz="1000" b="1">
              <a:solidFill>
                <a:schemeClr val="accent4">
                  <a:lumMod val="50000"/>
                </a:schemeClr>
              </a:solidFill>
              <a:latin typeface="Tahoma"/>
              <a:ea typeface="Tahoma"/>
              <a:cs typeface="Tahoma"/>
            </a:rPr>
            <a:t>2021 год</a:t>
          </a:r>
          <a:endParaRPr/>
        </a:p>
      </cdr:txBody>
    </cdr:sp>
  </cdr:relSizeAnchor>
  <cdr:relSizeAnchor xmlns:cdr="http://schemas.openxmlformats.org/drawingml/2006/chartDrawing">
    <cdr:from>
      <cdr:x>0.23556</cdr:x>
      <cdr:y>0.52122</cdr:y>
    </cdr:from>
    <cdr:to>
      <cdr:x>0.42897</cdr:x>
      <cdr:y>0.58562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1140142" y="1946711"/>
          <a:ext cx="936132" cy="2405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r>
            <a:rPr lang="ru-RU" sz="1000" b="1">
              <a:solidFill>
                <a:schemeClr val="accent4">
                  <a:lumMod val="50000"/>
                </a:schemeClr>
              </a:solidFill>
              <a:latin typeface="Tahoma"/>
              <a:ea typeface="Tahoma"/>
              <a:cs typeface="Tahoma"/>
            </a:rPr>
            <a:t>2022 год</a:t>
          </a:r>
          <a:endParaRPr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0.46933</cdr:x>
      <cdr:y>0.21945</cdr:y>
    </cdr:from>
    <cdr:to>
      <cdr:x>0.5425</cdr:x>
      <cdr:y>0.29517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3109077" y="735913"/>
          <a:ext cx="484743" cy="2538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>
            <a:defRPr/>
          </a:pPr>
          <a:endParaRPr lang="ru-RU" sz="1100"/>
        </a:p>
      </cdr:txBody>
    </cdr:sp>
  </cdr:relSizeAnchor>
  <cdr:relSizeAnchor xmlns:cdr="http://schemas.openxmlformats.org/drawingml/2006/chartDrawing">
    <cdr:from>
      <cdr:x>0.77884</cdr:x>
      <cdr:y>0</cdr:y>
    </cdr:from>
    <cdr:to>
      <cdr:x>1</cdr:x>
      <cdr:y>0.76588</cdr:y>
    </cdr:to>
    <cdr:sp macro="" textlink="">
      <cdr:nvSpPr>
        <cdr:cNvPr id="3" name="TextBox 19"/>
        <cdr:cNvSpPr txBox="1"/>
      </cdr:nvSpPr>
      <cdr:spPr bwMode="auto">
        <a:xfrm xmlns:a="http://schemas.openxmlformats.org/drawingml/2006/main">
          <a:off x="6552728" y="-1109988"/>
          <a:ext cx="1860705" cy="116955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>
            <a:defRPr sz="18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>
            <a:defRPr sz="18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>
            <a:defRPr sz="18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>
            <a:defRPr sz="18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>
            <a:defRPr sz="18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>
            <a:defRPr sz="18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>
            <a:defRPr sz="18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>
            <a:defRPr sz="18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>
            <a:defRPr sz="18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1200">
              <a:latin typeface="Tahoma"/>
              <a:ea typeface="Tahoma"/>
              <a:cs typeface="Tahoma"/>
            </a:rPr>
            <a:t>Индекс производства продукции сельского хозяйства за</a:t>
          </a:r>
          <a:r>
            <a:rPr lang="ru-RU" sz="1200" b="1">
              <a:latin typeface="Tahoma"/>
              <a:ea typeface="Tahoma"/>
              <a:cs typeface="Tahoma"/>
            </a:rPr>
            <a:t> </a:t>
          </a:r>
          <a:endParaRPr/>
        </a:p>
        <a:p xmlns:a="http://schemas.openxmlformats.org/drawingml/2006/main">
          <a:pPr algn="ctr">
            <a:defRPr/>
          </a:pPr>
          <a:r>
            <a:rPr lang="ru-RU" sz="1200" b="1">
              <a:solidFill>
                <a:schemeClr val="accent6">
                  <a:lumMod val="50000"/>
                </a:schemeClr>
              </a:solidFill>
              <a:latin typeface="Tahoma"/>
              <a:ea typeface="Tahoma"/>
              <a:cs typeface="Tahoma"/>
            </a:rPr>
            <a:t>январь</a:t>
          </a:r>
          <a:r>
            <a:rPr lang="ru-RU" sz="1200">
              <a:latin typeface="Tahoma"/>
              <a:ea typeface="Tahoma"/>
              <a:cs typeface="Tahoma"/>
            </a:rPr>
            <a:t>–</a:t>
          </a:r>
          <a:r>
            <a:rPr lang="ru-RU" sz="1200" b="1">
              <a:solidFill>
                <a:schemeClr val="accent6">
                  <a:lumMod val="50000"/>
                </a:schemeClr>
              </a:solidFill>
              <a:latin typeface="Tahoma"/>
              <a:ea typeface="Tahoma"/>
              <a:cs typeface="Tahoma"/>
            </a:rPr>
            <a:t>июнь 2023 г.</a:t>
          </a:r>
          <a:r>
            <a:rPr lang="ru-RU" sz="1200">
              <a:solidFill>
                <a:schemeClr val="accent6">
                  <a:lumMod val="50000"/>
                </a:schemeClr>
              </a:solidFill>
              <a:latin typeface="Tahoma"/>
              <a:ea typeface="Tahoma"/>
              <a:cs typeface="Tahoma"/>
            </a:rPr>
            <a:t> </a:t>
          </a:r>
          <a:endParaRPr lang="ru-RU" sz="1200">
            <a:latin typeface="Tahoma"/>
            <a:ea typeface="Tahoma"/>
            <a:cs typeface="Tahoma"/>
          </a:endParaRPr>
        </a:p>
        <a:p xmlns:a="http://schemas.openxmlformats.org/drawingml/2006/main">
          <a:pPr algn="ctr">
            <a:defRPr/>
          </a:pPr>
          <a:endParaRPr lang="ru-RU" sz="800">
            <a:latin typeface="Tahoma"/>
            <a:ea typeface="Tahoma"/>
            <a:cs typeface="Tahoma"/>
          </a:endParaRPr>
        </a:p>
        <a:p xmlns:a="http://schemas.openxmlformats.org/drawingml/2006/main">
          <a:pPr algn="ctr">
            <a:defRPr/>
          </a:pPr>
          <a:r>
            <a:rPr lang="ru-RU" sz="1400">
              <a:latin typeface="Tahoma"/>
              <a:ea typeface="Tahoma"/>
              <a:cs typeface="Tahoma"/>
            </a:rPr>
            <a:t> </a:t>
          </a:r>
          <a:r>
            <a:rPr lang="ru-RU" sz="1400" b="1">
              <a:latin typeface="Tahoma"/>
              <a:ea typeface="Tahoma"/>
              <a:cs typeface="Tahoma"/>
            </a:rPr>
            <a:t>94,8%</a:t>
          </a:r>
          <a:endParaRPr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0.46933</cdr:x>
      <cdr:y>0.21945</cdr:y>
    </cdr:from>
    <cdr:to>
      <cdr:x>0.5425</cdr:x>
      <cdr:y>0.29517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3109077" y="735913"/>
          <a:ext cx="484743" cy="2538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>
            <a:defRPr/>
          </a:pPr>
          <a:endParaRPr lang="ru-RU" sz="1100"/>
        </a:p>
      </cdr:txBody>
    </cdr:sp>
  </cdr:relSizeAnchor>
  <cdr:relSizeAnchor xmlns:cdr="http://schemas.openxmlformats.org/drawingml/2006/chartDrawing">
    <cdr:from>
      <cdr:x>0.63574</cdr:x>
      <cdr:y>0.51287</cdr:y>
    </cdr:from>
    <cdr:to>
      <cdr:x>0.75661</cdr:x>
      <cdr:y>0.78072</cdr:y>
    </cdr:to>
    <cdr:sp macro="" textlink="">
      <cdr:nvSpPr>
        <cdr:cNvPr id="4" name="TextBox 24"/>
        <cdr:cNvSpPr txBox="1"/>
      </cdr:nvSpPr>
      <cdr:spPr bwMode="auto">
        <a:xfrm xmlns:a="http://schemas.openxmlformats.org/drawingml/2006/main">
          <a:off x="5472625" y="972389"/>
          <a:ext cx="1040483" cy="5078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>
            <a:defRPr sz="18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>
            <a:defRPr sz="18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>
            <a:defRPr sz="18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>
            <a:defRPr sz="18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>
            <a:defRPr sz="18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>
            <a:defRPr sz="18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>
            <a:defRPr sz="18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>
            <a:defRPr sz="18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>
            <a:defRPr sz="18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defRPr/>
          </a:pPr>
          <a:r>
            <a:rPr lang="ru-RU" sz="900" b="1" i="0" u="none" strike="noStrike" cap="none" spc="0" dirty="0" smtClean="0">
              <a:ln>
                <a:noFill/>
              </a:ln>
              <a:solidFill>
                <a:prstClr val="black"/>
              </a:solidFill>
              <a:latin typeface="Tahoma"/>
              <a:ea typeface="Tahoma"/>
              <a:cs typeface="Tahoma"/>
            </a:rPr>
            <a:t>январь</a:t>
          </a:r>
          <a:r>
            <a:rPr lang="ru-RU" sz="900" b="1" dirty="0" smtClean="0">
              <a:solidFill>
                <a:prstClr val="black"/>
              </a:solidFill>
              <a:latin typeface="Tahoma"/>
              <a:ea typeface="Tahoma"/>
              <a:cs typeface="Tahoma"/>
            </a:rPr>
            <a:t>-сентябрь </a:t>
          </a:r>
          <a:r>
            <a:rPr lang="ru-RU" sz="900" b="1" i="0" u="none" strike="noStrike" cap="none" spc="0" dirty="0">
              <a:ln>
                <a:noFill/>
                <a:round/>
              </a:ln>
              <a:solidFill>
                <a:prstClr val="black"/>
              </a:solidFill>
              <a:latin typeface="Tahoma"/>
              <a:ea typeface="Tahoma"/>
              <a:cs typeface="Tahoma"/>
            </a:rPr>
            <a:t>2023</a:t>
          </a:r>
          <a:endParaRPr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0.54237</cdr:x>
      <cdr:y>0.10708</cdr:y>
    </cdr:to>
    <cdr:sp macro="" textlink="">
      <cdr:nvSpPr>
        <cdr:cNvPr id="2" name="Прямоугольник 1"/>
        <cdr:cNvSpPr/>
      </cdr:nvSpPr>
      <cdr:spPr bwMode="auto">
        <a:xfrm xmlns:a="http://schemas.openxmlformats.org/drawingml/2006/main">
          <a:off x="0" y="0"/>
          <a:ext cx="2122612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 defTabSz="685800">
            <a:defRPr/>
          </a:pPr>
          <a:endParaRPr lang="ru-RU" sz="800" b="1">
            <a:solidFill>
              <a:schemeClr val="accent2">
                <a:lumMod val="50000"/>
              </a:schemeClr>
            </a:solidFill>
            <a:latin typeface="Tahoma"/>
            <a:ea typeface="Tahoma"/>
            <a:cs typeface="Tahoma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0.46933</cdr:x>
      <cdr:y>0.21945</cdr:y>
    </cdr:from>
    <cdr:to>
      <cdr:x>0.5425</cdr:x>
      <cdr:y>0.29517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3109077" y="735913"/>
          <a:ext cx="484743" cy="2538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>
            <a:defRPr/>
          </a:pPr>
          <a:endParaRPr lang="ru-RU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31582-C4DB-4182-A873-BE663AA0634A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24619-3E2B-4245-8286-B8CC0AC60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1468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3" y="3"/>
            <a:ext cx="3471478" cy="867885"/>
          </a:xfrm>
          <a:prstGeom prst="rect">
            <a:avLst/>
          </a:prstGeom>
        </p:spPr>
        <p:txBody>
          <a:bodyPr vert="horz" lIns="125280" tIns="62638" rIns="125280" bIns="62638" rtlCol="0"/>
          <a:lstStyle>
            <a:lvl1pPr algn="l">
              <a:defRPr sz="16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4537776" y="3"/>
            <a:ext cx="3471478" cy="867885"/>
          </a:xfrm>
          <a:prstGeom prst="rect">
            <a:avLst/>
          </a:prstGeom>
        </p:spPr>
        <p:txBody>
          <a:bodyPr vert="horz" lIns="125280" tIns="62638" rIns="125280" bIns="62638" rtlCol="0"/>
          <a:lstStyle>
            <a:lvl1pPr algn="r">
              <a:defRPr sz="1600"/>
            </a:lvl1pPr>
          </a:lstStyle>
          <a:p>
            <a:pPr>
              <a:defRPr/>
            </a:pPr>
            <a:fld id="{824DDA41-4F4D-4A19-9D3F-59E955C66D6E}" type="datetimeFigureOut">
              <a:rPr lang="ru-RU"/>
              <a:t>23.11.2023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-1773238" y="1300163"/>
            <a:ext cx="11558588" cy="6502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5280" tIns="62638" rIns="125280" bIns="62638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801112" y="8235197"/>
            <a:ext cx="6408882" cy="7802633"/>
          </a:xfrm>
          <a:prstGeom prst="rect">
            <a:avLst/>
          </a:prstGeom>
        </p:spPr>
        <p:txBody>
          <a:bodyPr vert="horz" lIns="125280" tIns="62638" rIns="125280" bIns="62638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3" y="16467605"/>
            <a:ext cx="3471478" cy="867882"/>
          </a:xfrm>
          <a:prstGeom prst="rect">
            <a:avLst/>
          </a:prstGeom>
        </p:spPr>
        <p:txBody>
          <a:bodyPr vert="horz" lIns="125280" tIns="62638" rIns="125280" bIns="62638" rtlCol="0" anchor="b"/>
          <a:lstStyle>
            <a:lvl1pPr algn="l">
              <a:defRPr sz="16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4537776" y="16467605"/>
            <a:ext cx="3471478" cy="867882"/>
          </a:xfrm>
          <a:prstGeom prst="rect">
            <a:avLst/>
          </a:prstGeom>
        </p:spPr>
        <p:txBody>
          <a:bodyPr vert="horz" lIns="125280" tIns="62638" rIns="125280" bIns="62638" rtlCol="0" anchor="b"/>
          <a:lstStyle>
            <a:lvl1pPr algn="r">
              <a:defRPr sz="1600"/>
            </a:lvl1pPr>
          </a:lstStyle>
          <a:p>
            <a:pPr>
              <a:defRPr/>
            </a:pPr>
            <a:fld id="{FC1C99A7-B5C9-44A0-AA3E-49D22828EC13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313198" indent="-313198">
              <a:buAutoNum type="arabicParenR"/>
              <a:defRPr/>
            </a:pPr>
            <a:r>
              <a:rPr lang="ru-RU"/>
              <a:t>Разработать заставку </a:t>
            </a:r>
            <a:endParaRPr/>
          </a:p>
          <a:p>
            <a:pPr marL="313198" indent="-313198">
              <a:buAutoNum type="arabicParenR"/>
              <a:defRPr/>
            </a:pPr>
            <a:r>
              <a:rPr lang="ru-RU"/>
              <a:t>Добавить слайд про педагогов НГТУ (Минобр)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1252792">
              <a:defRPr/>
            </a:pPr>
            <a:fld id="{FF6975AF-01B6-440F-A6CF-4802E70C7AB5}" type="slidenum">
              <a:rPr lang="ru-RU">
                <a:solidFill>
                  <a:prstClr val="black"/>
                </a:solidFill>
                <a:latin typeface="Arial"/>
              </a:rPr>
              <a:pPr defTabSz="1252792">
                <a:defRPr/>
              </a:pPr>
              <a:t>1</a:t>
            </a:fld>
            <a:endParaRPr lang="ru-RU">
              <a:solidFill>
                <a:prstClr val="black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ОБНОВИЛА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C1C99A7-B5C9-44A0-AA3E-49D22828EC13}" type="slidenum">
              <a:rPr lang="ru-RU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ОБНОВИЛА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1252792">
              <a:defRPr/>
            </a:pPr>
            <a:fld id="{FC1C99A7-B5C9-44A0-AA3E-49D22828EC13}" type="slidenum">
              <a:rPr lang="ru-RU">
                <a:solidFill>
                  <a:prstClr val="black"/>
                </a:solidFill>
                <a:latin typeface="Calibri"/>
              </a:rPr>
              <a:pPr defTabSz="1252792">
                <a:defRPr/>
              </a:pPr>
              <a:t>13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313198" indent="-313198">
              <a:buAutoNum type="arabicParenR"/>
              <a:defRPr/>
            </a:pPr>
            <a:r>
              <a:rPr lang="ru-RU"/>
              <a:t>Разработать заставку </a:t>
            </a:r>
            <a:endParaRPr/>
          </a:p>
          <a:p>
            <a:pPr marL="313198" indent="-313198">
              <a:buAutoNum type="arabicParenR"/>
              <a:defRPr/>
            </a:pPr>
            <a:r>
              <a:rPr lang="ru-RU"/>
              <a:t>Добавить слайд про педагогов НГТУ (Минобр)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defTabSz="1252792">
              <a:defRPr/>
            </a:pPr>
            <a:fld id="{FF6975AF-01B6-440F-A6CF-4802E70C7AB5}" type="slidenum">
              <a:rPr lang="ru-RU">
                <a:solidFill>
                  <a:prstClr val="black"/>
                </a:solidFill>
                <a:latin typeface="Arial"/>
              </a:rPr>
              <a:pPr defTabSz="1252792">
                <a:defRPr/>
              </a:pPr>
              <a:t>23</a:t>
            </a:fld>
            <a:endParaRPr lang="ru-RU">
              <a:solidFill>
                <a:prstClr val="black"/>
              </a:solid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1597820"/>
            <a:ext cx="7772400" cy="1102519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8036E3B-97CA-4732-9056-8CD4D07740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9E54304C-573E-42B7-80B1-C32F19C87F0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891A495-B74B-4096-9152-ED8193FD5F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66C24EC-6AC7-46B3-AB5F-E7807DA2BA1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05980"/>
            <a:ext cx="2057400" cy="4388644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05980"/>
            <a:ext cx="6019800" cy="4388644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3353FFC2-7363-48F2-B2AE-7644A0BA73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C9F935CE-1DD7-42F8-9428-BD380CF905E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0D366A6-EF64-411C-A189-FA3E478E33E8}" type="datetime1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2885C35-6B0D-47B3-9E13-7E83EE07B070}" type="datetime1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3FA40AB-5C50-43F5-AA6A-61AB9605643F}" type="datetime1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28650" y="1369218"/>
            <a:ext cx="3886200" cy="326350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629150" y="1369218"/>
            <a:ext cx="3886200" cy="326350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67ABFB4-137F-4121-9F43-18A2EED8645F}" type="datetime1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9841" y="273844"/>
            <a:ext cx="7886700" cy="99417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29842" y="1878806"/>
            <a:ext cx="3868340" cy="2763441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4629150" y="1878806"/>
            <a:ext cx="3887391" cy="2763441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09762A-C866-4C82-A15D-0993D5E54968}" type="datetime1">
              <a:rPr lang="ru-RU" smtClean="0"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884F857-336D-42E6-82AB-DBE1C96893EC}" type="datetime1">
              <a:rPr lang="ru-RU" smtClean="0"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0CF1A6B-83B8-4A4B-AB4F-9DD0347E735C}" type="datetime1">
              <a:rPr lang="ru-RU" smtClean="0"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2FBB56-6E2A-4BC8-AE94-202BBB7C02B8}" type="datetime1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C1C4B596-380D-4EBD-9367-40454067622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40A6F28-DA0F-406F-ABE3-19AF63CB007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3FC2D06-0165-408E-842C-D236D903D9FF}" type="datetime1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DDEF618-D272-4A8A-8A72-C6AD1CB77BF1}" type="datetime1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543675" y="273844"/>
            <a:ext cx="1971675" cy="4358879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273844"/>
            <a:ext cx="5800725" cy="4358879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A41C720-417C-4931-8D1A-97115EA5C811}" type="datetime1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D25ACD3-9835-43B4-A4CF-BABED15E6701}" type="datetime1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91CB7CD-19ED-49C4-B231-F92F4475F509}" type="datetime1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3A6F32A-2EB9-4E2A-8BC0-5AFA466C2DBA}" type="datetime1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28650" y="1369218"/>
            <a:ext cx="3886200" cy="326350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629150" y="1369218"/>
            <a:ext cx="3886200" cy="326350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536711-B9B4-4210-8688-D7D86A01E928}" type="datetime1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9841" y="273844"/>
            <a:ext cx="7886700" cy="99417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29842" y="1878806"/>
            <a:ext cx="3868340" cy="2763441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4629150" y="1878806"/>
            <a:ext cx="3887391" cy="2763441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EF61858-3C8D-4941-901C-B26F7BE82824}" type="datetime1">
              <a:rPr lang="ru-RU" smtClean="0"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72FFEC-3E4F-404E-BC6F-6CDCACFC3EE4}" type="datetime1">
              <a:rPr lang="ru-RU" smtClean="0"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D8491C-C0C2-4D10-BF20-65B77E014566}" type="datetime1">
              <a:rPr lang="ru-RU" smtClean="0"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9BB9A02-37CC-4147-8DAE-16A8563EB1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AEF690B2-2A0C-4672-B419-A4BA947A1D9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CE0763-FF80-481C-A1CE-9E1FB8A5B0BC}" type="datetime1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D90E87-E868-4CDC-8CF8-BB16EA237052}" type="datetime1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C0F0361-44DC-44F1-A277-B9F9B5E08923}" type="datetime1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543675" y="273844"/>
            <a:ext cx="1971675" cy="4358879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273844"/>
            <a:ext cx="5800725" cy="4358879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E2BDDE1-85FF-4478-9460-C548A7FB596E}" type="datetime1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9E765B7-3B55-41BC-9005-249E2E32AB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A873EC47-B0CD-4C03-A394-F04FBC8F34E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E6BB9DFC-44B0-40CC-8FAE-F4F4660D079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4B8990F-4B37-4AAD-9692-A506FB67F97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757C6F8-2CC3-4824-87A5-7A48ECE3A5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08FBE1D-8B78-40E9-AAC2-7AD2ED1DF95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055FC9B1-F48F-4791-9ED8-A60CD55EC7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C040B67-29E8-45D0-891A-33446AC7D8F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534FCB9-D4F8-4601-8A72-A5177E6AEF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1BEEB73-D5C6-4730-BC60-780AE9A2BFD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5B818A1-5179-4CB1-87E9-746F973C72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92C122A8-C879-454C-ABC6-63958F2642F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/>
              </a:defRPr>
            </a:lvl1pPr>
          </a:lstStyle>
          <a:p>
            <a:pPr>
              <a:defRPr/>
            </a:pPr>
            <a:fld id="{18E72E8B-E282-4BFC-A0E7-67182A0B1B9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FE52EEF-6721-44C1-8984-44B44BE75CFD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ctr"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"/>
        </a:defRPr>
      </a:lvl2pPr>
      <a:lvl3pPr algn="ctr"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"/>
        </a:defRPr>
      </a:lvl3pPr>
      <a:lvl4pPr algn="ctr"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"/>
        </a:defRPr>
      </a:lvl4pPr>
      <a:lvl5pPr algn="ctr"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"/>
        </a:defRPr>
      </a:lvl5pPr>
      <a:lvl6pPr marL="342900" algn="ctr"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"/>
        </a:defRPr>
      </a:lvl6pPr>
      <a:lvl7pPr marL="685800" algn="ctr"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"/>
        </a:defRPr>
      </a:lvl7pPr>
      <a:lvl8pPr marL="1028700" algn="ctr"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"/>
        </a:defRPr>
      </a:lvl8pPr>
      <a:lvl9pPr marL="1371600" algn="ctr"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"/>
        </a:defRPr>
      </a:lvl9pPr>
    </p:titleStyle>
    <p:bodyStyle>
      <a:lvl1pPr marL="257175" indent="-257175" algn="l">
        <a:spcBef>
          <a:spcPts val="0"/>
        </a:spcBef>
        <a:spcAft>
          <a:spcPts val="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>
        <a:spcBef>
          <a:spcPts val="0"/>
        </a:spcBef>
        <a:spcAft>
          <a:spcPts val="0"/>
        </a:spcAft>
        <a:buFont typeface="Arial"/>
        <a:buChar char="–"/>
        <a:defRPr sz="21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>
        <a:spcBef>
          <a:spcPts val="0"/>
        </a:spcBef>
        <a:spcAft>
          <a:spcPts val="0"/>
        </a:spcAft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>
        <a:spcBef>
          <a:spcPts val="0"/>
        </a:spcBef>
        <a:spcAft>
          <a:spcPts val="0"/>
        </a:spcAft>
        <a:buFont typeface="Arial"/>
        <a:buChar char="–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>
        <a:spcBef>
          <a:spcPts val="0"/>
        </a:spcBef>
        <a:spcAft>
          <a:spcPts val="0"/>
        </a:spcAft>
        <a:buFont typeface="Arial"/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D5D003A-7BB5-4B03-8FD3-9EEC6224BDB9}" type="datetime1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6D2194-8187-4FA5-A05A-82DD809411D1}" type="datetime1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15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3.jpg"/><Relationship Id="rId7" Type="http://schemas.openxmlformats.org/officeDocument/2006/relationships/image" Target="../media/image2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jpg"/><Relationship Id="rId5" Type="http://schemas.openxmlformats.org/officeDocument/2006/relationships/image" Target="../media/image25.jpg"/><Relationship Id="rId10" Type="http://schemas.openxmlformats.org/officeDocument/2006/relationships/image" Target="../media/image13.png"/><Relationship Id="rId4" Type="http://schemas.openxmlformats.org/officeDocument/2006/relationships/image" Target="../media/image24.jpg"/><Relationship Id="rId9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3.jpg"/><Relationship Id="rId7" Type="http://schemas.openxmlformats.org/officeDocument/2006/relationships/image" Target="../media/image2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jpg"/><Relationship Id="rId5" Type="http://schemas.openxmlformats.org/officeDocument/2006/relationships/image" Target="../media/image25.jpg"/><Relationship Id="rId10" Type="http://schemas.openxmlformats.org/officeDocument/2006/relationships/image" Target="../media/image13.png"/><Relationship Id="rId4" Type="http://schemas.openxmlformats.org/officeDocument/2006/relationships/image" Target="../media/image24.jpg"/><Relationship Id="rId9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10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-10154"/>
            <a:ext cx="4366206" cy="51536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206515" y="4596975"/>
            <a:ext cx="139515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1800" b="1">
                <a:solidFill>
                  <a:srgbClr val="9E6F44"/>
                </a:solidFill>
                <a:latin typeface="Tahoma"/>
                <a:ea typeface="ＭＳ Ｐゴシック"/>
                <a:cs typeface="Tahoma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srgbClr val="9E6F44"/>
                </a:solidFill>
                <a:latin typeface="Tahoma"/>
                <a:ea typeface="ＭＳ Ｐゴシック"/>
                <a:cs typeface="Tahoma"/>
              </a:rPr>
              <a:t>Новосибирск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/>
              <a:t>но</a:t>
            </a:r>
            <a:r>
              <a:rPr lang="ru-RU" sz="1200" b="1" i="0" u="none" strike="noStrike" cap="none" spc="0">
                <a:ln>
                  <a:noFill/>
                </a:ln>
                <a:solidFill>
                  <a:srgbClr val="9E6F44"/>
                </a:solidFill>
                <a:latin typeface="Tahoma"/>
                <a:ea typeface="ＭＳ Ｐゴシック"/>
                <a:cs typeface="Tahoma"/>
              </a:rPr>
              <a:t>ябрь 2023</a:t>
            </a:r>
            <a:endParaRPr/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3203848" y="1966508"/>
            <a:ext cx="576064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9E6F44"/>
                </a:solidFill>
                <a:latin typeface="Tahoma"/>
                <a:ea typeface="ＭＳ Ｐゴシック"/>
                <a:cs typeface="Tahoma"/>
              </a:rPr>
              <a:t>О прогнозе социально-экономического развития Новосибирской области на 202</a:t>
            </a:r>
            <a:r>
              <a:rPr lang="en-US" b="1">
                <a:solidFill>
                  <a:srgbClr val="9E6F44"/>
                </a:solidFill>
                <a:latin typeface="Tahoma"/>
                <a:ea typeface="ＭＳ Ｐゴシック"/>
                <a:cs typeface="Tahoma"/>
              </a:rPr>
              <a:t>4</a:t>
            </a:r>
            <a:r>
              <a:rPr lang="ru-RU" b="1">
                <a:solidFill>
                  <a:srgbClr val="9E6F44"/>
                </a:solidFill>
                <a:latin typeface="Tahoma"/>
                <a:ea typeface="ＭＳ Ｐゴシック"/>
                <a:cs typeface="Tahoma"/>
              </a:rPr>
              <a:t> год и плановый период 202</a:t>
            </a:r>
            <a:r>
              <a:rPr lang="en-US" b="1">
                <a:solidFill>
                  <a:srgbClr val="9E6F44"/>
                </a:solidFill>
                <a:latin typeface="Tahoma"/>
                <a:ea typeface="ＭＳ Ｐゴシック"/>
                <a:cs typeface="Tahoma"/>
              </a:rPr>
              <a:t>5</a:t>
            </a:r>
            <a:r>
              <a:rPr lang="ru-RU" b="1">
                <a:solidFill>
                  <a:srgbClr val="9E6F44"/>
                </a:solidFill>
                <a:latin typeface="Tahoma"/>
                <a:ea typeface="ＭＳ Ｐゴシック"/>
                <a:cs typeface="Tahoma"/>
              </a:rPr>
              <a:t> и 202</a:t>
            </a:r>
            <a:r>
              <a:rPr lang="en-US" b="1">
                <a:solidFill>
                  <a:srgbClr val="9E6F44"/>
                </a:solidFill>
                <a:latin typeface="Tahoma"/>
                <a:ea typeface="ＭＳ Ｐゴシック"/>
                <a:cs typeface="Tahoma"/>
              </a:rPr>
              <a:t>6</a:t>
            </a:r>
            <a:r>
              <a:rPr lang="ru-RU" b="1">
                <a:solidFill>
                  <a:srgbClr val="9E6F44"/>
                </a:solidFill>
                <a:latin typeface="Tahoma"/>
                <a:ea typeface="ＭＳ Ｐゴシック"/>
                <a:cs typeface="Tahoma"/>
              </a:rPr>
              <a:t> годов</a:t>
            </a:r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6505" y="159649"/>
            <a:ext cx="1983021" cy="7156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034305" y="672210"/>
          <a:ext cx="7029777" cy="441162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03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5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1864">
                <a:tc>
                  <a:txBody>
                    <a:bodyPr/>
                    <a:lstStyle/>
                    <a:p>
                      <a:pPr marL="0" lvl="0" algn="l" defTabSz="9144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/>
                        <a:t> </a:t>
                      </a:r>
                      <a:endParaRPr lang="ru-RU" sz="900">
                        <a:solidFill>
                          <a:schemeClr val="accent1">
                            <a:lumMod val="75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3224" marR="3224" marT="3224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Январь-сентябрь</a:t>
                      </a:r>
                      <a:endParaRPr/>
                    </a:p>
                    <a:p>
                      <a:pPr marL="0" algn="ctr" defTabSz="685800">
                        <a:defRPr/>
                      </a:pPr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 2023 в % к          </a:t>
                      </a:r>
                      <a:endParaRPr/>
                    </a:p>
                    <a:p>
                      <a:pPr marL="0" algn="ctr" defTabSz="685800">
                        <a:defRPr/>
                      </a:pPr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 январю-сентябрю 2022</a:t>
                      </a:r>
                      <a:endParaRPr lang="ru-RU" sz="900" u="none" strike="noStrike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24" marR="3224" marT="3224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Январь-сентябрь</a:t>
                      </a:r>
                      <a:endParaRPr/>
                    </a:p>
                    <a:p>
                      <a:pPr marL="0" algn="ctr" defTabSz="685800">
                        <a:defRPr/>
                      </a:pPr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 2022 в % к               </a:t>
                      </a:r>
                      <a:endParaRPr/>
                    </a:p>
                    <a:p>
                      <a:pPr marL="0" algn="ctr" defTabSz="685800">
                        <a:defRPr/>
                      </a:pPr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январю-сентябрю 2021 </a:t>
                      </a:r>
                      <a:endParaRPr lang="ru-RU" sz="900" u="none" strike="noStrike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24" marR="3224" marT="3224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958">
                <a:tc>
                  <a:txBody>
                    <a:bodyPr/>
                    <a:lstStyle/>
                    <a:p>
                      <a:pPr marL="0" lvl="0" algn="l" defTabSz="9144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solidFill>
                            <a:schemeClr val="tx1"/>
                          </a:solidFill>
                        </a:rPr>
                        <a:t>производство напитков</a:t>
                      </a:r>
                      <a:endParaRPr lang="ru-RU" sz="90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116051" marR="3224" marT="3224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800" b="1" u="none" strike="noStrike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112,0</a:t>
                      </a:r>
                      <a:endParaRPr/>
                    </a:p>
                  </a:txBody>
                  <a:tcPr marL="2418" marR="2418" marT="2418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800" b="1" u="none" strike="noStrike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111,1</a:t>
                      </a:r>
                      <a:endParaRPr/>
                    </a:p>
                  </a:txBody>
                  <a:tcPr marL="2418" marR="2418" marT="2418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958">
                <a:tc>
                  <a:txBody>
                    <a:bodyPr/>
                    <a:lstStyle/>
                    <a:p>
                      <a:pPr marL="0" lvl="0" algn="l" defTabSz="9144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solidFill>
                            <a:schemeClr val="tx1"/>
                          </a:solidFill>
                        </a:rPr>
                        <a:t>производство лекарственных средств и материалов, применяемых в медицинских целях</a:t>
                      </a:r>
                      <a:endParaRPr lang="ru-RU" sz="90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116051" marR="3224" marT="3224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800" b="1" u="none" strike="noStrike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113,6</a:t>
                      </a:r>
                      <a:endParaRPr/>
                    </a:p>
                  </a:txBody>
                  <a:tcPr marL="2418" marR="2418" marT="2418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800" b="1" u="none" strike="noStrike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97,5</a:t>
                      </a:r>
                      <a:endParaRPr/>
                    </a:p>
                  </a:txBody>
                  <a:tcPr marL="2418" marR="2418" marT="2418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958">
                <a:tc>
                  <a:txBody>
                    <a:bodyPr/>
                    <a:lstStyle/>
                    <a:p>
                      <a:pPr marL="0" lvl="0" algn="l" defTabSz="9144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solidFill>
                            <a:schemeClr val="tx1"/>
                          </a:solidFill>
                        </a:rPr>
                        <a:t>производство резиновых и пластмассовых изделий</a:t>
                      </a:r>
                      <a:endParaRPr lang="ru-RU" sz="90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116051" marR="3224" marT="3224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800" b="1" u="none" strike="noStrike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108,9</a:t>
                      </a:r>
                      <a:endParaRPr/>
                    </a:p>
                  </a:txBody>
                  <a:tcPr marL="2418" marR="2418" marT="2418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800" b="1" u="none" strike="noStrike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138,7</a:t>
                      </a:r>
                      <a:endParaRPr/>
                    </a:p>
                  </a:txBody>
                  <a:tcPr marL="2418" marR="2418" marT="2418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02">
                <a:tc>
                  <a:txBody>
                    <a:bodyPr/>
                    <a:lstStyle/>
                    <a:p>
                      <a:pPr marL="0" lvl="0" algn="l" defTabSz="9144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solidFill>
                            <a:schemeClr val="tx1"/>
                          </a:solidFill>
                        </a:rPr>
                        <a:t>производство одежды</a:t>
                      </a:r>
                      <a:endParaRPr lang="ru-RU" sz="90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116051" marR="3224" marT="3224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800" b="1" u="none" strike="noStrike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103,2</a:t>
                      </a:r>
                      <a:endParaRPr lang="ru-RU" sz="800" b="1" i="0" u="none" strike="noStrike">
                        <a:solidFill>
                          <a:srgbClr val="00B05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2418" marR="2418" marT="2418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800" b="1" u="none" strike="noStrike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</a:rPr>
                        <a:t>89,1</a:t>
                      </a:r>
                      <a:endParaRPr lang="ru-RU" sz="800" b="1" i="0" u="none" strike="noStrike">
                        <a:solidFill>
                          <a:srgbClr val="FF000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2418" marR="2418" marT="2418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289">
                <a:tc>
                  <a:txBody>
                    <a:bodyPr/>
                    <a:lstStyle/>
                    <a:p>
                      <a:pPr marL="0" lvl="0" algn="l" defTabSz="9144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solidFill>
                            <a:schemeClr val="tx1"/>
                          </a:solidFill>
                        </a:rPr>
                        <a:t>производство прочей неметаллической минеральной продукции</a:t>
                      </a:r>
                      <a:endParaRPr lang="ru-RU" sz="90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116051" marR="3224" marT="3224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800" b="1" u="none" strike="noStrike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104,0</a:t>
                      </a:r>
                      <a:endParaRPr/>
                    </a:p>
                  </a:txBody>
                  <a:tcPr marL="2418" marR="2418" marT="2418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800" b="1" u="none" strike="noStrike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107,3</a:t>
                      </a:r>
                      <a:endParaRPr sz="800" b="1" u="none" strike="noStrike">
                        <a:solidFill>
                          <a:srgbClr val="00B05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2418" marR="2418" marT="2418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958">
                <a:tc>
                  <a:txBody>
                    <a:bodyPr/>
                    <a:lstStyle/>
                    <a:p>
                      <a:pPr marL="0" lvl="0" algn="l" defTabSz="9144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solidFill>
                            <a:schemeClr val="tx1"/>
                          </a:solidFill>
                        </a:rPr>
                        <a:t>производство металлургическое</a:t>
                      </a:r>
                      <a:endParaRPr lang="ru-RU" sz="90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116051" marR="3224" marT="3224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800" b="1" u="none" strike="noStrike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105,8</a:t>
                      </a:r>
                      <a:endParaRPr/>
                    </a:p>
                  </a:txBody>
                  <a:tcPr marL="2418" marR="2418" marT="2418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800" b="1" u="none" strike="noStrike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</a:rPr>
                        <a:t>93,7</a:t>
                      </a:r>
                      <a:endParaRPr sz="800" b="1" u="none" strike="noStrike">
                        <a:solidFill>
                          <a:srgbClr val="FF000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2418" marR="2418" marT="2418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414">
                <a:tc>
                  <a:txBody>
                    <a:bodyPr/>
                    <a:lstStyle/>
                    <a:p>
                      <a:pPr marL="0" lvl="0" algn="l" defTabSz="9144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solidFill>
                            <a:schemeClr val="tx1"/>
                          </a:solidFill>
                        </a:rPr>
                        <a:t>производство готовых металлических изделий, кроме машин и оборудования</a:t>
                      </a:r>
                      <a:endParaRPr lang="ru-RU" sz="90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116051" marR="3224" marT="3224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800" b="1" u="none" strike="noStrike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103,0</a:t>
                      </a:r>
                      <a:endParaRPr/>
                    </a:p>
                  </a:txBody>
                  <a:tcPr marL="2418" marR="2418" marT="2418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800" b="1" u="none" strike="noStrike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237,2</a:t>
                      </a:r>
                      <a:endParaRPr/>
                    </a:p>
                  </a:txBody>
                  <a:tcPr marL="2418" marR="2418" marT="2418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63">
                <a:tc>
                  <a:txBody>
                    <a:bodyPr/>
                    <a:lstStyle/>
                    <a:p>
                      <a:pPr marL="0" lvl="0" algn="l" defTabSz="9144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solidFill>
                            <a:schemeClr val="tx1"/>
                          </a:solidFill>
                        </a:rPr>
                        <a:t>производство компьютеров, электронных и оптических изделий</a:t>
                      </a:r>
                      <a:endParaRPr lang="ru-RU" sz="90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116051" marR="3224" marT="3224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800" b="1" u="none" strike="noStrike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172,1</a:t>
                      </a:r>
                      <a:endParaRPr/>
                    </a:p>
                  </a:txBody>
                  <a:tcPr marL="2418" marR="2418" marT="2418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800" b="1" u="none" strike="noStrike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</a:rPr>
                        <a:t>90,3</a:t>
                      </a:r>
                      <a:endParaRPr sz="800" b="1" u="none" strike="noStrike">
                        <a:solidFill>
                          <a:srgbClr val="FF000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2418" marR="2418" marT="2418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6090">
                <a:tc>
                  <a:txBody>
                    <a:bodyPr/>
                    <a:lstStyle/>
                    <a:p>
                      <a:pPr marL="0" lvl="0" algn="l" defTabSz="9144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solidFill>
                            <a:schemeClr val="tx1"/>
                          </a:solidFill>
                        </a:rPr>
                        <a:t>производство электрического оборудования</a:t>
                      </a:r>
                      <a:endParaRPr lang="ru-RU" sz="90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116051" marR="3224" marT="3224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800" b="1" u="none" strike="noStrike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116,1</a:t>
                      </a:r>
                      <a:endParaRPr/>
                    </a:p>
                  </a:txBody>
                  <a:tcPr marL="2418" marR="2418" marT="2418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800" b="1" i="0" u="none" strike="noStrike" cap="none" spc="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</a:rPr>
                        <a:t>98,5</a:t>
                      </a:r>
                      <a:endParaRPr/>
                    </a:p>
                  </a:txBody>
                  <a:tcPr marL="2418" marR="2418" marT="2418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9148">
                <a:tc>
                  <a:txBody>
                    <a:bodyPr/>
                    <a:lstStyle/>
                    <a:p>
                      <a:pPr marL="0" lvl="0" algn="l" defTabSz="9144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solidFill>
                            <a:schemeClr val="tx1"/>
                          </a:solidFill>
                        </a:rPr>
                        <a:t>производство химических веществ и химических продуктов</a:t>
                      </a:r>
                      <a:endParaRPr lang="ru-RU" sz="90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116051" marR="3224" marT="3224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800" b="1" u="none" strike="noStrike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126,6</a:t>
                      </a:r>
                      <a:endParaRPr lang="ru-RU" sz="800" b="1" i="0" u="none" strike="noStrike">
                        <a:solidFill>
                          <a:srgbClr val="00B05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2418" marR="2418" marT="2418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800" b="1" u="none" strike="noStrike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115,4</a:t>
                      </a:r>
                      <a:endParaRPr sz="800" b="1" i="0" u="none" strike="noStrike">
                        <a:solidFill>
                          <a:srgbClr val="00B05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2418" marR="2418" marT="2418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958">
                <a:tc>
                  <a:txBody>
                    <a:bodyPr/>
                    <a:lstStyle/>
                    <a:p>
                      <a:pPr marL="0" lvl="0" algn="l" defTabSz="9144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solidFill>
                            <a:schemeClr val="tx1"/>
                          </a:solidFill>
                        </a:rPr>
                        <a:t>производство мебели</a:t>
                      </a:r>
                      <a:endParaRPr lang="ru-RU" sz="90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116051" marR="3224" marT="3224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800" b="1" u="none" strike="noStrike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130,9</a:t>
                      </a:r>
                      <a:endParaRPr/>
                    </a:p>
                  </a:txBody>
                  <a:tcPr marL="2418" marR="2418" marT="2418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800" b="1" u="none" strike="noStrike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</a:rPr>
                        <a:t>89,7</a:t>
                      </a:r>
                      <a:endParaRPr/>
                    </a:p>
                  </a:txBody>
                  <a:tcPr marL="2418" marR="2418" marT="2418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5264">
                <a:tc>
                  <a:txBody>
                    <a:bodyPr/>
                    <a:lstStyle/>
                    <a:p>
                      <a:pPr marL="0" lvl="0" algn="l" defTabSz="9144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solidFill>
                            <a:schemeClr val="tx1"/>
                          </a:solidFill>
                        </a:rPr>
                        <a:t>производство кокса и нефтепродуктов</a:t>
                      </a:r>
                      <a:endParaRPr lang="ru-RU" sz="90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116051" marR="3224" marT="3224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800" b="1" u="none" strike="noStrike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139,2</a:t>
                      </a:r>
                      <a:endParaRPr lang="ru-RU" sz="800" b="1" i="0" u="none" strike="noStrike">
                        <a:solidFill>
                          <a:srgbClr val="00B05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2418" marR="2418" marT="2418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800" b="1" i="0" u="none" strike="noStrike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125,8</a:t>
                      </a:r>
                      <a:endParaRPr sz="800" b="1" i="0" u="none" strike="noStrike">
                        <a:solidFill>
                          <a:srgbClr val="00B05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2418" marR="2418" marT="2418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8322">
                <a:tc>
                  <a:txBody>
                    <a:bodyPr/>
                    <a:lstStyle/>
                    <a:p>
                      <a:pPr marL="0" lvl="0" algn="l" defTabSz="9144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solidFill>
                            <a:schemeClr val="tx1"/>
                          </a:solidFill>
                        </a:rPr>
                        <a:t>ремонт и монтаж машин и оборудования</a:t>
                      </a:r>
                      <a:endParaRPr sz="90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116051" marR="3224" marT="3224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800" b="1" i="0" u="none" strike="noStrike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110,1</a:t>
                      </a:r>
                      <a:endParaRPr sz="800" b="1" i="0" u="none" strike="noStrike">
                        <a:solidFill>
                          <a:srgbClr val="00B05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2418" marR="2418" marT="2418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</a:rPr>
                        <a:t>86,3</a:t>
                      </a:r>
                      <a:endParaRPr/>
                    </a:p>
                  </a:txBody>
                  <a:tcPr marL="2418" marR="2418" marT="2418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1380">
                <a:tc>
                  <a:txBody>
                    <a:bodyPr/>
                    <a:lstStyle/>
                    <a:p>
                      <a:pPr marL="0" lvl="0" algn="l" defTabSz="9144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solidFill>
                            <a:schemeClr val="tx1"/>
                          </a:solidFill>
                        </a:rPr>
                        <a:t>производство машин и оборудования, не включенных в другие группировки</a:t>
                      </a:r>
                      <a:endParaRPr sz="90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116051" marR="3224" marT="3224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800" b="1" u="none" strike="noStrike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110,5</a:t>
                      </a:r>
                      <a:endParaRPr sz="800" b="1" u="none" strike="noStrike">
                        <a:solidFill>
                          <a:srgbClr val="00B05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2418" marR="2418" marT="2418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800" b="1" u="none" strike="noStrike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</a:rPr>
                        <a:t>74,3</a:t>
                      </a:r>
                      <a:endParaRPr sz="800" b="1" u="none" strike="noStrike">
                        <a:solidFill>
                          <a:srgbClr val="FF000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2418" marR="2418" marT="2418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192">
                <a:tc>
                  <a:txBody>
                    <a:bodyPr/>
                    <a:lstStyle/>
                    <a:p>
                      <a:pPr marL="0" lvl="0" algn="l" defTabSz="9144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solidFill>
                            <a:schemeClr val="tx1"/>
                          </a:solidFill>
                        </a:rPr>
                        <a:t>производство автотранспортных средств, прицепов и полуприцепов</a:t>
                      </a:r>
                      <a:endParaRPr sz="90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116051" marR="3224" marT="3224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800" b="1" u="none" strike="noStrike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106,6</a:t>
                      </a:r>
                      <a:endParaRPr lang="ru-RU" sz="800" b="1" i="0" u="none" strike="noStrike">
                        <a:solidFill>
                          <a:srgbClr val="FF000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2418" marR="2418" marT="2418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800" b="1" u="none" strike="noStrike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</a:rPr>
                        <a:t>40,6</a:t>
                      </a:r>
                      <a:endParaRPr lang="ru-RU" sz="800" b="1" i="0" u="none" strike="noStrike">
                        <a:solidFill>
                          <a:srgbClr val="FF000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2418" marR="2418" marT="2418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8766">
                <a:tc>
                  <a:txBody>
                    <a:bodyPr/>
                    <a:lstStyle/>
                    <a:p>
                      <a:pPr marL="0" lvl="0" algn="l" defTabSz="9144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solidFill>
                            <a:srgbClr val="FF0000"/>
                          </a:solidFill>
                        </a:rPr>
                        <a:t>деятельность полиграфическая и копирование носителей информации</a:t>
                      </a:r>
                      <a:endParaRPr sz="900">
                        <a:solidFill>
                          <a:srgbClr val="FF000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116051" marR="3224" marT="3224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800" b="1" u="none" strike="noStrike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</a:rPr>
                        <a:t>94,5</a:t>
                      </a:r>
                      <a:endParaRPr sz="800" b="1" u="none" strike="noStrike">
                        <a:solidFill>
                          <a:srgbClr val="FF000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2418" marR="2418" marT="2418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800" b="1" u="none" strike="noStrike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</a:rPr>
                        <a:t>88,5</a:t>
                      </a:r>
                      <a:endParaRPr sz="800" b="1" u="none" strike="noStrike">
                        <a:solidFill>
                          <a:srgbClr val="FF000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2418" marR="2418" marT="2418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8766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900" b="0" i="0" u="none" strike="noStrike" cap="none" spc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производство пищевых продуктов</a:t>
                      </a:r>
                      <a:endParaRPr sz="90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116050" marR="3223" marT="3223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800" b="1" i="0" u="none" strike="noStrike" cap="none" spc="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</a:rPr>
                        <a:t>99,4</a:t>
                      </a:r>
                      <a:endParaRPr lang="ru-RU" sz="800" b="1" u="none" strike="noStrike">
                        <a:solidFill>
                          <a:srgbClr val="FF000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2417" marR="2417" marT="2417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800" b="1" i="0" u="none" strike="noStrike" cap="none" spc="0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102,0</a:t>
                      </a:r>
                      <a:endParaRPr sz="800"/>
                    </a:p>
                  </a:txBody>
                  <a:tcPr marL="2417" marR="2417" marT="2417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algn="l" defTabSz="9144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</a:rPr>
                        <a:t>производство кожи и изделий из кожи</a:t>
                      </a:r>
                      <a:endParaRPr sz="900" dirty="0">
                        <a:solidFill>
                          <a:srgbClr val="FF000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116051" marR="3224" marT="3224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800" b="1" u="none" strike="noStrike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</a:rPr>
                        <a:t>61,9</a:t>
                      </a:r>
                      <a:endParaRPr sz="800" b="1" i="0" u="none" strike="noStrike">
                        <a:solidFill>
                          <a:srgbClr val="FF000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2418" marR="2418" marT="2418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800" b="1" u="none" strike="noStrike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111,5</a:t>
                      </a:r>
                      <a:endParaRPr lang="ru-RU" sz="800" b="1" i="0" u="none" strike="noStrike">
                        <a:solidFill>
                          <a:srgbClr val="00B05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2418" marR="2418" marT="2418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80479">
                <a:tc>
                  <a:txBody>
                    <a:bodyPr/>
                    <a:lstStyle/>
                    <a:p>
                      <a:pPr marL="0" lvl="0" algn="l" defTabSz="9144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solidFill>
                            <a:srgbClr val="FF0000"/>
                          </a:solidFill>
                        </a:rPr>
                        <a:t>производство прочих транспортных средств и оборудования</a:t>
                      </a:r>
                      <a:endParaRPr sz="900">
                        <a:solidFill>
                          <a:srgbClr val="FF000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116051" marR="3224" marT="3224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800" b="1" u="none" strike="noStrike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</a:rPr>
                        <a:t>85,7</a:t>
                      </a:r>
                      <a:endParaRPr sz="800" b="1" u="none" strike="noStrike">
                        <a:solidFill>
                          <a:srgbClr val="FF000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2418" marR="2418" marT="2418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800" b="1" u="none" strike="noStrike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</a:rPr>
                        <a:t>94,3</a:t>
                      </a:r>
                      <a:endParaRPr sz="800" b="1" u="none" strike="noStrike">
                        <a:solidFill>
                          <a:srgbClr val="FF000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2418" marR="2418" marT="2418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8423">
                <a:tc>
                  <a:txBody>
                    <a:bodyPr/>
                    <a:lstStyle/>
                    <a:p>
                      <a:pPr marL="0" lvl="0" algn="l" defTabSz="9144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solidFill>
                            <a:srgbClr val="FF0000"/>
                          </a:solidFill>
                        </a:rPr>
                        <a:t>обработка древесины и производство изделий из дерева и пробки, кроме мебели, производство изделий из соломки и материалов для плетения</a:t>
                      </a:r>
                      <a:endParaRPr sz="900">
                        <a:solidFill>
                          <a:srgbClr val="FF000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116051" marR="3224" marT="3224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800" b="1" u="none" strike="noStrike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</a:rPr>
                        <a:t>95,8</a:t>
                      </a:r>
                      <a:endParaRPr sz="800" b="1" i="0" u="none" strike="noStrike">
                        <a:solidFill>
                          <a:srgbClr val="FF000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2418" marR="2418" marT="2418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800" b="1" u="none" strike="noStrike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</a:rPr>
                        <a:t>54,6</a:t>
                      </a:r>
                      <a:endParaRPr lang="ru-RU" sz="800" b="1" i="0" u="none" strike="noStrike">
                        <a:solidFill>
                          <a:srgbClr val="FF000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2418" marR="2418" marT="2418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algn="l" defTabSz="9144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solidFill>
                            <a:srgbClr val="FF0000"/>
                          </a:solidFill>
                        </a:rPr>
                        <a:t>производство прочих готовых изделий</a:t>
                      </a:r>
                      <a:endParaRPr sz="900">
                        <a:solidFill>
                          <a:srgbClr val="FF000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116051" marR="3224" marT="3224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</a:rPr>
                        <a:t>81,9</a:t>
                      </a:r>
                      <a:endParaRPr sz="800" b="1" i="0" u="none" strike="noStrike">
                        <a:solidFill>
                          <a:srgbClr val="FF000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2418" marR="2418" marT="2418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800" b="1" i="0" u="none" strike="noStrike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113,0</a:t>
                      </a:r>
                      <a:endParaRPr sz="800" b="1" i="0" u="none" strike="noStrike">
                        <a:solidFill>
                          <a:srgbClr val="00B05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2418" marR="2418" marT="2418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algn="l" defTabSz="9144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>
                          <a:solidFill>
                            <a:srgbClr val="FF0000"/>
                          </a:solidFill>
                        </a:rPr>
                        <a:t>производство текстильных изделий</a:t>
                      </a:r>
                      <a:endParaRPr sz="900">
                        <a:solidFill>
                          <a:srgbClr val="FF000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116050" marR="3223" marT="3223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800" b="1" u="none" strike="noStrike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</a:rPr>
                        <a:t>84,7</a:t>
                      </a:r>
                      <a:endParaRPr sz="800" b="1" u="none" strike="noStrike">
                        <a:solidFill>
                          <a:srgbClr val="FF000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2417" marR="2417" marT="2417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800" b="1" u="none" strike="noStrike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110,1</a:t>
                      </a:r>
                      <a:endParaRPr/>
                    </a:p>
                  </a:txBody>
                  <a:tcPr marL="2417" marR="2417" marT="2417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>
                          <a:solidFill>
                            <a:srgbClr val="FF0000"/>
                          </a:solidFill>
                        </a:rPr>
                        <a:t>производство бумаги и бумажных изделий</a:t>
                      </a:r>
                      <a:endParaRPr sz="900">
                        <a:solidFill>
                          <a:srgbClr val="FF000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116050" marR="3223" marT="3223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800" b="1" u="none" strike="noStrike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</a:rPr>
                        <a:t>92,3</a:t>
                      </a:r>
                      <a:endParaRPr lang="ru-RU" sz="800" b="1" u="none" strike="noStrike">
                        <a:solidFill>
                          <a:srgbClr val="00B05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2417" marR="2417" marT="2417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800" b="1" u="none" strike="noStrike" dirty="0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113,7</a:t>
                      </a:r>
                      <a:endParaRPr lang="ru-RU" sz="800" b="1" i="0" u="none" strike="noStrike" dirty="0">
                        <a:solidFill>
                          <a:srgbClr val="00B05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2417" marR="2417" marT="2417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 bwMode="auto">
          <a:xfrm>
            <a:off x="77917" y="1878085"/>
            <a:ext cx="1754649" cy="701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Виды экономической деятельности с позитивной динамикой (15 ВЭД)</a:t>
            </a:r>
            <a:endParaRPr sz="1800" b="0" i="0" u="none" strike="noStrike" cap="none" spc="0" dirty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  <p:cxnSp>
        <p:nvCxnSpPr>
          <p:cNvPr id="10" name="Прямая соединительная линия 9"/>
          <p:cNvCxnSpPr>
            <a:cxnSpLocks/>
          </p:cNvCxnSpPr>
          <p:nvPr/>
        </p:nvCxnSpPr>
        <p:spPr bwMode="auto">
          <a:xfrm flipH="1">
            <a:off x="6717486" y="715929"/>
            <a:ext cx="15588" cy="4405378"/>
          </a:xfrm>
          <a:prstGeom prst="line">
            <a:avLst/>
          </a:prstGeom>
          <a:ln w="9525" cap="flat" cmpd="sng" algn="ctr">
            <a:solidFill>
              <a:srgbClr val="9966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cxnSpLocks/>
          </p:cNvCxnSpPr>
          <p:nvPr/>
        </p:nvCxnSpPr>
        <p:spPr bwMode="auto">
          <a:xfrm flipH="1">
            <a:off x="7898535" y="691979"/>
            <a:ext cx="9762" cy="4429328"/>
          </a:xfrm>
          <a:prstGeom prst="line">
            <a:avLst/>
          </a:prstGeom>
          <a:ln w="9525" cap="flat" cmpd="sng" algn="ctr">
            <a:solidFill>
              <a:srgbClr val="9966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cxnSpLocks/>
          </p:cNvCxnSpPr>
          <p:nvPr/>
        </p:nvCxnSpPr>
        <p:spPr bwMode="auto">
          <a:xfrm>
            <a:off x="9064082" y="715929"/>
            <a:ext cx="0" cy="4405378"/>
          </a:xfrm>
          <a:prstGeom prst="line">
            <a:avLst/>
          </a:prstGeom>
          <a:ln w="9525" cap="flat" cmpd="sng" algn="ctr">
            <a:solidFill>
              <a:srgbClr val="9966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/>
        </p:nvCxnSpPr>
        <p:spPr bwMode="auto">
          <a:xfrm flipH="1">
            <a:off x="2034304" y="698504"/>
            <a:ext cx="17566" cy="4441244"/>
          </a:xfrm>
          <a:prstGeom prst="line">
            <a:avLst/>
          </a:prstGeom>
          <a:ln w="9525" cap="flat" cmpd="sng" algn="ctr">
            <a:solidFill>
              <a:srgbClr val="9966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 bwMode="auto">
          <a:xfrm>
            <a:off x="78236" y="90895"/>
            <a:ext cx="7560841" cy="540709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8888" algn="l"/>
              </a:tabLst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ＭＳ Ｐゴシック"/>
                <a:cs typeface="Tahoma"/>
              </a:rPr>
              <a:t>Промышленное производство (обрабатывающие производства)</a:t>
            </a:r>
            <a:endParaRPr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585283" y="50874"/>
            <a:ext cx="1487967" cy="537011"/>
          </a:xfrm>
          <a:prstGeom prst="rect">
            <a:avLst/>
          </a:prstGeom>
        </p:spPr>
      </p:pic>
      <p:cxnSp>
        <p:nvCxnSpPr>
          <p:cNvPr id="21" name="Прямая соединительная линия 20"/>
          <p:cNvCxnSpPr>
            <a:cxnSpLocks/>
          </p:cNvCxnSpPr>
          <p:nvPr/>
        </p:nvCxnSpPr>
        <p:spPr bwMode="auto">
          <a:xfrm>
            <a:off x="123004" y="620903"/>
            <a:ext cx="8685965" cy="12074"/>
          </a:xfrm>
          <a:prstGeom prst="line">
            <a:avLst/>
          </a:prstGeom>
          <a:noFill/>
          <a:ln w="9525" cap="flat" cmpd="sng" algn="ctr">
            <a:solidFill>
              <a:srgbClr val="B8885B"/>
            </a:solidFill>
            <a:prstDash val="solid"/>
          </a:ln>
          <a:effectLst/>
        </p:spPr>
      </p:cxnSp>
      <p:sp>
        <p:nvSpPr>
          <p:cNvPr id="23" name="TextBox 22"/>
          <p:cNvSpPr txBox="1"/>
          <p:nvPr/>
        </p:nvSpPr>
        <p:spPr bwMode="auto">
          <a:xfrm>
            <a:off x="38587" y="2857335"/>
            <a:ext cx="1753929" cy="701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Виды экономической деятельности с отрицательной динамикой </a:t>
            </a:r>
            <a:endParaRPr dirty="0"/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(8 ВЭД)</a:t>
            </a:r>
            <a:endParaRPr sz="1800" b="0" i="0" u="none" strike="noStrike" cap="none" spc="0" dirty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26" name="Левая фигурная скобка 25"/>
          <p:cNvSpPr/>
          <p:nvPr/>
        </p:nvSpPr>
        <p:spPr bwMode="auto">
          <a:xfrm>
            <a:off x="1547075" y="1213051"/>
            <a:ext cx="504054" cy="2423134"/>
          </a:xfrm>
          <a:prstGeom prst="leftBrace">
            <a:avLst>
              <a:gd name="adj1" fmla="val 8333"/>
              <a:gd name="adj2" fmla="val 50000"/>
            </a:avLst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1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  <p:cxnSp>
        <p:nvCxnSpPr>
          <p:cNvPr id="28" name="Прямая соединительная линия 27"/>
          <p:cNvCxnSpPr>
            <a:cxnSpLocks/>
          </p:cNvCxnSpPr>
          <p:nvPr/>
        </p:nvCxnSpPr>
        <p:spPr bwMode="auto">
          <a:xfrm>
            <a:off x="892692" y="4865903"/>
            <a:ext cx="1141611" cy="360"/>
          </a:xfrm>
          <a:prstGeom prst="line">
            <a:avLst/>
          </a:prstGeom>
          <a:ln w="9525" cap="flat" cmpd="sng" algn="ctr">
            <a:solidFill>
              <a:schemeClr val="accent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cxnSpLocks/>
          </p:cNvCxnSpPr>
          <p:nvPr/>
        </p:nvCxnSpPr>
        <p:spPr bwMode="auto">
          <a:xfrm>
            <a:off x="745120" y="5002826"/>
            <a:ext cx="1241857" cy="0"/>
          </a:xfrm>
          <a:prstGeom prst="line">
            <a:avLst/>
          </a:prstGeom>
          <a:ln w="9525" cap="flat" cmpd="sng" algn="ctr">
            <a:solidFill>
              <a:schemeClr val="accent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cxnSpLocks/>
          </p:cNvCxnSpPr>
          <p:nvPr/>
        </p:nvCxnSpPr>
        <p:spPr bwMode="auto">
          <a:xfrm>
            <a:off x="747957" y="3800314"/>
            <a:ext cx="0" cy="1193405"/>
          </a:xfrm>
          <a:prstGeom prst="line">
            <a:avLst/>
          </a:prstGeom>
          <a:ln w="9525" cap="flat" cmpd="sng" algn="ctr">
            <a:solidFill>
              <a:schemeClr val="accent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cxnSpLocks/>
          </p:cNvCxnSpPr>
          <p:nvPr/>
        </p:nvCxnSpPr>
        <p:spPr bwMode="auto">
          <a:xfrm flipH="1">
            <a:off x="892692" y="3753723"/>
            <a:ext cx="0" cy="1112179"/>
          </a:xfrm>
          <a:prstGeom prst="line">
            <a:avLst/>
          </a:prstGeom>
          <a:ln w="9525" cap="flat" cmpd="sng" algn="ctr">
            <a:solidFill>
              <a:schemeClr val="accent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 bwMode="auto">
          <a:xfrm>
            <a:off x="869832" y="3729355"/>
            <a:ext cx="45720" cy="4572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cs typeface="Arial"/>
            </a:endParaRPr>
          </a:p>
        </p:txBody>
      </p:sp>
      <p:cxnSp>
        <p:nvCxnSpPr>
          <p:cNvPr id="25" name="Прямая соединительная линия 24"/>
          <p:cNvCxnSpPr>
            <a:cxnSpLocks/>
          </p:cNvCxnSpPr>
          <p:nvPr/>
        </p:nvCxnSpPr>
        <p:spPr bwMode="auto">
          <a:xfrm>
            <a:off x="999789" y="4731629"/>
            <a:ext cx="1051343" cy="360"/>
          </a:xfrm>
          <a:prstGeom prst="line">
            <a:avLst/>
          </a:prstGeom>
          <a:ln w="9525" cap="flat" cmpd="sng" algn="ctr">
            <a:solidFill>
              <a:schemeClr val="accent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cxnSpLocks/>
          </p:cNvCxnSpPr>
          <p:nvPr/>
        </p:nvCxnSpPr>
        <p:spPr bwMode="auto">
          <a:xfrm flipH="1">
            <a:off x="999568" y="3800314"/>
            <a:ext cx="0" cy="942003"/>
          </a:xfrm>
          <a:prstGeom prst="line">
            <a:avLst/>
          </a:prstGeom>
          <a:ln w="9525" cap="flat" cmpd="sng" algn="ctr">
            <a:solidFill>
              <a:schemeClr val="accent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1650976686" name="Прямая соединительная линия 24"/>
          <p:cNvCxnSpPr>
            <a:cxnSpLocks/>
          </p:cNvCxnSpPr>
          <p:nvPr/>
        </p:nvCxnSpPr>
        <p:spPr bwMode="auto">
          <a:xfrm>
            <a:off x="1104352" y="4509423"/>
            <a:ext cx="938733" cy="360"/>
          </a:xfrm>
          <a:prstGeom prst="line">
            <a:avLst/>
          </a:prstGeom>
          <a:ln w="9525" cap="flat" cmpd="sng" algn="ctr">
            <a:solidFill>
              <a:schemeClr val="accent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945729324" name="Прямая соединительная линия 24"/>
          <p:cNvCxnSpPr>
            <a:cxnSpLocks/>
          </p:cNvCxnSpPr>
          <p:nvPr/>
        </p:nvCxnSpPr>
        <p:spPr bwMode="auto">
          <a:xfrm>
            <a:off x="1238823" y="4231212"/>
            <a:ext cx="804263" cy="360"/>
          </a:xfrm>
          <a:prstGeom prst="line">
            <a:avLst/>
          </a:prstGeom>
          <a:ln w="9525" cap="flat" cmpd="sng" algn="ctr">
            <a:solidFill>
              <a:schemeClr val="accent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504686647" name="Прямая соединительная линия 24"/>
          <p:cNvCxnSpPr>
            <a:cxnSpLocks/>
          </p:cNvCxnSpPr>
          <p:nvPr/>
        </p:nvCxnSpPr>
        <p:spPr bwMode="auto">
          <a:xfrm>
            <a:off x="1412538" y="4081052"/>
            <a:ext cx="621765" cy="360"/>
          </a:xfrm>
          <a:prstGeom prst="line">
            <a:avLst/>
          </a:prstGeom>
          <a:ln w="9525" cap="flat" cmpd="sng" algn="ctr">
            <a:solidFill>
              <a:schemeClr val="accent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230546520" name="Прямая соединительная линия 24"/>
          <p:cNvCxnSpPr>
            <a:cxnSpLocks/>
          </p:cNvCxnSpPr>
          <p:nvPr/>
        </p:nvCxnSpPr>
        <p:spPr bwMode="auto">
          <a:xfrm>
            <a:off x="1502600" y="3904146"/>
            <a:ext cx="517625" cy="360"/>
          </a:xfrm>
          <a:prstGeom prst="line">
            <a:avLst/>
          </a:prstGeom>
          <a:ln w="9525" cap="flat" cmpd="sng" algn="ctr">
            <a:solidFill>
              <a:schemeClr val="accent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761726010" name="Прямая соединительная линия 26"/>
          <p:cNvCxnSpPr>
            <a:cxnSpLocks/>
            <a:stCxn id="801024189" idx="4"/>
          </p:cNvCxnSpPr>
          <p:nvPr/>
        </p:nvCxnSpPr>
        <p:spPr bwMode="auto">
          <a:xfrm rot="5399976">
            <a:off x="737368" y="4142779"/>
            <a:ext cx="733968" cy="0"/>
          </a:xfrm>
          <a:prstGeom prst="line">
            <a:avLst/>
          </a:prstGeom>
          <a:ln w="9525" cap="flat" cmpd="sng" algn="ctr">
            <a:solidFill>
              <a:schemeClr val="accent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sp>
        <p:nvSpPr>
          <p:cNvPr id="801024189" name="Овал 28"/>
          <p:cNvSpPr/>
          <p:nvPr/>
        </p:nvSpPr>
        <p:spPr bwMode="auto">
          <a:xfrm>
            <a:off x="1081492" y="3730075"/>
            <a:ext cx="45720" cy="4572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cs typeface="Arial"/>
            </a:endParaRPr>
          </a:p>
        </p:txBody>
      </p:sp>
      <p:cxnSp>
        <p:nvCxnSpPr>
          <p:cNvPr id="514023216" name="Прямая соединительная линия 26"/>
          <p:cNvCxnSpPr>
            <a:cxnSpLocks/>
          </p:cNvCxnSpPr>
          <p:nvPr/>
        </p:nvCxnSpPr>
        <p:spPr bwMode="auto">
          <a:xfrm rot="16199969" flipH="1">
            <a:off x="983328" y="3985931"/>
            <a:ext cx="510990" cy="0"/>
          </a:xfrm>
          <a:prstGeom prst="line">
            <a:avLst/>
          </a:prstGeom>
          <a:ln w="9525" cap="flat" cmpd="sng" algn="ctr">
            <a:solidFill>
              <a:schemeClr val="accent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sp>
        <p:nvSpPr>
          <p:cNvPr id="1038778757" name="Овал 28"/>
          <p:cNvSpPr/>
          <p:nvPr/>
        </p:nvSpPr>
        <p:spPr bwMode="auto">
          <a:xfrm>
            <a:off x="1215963" y="3730075"/>
            <a:ext cx="45720" cy="4572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cs typeface="Arial"/>
            </a:endParaRPr>
          </a:p>
        </p:txBody>
      </p:sp>
      <p:cxnSp>
        <p:nvCxnSpPr>
          <p:cNvPr id="2093708938" name="Прямая соединительная линия 26"/>
          <p:cNvCxnSpPr>
            <a:cxnSpLocks/>
          </p:cNvCxnSpPr>
          <p:nvPr/>
        </p:nvCxnSpPr>
        <p:spPr bwMode="auto">
          <a:xfrm rot="16199969" flipH="1">
            <a:off x="1238106" y="3904507"/>
            <a:ext cx="348864" cy="0"/>
          </a:xfrm>
          <a:prstGeom prst="line">
            <a:avLst/>
          </a:prstGeom>
          <a:ln w="9525" cap="flat" cmpd="sng" algn="ctr">
            <a:solidFill>
              <a:schemeClr val="accent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sp>
        <p:nvSpPr>
          <p:cNvPr id="1524591534" name="Овал 28"/>
          <p:cNvSpPr/>
          <p:nvPr/>
        </p:nvSpPr>
        <p:spPr bwMode="auto">
          <a:xfrm>
            <a:off x="1389678" y="3729715"/>
            <a:ext cx="45720" cy="4572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cs typeface="Arial"/>
            </a:endParaRPr>
          </a:p>
        </p:txBody>
      </p:sp>
      <p:cxnSp>
        <p:nvCxnSpPr>
          <p:cNvPr id="1408445" name="Прямая соединительная линия 26"/>
          <p:cNvCxnSpPr>
            <a:cxnSpLocks/>
          </p:cNvCxnSpPr>
          <p:nvPr/>
        </p:nvCxnSpPr>
        <p:spPr bwMode="auto">
          <a:xfrm rot="16199969" flipH="1">
            <a:off x="1454502" y="3800314"/>
            <a:ext cx="141916" cy="0"/>
          </a:xfrm>
          <a:prstGeom prst="line">
            <a:avLst/>
          </a:prstGeom>
          <a:ln w="9525" cap="flat" cmpd="sng" algn="ctr">
            <a:solidFill>
              <a:schemeClr val="accent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sp>
        <p:nvSpPr>
          <p:cNvPr id="2119040833" name="Овал 28"/>
          <p:cNvSpPr/>
          <p:nvPr/>
        </p:nvSpPr>
        <p:spPr bwMode="auto">
          <a:xfrm>
            <a:off x="1502600" y="3729354"/>
            <a:ext cx="45720" cy="4572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cs typeface="Arial"/>
            </a:endParaRPr>
          </a:p>
        </p:txBody>
      </p:sp>
      <p:sp>
        <p:nvSpPr>
          <p:cNvPr id="1494493352" name="Овал 28"/>
          <p:cNvSpPr/>
          <p:nvPr/>
        </p:nvSpPr>
        <p:spPr bwMode="auto">
          <a:xfrm>
            <a:off x="976708" y="3730863"/>
            <a:ext cx="45720" cy="4572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cs typeface="Arial"/>
            </a:endParaRPr>
          </a:p>
        </p:txBody>
      </p:sp>
      <p:sp>
        <p:nvSpPr>
          <p:cNvPr id="1618937852" name="Овал 43"/>
          <p:cNvSpPr/>
          <p:nvPr/>
        </p:nvSpPr>
        <p:spPr bwMode="auto">
          <a:xfrm>
            <a:off x="722259" y="3730863"/>
            <a:ext cx="45720" cy="4572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cs typeface="Arial"/>
            </a:endParaRPr>
          </a:p>
        </p:txBody>
      </p:sp>
      <p:cxnSp>
        <p:nvCxnSpPr>
          <p:cNvPr id="2118123796" name="Прямая соединительная линия 24"/>
          <p:cNvCxnSpPr>
            <a:cxnSpLocks/>
          </p:cNvCxnSpPr>
          <p:nvPr/>
        </p:nvCxnSpPr>
        <p:spPr bwMode="auto">
          <a:xfrm>
            <a:off x="1649736" y="3776581"/>
            <a:ext cx="393348" cy="0"/>
          </a:xfrm>
          <a:prstGeom prst="line">
            <a:avLst/>
          </a:prstGeom>
          <a:ln w="9525" cap="flat" cmpd="sng" algn="ctr">
            <a:solidFill>
              <a:schemeClr val="accent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742172435" name="Прямая соединительная линия 26"/>
          <p:cNvCxnSpPr>
            <a:cxnSpLocks/>
          </p:cNvCxnSpPr>
          <p:nvPr/>
        </p:nvCxnSpPr>
        <p:spPr bwMode="auto">
          <a:xfrm rot="16199933" flipH="1">
            <a:off x="1617523" y="3729143"/>
            <a:ext cx="46863" cy="0"/>
          </a:xfrm>
          <a:prstGeom prst="line">
            <a:avLst/>
          </a:prstGeom>
          <a:ln w="9525" cap="flat" cmpd="sng" algn="ctr">
            <a:solidFill>
              <a:schemeClr val="accent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sp>
        <p:nvSpPr>
          <p:cNvPr id="866478672" name="Овал 43"/>
          <p:cNvSpPr/>
          <p:nvPr/>
        </p:nvSpPr>
        <p:spPr bwMode="auto">
          <a:xfrm>
            <a:off x="1618094" y="3684715"/>
            <a:ext cx="45720" cy="4572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cs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 bwMode="auto">
          <a:xfrm>
            <a:off x="78237" y="177474"/>
            <a:ext cx="7560841" cy="540709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8888" algn="l"/>
              </a:tabLst>
              <a:defRPr/>
            </a:pPr>
            <a:r>
              <a:rPr lang="ru-RU" sz="150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ＭＳ Ｐゴシック"/>
                <a:cs typeface="Tahoma"/>
              </a:rPr>
              <a:t>Сельское хозяйство</a:t>
            </a:r>
            <a:endParaRPr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585283" y="50874"/>
            <a:ext cx="1487967" cy="537011"/>
          </a:xfrm>
          <a:prstGeom prst="rect">
            <a:avLst/>
          </a:prstGeom>
        </p:spPr>
      </p:pic>
      <p:cxnSp>
        <p:nvCxnSpPr>
          <p:cNvPr id="21" name="Прямая соединительная линия 20"/>
          <p:cNvCxnSpPr>
            <a:cxnSpLocks/>
          </p:cNvCxnSpPr>
          <p:nvPr/>
        </p:nvCxnSpPr>
        <p:spPr bwMode="auto">
          <a:xfrm>
            <a:off x="123004" y="620903"/>
            <a:ext cx="8685965" cy="12074"/>
          </a:xfrm>
          <a:prstGeom prst="line">
            <a:avLst/>
          </a:prstGeom>
          <a:noFill/>
          <a:ln w="9525" cap="flat" cmpd="sng" algn="ctr">
            <a:solidFill>
              <a:srgbClr val="B8885B"/>
            </a:solidFill>
            <a:prstDash val="solid"/>
          </a:ln>
          <a:effectLst/>
        </p:spPr>
      </p:cxnSp>
      <p:sp>
        <p:nvSpPr>
          <p:cNvPr id="25" name="TextBox 24"/>
          <p:cNvSpPr txBox="1"/>
          <p:nvPr/>
        </p:nvSpPr>
        <p:spPr bwMode="auto">
          <a:xfrm>
            <a:off x="834818" y="932545"/>
            <a:ext cx="713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b="1">
                <a:latin typeface="Tahoma"/>
                <a:ea typeface="Tahoma"/>
                <a:cs typeface="Tahoma"/>
              </a:rPr>
              <a:t>106,3</a:t>
            </a:r>
            <a:endParaRPr lang="ru-RU" sz="1200" b="1">
              <a:latin typeface="Tahoma"/>
              <a:ea typeface="Tahoma"/>
              <a:cs typeface="Tahoma"/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2039620" y="927751"/>
            <a:ext cx="706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latin typeface="Tahoma"/>
                <a:ea typeface="Tahoma"/>
                <a:cs typeface="Tahoma"/>
              </a:rPr>
              <a:t>148,7</a:t>
            </a:r>
            <a:endParaRPr lang="ru-RU" sz="1200" b="1" dirty="0">
              <a:latin typeface="Tahoma"/>
              <a:ea typeface="Tahoma"/>
              <a:cs typeface="Tahoma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3258914" y="930582"/>
            <a:ext cx="621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b="1">
                <a:latin typeface="Tahoma"/>
                <a:ea typeface="Tahoma"/>
                <a:cs typeface="Tahoma"/>
              </a:rPr>
              <a:t>1</a:t>
            </a:r>
            <a:r>
              <a:rPr lang="ru-RU" sz="1200" b="1">
                <a:latin typeface="Tahoma"/>
                <a:ea typeface="Tahoma"/>
                <a:cs typeface="Tahoma"/>
              </a:rPr>
              <a:t>55</a:t>
            </a:r>
            <a:r>
              <a:rPr lang="en-US" sz="1200" b="1">
                <a:latin typeface="Tahoma"/>
                <a:ea typeface="Tahoma"/>
                <a:cs typeface="Tahoma"/>
              </a:rPr>
              <a:t>,</a:t>
            </a:r>
            <a:r>
              <a:rPr lang="ru-RU" sz="1200" b="1">
                <a:latin typeface="Tahoma"/>
                <a:ea typeface="Tahoma"/>
                <a:cs typeface="Tahoma"/>
              </a:rPr>
              <a:t>4</a:t>
            </a: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119614" y="2591686"/>
          <a:ext cx="8907426" cy="222680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65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5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86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559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№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Производство продукции растениеводства (в хозяйствах всех категорий), тыс. тонн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2020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900" u="none" strike="noStrike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202</a:t>
                      </a:r>
                      <a:r>
                        <a:rPr lang="ru-RU" sz="900" u="none" strike="noStrike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1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Темп роста, %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20</a:t>
                      </a:r>
                      <a:r>
                        <a:rPr lang="en-US" sz="900" u="none" strike="noStrike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2</a:t>
                      </a:r>
                      <a:r>
                        <a:rPr lang="ru-RU" sz="900" u="none" strike="noStrike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1/2020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2022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Темп роста, %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2022/20</a:t>
                      </a:r>
                      <a:r>
                        <a:rPr lang="en-US" sz="900" u="none" strike="noStrike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2</a:t>
                      </a:r>
                      <a:r>
                        <a:rPr lang="ru-RU" sz="900" u="none" strike="noStrike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1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2023 (оценка)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Темп роста, %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2023</a:t>
                      </a:r>
                      <a:r>
                        <a:rPr lang="en-US" sz="900" u="none" strike="noStrike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/</a:t>
                      </a:r>
                      <a:r>
                        <a:rPr lang="ru-RU" sz="900" u="none" strike="noStrike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2022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54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Tahoma"/>
                          <a:ea typeface="Tahoma"/>
                          <a:cs typeface="Tahoma"/>
                        </a:rPr>
                        <a:t>1.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latin typeface="Tahoma"/>
                          <a:ea typeface="Tahoma"/>
                          <a:cs typeface="Tahoma"/>
                        </a:rPr>
                        <a:t>Зерновые и зернобобовые, включая кукурузу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2</a:t>
                      </a: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518</a:t>
                      </a: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1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3384</a:t>
                      </a: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3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134,4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3356</a:t>
                      </a: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4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99,2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2350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70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84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Tahoma"/>
                          <a:ea typeface="Tahoma"/>
                          <a:cs typeface="Tahoma"/>
                        </a:rPr>
                        <a:t>2.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latin typeface="Tahoma"/>
                          <a:ea typeface="Tahoma"/>
                          <a:cs typeface="Tahoma"/>
                        </a:rPr>
                        <a:t>Картофель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277</a:t>
                      </a: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1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2</a:t>
                      </a: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92</a:t>
                      </a: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3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105,5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256</a:t>
                      </a: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4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87,7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250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97,5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>
                    <a:solidFill>
                      <a:srgbClr val="F1D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Tahoma"/>
                          <a:ea typeface="Tahoma"/>
                          <a:cs typeface="Tahoma"/>
                        </a:rPr>
                        <a:t>3.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latin typeface="Tahoma"/>
                          <a:ea typeface="Tahoma"/>
                          <a:cs typeface="Tahoma"/>
                        </a:rPr>
                        <a:t>Овощи открытого и закрытого грунта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162,2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16</a:t>
                      </a: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1</a:t>
                      </a: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5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99</a:t>
                      </a: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6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150</a:t>
                      </a: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7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93,3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104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69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59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b="1" i="0" u="none" strike="noStrike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Производство продукции животноводства (в хозяйствах всех категорий) 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b="1" i="0" u="none" strike="noStrik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b="1" i="0" u="none" strike="noStrik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b="1" i="0" u="none" strike="noStrik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b="1" i="0" u="none" strike="noStrike">
                        <a:solidFill>
                          <a:srgbClr val="0070C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b="1" i="0" u="none" strike="noStrike">
                        <a:solidFill>
                          <a:srgbClr val="0070C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b="1" i="0" u="none" strike="noStrik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b="1" i="0" u="none" strike="noStrik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70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Tahoma"/>
                          <a:ea typeface="Tahoma"/>
                          <a:cs typeface="Tahoma"/>
                        </a:rPr>
                        <a:t>1.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latin typeface="Tahoma"/>
                          <a:ea typeface="Tahoma"/>
                          <a:cs typeface="Tahoma"/>
                        </a:rPr>
                        <a:t>Скот и птица на убой в живом весе, тыс. тонн</a:t>
                      </a:r>
                      <a:r>
                        <a:rPr lang="en-US" sz="900" u="none" strike="noStrike">
                          <a:latin typeface="Tahoma"/>
                          <a:ea typeface="Tahoma"/>
                          <a:cs typeface="Tahoma"/>
                        </a:rPr>
                        <a:t>!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247</a:t>
                      </a: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7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2</a:t>
                      </a: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52</a:t>
                      </a: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6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102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2</a:t>
                      </a: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65</a:t>
                      </a: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3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10</a:t>
                      </a: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5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257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96,9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13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Tahoma"/>
                          <a:ea typeface="Tahoma"/>
                          <a:cs typeface="Tahoma"/>
                        </a:rPr>
                        <a:t>2.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latin typeface="Tahoma"/>
                          <a:ea typeface="Tahoma"/>
                          <a:cs typeface="Tahoma"/>
                        </a:rPr>
                        <a:t>Молоко всех видов, тыс. тонн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822</a:t>
                      </a: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4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847</a:t>
                      </a: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3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10</a:t>
                      </a: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3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8</a:t>
                      </a: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93</a:t>
                      </a: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9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10</a:t>
                      </a: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5,5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8</a:t>
                      </a: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87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99</a:t>
                      </a: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2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>
                    <a:solidFill>
                      <a:srgbClr val="F1D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13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Tahoma"/>
                          <a:ea typeface="Tahoma"/>
                          <a:cs typeface="Tahoma"/>
                        </a:rPr>
                        <a:t>3.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latin typeface="Tahoma"/>
                          <a:ea typeface="Tahoma"/>
                          <a:cs typeface="Tahoma"/>
                        </a:rPr>
                        <a:t>Яйца всех видов, млрд штук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1,</a:t>
                      </a: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24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1,</a:t>
                      </a: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11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89,5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1,</a:t>
                      </a: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23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110,8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1,</a:t>
                      </a: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25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1</a:t>
                      </a: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01</a:t>
                      </a: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6</a:t>
                      </a:r>
                      <a:endParaRPr lang="ru-RU" sz="900" b="1" i="0" u="none" strike="noStrike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081" marR="5081" marT="3811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2" name="Диаграмма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327699"/>
              </p:ext>
            </p:extLst>
          </p:nvPr>
        </p:nvGraphicFramePr>
        <p:xfrm>
          <a:off x="425815" y="1073899"/>
          <a:ext cx="8413433" cy="1527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4" name="Прямая соединительная линия 33"/>
          <p:cNvCxnSpPr>
            <a:cxnSpLocks/>
          </p:cNvCxnSpPr>
          <p:nvPr/>
        </p:nvCxnSpPr>
        <p:spPr bwMode="auto">
          <a:xfrm>
            <a:off x="3419872" y="2591686"/>
            <a:ext cx="0" cy="224673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>
            <a:off x="4067944" y="2591686"/>
            <a:ext cx="0" cy="224673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cxnSpLocks/>
          </p:cNvCxnSpPr>
          <p:nvPr/>
        </p:nvCxnSpPr>
        <p:spPr bwMode="auto">
          <a:xfrm>
            <a:off x="4716016" y="2591686"/>
            <a:ext cx="0" cy="224673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cxnSpLocks/>
          </p:cNvCxnSpPr>
          <p:nvPr/>
        </p:nvCxnSpPr>
        <p:spPr bwMode="auto">
          <a:xfrm>
            <a:off x="5580112" y="2591686"/>
            <a:ext cx="0" cy="224673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cxnSpLocks/>
          </p:cNvCxnSpPr>
          <p:nvPr/>
        </p:nvCxnSpPr>
        <p:spPr bwMode="auto">
          <a:xfrm>
            <a:off x="6300192" y="2591686"/>
            <a:ext cx="0" cy="224673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cxnSpLocks/>
          </p:cNvCxnSpPr>
          <p:nvPr/>
        </p:nvCxnSpPr>
        <p:spPr bwMode="auto">
          <a:xfrm>
            <a:off x="7164288" y="2619167"/>
            <a:ext cx="0" cy="224673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cxnSpLocks/>
          </p:cNvCxnSpPr>
          <p:nvPr/>
        </p:nvCxnSpPr>
        <p:spPr bwMode="auto">
          <a:xfrm>
            <a:off x="8028384" y="2591686"/>
            <a:ext cx="0" cy="224673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cxnSpLocks/>
          </p:cNvCxnSpPr>
          <p:nvPr/>
        </p:nvCxnSpPr>
        <p:spPr bwMode="auto">
          <a:xfrm>
            <a:off x="467544" y="2591686"/>
            <a:ext cx="0" cy="224673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 bwMode="auto">
          <a:xfrm>
            <a:off x="2392860" y="640076"/>
            <a:ext cx="159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b="1">
                <a:latin typeface="Tahoma"/>
                <a:ea typeface="Tahoma"/>
                <a:cs typeface="Tahoma"/>
              </a:rPr>
              <a:t>млрд рублей</a:t>
            </a:r>
            <a:endParaRPr/>
          </a:p>
        </p:txBody>
      </p:sp>
      <p:sp>
        <p:nvSpPr>
          <p:cNvPr id="20" name="TextBox 19"/>
          <p:cNvSpPr txBox="1"/>
          <p:nvPr/>
        </p:nvSpPr>
        <p:spPr bwMode="auto">
          <a:xfrm>
            <a:off x="4456915" y="937906"/>
            <a:ext cx="621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b="1">
                <a:latin typeface="Tahoma"/>
                <a:ea typeface="Tahoma"/>
                <a:cs typeface="Tahoma"/>
              </a:rPr>
              <a:t>1</a:t>
            </a:r>
            <a:r>
              <a:rPr lang="ru-RU" sz="1200" b="1">
                <a:latin typeface="Tahoma"/>
                <a:ea typeface="Tahoma"/>
                <a:cs typeface="Tahoma"/>
              </a:rPr>
              <a:t>51</a:t>
            </a:r>
            <a:r>
              <a:rPr lang="en-US" sz="1200" b="1">
                <a:latin typeface="Tahoma"/>
                <a:ea typeface="Tahoma"/>
                <a:cs typeface="Tahoma"/>
              </a:rPr>
              <a:t>,</a:t>
            </a:r>
            <a:r>
              <a:rPr lang="ru-RU" sz="1200" b="1">
                <a:latin typeface="Tahoma"/>
                <a:ea typeface="Tahoma"/>
                <a:cs typeface="Tahoma"/>
              </a:rPr>
              <a:t>1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9606053"/>
              </p:ext>
            </p:extLst>
          </p:nvPr>
        </p:nvGraphicFramePr>
        <p:xfrm>
          <a:off x="-180528" y="479055"/>
          <a:ext cx="8608276" cy="1895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/>
          <p:cNvSpPr txBox="1"/>
          <p:nvPr/>
        </p:nvSpPr>
        <p:spPr bwMode="auto">
          <a:xfrm>
            <a:off x="611560" y="777617"/>
            <a:ext cx="6547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550,1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1848245" y="804768"/>
            <a:ext cx="655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671,9</a:t>
            </a:r>
            <a:endParaRPr/>
          </a:p>
        </p:txBody>
      </p:sp>
      <p:sp>
        <p:nvSpPr>
          <p:cNvPr id="23" name="TextBox 22"/>
          <p:cNvSpPr txBox="1"/>
          <p:nvPr/>
        </p:nvSpPr>
        <p:spPr bwMode="auto">
          <a:xfrm>
            <a:off x="3043200" y="804768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>
                <a:latin typeface="Tahoma"/>
                <a:ea typeface="Tahoma"/>
                <a:cs typeface="Tahoma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782,6</a:t>
            </a:r>
            <a:endParaRPr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588781" y="71791"/>
            <a:ext cx="1384086" cy="402758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>
            <a:cxnSpLocks/>
          </p:cNvCxnSpPr>
          <p:nvPr/>
        </p:nvCxnSpPr>
        <p:spPr bwMode="auto">
          <a:xfrm>
            <a:off x="91911" y="460468"/>
            <a:ext cx="8681688" cy="14003"/>
          </a:xfrm>
          <a:prstGeom prst="line">
            <a:avLst/>
          </a:prstGeom>
          <a:ln>
            <a:solidFill>
              <a:srgbClr val="B88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 bwMode="auto">
          <a:xfrm>
            <a:off x="44646" y="130148"/>
            <a:ext cx="7560841" cy="397292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8888" algn="l"/>
              </a:tabLst>
              <a:defRPr/>
            </a:pPr>
            <a:r>
              <a:rPr lang="ru-RU" sz="150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ＭＳ Ｐゴシック"/>
                <a:cs typeface="Tahoma"/>
              </a:rPr>
              <a:t>Рынок товаров и услуг</a:t>
            </a:r>
            <a:endParaRPr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91911" y="462129"/>
            <a:ext cx="48245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Оборот розничной торговли, млрд рублей</a:t>
            </a:r>
            <a:endParaRPr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91911" y="2266103"/>
            <a:ext cx="48245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Оборот оптовой торговли, млрд рублей</a:t>
            </a:r>
            <a:endParaRPr/>
          </a:p>
        </p:txBody>
      </p:sp>
      <p:graphicFrame>
        <p:nvGraphicFramePr>
          <p:cNvPr id="28" name="Диаграмма 27"/>
          <p:cNvGraphicFramePr>
            <a:graphicFrameLocks/>
          </p:cNvGraphicFramePr>
          <p:nvPr/>
        </p:nvGraphicFramePr>
        <p:xfrm>
          <a:off x="4795478" y="2745030"/>
          <a:ext cx="3947719" cy="2111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Диаграмма 28"/>
          <p:cNvGraphicFramePr>
            <a:graphicFrameLocks/>
          </p:cNvGraphicFramePr>
          <p:nvPr/>
        </p:nvGraphicFramePr>
        <p:xfrm>
          <a:off x="339229" y="2547673"/>
          <a:ext cx="3440683" cy="146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TextBox 29"/>
          <p:cNvSpPr txBox="1"/>
          <p:nvPr/>
        </p:nvSpPr>
        <p:spPr bwMode="auto">
          <a:xfrm>
            <a:off x="412444" y="2839661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1915,7</a:t>
            </a:r>
            <a:endParaRPr/>
          </a:p>
        </p:txBody>
      </p:sp>
      <p:sp>
        <p:nvSpPr>
          <p:cNvPr id="31" name="TextBox 30"/>
          <p:cNvSpPr txBox="1"/>
          <p:nvPr/>
        </p:nvSpPr>
        <p:spPr bwMode="auto">
          <a:xfrm>
            <a:off x="1226514" y="2703775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2010,2</a:t>
            </a:r>
            <a:endParaRPr/>
          </a:p>
        </p:txBody>
      </p:sp>
      <p:sp>
        <p:nvSpPr>
          <p:cNvPr id="32" name="TextBox 31"/>
          <p:cNvSpPr txBox="1"/>
          <p:nvPr/>
        </p:nvSpPr>
        <p:spPr bwMode="auto">
          <a:xfrm>
            <a:off x="2022721" y="2524993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2140,9</a:t>
            </a:r>
            <a:endParaRPr/>
          </a:p>
        </p:txBody>
      </p:sp>
      <p:sp>
        <p:nvSpPr>
          <p:cNvPr id="34" name="Правая фигурная скобка 33"/>
          <p:cNvSpPr/>
          <p:nvPr/>
        </p:nvSpPr>
        <p:spPr bwMode="auto">
          <a:xfrm>
            <a:off x="3669224" y="2662390"/>
            <a:ext cx="238969" cy="1133496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35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3993151" y="2950602"/>
            <a:ext cx="877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9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место среди субъектов СФО</a:t>
            </a:r>
            <a:endParaRPr/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3924668" y="2941379"/>
            <a:ext cx="336355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5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1</a:t>
            </a:r>
            <a:endParaRPr/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5276589" y="2792386"/>
            <a:ext cx="36547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Индекс оборота оптовой торговли, %</a:t>
            </a:r>
            <a:endParaRPr lang="ru-RU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4267153" y="772721"/>
            <a:ext cx="680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>
                <a:latin typeface="Tahoma"/>
                <a:ea typeface="Tahoma"/>
                <a:cs typeface="Tahoma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835,8</a:t>
            </a:r>
            <a:endParaRPr/>
          </a:p>
        </p:txBody>
      </p:sp>
      <p:sp>
        <p:nvSpPr>
          <p:cNvPr id="40" name="TextBox 39"/>
          <p:cNvSpPr txBox="1"/>
          <p:nvPr/>
        </p:nvSpPr>
        <p:spPr bwMode="auto">
          <a:xfrm>
            <a:off x="2871082" y="2410380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2230,8</a:t>
            </a:r>
            <a:endParaRPr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332562" y="1400840"/>
          <a:ext cx="2182788" cy="746760"/>
        </p:xfrm>
        <a:graphic>
          <a:graphicData uri="http://schemas.openxmlformats.org/drawingml/2006/table">
            <a:tbl>
              <a:tblPr/>
              <a:tblGrid>
                <a:gridCol w="1169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689">
                <a:tc>
                  <a:txBody>
                    <a:bodyPr/>
                    <a:lstStyle/>
                    <a:p>
                      <a:pPr algn="ctr">
                        <a:buFont typeface="Arial"/>
                        <a:buNone/>
                        <a:defRPr/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ahoma"/>
                        </a:rPr>
                        <a:t>Объем,</a:t>
                      </a:r>
                      <a:endParaRPr lang="ru-RU"/>
                    </a:p>
                    <a:p>
                      <a:pPr algn="ctr">
                        <a:buFont typeface="Arial"/>
                        <a:buNone/>
                        <a:defRPr/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ahoma"/>
                        </a:rPr>
                        <a:t>млрд рублей</a:t>
                      </a:r>
                      <a:endParaRPr lang="ru-RU"/>
                    </a:p>
                  </a:txBody>
                  <a:tcPr marT="34290" marB="34290" anchor="ctr">
                    <a:lnL w="12687" algn="ctr">
                      <a:solidFill>
                        <a:srgbClr val="FFFFFF"/>
                      </a:solidFill>
                    </a:lnL>
                    <a:lnR w="12687" algn="ctr">
                      <a:solidFill>
                        <a:srgbClr val="568235"/>
                      </a:solidFill>
                    </a:lnR>
                    <a:lnT w="12687" algn="ctr">
                      <a:solidFill>
                        <a:srgbClr val="FFFFFF"/>
                      </a:solidFill>
                    </a:lnT>
                    <a:lnB w="12687" algn="ctr">
                      <a:solidFill>
                        <a:srgbClr val="568235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/>
                        <a:buNone/>
                        <a:defRPr/>
                      </a:pPr>
                      <a:r>
                        <a:rPr lang="ru-RU" sz="1000" b="1">
                          <a:latin typeface="Tahoma"/>
                          <a:ea typeface="Tahoma"/>
                          <a:cs typeface="Tahoma"/>
                        </a:rPr>
                        <a:t>644,8</a:t>
                      </a:r>
                      <a:endParaRPr/>
                    </a:p>
                  </a:txBody>
                  <a:tcPr marT="34290" marB="34290" anchor="ctr">
                    <a:lnL w="12687" algn="ctr">
                      <a:solidFill>
                        <a:srgbClr val="568235"/>
                      </a:solidFill>
                      <a:round/>
                    </a:lnL>
                    <a:lnR w="12687" algn="ctr">
                      <a:solidFill>
                        <a:srgbClr val="FFFFFF"/>
                      </a:solidFill>
                      <a:round/>
                    </a:lnR>
                    <a:lnT w="12687" algn="ctr">
                      <a:solidFill>
                        <a:srgbClr val="FFFFFF"/>
                      </a:solidFill>
                      <a:round/>
                    </a:lnT>
                    <a:lnB w="12687" algn="ctr">
                      <a:solidFill>
                        <a:srgbClr val="568235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>
                        <a:buFont typeface="Arial"/>
                        <a:buNone/>
                        <a:defRPr/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ahoma"/>
                        </a:rPr>
                        <a:t>Индекс физического объема, %</a:t>
                      </a:r>
                      <a:endParaRPr lang="ru-RU"/>
                    </a:p>
                  </a:txBody>
                  <a:tcPr marT="34290" marB="34290" anchor="ctr">
                    <a:lnL w="12687" algn="ctr">
                      <a:solidFill>
                        <a:srgbClr val="FFFFFF"/>
                      </a:solidFill>
                    </a:lnL>
                    <a:lnR w="12687" algn="ctr">
                      <a:solidFill>
                        <a:srgbClr val="568235"/>
                      </a:solidFill>
                    </a:lnR>
                    <a:lnT w="12687" algn="ctr">
                      <a:solidFill>
                        <a:srgbClr val="568235"/>
                      </a:solidFill>
                    </a:lnT>
                    <a:lnB w="12687" algn="ctr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/>
                        <a:buNone/>
                        <a:defRPr/>
                      </a:pPr>
                      <a:r>
                        <a:rPr lang="ru-RU" sz="1000" b="1">
                          <a:latin typeface="Tahoma"/>
                          <a:ea typeface="Tahoma"/>
                          <a:cs typeface="Tahoma"/>
                        </a:rPr>
                        <a:t>108,8</a:t>
                      </a:r>
                      <a:endParaRPr/>
                    </a:p>
                  </a:txBody>
                  <a:tcPr marT="34290" marB="34290" anchor="ctr">
                    <a:lnL w="12687" algn="ctr">
                      <a:solidFill>
                        <a:srgbClr val="568235"/>
                      </a:solidFill>
                    </a:lnL>
                    <a:lnR w="12687" algn="ctr">
                      <a:solidFill>
                        <a:srgbClr val="FFFFFF"/>
                      </a:solidFill>
                    </a:lnR>
                    <a:lnT w="12687" algn="ctr">
                      <a:solidFill>
                        <a:srgbClr val="568235"/>
                      </a:solidFill>
                    </a:lnT>
                    <a:lnB w="12687" algn="ctr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 bwMode="auto">
          <a:xfrm>
            <a:off x="286031" y="4304611"/>
            <a:ext cx="748117" cy="503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>
                <a:latin typeface="Tahoma"/>
                <a:ea typeface="Tahoma"/>
                <a:cs typeface="Tahoma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900" b="1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январь-сентябрь 2023</a:t>
            </a:r>
            <a:endParaRPr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34149" y="4238745"/>
          <a:ext cx="2587384" cy="665440"/>
        </p:xfrm>
        <a:graphic>
          <a:graphicData uri="http://schemas.openxmlformats.org/drawingml/2006/table">
            <a:tbl>
              <a:tblPr/>
              <a:tblGrid>
                <a:gridCol w="1396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720">
                <a:tc>
                  <a:txBody>
                    <a:bodyPr/>
                    <a:lstStyle/>
                    <a:p>
                      <a:pPr algn="ctr">
                        <a:buFont typeface="Arial"/>
                        <a:buNone/>
                        <a:defRPr/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ahoma"/>
                        </a:rPr>
                        <a:t>Объем,</a:t>
                      </a:r>
                      <a:endParaRPr lang="ru-RU"/>
                    </a:p>
                    <a:p>
                      <a:pPr algn="ctr">
                        <a:buFont typeface="Arial"/>
                        <a:buNone/>
                        <a:defRPr/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ahoma"/>
                        </a:rPr>
                        <a:t>млрд рублей</a:t>
                      </a:r>
                      <a:endParaRPr lang="ru-RU"/>
                    </a:p>
                  </a:txBody>
                  <a:tcPr marT="34290" marB="34290" anchor="ctr">
                    <a:lnL w="12687" algn="ctr">
                      <a:solidFill>
                        <a:srgbClr val="FFFFFF"/>
                      </a:solidFill>
                    </a:lnL>
                    <a:lnR w="12687" algn="ctr">
                      <a:solidFill>
                        <a:srgbClr val="568235"/>
                      </a:solidFill>
                    </a:lnR>
                    <a:lnT w="12687" algn="ctr">
                      <a:solidFill>
                        <a:srgbClr val="FFFFFF"/>
                      </a:solidFill>
                      <a:round/>
                    </a:lnT>
                    <a:lnB w="12687" algn="ctr">
                      <a:solidFill>
                        <a:srgbClr val="568235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/>
                        <a:buNone/>
                        <a:defRPr/>
                      </a:pPr>
                      <a:r>
                        <a:rPr lang="ru-RU" sz="1000" b="1">
                          <a:latin typeface="Tahoma"/>
                          <a:ea typeface="Tahoma"/>
                          <a:cs typeface="Tahoma"/>
                        </a:rPr>
                        <a:t>1747,0</a:t>
                      </a:r>
                      <a:endParaRPr/>
                    </a:p>
                  </a:txBody>
                  <a:tcPr marT="34290" marB="34290" anchor="ctr">
                    <a:lnL w="12687" algn="ctr">
                      <a:solidFill>
                        <a:srgbClr val="568235"/>
                      </a:solidFill>
                      <a:round/>
                    </a:lnL>
                    <a:lnR w="12687" algn="ctr">
                      <a:solidFill>
                        <a:srgbClr val="FFFFFF"/>
                      </a:solidFill>
                    </a:lnR>
                    <a:lnT w="12687" algn="ctr">
                      <a:solidFill>
                        <a:srgbClr val="FFFFFF"/>
                      </a:solidFill>
                    </a:lnT>
                    <a:lnB w="12687" algn="ctr">
                      <a:solidFill>
                        <a:srgbClr val="568235"/>
                      </a:solidFill>
                      <a:round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720">
                <a:tc>
                  <a:txBody>
                    <a:bodyPr/>
                    <a:lstStyle/>
                    <a:p>
                      <a:pPr algn="ctr">
                        <a:buFont typeface="Arial"/>
                        <a:buNone/>
                        <a:defRPr/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ahoma"/>
                        </a:rPr>
                        <a:t>Индекс физического объема, %</a:t>
                      </a:r>
                      <a:endParaRPr lang="ru-RU"/>
                    </a:p>
                  </a:txBody>
                  <a:tcPr marT="34290" marB="34290" anchor="ctr">
                    <a:lnL w="12687" algn="ctr">
                      <a:solidFill>
                        <a:srgbClr val="FFFFFF"/>
                      </a:solidFill>
                    </a:lnL>
                    <a:lnR w="12687" algn="ctr">
                      <a:solidFill>
                        <a:srgbClr val="568235"/>
                      </a:solidFill>
                    </a:lnR>
                    <a:lnT w="12687" algn="ctr">
                      <a:solidFill>
                        <a:srgbClr val="568235"/>
                      </a:solidFill>
                    </a:lnT>
                    <a:lnB w="12687" algn="ctr">
                      <a:solidFill>
                        <a:srgbClr val="FFFFFF"/>
                      </a:solidFill>
                      <a:round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/>
                        <a:buNone/>
                        <a:defRPr/>
                      </a:pPr>
                      <a:r>
                        <a:rPr lang="ru-RU" sz="1000" b="1">
                          <a:latin typeface="Tahoma"/>
                          <a:ea typeface="Tahoma"/>
                          <a:cs typeface="Tahoma"/>
                        </a:rPr>
                        <a:t>104,0</a:t>
                      </a:r>
                      <a:endParaRPr/>
                    </a:p>
                  </a:txBody>
                  <a:tcPr marT="34290" marB="34290" anchor="ctr">
                    <a:lnL w="12687" algn="ctr">
                      <a:solidFill>
                        <a:srgbClr val="568235"/>
                      </a:solidFill>
                    </a:lnL>
                    <a:lnR w="12687" algn="ctr">
                      <a:solidFill>
                        <a:srgbClr val="FFFFFF"/>
                      </a:solidFill>
                      <a:round/>
                    </a:lnR>
                    <a:lnT w="12687" algn="ctr">
                      <a:solidFill>
                        <a:srgbClr val="568235"/>
                      </a:solidFill>
                    </a:lnT>
                    <a:lnB w="12687" algn="ctr">
                      <a:solidFill>
                        <a:srgbClr val="FFFFFF"/>
                      </a:solidFill>
                      <a:round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13499" y="257299"/>
            <a:ext cx="5688632" cy="3240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/>
              <a:buChar char="*"/>
              <a:defRPr sz="4600" b="1" i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Pct val="128000"/>
              <a:buFont typeface="Georgia"/>
              <a:buNone/>
              <a:defRPr/>
            </a:pPr>
            <a:r>
              <a:rPr lang="ru-RU" sz="150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Рынок товаров и услуг Новосибирской области</a:t>
            </a:r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409230" y="57257"/>
            <a:ext cx="1487967" cy="537011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>
            <a:off x="91039" y="586640"/>
            <a:ext cx="8685965" cy="12074"/>
          </a:xfrm>
          <a:prstGeom prst="line">
            <a:avLst/>
          </a:prstGeom>
          <a:noFill/>
          <a:ln w="9525" cap="flat" cmpd="sng" algn="ctr">
            <a:solidFill>
              <a:srgbClr val="B8885B"/>
            </a:solidFill>
            <a:prstDash val="solid"/>
          </a:ln>
          <a:effectLst/>
        </p:spPr>
      </p:cxnSp>
      <p:sp>
        <p:nvSpPr>
          <p:cNvPr id="2" name="TextBox 1"/>
          <p:cNvSpPr txBox="1"/>
          <p:nvPr/>
        </p:nvSpPr>
        <p:spPr bwMode="auto">
          <a:xfrm>
            <a:off x="3635896" y="620550"/>
            <a:ext cx="362737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Платные услуги населению, млрд рублей</a:t>
            </a:r>
            <a:endParaRPr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5292" y="2730251"/>
            <a:ext cx="27959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8888" algn="l"/>
              </a:tabLst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ＭＳ Ｐゴシック"/>
                <a:cs typeface="Tahoma"/>
              </a:rPr>
              <a:t>Оборот общественного питания</a:t>
            </a:r>
            <a:r>
              <a:rPr lang="ru-RU" sz="100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ＭＳ Ｐゴシック"/>
                <a:cs typeface="Tahoma"/>
              </a:rPr>
              <a:t> </a:t>
            </a:r>
            <a:endParaRPr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72412" y="3111555"/>
            <a:ext cx="2270059" cy="2746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В январе–сентябре 202</a:t>
            </a:r>
            <a:r>
              <a:rPr lang="en-US" sz="12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3</a:t>
            </a:r>
            <a:r>
              <a:rPr lang="ru-RU" sz="12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 года </a:t>
            </a:r>
            <a:endParaRPr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894724" y="3507853"/>
            <a:ext cx="1626559" cy="305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40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37</a:t>
            </a:r>
            <a:r>
              <a:rPr lang="ru-RU" sz="140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,2 млрд рублей</a:t>
            </a:r>
            <a:endParaRPr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914182" y="3890790"/>
            <a:ext cx="1546046" cy="36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+ 6,4%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91039" y="576029"/>
            <a:ext cx="24657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8888" algn="l"/>
              </a:tabLst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ＭＳ Ｐゴシック"/>
                <a:cs typeface="Tahoma"/>
              </a:rPr>
              <a:t>Платные услуги населению </a:t>
            </a:r>
            <a:endParaRPr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241702" y="1097475"/>
            <a:ext cx="2270059" cy="2746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В январе–сентябре 2023 года </a:t>
            </a:r>
            <a:endParaRPr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905899" y="1476976"/>
            <a:ext cx="1723619" cy="305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204,5 млрд рублей</a:t>
            </a:r>
            <a:endParaRPr/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940997" y="1766919"/>
            <a:ext cx="1546046" cy="36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+ 14,9%</a:t>
            </a:r>
            <a:endParaRPr/>
          </a:p>
        </p:txBody>
      </p:sp>
      <p:pic>
        <p:nvPicPr>
          <p:cNvPr id="25" name="Picture 10" descr="Картинки по запросу иконка платные услуги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5099" t="9468" r="71209" b="78600"/>
          <a:stretch/>
        </p:blipFill>
        <p:spPr bwMode="auto">
          <a:xfrm>
            <a:off x="111224" y="1547481"/>
            <a:ext cx="794688" cy="438878"/>
          </a:xfrm>
          <a:prstGeom prst="rect">
            <a:avLst/>
          </a:prstGeom>
          <a:noFill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3348" y="3537613"/>
            <a:ext cx="877650" cy="504056"/>
          </a:xfrm>
          <a:prstGeom prst="rect">
            <a:avLst/>
          </a:prstGeom>
        </p:spPr>
      </p:pic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3635896" y="3081828"/>
          <a:ext cx="4608512" cy="17255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9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442">
                <a:tc>
                  <a:txBody>
                    <a:bodyPr/>
                    <a:lstStyle/>
                    <a:p>
                      <a:pPr marL="0" algn="l" defTabSz="914400">
                        <a:defRPr/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Услуги учреждений культуры</a:t>
                      </a:r>
                      <a:endParaRPr lang="en-US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0" marR="0" marT="0" marB="0" anchor="ctr"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>
                        <a:defRPr/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+72,1</a:t>
                      </a:r>
                      <a:endParaRPr lang="en-US" sz="1200" b="1">
                        <a:solidFill>
                          <a:schemeClr val="accent2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0" marR="0" marT="0" marB="0" anchor="ctr"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1D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05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Услуги туристических агентств, туроператоров</a:t>
                      </a:r>
                      <a:endParaRPr/>
                    </a:p>
                  </a:txBody>
                  <a:tcPr marL="0" marR="0" marT="0" marB="0" anchor="ctr"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+68,0</a:t>
                      </a:r>
                      <a:endParaRPr/>
                    </a:p>
                  </a:txBody>
                  <a:tcPr marL="0" marR="0" marT="0" marB="0" anchor="ctr"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861">
                <a:tc>
                  <a:txBody>
                    <a:bodyPr/>
                    <a:lstStyle/>
                    <a:p>
                      <a:pPr marL="0" algn="l" defTabSz="914400">
                        <a:defRPr/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Услуги специализированных  средств размещения</a:t>
                      </a:r>
                      <a:endParaRPr lang="en-US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0" marR="0" marT="0" marB="0" anchor="ctr"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>
                        <a:defRPr/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+54,1</a:t>
                      </a:r>
                      <a:endParaRPr lang="en-US" sz="1200" b="1">
                        <a:solidFill>
                          <a:schemeClr val="accent2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0" marR="0" marT="0" marB="0" anchor="ctr"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1D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24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Услуги гостиниц </a:t>
                      </a:r>
                      <a:endParaRPr lang="en-US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0" marR="0" marT="0" marB="0" anchor="ctr"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+26,4</a:t>
                      </a:r>
                      <a:endParaRPr lang="en-US" sz="1200" b="1">
                        <a:solidFill>
                          <a:schemeClr val="accent2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0" marR="0" marT="0" marB="0" anchor="ctr"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908">
                <a:tc>
                  <a:txBody>
                    <a:bodyPr/>
                    <a:lstStyle/>
                    <a:p>
                      <a:pPr marL="0" algn="l" defTabSz="914400">
                        <a:defRPr/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Транспортные услуги</a:t>
                      </a:r>
                      <a:endParaRPr/>
                    </a:p>
                  </a:txBody>
                  <a:tcPr marL="0" marR="0" marT="0" marB="0" anchor="ctr">
                    <a:lnT w="12700" algn="ctr">
                      <a:noFill/>
                    </a:lnT>
                    <a:lnB w="12700" algn="ctr">
                      <a:solidFill>
                        <a:schemeClr val="accent4">
                          <a:lumMod val="50000"/>
                        </a:schemeClr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>
                        <a:defRPr/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+18,2</a:t>
                      </a:r>
                      <a:endParaRPr/>
                    </a:p>
                  </a:txBody>
                  <a:tcPr marL="0" marR="0" marT="0" marB="0" anchor="ctr">
                    <a:lnT w="12700" algn="ctr">
                      <a:noFill/>
                    </a:lnT>
                    <a:lnB w="12700" algn="ctr">
                      <a:solidFill>
                        <a:schemeClr val="accent4">
                          <a:lumMod val="50000"/>
                        </a:schemeClr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" name="Прямоугольник 26"/>
          <p:cNvSpPr/>
          <p:nvPr/>
        </p:nvSpPr>
        <p:spPr bwMode="auto">
          <a:xfrm>
            <a:off x="3347862" y="2496434"/>
            <a:ext cx="5556532" cy="60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8888" algn="l"/>
              </a:tabLst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prstClr val="black"/>
                </a:solidFill>
                <a:highlight>
                  <a:srgbClr val="FFFFFF"/>
                </a:highlight>
                <a:latin typeface="Tahoma"/>
                <a:ea typeface="ＭＳ Ｐゴシック"/>
                <a:cs typeface="Tahoma"/>
              </a:rPr>
              <a:t>Виды услуг с наибольшим ПРИРОСТОМ в январе–сентябре</a:t>
            </a:r>
            <a:endParaRPr>
              <a:highlight>
                <a:srgbClr val="FFFFFF"/>
              </a:highlight>
            </a:endParaRPr>
          </a:p>
          <a:p>
            <a:pPr marL="0" marR="0" lvl="0" indent="0" algn="ctr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8888" algn="l"/>
              </a:tabLst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prstClr val="black"/>
                </a:solidFill>
                <a:highlight>
                  <a:srgbClr val="FFFFFF"/>
                </a:highlight>
                <a:latin typeface="Tahoma"/>
                <a:ea typeface="ＭＳ Ｐゴシック"/>
                <a:cs typeface="Tahoma"/>
              </a:rPr>
              <a:t>2023 года</a:t>
            </a:r>
            <a:endParaRPr>
              <a:highlight>
                <a:srgbClr val="FFFFFF"/>
              </a:highlight>
            </a:endParaRPr>
          </a:p>
          <a:p>
            <a:pPr marL="0" marR="0" lvl="0" indent="0" algn="ctr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8888" algn="l"/>
              </a:tabLst>
              <a:defRPr/>
            </a:pPr>
            <a:r>
              <a:rPr lang="ru-RU" sz="1000" b="0" i="0" u="none" strike="noStrike" cap="none" spc="0">
                <a:ln>
                  <a:noFill/>
                </a:ln>
                <a:solidFill>
                  <a:prstClr val="black"/>
                </a:solidFill>
                <a:highlight>
                  <a:srgbClr val="FFFFFF"/>
                </a:highlight>
                <a:latin typeface="Tahoma"/>
                <a:ea typeface="ＭＳ Ｐゴシック"/>
                <a:cs typeface="Tahoma"/>
              </a:rPr>
              <a:t>(к уровню января–сентября 2022 года) </a:t>
            </a:r>
            <a:endParaRPr>
              <a:highlight>
                <a:srgbClr val="FFFFFF"/>
              </a:highlight>
            </a:endParaRPr>
          </a:p>
        </p:txBody>
      </p:sp>
      <p:graphicFrame>
        <p:nvGraphicFramePr>
          <p:cNvPr id="29" name="Диаграмма 28"/>
          <p:cNvGraphicFramePr>
            <a:graphicFrameLocks/>
          </p:cNvGraphicFramePr>
          <p:nvPr/>
        </p:nvGraphicFramePr>
        <p:xfrm>
          <a:off x="3491907" y="576029"/>
          <a:ext cx="5365064" cy="1804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5719060" y="2819809"/>
            <a:ext cx="34752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>
                <a:latin typeface="Tahoma"/>
                <a:ea typeface="Tahoma"/>
                <a:cs typeface="Tahoma"/>
              </a:rPr>
              <a:t>Общий коэффициент рождаемости, </a:t>
            </a:r>
            <a:endParaRPr/>
          </a:p>
          <a:p>
            <a:pPr algn="ctr">
              <a:defRPr/>
            </a:pPr>
            <a:r>
              <a:rPr lang="ru-RU" sz="1000" b="1">
                <a:latin typeface="Tahoma"/>
                <a:ea typeface="Tahoma"/>
                <a:cs typeface="Tahoma"/>
              </a:rPr>
              <a:t>человек на 1000 населения</a:t>
            </a:r>
            <a:endParaRPr/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107504" y="657330"/>
            <a:ext cx="48245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>
                <a:latin typeface="Tahoma"/>
                <a:ea typeface="Tahoma"/>
                <a:cs typeface="Tahoma"/>
              </a:rPr>
              <a:t>Среднегодовая численность населения, тыс. человек </a:t>
            </a:r>
            <a:endParaRPr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370645" y="31887"/>
            <a:ext cx="1487967" cy="537011"/>
          </a:xfrm>
          <a:prstGeom prst="rect">
            <a:avLst/>
          </a:prstGeom>
        </p:spPr>
      </p:pic>
      <p:cxnSp>
        <p:nvCxnSpPr>
          <p:cNvPr id="27" name="Прямая соединительная линия 26"/>
          <p:cNvCxnSpPr>
            <a:cxnSpLocks/>
          </p:cNvCxnSpPr>
          <p:nvPr/>
        </p:nvCxnSpPr>
        <p:spPr bwMode="auto">
          <a:xfrm>
            <a:off x="172648" y="591304"/>
            <a:ext cx="8685965" cy="12074"/>
          </a:xfrm>
          <a:prstGeom prst="line">
            <a:avLst/>
          </a:prstGeom>
          <a:noFill/>
          <a:ln w="9525" cap="flat" cmpd="sng" algn="ctr">
            <a:solidFill>
              <a:srgbClr val="B8885B"/>
            </a:solidFill>
            <a:prstDash val="solid"/>
          </a:ln>
          <a:effectLst/>
        </p:spPr>
      </p:cxnSp>
      <p:sp>
        <p:nvSpPr>
          <p:cNvPr id="32" name="Прямоугольник 31"/>
          <p:cNvSpPr/>
          <p:nvPr/>
        </p:nvSpPr>
        <p:spPr bwMode="auto">
          <a:xfrm>
            <a:off x="107504" y="111155"/>
            <a:ext cx="7560841" cy="540709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ru-RU" sz="1500" b="1">
                <a:latin typeface="Tahoma"/>
                <a:ea typeface="Tahoma"/>
                <a:cs typeface="Tahoma"/>
              </a:rPr>
              <a:t>Динамика численности населения Новосибирской области  </a:t>
            </a:r>
            <a:endParaRPr/>
          </a:p>
        </p:txBody>
      </p:sp>
      <p:sp>
        <p:nvSpPr>
          <p:cNvPr id="36" name="TextBox 12"/>
          <p:cNvSpPr txBox="1"/>
          <p:nvPr/>
        </p:nvSpPr>
        <p:spPr bwMode="auto">
          <a:xfrm>
            <a:off x="107504" y="12883"/>
            <a:ext cx="6813940" cy="272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defTabSz="685800">
              <a:lnSpc>
                <a:spcPct val="107000"/>
              </a:lnSpc>
              <a:defRPr/>
            </a:pPr>
            <a:r>
              <a:rPr lang="ru-RU" sz="1200" b="1">
                <a:solidFill>
                  <a:srgbClr val="ED7D31">
                    <a:lumMod val="75000"/>
                  </a:srgbClr>
                </a:solidFill>
                <a:latin typeface="Tahoma"/>
                <a:ea typeface="Tahoma"/>
                <a:cs typeface="Tahoma"/>
              </a:rPr>
              <a:t>Развитие человеческого капитала и социальной сферы</a:t>
            </a:r>
            <a:endParaRPr lang="ru-RU" sz="1200" b="1" i="0" u="none" strike="noStrike" cap="none" spc="0">
              <a:ln>
                <a:noFill/>
              </a:ln>
              <a:solidFill>
                <a:srgbClr val="ED7D31">
                  <a:lumMod val="50000"/>
                </a:srgbClr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97959" y="2819809"/>
            <a:ext cx="4399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>
                <a:latin typeface="Tahoma"/>
                <a:ea typeface="Tahoma"/>
                <a:cs typeface="Tahoma"/>
              </a:rPr>
              <a:t>Коэффициент естественного прироста населения, человек на 1000 населения</a:t>
            </a:r>
            <a:endParaRPr/>
          </a:p>
        </p:txBody>
      </p:sp>
      <p:graphicFrame>
        <p:nvGraphicFramePr>
          <p:cNvPr id="28" name="Диаграмма 27"/>
          <p:cNvGraphicFramePr>
            <a:graphicFrameLocks/>
          </p:cNvGraphicFramePr>
          <p:nvPr/>
        </p:nvGraphicFramePr>
        <p:xfrm>
          <a:off x="467544" y="3276380"/>
          <a:ext cx="3672408" cy="184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28"/>
          <p:cNvGraphicFramePr>
            <a:graphicFrameLocks/>
          </p:cNvGraphicFramePr>
          <p:nvPr/>
        </p:nvGraphicFramePr>
        <p:xfrm>
          <a:off x="5319605" y="3230851"/>
          <a:ext cx="3777601" cy="1935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Прямоугольник 38"/>
          <p:cNvSpPr/>
          <p:nvPr/>
        </p:nvSpPr>
        <p:spPr bwMode="auto">
          <a:xfrm>
            <a:off x="5722445" y="902591"/>
            <a:ext cx="3977188" cy="580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15</a:t>
            </a:r>
            <a:r>
              <a:rPr lang="ru-RU" sz="12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 место среди субъектов РФ </a:t>
            </a:r>
            <a:endParaRPr/>
          </a:p>
          <a:p>
            <a:pPr marL="0" marR="0" lvl="0" indent="0" algn="ctr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 </a:t>
            </a:r>
            <a:r>
              <a:rPr lang="ru-RU" sz="16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2</a:t>
            </a:r>
            <a:r>
              <a:rPr lang="ru-RU" sz="12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 место среди субъектов СФО</a:t>
            </a:r>
            <a:endParaRPr/>
          </a:p>
        </p:txBody>
      </p:sp>
      <p:graphicFrame>
        <p:nvGraphicFramePr>
          <p:cNvPr id="40" name="Диаграмма 39"/>
          <p:cNvGraphicFramePr>
            <a:graphicFrameLocks/>
          </p:cNvGraphicFramePr>
          <p:nvPr/>
        </p:nvGraphicFramePr>
        <p:xfrm>
          <a:off x="172649" y="934328"/>
          <a:ext cx="6903050" cy="183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Стрелка влево 4"/>
          <p:cNvSpPr/>
          <p:nvPr/>
        </p:nvSpPr>
        <p:spPr bwMode="auto">
          <a:xfrm>
            <a:off x="6816367" y="1620965"/>
            <a:ext cx="784075" cy="34216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/>
              <a:t>202</a:t>
            </a:r>
            <a:r>
              <a:rPr lang="en-US" sz="1000"/>
              <a:t>2</a:t>
            </a:r>
            <a:r>
              <a:rPr lang="ru-RU" sz="1000"/>
              <a:t> год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21653"/>
              </p:ext>
            </p:extLst>
          </p:nvPr>
        </p:nvGraphicFramePr>
        <p:xfrm>
          <a:off x="400447" y="3251173"/>
          <a:ext cx="7013695" cy="1345372"/>
        </p:xfrm>
        <a:graphic>
          <a:graphicData uri="http://schemas.openxmlformats.org/drawingml/2006/table">
            <a:tbl>
              <a:tblPr bandRow="1">
                <a:tableStyleId>{0660B408-B3CF-4A94-85FC-2B1E0A45F4A2}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0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305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Годы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Темп роста ЗП, </a:t>
                      </a:r>
                      <a:endParaRPr/>
                    </a:p>
                    <a:p>
                      <a:pPr marL="0" algn="ctr" defTabSz="685800">
                        <a:defRPr/>
                      </a:pPr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в % к предыдущему периоду</a:t>
                      </a:r>
                      <a:endParaRPr/>
                    </a:p>
                  </a:txBody>
                  <a:tcPr marL="7144" marR="7144" marT="7144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Реальная заработная плата, в %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72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u="none" strike="noStrike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НСО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РФ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НСО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РФ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28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202</a:t>
                      </a:r>
                      <a:r>
                        <a:rPr lang="en-US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</a:t>
                      </a:r>
                      <a:r>
                        <a:rPr lang="en-US" sz="1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11</a:t>
                      </a:r>
                      <a:r>
                        <a:rPr lang="ru-RU" sz="10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10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2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</a:t>
                      </a:r>
                      <a:r>
                        <a:rPr lang="en-US" sz="10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11</a:t>
                      </a:r>
                      <a:r>
                        <a:rPr lang="ru-RU" sz="10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10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5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</a:t>
                      </a:r>
                      <a:r>
                        <a:rPr lang="en-US" sz="10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4</a:t>
                      </a:r>
                      <a:r>
                        <a:rPr lang="ru-RU" sz="10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10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5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4</a:t>
                      </a: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5</a:t>
                      </a:r>
                      <a:endParaRPr lang="ru-RU" sz="10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76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202</a:t>
                      </a:r>
                      <a:r>
                        <a:rPr lang="en-US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2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16</a:t>
                      </a: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4</a:t>
                      </a:r>
                      <a:endParaRPr lang="ru-RU" sz="10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b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11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4</a:t>
                      </a: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</a:t>
                      </a:r>
                      <a:endParaRPr lang="ru-RU" sz="10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b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2</a:t>
                      </a: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3</a:t>
                      </a:r>
                      <a:endParaRPr lang="ru-RU" sz="10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b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0</a:t>
                      </a: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3</a:t>
                      </a:r>
                      <a:endParaRPr lang="ru-RU" sz="10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b">
                    <a:solidFill>
                      <a:srgbClr val="F1D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94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оценка 202</a:t>
                      </a:r>
                      <a:r>
                        <a:rPr lang="en-US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3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11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5</a:t>
                      </a: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5</a:t>
                      </a:r>
                      <a:endParaRPr lang="ru-RU" sz="10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11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2</a:t>
                      </a: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4</a:t>
                      </a:r>
                      <a:endParaRPr lang="ru-RU" sz="10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110,0</a:t>
                      </a:r>
                      <a:endParaRPr lang="ru-RU" sz="10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106</a:t>
                      </a:r>
                      <a:r>
                        <a:rPr lang="ru-RU" sz="1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1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2</a:t>
                      </a:r>
                      <a:r>
                        <a:rPr lang="ru-RU" sz="1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  </a:t>
                      </a:r>
                      <a:endParaRPr dirty="0"/>
                    </a:p>
                  </a:txBody>
                  <a:tcPr marL="7144" marR="7144" marT="7144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2123728" y="3923859"/>
            <a:ext cx="0" cy="576064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409230" y="57257"/>
            <a:ext cx="1487967" cy="537011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>
            <a:off x="91039" y="586640"/>
            <a:ext cx="8685965" cy="12074"/>
          </a:xfrm>
          <a:prstGeom prst="line">
            <a:avLst/>
          </a:prstGeom>
          <a:noFill/>
          <a:ln w="9525" cap="flat" cmpd="sng" algn="ctr">
            <a:solidFill>
              <a:srgbClr val="B8885B"/>
            </a:solidFill>
            <a:prstDash val="solid"/>
          </a:ln>
          <a:effectLst/>
        </p:spPr>
      </p:cxnSp>
      <p:sp>
        <p:nvSpPr>
          <p:cNvPr id="12" name="TextBox 12"/>
          <p:cNvSpPr txBox="1"/>
          <p:nvPr/>
        </p:nvSpPr>
        <p:spPr bwMode="auto">
          <a:xfrm>
            <a:off x="78206" y="63134"/>
            <a:ext cx="6813940" cy="242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defTabSz="685800">
              <a:lnSpc>
                <a:spcPct val="107000"/>
              </a:lnSpc>
              <a:defRPr/>
            </a:pPr>
            <a:r>
              <a:rPr lang="ru-RU" sz="1000" b="1">
                <a:solidFill>
                  <a:srgbClr val="ED7D31">
                    <a:lumMod val="75000"/>
                  </a:srgbClr>
                </a:solidFill>
                <a:latin typeface="Tahoma"/>
                <a:ea typeface="Tahoma"/>
                <a:cs typeface="Tahoma"/>
              </a:rPr>
              <a:t>Развитие человеческого капитала и социальной сферы</a:t>
            </a:r>
            <a:endParaRPr lang="ru-RU" sz="1400" b="1">
              <a:solidFill>
                <a:srgbClr val="ED7D31">
                  <a:lumMod val="50000"/>
                </a:srgbClr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78206" y="269343"/>
            <a:ext cx="7142075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b="1" dirty="0">
                <a:solidFill>
                  <a:prstClr val="black"/>
                </a:solidFill>
                <a:latin typeface="Tahoma"/>
                <a:ea typeface="Tahoma"/>
                <a:cs typeface="Tahoma"/>
              </a:rPr>
              <a:t>Среднемесячная номинальная начисленная заработная плата, рублей</a:t>
            </a:r>
            <a:endParaRPr lang="ru-RU" sz="1400" b="1" dirty="0">
              <a:solidFill>
                <a:prstClr val="black"/>
              </a:solidFill>
              <a:latin typeface="Tahoma"/>
              <a:ea typeface="Tahoma"/>
              <a:cs typeface="Tahoma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9442904"/>
              </p:ext>
            </p:extLst>
          </p:nvPr>
        </p:nvGraphicFramePr>
        <p:xfrm>
          <a:off x="62982" y="643812"/>
          <a:ext cx="9090349" cy="2333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Прямая соединительная линия 16"/>
          <p:cNvCxnSpPr>
            <a:cxnSpLocks/>
          </p:cNvCxnSpPr>
          <p:nvPr/>
        </p:nvCxnSpPr>
        <p:spPr bwMode="auto">
          <a:xfrm>
            <a:off x="5148064" y="3923859"/>
            <a:ext cx="0" cy="576064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/>
        </p:nvCxnSpPr>
        <p:spPr bwMode="auto">
          <a:xfrm>
            <a:off x="3635896" y="3923859"/>
            <a:ext cx="0" cy="576064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cxnSpLocks/>
          </p:cNvCxnSpPr>
          <p:nvPr/>
        </p:nvCxnSpPr>
        <p:spPr bwMode="auto">
          <a:xfrm>
            <a:off x="6457950" y="3923859"/>
            <a:ext cx="0" cy="576064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/>
              <a:t>15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4210" y="102220"/>
            <a:ext cx="4708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 численности населения в муниципальных районах и городских округах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4210" y="582292"/>
            <a:ext cx="23775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(2026 год </a:t>
            </a:r>
            <a:r>
              <a:rPr lang="ru-RU" sz="1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% </a:t>
            </a:r>
            <a:r>
              <a:rPr lang="ru-RU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2023 году)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327" y="808447"/>
            <a:ext cx="6124687" cy="4243247"/>
          </a:xfrm>
          <a:prstGeom prst="rect">
            <a:avLst/>
          </a:prstGeom>
          <a:effectLst>
            <a:outerShdw blurRad="203200" dist="38100" dir="4020000" sx="99000" sy="99000" algn="ctr" rotWithShape="0">
              <a:schemeClr val="bg1">
                <a:lumMod val="75000"/>
              </a:schemeClr>
            </a:outerShdw>
          </a:effectLst>
        </p:spPr>
      </p:pic>
      <p:grpSp>
        <p:nvGrpSpPr>
          <p:cNvPr id="20" name="Группа 19"/>
          <p:cNvGrpSpPr/>
          <p:nvPr/>
        </p:nvGrpSpPr>
        <p:grpSpPr>
          <a:xfrm>
            <a:off x="4869950" y="916698"/>
            <a:ext cx="1104105" cy="759682"/>
            <a:chOff x="5795612" y="5565842"/>
            <a:chExt cx="1472140" cy="1012909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5795612" y="5603708"/>
              <a:ext cx="168442" cy="938464"/>
              <a:chOff x="4698332" y="1702468"/>
              <a:chExt cx="168442" cy="938464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4698332" y="1702468"/>
                <a:ext cx="168442" cy="234616"/>
              </a:xfrm>
              <a:prstGeom prst="rect">
                <a:avLst/>
              </a:prstGeom>
              <a:solidFill>
                <a:srgbClr val="367E18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4698332" y="1937084"/>
                <a:ext cx="168442" cy="234616"/>
              </a:xfrm>
              <a:prstGeom prst="rect">
                <a:avLst/>
              </a:prstGeom>
              <a:solidFill>
                <a:srgbClr val="62A446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4698332" y="2171700"/>
                <a:ext cx="168442" cy="234616"/>
              </a:xfrm>
              <a:prstGeom prst="rect">
                <a:avLst/>
              </a:prstGeom>
              <a:solidFill>
                <a:srgbClr val="99E37A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4698332" y="2406316"/>
                <a:ext cx="168442" cy="234616"/>
              </a:xfrm>
              <a:prstGeom prst="rect">
                <a:avLst/>
              </a:prstGeom>
              <a:solidFill>
                <a:srgbClr val="FCFA5E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</p:grpSp>
        <p:sp>
          <p:nvSpPr>
            <p:cNvPr id="16" name="Прямоугольник 15"/>
            <p:cNvSpPr/>
            <p:nvPr/>
          </p:nvSpPr>
          <p:spPr>
            <a:xfrm>
              <a:off x="6064004" y="5565842"/>
              <a:ext cx="1203748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свыше 101%</a:t>
              </a:r>
              <a:r>
                <a:rPr lang="ru-RU" sz="9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046307" y="5806887"/>
              <a:ext cx="1000701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100-101%</a:t>
              </a:r>
              <a:r>
                <a:rPr lang="ru-RU" sz="9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065520" y="6038931"/>
              <a:ext cx="915208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97-99,9</a:t>
              </a:r>
              <a:r>
                <a:rPr lang="ru-RU" sz="9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067425" y="6270975"/>
              <a:ext cx="829715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до 97%</a:t>
              </a:r>
              <a:r>
                <a:rPr lang="ru-RU" sz="9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721838"/>
              </p:ext>
            </p:extLst>
          </p:nvPr>
        </p:nvGraphicFramePr>
        <p:xfrm>
          <a:off x="6016623" y="567424"/>
          <a:ext cx="2410236" cy="4484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699">
                  <a:extLst>
                    <a:ext uri="{9D8B030D-6E8A-4147-A177-3AD203B41FA5}">
                      <a16:colId xmlns:a16="http://schemas.microsoft.com/office/drawing/2014/main" val="1281116244"/>
                    </a:ext>
                  </a:extLst>
                </a:gridCol>
                <a:gridCol w="1186537">
                  <a:extLst>
                    <a:ext uri="{9D8B030D-6E8A-4147-A177-3AD203B41FA5}">
                      <a16:colId xmlns:a16="http://schemas.microsoft.com/office/drawing/2014/main" val="378960193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Муниципальный район\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городской округ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1000" marR="68580" marT="34290" marB="34290" anchor="ctr"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Темп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роста, 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%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662624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Новосибирский район</a:t>
                      </a:r>
                    </a:p>
                  </a:txBody>
                  <a:tcPr marL="81000" marR="7144" marT="7144" marB="0" anchor="b">
                    <a:solidFill>
                      <a:srgbClr val="367E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108,1</a:t>
                      </a:r>
                    </a:p>
                  </a:txBody>
                  <a:tcPr marL="7144" marR="7144" marT="7144" marB="0" anchor="b">
                    <a:solidFill>
                      <a:srgbClr val="367E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501171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р.п</a:t>
                      </a:r>
                      <a:r>
                        <a:rPr lang="ru-RU" sz="700" b="0" i="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. Кольцово</a:t>
                      </a:r>
                    </a:p>
                  </a:txBody>
                  <a:tcPr marL="81000" marR="7144" marT="7144" marB="0" anchor="b">
                    <a:solidFill>
                      <a:srgbClr val="367E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104,6</a:t>
                      </a:r>
                    </a:p>
                  </a:txBody>
                  <a:tcPr marL="7144" marR="7144" marT="7144" marB="0" anchor="b">
                    <a:solidFill>
                      <a:srgbClr val="367E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59304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Ордынский район</a:t>
                      </a:r>
                    </a:p>
                  </a:txBody>
                  <a:tcPr marL="81000" marR="7144" marT="7144" marB="0" anchor="b">
                    <a:solidFill>
                      <a:srgbClr val="367E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103,0</a:t>
                      </a:r>
                    </a:p>
                  </a:txBody>
                  <a:tcPr marL="7144" marR="7144" marT="7144" marB="0" anchor="b">
                    <a:solidFill>
                      <a:srgbClr val="367E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933416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город Обь</a:t>
                      </a:r>
                    </a:p>
                  </a:txBody>
                  <a:tcPr marL="81000" marR="7144" marT="7144" marB="0" anchor="b">
                    <a:solidFill>
                      <a:srgbClr val="367E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103,0</a:t>
                      </a:r>
                    </a:p>
                  </a:txBody>
                  <a:tcPr marL="7144" marR="7144" marT="7144" marB="0" anchor="b">
                    <a:solidFill>
                      <a:srgbClr val="367E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086912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Сузунский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b">
                    <a:solidFill>
                      <a:srgbClr val="62A4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100,7</a:t>
                      </a:r>
                    </a:p>
                  </a:txBody>
                  <a:tcPr marL="7144" marR="7144" marT="7144" marB="0" anchor="b">
                    <a:solidFill>
                      <a:srgbClr val="62A4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564916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Венгеровский район</a:t>
                      </a:r>
                    </a:p>
                  </a:txBody>
                  <a:tcPr marL="81000" marR="7144" marT="7144" marB="0" anchor="b">
                    <a:solidFill>
                      <a:srgbClr val="62A4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100,7</a:t>
                      </a:r>
                    </a:p>
                  </a:txBody>
                  <a:tcPr marL="7144" marR="7144" marT="7144" marB="0" anchor="b">
                    <a:solidFill>
                      <a:srgbClr val="62A4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531020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Болотнинский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b">
                    <a:solidFill>
                      <a:srgbClr val="62A4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100,6</a:t>
                      </a:r>
                    </a:p>
                  </a:txBody>
                  <a:tcPr marL="7144" marR="7144" marT="7144" marB="0" anchor="b">
                    <a:solidFill>
                      <a:srgbClr val="62A4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989971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город Новосибирск</a:t>
                      </a:r>
                    </a:p>
                  </a:txBody>
                  <a:tcPr marL="81000" marR="7144" marT="7144" marB="0" anchor="b">
                    <a:solidFill>
                      <a:srgbClr val="62A4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100,4</a:t>
                      </a:r>
                    </a:p>
                  </a:txBody>
                  <a:tcPr marL="7144" marR="7144" marT="7144" marB="0" anchor="b">
                    <a:solidFill>
                      <a:srgbClr val="62A4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48224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Маслянинский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b">
                    <a:solidFill>
                      <a:srgbClr val="62A4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100,3</a:t>
                      </a:r>
                    </a:p>
                  </a:txBody>
                  <a:tcPr marL="7144" marR="7144" marT="7144" marB="0" anchor="b">
                    <a:solidFill>
                      <a:srgbClr val="62A4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565540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город Бердск</a:t>
                      </a:r>
                    </a:p>
                  </a:txBody>
                  <a:tcPr marL="81000" marR="7144" marT="7144" marB="0" anchor="b">
                    <a:solidFill>
                      <a:srgbClr val="62A4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100,3</a:t>
                      </a:r>
                    </a:p>
                  </a:txBody>
                  <a:tcPr marL="7144" marR="7144" marT="7144" marB="0" anchor="b">
                    <a:solidFill>
                      <a:srgbClr val="62A4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687326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Усть-Таркский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000" marR="7144" marT="7144" marB="0" anchor="b">
                    <a:solidFill>
                      <a:srgbClr val="62A4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100,2</a:t>
                      </a:r>
                    </a:p>
                  </a:txBody>
                  <a:tcPr marL="7144" marR="7144" marT="7144" marB="0" anchor="b">
                    <a:solidFill>
                      <a:srgbClr val="62A4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978174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Коченевский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b">
                    <a:solidFill>
                      <a:srgbClr val="62A4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100,1</a:t>
                      </a:r>
                    </a:p>
                  </a:txBody>
                  <a:tcPr marL="7144" marR="7144" marT="7144" marB="0" anchor="b">
                    <a:solidFill>
                      <a:srgbClr val="62A4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144004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Колыванский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b">
                    <a:solidFill>
                      <a:srgbClr val="62A4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100,1</a:t>
                      </a:r>
                    </a:p>
                  </a:txBody>
                  <a:tcPr marL="7144" marR="7144" marT="7144" marB="0" anchor="b">
                    <a:solidFill>
                      <a:srgbClr val="62A4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878864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Баганский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b">
                    <a:solidFill>
                      <a:srgbClr val="62A4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</a:t>
                      </a:r>
                    </a:p>
                  </a:txBody>
                  <a:tcPr marL="7144" marR="7144" marT="7144" marB="0" anchor="b">
                    <a:solidFill>
                      <a:srgbClr val="62A4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630584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Искитимский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b">
                    <a:solidFill>
                      <a:srgbClr val="62A4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</a:t>
                      </a:r>
                    </a:p>
                  </a:txBody>
                  <a:tcPr marL="7144" marR="7144" marT="7144" marB="0" anchor="b">
                    <a:solidFill>
                      <a:srgbClr val="62A4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657363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Кыштовский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b">
                    <a:solidFill>
                      <a:srgbClr val="62A4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</a:t>
                      </a:r>
                    </a:p>
                  </a:txBody>
                  <a:tcPr marL="7144" marR="7144" marT="7144" marB="0" anchor="b">
                    <a:solidFill>
                      <a:srgbClr val="62A4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379473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Северный район</a:t>
                      </a:r>
                    </a:p>
                  </a:txBody>
                  <a:tcPr marL="81000" marR="7144" marT="7144" marB="0" anchor="b">
                    <a:solidFill>
                      <a:srgbClr val="62A4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</a:t>
                      </a:r>
                    </a:p>
                  </a:txBody>
                  <a:tcPr marL="7144" marR="7144" marT="7144" marB="0" anchor="b">
                    <a:solidFill>
                      <a:srgbClr val="62A4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096658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Татарский район</a:t>
                      </a:r>
                    </a:p>
                  </a:txBody>
                  <a:tcPr marL="81000" marR="7144" marT="7144" marB="0" anchor="b">
                    <a:solidFill>
                      <a:srgbClr val="62A4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</a:t>
                      </a:r>
                    </a:p>
                  </a:txBody>
                  <a:tcPr marL="7144" marR="7144" marT="7144" marB="0" anchor="b">
                    <a:solidFill>
                      <a:srgbClr val="62A4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538422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Чановский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b">
                    <a:solidFill>
                      <a:srgbClr val="62A4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</a:t>
                      </a:r>
                    </a:p>
                  </a:txBody>
                  <a:tcPr marL="7144" marR="7144" marT="7144" marB="0" anchor="b">
                    <a:solidFill>
                      <a:srgbClr val="62A4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959054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Кочковский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b">
                    <a:solidFill>
                      <a:srgbClr val="99E3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99,8</a:t>
                      </a:r>
                    </a:p>
                  </a:txBody>
                  <a:tcPr marL="7144" marR="7144" marT="7144" marB="0" anchor="b">
                    <a:solidFill>
                      <a:srgbClr val="99E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219791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город Искитим</a:t>
                      </a:r>
                    </a:p>
                  </a:txBody>
                  <a:tcPr marL="81000" marR="7144" marT="7144" marB="0" anchor="b">
                    <a:solidFill>
                      <a:srgbClr val="99E3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99,7</a:t>
                      </a:r>
                    </a:p>
                  </a:txBody>
                  <a:tcPr marL="7144" marR="7144" marT="7144" marB="0" anchor="b">
                    <a:solidFill>
                      <a:srgbClr val="99E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388584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Мошковский район</a:t>
                      </a:r>
                    </a:p>
                  </a:txBody>
                  <a:tcPr marL="81000" marR="7144" marT="7144" marB="0" anchor="b">
                    <a:solidFill>
                      <a:srgbClr val="99E3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99,4</a:t>
                      </a:r>
                    </a:p>
                  </a:txBody>
                  <a:tcPr marL="7144" marR="7144" marT="7144" marB="0" anchor="b">
                    <a:solidFill>
                      <a:srgbClr val="99E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174638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Купинский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b">
                    <a:solidFill>
                      <a:srgbClr val="99E3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98,8</a:t>
                      </a:r>
                    </a:p>
                  </a:txBody>
                  <a:tcPr marL="7144" marR="7144" marT="7144" marB="0" anchor="b">
                    <a:solidFill>
                      <a:srgbClr val="99E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600746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Карасукский район</a:t>
                      </a:r>
                    </a:p>
                  </a:txBody>
                  <a:tcPr marL="81000" marR="7144" marT="7144" marB="0" anchor="b">
                    <a:solidFill>
                      <a:srgbClr val="99E3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98,5</a:t>
                      </a:r>
                    </a:p>
                  </a:txBody>
                  <a:tcPr marL="7144" marR="7144" marT="7144" marB="0" anchor="b">
                    <a:solidFill>
                      <a:srgbClr val="99E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04914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Барабинский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b">
                    <a:solidFill>
                      <a:srgbClr val="99E3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98,2</a:t>
                      </a:r>
                    </a:p>
                  </a:txBody>
                  <a:tcPr marL="7144" marR="7144" marT="7144" marB="0" anchor="b">
                    <a:solidFill>
                      <a:srgbClr val="99E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28699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Тогучинский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b">
                    <a:solidFill>
                      <a:srgbClr val="99E3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98,0</a:t>
                      </a:r>
                    </a:p>
                  </a:txBody>
                  <a:tcPr marL="7144" marR="7144" marT="7144" marB="0" anchor="b">
                    <a:solidFill>
                      <a:srgbClr val="99E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856304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Чистоозерный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район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000" marR="7144" marT="7144" marB="0" anchor="b">
                    <a:solidFill>
                      <a:srgbClr val="FCFA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97,6</a:t>
                      </a:r>
                    </a:p>
                  </a:txBody>
                  <a:tcPr marL="7144" marR="7144" marT="7144" marB="0" anchor="b">
                    <a:solidFill>
                      <a:srgbClr val="FCFA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857999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Краснозерский район</a:t>
                      </a:r>
                    </a:p>
                  </a:txBody>
                  <a:tcPr marL="81000" marR="7144" marT="7144" marB="0" anchor="b">
                    <a:solidFill>
                      <a:srgbClr val="FCFA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97,2</a:t>
                      </a:r>
                    </a:p>
                  </a:txBody>
                  <a:tcPr marL="7144" marR="7144" marT="7144" marB="0" anchor="b">
                    <a:solidFill>
                      <a:srgbClr val="FCFA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080234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Черепановский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b">
                    <a:solidFill>
                      <a:srgbClr val="FCFA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97,0</a:t>
                      </a:r>
                    </a:p>
                  </a:txBody>
                  <a:tcPr marL="7144" marR="7144" marT="7144" marB="0" anchor="b">
                    <a:solidFill>
                      <a:srgbClr val="FCFA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013778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Убинский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b">
                    <a:solidFill>
                      <a:srgbClr val="FCFA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96,5</a:t>
                      </a:r>
                    </a:p>
                  </a:txBody>
                  <a:tcPr marL="7144" marR="7144" marT="7144" marB="0" anchor="b">
                    <a:solidFill>
                      <a:srgbClr val="FCFA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134581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Куйбышевский район</a:t>
                      </a:r>
                    </a:p>
                  </a:txBody>
                  <a:tcPr marL="81000" marR="7144" marT="7144" marB="0" anchor="b">
                    <a:solidFill>
                      <a:srgbClr val="FCFA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96,4</a:t>
                      </a:r>
                    </a:p>
                  </a:txBody>
                  <a:tcPr marL="7144" marR="7144" marT="7144" marB="0" anchor="b">
                    <a:solidFill>
                      <a:srgbClr val="FCFA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115032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Здвинский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b">
                    <a:solidFill>
                      <a:srgbClr val="FCFA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96,0</a:t>
                      </a:r>
                    </a:p>
                  </a:txBody>
                  <a:tcPr marL="7144" marR="7144" marT="7144" marB="0" anchor="b">
                    <a:solidFill>
                      <a:srgbClr val="FCFA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786482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Каргатский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район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000" marR="7144" marT="7144" marB="0" anchor="b">
                    <a:solidFill>
                      <a:srgbClr val="FCFA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95,6</a:t>
                      </a:r>
                    </a:p>
                  </a:txBody>
                  <a:tcPr marL="7144" marR="7144" marT="7144" marB="0" anchor="b">
                    <a:solidFill>
                      <a:srgbClr val="FCFA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900431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Чулымский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b">
                    <a:solidFill>
                      <a:srgbClr val="FCFA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94,2</a:t>
                      </a:r>
                    </a:p>
                  </a:txBody>
                  <a:tcPr marL="7144" marR="7144" marT="7144" marB="0" anchor="b">
                    <a:solidFill>
                      <a:srgbClr val="FCFA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992152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Доволенский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b">
                    <a:solidFill>
                      <a:srgbClr val="FCFA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87,9</a:t>
                      </a:r>
                    </a:p>
                  </a:txBody>
                  <a:tcPr marL="7144" marR="7144" marT="7144" marB="0" anchor="b">
                    <a:solidFill>
                      <a:srgbClr val="FCFA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521072"/>
                  </a:ext>
                </a:extLst>
              </a:tr>
            </a:tbl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409230" y="57257"/>
            <a:ext cx="1487967" cy="537011"/>
          </a:xfrm>
          <a:prstGeom prst="rect">
            <a:avLst/>
          </a:prstGeom>
        </p:spPr>
      </p:pic>
      <p:sp>
        <p:nvSpPr>
          <p:cNvPr id="23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701207" y="4777850"/>
            <a:ext cx="2057400" cy="273844"/>
          </a:xfrm>
        </p:spPr>
        <p:txBody>
          <a:bodyPr/>
          <a:lstStyle/>
          <a:p>
            <a:pPr>
              <a:defRPr/>
            </a:pPr>
            <a:fld id="{B19B0651-EE4F-4900-A07F-96A6BFA9D0F0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74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44712" y="96032"/>
            <a:ext cx="3895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Инвестиции на душу населения</a:t>
            </a:r>
          </a:p>
          <a:p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период 2024-2026 гг. 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385" y="846965"/>
            <a:ext cx="5805710" cy="4022256"/>
          </a:xfrm>
          <a:prstGeom prst="rect">
            <a:avLst/>
          </a:prstGeom>
          <a:effectLst>
            <a:outerShdw blurRad="203200" dist="38100" dir="4020000" sx="99000" sy="99000" algn="ctr" rotWithShape="0">
              <a:schemeClr val="bg1">
                <a:lumMod val="75000"/>
              </a:schemeClr>
            </a:outerShdw>
          </a:effectLst>
        </p:spPr>
      </p:pic>
      <p:grpSp>
        <p:nvGrpSpPr>
          <p:cNvPr id="3" name="Группа 2"/>
          <p:cNvGrpSpPr/>
          <p:nvPr/>
        </p:nvGrpSpPr>
        <p:grpSpPr>
          <a:xfrm>
            <a:off x="4621019" y="635933"/>
            <a:ext cx="1497993" cy="923138"/>
            <a:chOff x="9016786" y="3614116"/>
            <a:chExt cx="1997325" cy="123085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9267481" y="3832059"/>
              <a:ext cx="1490152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300-400 тыс. руб.</a:t>
              </a:r>
              <a:endPara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9267479" y="4073103"/>
              <a:ext cx="1490152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200-300 тыс. руб.</a:t>
              </a:r>
              <a:endPara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267479" y="4305147"/>
              <a:ext cx="1490152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100-200 тыс. руб.</a:t>
              </a:r>
              <a:endPara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267479" y="4537191"/>
              <a:ext cx="1443131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до 100 тыс. руб.</a:t>
              </a:r>
              <a:r>
                <a:rPr lang="ru-RU" sz="9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9016786" y="3635308"/>
              <a:ext cx="168442" cy="1173080"/>
              <a:chOff x="9016786" y="3635308"/>
              <a:chExt cx="168442" cy="1173080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9016786" y="3869924"/>
                <a:ext cx="168442" cy="234616"/>
              </a:xfrm>
              <a:prstGeom prst="rect">
                <a:avLst/>
              </a:prstGeom>
              <a:solidFill>
                <a:srgbClr val="62A445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9016786" y="4104540"/>
                <a:ext cx="168442" cy="234616"/>
              </a:xfrm>
              <a:prstGeom prst="rect">
                <a:avLst/>
              </a:prstGeom>
              <a:solidFill>
                <a:srgbClr val="89CD66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9016786" y="4339156"/>
                <a:ext cx="168442" cy="234616"/>
              </a:xfrm>
              <a:prstGeom prst="rect">
                <a:avLst/>
              </a:prstGeom>
              <a:solidFill>
                <a:srgbClr val="99E37A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9016786" y="4573772"/>
                <a:ext cx="168442" cy="234616"/>
              </a:xfrm>
              <a:prstGeom prst="rect">
                <a:avLst/>
              </a:prstGeom>
              <a:solidFill>
                <a:srgbClr val="FDFA5E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9016786" y="3635308"/>
                <a:ext cx="168442" cy="234616"/>
              </a:xfrm>
              <a:prstGeom prst="rect">
                <a:avLst/>
              </a:prstGeom>
              <a:solidFill>
                <a:srgbClr val="357E17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  <p:sp>
          <p:nvSpPr>
            <p:cNvPr id="24" name="Прямоугольник 23"/>
            <p:cNvSpPr/>
            <p:nvPr/>
          </p:nvSpPr>
          <p:spPr>
            <a:xfrm>
              <a:off x="9267479" y="3614116"/>
              <a:ext cx="1746632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свыше 400 тыс. руб.</a:t>
              </a:r>
              <a:r>
                <a:rPr lang="ru-RU" sz="9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</p:grp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944904"/>
              </p:ext>
            </p:extLst>
          </p:nvPr>
        </p:nvGraphicFramePr>
        <p:xfrm>
          <a:off x="5971314" y="555526"/>
          <a:ext cx="2493595" cy="4484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431">
                  <a:extLst>
                    <a:ext uri="{9D8B030D-6E8A-4147-A177-3AD203B41FA5}">
                      <a16:colId xmlns:a16="http://schemas.microsoft.com/office/drawing/2014/main" val="1293043821"/>
                    </a:ext>
                  </a:extLst>
                </a:gridCol>
                <a:gridCol w="1329164">
                  <a:extLst>
                    <a:ext uri="{9D8B030D-6E8A-4147-A177-3AD203B41FA5}">
                      <a16:colId xmlns:a16="http://schemas.microsoft.com/office/drawing/2014/main" val="1058261552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Муниципальный район\г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1000" marR="68580" marT="34290" marB="34290" anchor="ctr"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Инвестиции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800" b="1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тыс. рублей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530539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Новосибирский район</a:t>
                      </a:r>
                    </a:p>
                  </a:txBody>
                  <a:tcPr marL="81000" marR="7144" marT="7144" marB="0" anchor="ctr">
                    <a:solidFill>
                      <a:srgbClr val="357E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973,35</a:t>
                      </a:r>
                    </a:p>
                  </a:txBody>
                  <a:tcPr marL="7144" marR="7144" marT="7144" marB="0" anchor="b">
                    <a:solidFill>
                      <a:srgbClr val="357E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763732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Маслянинский</a:t>
                      </a:r>
                      <a:r>
                        <a:rPr lang="ru-RU" sz="700" b="0" i="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357E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580,96</a:t>
                      </a:r>
                    </a:p>
                  </a:txBody>
                  <a:tcPr marL="7144" marR="7144" marT="7144" marB="0" anchor="b">
                    <a:solidFill>
                      <a:srgbClr val="357E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426615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Искитимский</a:t>
                      </a:r>
                      <a:r>
                        <a:rPr lang="ru-RU" sz="700" b="0" i="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357E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528,33</a:t>
                      </a:r>
                    </a:p>
                  </a:txBody>
                  <a:tcPr marL="7144" marR="7144" marT="7144" marB="0" anchor="b">
                    <a:solidFill>
                      <a:srgbClr val="357E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55362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р.п</a:t>
                      </a:r>
                      <a:r>
                        <a:rPr lang="ru-RU" sz="700" b="0" i="0" u="none" strike="noStrike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. Кольцово</a:t>
                      </a:r>
                      <a:endParaRPr lang="ru-RU" sz="700" b="0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000" marR="7144" marT="7144" marB="0" anchor="ctr">
                    <a:solidFill>
                      <a:srgbClr val="357E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444,53</a:t>
                      </a:r>
                    </a:p>
                  </a:txBody>
                  <a:tcPr marL="7144" marR="7144" marT="7144" marB="0" anchor="b">
                    <a:solidFill>
                      <a:srgbClr val="357E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336833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Купинский</a:t>
                      </a:r>
                      <a:r>
                        <a:rPr lang="ru-RU" sz="700" b="0" i="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357E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433,46</a:t>
                      </a:r>
                    </a:p>
                  </a:txBody>
                  <a:tcPr marL="7144" marR="7144" marT="7144" marB="0" anchor="b">
                    <a:solidFill>
                      <a:srgbClr val="357E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869681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город Бердск</a:t>
                      </a:r>
                      <a:endParaRPr lang="ru-RU" sz="700" b="0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000" marR="7144" marT="7144" marB="0" anchor="ctr">
                    <a:solidFill>
                      <a:srgbClr val="357E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422,54</a:t>
                      </a:r>
                    </a:p>
                  </a:txBody>
                  <a:tcPr marL="7144" marR="7144" marT="7144" marB="0" anchor="b">
                    <a:solidFill>
                      <a:srgbClr val="357E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618991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Кочковский</a:t>
                      </a:r>
                      <a:r>
                        <a:rPr lang="ru-RU" sz="700" b="0" i="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357E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414,85</a:t>
                      </a:r>
                    </a:p>
                  </a:txBody>
                  <a:tcPr marL="7144" marR="7144" marT="7144" marB="0" anchor="b">
                    <a:solidFill>
                      <a:srgbClr val="357E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277640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Чановский</a:t>
                      </a:r>
                      <a:r>
                        <a:rPr lang="ru-RU" sz="700" b="0" i="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357E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409,57</a:t>
                      </a:r>
                    </a:p>
                  </a:txBody>
                  <a:tcPr marL="7144" marR="7144" marT="7144" marB="0" anchor="b">
                    <a:solidFill>
                      <a:srgbClr val="357E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568348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Татарский район</a:t>
                      </a:r>
                    </a:p>
                  </a:txBody>
                  <a:tcPr marL="81000" marR="7144" marT="7144" marB="0" anchor="ctr">
                    <a:solidFill>
                      <a:srgbClr val="357E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400,57</a:t>
                      </a:r>
                    </a:p>
                  </a:txBody>
                  <a:tcPr marL="7144" marR="7144" marT="7144" marB="0" anchor="b">
                    <a:solidFill>
                      <a:srgbClr val="357E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432256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Баганский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62A4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390,08</a:t>
                      </a:r>
                    </a:p>
                  </a:txBody>
                  <a:tcPr marL="7144" marR="7144" marT="7144" marB="0" anchor="b">
                    <a:solidFill>
                      <a:srgbClr val="62A4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380581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Ордынский район</a:t>
                      </a:r>
                    </a:p>
                  </a:txBody>
                  <a:tcPr marL="81000" marR="7144" marT="7144" marB="0" anchor="ctr">
                    <a:solidFill>
                      <a:srgbClr val="62A4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370,86</a:t>
                      </a:r>
                    </a:p>
                  </a:txBody>
                  <a:tcPr marL="7144" marR="7144" marT="7144" marB="0" anchor="b">
                    <a:solidFill>
                      <a:srgbClr val="62A4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965453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Здвинский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62A4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365,90</a:t>
                      </a:r>
                    </a:p>
                  </a:txBody>
                  <a:tcPr marL="7144" marR="7144" marT="7144" marB="0" anchor="b">
                    <a:solidFill>
                      <a:srgbClr val="62A4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809028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город Обь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000" marR="7144" marT="7144" marB="0" anchor="ctr">
                    <a:solidFill>
                      <a:srgbClr val="62A4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348,45</a:t>
                      </a:r>
                    </a:p>
                  </a:txBody>
                  <a:tcPr marL="7144" marR="7144" marT="7144" marB="0" anchor="b">
                    <a:solidFill>
                      <a:srgbClr val="62A4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858486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Сузунский район</a:t>
                      </a:r>
                    </a:p>
                  </a:txBody>
                  <a:tcPr marL="81000" marR="7144" marT="7144" marB="0" anchor="ctr">
                    <a:solidFill>
                      <a:srgbClr val="62A4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314,16</a:t>
                      </a:r>
                    </a:p>
                  </a:txBody>
                  <a:tcPr marL="7144" marR="7144" marT="7144" marB="0" anchor="b">
                    <a:solidFill>
                      <a:srgbClr val="62A4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804606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Чулымский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89CD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279,79</a:t>
                      </a:r>
                    </a:p>
                  </a:txBody>
                  <a:tcPr marL="7144" marR="7144" marT="7144" marB="0" anchor="b">
                    <a:solidFill>
                      <a:srgbClr val="89CD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289332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город Новосибирск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000" marR="7144" marT="7144" marB="0" anchor="ctr">
                    <a:solidFill>
                      <a:srgbClr val="89CD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258,16</a:t>
                      </a:r>
                    </a:p>
                  </a:txBody>
                  <a:tcPr marL="7144" marR="7144" marT="7144" marB="0" anchor="b">
                    <a:solidFill>
                      <a:srgbClr val="89CD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547393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Венгеровский район</a:t>
                      </a:r>
                    </a:p>
                  </a:txBody>
                  <a:tcPr marL="81000" marR="7144" marT="7144" marB="0" anchor="ctr">
                    <a:solidFill>
                      <a:srgbClr val="89CD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236,35</a:t>
                      </a:r>
                    </a:p>
                  </a:txBody>
                  <a:tcPr marL="7144" marR="7144" marT="7144" marB="0" anchor="b">
                    <a:solidFill>
                      <a:srgbClr val="89CD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255032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Краснозерский район</a:t>
                      </a:r>
                    </a:p>
                  </a:txBody>
                  <a:tcPr marL="81000" marR="7144" marT="7144" marB="0" anchor="ctr">
                    <a:solidFill>
                      <a:srgbClr val="89CD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220,57</a:t>
                      </a:r>
                    </a:p>
                  </a:txBody>
                  <a:tcPr marL="7144" marR="7144" marT="7144" marB="0" anchor="b">
                    <a:solidFill>
                      <a:srgbClr val="89CD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499736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Каргатский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район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000" marR="7144" marT="7144" marB="0" anchor="ctr">
                    <a:solidFill>
                      <a:srgbClr val="89CD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217,81</a:t>
                      </a:r>
                    </a:p>
                  </a:txBody>
                  <a:tcPr marL="7144" marR="7144" marT="7144" marB="0" anchor="b">
                    <a:solidFill>
                      <a:srgbClr val="89CD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732311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Черепановский район</a:t>
                      </a:r>
                    </a:p>
                  </a:txBody>
                  <a:tcPr marL="81000" marR="7144" marT="7144" marB="0" anchor="ctr">
                    <a:solidFill>
                      <a:srgbClr val="89CD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212,29</a:t>
                      </a:r>
                    </a:p>
                  </a:txBody>
                  <a:tcPr marL="7144" marR="7144" marT="7144" marB="0" anchor="b">
                    <a:solidFill>
                      <a:srgbClr val="89CD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32858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Чистоозерный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000" marR="7144" marT="7144" marB="0" anchor="ctr">
                    <a:solidFill>
                      <a:srgbClr val="89CD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209,67</a:t>
                      </a:r>
                    </a:p>
                  </a:txBody>
                  <a:tcPr marL="7144" marR="7144" marT="7144" marB="0" anchor="b">
                    <a:solidFill>
                      <a:srgbClr val="89CD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475487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Доволенский район</a:t>
                      </a:r>
                    </a:p>
                  </a:txBody>
                  <a:tcPr marL="81000" marR="7144" marT="7144" marB="0" anchor="ctr">
                    <a:solidFill>
                      <a:srgbClr val="89CD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209,17</a:t>
                      </a:r>
                    </a:p>
                  </a:txBody>
                  <a:tcPr marL="7144" marR="7144" marT="7144" marB="0" anchor="b">
                    <a:solidFill>
                      <a:srgbClr val="89CD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465317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Тогучинский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99E3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199,24</a:t>
                      </a:r>
                    </a:p>
                  </a:txBody>
                  <a:tcPr marL="7144" marR="7144" marT="7144" marB="0" anchor="b">
                    <a:solidFill>
                      <a:srgbClr val="99E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486758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Колыванский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99E3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182,26</a:t>
                      </a:r>
                    </a:p>
                  </a:txBody>
                  <a:tcPr marL="7144" marR="7144" marT="7144" marB="0" anchor="b">
                    <a:solidFill>
                      <a:srgbClr val="99E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256136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Кыштовский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99E3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160,92</a:t>
                      </a:r>
                    </a:p>
                  </a:txBody>
                  <a:tcPr marL="7144" marR="7144" marT="7144" marB="0" anchor="b">
                    <a:solidFill>
                      <a:srgbClr val="99E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339377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Карасукский район</a:t>
                      </a:r>
                    </a:p>
                  </a:txBody>
                  <a:tcPr marL="81000" marR="7144" marT="7144" marB="0" anchor="ctr">
                    <a:solidFill>
                      <a:srgbClr val="99E3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130,76</a:t>
                      </a:r>
                    </a:p>
                  </a:txBody>
                  <a:tcPr marL="7144" marR="7144" marT="7144" marB="0" anchor="b">
                    <a:solidFill>
                      <a:srgbClr val="99E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124760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Коченевский район</a:t>
                      </a:r>
                    </a:p>
                  </a:txBody>
                  <a:tcPr marL="81000" marR="7144" marT="7144" marB="0" anchor="ctr">
                    <a:solidFill>
                      <a:srgbClr val="99E3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130,72</a:t>
                      </a:r>
                    </a:p>
                  </a:txBody>
                  <a:tcPr marL="7144" marR="7144" marT="7144" marB="0" anchor="b">
                    <a:solidFill>
                      <a:srgbClr val="99E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547096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Мошковский район</a:t>
                      </a:r>
                    </a:p>
                  </a:txBody>
                  <a:tcPr marL="81000" marR="7144" marT="7144" marB="0" anchor="ctr">
                    <a:solidFill>
                      <a:srgbClr val="99E3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124,38</a:t>
                      </a:r>
                    </a:p>
                  </a:txBody>
                  <a:tcPr marL="7144" marR="7144" marT="7144" marB="0" anchor="b">
                    <a:solidFill>
                      <a:srgbClr val="99E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51958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Барабинский район</a:t>
                      </a:r>
                    </a:p>
                  </a:txBody>
                  <a:tcPr marL="81000" marR="7144" marT="7144" marB="0" anchor="ctr">
                    <a:solidFill>
                      <a:srgbClr val="99E3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123,78</a:t>
                      </a:r>
                    </a:p>
                  </a:txBody>
                  <a:tcPr marL="7144" marR="7144" marT="7144" marB="0" anchor="b">
                    <a:solidFill>
                      <a:srgbClr val="99E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286482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Усть-Таркский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000" marR="7144" marT="7144" marB="0" anchor="ctr">
                    <a:solidFill>
                      <a:srgbClr val="99E3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105,34</a:t>
                      </a:r>
                    </a:p>
                  </a:txBody>
                  <a:tcPr marL="7144" marR="7144" marT="7144" marB="0" anchor="b">
                    <a:solidFill>
                      <a:srgbClr val="99E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405149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город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Искитим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000" marR="7144" marT="7144" marB="0" anchor="ctr">
                    <a:solidFill>
                      <a:srgbClr val="99E3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103,44</a:t>
                      </a:r>
                    </a:p>
                  </a:txBody>
                  <a:tcPr marL="7144" marR="7144" marT="7144" marB="0" anchor="b">
                    <a:solidFill>
                      <a:srgbClr val="99E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916500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Северный район</a:t>
                      </a:r>
                    </a:p>
                  </a:txBody>
                  <a:tcPr marL="81000" marR="7144" marT="7144" marB="0" anchor="ctr">
                    <a:solidFill>
                      <a:srgbClr val="99E3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102,29</a:t>
                      </a:r>
                    </a:p>
                  </a:txBody>
                  <a:tcPr marL="7144" marR="7144" marT="7144" marB="0" anchor="b">
                    <a:solidFill>
                      <a:srgbClr val="99E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44936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Болотнинский район</a:t>
                      </a:r>
                    </a:p>
                  </a:txBody>
                  <a:tcPr marL="81000" marR="7144" marT="7144" marB="0" anchor="ctr">
                    <a:solidFill>
                      <a:srgbClr val="FCFA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97,63</a:t>
                      </a:r>
                    </a:p>
                  </a:txBody>
                  <a:tcPr marL="7144" marR="7144" marT="7144" marB="0" anchor="b">
                    <a:solidFill>
                      <a:srgbClr val="FCFA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391450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Куйбышевский район</a:t>
                      </a:r>
                    </a:p>
                  </a:txBody>
                  <a:tcPr marL="81000" marR="7144" marT="7144" marB="0" anchor="ctr">
                    <a:solidFill>
                      <a:srgbClr val="FCFA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59,60</a:t>
                      </a:r>
                    </a:p>
                  </a:txBody>
                  <a:tcPr marL="7144" marR="7144" marT="7144" marB="0" anchor="b">
                    <a:solidFill>
                      <a:srgbClr val="FCFA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917747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Убинский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FCFA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30,74</a:t>
                      </a:r>
                    </a:p>
                  </a:txBody>
                  <a:tcPr marL="7144" marR="7144" marT="7144" marB="0" anchor="b">
                    <a:solidFill>
                      <a:srgbClr val="FCFA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910711"/>
                  </a:ext>
                </a:extLst>
              </a:tr>
            </a:tbl>
          </a:graphicData>
        </a:graphic>
      </p:graphicFrame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409230" y="57257"/>
            <a:ext cx="1487967" cy="537011"/>
          </a:xfrm>
          <a:prstGeom prst="rect">
            <a:avLst/>
          </a:prstGeom>
        </p:spPr>
      </p:pic>
      <p:sp>
        <p:nvSpPr>
          <p:cNvPr id="23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701207" y="4777850"/>
            <a:ext cx="2057400" cy="273844"/>
          </a:xfrm>
        </p:spPr>
        <p:txBody>
          <a:bodyPr/>
          <a:lstStyle/>
          <a:p>
            <a:pPr>
              <a:defRPr/>
            </a:pPr>
            <a:fld id="{B19B0651-EE4F-4900-A07F-96A6BFA9D0F0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5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80452" y="96024"/>
            <a:ext cx="3895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 инвестиций </a:t>
            </a:r>
          </a:p>
          <a:p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2024-2026 гг. к 2023 году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384" y="846965"/>
            <a:ext cx="5805709" cy="4022256"/>
          </a:xfrm>
          <a:prstGeom prst="rect">
            <a:avLst/>
          </a:prstGeom>
          <a:effectLst>
            <a:outerShdw blurRad="203200" dist="38100" dir="4020000" sx="99000" sy="99000" algn="ctr" rotWithShape="0">
              <a:schemeClr val="bg1">
                <a:lumMod val="75000"/>
              </a:schemeClr>
            </a:outerShdw>
          </a:effectLst>
        </p:spPr>
      </p:pic>
      <p:grpSp>
        <p:nvGrpSpPr>
          <p:cNvPr id="20" name="Группа 19"/>
          <p:cNvGrpSpPr/>
          <p:nvPr/>
        </p:nvGrpSpPr>
        <p:grpSpPr>
          <a:xfrm>
            <a:off x="4645991" y="659480"/>
            <a:ext cx="1090833" cy="759682"/>
            <a:chOff x="5795612" y="5565842"/>
            <a:chExt cx="1454443" cy="1012909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5795612" y="5603708"/>
              <a:ext cx="168442" cy="938464"/>
              <a:chOff x="4698332" y="1702468"/>
              <a:chExt cx="168442" cy="938464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4698332" y="1702468"/>
                <a:ext cx="168442" cy="234616"/>
              </a:xfrm>
              <a:prstGeom prst="rect">
                <a:avLst/>
              </a:prstGeom>
              <a:solidFill>
                <a:srgbClr val="357E17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4698332" y="1937084"/>
                <a:ext cx="168442" cy="234616"/>
              </a:xfrm>
              <a:prstGeom prst="rect">
                <a:avLst/>
              </a:prstGeom>
              <a:solidFill>
                <a:srgbClr val="62A445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4698332" y="2171700"/>
                <a:ext cx="168442" cy="234616"/>
              </a:xfrm>
              <a:prstGeom prst="rect">
                <a:avLst/>
              </a:prstGeom>
              <a:solidFill>
                <a:srgbClr val="99E37A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4698332" y="2406316"/>
                <a:ext cx="168442" cy="234616"/>
              </a:xfrm>
              <a:prstGeom prst="rect">
                <a:avLst/>
              </a:prstGeom>
              <a:solidFill>
                <a:srgbClr val="FDFA5E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  <p:sp>
          <p:nvSpPr>
            <p:cNvPr id="25" name="Прямоугольник 24"/>
            <p:cNvSpPr/>
            <p:nvPr/>
          </p:nvSpPr>
          <p:spPr>
            <a:xfrm>
              <a:off x="6046307" y="5565842"/>
              <a:ext cx="1203748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свыше 120%</a:t>
              </a:r>
              <a:r>
                <a:rPr lang="ru-RU" sz="9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046306" y="5806887"/>
              <a:ext cx="1000701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110-120%</a:t>
              </a:r>
              <a:r>
                <a:rPr lang="ru-RU" sz="9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046306" y="6038931"/>
              <a:ext cx="947267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100-110</a:t>
              </a:r>
              <a:r>
                <a:rPr lang="ru-RU" sz="9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046306" y="6270975"/>
              <a:ext cx="913070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до 100%</a:t>
              </a:r>
              <a:r>
                <a:rPr lang="ru-RU" sz="9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174085"/>
              </p:ext>
            </p:extLst>
          </p:nvPr>
        </p:nvGraphicFramePr>
        <p:xfrm>
          <a:off x="5798513" y="555526"/>
          <a:ext cx="2410236" cy="4484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414">
                  <a:extLst>
                    <a:ext uri="{9D8B030D-6E8A-4147-A177-3AD203B41FA5}">
                      <a16:colId xmlns:a16="http://schemas.microsoft.com/office/drawing/2014/main" val="1293043821"/>
                    </a:ext>
                  </a:extLst>
                </a:gridCol>
                <a:gridCol w="1241822">
                  <a:extLst>
                    <a:ext uri="{9D8B030D-6E8A-4147-A177-3AD203B41FA5}">
                      <a16:colId xmlns:a16="http://schemas.microsoft.com/office/drawing/2014/main" val="1058261552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Муниципальный район/городской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округ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1000" marR="68580" marT="34290" marB="34290" anchor="ctr"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Динамика инвестиций,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%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530539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Каргатский</a:t>
                      </a:r>
                      <a:r>
                        <a:rPr lang="ru-RU" sz="700" b="0" i="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700" b="0" i="0" u="none" strike="noStrike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район</a:t>
                      </a:r>
                      <a:endParaRPr lang="ru-RU" sz="700" b="0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000" marR="7144" marT="7144" marB="0" anchor="ctr">
                    <a:solidFill>
                      <a:srgbClr val="367E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191,1</a:t>
                      </a:r>
                    </a:p>
                  </a:txBody>
                  <a:tcPr marL="7144" marR="7144" marT="7144" marB="0" anchor="ctr">
                    <a:solidFill>
                      <a:srgbClr val="367E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763732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Татарский район</a:t>
                      </a:r>
                    </a:p>
                  </a:txBody>
                  <a:tcPr marL="81000" marR="7144" marT="7144" marB="0" anchor="ctr">
                    <a:solidFill>
                      <a:srgbClr val="367E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155,9</a:t>
                      </a:r>
                    </a:p>
                  </a:txBody>
                  <a:tcPr marL="7144" marR="7144" marT="7144" marB="0" anchor="ctr">
                    <a:solidFill>
                      <a:srgbClr val="367E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426615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город Новосибирск</a:t>
                      </a:r>
                    </a:p>
                  </a:txBody>
                  <a:tcPr marL="81000" marR="7144" marT="7144" marB="0" anchor="ctr">
                    <a:solidFill>
                      <a:srgbClr val="367E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131,1</a:t>
                      </a:r>
                    </a:p>
                  </a:txBody>
                  <a:tcPr marL="7144" marR="7144" marT="7144" marB="0" anchor="ctr">
                    <a:solidFill>
                      <a:srgbClr val="367E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55362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Мошковский</a:t>
                      </a:r>
                      <a:r>
                        <a:rPr lang="ru-RU" sz="700" b="0" i="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367E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130,2</a:t>
                      </a:r>
                    </a:p>
                  </a:txBody>
                  <a:tcPr marL="7144" marR="7144" marT="7144" marB="0" anchor="ctr">
                    <a:solidFill>
                      <a:srgbClr val="367E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336833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Черепановский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62A4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119,2</a:t>
                      </a:r>
                    </a:p>
                  </a:txBody>
                  <a:tcPr marL="7144" marR="7144" marT="7144" marB="0" anchor="ctr">
                    <a:solidFill>
                      <a:srgbClr val="62A4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869681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город Обь</a:t>
                      </a:r>
                    </a:p>
                  </a:txBody>
                  <a:tcPr marL="81000" marR="7144" marT="7144" marB="0" anchor="ctr">
                    <a:solidFill>
                      <a:srgbClr val="62A4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118,0</a:t>
                      </a:r>
                    </a:p>
                  </a:txBody>
                  <a:tcPr marL="7144" marR="7144" marT="7144" marB="0" anchor="ctr">
                    <a:solidFill>
                      <a:srgbClr val="62A4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618991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Чановский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62A4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115,7</a:t>
                      </a:r>
                    </a:p>
                  </a:txBody>
                  <a:tcPr marL="7144" marR="7144" marT="7144" marB="0" anchor="ctr">
                    <a:solidFill>
                      <a:srgbClr val="62A4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277640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Сузунский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62A4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115,6</a:t>
                      </a:r>
                    </a:p>
                  </a:txBody>
                  <a:tcPr marL="7144" marR="7144" marT="7144" marB="0" anchor="ctr">
                    <a:solidFill>
                      <a:srgbClr val="62A4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568348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Северный район</a:t>
                      </a:r>
                    </a:p>
                  </a:txBody>
                  <a:tcPr marL="81000" marR="7144" marT="7144" marB="0" anchor="ctr">
                    <a:solidFill>
                      <a:srgbClr val="62A4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114,7</a:t>
                      </a:r>
                    </a:p>
                  </a:txBody>
                  <a:tcPr marL="7144" marR="7144" marT="7144" marB="0" anchor="ctr">
                    <a:solidFill>
                      <a:srgbClr val="62A4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432256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р.п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 Кольцово</a:t>
                      </a:r>
                    </a:p>
                  </a:txBody>
                  <a:tcPr marL="81000" marR="7144" marT="7144" marB="0" anchor="ctr">
                    <a:solidFill>
                      <a:srgbClr val="62A4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114,4</a:t>
                      </a:r>
                    </a:p>
                  </a:txBody>
                  <a:tcPr marL="7144" marR="7144" marT="7144" marB="0" anchor="ctr">
                    <a:solidFill>
                      <a:srgbClr val="62A4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380581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Куйбышевский район</a:t>
                      </a:r>
                    </a:p>
                  </a:txBody>
                  <a:tcPr marL="81000" marR="7144" marT="7144" marB="0" anchor="ctr">
                    <a:solidFill>
                      <a:srgbClr val="62A4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113,9</a:t>
                      </a:r>
                    </a:p>
                  </a:txBody>
                  <a:tcPr marL="7144" marR="7144" marT="7144" marB="0" anchor="ctr">
                    <a:solidFill>
                      <a:srgbClr val="62A4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965453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скитимский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район</a:t>
                      </a:r>
                    </a:p>
                  </a:txBody>
                  <a:tcPr marL="81000" marR="7144" marT="7144" marB="0" anchor="ctr">
                    <a:solidFill>
                      <a:srgbClr val="62A4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113,1</a:t>
                      </a:r>
                    </a:p>
                  </a:txBody>
                  <a:tcPr marL="7144" marR="7144" marT="7144" marB="0" anchor="ctr">
                    <a:solidFill>
                      <a:srgbClr val="62A4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809028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Чулымский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62A4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112,8</a:t>
                      </a:r>
                    </a:p>
                  </a:txBody>
                  <a:tcPr marL="7144" marR="7144" marT="7144" marB="0" anchor="ctr">
                    <a:solidFill>
                      <a:srgbClr val="62A4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858486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Усть-Таркский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000" marR="7144" marT="7144" marB="0" anchor="ctr">
                    <a:solidFill>
                      <a:srgbClr val="62A4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112,8</a:t>
                      </a:r>
                    </a:p>
                  </a:txBody>
                  <a:tcPr marL="7144" marR="7144" marT="7144" marB="0" anchor="ctr">
                    <a:solidFill>
                      <a:srgbClr val="62A4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804606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Ордынский район</a:t>
                      </a:r>
                    </a:p>
                  </a:txBody>
                  <a:tcPr marL="81000" marR="7144" marT="7144" marB="0" anchor="ctr">
                    <a:solidFill>
                      <a:srgbClr val="62A4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112,8</a:t>
                      </a:r>
                    </a:p>
                  </a:txBody>
                  <a:tcPr marL="7144" marR="7144" marT="7144" marB="0" anchor="ctr">
                    <a:solidFill>
                      <a:srgbClr val="62A4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289332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Кочковский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62A4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112,8</a:t>
                      </a:r>
                    </a:p>
                  </a:txBody>
                  <a:tcPr marL="7144" marR="7144" marT="7144" marB="0" anchor="ctr">
                    <a:solidFill>
                      <a:srgbClr val="62A4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547393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Здвинский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62A4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112,8</a:t>
                      </a:r>
                    </a:p>
                  </a:txBody>
                  <a:tcPr marL="7144" marR="7144" marT="7144" marB="0" anchor="ctr">
                    <a:solidFill>
                      <a:srgbClr val="62A4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255032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город Бердск</a:t>
                      </a:r>
                    </a:p>
                  </a:txBody>
                  <a:tcPr marL="81000" marR="7144" marT="7144" marB="0" anchor="ctr">
                    <a:solidFill>
                      <a:srgbClr val="62A4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112,8</a:t>
                      </a:r>
                    </a:p>
                  </a:txBody>
                  <a:tcPr marL="7144" marR="7144" marT="7144" marB="0" anchor="ctr">
                    <a:solidFill>
                      <a:srgbClr val="62A4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499736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Болотнинский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62A4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112,8</a:t>
                      </a:r>
                    </a:p>
                  </a:txBody>
                  <a:tcPr marL="7144" marR="7144" marT="7144" marB="0" anchor="ctr">
                    <a:solidFill>
                      <a:srgbClr val="62A4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732311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Барабинский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62A4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112,8</a:t>
                      </a:r>
                    </a:p>
                  </a:txBody>
                  <a:tcPr marL="7144" marR="7144" marT="7144" marB="0" anchor="ctr">
                    <a:solidFill>
                      <a:srgbClr val="62A4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32858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Кыштовский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99E3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108,2</a:t>
                      </a:r>
                    </a:p>
                  </a:txBody>
                  <a:tcPr marL="7144" marR="7144" marT="7144" marB="0" anchor="ctr">
                    <a:solidFill>
                      <a:srgbClr val="99E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475487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Убинский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99E3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108,0</a:t>
                      </a:r>
                    </a:p>
                  </a:txBody>
                  <a:tcPr marL="7144" marR="7144" marT="7144" marB="0" anchor="ctr">
                    <a:solidFill>
                      <a:srgbClr val="99E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465317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Баганский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99E3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107,8</a:t>
                      </a:r>
                    </a:p>
                  </a:txBody>
                  <a:tcPr marL="7144" marR="7144" marT="7144" marB="0" anchor="ctr">
                    <a:solidFill>
                      <a:srgbClr val="99E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486758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Купинский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99E3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107,6</a:t>
                      </a:r>
                    </a:p>
                  </a:txBody>
                  <a:tcPr marL="7144" marR="7144" marT="7144" marB="0" anchor="ctr">
                    <a:solidFill>
                      <a:srgbClr val="99E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256136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Тогучинский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99E3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103,6</a:t>
                      </a:r>
                    </a:p>
                  </a:txBody>
                  <a:tcPr marL="7144" marR="7144" marT="7144" marB="0" anchor="ctr">
                    <a:solidFill>
                      <a:srgbClr val="99E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339377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Новосибирский район</a:t>
                      </a:r>
                    </a:p>
                  </a:txBody>
                  <a:tcPr marL="81000" marR="7144" marT="7144" marB="0" anchor="ctr">
                    <a:solidFill>
                      <a:srgbClr val="99E3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100,9</a:t>
                      </a:r>
                    </a:p>
                  </a:txBody>
                  <a:tcPr marL="7144" marR="7144" marT="7144" marB="0" anchor="ctr">
                    <a:solidFill>
                      <a:srgbClr val="99E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124760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Венгеровский район</a:t>
                      </a:r>
                    </a:p>
                  </a:txBody>
                  <a:tcPr marL="81000" marR="7144" marT="7144" marB="0" anchor="ctr">
                    <a:solidFill>
                      <a:srgbClr val="99E3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100,8</a:t>
                      </a:r>
                    </a:p>
                  </a:txBody>
                  <a:tcPr marL="7144" marR="7144" marT="7144" marB="0" anchor="ctr">
                    <a:solidFill>
                      <a:srgbClr val="99E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547096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Чистоозерный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000" marR="7144" marT="7144" marB="0" anchor="ctr">
                    <a:solidFill>
                      <a:srgbClr val="99E3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100,2</a:t>
                      </a:r>
                    </a:p>
                  </a:txBody>
                  <a:tcPr marL="7144" marR="7144" marT="7144" marB="0" anchor="ctr">
                    <a:solidFill>
                      <a:srgbClr val="99E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51958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Маслянинский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FDFA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97,9</a:t>
                      </a:r>
                    </a:p>
                  </a:txBody>
                  <a:tcPr marL="7144" marR="7144" marT="7144" marB="0" anchor="ctr">
                    <a:solidFill>
                      <a:srgbClr val="FDFA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286482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Колыванский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FDFA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93,2</a:t>
                      </a:r>
                    </a:p>
                  </a:txBody>
                  <a:tcPr marL="7144" marR="7144" marT="7144" marB="0" anchor="ctr">
                    <a:solidFill>
                      <a:srgbClr val="FDFA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405149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Карасукский район</a:t>
                      </a:r>
                    </a:p>
                  </a:txBody>
                  <a:tcPr marL="81000" marR="7144" marT="7144" marB="0" anchor="ctr">
                    <a:solidFill>
                      <a:srgbClr val="FDFA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91,5</a:t>
                      </a:r>
                    </a:p>
                  </a:txBody>
                  <a:tcPr marL="7144" marR="7144" marT="7144" marB="0" anchor="ctr">
                    <a:solidFill>
                      <a:srgbClr val="FDFA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916500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город Искитим</a:t>
                      </a:r>
                    </a:p>
                  </a:txBody>
                  <a:tcPr marL="81000" marR="7144" marT="7144" marB="0" anchor="ctr">
                    <a:solidFill>
                      <a:srgbClr val="FDFA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90,1</a:t>
                      </a:r>
                    </a:p>
                  </a:txBody>
                  <a:tcPr marL="7144" marR="7144" marT="7144" marB="0" anchor="ctr">
                    <a:solidFill>
                      <a:srgbClr val="FDFA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44936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Краснозерский район</a:t>
                      </a:r>
                    </a:p>
                  </a:txBody>
                  <a:tcPr marL="81000" marR="7144" marT="7144" marB="0" anchor="ctr">
                    <a:solidFill>
                      <a:srgbClr val="FDFA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88,2</a:t>
                      </a:r>
                    </a:p>
                  </a:txBody>
                  <a:tcPr marL="7144" marR="7144" marT="7144" marB="0" anchor="ctr">
                    <a:solidFill>
                      <a:srgbClr val="FDFA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391450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Коченевский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FDFA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57,8</a:t>
                      </a:r>
                    </a:p>
                  </a:txBody>
                  <a:tcPr marL="7144" marR="7144" marT="7144" marB="0" anchor="ctr">
                    <a:solidFill>
                      <a:srgbClr val="FDFA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917747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Доволенский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FDFA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37,3</a:t>
                      </a:r>
                    </a:p>
                  </a:txBody>
                  <a:tcPr marL="7144" marR="7144" marT="7144" marB="0" anchor="ctr">
                    <a:solidFill>
                      <a:srgbClr val="FDFA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91071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52" y="565671"/>
            <a:ext cx="2647418" cy="3246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409230" y="57257"/>
            <a:ext cx="1487967" cy="537011"/>
          </a:xfrm>
          <a:prstGeom prst="rect">
            <a:avLst/>
          </a:prstGeom>
        </p:spPr>
      </p:pic>
      <p:sp>
        <p:nvSpPr>
          <p:cNvPr id="17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701207" y="4777850"/>
            <a:ext cx="2057400" cy="273844"/>
          </a:xfrm>
        </p:spPr>
        <p:txBody>
          <a:bodyPr/>
          <a:lstStyle/>
          <a:p>
            <a:pPr>
              <a:defRPr/>
            </a:pPr>
            <a:fld id="{B19B0651-EE4F-4900-A07F-96A6BFA9D0F0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41711" y="184581"/>
            <a:ext cx="3895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Среднемесячная заработная плата 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2026 году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843"/>
            <a:ext cx="5805709" cy="4022255"/>
          </a:xfrm>
          <a:prstGeom prst="rect">
            <a:avLst/>
          </a:prstGeom>
          <a:effectLst>
            <a:outerShdw blurRad="203200" dist="38100" dir="4020000" sx="99000" sy="99000" algn="ctr" rotWithShape="0">
              <a:schemeClr val="bg1">
                <a:lumMod val="75000"/>
              </a:schemeClr>
            </a:outerShdw>
          </a:effectLst>
        </p:spPr>
      </p:pic>
      <p:grpSp>
        <p:nvGrpSpPr>
          <p:cNvPr id="20" name="Группа 19"/>
          <p:cNvGrpSpPr/>
          <p:nvPr/>
        </p:nvGrpSpPr>
        <p:grpSpPr>
          <a:xfrm>
            <a:off x="4645988" y="659480"/>
            <a:ext cx="1502805" cy="759682"/>
            <a:chOff x="5795612" y="5565842"/>
            <a:chExt cx="2003740" cy="1012909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5795612" y="5603708"/>
              <a:ext cx="168442" cy="938464"/>
              <a:chOff x="4698332" y="1702468"/>
              <a:chExt cx="168442" cy="938464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4698332" y="1702468"/>
                <a:ext cx="168442" cy="234616"/>
              </a:xfrm>
              <a:prstGeom prst="rect">
                <a:avLst/>
              </a:prstGeom>
              <a:solidFill>
                <a:srgbClr val="357E17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4698332" y="1937084"/>
                <a:ext cx="168442" cy="234616"/>
              </a:xfrm>
              <a:prstGeom prst="rect">
                <a:avLst/>
              </a:prstGeom>
              <a:solidFill>
                <a:srgbClr val="62A445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4698332" y="2171700"/>
                <a:ext cx="168442" cy="234616"/>
              </a:xfrm>
              <a:prstGeom prst="rect">
                <a:avLst/>
              </a:prstGeom>
              <a:solidFill>
                <a:srgbClr val="99E37A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4698332" y="2406316"/>
                <a:ext cx="168442" cy="234616"/>
              </a:xfrm>
              <a:prstGeom prst="rect">
                <a:avLst/>
              </a:prstGeom>
              <a:solidFill>
                <a:srgbClr val="FDFA5E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  <p:sp>
          <p:nvSpPr>
            <p:cNvPr id="25" name="Прямоугольник 24"/>
            <p:cNvSpPr/>
            <p:nvPr/>
          </p:nvSpPr>
          <p:spPr>
            <a:xfrm>
              <a:off x="6046307" y="5565842"/>
              <a:ext cx="1616254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свыше 80 000 руб.</a:t>
              </a:r>
              <a:r>
                <a:rPr lang="ru-RU" sz="9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046307" y="5806887"/>
              <a:ext cx="1753045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60 000 – 80 000 руб.</a:t>
              </a:r>
              <a:r>
                <a:rPr lang="ru-RU" sz="9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046307" y="6038931"/>
              <a:ext cx="1693199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50 000 – 60 000</a:t>
              </a:r>
              <a:r>
                <a:rPr lang="ru-RU" sz="9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руб.</a:t>
              </a:r>
              <a:endPara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046307" y="6270975"/>
              <a:ext cx="1270007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до 50</a:t>
              </a:r>
              <a:r>
                <a:rPr lang="en-US" sz="9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000 </a:t>
              </a:r>
              <a:r>
                <a:rPr lang="ru-RU" sz="9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руб.</a:t>
              </a:r>
              <a:endPara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386263" y="3058121"/>
            <a:ext cx="595035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25" b="1" i="1" dirty="0">
                <a:latin typeface="Arial Nova Cond" panose="020B0506020202020204" pitchFamily="34" charset="0"/>
              </a:rPr>
              <a:t>Новосибирск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987650"/>
              </p:ext>
            </p:extLst>
          </p:nvPr>
        </p:nvGraphicFramePr>
        <p:xfrm>
          <a:off x="6012160" y="555526"/>
          <a:ext cx="2441972" cy="4484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575">
                  <a:extLst>
                    <a:ext uri="{9D8B030D-6E8A-4147-A177-3AD203B41FA5}">
                      <a16:colId xmlns:a16="http://schemas.microsoft.com/office/drawing/2014/main" val="1293043821"/>
                    </a:ext>
                  </a:extLst>
                </a:gridCol>
                <a:gridCol w="1270397">
                  <a:extLst>
                    <a:ext uri="{9D8B030D-6E8A-4147-A177-3AD203B41FA5}">
                      <a16:colId xmlns:a16="http://schemas.microsoft.com/office/drawing/2014/main" val="1058261552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Муниципальный район/городской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округ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Среднемесячная з/п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рублей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530539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р.п</a:t>
                      </a:r>
                      <a:r>
                        <a:rPr lang="ru-RU" sz="700" b="0" i="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. Кольцово</a:t>
                      </a:r>
                    </a:p>
                  </a:txBody>
                  <a:tcPr marL="81000" marR="7144" marT="7144" marB="0" anchor="ctr">
                    <a:solidFill>
                      <a:srgbClr val="367E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124809</a:t>
                      </a:r>
                      <a:endParaRPr lang="ru-RU" sz="700" b="0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367E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763732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город Новосибирск</a:t>
                      </a:r>
                    </a:p>
                  </a:txBody>
                  <a:tcPr marL="81000" marR="7144" marT="7144" marB="0" anchor="ctr">
                    <a:solidFill>
                      <a:srgbClr val="367E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95977</a:t>
                      </a:r>
                      <a:endParaRPr lang="ru-RU" sz="700" b="0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367E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426615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город Обь</a:t>
                      </a:r>
                    </a:p>
                  </a:txBody>
                  <a:tcPr marL="81000" marR="7144" marT="7144" marB="0" anchor="ctr">
                    <a:solidFill>
                      <a:srgbClr val="367E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93010</a:t>
                      </a:r>
                      <a:endParaRPr lang="ru-RU" sz="700" b="0" i="0" u="none" strike="noStrike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367E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55362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Ордынский район</a:t>
                      </a:r>
                    </a:p>
                  </a:txBody>
                  <a:tcPr marL="81000" marR="7144" marT="7144" marB="0" anchor="ctr">
                    <a:solidFill>
                      <a:srgbClr val="62A4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75234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62A4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336833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Новосибирский район</a:t>
                      </a:r>
                    </a:p>
                  </a:txBody>
                  <a:tcPr marL="81000" marR="7144" marT="7144" marB="0" anchor="ctr">
                    <a:solidFill>
                      <a:srgbClr val="62A4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72458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62A4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869681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Барабинский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62A4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61586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62A4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618991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Мошковский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62A4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61424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62A4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277640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город Искитим</a:t>
                      </a:r>
                    </a:p>
                  </a:txBody>
                  <a:tcPr marL="81000" marR="7144" marT="7144" marB="0" anchor="ctr">
                    <a:solidFill>
                      <a:srgbClr val="62A4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61380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62A4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568348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город Бердск</a:t>
                      </a:r>
                    </a:p>
                  </a:txBody>
                  <a:tcPr marL="81000" marR="7144" marT="7144" marB="0" anchor="ctr">
                    <a:solidFill>
                      <a:srgbClr val="62A4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60735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62A4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432256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Маслянинский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99E3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57102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99E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380581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Колыванский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99E3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55776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99E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965453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Тогучинский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99E3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54930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99E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809028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Болотнинский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99E3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54880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99E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858486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Карасукский район</a:t>
                      </a:r>
                    </a:p>
                  </a:txBody>
                  <a:tcPr marL="81000" marR="7144" marT="7144" marB="0" anchor="ctr">
                    <a:solidFill>
                      <a:srgbClr val="99E3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54765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99E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804606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Черепановский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99E3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545867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99E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289332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Коченевский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99E3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54583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99E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547393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Татарский район</a:t>
                      </a:r>
                    </a:p>
                  </a:txBody>
                  <a:tcPr marL="81000" marR="7144" marT="7144" marB="0" anchor="ctr">
                    <a:solidFill>
                      <a:srgbClr val="99E3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54564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99E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255032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Каргатский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район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000" marR="7144" marT="7144" marB="0" anchor="ctr">
                    <a:solidFill>
                      <a:srgbClr val="99E3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53950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99E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499736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Купинский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99E3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53290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99E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732311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Кочковский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99E3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53258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99E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32858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Искитимский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99E3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51900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99E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475487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Кыштовский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99E3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51580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99E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465317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Доволенский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99E3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50849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99E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486758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Сузунский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99E3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50472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99E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256136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Куйбышевский район</a:t>
                      </a:r>
                    </a:p>
                  </a:txBody>
                  <a:tcPr marL="81000" marR="7144" marT="7144" marB="0" anchor="ctr">
                    <a:solidFill>
                      <a:srgbClr val="FDFA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49549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DFA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339377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Краснозерский район</a:t>
                      </a:r>
                    </a:p>
                  </a:txBody>
                  <a:tcPr marL="81000" marR="7144" marT="7144" marB="0" anchor="ctr">
                    <a:solidFill>
                      <a:srgbClr val="FDFA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49370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DFA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124760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Усть-Таркский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000" marR="7144" marT="7144" marB="0" anchor="ctr">
                    <a:solidFill>
                      <a:srgbClr val="FDFA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49326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DFA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547096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Здвинский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FDFA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49123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DFA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51958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Чистоозерный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1000" marR="7144" marT="7144" marB="0" anchor="ctr">
                    <a:solidFill>
                      <a:srgbClr val="FDFA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46261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DFA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286482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Чулымский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FDFA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43302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DFA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405149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Венгеровский район</a:t>
                      </a:r>
                    </a:p>
                  </a:txBody>
                  <a:tcPr marL="81000" marR="7144" marT="7144" marB="0" anchor="ctr">
                    <a:solidFill>
                      <a:srgbClr val="FDFA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42813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DFA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916500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Баганский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FDFA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42556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DFA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44936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Убинский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FDFA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41844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DFA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391450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Чановский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район</a:t>
                      </a:r>
                    </a:p>
                  </a:txBody>
                  <a:tcPr marL="81000" marR="7144" marT="7144" marB="0" anchor="ctr">
                    <a:solidFill>
                      <a:srgbClr val="FDFA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39791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DFA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917747"/>
                  </a:ext>
                </a:extLst>
              </a:tr>
              <a:tr h="11897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Северный район</a:t>
                      </a:r>
                    </a:p>
                  </a:txBody>
                  <a:tcPr marL="81000" marR="7144" marT="7144" marB="0" anchor="ctr">
                    <a:solidFill>
                      <a:srgbClr val="FDFA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39734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DFA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910711"/>
                  </a:ext>
                </a:extLst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409230" y="57257"/>
            <a:ext cx="1487967" cy="537011"/>
          </a:xfrm>
          <a:prstGeom prst="rect">
            <a:avLst/>
          </a:prstGeom>
        </p:spPr>
      </p:pic>
      <p:sp>
        <p:nvSpPr>
          <p:cNvPr id="17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701207" y="4777850"/>
            <a:ext cx="2057400" cy="273844"/>
          </a:xfrm>
        </p:spPr>
        <p:txBody>
          <a:bodyPr/>
          <a:lstStyle/>
          <a:p>
            <a:pPr>
              <a:defRPr/>
            </a:pPr>
            <a:fld id="{B19B0651-EE4F-4900-A07F-96A6BFA9D0F0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02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55396984" name="Рисунок 1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494522" y="62469"/>
            <a:ext cx="1487966" cy="537010"/>
          </a:xfrm>
          <a:prstGeom prst="rect">
            <a:avLst/>
          </a:prstGeom>
        </p:spPr>
      </p:pic>
      <p:sp>
        <p:nvSpPr>
          <p:cNvPr id="1232020155" name="Прямоугольник 19"/>
          <p:cNvSpPr/>
          <p:nvPr/>
        </p:nvSpPr>
        <p:spPr bwMode="auto">
          <a:xfrm>
            <a:off x="0" y="-35088"/>
            <a:ext cx="7560840" cy="736213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599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8887" algn="l"/>
              </a:tabLst>
              <a:defRPr/>
            </a:pPr>
            <a:r>
              <a:rPr lang="ru-RU" sz="170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ＭＳ Ｐゴシック"/>
                <a:cs typeface="Tahoma"/>
              </a:rPr>
              <a:t>Общая характеристика прогноза социально-экономического развития РФ*:</a:t>
            </a:r>
            <a:endParaRPr sz="1700" b="0" i="0" u="none" strike="noStrike" cap="none" spc="0">
              <a:ln>
                <a:noFill/>
              </a:ln>
              <a:solidFill>
                <a:prstClr val="black"/>
              </a:solidFill>
              <a:ea typeface="ＭＳ Ｐゴシック"/>
              <a:cs typeface="Arial"/>
            </a:endParaRPr>
          </a:p>
        </p:txBody>
      </p:sp>
      <p:cxnSp>
        <p:nvCxnSpPr>
          <p:cNvPr id="878138495" name="Прямая соединительная линия 20"/>
          <p:cNvCxnSpPr>
            <a:cxnSpLocks/>
          </p:cNvCxnSpPr>
          <p:nvPr/>
        </p:nvCxnSpPr>
        <p:spPr bwMode="auto">
          <a:xfrm>
            <a:off x="128795" y="656983"/>
            <a:ext cx="8685964" cy="12073"/>
          </a:xfrm>
          <a:prstGeom prst="line">
            <a:avLst/>
          </a:prstGeom>
          <a:noFill/>
          <a:ln w="9525" cap="flat" cmpd="sng" algn="ctr">
            <a:solidFill>
              <a:srgbClr val="B8885B"/>
            </a:solidFill>
            <a:prstDash val="solid"/>
          </a:ln>
          <a:effectLst/>
        </p:spPr>
      </p:cxnSp>
      <p:sp>
        <p:nvSpPr>
          <p:cNvPr id="504604806" name="Прямоугольник 26"/>
          <p:cNvSpPr/>
          <p:nvPr/>
        </p:nvSpPr>
        <p:spPr bwMode="auto">
          <a:xfrm rot="10799989" flipV="1">
            <a:off x="1655419" y="812151"/>
            <a:ext cx="5586724" cy="335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МИРОВАЯ ЭКОНОМИКА. ТЕНДЕНЦИИ РАЗВИТИЯ</a:t>
            </a: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1406481465" name="Прямоугольник 1"/>
          <p:cNvSpPr/>
          <p:nvPr/>
        </p:nvSpPr>
        <p:spPr bwMode="auto">
          <a:xfrm>
            <a:off x="2853073" y="1343902"/>
            <a:ext cx="1410273" cy="724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Tx/>
              <a:buNone/>
              <a:defRPr/>
            </a:pPr>
            <a:endParaRPr lang="ru-RU" sz="1050" b="1" i="0" u="none" strike="noStrike" cap="none" spc="0">
              <a:ln>
                <a:noFill/>
              </a:ln>
              <a:solidFill>
                <a:srgbClr val="ED7D31">
                  <a:lumMod val="50000"/>
                </a:srgbClr>
              </a:solidFill>
              <a:latin typeface="Tahoma"/>
              <a:ea typeface="Tahoma"/>
              <a:cs typeface="Tahoma"/>
            </a:endParaRPr>
          </a:p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Tx/>
              <a:buNone/>
              <a:defRPr/>
            </a:pPr>
            <a:endParaRPr lang="ru-RU" sz="1050" b="0" i="0" u="none" strike="noStrike" cap="none" spc="0">
              <a:ln>
                <a:noFill/>
              </a:ln>
              <a:solidFill>
                <a:prstClr val="black"/>
              </a:solidFill>
              <a:latin typeface="Tahoma"/>
              <a:ea typeface="Tahoma"/>
              <a:cs typeface="Tahoma"/>
            </a:endParaRPr>
          </a:p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ClrTx/>
              <a:buSzTx/>
              <a:buFontTx/>
              <a:buNone/>
              <a:defRPr/>
            </a:pPr>
            <a:endParaRPr lang="ru-RU" sz="1050" b="0" i="0" u="none" strike="noStrike" cap="none" spc="0">
              <a:ln>
                <a:noFill/>
              </a:ln>
              <a:solidFill>
                <a:prstClr val="black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737277545" name="TextBox 18"/>
          <p:cNvSpPr txBox="1"/>
          <p:nvPr/>
        </p:nvSpPr>
        <p:spPr bwMode="auto">
          <a:xfrm>
            <a:off x="229991" y="4674987"/>
            <a:ext cx="8774815" cy="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9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* Информация приведена в соответствии с прогнозом социально-экономического развития Российской Федерации на 202</a:t>
            </a:r>
            <a:r>
              <a:rPr lang="en-US" sz="9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4</a:t>
            </a:r>
            <a:r>
              <a:rPr lang="ru-RU" sz="9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 год и на плановый период 202</a:t>
            </a:r>
            <a:r>
              <a:rPr lang="en-US" sz="9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5</a:t>
            </a:r>
            <a:r>
              <a:rPr lang="ru-RU" sz="9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 и 202</a:t>
            </a:r>
            <a:r>
              <a:rPr lang="en-US" sz="9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6</a:t>
            </a:r>
            <a:r>
              <a:rPr lang="ru-RU" sz="9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 годов, </a:t>
            </a:r>
            <a:r>
              <a:rPr lang="ru-RU" sz="900" b="0" i="0" u="none" strike="noStrike" cap="none" spc="0" dirty="0" smtClean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рассмотренным </a:t>
            </a:r>
            <a:r>
              <a:rPr lang="ru-RU" sz="9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22.09.2023 на заседании Правительства РФ</a:t>
            </a:r>
            <a:endParaRPr sz="1800" b="0" i="0" u="none" strike="noStrike" cap="none" spc="0" dirty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277108858" name="Прямоугольник 22"/>
          <p:cNvSpPr/>
          <p:nvPr/>
        </p:nvSpPr>
        <p:spPr bwMode="auto">
          <a:xfrm>
            <a:off x="434520" y="1379484"/>
            <a:ext cx="3068707" cy="701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Продолжается замедление мировой экономики</a:t>
            </a:r>
            <a:endParaRPr/>
          </a:p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(в 2022 году +3,4%)</a:t>
            </a:r>
            <a:endParaRPr lang="ru-RU" sz="1400" b="1" i="0" u="none" strike="noStrike" cap="none" spc="0">
              <a:ln>
                <a:noFill/>
              </a:ln>
              <a:solidFill>
                <a:srgbClr val="ED7D31">
                  <a:lumMod val="50000"/>
                </a:srgbClr>
              </a:solidFill>
              <a:latin typeface="Tahoma"/>
              <a:cs typeface="Tahoma"/>
            </a:endParaRPr>
          </a:p>
        </p:txBody>
      </p:sp>
      <p:sp>
        <p:nvSpPr>
          <p:cNvPr id="593231573" name="Прямоугольник 25"/>
          <p:cNvSpPr/>
          <p:nvPr/>
        </p:nvSpPr>
        <p:spPr bwMode="auto">
          <a:xfrm>
            <a:off x="415079" y="2477303"/>
            <a:ext cx="2791479" cy="731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Превышение целевых показателей уровня цен во многих странах</a:t>
            </a:r>
            <a:endParaRPr lang="ru-RU" sz="1200" b="0" i="0" u="none" strike="noStrike" cap="none" spc="0">
              <a:ln>
                <a:noFill/>
              </a:ln>
              <a:solidFill>
                <a:srgbClr val="ED7D31">
                  <a:lumMod val="50000"/>
                </a:srgbClr>
              </a:solidFill>
              <a:latin typeface="Tahoma"/>
              <a:cs typeface="Tahoma"/>
            </a:endParaRPr>
          </a:p>
        </p:txBody>
      </p:sp>
      <p:sp>
        <p:nvSpPr>
          <p:cNvPr id="2114567310" name="Прямоугольник 33"/>
          <p:cNvSpPr/>
          <p:nvPr/>
        </p:nvSpPr>
        <p:spPr bwMode="auto">
          <a:xfrm>
            <a:off x="4820841" y="1343901"/>
            <a:ext cx="3860978" cy="1821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В 2023 г. среднегодовые цены</a:t>
            </a:r>
            <a:endParaRPr/>
          </a:p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на нефть составят</a:t>
            </a:r>
            <a:endParaRPr/>
          </a:p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 </a:t>
            </a:r>
            <a:endParaRPr sz="1400" b="1" i="0" u="none" strike="noStrike" cap="none" spc="0">
              <a:ln>
                <a:noFill/>
              </a:ln>
              <a:solidFill>
                <a:srgbClr val="ED7D31">
                  <a:lumMod val="50000"/>
                </a:srgbClr>
              </a:solidFill>
              <a:latin typeface="Tahoma"/>
              <a:ea typeface="Tahoma"/>
              <a:cs typeface="Tahoma"/>
            </a:endParaRPr>
          </a:p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В 2024 г. </a:t>
            </a:r>
            <a:r>
              <a:rPr lang="ru-RU" sz="1400" b="0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ожидается</a:t>
            </a:r>
            <a:endParaRPr sz="1400" b="0" i="0" u="none" strike="noStrike" cap="none" spc="0">
              <a:ln>
                <a:noFill/>
              </a:ln>
              <a:solidFill>
                <a:srgbClr val="ED7D31">
                  <a:lumMod val="50000"/>
                </a:srgbClr>
              </a:solidFill>
              <a:latin typeface="Tahoma"/>
              <a:ea typeface="Tahoma"/>
              <a:cs typeface="Tahoma"/>
            </a:endParaRPr>
          </a:p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0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восстановление до </a:t>
            </a:r>
            <a:endParaRPr sz="1450" b="0" i="0" u="none" strike="noStrike" cap="none" spc="0">
              <a:ln>
                <a:noFill/>
              </a:ln>
              <a:solidFill>
                <a:srgbClr val="ED7D31">
                  <a:lumMod val="50000"/>
                </a:srgbClr>
              </a:solidFill>
              <a:latin typeface="Tahoma"/>
              <a:ea typeface="Tahoma"/>
              <a:cs typeface="Tahoma"/>
            </a:endParaRPr>
          </a:p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450" b="0" i="0" u="none" strike="noStrike" cap="none" spc="0">
              <a:ln>
                <a:noFill/>
              </a:ln>
              <a:solidFill>
                <a:srgbClr val="ED7D31">
                  <a:lumMod val="50000"/>
                </a:srgbClr>
              </a:solidFill>
              <a:latin typeface="Tahoma"/>
              <a:ea typeface="Tahoma"/>
              <a:cs typeface="Tahoma"/>
            </a:endParaRPr>
          </a:p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50" b="0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В перспективе до 2026 г. -</a:t>
            </a:r>
            <a:endParaRPr/>
          </a:p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50" b="0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постепенное снижение до </a:t>
            </a:r>
            <a:endParaRPr/>
          </a:p>
        </p:txBody>
      </p:sp>
      <p:sp>
        <p:nvSpPr>
          <p:cNvPr id="218361289" name="Прямоугольник 34"/>
          <p:cNvSpPr/>
          <p:nvPr/>
        </p:nvSpPr>
        <p:spPr bwMode="auto">
          <a:xfrm>
            <a:off x="4820841" y="3449767"/>
            <a:ext cx="3229060" cy="1067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0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Средняя цена </a:t>
            </a:r>
            <a:r>
              <a:rPr lang="ru-RU" sz="14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природного газа</a:t>
            </a:r>
            <a:endParaRPr/>
          </a:p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на европейском хабе </a:t>
            </a:r>
            <a:r>
              <a:rPr lang="en-US" sz="14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TTF</a:t>
            </a:r>
            <a:endParaRPr lang="en-US" sz="1200" b="0" i="0" u="none" strike="noStrike" cap="none" spc="0">
              <a:ln>
                <a:noFill/>
              </a:ln>
              <a:solidFill>
                <a:srgbClr val="ED7D31">
                  <a:lumMod val="50000"/>
                </a:srgbClr>
              </a:solidFill>
              <a:latin typeface="Tahoma"/>
              <a:ea typeface="Tahoma"/>
              <a:cs typeface="Tahoma"/>
            </a:endParaRPr>
          </a:p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0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(</a:t>
            </a:r>
            <a:r>
              <a:rPr lang="ru-RU" sz="1200" b="0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за январь-август 2023 года)</a:t>
            </a: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На период до 2026г. ожидается сохранение понижательной динамики цен</a:t>
            </a: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880383071" name="Прямоугольник 30"/>
          <p:cNvSpPr/>
          <p:nvPr/>
        </p:nvSpPr>
        <p:spPr bwMode="auto">
          <a:xfrm>
            <a:off x="3069882" y="1496515"/>
            <a:ext cx="1132707" cy="366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latin typeface="Tahoma"/>
                <a:ea typeface="Tahoma"/>
                <a:cs typeface="Tahoma"/>
              </a:rPr>
              <a:t>+3,0%</a:t>
            </a: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1582588413" name="Прямоугольник 32"/>
          <p:cNvSpPr/>
          <p:nvPr/>
        </p:nvSpPr>
        <p:spPr bwMode="auto">
          <a:xfrm>
            <a:off x="3069882" y="2493490"/>
            <a:ext cx="1386624" cy="7928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latin typeface="Tahoma"/>
                <a:ea typeface="Tahoma"/>
                <a:cs typeface="Tahoma"/>
              </a:rPr>
              <a:t>+6,8%</a:t>
            </a: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0" i="0" u="none" strike="noStrike" cap="none" spc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latin typeface="Tahoma"/>
                <a:ea typeface="Tahoma"/>
                <a:cs typeface="Tahoma"/>
              </a:rPr>
              <a:t>мировая инфляция</a:t>
            </a: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1299439063" name="Прямоугольник 36"/>
          <p:cNvSpPr/>
          <p:nvPr/>
        </p:nvSpPr>
        <p:spPr bwMode="auto">
          <a:xfrm>
            <a:off x="7765001" y="3468407"/>
            <a:ext cx="1160294" cy="366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latin typeface="Tahoma"/>
                <a:ea typeface="Tahoma"/>
                <a:cs typeface="Tahoma"/>
              </a:rPr>
              <a:t>-66,5%</a:t>
            </a: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1945027615" name="Минус 1945027614"/>
          <p:cNvSpPr/>
          <p:nvPr/>
        </p:nvSpPr>
        <p:spPr bwMode="auto">
          <a:xfrm>
            <a:off x="312851" y="1368181"/>
            <a:ext cx="121667" cy="362002"/>
          </a:xfrm>
          <a:prstGeom prst="mathMinus">
            <a:avLst>
              <a:gd name="adj1" fmla="val 23520"/>
            </a:avLst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196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4614457" name="Минус 2034614456"/>
          <p:cNvSpPr/>
          <p:nvPr/>
        </p:nvSpPr>
        <p:spPr bwMode="auto">
          <a:xfrm>
            <a:off x="312851" y="2446824"/>
            <a:ext cx="121667" cy="362002"/>
          </a:xfrm>
          <a:prstGeom prst="mathMinus">
            <a:avLst>
              <a:gd name="adj1" fmla="val 23520"/>
            </a:avLst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196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782217" name="Минус 372782216"/>
          <p:cNvSpPr/>
          <p:nvPr/>
        </p:nvSpPr>
        <p:spPr bwMode="auto">
          <a:xfrm>
            <a:off x="312851" y="3449768"/>
            <a:ext cx="121667" cy="362002"/>
          </a:xfrm>
          <a:prstGeom prst="mathMinus">
            <a:avLst>
              <a:gd name="adj1" fmla="val 23520"/>
            </a:avLst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196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658161" name="Минус 342658160"/>
          <p:cNvSpPr/>
          <p:nvPr/>
        </p:nvSpPr>
        <p:spPr bwMode="auto">
          <a:xfrm>
            <a:off x="4511166" y="1368180"/>
            <a:ext cx="121667" cy="362002"/>
          </a:xfrm>
          <a:prstGeom prst="mathMinus">
            <a:avLst>
              <a:gd name="adj1" fmla="val 23520"/>
            </a:avLst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196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7106314" name="Прямоугольник 33"/>
          <p:cNvSpPr/>
          <p:nvPr/>
        </p:nvSpPr>
        <p:spPr bwMode="auto">
          <a:xfrm>
            <a:off x="434520" y="3518346"/>
            <a:ext cx="3280294" cy="960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ЦБ крупнейших стран продолжили ужесточение денежно-кредитной политики </a:t>
            </a:r>
            <a:r>
              <a:rPr lang="ru-RU" sz="1450" b="0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за счет повышения процентных ставок</a:t>
            </a:r>
            <a:endParaRPr/>
          </a:p>
        </p:txBody>
      </p:sp>
      <p:sp>
        <p:nvSpPr>
          <p:cNvPr id="1448204183" name="Прямоугольник 36"/>
          <p:cNvSpPr/>
          <p:nvPr/>
        </p:nvSpPr>
        <p:spPr bwMode="auto">
          <a:xfrm>
            <a:off x="7767159" y="1343148"/>
            <a:ext cx="1573741" cy="5337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latin typeface="Tahoma"/>
                <a:ea typeface="Tahoma"/>
                <a:cs typeface="Tahoma"/>
              </a:rPr>
              <a:t>83,5 </a:t>
            </a:r>
            <a:r>
              <a:rPr lang="ru-RU" sz="1100" b="1" i="0" u="none" strike="noStrike" cap="none" spc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latin typeface="Tahoma"/>
                <a:ea typeface="Tahoma"/>
                <a:cs typeface="Tahoma"/>
              </a:rPr>
              <a:t>долл./баррель</a:t>
            </a: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29193227" name="Прямоугольник 36"/>
          <p:cNvSpPr/>
          <p:nvPr/>
        </p:nvSpPr>
        <p:spPr bwMode="auto">
          <a:xfrm>
            <a:off x="7765001" y="1912109"/>
            <a:ext cx="1575900" cy="5337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latin typeface="Tahoma"/>
                <a:ea typeface="Tahoma"/>
                <a:cs typeface="Tahoma"/>
              </a:rPr>
              <a:t>85</a:t>
            </a:r>
            <a:endParaRPr/>
          </a:p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1" i="0" u="none" strike="noStrike" cap="none" spc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latin typeface="Tahoma"/>
                <a:ea typeface="Tahoma"/>
                <a:cs typeface="Tahoma"/>
              </a:rPr>
              <a:t>долл./баррель</a:t>
            </a: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811969913" name="Прямоугольник 36"/>
          <p:cNvSpPr/>
          <p:nvPr/>
        </p:nvSpPr>
        <p:spPr bwMode="auto">
          <a:xfrm>
            <a:off x="7765001" y="2610597"/>
            <a:ext cx="1576979" cy="5337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latin typeface="Tahoma"/>
                <a:ea typeface="Tahoma"/>
                <a:cs typeface="Tahoma"/>
              </a:rPr>
              <a:t>76</a:t>
            </a:r>
            <a:endParaRPr/>
          </a:p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1" i="0" u="none" strike="noStrike" cap="none" spc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latin typeface="Tahoma"/>
                <a:ea typeface="Tahoma"/>
                <a:cs typeface="Tahoma"/>
              </a:rPr>
              <a:t>долл./баррель</a:t>
            </a: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1793347626" name="Минус 1793347625"/>
          <p:cNvSpPr/>
          <p:nvPr/>
        </p:nvSpPr>
        <p:spPr bwMode="auto">
          <a:xfrm>
            <a:off x="4541898" y="3449767"/>
            <a:ext cx="121666" cy="362001"/>
          </a:xfrm>
          <a:prstGeom prst="mathMinus">
            <a:avLst>
              <a:gd name="adj1" fmla="val 23520"/>
            </a:avLst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196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9504384" name="Прямоугольник 21"/>
          <p:cNvSpPr/>
          <p:nvPr/>
        </p:nvSpPr>
        <p:spPr bwMode="auto">
          <a:xfrm>
            <a:off x="3749586" y="1754924"/>
            <a:ext cx="4650531" cy="457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marR="0" lvl="0" indent="-17145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50000"/>
                </a:srgbClr>
              </a:buClr>
              <a:buSzTx/>
              <a:buFont typeface="Wingdings"/>
              <a:buChar char="q"/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оживление и рост в экономике области при неухудшающихся внешних условиях</a:t>
            </a:r>
            <a:endParaRPr lang="ru-RU" sz="1200" b="0" i="0" u="none" strike="noStrike" cap="none" spc="0">
              <a:ln>
                <a:noFill/>
              </a:ln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74156017" name="Прямоугольник 30"/>
          <p:cNvSpPr/>
          <p:nvPr/>
        </p:nvSpPr>
        <p:spPr bwMode="auto">
          <a:xfrm>
            <a:off x="3749586" y="1094430"/>
            <a:ext cx="4963154" cy="457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marR="0" lvl="0" indent="-17145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50000"/>
                </a:srgbClr>
              </a:buClr>
              <a:buSzTx/>
              <a:buFont typeface="Wingdings"/>
              <a:buChar char="q"/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сдержанная инвестиционная политика частных компаний при относительно слабом росте потребительского спроса</a:t>
            </a:r>
            <a:endParaRPr lang="ru-RU" sz="1200" b="0" i="0" u="none" strike="noStrike" cap="none" spc="0">
              <a:ln>
                <a:noFill/>
              </a:ln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515710721" name="Прямоугольник 15"/>
          <p:cNvSpPr/>
          <p:nvPr/>
        </p:nvSpPr>
        <p:spPr bwMode="auto">
          <a:xfrm>
            <a:off x="3757370" y="782664"/>
            <a:ext cx="2548795" cy="274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marR="0" lvl="0" indent="-17145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50000"/>
                </a:srgbClr>
              </a:buClr>
              <a:buSzTx/>
              <a:buFont typeface="Wingdings"/>
              <a:buChar char="q"/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консервативное развитие</a:t>
            </a:r>
            <a:endParaRPr lang="ru-RU" sz="1200" b="0" i="0" u="none" strike="noStrike" cap="none" spc="0">
              <a:ln>
                <a:noFill/>
              </a:ln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208471353" name="Прямоугольник 4"/>
          <p:cNvSpPr/>
          <p:nvPr/>
        </p:nvSpPr>
        <p:spPr bwMode="auto">
          <a:xfrm>
            <a:off x="161366" y="804690"/>
            <a:ext cx="2678428" cy="51851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120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Вариант 1 (консервативный) </a:t>
            </a:r>
            <a:r>
              <a:rPr sz="16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«Поступательный рост»</a:t>
            </a:r>
            <a:endParaRPr sz="1600" b="1" i="0" u="none" strike="noStrike" cap="none" spc="0">
              <a:ln>
                <a:noFill/>
              </a:ln>
              <a:solidFill>
                <a:srgbClr val="ED7D31">
                  <a:lumMod val="50000"/>
                </a:srgbClr>
              </a:solidFill>
              <a:latin typeface="Tahoma"/>
              <a:cs typeface="Tahoma"/>
            </a:endParaRPr>
          </a:p>
        </p:txBody>
      </p:sp>
      <p:pic>
        <p:nvPicPr>
          <p:cNvPr id="309381985" name="Рисунок 3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596335" y="58702"/>
            <a:ext cx="1487966" cy="537010"/>
          </a:xfrm>
          <a:prstGeom prst="rect">
            <a:avLst/>
          </a:prstGeom>
        </p:spPr>
      </p:pic>
      <p:cxnSp>
        <p:nvCxnSpPr>
          <p:cNvPr id="629608935" name="Прямая соединительная линия 36"/>
          <p:cNvCxnSpPr>
            <a:cxnSpLocks/>
          </p:cNvCxnSpPr>
          <p:nvPr/>
        </p:nvCxnSpPr>
        <p:spPr bwMode="auto">
          <a:xfrm>
            <a:off x="179511" y="656408"/>
            <a:ext cx="8685964" cy="12073"/>
          </a:xfrm>
          <a:prstGeom prst="line">
            <a:avLst/>
          </a:prstGeom>
          <a:noFill/>
          <a:ln w="9525" cap="flat" cmpd="sng" algn="ctr">
            <a:solidFill>
              <a:srgbClr val="B8885B"/>
            </a:solidFill>
            <a:prstDash val="solid"/>
          </a:ln>
          <a:effectLst/>
        </p:spPr>
      </p:cxnSp>
      <p:sp>
        <p:nvSpPr>
          <p:cNvPr id="732564286" name="Прямоугольник 37"/>
          <p:cNvSpPr/>
          <p:nvPr/>
        </p:nvSpPr>
        <p:spPr bwMode="auto">
          <a:xfrm>
            <a:off x="161366" y="-34477"/>
            <a:ext cx="7560840" cy="736213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599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8887" algn="l"/>
              </a:tabLst>
              <a:defRPr/>
            </a:pPr>
            <a:r>
              <a:rPr lang="ru-RU" sz="150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ＭＳ Ｐゴシック"/>
                <a:cs typeface="Tahoma"/>
              </a:rPr>
              <a:t>Сценарии социально-экономического развития Новосибирской области </a:t>
            </a:r>
            <a:endParaRPr sz="1500" b="0" i="0" u="none" strike="noStrike" cap="none" spc="0">
              <a:ln>
                <a:noFill/>
              </a:ln>
              <a:solidFill>
                <a:prstClr val="black"/>
              </a:solidFill>
              <a:ea typeface="ＭＳ Ｐゴシック"/>
              <a:cs typeface="Arial"/>
            </a:endParaRPr>
          </a:p>
        </p:txBody>
      </p:sp>
      <p:sp>
        <p:nvSpPr>
          <p:cNvPr id="1819254251" name="Прямоугольник 4"/>
          <p:cNvSpPr/>
          <p:nvPr/>
        </p:nvSpPr>
        <p:spPr bwMode="auto">
          <a:xfrm>
            <a:off x="179511" y="1900272"/>
            <a:ext cx="3080123" cy="76235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120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Вариант 2 (целевой)</a:t>
            </a:r>
            <a:endParaRPr sz="1200" b="1" i="0" u="none" strike="noStrike" cap="none" spc="0">
              <a:ln>
                <a:noFill/>
              </a:ln>
              <a:solidFill>
                <a:prstClr val="black"/>
              </a:solidFill>
              <a:latin typeface="Tahoma"/>
              <a:cs typeface="Tahoma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«Ориентация на внешние рынки»</a:t>
            </a:r>
            <a:endParaRPr sz="1800" b="1" i="0" u="none" strike="noStrike" cap="none" spc="0">
              <a:ln>
                <a:noFill/>
              </a:ln>
              <a:solidFill>
                <a:srgbClr val="ED7D31">
                  <a:lumMod val="50000"/>
                </a:srgbClr>
              </a:solidFill>
              <a:latin typeface="Tahoma"/>
              <a:cs typeface="Tahoma"/>
            </a:endParaRPr>
          </a:p>
        </p:txBody>
      </p:sp>
      <p:sp>
        <p:nvSpPr>
          <p:cNvPr id="650833944" name="Прямоугольник 30"/>
          <p:cNvSpPr/>
          <p:nvPr/>
        </p:nvSpPr>
        <p:spPr bwMode="auto">
          <a:xfrm>
            <a:off x="3757370" y="2621070"/>
            <a:ext cx="4845202" cy="640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marR="0" lvl="0" indent="-17145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50000"/>
                </a:srgbClr>
              </a:buClr>
              <a:buSzTx/>
              <a:buFont typeface="Wingdings"/>
              <a:buChar char="q"/>
              <a:defRPr/>
            </a:pPr>
            <a:r>
              <a:rPr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создание необходимых условий для инновационного развития, в том числе расширение источников, механизмов и инструментов финансирования</a:t>
            </a:r>
            <a:endParaRPr sz="1200" b="0" i="0" u="none" strike="noStrike" cap="none" spc="0">
              <a:ln>
                <a:noFill/>
              </a:ln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124047627" name="Прямоугольник 4"/>
          <p:cNvSpPr/>
          <p:nvPr/>
        </p:nvSpPr>
        <p:spPr bwMode="auto">
          <a:xfrm>
            <a:off x="179511" y="3592766"/>
            <a:ext cx="3086602" cy="51851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120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Вариант 3 (инновационный)</a:t>
            </a:r>
            <a:endParaRPr sz="1200" b="1" i="0" u="none" strike="noStrike" cap="none" spc="0">
              <a:ln>
                <a:noFill/>
              </a:ln>
              <a:solidFill>
                <a:prstClr val="black"/>
              </a:solidFill>
              <a:latin typeface="Tahoma"/>
              <a:cs typeface="Tahoma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«Сибирский центр роста»</a:t>
            </a:r>
            <a:endParaRPr sz="1600" b="1" i="0" u="none" strike="noStrike" cap="none" spc="0">
              <a:ln>
                <a:noFill/>
              </a:ln>
              <a:solidFill>
                <a:srgbClr val="ED7D31">
                  <a:lumMod val="50000"/>
                </a:srgbClr>
              </a:solidFill>
              <a:latin typeface="Tahoma"/>
              <a:cs typeface="Tahoma"/>
            </a:endParaRPr>
          </a:p>
        </p:txBody>
      </p:sp>
      <p:sp>
        <p:nvSpPr>
          <p:cNvPr id="859271731" name="Прямоугольник 30"/>
          <p:cNvSpPr/>
          <p:nvPr/>
        </p:nvSpPr>
        <p:spPr bwMode="auto">
          <a:xfrm>
            <a:off x="3757370" y="2187542"/>
            <a:ext cx="4876985" cy="457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marR="0" lvl="0" indent="-17145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50000"/>
                </a:srgbClr>
              </a:buClr>
              <a:buSzTx/>
              <a:buFont typeface="Wingdings"/>
              <a:buChar char="q"/>
              <a:defRPr/>
            </a:pPr>
            <a:r>
              <a:rPr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фокус на развитии приоритетных секторов, ориентированных на экспорт</a:t>
            </a:r>
            <a:endParaRPr sz="1200" b="0" i="0" u="none" strike="noStrike" cap="none" spc="0">
              <a:ln>
                <a:noFill/>
              </a:ln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126838115" name="Прямоугольник 30"/>
          <p:cNvSpPr/>
          <p:nvPr/>
        </p:nvSpPr>
        <p:spPr bwMode="auto">
          <a:xfrm>
            <a:off x="3726315" y="3577347"/>
            <a:ext cx="4880225" cy="274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marR="0" lvl="0" indent="-17145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50000"/>
                </a:srgbClr>
              </a:buClr>
              <a:buSzTx/>
              <a:buFont typeface="Wingdings"/>
              <a:buChar char="q"/>
              <a:defRPr/>
            </a:pPr>
            <a:r>
              <a:rPr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ожидание позитивных изменений во внешней среде</a:t>
            </a:r>
            <a:endParaRPr sz="1200" b="0" i="0" u="none" strike="noStrike" cap="none" spc="0">
              <a:ln>
                <a:noFill/>
              </a:ln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41894359" name="Прямоугольник 30"/>
          <p:cNvSpPr/>
          <p:nvPr/>
        </p:nvSpPr>
        <p:spPr bwMode="auto">
          <a:xfrm>
            <a:off x="3726315" y="3852027"/>
            <a:ext cx="4891744" cy="1189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marR="0" lvl="0" indent="-17145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>
                  <a:lumMod val="50000"/>
                </a:srgbClr>
              </a:buClr>
              <a:buSzTx/>
              <a:buFont typeface="Wingdings"/>
              <a:buChar char="q"/>
              <a:defRPr/>
            </a:pPr>
            <a:r>
              <a:rPr sz="1200" b="0" i="0" u="none" strike="noStrike" cap="none" spc="0" dirty="0" err="1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формирование</a:t>
            </a:r>
            <a:r>
              <a:rPr sz="12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 </a:t>
            </a:r>
            <a:r>
              <a:rPr sz="1200" b="0" i="0" u="none" strike="noStrike" cap="none" spc="0" dirty="0" err="1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внутренних</a:t>
            </a:r>
            <a:r>
              <a:rPr sz="12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 условий для </a:t>
            </a:r>
            <a:r>
              <a:rPr sz="1200" b="0" i="0" u="none" strike="noStrike" cap="none" spc="0" dirty="0" err="1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опережающего</a:t>
            </a:r>
            <a:r>
              <a:rPr sz="12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 </a:t>
            </a:r>
            <a:r>
              <a:rPr sz="1200" b="0" i="0" u="none" strike="noStrike" cap="none" spc="0" dirty="0" err="1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экономического</a:t>
            </a:r>
            <a:r>
              <a:rPr sz="12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 </a:t>
            </a:r>
            <a:r>
              <a:rPr sz="1200" b="0" i="0" u="none" strike="noStrike" cap="none" spc="0" dirty="0" err="1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роста</a:t>
            </a:r>
            <a:r>
              <a:rPr sz="12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: </a:t>
            </a:r>
            <a:r>
              <a:rPr sz="1200" b="0" i="0" u="none" strike="noStrike" cap="none" spc="0" dirty="0" err="1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внедрение</a:t>
            </a:r>
            <a:r>
              <a:rPr sz="12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 </a:t>
            </a:r>
            <a:r>
              <a:rPr sz="1200" b="0" i="0" u="none" strike="noStrike" cap="none" spc="0" dirty="0" err="1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прорывных</a:t>
            </a:r>
            <a:r>
              <a:rPr sz="12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 </a:t>
            </a:r>
            <a:r>
              <a:rPr sz="1200" b="0" i="0" u="none" strike="noStrike" cap="none" spc="0" dirty="0" err="1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научно-технологических</a:t>
            </a:r>
            <a:r>
              <a:rPr sz="12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 </a:t>
            </a:r>
            <a:r>
              <a:rPr sz="1200" b="0" i="0" u="none" strike="noStrike" cap="none" spc="0" dirty="0" err="1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разработок</a:t>
            </a:r>
            <a:r>
              <a:rPr sz="12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, </a:t>
            </a:r>
            <a:r>
              <a:rPr sz="1200" b="0" i="0" u="none" strike="noStrike" cap="none" spc="0" dirty="0" err="1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занятие</a:t>
            </a:r>
            <a:r>
              <a:rPr sz="12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 </a:t>
            </a:r>
            <a:r>
              <a:rPr sz="1200" b="0" i="0" u="none" strike="noStrike" cap="none" spc="0" dirty="0" err="1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рыночных</a:t>
            </a:r>
            <a:r>
              <a:rPr sz="12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 </a:t>
            </a:r>
            <a:r>
              <a:rPr sz="1200" b="0" i="0" u="none" strike="noStrike" cap="none" spc="0" dirty="0" err="1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ниш</a:t>
            </a:r>
            <a:r>
              <a:rPr sz="12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 «</a:t>
            </a:r>
            <a:r>
              <a:rPr sz="1200" b="0" i="0" u="none" strike="noStrike" cap="none" spc="0" dirty="0" err="1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новой</a:t>
            </a:r>
            <a:r>
              <a:rPr sz="12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 </a:t>
            </a:r>
            <a:r>
              <a:rPr sz="1200" b="0" i="0" u="none" strike="noStrike" cap="none" spc="0" dirty="0" err="1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экономики</a:t>
            </a:r>
            <a:r>
              <a:rPr sz="12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», </a:t>
            </a:r>
            <a:r>
              <a:rPr sz="1200" b="0" i="0" u="none" strike="noStrike" cap="none" spc="0" dirty="0" err="1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кратный</a:t>
            </a:r>
            <a:r>
              <a:rPr sz="12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 рост </a:t>
            </a:r>
            <a:r>
              <a:rPr sz="1200" b="0" i="0" u="none" strike="noStrike" cap="none" spc="0" dirty="0" err="1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экспорта</a:t>
            </a:r>
            <a:r>
              <a:rPr sz="12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 </a:t>
            </a:r>
            <a:r>
              <a:rPr sz="1200" b="0" i="0" u="none" strike="noStrike" cap="none" spc="0" dirty="0" err="1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высокотехнологичной</a:t>
            </a:r>
            <a:r>
              <a:rPr sz="12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 </a:t>
            </a:r>
            <a:r>
              <a:rPr sz="1200" b="0" i="0" u="none" strike="noStrike" cap="none" spc="0" dirty="0" err="1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продукции</a:t>
            </a:r>
            <a:r>
              <a:rPr sz="12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 и </a:t>
            </a:r>
            <a:r>
              <a:rPr sz="1200" b="0" i="0" u="none" strike="noStrike" cap="none" spc="0" dirty="0" err="1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услуг</a:t>
            </a:r>
            <a:r>
              <a:rPr sz="12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, </a:t>
            </a:r>
            <a:r>
              <a:rPr sz="1200" b="0" i="0" u="none" strike="noStrike" cap="none" spc="0" dirty="0" err="1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ускоренное</a:t>
            </a:r>
            <a:r>
              <a:rPr sz="12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 </a:t>
            </a:r>
            <a:r>
              <a:rPr sz="1200" b="0" i="0" u="none" strike="noStrike" cap="none" spc="0" dirty="0" err="1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инновационное</a:t>
            </a:r>
            <a:r>
              <a:rPr sz="12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 </a:t>
            </a:r>
            <a:r>
              <a:rPr sz="1200" b="0" i="0" u="none" strike="noStrike" cap="none" spc="0" dirty="0" err="1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развитие</a:t>
            </a:r>
            <a:r>
              <a:rPr sz="12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 </a:t>
            </a:r>
            <a:r>
              <a:rPr sz="1200" b="0" i="0" u="none" strike="noStrike" cap="none" spc="0" dirty="0" err="1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отраслей-лидеров</a:t>
            </a:r>
            <a:endParaRPr sz="1200" b="0" i="0" u="none" strike="noStrike" cap="none" spc="0" dirty="0">
              <a:ln>
                <a:noFill/>
              </a:ln>
              <a:solidFill>
                <a:prstClr val="black"/>
              </a:solidFill>
              <a:latin typeface="Tahoma"/>
              <a:cs typeface="Tahoma"/>
            </a:endParaRPr>
          </a:p>
        </p:txBody>
      </p:sp>
      <p:cxnSp>
        <p:nvCxnSpPr>
          <p:cNvPr id="2" name="Прямая соединительная линия 1"/>
          <p:cNvCxnSpPr>
            <a:cxnSpLocks/>
          </p:cNvCxnSpPr>
          <p:nvPr/>
        </p:nvCxnSpPr>
        <p:spPr bwMode="auto">
          <a:xfrm flipV="1">
            <a:off x="3822852" y="1642373"/>
            <a:ext cx="4795206" cy="0"/>
          </a:xfrm>
          <a:prstGeom prst="line">
            <a:avLst/>
          </a:prstGeom>
          <a:ln w="6350" cap="flat" cmpd="sng" algn="ctr">
            <a:solidFill>
              <a:srgbClr val="C45911"/>
            </a:solidFill>
            <a:prstDash val="lgDash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967566" name="Прямая соединительная линия 509967565"/>
          <p:cNvCxnSpPr>
            <a:cxnSpLocks/>
          </p:cNvCxnSpPr>
          <p:nvPr/>
        </p:nvCxnSpPr>
        <p:spPr bwMode="auto">
          <a:xfrm flipV="1">
            <a:off x="3833559" y="3429000"/>
            <a:ext cx="4795206" cy="0"/>
          </a:xfrm>
          <a:prstGeom prst="line">
            <a:avLst/>
          </a:prstGeom>
          <a:ln w="6350" cap="flat" cmpd="sng" algn="ctr">
            <a:solidFill>
              <a:srgbClr val="C45911"/>
            </a:solidFill>
            <a:prstDash val="lgDash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/>
              <a:t>20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585283" y="50874"/>
            <a:ext cx="1487967" cy="537011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>
            <a:cxnSpLocks/>
          </p:cNvCxnSpPr>
          <p:nvPr/>
        </p:nvCxnSpPr>
        <p:spPr bwMode="auto">
          <a:xfrm>
            <a:off x="127735" y="634782"/>
            <a:ext cx="8685965" cy="12074"/>
          </a:xfrm>
          <a:prstGeom prst="line">
            <a:avLst/>
          </a:prstGeom>
          <a:noFill/>
          <a:ln w="9525" cap="flat" cmpd="sng" algn="ctr">
            <a:solidFill>
              <a:srgbClr val="B8885B"/>
            </a:solidFill>
            <a:prstDash val="solid"/>
          </a:ln>
          <a:effectLst/>
        </p:spPr>
      </p:cxn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97155" y="693753"/>
          <a:ext cx="8412201" cy="3745647"/>
        </p:xfrm>
        <a:graphic>
          <a:graphicData uri="http://schemas.openxmlformats.org/drawingml/2006/table">
            <a:tbl>
              <a:tblPr bandRow="1">
                <a:tableStyleId>{0660B408-B3CF-4A94-85FC-2B1E0A45F4A2}</a:tableStyleId>
              </a:tblPr>
              <a:tblGrid>
                <a:gridCol w="56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2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17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56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932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200" b="1" i="0" u="none" strike="noStrike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200" b="1" i="0" u="none" strike="noStrike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202</a:t>
                      </a:r>
                      <a:r>
                        <a:rPr lang="en-US" sz="900" b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3</a:t>
                      </a:r>
                      <a:r>
                        <a:rPr lang="ru-RU" sz="900" b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* (оценка)</a:t>
                      </a:r>
                      <a:endParaRPr/>
                    </a:p>
                  </a:txBody>
                  <a:tcPr marL="68580" marR="68580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202</a:t>
                      </a:r>
                      <a:r>
                        <a:rPr lang="en-US" sz="900" b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4</a:t>
                      </a:r>
                      <a:endParaRPr lang="ru-RU" sz="900" b="1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68580" marR="68580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202</a:t>
                      </a:r>
                      <a:r>
                        <a:rPr lang="en-US" sz="900" b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5</a:t>
                      </a:r>
                      <a:endParaRPr lang="ru-RU" sz="900" b="1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68580" marR="68580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202</a:t>
                      </a:r>
                      <a:r>
                        <a:rPr lang="en-US" sz="900" b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6</a:t>
                      </a:r>
                      <a:endParaRPr lang="ru-RU" sz="900" b="1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68580" marR="68580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4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200" b="0" i="0" u="none" strike="noStrike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u="none" strike="noStrike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НСО</a:t>
                      </a:r>
                      <a:endParaRPr lang="ru-RU" sz="900" b="1" i="1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68580" marR="68580" marT="25718" marB="25718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РФ</a:t>
                      </a:r>
                      <a:endParaRPr lang="ru-RU" sz="900" b="1" i="0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68580" marR="68580" marT="25718" marB="25718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НСО</a:t>
                      </a:r>
                      <a:endParaRPr/>
                    </a:p>
                  </a:txBody>
                  <a:tcPr marL="68580" marR="68580" marT="25718" marB="25718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РФ</a:t>
                      </a:r>
                      <a:endParaRPr/>
                    </a:p>
                  </a:txBody>
                  <a:tcPr marL="68580" marR="68580" marT="25718" marB="25718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НСО</a:t>
                      </a:r>
                      <a:endParaRPr/>
                    </a:p>
                  </a:txBody>
                  <a:tcPr marL="68580" marR="68580" marT="25718" marB="25718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РФ</a:t>
                      </a:r>
                      <a:endParaRPr/>
                    </a:p>
                  </a:txBody>
                  <a:tcPr marL="68580" marR="68580" marT="25718" marB="25718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НСО</a:t>
                      </a:r>
                      <a:endParaRPr/>
                    </a:p>
                  </a:txBody>
                  <a:tcPr marL="68580" marR="68580" marT="25718" marB="25718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РФ</a:t>
                      </a:r>
                      <a:endParaRPr/>
                    </a:p>
                  </a:txBody>
                  <a:tcPr marL="68580" marR="68580" marT="25718" marB="25718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169">
                <a:tc>
                  <a:txBody>
                    <a:bodyPr/>
                    <a:lstStyle/>
                    <a:p>
                      <a:pPr marL="0" algn="l" defTabSz="685800">
                        <a:defRPr/>
                      </a:pP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68580" marR="68580"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>
                        <a:defRPr/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ВРП (по РФ-ВВП)</a:t>
                      </a:r>
                      <a:endParaRPr/>
                    </a:p>
                  </a:txBody>
                  <a:tcPr marL="68580" marR="68580"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102,3</a:t>
                      </a:r>
                      <a:endParaRPr/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102,8</a:t>
                      </a:r>
                      <a:endParaRPr/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106,4</a:t>
                      </a:r>
                      <a:endParaRPr/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102,3</a:t>
                      </a:r>
                      <a:endParaRPr/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110,9</a:t>
                      </a:r>
                      <a:endParaRPr/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104,7</a:t>
                      </a:r>
                      <a:endParaRPr/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116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,0</a:t>
                      </a:r>
                      <a:endParaRPr lang="ru-RU" sz="10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107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,0</a:t>
                      </a:r>
                      <a:endParaRPr lang="ru-RU" sz="10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596">
                <a:tc>
                  <a:txBody>
                    <a:bodyPr/>
                    <a:lstStyle/>
                    <a:p>
                      <a:pPr marL="0" algn="l" defTabSz="685800">
                        <a:defRPr/>
                      </a:pP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68580" marR="68580" marT="25718" marB="25718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>
                        <a:defRPr/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Инвестиции в основной капитал</a:t>
                      </a:r>
                      <a:endParaRPr/>
                    </a:p>
                  </a:txBody>
                  <a:tcPr marL="68580" marR="68580" marT="25718" marB="25718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0</a:t>
                      </a: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5</a:t>
                      </a:r>
                      <a:endParaRPr lang="ru-RU" sz="10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106,0</a:t>
                      </a:r>
                      <a:endParaRPr lang="ru-RU" sz="10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103,1</a:t>
                      </a:r>
                      <a:endParaRPr/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102</a:t>
                      </a: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3</a:t>
                      </a:r>
                      <a:endParaRPr lang="ru-RU" sz="10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</a:t>
                      </a: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7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2</a:t>
                      </a:r>
                      <a:endParaRPr/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5</a:t>
                      </a: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4</a:t>
                      </a:r>
                      <a:endParaRPr lang="ru-RU" sz="10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</a:t>
                      </a: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7,9</a:t>
                      </a:r>
                      <a:endParaRPr/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8</a:t>
                      </a: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5</a:t>
                      </a:r>
                      <a:endParaRPr lang="ru-RU" sz="10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211">
                <a:tc>
                  <a:txBody>
                    <a:bodyPr/>
                    <a:lstStyle/>
                    <a:p>
                      <a:pPr marL="0" algn="l" defTabSz="685800">
                        <a:defRPr/>
                      </a:pP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68580" marR="68580"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>
                        <a:defRPr/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Промышленное производство</a:t>
                      </a:r>
                      <a:endParaRPr/>
                    </a:p>
                  </a:txBody>
                  <a:tcPr marL="68580" marR="68580"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</a:t>
                      </a: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04,4</a:t>
                      </a:r>
                      <a:endParaRPr/>
                    </a:p>
                  </a:txBody>
                  <a:tcPr marL="68580" marR="68580"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103,6</a:t>
                      </a:r>
                      <a:endParaRPr/>
                    </a:p>
                  </a:txBody>
                  <a:tcPr marL="68580" marR="68580"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109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,0</a:t>
                      </a:r>
                      <a:endParaRPr lang="ru-RU" sz="10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29528" marR="29528" marT="48578" marB="4857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102,6</a:t>
                      </a:r>
                      <a:endParaRPr/>
                    </a:p>
                  </a:txBody>
                  <a:tcPr marL="68580" marR="68580"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112,7</a:t>
                      </a:r>
                      <a:endParaRPr/>
                    </a:p>
                  </a:txBody>
                  <a:tcPr marL="68580" marR="68580"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104,9</a:t>
                      </a:r>
                      <a:endParaRPr/>
                    </a:p>
                  </a:txBody>
                  <a:tcPr marL="68580" marR="68580"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116,5</a:t>
                      </a:r>
                      <a:endParaRPr/>
                    </a:p>
                  </a:txBody>
                  <a:tcPr marL="68580" marR="68580"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107,3</a:t>
                      </a:r>
                      <a:endParaRPr/>
                    </a:p>
                  </a:txBody>
                  <a:tcPr marL="68580" marR="68580" marT="25718" marB="2571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488">
                <a:tc>
                  <a:txBody>
                    <a:bodyPr/>
                    <a:lstStyle/>
                    <a:p>
                      <a:pPr marL="0" algn="l" defTabSz="685800">
                        <a:defRPr/>
                      </a:pP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68580" marR="68580" marT="25718" marB="25718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>
                        <a:defRPr/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Оборот розничной торговли</a:t>
                      </a:r>
                      <a:endParaRPr/>
                    </a:p>
                  </a:txBody>
                  <a:tcPr marL="68580" marR="68580" marT="25718" marB="25718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2</a:t>
                      </a: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5</a:t>
                      </a:r>
                      <a:endParaRPr lang="ru-RU" sz="10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105</a:t>
                      </a: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8</a:t>
                      </a:r>
                      <a:endParaRPr lang="ru-RU" sz="10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4</a:t>
                      </a: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2</a:t>
                      </a:r>
                      <a:endParaRPr lang="ru-RU" sz="10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3</a:t>
                      </a: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6</a:t>
                      </a:r>
                      <a:endParaRPr lang="ru-RU" sz="10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8</a:t>
                      </a: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4</a:t>
                      </a:r>
                      <a:endParaRPr lang="ru-RU" sz="10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7</a:t>
                      </a: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</a:t>
                      </a:r>
                      <a:endParaRPr lang="ru-RU" sz="10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12</a:t>
                      </a: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9</a:t>
                      </a:r>
                      <a:endParaRPr lang="ru-RU" sz="10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</a:t>
                      </a: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9</a:t>
                      </a:r>
                      <a:endParaRPr lang="ru-RU" sz="10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211">
                <a:tc>
                  <a:txBody>
                    <a:bodyPr/>
                    <a:lstStyle/>
                    <a:p>
                      <a:pPr marL="0" algn="l" defTabSz="685800">
                        <a:defRPr/>
                      </a:pP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68580" marR="68580"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>
                        <a:defRPr/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Платные услуги</a:t>
                      </a:r>
                      <a:endParaRPr/>
                    </a:p>
                  </a:txBody>
                  <a:tcPr marL="68580" marR="68580"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110</a:t>
                      </a: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5</a:t>
                      </a:r>
                      <a:endParaRPr lang="ru-RU" sz="10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104</a:t>
                      </a: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</a:t>
                      </a:r>
                      <a:endParaRPr lang="ru-RU" sz="10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105,0</a:t>
                      </a:r>
                      <a:endParaRPr lang="ru-RU" sz="10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2</a:t>
                      </a: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,9</a:t>
                      </a:r>
                      <a:endParaRPr/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9</a:t>
                      </a: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2</a:t>
                      </a:r>
                      <a:endParaRPr lang="ru-RU" sz="10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5</a:t>
                      </a: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,4</a:t>
                      </a:r>
                      <a:endParaRPr/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14</a:t>
                      </a: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7</a:t>
                      </a:r>
                      <a:endParaRPr lang="ru-RU" sz="10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8</a:t>
                      </a: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,0</a:t>
                      </a:r>
                      <a:endParaRPr/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211">
                <a:tc>
                  <a:txBody>
                    <a:bodyPr/>
                    <a:lstStyle/>
                    <a:p>
                      <a:pPr marL="0" algn="l" defTabSz="685800">
                        <a:defRPr/>
                      </a:pP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68580" marR="68580" marT="25718" marB="25718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>
                        <a:defRPr/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Сельское хозяйство</a:t>
                      </a:r>
                      <a:endParaRPr/>
                    </a:p>
                  </a:txBody>
                  <a:tcPr marL="68580" marR="68580" marT="25718" marB="25718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</a:rPr>
                        <a:t>88,5</a:t>
                      </a:r>
                      <a:endParaRPr/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</a:rPr>
                        <a:t>96,6</a:t>
                      </a:r>
                      <a:endParaRPr/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107,0</a:t>
                      </a:r>
                      <a:endParaRPr lang="ru-RU" sz="10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102,3</a:t>
                      </a:r>
                      <a:endParaRPr/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109,5</a:t>
                      </a:r>
                      <a:endParaRPr/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103,8</a:t>
                      </a:r>
                      <a:endParaRPr/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111,8</a:t>
                      </a:r>
                      <a:endParaRPr/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105,2</a:t>
                      </a:r>
                      <a:endParaRPr/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6828">
                <a:tc>
                  <a:txBody>
                    <a:bodyPr/>
                    <a:lstStyle/>
                    <a:p>
                      <a:pPr marL="0" marR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68580" marR="68580"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Индекс потребительских цен (среднегодовой)</a:t>
                      </a:r>
                      <a:endParaRPr/>
                    </a:p>
                  </a:txBody>
                  <a:tcPr marL="68580" marR="68580"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000" b="1" i="0" u="none" strike="noStrike" cap="none" spc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</a:t>
                      </a:r>
                      <a:r>
                        <a:rPr lang="ru-RU" sz="1000" b="1" i="0" u="none" strike="noStrike" cap="none" spc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05,0</a:t>
                      </a:r>
                      <a:endParaRPr lang="ru-RU" sz="1000" b="1" i="0" u="none" strike="noStrike" cap="none" spc="0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cs typeface="Tahom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105,8</a:t>
                      </a:r>
                      <a:endParaRPr lang="ru-RU" sz="10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104,9</a:t>
                      </a:r>
                      <a:endParaRPr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107,2</a:t>
                      </a:r>
                      <a:endParaRPr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109,0</a:t>
                      </a:r>
                      <a:endParaRPr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111,7</a:t>
                      </a:r>
                      <a:endParaRPr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b="1" i="0" u="none" strike="noStrike" cap="none" spc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113,2</a:t>
                      </a:r>
                      <a:endParaRPr lang="ru-RU" sz="1000" b="1" i="0" u="none" strike="noStrike" cap="none" spc="0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cs typeface="Tahom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116,2</a:t>
                      </a:r>
                      <a:endParaRPr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68580" marR="68580" marT="25718" marB="25718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Реальная заработная плата</a:t>
                      </a:r>
                      <a:endParaRPr/>
                    </a:p>
                  </a:txBody>
                  <a:tcPr marL="68580" marR="68580" marT="25718" marB="25718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110,0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106,2</a:t>
                      </a:r>
                      <a:endParaRPr sz="10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9525" marR="9525" marT="9525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105,6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102,5</a:t>
                      </a:r>
                      <a:endParaRPr sz="10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9525" marR="9525" marT="9525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000"/>
                        <a:t>       </a:t>
                      </a:r>
                      <a:r>
                        <a:rPr lang="ru-RU" sz="1000" b="1" i="0" u="none" strike="noStrike" cap="none" spc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108,5</a:t>
                      </a:r>
                      <a:endParaRPr lang="ru-RU" sz="1000" b="1" i="0" u="none" strike="noStrike" cap="none" spc="0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cs typeface="Tahoma"/>
                      </a:endParaRPr>
                    </a:p>
                  </a:txBody>
                  <a:tcPr marL="9525" marR="9525" marT="9525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105,2</a:t>
                      </a:r>
                      <a:endParaRPr sz="10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9525" marR="9525" marT="9525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111,4</a:t>
                      </a:r>
                      <a:endParaRPr sz="10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9525" marR="9525" marT="9525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107,6</a:t>
                      </a:r>
                      <a:endParaRPr sz="10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9525" marR="9525" marT="9525" marB="0" anchor="ctr">
                    <a:solidFill>
                      <a:srgbClr val="F1D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6" name="Группа 15"/>
          <p:cNvGrpSpPr/>
          <p:nvPr/>
        </p:nvGrpSpPr>
        <p:grpSpPr bwMode="auto">
          <a:xfrm>
            <a:off x="417754" y="1754566"/>
            <a:ext cx="509763" cy="2184856"/>
            <a:chOff x="321674" y="2745781"/>
            <a:chExt cx="690981" cy="2919447"/>
          </a:xfrm>
        </p:grpSpPr>
        <p:pic>
          <p:nvPicPr>
            <p:cNvPr id="17" name="Picture 2" descr="Картинки по запросу иконка деньги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413507" y="5168797"/>
              <a:ext cx="496430" cy="496431"/>
            </a:xfrm>
            <a:prstGeom prst="rect">
              <a:avLst/>
            </a:prstGeom>
            <a:noFill/>
          </p:spPr>
        </p:pic>
        <p:pic>
          <p:nvPicPr>
            <p:cNvPr id="18" name="Picture 4" descr="Картинки по запросу иконка корзинка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t="17399" b="16603"/>
            <a:stretch/>
          </p:blipFill>
          <p:spPr bwMode="auto">
            <a:xfrm>
              <a:off x="321674" y="3728086"/>
              <a:ext cx="690981" cy="456032"/>
            </a:xfrm>
            <a:prstGeom prst="rect">
              <a:avLst/>
            </a:prstGeom>
            <a:noFill/>
          </p:spPr>
        </p:pic>
        <p:pic>
          <p:nvPicPr>
            <p:cNvPr id="19" name="Picture 8" descr="Похожее изображение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442500" y="4708539"/>
              <a:ext cx="446265" cy="446265"/>
            </a:xfrm>
            <a:prstGeom prst="rect">
              <a:avLst/>
            </a:prstGeom>
            <a:noFill/>
          </p:spPr>
        </p:pic>
        <p:pic>
          <p:nvPicPr>
            <p:cNvPr id="20" name="Picture 10" descr="Картинки по запросу иконка промышленность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34050" t="6716" r="37690" b="69041"/>
            <a:stretch/>
          </p:blipFill>
          <p:spPr bwMode="auto">
            <a:xfrm>
              <a:off x="371376" y="3211830"/>
              <a:ext cx="560593" cy="461665"/>
            </a:xfrm>
            <a:prstGeom prst="rect">
              <a:avLst/>
            </a:prstGeom>
            <a:noFill/>
          </p:spPr>
        </p:pic>
        <p:pic>
          <p:nvPicPr>
            <p:cNvPr id="21" name="Picture 8" descr="Похожее изображение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374011" y="2745781"/>
              <a:ext cx="483588" cy="483589"/>
            </a:xfrm>
            <a:prstGeom prst="rect">
              <a:avLst/>
            </a:prstGeom>
            <a:noFill/>
          </p:spPr>
        </p:pic>
        <p:pic>
          <p:nvPicPr>
            <p:cNvPr id="22" name="Picture 10" descr="Картинки по запросу иконка платные услуги"/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5099" t="9468" r="71209" b="78600"/>
            <a:stretch/>
          </p:blipFill>
          <p:spPr bwMode="auto">
            <a:xfrm>
              <a:off x="333175" y="4238707"/>
              <a:ext cx="679480" cy="363874"/>
            </a:xfrm>
            <a:prstGeom prst="rect">
              <a:avLst/>
            </a:prstGeom>
            <a:noFill/>
          </p:spPr>
        </p:pic>
      </p:grpSp>
      <p:pic>
        <p:nvPicPr>
          <p:cNvPr id="23" name="Picture 4" descr="Похожее изображение"/>
          <p:cNvPicPr>
            <a:picLocks noChangeAspect="1" noChangeArrowheads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417754" y="1465778"/>
            <a:ext cx="433984" cy="277316"/>
          </a:xfrm>
          <a:prstGeom prst="rect">
            <a:avLst/>
          </a:prstGeom>
          <a:noFill/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34912" y="4436180"/>
            <a:ext cx="8736686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135731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>
                <a:latin typeface="Tahoma"/>
                <a:ea typeface="Tahoma"/>
                <a:cs typeface="Tahoma"/>
              </a:rPr>
              <a:t>*приведены темпы роста в сопоставимых ценах, сложившиеся в 202</a:t>
            </a:r>
            <a:r>
              <a:rPr lang="en-US" sz="900">
                <a:latin typeface="Tahoma"/>
                <a:ea typeface="Tahoma"/>
                <a:cs typeface="Tahoma"/>
              </a:rPr>
              <a:t>3</a:t>
            </a:r>
            <a:r>
              <a:rPr lang="ru-RU" sz="900">
                <a:latin typeface="Tahoma"/>
                <a:ea typeface="Tahoma"/>
                <a:cs typeface="Tahoma"/>
              </a:rPr>
              <a:t> году относительно уровня 2022 года</a:t>
            </a:r>
            <a:endParaRPr lang="ru-RU" sz="900">
              <a:latin typeface="Arial"/>
            </a:endParaRPr>
          </a:p>
        </p:txBody>
      </p:sp>
      <p:cxnSp>
        <p:nvCxnSpPr>
          <p:cNvPr id="26" name="Прямая соединительная линия 25"/>
          <p:cNvCxnSpPr>
            <a:cxnSpLocks/>
          </p:cNvCxnSpPr>
          <p:nvPr/>
        </p:nvCxnSpPr>
        <p:spPr bwMode="auto">
          <a:xfrm>
            <a:off x="3491880" y="717562"/>
            <a:ext cx="0" cy="368756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cxnSpLocks/>
          </p:cNvCxnSpPr>
          <p:nvPr/>
        </p:nvCxnSpPr>
        <p:spPr bwMode="auto">
          <a:xfrm>
            <a:off x="4932040" y="717562"/>
            <a:ext cx="0" cy="368756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cxnSpLocks/>
          </p:cNvCxnSpPr>
          <p:nvPr/>
        </p:nvCxnSpPr>
        <p:spPr bwMode="auto">
          <a:xfrm>
            <a:off x="6300192" y="717562"/>
            <a:ext cx="0" cy="368756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cxnSpLocks/>
          </p:cNvCxnSpPr>
          <p:nvPr/>
        </p:nvCxnSpPr>
        <p:spPr bwMode="auto">
          <a:xfrm>
            <a:off x="7585283" y="717562"/>
            <a:ext cx="0" cy="3669742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90113" y="4043670"/>
            <a:ext cx="536716" cy="3896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5" name="TextBox 24"/>
          <p:cNvSpPr txBox="1"/>
          <p:nvPr/>
        </p:nvSpPr>
        <p:spPr bwMode="auto">
          <a:xfrm>
            <a:off x="360040" y="4598301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900" b="0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Данные приведены в соответствии с вариантами среднесрочного прогноза социально-экономического развития:</a:t>
            </a:r>
            <a:endParaRPr/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900" b="0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- </a:t>
            </a:r>
            <a:r>
              <a:rPr lang="ru-RU" sz="90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целевым </a:t>
            </a:r>
            <a:r>
              <a:rPr lang="ru-RU" sz="900" b="0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вариантом Новосибирской области </a:t>
            </a:r>
            <a:endParaRPr/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900" b="0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- </a:t>
            </a:r>
            <a:r>
              <a:rPr lang="ru-RU" sz="90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базовым </a:t>
            </a:r>
            <a:r>
              <a:rPr lang="ru-RU" sz="900" b="0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вариантом Российской Федерации</a:t>
            </a:r>
            <a:endParaRPr/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323528" y="29865"/>
            <a:ext cx="7688284" cy="64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>
                <a:solidFill>
                  <a:prstClr val="black"/>
                </a:solidFill>
                <a:latin typeface="Tahoma"/>
                <a:ea typeface="Tahoma"/>
                <a:cs typeface="Tahoma"/>
              </a:rPr>
              <a:t>Основные параметры прогноза СЭР НСО на 2024 год и плановый период 2025 и 2026 годов</a:t>
            </a:r>
            <a:endParaRPr lang="ru-RU" sz="1200">
              <a:solidFill>
                <a:prstClr val="black"/>
              </a:solidFill>
              <a:latin typeface="Tahoma"/>
              <a:ea typeface="Tahoma"/>
              <a:cs typeface="Tahoma"/>
            </a:endParaRPr>
          </a:p>
          <a:p>
            <a:pPr>
              <a:defRPr/>
            </a:pPr>
            <a:r>
              <a:rPr lang="ru-RU" sz="1200">
                <a:solidFill>
                  <a:prstClr val="black"/>
                </a:solidFill>
                <a:latin typeface="Tahoma"/>
                <a:ea typeface="Tahoma"/>
                <a:cs typeface="Tahoma"/>
              </a:rPr>
              <a:t>(темп роста в сопоставимых ценах к 202</a:t>
            </a:r>
            <a:r>
              <a:rPr lang="en-US" sz="1200">
                <a:solidFill>
                  <a:prstClr val="black"/>
                </a:solidFill>
                <a:latin typeface="Tahoma"/>
                <a:ea typeface="Tahoma"/>
                <a:cs typeface="Tahoma"/>
              </a:rPr>
              <a:t>3</a:t>
            </a:r>
            <a:r>
              <a:rPr lang="ru-RU" sz="1200">
                <a:solidFill>
                  <a:prstClr val="black"/>
                </a:solidFill>
                <a:latin typeface="Tahoma"/>
                <a:ea typeface="Tahoma"/>
                <a:cs typeface="Tahoma"/>
              </a:rPr>
              <a:t> году, </a:t>
            </a:r>
            <a:r>
              <a:rPr lang="ru-RU" sz="1200" b="1">
                <a:solidFill>
                  <a:prstClr val="black"/>
                </a:solidFill>
                <a:latin typeface="Tahoma"/>
                <a:ea typeface="Tahoma"/>
                <a:cs typeface="Tahoma"/>
              </a:rPr>
              <a:t>202</a:t>
            </a:r>
            <a:r>
              <a:rPr lang="en-US" sz="1200" b="1">
                <a:solidFill>
                  <a:prstClr val="black"/>
                </a:solidFill>
                <a:latin typeface="Tahoma"/>
                <a:ea typeface="Tahoma"/>
                <a:cs typeface="Tahoma"/>
              </a:rPr>
              <a:t>3</a:t>
            </a:r>
            <a:r>
              <a:rPr lang="ru-RU" sz="1200" b="1">
                <a:solidFill>
                  <a:prstClr val="black"/>
                </a:solidFill>
                <a:latin typeface="Tahoma"/>
                <a:ea typeface="Tahoma"/>
                <a:cs typeface="Tahoma"/>
              </a:rPr>
              <a:t> год – 100%</a:t>
            </a:r>
            <a:r>
              <a:rPr lang="ru-RU" sz="1200">
                <a:solidFill>
                  <a:prstClr val="black"/>
                </a:solidFill>
                <a:latin typeface="Tahoma"/>
                <a:ea typeface="Tahoma"/>
                <a:cs typeface="Tahoma"/>
              </a:rPr>
              <a:t>)</a:t>
            </a:r>
            <a:endParaRPr>
              <a:solidFill>
                <a:prstClr val="black"/>
              </a:solidFill>
              <a:cs typeface="Arial"/>
            </a:endParaRPr>
          </a:p>
          <a:p>
            <a:pPr>
              <a:defRPr/>
            </a:pPr>
            <a:r>
              <a:rPr lang="ru-RU" sz="1200" b="1">
                <a:solidFill>
                  <a:srgbClr val="70AD47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Целевой вариант</a:t>
            </a:r>
            <a:endParaRPr sz="1200" b="1">
              <a:solidFill>
                <a:srgbClr val="70AD47">
                  <a:lumMod val="50000"/>
                </a:srgbClr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585283" y="50874"/>
            <a:ext cx="1487967" cy="537011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>
            <a:cxnSpLocks/>
          </p:cNvCxnSpPr>
          <p:nvPr/>
        </p:nvCxnSpPr>
        <p:spPr bwMode="auto">
          <a:xfrm>
            <a:off x="127735" y="634782"/>
            <a:ext cx="8685965" cy="12074"/>
          </a:xfrm>
          <a:prstGeom prst="line">
            <a:avLst/>
          </a:prstGeom>
          <a:noFill/>
          <a:ln w="9525" cap="flat" cmpd="sng" algn="ctr">
            <a:solidFill>
              <a:srgbClr val="B8885B"/>
            </a:solidFill>
            <a:prstDash val="solid"/>
          </a:ln>
          <a:effectLst/>
        </p:spPr>
      </p:cxn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97155" y="693753"/>
          <a:ext cx="8412201" cy="3745647"/>
        </p:xfrm>
        <a:graphic>
          <a:graphicData uri="http://schemas.openxmlformats.org/drawingml/2006/table">
            <a:tbl>
              <a:tblPr bandRow="1">
                <a:tableStyleId>{0660B408-B3CF-4A94-85FC-2B1E0A45F4A2}</a:tableStyleId>
              </a:tblPr>
              <a:tblGrid>
                <a:gridCol w="56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2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17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56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932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200" b="1" i="0" u="none" strike="noStrike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200" b="1" i="0" u="none" strike="noStrike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2023* (оценка)</a:t>
                      </a:r>
                      <a:endParaRPr/>
                    </a:p>
                  </a:txBody>
                  <a:tcPr marL="68580" marR="68580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2024</a:t>
                      </a:r>
                      <a:endParaRPr/>
                    </a:p>
                  </a:txBody>
                  <a:tcPr marL="68580" marR="68580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2025</a:t>
                      </a:r>
                      <a:endParaRPr/>
                    </a:p>
                  </a:txBody>
                  <a:tcPr marL="68580" marR="68580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2026</a:t>
                      </a:r>
                      <a:endParaRPr/>
                    </a:p>
                  </a:txBody>
                  <a:tcPr marL="68580" marR="68580" marT="25718" marB="25718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4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200" b="0" i="0" u="none" strike="noStrike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u="none" strike="noStrike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НСО</a:t>
                      </a:r>
                      <a:endParaRPr lang="ru-RU" sz="900" b="1" i="1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68580" marR="68580" marT="25718" marB="25718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РФ</a:t>
                      </a:r>
                      <a:endParaRPr lang="ru-RU" sz="900" b="1" i="0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68580" marR="68580" marT="25718" marB="25718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НСО</a:t>
                      </a:r>
                      <a:endParaRPr/>
                    </a:p>
                  </a:txBody>
                  <a:tcPr marL="68580" marR="68580" marT="25718" marB="25718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РФ</a:t>
                      </a:r>
                      <a:endParaRPr/>
                    </a:p>
                  </a:txBody>
                  <a:tcPr marL="68580" marR="68580" marT="25718" marB="25718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НСО</a:t>
                      </a:r>
                      <a:endParaRPr/>
                    </a:p>
                  </a:txBody>
                  <a:tcPr marL="68580" marR="68580" marT="25718" marB="25718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РФ</a:t>
                      </a:r>
                      <a:endParaRPr/>
                    </a:p>
                  </a:txBody>
                  <a:tcPr marL="68580" marR="68580" marT="25718" marB="25718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НСО</a:t>
                      </a:r>
                      <a:endParaRPr/>
                    </a:p>
                  </a:txBody>
                  <a:tcPr marL="68580" marR="68580" marT="25718" marB="25718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РФ</a:t>
                      </a:r>
                      <a:endParaRPr/>
                    </a:p>
                  </a:txBody>
                  <a:tcPr marL="68580" marR="68580" marT="25718" marB="25718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169">
                <a:tc>
                  <a:txBody>
                    <a:bodyPr/>
                    <a:lstStyle/>
                    <a:p>
                      <a:pPr marL="0" algn="l" defTabSz="685800">
                        <a:defRPr/>
                      </a:pP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68580" marR="68580"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>
                        <a:defRPr/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ВРП (по РФ-ВВП)</a:t>
                      </a:r>
                      <a:endParaRPr/>
                    </a:p>
                  </a:txBody>
                  <a:tcPr marL="68580" marR="68580"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102,3</a:t>
                      </a:r>
                      <a:endParaRPr/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102,6</a:t>
                      </a:r>
                      <a:endParaRPr sz="10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102,8</a:t>
                      </a:r>
                      <a:endParaRPr/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101,4</a:t>
                      </a:r>
                      <a:endParaRPr sz="10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105,8</a:t>
                      </a:r>
                      <a:endParaRPr/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102,9</a:t>
                      </a:r>
                      <a:endParaRPr/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109,2</a:t>
                      </a:r>
                      <a:endParaRPr lang="ru-RU" sz="11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104,5</a:t>
                      </a:r>
                      <a:endParaRPr/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596">
                <a:tc>
                  <a:txBody>
                    <a:bodyPr/>
                    <a:lstStyle/>
                    <a:p>
                      <a:pPr marL="0" algn="l" defTabSz="685800">
                        <a:defRPr/>
                      </a:pP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68580" marR="68580" marT="25718" marB="25718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>
                        <a:defRPr/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Инвестиции в основной капитал</a:t>
                      </a:r>
                      <a:endParaRPr/>
                    </a:p>
                  </a:txBody>
                  <a:tcPr marL="68580" marR="68580" marT="25718" marB="25718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0</a:t>
                      </a: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5</a:t>
                      </a:r>
                      <a:endParaRPr/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105,2</a:t>
                      </a:r>
                      <a:endParaRPr sz="1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102,4</a:t>
                      </a:r>
                      <a:endParaRPr/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101,3</a:t>
                      </a:r>
                      <a:endParaRPr sz="10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105,9</a:t>
                      </a:r>
                      <a:endParaRPr/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103,5</a:t>
                      </a:r>
                      <a:endParaRPr/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112,</a:t>
                      </a:r>
                      <a:r>
                        <a:rPr lang="en-US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8</a:t>
                      </a:r>
                      <a:endParaRPr/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105,8</a:t>
                      </a:r>
                      <a:endParaRPr/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211">
                <a:tc>
                  <a:txBody>
                    <a:bodyPr/>
                    <a:lstStyle/>
                    <a:p>
                      <a:pPr marL="0" algn="l" defTabSz="685800">
                        <a:defRPr/>
                      </a:pP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68580" marR="68580"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>
                        <a:defRPr/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Промышленное производство</a:t>
                      </a:r>
                      <a:endParaRPr/>
                    </a:p>
                  </a:txBody>
                  <a:tcPr marL="68580" marR="68580"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104,4</a:t>
                      </a:r>
                      <a:endParaRPr/>
                    </a:p>
                  </a:txBody>
                  <a:tcPr marL="68580" marR="68580"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102,5</a:t>
                      </a:r>
                      <a:endParaRPr lang="ru-RU" sz="1000" b="1" i="0" u="none" strike="noStrike">
                        <a:solidFill>
                          <a:srgbClr val="C0000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68580" marR="68580"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102,9</a:t>
                      </a:r>
                      <a:endParaRPr/>
                    </a:p>
                  </a:txBody>
                  <a:tcPr marL="29528" marR="29528" marT="48578" marB="4857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</a:rPr>
                        <a:t>99,0</a:t>
                      </a:r>
                      <a:endParaRPr lang="ru-RU" sz="1000" b="1" i="0" u="none" strike="noStrike">
                        <a:solidFill>
                          <a:srgbClr val="C0000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68580" marR="68580"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105,9</a:t>
                      </a:r>
                      <a:endParaRPr/>
                    </a:p>
                  </a:txBody>
                  <a:tcPr marL="68580" marR="68580"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100,9</a:t>
                      </a:r>
                      <a:endParaRPr/>
                    </a:p>
                  </a:txBody>
                  <a:tcPr marL="68580" marR="68580"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109,0</a:t>
                      </a:r>
                      <a:endParaRPr lang="ru-RU" sz="11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68580" marR="68580"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>
                        <a:defRPr/>
                      </a:pPr>
                      <a:r>
                        <a:rPr lang="ru-RU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102,9</a:t>
                      </a:r>
                      <a:endParaRPr/>
                    </a:p>
                  </a:txBody>
                  <a:tcPr marL="68580" marR="68580" marT="25718" marB="2571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488">
                <a:tc>
                  <a:txBody>
                    <a:bodyPr/>
                    <a:lstStyle/>
                    <a:p>
                      <a:pPr marL="0" algn="l" defTabSz="685800">
                        <a:defRPr/>
                      </a:pP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68580" marR="68580" marT="25718" marB="25718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>
                        <a:defRPr/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Оборот розничной торговли</a:t>
                      </a:r>
                      <a:endParaRPr/>
                    </a:p>
                  </a:txBody>
                  <a:tcPr marL="68580" marR="68580" marT="25718" marB="25718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102,5</a:t>
                      </a:r>
                      <a:endParaRPr sz="1000" b="1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105,6</a:t>
                      </a:r>
                      <a:endParaRPr sz="1000" b="1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102,0</a:t>
                      </a:r>
                      <a:endParaRPr sz="1000" b="1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102,6</a:t>
                      </a:r>
                      <a:endParaRPr sz="1000" b="1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103,5</a:t>
                      </a:r>
                      <a:endParaRPr sz="1000" b="1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104,7</a:t>
                      </a:r>
                      <a:endParaRPr sz="1000" b="1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106,1</a:t>
                      </a:r>
                      <a:endParaRPr sz="1000" b="1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106,7</a:t>
                      </a:r>
                      <a:endParaRPr sz="1000" b="1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211">
                <a:tc>
                  <a:txBody>
                    <a:bodyPr/>
                    <a:lstStyle/>
                    <a:p>
                      <a:pPr marL="0" algn="l" defTabSz="685800">
                        <a:defRPr/>
                      </a:pP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68580" marR="68580"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>
                        <a:defRPr/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Платные услуги</a:t>
                      </a:r>
                      <a:endParaRPr/>
                    </a:p>
                  </a:txBody>
                  <a:tcPr marL="68580" marR="68580"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110,5</a:t>
                      </a:r>
                      <a:endParaRPr sz="1000" b="1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103,9</a:t>
                      </a:r>
                      <a:endParaRPr sz="1000" b="1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102,4</a:t>
                      </a:r>
                      <a:endParaRPr sz="1000" b="1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101,9</a:t>
                      </a:r>
                      <a:endParaRPr sz="1000" b="1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105,4</a:t>
                      </a:r>
                      <a:endParaRPr sz="1000" b="1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103,6</a:t>
                      </a:r>
                      <a:endParaRPr sz="1000" b="1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108,4</a:t>
                      </a:r>
                      <a:endParaRPr sz="1000" b="1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105,4</a:t>
                      </a:r>
                      <a:endParaRPr sz="1000" b="1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211">
                <a:tc>
                  <a:txBody>
                    <a:bodyPr/>
                    <a:lstStyle/>
                    <a:p>
                      <a:pPr marL="0" algn="l" defTabSz="685800">
                        <a:defRPr/>
                      </a:pP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68580" marR="68580" marT="25718" marB="25718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>
                        <a:defRPr/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Сельское хозяйство</a:t>
                      </a:r>
                      <a:endParaRPr/>
                    </a:p>
                  </a:txBody>
                  <a:tcPr marL="68580" marR="68580" marT="25718" marB="25718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</a:rPr>
                        <a:t>88,5</a:t>
                      </a:r>
                      <a:endParaRPr sz="1000" b="1">
                        <a:solidFill>
                          <a:srgbClr val="FF000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</a:rPr>
                        <a:t>96,6</a:t>
                      </a:r>
                      <a:endParaRPr sz="1000" b="1">
                        <a:solidFill>
                          <a:srgbClr val="FF000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105,5</a:t>
                      </a:r>
                      <a:endParaRPr sz="1000" b="1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</a:rPr>
                        <a:t>98,5</a:t>
                      </a:r>
                      <a:endParaRPr sz="1000" b="1">
                        <a:solidFill>
                          <a:srgbClr val="FF000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</a:t>
                      </a:r>
                      <a:r>
                        <a:rPr lang="ru-RU" sz="1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7</a:t>
                      </a:r>
                      <a:r>
                        <a:rPr lang="en-US" sz="1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ru-RU" sz="1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4</a:t>
                      </a:r>
                      <a:endParaRPr sz="1000" b="1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</a:rPr>
                        <a:t>99,3</a:t>
                      </a:r>
                      <a:endParaRPr sz="1000" b="1">
                        <a:solidFill>
                          <a:srgbClr val="FF000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</a:t>
                      </a:r>
                      <a:r>
                        <a:rPr lang="ru-RU" sz="1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9</a:t>
                      </a:r>
                      <a:r>
                        <a:rPr lang="en-US" sz="1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ru-RU" sz="1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5</a:t>
                      </a:r>
                      <a:endParaRPr sz="1000" b="1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100,0</a:t>
                      </a:r>
                      <a:endParaRPr sz="1000" b="1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7144" marR="7144" marT="7144" marB="0" anchor="ctr">
                    <a:solidFill>
                      <a:srgbClr val="F1D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6828">
                <a:tc>
                  <a:txBody>
                    <a:bodyPr/>
                    <a:lstStyle/>
                    <a:p>
                      <a:pPr marL="0" marR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68580" marR="68580"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Индекс потребительских цен (среднегодовой)</a:t>
                      </a:r>
                      <a:endParaRPr/>
                    </a:p>
                  </a:txBody>
                  <a:tcPr marL="68580" marR="68580"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105,0</a:t>
                      </a:r>
                      <a:endParaRPr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b="1" i="0" u="none" strike="noStrike" cap="none" spc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105,9</a:t>
                      </a:r>
                      <a:endParaRPr lang="ru-RU" sz="1000" b="1" i="0" u="none" strike="noStrike" cap="none" spc="0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cs typeface="Tahom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b="1" i="0" u="none" strike="noStrike" cap="none" spc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104,9</a:t>
                      </a:r>
                      <a:endParaRPr lang="ru-RU" sz="1000" b="1" i="0" u="none" strike="noStrike" cap="none" spc="0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cs typeface="Tahom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108,2</a:t>
                      </a:r>
                      <a:endParaRPr sz="1000" b="1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109,1</a:t>
                      </a:r>
                      <a:endParaRPr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b="1" i="0" u="none" strike="noStrike" cap="none" spc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112,5</a:t>
                      </a:r>
                      <a:endParaRPr sz="1000" b="1" i="0" u="none" strike="noStrike" cap="none" spc="0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cs typeface="Tahom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000" b="1" i="0" u="none" strike="noStrike" cap="none" spc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113,5</a:t>
                      </a:r>
                      <a:endParaRPr sz="1000" b="1" i="0" u="none" strike="noStrike" cap="none" spc="0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cs typeface="Tahom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116,9</a:t>
                      </a:r>
                      <a:endParaRPr sz="1000" b="1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68580" marR="68580" marT="25718" marB="25718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Реальная заработная плата</a:t>
                      </a:r>
                      <a:endParaRPr/>
                    </a:p>
                  </a:txBody>
                  <a:tcPr marL="68580" marR="68580" marT="25718" marB="25718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110,0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b="1" i="0" u="none" strike="noStrike" cap="none" spc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106,0</a:t>
                      </a:r>
                      <a:endParaRPr lang="ru-RU" sz="1000" b="1" i="0" u="none" strike="noStrike" cap="none" spc="0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cs typeface="Tahoma"/>
                      </a:endParaRPr>
                    </a:p>
                  </a:txBody>
                  <a:tcPr marL="9525" marR="9525" marT="9525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b="1" i="0" u="none" strike="noStrike" cap="none" spc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102,4</a:t>
                      </a:r>
                      <a:endParaRPr lang="ru-RU" sz="1000" b="1" i="0" u="none" strike="noStrike" cap="none" spc="0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cs typeface="Tahoma"/>
                      </a:endParaRPr>
                    </a:p>
                  </a:txBody>
                  <a:tcPr marL="9525" marR="9525" marT="9525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101,4</a:t>
                      </a:r>
                      <a:endParaRPr sz="1000" b="1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9525" marR="9525" marT="9525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105,1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102,9</a:t>
                      </a:r>
                      <a:endParaRPr sz="1000" b="1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9525" marR="9525" marT="9525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107,8</a:t>
                      </a:r>
                      <a:endParaRPr/>
                    </a:p>
                  </a:txBody>
                  <a:tcPr marL="9525" marR="9525" marT="9525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104,5</a:t>
                      </a:r>
                      <a:endParaRPr sz="1000" b="1">
                        <a:solidFill>
                          <a:schemeClr val="accent6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9525" marR="9525" marT="9525" marB="0" anchor="ctr">
                    <a:solidFill>
                      <a:srgbClr val="F1D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6" name="Группа 15"/>
          <p:cNvGrpSpPr/>
          <p:nvPr/>
        </p:nvGrpSpPr>
        <p:grpSpPr bwMode="auto">
          <a:xfrm>
            <a:off x="417754" y="1754566"/>
            <a:ext cx="509763" cy="2184856"/>
            <a:chOff x="321674" y="2745781"/>
            <a:chExt cx="690981" cy="2919447"/>
          </a:xfrm>
        </p:grpSpPr>
        <p:pic>
          <p:nvPicPr>
            <p:cNvPr id="17" name="Picture 2" descr="Картинки по запросу иконка деньги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413507" y="5168797"/>
              <a:ext cx="496430" cy="496431"/>
            </a:xfrm>
            <a:prstGeom prst="rect">
              <a:avLst/>
            </a:prstGeom>
            <a:noFill/>
          </p:spPr>
        </p:pic>
        <p:pic>
          <p:nvPicPr>
            <p:cNvPr id="18" name="Picture 4" descr="Картинки по запросу иконка корзинка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t="17399" b="16603"/>
            <a:stretch/>
          </p:blipFill>
          <p:spPr bwMode="auto">
            <a:xfrm>
              <a:off x="321674" y="3728086"/>
              <a:ext cx="690981" cy="456032"/>
            </a:xfrm>
            <a:prstGeom prst="rect">
              <a:avLst/>
            </a:prstGeom>
            <a:noFill/>
          </p:spPr>
        </p:pic>
        <p:pic>
          <p:nvPicPr>
            <p:cNvPr id="19" name="Picture 8" descr="Похожее изображение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442500" y="4708539"/>
              <a:ext cx="446265" cy="446265"/>
            </a:xfrm>
            <a:prstGeom prst="rect">
              <a:avLst/>
            </a:prstGeom>
            <a:noFill/>
          </p:spPr>
        </p:pic>
        <p:pic>
          <p:nvPicPr>
            <p:cNvPr id="20" name="Picture 10" descr="Картинки по запросу иконка промышленность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34050" t="6716" r="37690" b="69041"/>
            <a:stretch/>
          </p:blipFill>
          <p:spPr bwMode="auto">
            <a:xfrm>
              <a:off x="371376" y="3211830"/>
              <a:ext cx="560593" cy="461665"/>
            </a:xfrm>
            <a:prstGeom prst="rect">
              <a:avLst/>
            </a:prstGeom>
            <a:noFill/>
          </p:spPr>
        </p:pic>
        <p:pic>
          <p:nvPicPr>
            <p:cNvPr id="21" name="Picture 8" descr="Похожее изображение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374011" y="2745781"/>
              <a:ext cx="483588" cy="483589"/>
            </a:xfrm>
            <a:prstGeom prst="rect">
              <a:avLst/>
            </a:prstGeom>
            <a:noFill/>
          </p:spPr>
        </p:pic>
        <p:pic>
          <p:nvPicPr>
            <p:cNvPr id="22" name="Picture 10" descr="Картинки по запросу иконка платные услуги"/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5099" t="9468" r="71209" b="78600"/>
            <a:stretch/>
          </p:blipFill>
          <p:spPr bwMode="auto">
            <a:xfrm>
              <a:off x="333175" y="4238707"/>
              <a:ext cx="679480" cy="363874"/>
            </a:xfrm>
            <a:prstGeom prst="rect">
              <a:avLst/>
            </a:prstGeom>
            <a:noFill/>
          </p:spPr>
        </p:pic>
      </p:grpSp>
      <p:pic>
        <p:nvPicPr>
          <p:cNvPr id="23" name="Picture 4" descr="Похожее изображение"/>
          <p:cNvPicPr>
            <a:picLocks noChangeAspect="1" noChangeArrowheads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417754" y="1465778"/>
            <a:ext cx="433984" cy="277316"/>
          </a:xfrm>
          <a:prstGeom prst="rect">
            <a:avLst/>
          </a:prstGeom>
          <a:noFill/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34911" y="4437364"/>
            <a:ext cx="8737405" cy="20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35731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>
                <a:latin typeface="Tahoma"/>
                <a:ea typeface="Tahoma"/>
                <a:cs typeface="Tahoma"/>
              </a:rPr>
              <a:t>*</a:t>
            </a:r>
            <a:r>
              <a:rPr lang="ru-RU" sz="900">
                <a:solidFill>
                  <a:prstClr val="black"/>
                </a:solidFill>
                <a:latin typeface="Tahoma"/>
                <a:ea typeface="Tahoma"/>
                <a:cs typeface="Tahoma"/>
              </a:rPr>
              <a:t>приведены темпы роста в сопоставимых ценах, сложившиеся в 202</a:t>
            </a:r>
            <a:r>
              <a:rPr lang="en-US" sz="900">
                <a:solidFill>
                  <a:prstClr val="black"/>
                </a:solidFill>
                <a:latin typeface="Tahoma"/>
                <a:ea typeface="Tahoma"/>
                <a:cs typeface="Tahoma"/>
              </a:rPr>
              <a:t>3</a:t>
            </a:r>
            <a:r>
              <a:rPr lang="ru-RU" sz="900">
                <a:solidFill>
                  <a:prstClr val="black"/>
                </a:solidFill>
                <a:latin typeface="Tahoma"/>
                <a:ea typeface="Tahoma"/>
                <a:cs typeface="Tahoma"/>
              </a:rPr>
              <a:t> году относительно уровня 2022 года</a:t>
            </a:r>
            <a:endParaRPr lang="ru-RU" sz="90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26" name="Прямая соединительная линия 25"/>
          <p:cNvCxnSpPr>
            <a:cxnSpLocks/>
          </p:cNvCxnSpPr>
          <p:nvPr/>
        </p:nvCxnSpPr>
        <p:spPr bwMode="auto">
          <a:xfrm>
            <a:off x="3491880" y="717562"/>
            <a:ext cx="0" cy="368756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cxnSpLocks/>
          </p:cNvCxnSpPr>
          <p:nvPr/>
        </p:nvCxnSpPr>
        <p:spPr bwMode="auto">
          <a:xfrm>
            <a:off x="4932040" y="717562"/>
            <a:ext cx="0" cy="368756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cxnSpLocks/>
          </p:cNvCxnSpPr>
          <p:nvPr/>
        </p:nvCxnSpPr>
        <p:spPr bwMode="auto">
          <a:xfrm>
            <a:off x="6300192" y="717562"/>
            <a:ext cx="0" cy="368756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cxnSpLocks/>
          </p:cNvCxnSpPr>
          <p:nvPr/>
        </p:nvCxnSpPr>
        <p:spPr bwMode="auto">
          <a:xfrm>
            <a:off x="7585283" y="717562"/>
            <a:ext cx="0" cy="3669742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90113" y="4043670"/>
            <a:ext cx="536716" cy="3896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5" name="TextBox 24"/>
          <p:cNvSpPr txBox="1"/>
          <p:nvPr/>
        </p:nvSpPr>
        <p:spPr bwMode="auto">
          <a:xfrm>
            <a:off x="360039" y="4598300"/>
            <a:ext cx="9145439" cy="50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900" b="0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Данные приведены в соответствии с вариантами среднесрочного прогноза социально-экономического развития:</a:t>
            </a:r>
            <a:endParaRPr/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900" b="0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- </a:t>
            </a:r>
            <a:r>
              <a:rPr lang="ru-RU" sz="90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консервативным </a:t>
            </a:r>
            <a:r>
              <a:rPr lang="ru-RU" sz="900" b="0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вариантом Новосибирской области </a:t>
            </a:r>
            <a:endParaRPr/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900" b="0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- </a:t>
            </a:r>
            <a:r>
              <a:rPr lang="ru-RU" sz="90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консервативным </a:t>
            </a:r>
            <a:r>
              <a:rPr lang="ru-RU" sz="900" b="0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вариантом Российской Федерации</a:t>
            </a:r>
            <a:endParaRPr/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340791" y="13278"/>
            <a:ext cx="7673523" cy="64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>
                <a:solidFill>
                  <a:prstClr val="black"/>
                </a:solidFill>
                <a:latin typeface="Tahoma"/>
                <a:ea typeface="Tahoma"/>
                <a:cs typeface="Tahoma"/>
              </a:rPr>
              <a:t>Основные параметры прогноза СЭР НСО на 2024 год и плановый период 2025 и 2026 годов</a:t>
            </a:r>
            <a:endParaRPr/>
          </a:p>
          <a:p>
            <a:pPr>
              <a:defRPr/>
            </a:pPr>
            <a:r>
              <a:rPr lang="ru-RU" sz="1200">
                <a:latin typeface="Tahoma"/>
                <a:ea typeface="Tahoma"/>
                <a:cs typeface="Tahoma"/>
              </a:rPr>
              <a:t>(темп роста в сопоставимых ценах к 2023 году, </a:t>
            </a:r>
            <a:r>
              <a:rPr lang="ru-RU" sz="1200" b="1">
                <a:latin typeface="Tahoma"/>
                <a:ea typeface="Tahoma"/>
                <a:cs typeface="Tahoma"/>
              </a:rPr>
              <a:t>2023 год – 100</a:t>
            </a:r>
            <a:r>
              <a:rPr lang="ru-RU" sz="1200">
                <a:latin typeface="Tahoma"/>
                <a:ea typeface="Tahoma"/>
                <a:cs typeface="Tahoma"/>
              </a:rPr>
              <a:t>%)</a:t>
            </a:r>
            <a:endParaRPr/>
          </a:p>
          <a:p>
            <a:pPr>
              <a:defRPr/>
            </a:pPr>
            <a:r>
              <a:rPr lang="ru-RU" sz="1200" b="1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Консервативный вариант</a:t>
            </a:r>
            <a:endParaRPr sz="1200" b="1">
              <a:solidFill>
                <a:schemeClr val="accent6">
                  <a:lumMod val="50000"/>
                </a:schemeClr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-10154"/>
            <a:ext cx="4366206" cy="51536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206515" y="4596975"/>
            <a:ext cx="139515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1800" b="1">
                <a:solidFill>
                  <a:srgbClr val="9E6F44"/>
                </a:solidFill>
                <a:latin typeface="Tahoma"/>
                <a:ea typeface="ＭＳ Ｐゴシック"/>
                <a:cs typeface="Tahoma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srgbClr val="9E6F44"/>
                </a:solidFill>
                <a:latin typeface="Tahoma"/>
                <a:ea typeface="ＭＳ Ｐゴシック"/>
                <a:cs typeface="Tahoma"/>
              </a:rPr>
              <a:t>Новосибирск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/>
              <a:t>но</a:t>
            </a:r>
            <a:r>
              <a:rPr lang="ru-RU" sz="1200" b="1" i="0" u="none" strike="noStrike" cap="none" spc="0">
                <a:ln>
                  <a:noFill/>
                </a:ln>
                <a:solidFill>
                  <a:srgbClr val="9E6F44"/>
                </a:solidFill>
                <a:latin typeface="Tahoma"/>
                <a:ea typeface="ＭＳ Ｐゴシック"/>
                <a:cs typeface="Tahoma"/>
              </a:rPr>
              <a:t>ябрь 202</a:t>
            </a:r>
            <a:r>
              <a:rPr lang="en-US" sz="1200" b="1" i="0" u="none" strike="noStrike" cap="none" spc="0">
                <a:ln>
                  <a:noFill/>
                </a:ln>
                <a:solidFill>
                  <a:srgbClr val="9E6F44"/>
                </a:solidFill>
                <a:latin typeface="Tahoma"/>
                <a:ea typeface="ＭＳ Ｐゴシック"/>
                <a:cs typeface="Tahoma"/>
              </a:rPr>
              <a:t>3</a:t>
            </a:r>
            <a:endParaRPr lang="ru-RU" sz="1200" b="1" i="0" u="none" strike="noStrike" cap="none" spc="0">
              <a:ln>
                <a:noFill/>
              </a:ln>
              <a:solidFill>
                <a:srgbClr val="9E6F44"/>
              </a:solidFill>
              <a:latin typeface="Tahoma"/>
              <a:ea typeface="ＭＳ Ｐゴシック"/>
              <a:cs typeface="Tahoma"/>
            </a:endParaRP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3203848" y="1966508"/>
            <a:ext cx="576064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9E6F44"/>
                </a:solidFill>
                <a:latin typeface="Tahoma"/>
                <a:ea typeface="ＭＳ Ｐゴシック"/>
                <a:cs typeface="Tahoma"/>
              </a:rPr>
              <a:t>О прогнозе социально-экономического развития Новосибирской области на 202</a:t>
            </a:r>
            <a:r>
              <a:rPr lang="en-US" b="1">
                <a:solidFill>
                  <a:srgbClr val="9E6F44"/>
                </a:solidFill>
                <a:latin typeface="Tahoma"/>
                <a:ea typeface="ＭＳ Ｐゴシック"/>
                <a:cs typeface="Tahoma"/>
              </a:rPr>
              <a:t>4</a:t>
            </a:r>
            <a:r>
              <a:rPr lang="ru-RU" b="1">
                <a:solidFill>
                  <a:srgbClr val="9E6F44"/>
                </a:solidFill>
                <a:latin typeface="Tahoma"/>
                <a:ea typeface="ＭＳ Ｐゴシック"/>
                <a:cs typeface="Tahoma"/>
              </a:rPr>
              <a:t> год и плановый период 202</a:t>
            </a:r>
            <a:r>
              <a:rPr lang="en-US" b="1">
                <a:solidFill>
                  <a:srgbClr val="9E6F44"/>
                </a:solidFill>
                <a:latin typeface="Tahoma"/>
                <a:ea typeface="ＭＳ Ｐゴシック"/>
                <a:cs typeface="Tahoma"/>
              </a:rPr>
              <a:t>5</a:t>
            </a:r>
            <a:r>
              <a:rPr lang="ru-RU" b="1">
                <a:solidFill>
                  <a:srgbClr val="9E6F44"/>
                </a:solidFill>
                <a:latin typeface="Tahoma"/>
                <a:ea typeface="ＭＳ Ｐゴシック"/>
                <a:cs typeface="Tahoma"/>
              </a:rPr>
              <a:t> и 202</a:t>
            </a:r>
            <a:r>
              <a:rPr lang="en-US" b="1">
                <a:solidFill>
                  <a:srgbClr val="9E6F44"/>
                </a:solidFill>
                <a:latin typeface="Tahoma"/>
                <a:ea typeface="ＭＳ Ｐゴシック"/>
                <a:cs typeface="Tahoma"/>
              </a:rPr>
              <a:t>6</a:t>
            </a:r>
            <a:r>
              <a:rPr lang="ru-RU" b="1">
                <a:solidFill>
                  <a:srgbClr val="9E6F44"/>
                </a:solidFill>
                <a:latin typeface="Tahoma"/>
                <a:ea typeface="ＭＳ Ｐゴシック"/>
                <a:cs typeface="Tahoma"/>
              </a:rPr>
              <a:t> годов</a:t>
            </a:r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6505" y="159649"/>
            <a:ext cx="1983021" cy="7156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2994811" y="3696949"/>
            <a:ext cx="59696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1400">
                <a:latin typeface="Tahoma"/>
                <a:ea typeface="Tahoma"/>
                <a:cs typeface="Tahoma"/>
              </a:rPr>
              <a:t>Лев Решетников </a:t>
            </a:r>
            <a:endParaRPr/>
          </a:p>
          <a:p>
            <a:pPr algn="r">
              <a:defRPr/>
            </a:pPr>
            <a:r>
              <a:rPr lang="ru-RU" sz="1400">
                <a:latin typeface="Tahoma"/>
                <a:ea typeface="Tahoma"/>
                <a:cs typeface="Tahoma"/>
              </a:rPr>
              <a:t>министр экономического развития </a:t>
            </a:r>
            <a:endParaRPr/>
          </a:p>
          <a:p>
            <a:pPr algn="r">
              <a:defRPr/>
            </a:pPr>
            <a:r>
              <a:rPr lang="ru-RU" sz="1400">
                <a:latin typeface="Tahoma"/>
                <a:ea typeface="Tahoma"/>
                <a:cs typeface="Tahoma"/>
              </a:rPr>
              <a:t>Новосибирской области</a:t>
            </a:r>
            <a:endParaRPr/>
          </a:p>
          <a:p>
            <a:pPr algn="r">
              <a:defRPr/>
            </a:pPr>
            <a:endParaRPr lang="ru-RU" sz="1400">
              <a:latin typeface="Tahoma"/>
              <a:ea typeface="Tahoma"/>
              <a:cs typeface="Tahoma"/>
            </a:endParaRPr>
          </a:p>
          <a:p>
            <a:pPr algn="r">
              <a:defRPr/>
            </a:pPr>
            <a:r>
              <a:rPr lang="en-US" sz="1400">
                <a:solidFill>
                  <a:schemeClr val="accent4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www.invest.nso.ru</a:t>
            </a:r>
            <a:endParaRPr lang="ru-RU" sz="1400">
              <a:solidFill>
                <a:schemeClr val="accent4">
                  <a:lumMod val="50000"/>
                </a:schemeClr>
              </a:solidFill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83887394" name="Рисунок 1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494521" y="62469"/>
            <a:ext cx="1487965" cy="537009"/>
          </a:xfrm>
          <a:prstGeom prst="rect">
            <a:avLst/>
          </a:prstGeom>
        </p:spPr>
      </p:pic>
      <p:sp>
        <p:nvSpPr>
          <p:cNvPr id="1743828474" name="Прямоугольник 19"/>
          <p:cNvSpPr/>
          <p:nvPr/>
        </p:nvSpPr>
        <p:spPr bwMode="auto">
          <a:xfrm>
            <a:off x="9272" y="-35863"/>
            <a:ext cx="7560839" cy="736212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598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8886" algn="l"/>
              </a:tabLst>
              <a:defRPr/>
            </a:pPr>
            <a:r>
              <a:rPr lang="ru-RU" sz="170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ＭＳ Ｐゴシック"/>
                <a:cs typeface="Tahoma"/>
              </a:rPr>
              <a:t>Сравнительная характеристика вариантов прогноза</a:t>
            </a:r>
            <a:endParaRPr/>
          </a:p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8886" algn="l"/>
              </a:tabLst>
              <a:defRPr/>
            </a:pPr>
            <a:r>
              <a:rPr lang="ru-RU" sz="170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ＭＳ Ｐゴシック"/>
                <a:cs typeface="Tahoma"/>
              </a:rPr>
              <a:t>социально-экономического развития РФ*:</a:t>
            </a:r>
            <a:endParaRPr sz="1700" b="0" i="0" u="none" strike="noStrike" cap="none" spc="0">
              <a:ln>
                <a:noFill/>
              </a:ln>
              <a:solidFill>
                <a:prstClr val="black"/>
              </a:solidFill>
              <a:ea typeface="ＭＳ Ｐゴシック"/>
              <a:cs typeface="Arial"/>
            </a:endParaRPr>
          </a:p>
        </p:txBody>
      </p:sp>
      <p:cxnSp>
        <p:nvCxnSpPr>
          <p:cNvPr id="1693685525" name="Прямая соединительная линия 20"/>
          <p:cNvCxnSpPr>
            <a:cxnSpLocks/>
          </p:cNvCxnSpPr>
          <p:nvPr/>
        </p:nvCxnSpPr>
        <p:spPr bwMode="auto">
          <a:xfrm>
            <a:off x="128794" y="656982"/>
            <a:ext cx="8685963" cy="12072"/>
          </a:xfrm>
          <a:prstGeom prst="line">
            <a:avLst/>
          </a:prstGeom>
          <a:noFill/>
          <a:ln w="9525" cap="flat" cmpd="sng" algn="ctr">
            <a:solidFill>
              <a:srgbClr val="B8885B"/>
            </a:solidFill>
            <a:prstDash val="solid"/>
          </a:ln>
          <a:effectLst/>
        </p:spPr>
      </p:cxnSp>
      <p:sp>
        <p:nvSpPr>
          <p:cNvPr id="308666442" name="Прямоугольник 26"/>
          <p:cNvSpPr/>
          <p:nvPr/>
        </p:nvSpPr>
        <p:spPr bwMode="auto">
          <a:xfrm rot="10799952" flipV="1">
            <a:off x="710244" y="752217"/>
            <a:ext cx="2748182" cy="335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Базовый вариант</a:t>
            </a: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1998058433" name="Прямоугольник 1"/>
          <p:cNvSpPr/>
          <p:nvPr/>
        </p:nvSpPr>
        <p:spPr bwMode="auto">
          <a:xfrm>
            <a:off x="1968513" y="1364700"/>
            <a:ext cx="2795417" cy="724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598"/>
              </a:spcAft>
              <a:buClrTx/>
              <a:buSzTx/>
              <a:buFontTx/>
              <a:buNone/>
              <a:defRPr/>
            </a:pPr>
            <a:endParaRPr lang="ru-RU" sz="1050" b="1" i="0" u="none" strike="noStrike" cap="none" spc="0">
              <a:ln>
                <a:noFill/>
              </a:ln>
              <a:solidFill>
                <a:srgbClr val="ED7D31">
                  <a:lumMod val="50000"/>
                </a:srgbClr>
              </a:solidFill>
              <a:latin typeface="Tahoma"/>
              <a:ea typeface="Tahoma"/>
              <a:cs typeface="Tahoma"/>
            </a:endParaRPr>
          </a:p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598"/>
              </a:spcAft>
              <a:buClrTx/>
              <a:buSzTx/>
              <a:buFontTx/>
              <a:buNone/>
              <a:defRPr/>
            </a:pPr>
            <a:endParaRPr lang="ru-RU" sz="1050" b="0" i="0" u="none" strike="noStrike" cap="none" spc="0">
              <a:ln>
                <a:noFill/>
              </a:ln>
              <a:solidFill>
                <a:prstClr val="black"/>
              </a:solidFill>
              <a:latin typeface="Tahoma"/>
              <a:ea typeface="Tahoma"/>
              <a:cs typeface="Tahoma"/>
            </a:endParaRPr>
          </a:p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598"/>
              </a:spcAft>
              <a:buClrTx/>
              <a:buSzTx/>
              <a:buFontTx/>
              <a:buNone/>
              <a:defRPr/>
            </a:pPr>
            <a:endParaRPr lang="ru-RU" sz="1050" b="0" i="0" u="none" strike="noStrike" cap="none" spc="0">
              <a:ln>
                <a:noFill/>
              </a:ln>
              <a:solidFill>
                <a:prstClr val="black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9854286" name="TextBox 18"/>
          <p:cNvSpPr txBox="1"/>
          <p:nvPr/>
        </p:nvSpPr>
        <p:spPr bwMode="auto">
          <a:xfrm>
            <a:off x="229990" y="4674987"/>
            <a:ext cx="8774814" cy="366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9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* Информация приведена в соответствии с прогнозом социально-экономического развития Российской Федерации на 202</a:t>
            </a:r>
            <a:r>
              <a:rPr lang="en-US" sz="9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4</a:t>
            </a:r>
            <a:r>
              <a:rPr lang="ru-RU" sz="9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 год и на плановый период 202</a:t>
            </a:r>
            <a:r>
              <a:rPr lang="en-US" sz="9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5</a:t>
            </a:r>
            <a:r>
              <a:rPr lang="ru-RU" sz="9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 и 202</a:t>
            </a:r>
            <a:r>
              <a:rPr lang="en-US" sz="9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6</a:t>
            </a:r>
            <a:r>
              <a:rPr lang="ru-RU" sz="9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 годов, </a:t>
            </a:r>
            <a:r>
              <a:rPr lang="ru-RU" sz="900" b="0" i="0" u="none" strike="noStrike" cap="none" spc="0" dirty="0" smtClean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рассмотренным </a:t>
            </a:r>
            <a:r>
              <a:rPr lang="ru-RU" sz="9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22.09.2023 на заседании Правительства РФ</a:t>
            </a:r>
            <a:endParaRPr sz="1800" b="0" i="0" u="none" strike="noStrike" cap="none" spc="0" dirty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1343414560" name="Прямоугольник 22"/>
          <p:cNvSpPr/>
          <p:nvPr/>
        </p:nvSpPr>
        <p:spPr bwMode="auto">
          <a:xfrm>
            <a:off x="845004" y="1238663"/>
            <a:ext cx="3085267" cy="488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3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Более высокий уровень мировых цен на нефть</a:t>
            </a:r>
            <a:endParaRPr sz="1300" b="1" i="0" u="none" strike="noStrike" cap="none" spc="0">
              <a:ln>
                <a:noFill/>
              </a:ln>
              <a:solidFill>
                <a:srgbClr val="ED7D31">
                  <a:lumMod val="50000"/>
                </a:srgbClr>
              </a:solidFill>
              <a:latin typeface="Tahoma"/>
              <a:cs typeface="Tahoma"/>
            </a:endParaRPr>
          </a:p>
        </p:txBody>
      </p:sp>
      <p:sp>
        <p:nvSpPr>
          <p:cNvPr id="779527210" name="Прямоугольник 25"/>
          <p:cNvSpPr/>
          <p:nvPr/>
        </p:nvSpPr>
        <p:spPr bwMode="auto">
          <a:xfrm>
            <a:off x="845004" y="1767087"/>
            <a:ext cx="3143385" cy="289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3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Ослабление курса рубля</a:t>
            </a:r>
            <a:endParaRPr sz="1300" b="0" i="0" u="none" strike="noStrike" cap="none" spc="0">
              <a:ln>
                <a:noFill/>
              </a:ln>
              <a:solidFill>
                <a:srgbClr val="ED7D31">
                  <a:lumMod val="50000"/>
                </a:srgbClr>
              </a:solidFill>
              <a:latin typeface="Tahoma"/>
              <a:cs typeface="Tahoma"/>
            </a:endParaRPr>
          </a:p>
        </p:txBody>
      </p:sp>
      <p:sp>
        <p:nvSpPr>
          <p:cNvPr id="496467932" name="Прямоугольник 33"/>
          <p:cNvSpPr/>
          <p:nvPr/>
        </p:nvSpPr>
        <p:spPr bwMode="auto">
          <a:xfrm>
            <a:off x="830455" y="2904683"/>
            <a:ext cx="3906956" cy="289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3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Ускоренный рост  инвестиционной активности</a:t>
            </a:r>
            <a:endParaRPr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333959715" name="Прямоугольник 34"/>
          <p:cNvSpPr/>
          <p:nvPr/>
        </p:nvSpPr>
        <p:spPr bwMode="auto">
          <a:xfrm>
            <a:off x="826246" y="3474735"/>
            <a:ext cx="3829547" cy="640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Опережающий рост выпуска в обрабатывающей промышленности (в основном за счет отраслей машиностроительного комплекса)</a:t>
            </a:r>
            <a:endParaRPr sz="1200" b="1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1301760988" name="Прямоугольник 38"/>
          <p:cNvSpPr/>
          <p:nvPr/>
        </p:nvSpPr>
        <p:spPr bwMode="auto">
          <a:xfrm rot="10799952" flipV="1">
            <a:off x="4572000" y="750768"/>
            <a:ext cx="36724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600" b="1" i="0" u="none" strike="noStrike" cap="none" spc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        </a:t>
            </a:r>
            <a:r>
              <a:rPr lang="ru-RU" sz="1600" b="1" i="0" u="none" strike="noStrike" cap="none" spc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Консервативный вариант</a:t>
            </a: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971251013" name="Прямоугольник 5"/>
          <p:cNvSpPr/>
          <p:nvPr/>
        </p:nvSpPr>
        <p:spPr bwMode="auto">
          <a:xfrm>
            <a:off x="5256052" y="1964625"/>
            <a:ext cx="4011156" cy="303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>
              <a:lnSpc>
                <a:spcPct val="107000"/>
              </a:lnSpc>
              <a:spcBef>
                <a:spcPts val="0"/>
              </a:spcBef>
              <a:spcAft>
                <a:spcPts val="797"/>
              </a:spcAft>
              <a:buClrTx/>
              <a:buSzTx/>
              <a:buFontTx/>
              <a:buNone/>
              <a:defRPr/>
            </a:pPr>
            <a:r>
              <a:rPr lang="ru-RU" sz="13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Более сильное ослабление курса рубля</a:t>
            </a:r>
            <a:endParaRPr sz="1300" b="1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1213111471" name="Овал 44"/>
          <p:cNvSpPr/>
          <p:nvPr/>
        </p:nvSpPr>
        <p:spPr bwMode="auto">
          <a:xfrm>
            <a:off x="4763931" y="807071"/>
            <a:ext cx="215982" cy="225911"/>
          </a:xfrm>
          <a:prstGeom prst="ellipse">
            <a:avLst/>
          </a:prstGeom>
          <a:solidFill>
            <a:srgbClr val="38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400" b="1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718983932" name="Овал 45"/>
          <p:cNvSpPr/>
          <p:nvPr/>
        </p:nvSpPr>
        <p:spPr bwMode="auto">
          <a:xfrm>
            <a:off x="599961" y="807071"/>
            <a:ext cx="215982" cy="225911"/>
          </a:xfrm>
          <a:prstGeom prst="ellipse">
            <a:avLst/>
          </a:prstGeom>
          <a:solidFill>
            <a:srgbClr val="38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400" b="1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879646398" name="Прямоугольник 25"/>
          <p:cNvSpPr/>
          <p:nvPr/>
        </p:nvSpPr>
        <p:spPr bwMode="auto">
          <a:xfrm>
            <a:off x="845519" y="2146751"/>
            <a:ext cx="3515282" cy="488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3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Сохранение низкого уровня безработицы и рост реальных доходов населения</a:t>
            </a:r>
            <a:endParaRPr sz="1300" b="0" i="0" u="none" strike="noStrike" cap="none" spc="0">
              <a:ln>
                <a:noFill/>
              </a:ln>
              <a:solidFill>
                <a:srgbClr val="ED7D31">
                  <a:lumMod val="50000"/>
                </a:srgbClr>
              </a:solidFill>
              <a:latin typeface="Tahoma"/>
              <a:cs typeface="Tahoma"/>
            </a:endParaRPr>
          </a:p>
        </p:txBody>
      </p:sp>
      <p:sp>
        <p:nvSpPr>
          <p:cNvPr id="871448777" name="Прямоугольник 22"/>
          <p:cNvSpPr/>
          <p:nvPr/>
        </p:nvSpPr>
        <p:spPr bwMode="auto">
          <a:xfrm>
            <a:off x="5256053" y="1238663"/>
            <a:ext cx="3811799" cy="488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3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Более сильное замедление роста мировой экономики, усиление санкционного давления</a:t>
            </a:r>
            <a:endParaRPr sz="1300" b="1" i="0" u="none" strike="noStrike" cap="none" spc="0">
              <a:ln>
                <a:noFill/>
              </a:ln>
              <a:solidFill>
                <a:srgbClr val="ED7D31">
                  <a:lumMod val="50000"/>
                </a:srgbClr>
              </a:solidFill>
              <a:latin typeface="Tahoma"/>
              <a:cs typeface="Tahoma"/>
            </a:endParaRPr>
          </a:p>
        </p:txBody>
      </p:sp>
      <p:sp>
        <p:nvSpPr>
          <p:cNvPr id="41941324" name="Прямоугольник 5"/>
          <p:cNvSpPr/>
          <p:nvPr/>
        </p:nvSpPr>
        <p:spPr bwMode="auto">
          <a:xfrm>
            <a:off x="5256052" y="2321877"/>
            <a:ext cx="3468262" cy="727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>
              <a:lnSpc>
                <a:spcPct val="107000"/>
              </a:lnSpc>
              <a:spcBef>
                <a:spcPts val="0"/>
              </a:spcBef>
              <a:spcAft>
                <a:spcPts val="797"/>
              </a:spcAft>
              <a:buClrTx/>
              <a:buSzTx/>
              <a:buFontTx/>
              <a:buNone/>
              <a:defRPr/>
            </a:pPr>
            <a:r>
              <a:rPr lang="ru-RU" sz="13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Более низкие темпы роста реальных денежных доходов, сжатие потребительской активности</a:t>
            </a:r>
            <a:endParaRPr sz="1300" b="1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501453481" name="Прямоугольник 5"/>
          <p:cNvSpPr/>
          <p:nvPr/>
        </p:nvSpPr>
        <p:spPr bwMode="auto">
          <a:xfrm>
            <a:off x="5268285" y="3096104"/>
            <a:ext cx="345602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>
              <a:spcBef>
                <a:spcPts val="0"/>
              </a:spcBef>
              <a:spcAft>
                <a:spcPts val="797"/>
              </a:spcAft>
              <a:buClrTx/>
              <a:buSzTx/>
              <a:buFontTx/>
              <a:buNone/>
              <a:defRPr/>
            </a:pPr>
            <a:r>
              <a:rPr lang="ru-RU" sz="13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Более жесткая денежно-кредитная политика</a:t>
            </a:r>
            <a:endParaRPr sz="1300" b="1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1485406665" name="Минус 1485406664"/>
          <p:cNvSpPr/>
          <p:nvPr/>
        </p:nvSpPr>
        <p:spPr bwMode="auto">
          <a:xfrm>
            <a:off x="694276" y="1199479"/>
            <a:ext cx="121668" cy="362002"/>
          </a:xfrm>
          <a:prstGeom prst="mathMinus">
            <a:avLst>
              <a:gd name="adj1" fmla="val 23520"/>
            </a:avLst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196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5176813" name="Минус 2145176812"/>
          <p:cNvSpPr/>
          <p:nvPr/>
        </p:nvSpPr>
        <p:spPr bwMode="auto">
          <a:xfrm>
            <a:off x="694276" y="1731045"/>
            <a:ext cx="121667" cy="362002"/>
          </a:xfrm>
          <a:prstGeom prst="mathMinus">
            <a:avLst>
              <a:gd name="adj1" fmla="val 23520"/>
            </a:avLst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196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2082396" name="Минус 1712082395"/>
          <p:cNvSpPr/>
          <p:nvPr/>
        </p:nvSpPr>
        <p:spPr bwMode="auto">
          <a:xfrm>
            <a:off x="697545" y="2121294"/>
            <a:ext cx="121667" cy="362002"/>
          </a:xfrm>
          <a:prstGeom prst="mathMinus">
            <a:avLst>
              <a:gd name="adj1" fmla="val 23520"/>
            </a:avLst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196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7297" name="Минус 18517296"/>
          <p:cNvSpPr/>
          <p:nvPr/>
        </p:nvSpPr>
        <p:spPr bwMode="auto">
          <a:xfrm>
            <a:off x="697804" y="2848987"/>
            <a:ext cx="121667" cy="362002"/>
          </a:xfrm>
          <a:prstGeom prst="mathMinus">
            <a:avLst>
              <a:gd name="adj1" fmla="val 23520"/>
            </a:avLst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196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468049" name="Минус 1698468048"/>
          <p:cNvSpPr/>
          <p:nvPr/>
        </p:nvSpPr>
        <p:spPr bwMode="auto">
          <a:xfrm>
            <a:off x="694301" y="3432953"/>
            <a:ext cx="121667" cy="362002"/>
          </a:xfrm>
          <a:prstGeom prst="mathMinus">
            <a:avLst>
              <a:gd name="adj1" fmla="val 23520"/>
            </a:avLst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196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438700" name="Минус 145438699"/>
          <p:cNvSpPr/>
          <p:nvPr/>
        </p:nvSpPr>
        <p:spPr bwMode="auto">
          <a:xfrm>
            <a:off x="5134385" y="1238663"/>
            <a:ext cx="121667" cy="362002"/>
          </a:xfrm>
          <a:prstGeom prst="mathMinus">
            <a:avLst>
              <a:gd name="adj1" fmla="val 23520"/>
            </a:avLst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196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1255786" name="Минус 1041255785"/>
          <p:cNvSpPr/>
          <p:nvPr/>
        </p:nvSpPr>
        <p:spPr bwMode="auto">
          <a:xfrm>
            <a:off x="5131116" y="1920545"/>
            <a:ext cx="121667" cy="362002"/>
          </a:xfrm>
          <a:prstGeom prst="mathMinus">
            <a:avLst>
              <a:gd name="adj1" fmla="val 23520"/>
            </a:avLst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196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969512" name="Минус 369969511"/>
          <p:cNvSpPr/>
          <p:nvPr/>
        </p:nvSpPr>
        <p:spPr bwMode="auto">
          <a:xfrm>
            <a:off x="5140959" y="2297698"/>
            <a:ext cx="121667" cy="362002"/>
          </a:xfrm>
          <a:prstGeom prst="mathMinus">
            <a:avLst>
              <a:gd name="adj1" fmla="val 23520"/>
            </a:avLst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196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33390" name="Минус 26533389"/>
          <p:cNvSpPr/>
          <p:nvPr/>
        </p:nvSpPr>
        <p:spPr bwMode="auto">
          <a:xfrm>
            <a:off x="5146225" y="3049642"/>
            <a:ext cx="121667" cy="362002"/>
          </a:xfrm>
          <a:prstGeom prst="mathMinus">
            <a:avLst>
              <a:gd name="adj1" fmla="val 23520"/>
            </a:avLst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196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784858" y="1956030"/>
            <a:ext cx="4093792" cy="97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50" b="0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Расширение внешнеэкономического</a:t>
            </a:r>
            <a:endParaRPr lang="ru-RU" sz="1450" b="0" i="0" u="none" strike="noStrike" cap="none" spc="0">
              <a:ln>
                <a:noFill/>
              </a:ln>
              <a:solidFill>
                <a:srgbClr val="ED7D31">
                  <a:lumMod val="50000"/>
                </a:srgbClr>
              </a:solidFill>
              <a:latin typeface="Tahoma"/>
              <a:cs typeface="Tahoma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50" b="0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взаимодействия с перспективными партнерами из дружественных</a:t>
            </a:r>
            <a:endParaRPr lang="ru-RU" sz="1450" b="0" i="0" u="none" strike="noStrike" cap="none" spc="0">
              <a:ln>
                <a:noFill/>
              </a:ln>
              <a:solidFill>
                <a:srgbClr val="ED7D31">
                  <a:lumMod val="50000"/>
                </a:srgbClr>
              </a:solidFill>
              <a:latin typeface="Tahoma"/>
              <a:cs typeface="Tahoma"/>
            </a:endParaRPr>
          </a:p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50" b="0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государств</a:t>
            </a:r>
            <a:endParaRPr lang="ru-RU" sz="1450" b="1" i="0" u="none" strike="noStrike" cap="none" spc="0">
              <a:ln>
                <a:noFill/>
              </a:ln>
              <a:solidFill>
                <a:srgbClr val="ED7D31">
                  <a:lumMod val="50000"/>
                </a:srgbClr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784858" y="3069000"/>
            <a:ext cx="3047827" cy="5337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50" b="0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Укрепление технологического суверенитета</a:t>
            </a:r>
            <a:endParaRPr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784858" y="3740010"/>
            <a:ext cx="3435442" cy="5337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50" b="0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Обеспечение финансового</a:t>
            </a:r>
            <a:endParaRPr lang="ru-RU" sz="1450" b="0" i="0" u="none" strike="noStrike" cap="none" spc="0">
              <a:ln>
                <a:noFill/>
              </a:ln>
              <a:solidFill>
                <a:srgbClr val="ED7D31">
                  <a:lumMod val="50000"/>
                </a:srgbClr>
              </a:solidFill>
              <a:latin typeface="Tahoma"/>
              <a:cs typeface="Tahoma"/>
            </a:endParaRPr>
          </a:p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50" b="0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суверенитета</a:t>
            </a: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486650" y="40008"/>
            <a:ext cx="1487967" cy="53701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 bwMode="auto">
          <a:xfrm>
            <a:off x="179511" y="-33852"/>
            <a:ext cx="7560841" cy="736214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8888" algn="l"/>
              </a:tabLst>
              <a:defRPr/>
            </a:pPr>
            <a:r>
              <a:rPr lang="ru-RU" sz="170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ＭＳ Ｐゴシック"/>
                <a:cs typeface="Tahoma"/>
              </a:rPr>
              <a:t>Реализация мер структурной перестройки экономики Российской Федерации</a:t>
            </a:r>
            <a:endParaRPr/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 bwMode="auto">
          <a:xfrm>
            <a:off x="179512" y="656409"/>
            <a:ext cx="8685965" cy="12074"/>
          </a:xfrm>
          <a:prstGeom prst="line">
            <a:avLst/>
          </a:prstGeom>
          <a:noFill/>
          <a:ln w="9525" cap="flat" cmpd="sng" algn="ctr">
            <a:solidFill>
              <a:srgbClr val="B8885B"/>
            </a:solidFill>
            <a:prstDash val="solid"/>
          </a:ln>
          <a:effectLst/>
        </p:spPr>
      </p:cxnSp>
      <p:sp>
        <p:nvSpPr>
          <p:cNvPr id="34" name="Прямоугольник 33"/>
          <p:cNvSpPr/>
          <p:nvPr/>
        </p:nvSpPr>
        <p:spPr bwMode="auto">
          <a:xfrm>
            <a:off x="5363800" y="1884644"/>
            <a:ext cx="3353124" cy="754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50" b="0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Опережающее развитие</a:t>
            </a:r>
            <a:endParaRPr lang="ru-RU" sz="1450" b="0" i="0" u="none" strike="noStrike" cap="none" spc="0">
              <a:ln>
                <a:noFill/>
              </a:ln>
              <a:solidFill>
                <a:srgbClr val="ED7D31">
                  <a:lumMod val="50000"/>
                </a:srgbClr>
              </a:solidFill>
              <a:latin typeface="Tahoma"/>
              <a:cs typeface="Tahoma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50" b="0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транспортной, коммунальной</a:t>
            </a:r>
            <a:endParaRPr lang="ru-RU" sz="1450" b="0" i="0" u="none" strike="noStrike" cap="none" spc="0">
              <a:ln>
                <a:noFill/>
              </a:ln>
              <a:solidFill>
                <a:srgbClr val="ED7D31">
                  <a:lumMod val="50000"/>
                </a:srgbClr>
              </a:solidFill>
              <a:latin typeface="Tahoma"/>
              <a:cs typeface="Tahoma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50" b="0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и социальной инфраструктур</a:t>
            </a:r>
            <a:endParaRPr lang="ru-RU" sz="1450" b="0" i="0" u="none" strike="noStrike" cap="none" spc="0">
              <a:ln>
                <a:noFill/>
              </a:ln>
              <a:solidFill>
                <a:srgbClr val="ED7D31">
                  <a:lumMod val="50000"/>
                </a:srgbClr>
              </a:solidFill>
              <a:latin typeface="Tahoma"/>
              <a:cs typeface="Tahoma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5363800" y="2790665"/>
            <a:ext cx="3052150" cy="5337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50" b="0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Повышение благосостояния граждан</a:t>
            </a:r>
            <a:endParaRPr/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5363800" y="3462227"/>
            <a:ext cx="3355644" cy="754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50" b="0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Обеспечение народосбережения, защита материнства и детства, поддержка семей, имеющих детей</a:t>
            </a:r>
            <a:endParaRPr lang="ru-RU" sz="1450" b="0" i="0" u="none" strike="noStrike" cap="none" spc="0">
              <a:ln>
                <a:noFill/>
              </a:ln>
              <a:solidFill>
                <a:srgbClr val="ED7D31">
                  <a:lumMod val="50000"/>
                </a:srgbClr>
              </a:solidFill>
              <a:latin typeface="Tahoma"/>
              <a:cs typeface="Tahoma"/>
            </a:endParaRP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251520" y="810114"/>
            <a:ext cx="6131210" cy="869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50" b="0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Решение </a:t>
            </a:r>
            <a:r>
              <a:rPr lang="ru-RU" sz="145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6 ключевых задач</a:t>
            </a:r>
            <a:r>
              <a:rPr lang="ru-RU" sz="1450" b="0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, поставленных Президентом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50" b="0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Российской Федерации В.В. Путиным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0" i="1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(в целях нивелирования глобальных рисков экономики и преодоления</a:t>
            </a:r>
            <a:r>
              <a:rPr sz="1100" b="0" i="1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ru-RU" sz="1100" b="0" i="1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негативного влияния санкционного давления)</a:t>
            </a:r>
            <a:endParaRPr sz="1100" b="0" i="1" u="none" strike="noStrike" cap="none" spc="0">
              <a:ln>
                <a:noFill/>
              </a:ln>
              <a:solidFill>
                <a:srgbClr val="FFC000">
                  <a:lumMod val="50000"/>
                </a:srgbClr>
              </a:solidFill>
              <a:latin typeface="Tahoma"/>
              <a:cs typeface="Tahoma"/>
            </a:endParaRPr>
          </a:p>
        </p:txBody>
      </p:sp>
      <p:sp>
        <p:nvSpPr>
          <p:cNvPr id="32" name="Овал 31"/>
          <p:cNvSpPr/>
          <p:nvPr/>
        </p:nvSpPr>
        <p:spPr bwMode="auto">
          <a:xfrm>
            <a:off x="362283" y="2063652"/>
            <a:ext cx="360000" cy="360000"/>
          </a:xfrm>
          <a:prstGeom prst="ellipse">
            <a:avLst/>
          </a:prstGeom>
          <a:solidFill>
            <a:srgbClr val="38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400" b="1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Arial"/>
              </a:rPr>
              <a:t>1</a:t>
            </a:r>
            <a:endParaRPr lang="ru-RU" sz="1400" b="1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33" name="Овал 32"/>
          <p:cNvSpPr/>
          <p:nvPr/>
        </p:nvSpPr>
        <p:spPr bwMode="auto">
          <a:xfrm>
            <a:off x="362283" y="3138251"/>
            <a:ext cx="360000" cy="360000"/>
          </a:xfrm>
          <a:prstGeom prst="ellipse">
            <a:avLst/>
          </a:prstGeom>
          <a:solidFill>
            <a:srgbClr val="38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+mn-ea"/>
                <a:cs typeface="Arial"/>
              </a:rPr>
              <a:t>2</a:t>
            </a:r>
            <a:endParaRPr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cs typeface="Arial"/>
            </a:endParaRPr>
          </a:p>
        </p:txBody>
      </p:sp>
      <p:sp>
        <p:nvSpPr>
          <p:cNvPr id="37" name="Овал 36"/>
          <p:cNvSpPr/>
          <p:nvPr/>
        </p:nvSpPr>
        <p:spPr bwMode="auto">
          <a:xfrm>
            <a:off x="362283" y="3815276"/>
            <a:ext cx="360000" cy="360000"/>
          </a:xfrm>
          <a:prstGeom prst="ellipse">
            <a:avLst/>
          </a:prstGeom>
          <a:solidFill>
            <a:srgbClr val="38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cs typeface="Arial"/>
              </a:rPr>
              <a:t>3</a:t>
            </a:r>
            <a:endParaRPr lang="ru-RU" sz="1400" b="1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50" name="Овал 49"/>
          <p:cNvSpPr/>
          <p:nvPr/>
        </p:nvSpPr>
        <p:spPr bwMode="auto">
          <a:xfrm>
            <a:off x="4941225" y="1961026"/>
            <a:ext cx="360000" cy="360000"/>
          </a:xfrm>
          <a:prstGeom prst="ellipse">
            <a:avLst/>
          </a:prstGeom>
          <a:solidFill>
            <a:srgbClr val="38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cs typeface="Arial"/>
              </a:rPr>
              <a:t>4</a:t>
            </a:r>
            <a:endParaRPr lang="ru-RU" sz="1400" b="1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51" name="Овал 50"/>
          <p:cNvSpPr/>
          <p:nvPr/>
        </p:nvSpPr>
        <p:spPr bwMode="auto">
          <a:xfrm>
            <a:off x="4941225" y="2889000"/>
            <a:ext cx="360000" cy="360000"/>
          </a:xfrm>
          <a:prstGeom prst="ellipse">
            <a:avLst/>
          </a:prstGeom>
          <a:solidFill>
            <a:srgbClr val="38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cs typeface="Arial"/>
              </a:rPr>
              <a:t>5</a:t>
            </a:r>
            <a:endParaRPr lang="ru-RU" sz="1400" b="1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52" name="Овал 51"/>
          <p:cNvSpPr/>
          <p:nvPr/>
        </p:nvSpPr>
        <p:spPr bwMode="auto">
          <a:xfrm>
            <a:off x="4941225" y="3635276"/>
            <a:ext cx="360000" cy="360000"/>
          </a:xfrm>
          <a:prstGeom prst="ellipse">
            <a:avLst/>
          </a:prstGeom>
          <a:solidFill>
            <a:srgbClr val="38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cs typeface="Arial"/>
              </a:rPr>
              <a:t>6</a:t>
            </a:r>
            <a:endParaRPr lang="ru-RU" sz="1400" b="1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596336" y="58703"/>
            <a:ext cx="1487967" cy="537011"/>
          </a:xfrm>
          <a:prstGeom prst="rect">
            <a:avLst/>
          </a:prstGeom>
        </p:spPr>
      </p:pic>
      <p:cxnSp>
        <p:nvCxnSpPr>
          <p:cNvPr id="37" name="Прямая соединительная линия 36"/>
          <p:cNvCxnSpPr>
            <a:cxnSpLocks/>
          </p:cNvCxnSpPr>
          <p:nvPr/>
        </p:nvCxnSpPr>
        <p:spPr bwMode="auto">
          <a:xfrm>
            <a:off x="193077" y="752765"/>
            <a:ext cx="8685965" cy="12074"/>
          </a:xfrm>
          <a:prstGeom prst="line">
            <a:avLst/>
          </a:prstGeom>
          <a:noFill/>
          <a:ln w="9525" cap="flat" cmpd="sng" algn="ctr">
            <a:solidFill>
              <a:srgbClr val="B8885B"/>
            </a:solidFill>
            <a:prstDash val="solid"/>
          </a:ln>
          <a:effectLst/>
        </p:spPr>
      </p:cxnSp>
      <p:sp>
        <p:nvSpPr>
          <p:cNvPr id="38" name="Прямоугольник 37"/>
          <p:cNvSpPr/>
          <p:nvPr/>
        </p:nvSpPr>
        <p:spPr bwMode="auto">
          <a:xfrm>
            <a:off x="91203" y="47178"/>
            <a:ext cx="7875389" cy="736214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 defTabSz="685800">
              <a:spcBef>
                <a:spcPts val="0"/>
              </a:spcBef>
              <a:spcAft>
                <a:spcPts val="0"/>
              </a:spcAft>
              <a:tabLst>
                <a:tab pos="1258888" algn="l"/>
              </a:tabLst>
              <a:defRPr/>
            </a:pPr>
            <a:r>
              <a:rPr lang="ru-RU" sz="1400" b="1">
                <a:solidFill>
                  <a:prstClr val="black"/>
                </a:solidFill>
                <a:latin typeface="Tahoma"/>
                <a:cs typeface="Tahoma"/>
              </a:rPr>
              <a:t>Оценка достигнутого уровня социально-экономического развития НСО за </a:t>
            </a:r>
            <a:endParaRPr/>
          </a:p>
          <a:p>
            <a:pPr defTabSz="685800">
              <a:spcBef>
                <a:spcPts val="0"/>
              </a:spcBef>
              <a:spcAft>
                <a:spcPts val="0"/>
              </a:spcAft>
              <a:tabLst>
                <a:tab pos="1258888" algn="l"/>
              </a:tabLst>
              <a:defRPr/>
            </a:pPr>
            <a:r>
              <a:rPr lang="ru-RU" sz="1400" b="1">
                <a:solidFill>
                  <a:prstClr val="black"/>
                </a:solidFill>
                <a:latin typeface="Tahoma"/>
                <a:cs typeface="Tahoma"/>
              </a:rPr>
              <a:t>период 202</a:t>
            </a:r>
            <a:r>
              <a:rPr lang="en-US" sz="1400" b="1">
                <a:solidFill>
                  <a:prstClr val="black"/>
                </a:solidFill>
                <a:latin typeface="Tahoma"/>
                <a:cs typeface="Tahoma"/>
              </a:rPr>
              <a:t>1</a:t>
            </a:r>
            <a:r>
              <a:rPr lang="ru-RU" sz="1400" b="1">
                <a:solidFill>
                  <a:prstClr val="black"/>
                </a:solidFill>
                <a:latin typeface="Tahoma"/>
                <a:ea typeface="Tahoma"/>
                <a:cs typeface="Tahoma"/>
              </a:rPr>
              <a:t>–</a:t>
            </a:r>
            <a:r>
              <a:rPr lang="ru-RU" sz="1400" b="1">
                <a:solidFill>
                  <a:prstClr val="black"/>
                </a:solidFill>
                <a:latin typeface="Tahoma"/>
                <a:cs typeface="Tahoma"/>
              </a:rPr>
              <a:t>202</a:t>
            </a:r>
            <a:r>
              <a:rPr lang="en-US" sz="1400" b="1">
                <a:solidFill>
                  <a:prstClr val="black"/>
                </a:solidFill>
                <a:latin typeface="Tahoma"/>
                <a:cs typeface="Tahoma"/>
              </a:rPr>
              <a:t>2</a:t>
            </a:r>
            <a:r>
              <a:rPr lang="ru-RU" sz="1400" b="1">
                <a:solidFill>
                  <a:prstClr val="black"/>
                </a:solidFill>
                <a:latin typeface="Tahoma"/>
                <a:cs typeface="Tahoma"/>
              </a:rPr>
              <a:t> годов</a:t>
            </a:r>
            <a:r>
              <a:rPr lang="en-US" sz="1400" b="1">
                <a:solidFill>
                  <a:prstClr val="black"/>
                </a:solidFill>
                <a:latin typeface="Tahoma"/>
                <a:cs typeface="Tahoma"/>
              </a:rPr>
              <a:t>*</a:t>
            </a:r>
            <a:r>
              <a:rPr lang="ru-RU" sz="1400" b="1">
                <a:solidFill>
                  <a:prstClr val="black"/>
                </a:solidFill>
                <a:latin typeface="Tahoma"/>
                <a:cs typeface="Tahoma"/>
              </a:rPr>
              <a:t> (к уровню 20</a:t>
            </a:r>
            <a:r>
              <a:rPr lang="en-US" sz="1400" b="1">
                <a:solidFill>
                  <a:prstClr val="black"/>
                </a:solidFill>
                <a:latin typeface="Tahoma"/>
                <a:cs typeface="Tahoma"/>
              </a:rPr>
              <a:t>20</a:t>
            </a:r>
            <a:r>
              <a:rPr lang="ru-RU" sz="1400" b="1">
                <a:solidFill>
                  <a:prstClr val="black"/>
                </a:solidFill>
                <a:latin typeface="Tahoma"/>
                <a:cs typeface="Tahoma"/>
              </a:rPr>
              <a:t> года) в сравнении со среднероссийскими показателями и средними значениями показателей по СФО</a:t>
            </a:r>
            <a:endParaRPr/>
          </a:p>
        </p:txBody>
      </p:sp>
      <p:grpSp>
        <p:nvGrpSpPr>
          <p:cNvPr id="60" name="Группа 59"/>
          <p:cNvGrpSpPr/>
          <p:nvPr/>
        </p:nvGrpSpPr>
        <p:grpSpPr bwMode="auto">
          <a:xfrm>
            <a:off x="391844" y="764839"/>
            <a:ext cx="8477560" cy="4116406"/>
            <a:chOff x="717296" y="1806170"/>
            <a:chExt cx="9850086" cy="5070829"/>
          </a:xfrm>
        </p:grpSpPr>
        <p:sp>
          <p:nvSpPr>
            <p:cNvPr id="74" name="Прямоугольник 73"/>
            <p:cNvSpPr/>
            <p:nvPr/>
          </p:nvSpPr>
          <p:spPr bwMode="auto">
            <a:xfrm>
              <a:off x="756181" y="3065160"/>
              <a:ext cx="3644930" cy="3412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ru-RU" sz="1200">
                  <a:solidFill>
                    <a:schemeClr val="accent2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Инвестиции в основной капитал, %</a:t>
              </a:r>
              <a:endParaRPr/>
            </a:p>
          </p:txBody>
        </p:sp>
        <p:sp>
          <p:nvSpPr>
            <p:cNvPr id="75" name="Прямоугольник 74"/>
            <p:cNvSpPr/>
            <p:nvPr/>
          </p:nvSpPr>
          <p:spPr bwMode="auto">
            <a:xfrm>
              <a:off x="739671" y="3440154"/>
              <a:ext cx="2248911" cy="3412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ru-RU" sz="1200" b="1">
                  <a:solidFill>
                    <a:schemeClr val="accent2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Строительство, %</a:t>
              </a:r>
              <a:endParaRPr/>
            </a:p>
          </p:txBody>
        </p:sp>
        <p:sp>
          <p:nvSpPr>
            <p:cNvPr id="76" name="Прямоугольник 75"/>
            <p:cNvSpPr/>
            <p:nvPr/>
          </p:nvSpPr>
          <p:spPr bwMode="auto">
            <a:xfrm>
              <a:off x="746093" y="2712287"/>
              <a:ext cx="2690870" cy="3412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defTabSz="685800">
                <a:defRPr/>
              </a:pPr>
              <a:r>
                <a:rPr lang="ru-RU" sz="1200">
                  <a:solidFill>
                    <a:schemeClr val="accent2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Сельское хозяйство, % </a:t>
              </a:r>
              <a:endParaRPr/>
            </a:p>
          </p:txBody>
        </p:sp>
        <p:sp>
          <p:nvSpPr>
            <p:cNvPr id="77" name="Прямоугольник 76"/>
            <p:cNvSpPr/>
            <p:nvPr/>
          </p:nvSpPr>
          <p:spPr bwMode="auto">
            <a:xfrm>
              <a:off x="748368" y="4204960"/>
              <a:ext cx="3685065" cy="3412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defTabSz="685800">
                <a:defRPr/>
              </a:pPr>
              <a:r>
                <a:rPr lang="ru-RU" sz="1200" b="1">
                  <a:solidFill>
                    <a:schemeClr val="accent2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Оборот оптовой торговли, % </a:t>
              </a:r>
              <a:endParaRPr/>
            </a:p>
          </p:txBody>
        </p:sp>
        <p:sp>
          <p:nvSpPr>
            <p:cNvPr id="78" name="Прямоугольник 77"/>
            <p:cNvSpPr/>
            <p:nvPr/>
          </p:nvSpPr>
          <p:spPr bwMode="auto">
            <a:xfrm>
              <a:off x="742572" y="4609509"/>
              <a:ext cx="3224902" cy="3412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ru-RU" sz="1200">
                  <a:solidFill>
                    <a:schemeClr val="accent2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Оборот розничной торговли, %</a:t>
              </a:r>
              <a:endParaRPr/>
            </a:p>
          </p:txBody>
        </p:sp>
        <p:sp>
          <p:nvSpPr>
            <p:cNvPr id="79" name="Прямоугольник 78"/>
            <p:cNvSpPr/>
            <p:nvPr/>
          </p:nvSpPr>
          <p:spPr bwMode="auto">
            <a:xfrm>
              <a:off x="744498" y="5893538"/>
              <a:ext cx="368893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defTabSz="685800">
                <a:defRPr/>
              </a:pPr>
              <a:r>
                <a:rPr lang="ru-RU" sz="1200" b="1">
                  <a:solidFill>
                    <a:schemeClr val="accent2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Реальная заработная плата, %</a:t>
              </a:r>
              <a:endParaRPr/>
            </a:p>
          </p:txBody>
        </p:sp>
        <p:sp>
          <p:nvSpPr>
            <p:cNvPr id="80" name="Прямоугольник 79"/>
            <p:cNvSpPr/>
            <p:nvPr/>
          </p:nvSpPr>
          <p:spPr bwMode="auto">
            <a:xfrm>
              <a:off x="717296" y="6261446"/>
              <a:ext cx="3237068" cy="6155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defTabSz="685800">
                <a:defRPr/>
              </a:pPr>
              <a:r>
                <a:rPr lang="ru-RU" sz="1200">
                  <a:solidFill>
                    <a:schemeClr val="accent2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Индекс потребительских цен, %</a:t>
              </a:r>
              <a:endParaRPr/>
            </a:p>
            <a:p>
              <a:pPr lvl="0" defTabSz="685800">
                <a:defRPr/>
              </a:pPr>
              <a:r>
                <a:rPr lang="ru-RU" sz="1200">
                  <a:solidFill>
                    <a:schemeClr val="accent2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 (среднегодовой)</a:t>
              </a:r>
              <a:endParaRPr/>
            </a:p>
          </p:txBody>
        </p:sp>
        <p:sp>
          <p:nvSpPr>
            <p:cNvPr id="81" name="Прямоугольник 80"/>
            <p:cNvSpPr/>
            <p:nvPr/>
          </p:nvSpPr>
          <p:spPr bwMode="auto">
            <a:xfrm>
              <a:off x="748365" y="3827028"/>
              <a:ext cx="358415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ru-RU" sz="1200">
                  <a:solidFill>
                    <a:schemeClr val="accent2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Ввод в действие жилых домов, %</a:t>
              </a:r>
              <a:endParaRPr/>
            </a:p>
          </p:txBody>
        </p:sp>
        <p:cxnSp>
          <p:nvCxnSpPr>
            <p:cNvPr id="82" name="Прямая соединительная линия 81"/>
            <p:cNvCxnSpPr>
              <a:cxnSpLocks/>
            </p:cNvCxnSpPr>
            <p:nvPr/>
          </p:nvCxnSpPr>
          <p:spPr bwMode="auto">
            <a:xfrm>
              <a:off x="4777409" y="2001499"/>
              <a:ext cx="9525" cy="4852315"/>
            </a:xfrm>
            <a:prstGeom prst="line">
              <a:avLst/>
            </a:prstGeom>
            <a:ln w="9525" cap="flat" cmpd="sng" algn="ctr">
              <a:solidFill>
                <a:srgbClr val="CC99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tx1"/>
            </a:fontRef>
          </p:style>
        </p:cxnSp>
        <p:sp>
          <p:nvSpPr>
            <p:cNvPr id="83" name="Прямоугольник 82"/>
            <p:cNvSpPr/>
            <p:nvPr/>
          </p:nvSpPr>
          <p:spPr bwMode="auto">
            <a:xfrm>
              <a:off x="773456" y="2282474"/>
              <a:ext cx="3408803" cy="34122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685800">
                <a:defRPr/>
              </a:pPr>
              <a:r>
                <a:rPr lang="ru-RU" sz="1200" b="1">
                  <a:solidFill>
                    <a:schemeClr val="accent2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Промышленное производство, % </a:t>
              </a:r>
              <a:endParaRPr/>
            </a:p>
          </p:txBody>
        </p:sp>
        <p:cxnSp>
          <p:nvCxnSpPr>
            <p:cNvPr id="84" name="Прямая соединительная линия 83"/>
            <p:cNvCxnSpPr>
              <a:cxnSpLocks/>
            </p:cNvCxnSpPr>
            <p:nvPr/>
          </p:nvCxnSpPr>
          <p:spPr bwMode="auto">
            <a:xfrm>
              <a:off x="6654544" y="1985818"/>
              <a:ext cx="9525" cy="4852315"/>
            </a:xfrm>
            <a:prstGeom prst="line">
              <a:avLst/>
            </a:prstGeom>
            <a:ln w="9525" cap="flat" cmpd="sng" algn="ctr">
              <a:solidFill>
                <a:srgbClr val="CC99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tx1"/>
            </a:fontRef>
          </p:style>
        </p:cxnSp>
        <p:sp>
          <p:nvSpPr>
            <p:cNvPr id="85" name="Прямоугольник 84"/>
            <p:cNvSpPr/>
            <p:nvPr/>
          </p:nvSpPr>
          <p:spPr bwMode="auto">
            <a:xfrm>
              <a:off x="736021" y="5496641"/>
              <a:ext cx="2857496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685800">
                <a:defRPr/>
              </a:pPr>
              <a:r>
                <a:rPr lang="ru-RU" sz="1200">
                  <a:solidFill>
                    <a:schemeClr val="accent2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Реальные денежные доходы, %</a:t>
              </a:r>
              <a:endParaRPr/>
            </a:p>
          </p:txBody>
        </p:sp>
        <p:sp>
          <p:nvSpPr>
            <p:cNvPr id="86" name="Прямоугольник 85"/>
            <p:cNvSpPr/>
            <p:nvPr/>
          </p:nvSpPr>
          <p:spPr bwMode="auto">
            <a:xfrm>
              <a:off x="748787" y="5053076"/>
              <a:ext cx="3663970" cy="34122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685800">
                <a:defRPr/>
              </a:pPr>
              <a:r>
                <a:rPr lang="ru-RU" sz="1200" b="1">
                  <a:solidFill>
                    <a:schemeClr val="accent2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Объем платных услуг населению, %</a:t>
              </a:r>
              <a:endParaRPr/>
            </a:p>
          </p:txBody>
        </p:sp>
        <p:sp>
          <p:nvSpPr>
            <p:cNvPr id="87" name="Прямоугольник 86"/>
            <p:cNvSpPr/>
            <p:nvPr/>
          </p:nvSpPr>
          <p:spPr bwMode="auto">
            <a:xfrm>
              <a:off x="5331957" y="1813478"/>
              <a:ext cx="906497" cy="4103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ru-RU" sz="1400" b="1">
                  <a:solidFill>
                    <a:schemeClr val="accent2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НСО</a:t>
              </a:r>
              <a:endParaRPr/>
            </a:p>
          </p:txBody>
        </p:sp>
        <p:sp>
          <p:nvSpPr>
            <p:cNvPr id="88" name="Прямоугольник 87"/>
            <p:cNvSpPr/>
            <p:nvPr/>
          </p:nvSpPr>
          <p:spPr bwMode="auto">
            <a:xfrm>
              <a:off x="7104206" y="1816582"/>
              <a:ext cx="746312" cy="4103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ru-RU" sz="1400" b="1">
                  <a:solidFill>
                    <a:schemeClr val="accent2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СФО</a:t>
              </a:r>
              <a:endParaRPr/>
            </a:p>
          </p:txBody>
        </p:sp>
        <p:sp>
          <p:nvSpPr>
            <p:cNvPr id="97" name="Прямоугольник 96"/>
            <p:cNvSpPr/>
            <p:nvPr/>
          </p:nvSpPr>
          <p:spPr bwMode="auto">
            <a:xfrm>
              <a:off x="9251481" y="1806170"/>
              <a:ext cx="632519" cy="4103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ru-RU" sz="1400" b="1">
                  <a:solidFill>
                    <a:schemeClr val="accent2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РФ</a:t>
              </a:r>
              <a:endParaRPr/>
            </a:p>
          </p:txBody>
        </p:sp>
        <p:sp>
          <p:nvSpPr>
            <p:cNvPr id="98" name="Прямоугольник 97"/>
            <p:cNvSpPr/>
            <p:nvPr/>
          </p:nvSpPr>
          <p:spPr bwMode="auto">
            <a:xfrm>
              <a:off x="5292348" y="2236126"/>
              <a:ext cx="955479" cy="37913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endParaRPr lang="ru-RU" sz="1400" b="1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endParaRPr>
            </a:p>
          </p:txBody>
        </p:sp>
        <p:sp>
          <p:nvSpPr>
            <p:cNvPr id="99" name="Прямоугольник 98"/>
            <p:cNvSpPr/>
            <p:nvPr/>
          </p:nvSpPr>
          <p:spPr bwMode="auto">
            <a:xfrm>
              <a:off x="7030780" y="2226763"/>
              <a:ext cx="955479" cy="37913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ru-RU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 bwMode="auto">
            <a:xfrm>
              <a:off x="9172303" y="2226763"/>
              <a:ext cx="917339" cy="37913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endParaRPr lang="ru-RU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endParaRPr>
            </a:p>
          </p:txBody>
        </p:sp>
        <p:sp>
          <p:nvSpPr>
            <p:cNvPr id="101" name="Прямоугольник 100"/>
            <p:cNvSpPr/>
            <p:nvPr/>
          </p:nvSpPr>
          <p:spPr bwMode="auto">
            <a:xfrm>
              <a:off x="5292346" y="2613006"/>
              <a:ext cx="955479" cy="41705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ru-RU" sz="1600" b="1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 bwMode="auto">
            <a:xfrm>
              <a:off x="7052831" y="2594026"/>
              <a:ext cx="815427" cy="41705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endParaRPr lang="ru-RU" sz="1600">
                <a:solidFill>
                  <a:srgbClr val="FF0000"/>
                </a:solidFill>
                <a:latin typeface="Tahoma"/>
                <a:ea typeface="Tahoma"/>
                <a:cs typeface="Tahoma"/>
              </a:endParaRPr>
            </a:p>
          </p:txBody>
        </p:sp>
        <p:sp>
          <p:nvSpPr>
            <p:cNvPr id="103" name="Прямоугольник 102"/>
            <p:cNvSpPr/>
            <p:nvPr/>
          </p:nvSpPr>
          <p:spPr bwMode="auto">
            <a:xfrm>
              <a:off x="9183770" y="2611899"/>
              <a:ext cx="955479" cy="37913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ru-RU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endParaRPr>
            </a:p>
          </p:txBody>
        </p:sp>
        <p:sp>
          <p:nvSpPr>
            <p:cNvPr id="104" name="Прямоугольник 103"/>
            <p:cNvSpPr/>
            <p:nvPr/>
          </p:nvSpPr>
          <p:spPr bwMode="auto">
            <a:xfrm>
              <a:off x="5309638" y="4188072"/>
              <a:ext cx="955479" cy="41705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endParaRPr lang="ru-RU" sz="1600">
                <a:solidFill>
                  <a:srgbClr val="FF0000"/>
                </a:solidFill>
                <a:latin typeface="Tahoma"/>
                <a:ea typeface="Tahoma"/>
                <a:cs typeface="Tahoma"/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 bwMode="auto">
            <a:xfrm>
              <a:off x="7054212" y="4185833"/>
              <a:ext cx="955479" cy="37913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ru-RU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endParaRPr>
            </a:p>
          </p:txBody>
        </p:sp>
        <p:sp>
          <p:nvSpPr>
            <p:cNvPr id="106" name="Прямоугольник 105"/>
            <p:cNvSpPr/>
            <p:nvPr/>
          </p:nvSpPr>
          <p:spPr bwMode="auto">
            <a:xfrm>
              <a:off x="9611903" y="4278899"/>
              <a:ext cx="955479" cy="37913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ru-RU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endParaRPr>
            </a:p>
          </p:txBody>
        </p:sp>
        <p:sp>
          <p:nvSpPr>
            <p:cNvPr id="107" name="Прямоугольник 106"/>
            <p:cNvSpPr/>
            <p:nvPr/>
          </p:nvSpPr>
          <p:spPr bwMode="auto">
            <a:xfrm>
              <a:off x="5308598" y="4576621"/>
              <a:ext cx="955479" cy="41705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600" b="1">
                  <a:solidFill>
                    <a:schemeClr val="accent6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115,1</a:t>
              </a:r>
              <a:endParaRPr/>
            </a:p>
          </p:txBody>
        </p:sp>
        <p:sp>
          <p:nvSpPr>
            <p:cNvPr id="108" name="Прямоугольник 107"/>
            <p:cNvSpPr/>
            <p:nvPr/>
          </p:nvSpPr>
          <p:spPr bwMode="auto">
            <a:xfrm>
              <a:off x="7053991" y="4580572"/>
              <a:ext cx="955479" cy="37913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endParaRPr lang="ru-RU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endParaRPr>
            </a:p>
          </p:txBody>
        </p:sp>
        <p:sp>
          <p:nvSpPr>
            <p:cNvPr id="109" name="Прямоугольник 108"/>
            <p:cNvSpPr/>
            <p:nvPr/>
          </p:nvSpPr>
          <p:spPr bwMode="auto">
            <a:xfrm>
              <a:off x="9202174" y="4580572"/>
              <a:ext cx="955479" cy="37913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ru-RU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endParaRPr>
            </a:p>
          </p:txBody>
        </p:sp>
        <p:sp>
          <p:nvSpPr>
            <p:cNvPr id="110" name="Прямоугольник 109"/>
            <p:cNvSpPr/>
            <p:nvPr/>
          </p:nvSpPr>
          <p:spPr bwMode="auto">
            <a:xfrm>
              <a:off x="5292346" y="3372555"/>
              <a:ext cx="955479" cy="41705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endParaRPr lang="ru-RU" sz="1600" b="1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endParaRPr>
            </a:p>
          </p:txBody>
        </p:sp>
        <p:sp>
          <p:nvSpPr>
            <p:cNvPr id="111" name="Прямоугольник 110"/>
            <p:cNvSpPr/>
            <p:nvPr/>
          </p:nvSpPr>
          <p:spPr bwMode="auto">
            <a:xfrm>
              <a:off x="7053991" y="3365536"/>
              <a:ext cx="955479" cy="37913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ru-RU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endParaRPr>
            </a:p>
          </p:txBody>
        </p:sp>
        <p:sp>
          <p:nvSpPr>
            <p:cNvPr id="112" name="Прямоугольник 111"/>
            <p:cNvSpPr/>
            <p:nvPr/>
          </p:nvSpPr>
          <p:spPr bwMode="auto">
            <a:xfrm>
              <a:off x="9183770" y="3380048"/>
              <a:ext cx="955479" cy="37913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endParaRPr lang="ru-RU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endParaRPr>
            </a:p>
          </p:txBody>
        </p:sp>
        <p:sp>
          <p:nvSpPr>
            <p:cNvPr id="113" name="Прямоугольник 112"/>
            <p:cNvSpPr/>
            <p:nvPr/>
          </p:nvSpPr>
          <p:spPr bwMode="auto">
            <a:xfrm>
              <a:off x="7067990" y="5020795"/>
              <a:ext cx="955479" cy="37913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ru-RU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endParaRPr>
            </a:p>
          </p:txBody>
        </p:sp>
        <p:sp>
          <p:nvSpPr>
            <p:cNvPr id="114" name="Прямоугольник 113"/>
            <p:cNvSpPr/>
            <p:nvPr/>
          </p:nvSpPr>
          <p:spPr bwMode="auto">
            <a:xfrm>
              <a:off x="5308598" y="5022297"/>
              <a:ext cx="1260695" cy="39809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endParaRPr lang="ru-RU" sz="1500">
                <a:solidFill>
                  <a:srgbClr val="FF0000"/>
                </a:solidFill>
                <a:latin typeface="Tahoma"/>
                <a:ea typeface="Tahoma"/>
                <a:cs typeface="Tahoma"/>
              </a:endParaRPr>
            </a:p>
          </p:txBody>
        </p:sp>
        <p:sp>
          <p:nvSpPr>
            <p:cNvPr id="115" name="Прямоугольник 114"/>
            <p:cNvSpPr/>
            <p:nvPr/>
          </p:nvSpPr>
          <p:spPr bwMode="auto">
            <a:xfrm>
              <a:off x="9205619" y="5015481"/>
              <a:ext cx="1000496" cy="39809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endParaRPr lang="ru-RU" sz="1500">
                <a:solidFill>
                  <a:srgbClr val="FF0000"/>
                </a:solidFill>
                <a:latin typeface="Tahoma"/>
                <a:ea typeface="Tahoma"/>
                <a:cs typeface="Tahoma"/>
              </a:endParaRPr>
            </a:p>
          </p:txBody>
        </p:sp>
        <p:sp>
          <p:nvSpPr>
            <p:cNvPr id="116" name="Прямоугольник 115"/>
            <p:cNvSpPr/>
            <p:nvPr/>
          </p:nvSpPr>
          <p:spPr bwMode="auto">
            <a:xfrm>
              <a:off x="5304957" y="3808708"/>
              <a:ext cx="955479" cy="41705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600" b="1">
                  <a:solidFill>
                    <a:schemeClr val="accent6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11</a:t>
              </a:r>
              <a:r>
                <a:rPr lang="en-US" sz="1600" b="1">
                  <a:solidFill>
                    <a:schemeClr val="accent6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5</a:t>
              </a:r>
              <a:r>
                <a:rPr lang="ru-RU" sz="1600" b="1">
                  <a:solidFill>
                    <a:schemeClr val="accent6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,</a:t>
              </a:r>
              <a:r>
                <a:rPr lang="en-US" sz="1600" b="1">
                  <a:solidFill>
                    <a:schemeClr val="accent6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4</a:t>
              </a:r>
              <a:endParaRPr lang="ru-RU" sz="1600" b="1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endParaRPr>
            </a:p>
          </p:txBody>
        </p:sp>
        <p:sp>
          <p:nvSpPr>
            <p:cNvPr id="117" name="Прямоугольник 116"/>
            <p:cNvSpPr/>
            <p:nvPr/>
          </p:nvSpPr>
          <p:spPr bwMode="auto">
            <a:xfrm>
              <a:off x="7042098" y="3805597"/>
              <a:ext cx="955479" cy="37913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sz="1400">
                  <a:solidFill>
                    <a:schemeClr val="accent6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1</a:t>
              </a:r>
              <a:r>
                <a:rPr lang="en-US" sz="1400">
                  <a:solidFill>
                    <a:schemeClr val="accent6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10</a:t>
              </a:r>
              <a:r>
                <a:rPr lang="ru-RU" sz="1400">
                  <a:solidFill>
                    <a:schemeClr val="accent6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,</a:t>
              </a:r>
              <a:r>
                <a:rPr lang="en-US" sz="1400">
                  <a:solidFill>
                    <a:schemeClr val="accent6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7</a:t>
              </a:r>
              <a:endParaRPr lang="ru-RU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 bwMode="auto">
            <a:xfrm>
              <a:off x="9187207" y="3797622"/>
              <a:ext cx="1131197" cy="37913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400">
                  <a:solidFill>
                    <a:schemeClr val="accent6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1</a:t>
              </a:r>
              <a:r>
                <a:rPr lang="en-US" sz="1400">
                  <a:solidFill>
                    <a:schemeClr val="accent6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25</a:t>
              </a:r>
              <a:r>
                <a:rPr lang="ru-RU" sz="1400">
                  <a:solidFill>
                    <a:schemeClr val="accent6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,</a:t>
              </a:r>
              <a:r>
                <a:rPr lang="en-US" sz="1400">
                  <a:solidFill>
                    <a:schemeClr val="accent6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1</a:t>
              </a:r>
              <a:endParaRPr lang="ru-RU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endParaRPr>
            </a:p>
          </p:txBody>
        </p:sp>
        <p:sp>
          <p:nvSpPr>
            <p:cNvPr id="119" name="Прямоугольник 118"/>
            <p:cNvSpPr/>
            <p:nvPr/>
          </p:nvSpPr>
          <p:spPr bwMode="auto">
            <a:xfrm>
              <a:off x="5315158" y="5415591"/>
              <a:ext cx="955479" cy="41705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600" b="1">
                  <a:solidFill>
                    <a:schemeClr val="accent6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104,</a:t>
              </a:r>
              <a:r>
                <a:rPr lang="en-US" sz="1600" b="1">
                  <a:solidFill>
                    <a:schemeClr val="accent6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2</a:t>
              </a:r>
              <a:endParaRPr lang="ru-RU" sz="1600" b="1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endParaRPr>
            </a:p>
          </p:txBody>
        </p:sp>
        <p:sp>
          <p:nvSpPr>
            <p:cNvPr id="120" name="Прямоугольник 119"/>
            <p:cNvSpPr/>
            <p:nvPr/>
          </p:nvSpPr>
          <p:spPr bwMode="auto">
            <a:xfrm>
              <a:off x="5308704" y="5846864"/>
              <a:ext cx="955479" cy="41705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600" b="1">
                  <a:solidFill>
                    <a:schemeClr val="accent6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107,5</a:t>
              </a:r>
              <a:endParaRPr/>
            </a:p>
          </p:txBody>
        </p:sp>
        <p:sp>
          <p:nvSpPr>
            <p:cNvPr id="121" name="Прямоугольник 120"/>
            <p:cNvSpPr/>
            <p:nvPr/>
          </p:nvSpPr>
          <p:spPr bwMode="auto">
            <a:xfrm>
              <a:off x="5314317" y="6280100"/>
              <a:ext cx="955479" cy="39809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sz="1500" b="1">
                  <a:solidFill>
                    <a:schemeClr val="accent6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1</a:t>
              </a:r>
              <a:r>
                <a:rPr lang="en-US" sz="1500" b="1">
                  <a:solidFill>
                    <a:schemeClr val="accent6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21</a:t>
              </a:r>
              <a:r>
                <a:rPr lang="ru-RU" sz="1500" b="1">
                  <a:solidFill>
                    <a:schemeClr val="accent6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,</a:t>
              </a:r>
              <a:r>
                <a:rPr lang="en-US" sz="1500" b="1">
                  <a:solidFill>
                    <a:schemeClr val="accent6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1</a:t>
              </a:r>
              <a:endParaRPr lang="ru-RU" sz="1500" b="1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endParaRPr>
            </a:p>
          </p:txBody>
        </p:sp>
        <p:sp>
          <p:nvSpPr>
            <p:cNvPr id="122" name="Прямоугольник 121"/>
            <p:cNvSpPr/>
            <p:nvPr/>
          </p:nvSpPr>
          <p:spPr bwMode="auto">
            <a:xfrm>
              <a:off x="9202172" y="5833854"/>
              <a:ext cx="955479" cy="37913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400">
                  <a:solidFill>
                    <a:schemeClr val="accent6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10</a:t>
              </a:r>
              <a:r>
                <a:rPr lang="en-US" sz="1400">
                  <a:solidFill>
                    <a:schemeClr val="accent6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4</a:t>
              </a:r>
              <a:r>
                <a:rPr lang="ru-RU" sz="1400">
                  <a:solidFill>
                    <a:schemeClr val="accent6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,</a:t>
              </a:r>
              <a:r>
                <a:rPr lang="en-US" sz="1400">
                  <a:solidFill>
                    <a:schemeClr val="accent6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8</a:t>
              </a:r>
              <a:endParaRPr lang="ru-RU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endParaRPr>
            </a:p>
          </p:txBody>
        </p:sp>
        <p:sp>
          <p:nvSpPr>
            <p:cNvPr id="123" name="Прямоугольник 122"/>
            <p:cNvSpPr/>
            <p:nvPr/>
          </p:nvSpPr>
          <p:spPr bwMode="auto">
            <a:xfrm>
              <a:off x="9200222" y="6275858"/>
              <a:ext cx="955479" cy="37913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sz="1400">
                  <a:solidFill>
                    <a:schemeClr val="accent6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1</a:t>
              </a:r>
              <a:r>
                <a:rPr lang="en-US" sz="1400">
                  <a:solidFill>
                    <a:schemeClr val="accent6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21</a:t>
              </a:r>
              <a:r>
                <a:rPr lang="ru-RU" sz="1400">
                  <a:solidFill>
                    <a:schemeClr val="accent6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,</a:t>
              </a:r>
              <a:r>
                <a:rPr lang="en-US" sz="1400">
                  <a:solidFill>
                    <a:schemeClr val="accent6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4</a:t>
              </a:r>
              <a:endParaRPr lang="ru-RU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endParaRPr>
            </a:p>
          </p:txBody>
        </p:sp>
        <p:sp>
          <p:nvSpPr>
            <p:cNvPr id="124" name="Прямоугольник 123"/>
            <p:cNvSpPr/>
            <p:nvPr/>
          </p:nvSpPr>
          <p:spPr bwMode="auto">
            <a:xfrm>
              <a:off x="7080976" y="5414184"/>
              <a:ext cx="955479" cy="37913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400">
                  <a:solidFill>
                    <a:schemeClr val="accent6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10</a:t>
              </a:r>
              <a:r>
                <a:rPr lang="en-US" sz="1400">
                  <a:solidFill>
                    <a:schemeClr val="accent6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1</a:t>
              </a:r>
              <a:r>
                <a:rPr lang="ru-RU" sz="1400">
                  <a:solidFill>
                    <a:schemeClr val="accent6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,0</a:t>
              </a:r>
              <a:endParaRPr/>
            </a:p>
          </p:txBody>
        </p:sp>
        <p:sp>
          <p:nvSpPr>
            <p:cNvPr id="125" name="Прямоугольник 124"/>
            <p:cNvSpPr/>
            <p:nvPr/>
          </p:nvSpPr>
          <p:spPr bwMode="auto">
            <a:xfrm>
              <a:off x="9202174" y="5414184"/>
              <a:ext cx="955479" cy="37913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sz="1400">
                  <a:solidFill>
                    <a:schemeClr val="accent6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101,</a:t>
              </a:r>
              <a:r>
                <a:rPr lang="en-US" sz="1400">
                  <a:solidFill>
                    <a:schemeClr val="accent6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6</a:t>
              </a:r>
              <a:endParaRPr lang="ru-RU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endParaRPr>
            </a:p>
          </p:txBody>
        </p:sp>
        <p:sp>
          <p:nvSpPr>
            <p:cNvPr id="126" name="Прямоугольник 125"/>
            <p:cNvSpPr/>
            <p:nvPr/>
          </p:nvSpPr>
          <p:spPr bwMode="auto">
            <a:xfrm>
              <a:off x="7053991" y="6289576"/>
              <a:ext cx="955479" cy="37913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400">
                  <a:solidFill>
                    <a:schemeClr val="accent6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1</a:t>
              </a:r>
              <a:r>
                <a:rPr lang="en-US" sz="1400">
                  <a:solidFill>
                    <a:schemeClr val="accent6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22</a:t>
              </a:r>
              <a:r>
                <a:rPr lang="ru-RU" sz="1400">
                  <a:solidFill>
                    <a:schemeClr val="accent6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,</a:t>
              </a:r>
              <a:r>
                <a:rPr lang="en-US" sz="1400">
                  <a:solidFill>
                    <a:schemeClr val="accent6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5</a:t>
              </a:r>
              <a:endParaRPr lang="ru-RU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endParaRPr>
            </a:p>
          </p:txBody>
        </p:sp>
        <p:sp>
          <p:nvSpPr>
            <p:cNvPr id="127" name="Прямоугольник 126"/>
            <p:cNvSpPr/>
            <p:nvPr/>
          </p:nvSpPr>
          <p:spPr bwMode="auto">
            <a:xfrm>
              <a:off x="7074845" y="5840932"/>
              <a:ext cx="955479" cy="37913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sz="1400">
                  <a:solidFill>
                    <a:schemeClr val="accent6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10</a:t>
              </a:r>
              <a:r>
                <a:rPr lang="en-US" sz="1400">
                  <a:solidFill>
                    <a:schemeClr val="accent6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5</a:t>
              </a:r>
              <a:r>
                <a:rPr lang="ru-RU" sz="1400">
                  <a:solidFill>
                    <a:schemeClr val="accent6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,</a:t>
              </a:r>
              <a:r>
                <a:rPr lang="en-US" sz="1400">
                  <a:solidFill>
                    <a:schemeClr val="accent6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6</a:t>
              </a:r>
              <a:endParaRPr lang="ru-RU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endParaRPr>
            </a:p>
          </p:txBody>
        </p:sp>
        <p:sp>
          <p:nvSpPr>
            <p:cNvPr id="128" name="Прямоугольник 127"/>
            <p:cNvSpPr/>
            <p:nvPr/>
          </p:nvSpPr>
          <p:spPr bwMode="auto">
            <a:xfrm>
              <a:off x="5290061" y="3018704"/>
              <a:ext cx="955479" cy="37913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endParaRPr lang="ru-RU" sz="1400" b="1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endParaRPr>
            </a:p>
          </p:txBody>
        </p:sp>
        <p:sp>
          <p:nvSpPr>
            <p:cNvPr id="129" name="Прямоугольник 128"/>
            <p:cNvSpPr/>
            <p:nvPr/>
          </p:nvSpPr>
          <p:spPr bwMode="auto">
            <a:xfrm>
              <a:off x="7044573" y="3003972"/>
              <a:ext cx="955479" cy="37913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endParaRPr lang="ru-RU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endParaRPr>
            </a:p>
          </p:txBody>
        </p:sp>
        <p:sp>
          <p:nvSpPr>
            <p:cNvPr id="130" name="Прямоугольник 129"/>
            <p:cNvSpPr/>
            <p:nvPr/>
          </p:nvSpPr>
          <p:spPr bwMode="auto">
            <a:xfrm>
              <a:off x="9189474" y="2979938"/>
              <a:ext cx="955479" cy="37913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endParaRPr lang="ru-RU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endParaRPr>
            </a:p>
          </p:txBody>
        </p:sp>
      </p:grpSp>
      <p:cxnSp>
        <p:nvCxnSpPr>
          <p:cNvPr id="131" name="Прямая соединительная линия 130"/>
          <p:cNvCxnSpPr>
            <a:cxnSpLocks/>
          </p:cNvCxnSpPr>
          <p:nvPr/>
        </p:nvCxnSpPr>
        <p:spPr bwMode="auto">
          <a:xfrm>
            <a:off x="7084573" y="931442"/>
            <a:ext cx="19275" cy="3831123"/>
          </a:xfrm>
          <a:prstGeom prst="line">
            <a:avLst/>
          </a:prstGeom>
          <a:ln w="9525" cap="flat" cmpd="sng" algn="ctr">
            <a:solidFill>
              <a:srgbClr val="CC99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pic>
        <p:nvPicPr>
          <p:cNvPr id="56" name="Picture 8" descr="Похожее изображение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27941" y="1810343"/>
            <a:ext cx="305514" cy="305514"/>
          </a:xfrm>
          <a:prstGeom prst="rect">
            <a:avLst/>
          </a:prstGeom>
          <a:noFill/>
        </p:spPr>
      </p:pic>
      <p:pic>
        <p:nvPicPr>
          <p:cNvPr id="57" name="Picture 10" descr="Картинки по запросу иконка промышленность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4050" t="6716" r="37690" b="69041"/>
          <a:stretch/>
        </p:blipFill>
        <p:spPr bwMode="auto">
          <a:xfrm>
            <a:off x="130524" y="1127647"/>
            <a:ext cx="357189" cy="294156"/>
          </a:xfrm>
          <a:prstGeom prst="rect">
            <a:avLst/>
          </a:prstGeom>
          <a:noFill/>
        </p:spPr>
      </p:pic>
      <p:pic>
        <p:nvPicPr>
          <p:cNvPr id="58" name="Picture 8" descr="Похожее изображение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70503" y="1511318"/>
            <a:ext cx="255287" cy="255287"/>
          </a:xfrm>
          <a:prstGeom prst="rect">
            <a:avLst/>
          </a:prstGeom>
          <a:noFill/>
        </p:spPr>
      </p:pic>
      <p:pic>
        <p:nvPicPr>
          <p:cNvPr id="59" name="Рисунок 58" descr="Здание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54088" y="2160414"/>
            <a:ext cx="237940" cy="237940"/>
          </a:xfrm>
          <a:prstGeom prst="rect">
            <a:avLst/>
          </a:prstGeom>
        </p:spPr>
      </p:pic>
      <p:pic>
        <p:nvPicPr>
          <p:cNvPr id="61" name="Рисунок 60" descr="Город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97949" y="2401212"/>
            <a:ext cx="360374" cy="360374"/>
          </a:xfrm>
          <a:prstGeom prst="rect">
            <a:avLst/>
          </a:prstGeom>
        </p:spPr>
      </p:pic>
      <p:pic>
        <p:nvPicPr>
          <p:cNvPr id="62" name="Picture 4" descr="Картинки по запросу иконка корзинка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17399" b="16603"/>
          <a:stretch/>
        </p:blipFill>
        <p:spPr bwMode="auto">
          <a:xfrm>
            <a:off x="119213" y="2776028"/>
            <a:ext cx="356826" cy="235497"/>
          </a:xfrm>
          <a:prstGeom prst="rect">
            <a:avLst/>
          </a:prstGeom>
          <a:noFill/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79512" y="3120759"/>
            <a:ext cx="220404" cy="200703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22379" y="3361966"/>
            <a:ext cx="387328" cy="383118"/>
          </a:xfrm>
          <a:prstGeom prst="rect">
            <a:avLst/>
          </a:prstGeom>
        </p:spPr>
      </p:pic>
      <p:pic>
        <p:nvPicPr>
          <p:cNvPr id="65" name="Рисунок 27" descr="image005"/>
          <p:cNvPicPr>
            <a:picLocks noChangeAspect="1" noChangeArrowheads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0218" y="3790774"/>
            <a:ext cx="378732" cy="277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-80859" y="4053867"/>
            <a:ext cx="741145" cy="371345"/>
          </a:xfrm>
          <a:prstGeom prst="rect">
            <a:avLst/>
          </a:prstGeom>
        </p:spPr>
      </p:pic>
      <p:pic>
        <p:nvPicPr>
          <p:cNvPr id="67" name="Picture 2" descr="ÐÐ°ÑÑÐ¸Ð½ÐºÐ¸ Ð¿Ð¾ Ð·Ð°Ð¿ÑÐ¾ÑÑ ÑÐ¾ÑÑ ÐºÐ°ÑÑÐ¸Ð½ÐºÐ¸"/>
          <p:cNvPicPr/>
          <p:nvPr/>
        </p:nvPicPr>
        <p:blipFill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5505" t="75941" r="60401" b="11810"/>
          <a:stretch/>
        </p:blipFill>
        <p:spPr bwMode="auto">
          <a:xfrm>
            <a:off x="15952" y="4492370"/>
            <a:ext cx="449917" cy="315548"/>
          </a:xfrm>
          <a:prstGeom prst="rect">
            <a:avLst/>
          </a:prstGeom>
          <a:noFill/>
        </p:spPr>
      </p:pic>
      <p:sp>
        <p:nvSpPr>
          <p:cNvPr id="68" name="Прямоугольник 67"/>
          <p:cNvSpPr/>
          <p:nvPr/>
        </p:nvSpPr>
        <p:spPr bwMode="auto">
          <a:xfrm>
            <a:off x="4347083" y="2078508"/>
            <a:ext cx="822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1</a:t>
            </a:r>
            <a:r>
              <a:rPr lang="en-US" sz="1600" b="1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25</a:t>
            </a:r>
            <a:r>
              <a:rPr lang="ru-RU" sz="1600" b="1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,</a:t>
            </a:r>
            <a:r>
              <a:rPr lang="en-US" sz="1600" b="1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3</a:t>
            </a:r>
            <a:endParaRPr lang="ru-RU" sz="1600" b="1">
              <a:solidFill>
                <a:schemeClr val="accent6">
                  <a:lumMod val="50000"/>
                </a:schemeClr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69" name="Прямоугольник 68"/>
          <p:cNvSpPr/>
          <p:nvPr/>
        </p:nvSpPr>
        <p:spPr bwMode="auto">
          <a:xfrm>
            <a:off x="5835625" y="2064782"/>
            <a:ext cx="8223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1</a:t>
            </a:r>
            <a:r>
              <a:rPr lang="en-US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24</a:t>
            </a:r>
            <a:r>
              <a:rPr lang="ru-RU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,</a:t>
            </a:r>
            <a:r>
              <a:rPr lang="en-US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8</a:t>
            </a:r>
            <a:endParaRPr lang="ru-RU" sz="1400">
              <a:solidFill>
                <a:schemeClr val="accent6">
                  <a:lumMod val="50000"/>
                </a:schemeClr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70" name="Прямоугольник 69"/>
          <p:cNvSpPr/>
          <p:nvPr/>
        </p:nvSpPr>
        <p:spPr bwMode="auto">
          <a:xfrm>
            <a:off x="7677360" y="2058490"/>
            <a:ext cx="8223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11</a:t>
            </a:r>
            <a:r>
              <a:rPr lang="en-US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2</a:t>
            </a:r>
            <a:r>
              <a:rPr lang="ru-RU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,</a:t>
            </a:r>
            <a:r>
              <a:rPr lang="en-US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6</a:t>
            </a:r>
            <a:endParaRPr lang="ru-RU" sz="1400">
              <a:solidFill>
                <a:schemeClr val="accent6">
                  <a:lumMod val="50000"/>
                </a:schemeClr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71" name="Прямоугольник 70"/>
          <p:cNvSpPr/>
          <p:nvPr/>
        </p:nvSpPr>
        <p:spPr bwMode="auto">
          <a:xfrm>
            <a:off x="4332282" y="1752723"/>
            <a:ext cx="822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1</a:t>
            </a:r>
            <a:r>
              <a:rPr lang="en-US" sz="1600" b="1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00</a:t>
            </a:r>
            <a:r>
              <a:rPr lang="ru-RU" sz="1600" b="1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,</a:t>
            </a:r>
            <a:r>
              <a:rPr lang="en-US" sz="1600" b="1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8</a:t>
            </a:r>
            <a:endParaRPr lang="ru-RU" sz="1600" b="1">
              <a:solidFill>
                <a:schemeClr val="accent6">
                  <a:lumMod val="50000"/>
                </a:schemeClr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5824370" y="1767530"/>
            <a:ext cx="8223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11</a:t>
            </a:r>
            <a:r>
              <a:rPr lang="en-US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7</a:t>
            </a:r>
            <a:r>
              <a:rPr lang="ru-RU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,</a:t>
            </a:r>
            <a:r>
              <a:rPr lang="en-US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0</a:t>
            </a:r>
            <a:endParaRPr lang="ru-RU" sz="1400">
              <a:solidFill>
                <a:schemeClr val="accent6">
                  <a:lumMod val="50000"/>
                </a:schemeClr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73" name="Прямоугольник 72"/>
          <p:cNvSpPr/>
          <p:nvPr/>
        </p:nvSpPr>
        <p:spPr bwMode="auto">
          <a:xfrm>
            <a:off x="7684402" y="1739416"/>
            <a:ext cx="8223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11</a:t>
            </a:r>
            <a:r>
              <a:rPr lang="en-US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3</a:t>
            </a:r>
            <a:r>
              <a:rPr lang="ru-RU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,</a:t>
            </a:r>
            <a:r>
              <a:rPr lang="en-US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6</a:t>
            </a:r>
            <a:endParaRPr lang="ru-RU" sz="1400">
              <a:solidFill>
                <a:schemeClr val="accent6">
                  <a:lumMod val="50000"/>
                </a:schemeClr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89" name="Прямоугольник 88"/>
          <p:cNvSpPr/>
          <p:nvPr/>
        </p:nvSpPr>
        <p:spPr bwMode="auto">
          <a:xfrm>
            <a:off x="4331047" y="1117437"/>
            <a:ext cx="822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1</a:t>
            </a:r>
            <a:r>
              <a:rPr lang="en-US" sz="1600" b="1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22</a:t>
            </a:r>
            <a:r>
              <a:rPr lang="ru-RU" sz="1600" b="1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,</a:t>
            </a:r>
            <a:r>
              <a:rPr lang="en-US" sz="1600" b="1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6</a:t>
            </a:r>
            <a:endParaRPr lang="ru-RU" sz="1600" b="1">
              <a:solidFill>
                <a:schemeClr val="accent6">
                  <a:lumMod val="50000"/>
                </a:schemeClr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90" name="Прямоугольник 89"/>
          <p:cNvSpPr/>
          <p:nvPr/>
        </p:nvSpPr>
        <p:spPr bwMode="auto">
          <a:xfrm>
            <a:off x="5832064" y="1125827"/>
            <a:ext cx="8223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1</a:t>
            </a:r>
            <a:r>
              <a:rPr lang="en-US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04</a:t>
            </a:r>
            <a:r>
              <a:rPr lang="ru-RU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,</a:t>
            </a:r>
            <a:r>
              <a:rPr lang="en-US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5</a:t>
            </a:r>
            <a:endParaRPr lang="ru-RU" sz="1400">
              <a:solidFill>
                <a:schemeClr val="accent6">
                  <a:lumMod val="50000"/>
                </a:schemeClr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91" name="Прямоугольник 90"/>
          <p:cNvSpPr/>
          <p:nvPr/>
        </p:nvSpPr>
        <p:spPr bwMode="auto">
          <a:xfrm>
            <a:off x="7688803" y="1115749"/>
            <a:ext cx="8223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1</a:t>
            </a:r>
            <a:r>
              <a:rPr lang="en-US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06</a:t>
            </a:r>
            <a:r>
              <a:rPr lang="ru-RU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,</a:t>
            </a:r>
            <a:r>
              <a:rPr lang="en-US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9</a:t>
            </a:r>
            <a:endParaRPr lang="ru-RU" sz="1400">
              <a:solidFill>
                <a:schemeClr val="accent6">
                  <a:lumMod val="50000"/>
                </a:schemeClr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92" name="Прямоугольник 91"/>
          <p:cNvSpPr/>
          <p:nvPr/>
        </p:nvSpPr>
        <p:spPr bwMode="auto">
          <a:xfrm>
            <a:off x="5824371" y="3034080"/>
            <a:ext cx="8223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104,7</a:t>
            </a:r>
            <a:endParaRPr/>
          </a:p>
        </p:txBody>
      </p:sp>
      <p:sp>
        <p:nvSpPr>
          <p:cNvPr id="93" name="Прямоугольник 92"/>
          <p:cNvSpPr/>
          <p:nvPr/>
        </p:nvSpPr>
        <p:spPr bwMode="auto">
          <a:xfrm>
            <a:off x="5853694" y="2700700"/>
            <a:ext cx="8223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94,5</a:t>
            </a:r>
            <a:endParaRPr/>
          </a:p>
        </p:txBody>
      </p:sp>
      <p:sp>
        <p:nvSpPr>
          <p:cNvPr id="94" name="Прямоугольник 93"/>
          <p:cNvSpPr/>
          <p:nvPr/>
        </p:nvSpPr>
        <p:spPr bwMode="auto">
          <a:xfrm>
            <a:off x="4357115" y="2693731"/>
            <a:ext cx="822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88,5</a:t>
            </a:r>
            <a:endParaRPr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7688019" y="2694074"/>
            <a:ext cx="5150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140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87,7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684402" y="3017785"/>
            <a:ext cx="6303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100,8</a:t>
            </a:r>
            <a:endParaRPr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336147" y="3368990"/>
            <a:ext cx="7745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1600" b="1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123,8</a:t>
            </a:r>
            <a:endParaRPr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832560" y="3361821"/>
            <a:ext cx="6303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118,5</a:t>
            </a:r>
            <a:endParaRPr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7684402" y="3309621"/>
            <a:ext cx="6303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123,1</a:t>
            </a:r>
            <a:endParaRPr/>
          </a:p>
        </p:txBody>
      </p:sp>
      <p:sp>
        <p:nvSpPr>
          <p:cNvPr id="95" name="Прямоугольник 94"/>
          <p:cNvSpPr/>
          <p:nvPr/>
        </p:nvSpPr>
        <p:spPr bwMode="auto">
          <a:xfrm>
            <a:off x="4339922" y="1433604"/>
            <a:ext cx="822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1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1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6,9</a:t>
            </a:r>
            <a:endParaRPr dirty="0"/>
          </a:p>
        </p:txBody>
      </p:sp>
      <p:sp>
        <p:nvSpPr>
          <p:cNvPr id="96" name="Прямоугольник 95"/>
          <p:cNvSpPr/>
          <p:nvPr/>
        </p:nvSpPr>
        <p:spPr bwMode="auto">
          <a:xfrm>
            <a:off x="5839535" y="1407338"/>
            <a:ext cx="8223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1</a:t>
            </a:r>
            <a:r>
              <a:rPr lang="en-US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11</a:t>
            </a:r>
            <a:r>
              <a:rPr lang="ru-RU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,0</a:t>
            </a:r>
            <a:endParaRPr/>
          </a:p>
        </p:txBody>
      </p:sp>
      <p:sp>
        <p:nvSpPr>
          <p:cNvPr id="132" name="Прямоугольник 131"/>
          <p:cNvSpPr/>
          <p:nvPr/>
        </p:nvSpPr>
        <p:spPr bwMode="auto">
          <a:xfrm>
            <a:off x="7681545" y="1412180"/>
            <a:ext cx="8223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1</a:t>
            </a:r>
            <a:r>
              <a:rPr lang="en-US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10</a:t>
            </a:r>
            <a:r>
              <a:rPr lang="ru-RU" sz="140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,0</a:t>
            </a:r>
            <a:endParaRPr/>
          </a:p>
        </p:txBody>
      </p:sp>
      <p:sp>
        <p:nvSpPr>
          <p:cNvPr id="8" name="TextBox 7"/>
          <p:cNvSpPr txBox="1"/>
          <p:nvPr/>
        </p:nvSpPr>
        <p:spPr bwMode="auto">
          <a:xfrm>
            <a:off x="388466" y="4800250"/>
            <a:ext cx="3023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>
                <a:latin typeface="Tahoma"/>
                <a:ea typeface="Tahoma"/>
                <a:cs typeface="Tahoma"/>
              </a:rPr>
              <a:t>*</a:t>
            </a:r>
            <a:r>
              <a:rPr lang="ru-RU" sz="1000">
                <a:latin typeface="Tahoma"/>
                <a:ea typeface="Tahoma"/>
                <a:cs typeface="Tahoma"/>
              </a:rPr>
              <a:t> По состоянию на сентябрь 2023 года</a:t>
            </a:r>
            <a:endParaRPr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669442"/>
              </p:ext>
            </p:extLst>
          </p:nvPr>
        </p:nvGraphicFramePr>
        <p:xfrm>
          <a:off x="251521" y="662176"/>
          <a:ext cx="8712968" cy="4374125"/>
        </p:xfrm>
        <a:graphic>
          <a:graphicData uri="http://schemas.openxmlformats.org/drawingml/2006/table">
            <a:tbl>
              <a:tblPr bandRow="1">
                <a:tableStyleId>{0660B408-B3CF-4A94-85FC-2B1E0A45F4A2}</a:tableStyleId>
              </a:tblPr>
              <a:tblGrid>
                <a:gridCol w="5328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7248">
                <a:tc>
                  <a:txBody>
                    <a:bodyPr/>
                    <a:lstStyle/>
                    <a:p>
                      <a:pPr marL="0" lvl="0" algn="l" defTabSz="9144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700" b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35027" marR="35027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 b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Новосибирская область</a:t>
                      </a:r>
                      <a:endParaRPr/>
                    </a:p>
                  </a:txBody>
                  <a:tcPr marL="51435" marR="51435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 b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Российская Федерация</a:t>
                      </a:r>
                      <a:endParaRPr/>
                    </a:p>
                  </a:txBody>
                  <a:tcPr marL="51435" marR="51435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600" b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Справочно:</a:t>
                      </a:r>
                      <a:endParaRPr/>
                    </a:p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600" b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Новосибирская область</a:t>
                      </a:r>
                      <a:endParaRPr/>
                    </a:p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600" b="1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</a:rPr>
                        <a:t>январь–сентябрь 2022 г.</a:t>
                      </a:r>
                      <a:endParaRPr/>
                    </a:p>
                  </a:txBody>
                  <a:tcPr marL="51435" marR="51435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624">
                <a:tc>
                  <a:txBody>
                    <a:bodyPr/>
                    <a:lstStyle/>
                    <a:p>
                      <a:pPr marL="0" lvl="0" algn="l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Индекс промышленного производства </a:t>
                      </a:r>
                      <a:endParaRPr/>
                    </a:p>
                  </a:txBody>
                  <a:tcPr marL="35027" marR="35027" marT="0" marB="0" anchor="ctr"/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107,4</a:t>
                      </a:r>
                      <a:endParaRPr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103,3</a:t>
                      </a:r>
                      <a:endParaRPr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101,8</a:t>
                      </a:r>
                      <a:endParaRPr/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624">
                <a:tc>
                  <a:txBody>
                    <a:bodyPr/>
                    <a:lstStyle/>
                    <a:p>
                      <a:pPr marL="0" lvl="0" algn="l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в том числе:</a:t>
                      </a:r>
                      <a:endParaRPr/>
                    </a:p>
                  </a:txBody>
                  <a:tcPr marL="35027" marR="35027" marT="0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00" b="1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</a:rPr>
                        <a:t> </a:t>
                      </a:r>
                      <a:endParaRPr lang="ru-RU" sz="1000" b="1">
                        <a:solidFill>
                          <a:srgbClr val="0070C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35027" marR="35027" marT="0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00" b="1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</a:rPr>
                        <a:t> </a:t>
                      </a:r>
                      <a:endParaRPr lang="ru-RU" sz="1000" b="1">
                        <a:solidFill>
                          <a:srgbClr val="0070C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35027" marR="35027" marT="0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000" b="1">
                        <a:solidFill>
                          <a:srgbClr val="0070C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35027" marR="35027" marT="0" marB="0" anchor="ctr">
                    <a:solidFill>
                      <a:srgbClr val="F1D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951">
                <a:tc>
                  <a:txBody>
                    <a:bodyPr/>
                    <a:lstStyle/>
                    <a:p>
                      <a:pPr marL="0" lvl="0" algn="l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   добыча полезных ископаемых</a:t>
                      </a:r>
                      <a:endParaRPr/>
                    </a:p>
                  </a:txBody>
                  <a:tcPr marL="35027" marR="35027" marT="0" marB="0" anchor="ctr"/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107,5</a:t>
                      </a:r>
                      <a:endParaRPr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</a:rPr>
                        <a:t>98,8</a:t>
                      </a:r>
                      <a:endParaRPr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108,3</a:t>
                      </a:r>
                      <a:endParaRPr/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624">
                <a:tc>
                  <a:txBody>
                    <a:bodyPr/>
                    <a:lstStyle/>
                    <a:p>
                      <a:pPr marL="0" lvl="0" algn="l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   обрабатывающие производства</a:t>
                      </a:r>
                      <a:endParaRPr/>
                    </a:p>
                  </a:txBody>
                  <a:tcPr marL="35027" marR="35027" marT="0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109,9</a:t>
                      </a:r>
                      <a:endParaRPr/>
                    </a:p>
                  </a:txBody>
                  <a:tcPr marL="51435" marR="51435" marT="0" marB="0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107,1</a:t>
                      </a:r>
                      <a:endParaRPr/>
                    </a:p>
                  </a:txBody>
                  <a:tcPr marL="51435" marR="51435" marT="0" marB="0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101,3</a:t>
                      </a:r>
                      <a:endParaRPr/>
                    </a:p>
                  </a:txBody>
                  <a:tcPr marL="51435" marR="51435" marT="0" marB="0">
                    <a:solidFill>
                      <a:srgbClr val="F1D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795">
                <a:tc>
                  <a:txBody>
                    <a:bodyPr/>
                    <a:lstStyle/>
                    <a:p>
                      <a:pPr marL="0" lvl="0" algn="l" defTabSz="685800">
                        <a:lnSpc>
                          <a:spcPts val="143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   обеспечение электрической энергией, газом и паром, кондиционирование воздуха</a:t>
                      </a:r>
                      <a:endParaRPr/>
                    </a:p>
                  </a:txBody>
                  <a:tcPr marL="35027" marR="35027" marT="0" marB="0" anchor="b"/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</a:rPr>
                        <a:t>96,5</a:t>
                      </a:r>
                      <a:endParaRPr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100,1</a:t>
                      </a:r>
                      <a:endParaRPr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108,8</a:t>
                      </a:r>
                      <a:endParaRPr/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281">
                <a:tc>
                  <a:txBody>
                    <a:bodyPr/>
                    <a:lstStyle/>
                    <a:p>
                      <a:pPr marL="0" lvl="0" algn="l" defTabSz="685800">
                        <a:lnSpc>
                          <a:spcPts val="143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   водоснабжение; водоотведение, организация сбора и утилизации отходов, деятельность по ликвидации загрязнений</a:t>
                      </a:r>
                      <a:endParaRPr/>
                    </a:p>
                  </a:txBody>
                  <a:tcPr marL="35027" marR="35027" marT="0" marB="0" anchor="b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</a:rPr>
                        <a:t>82,4</a:t>
                      </a:r>
                      <a:endParaRPr/>
                    </a:p>
                  </a:txBody>
                  <a:tcPr marL="51435" marR="51435" marT="0" marB="0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</a:rPr>
                        <a:t>97,4</a:t>
                      </a:r>
                      <a:endParaRPr/>
                    </a:p>
                  </a:txBody>
                  <a:tcPr marL="51435" marR="51435" marT="0" marB="0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</a:rPr>
                        <a:t>70,4</a:t>
                      </a:r>
                      <a:endParaRPr/>
                    </a:p>
                  </a:txBody>
                  <a:tcPr marL="51435" marR="51435" marT="0" marB="0">
                    <a:solidFill>
                      <a:srgbClr val="F1D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074">
                <a:tc>
                  <a:txBody>
                    <a:bodyPr/>
                    <a:lstStyle/>
                    <a:p>
                      <a:pPr marL="0" lvl="0" algn="l" defTabSz="685800">
                        <a:lnSpc>
                          <a:spcPts val="143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Инвестиции в основной капитал</a:t>
                      </a:r>
                      <a:endParaRPr/>
                    </a:p>
                  </a:txBody>
                  <a:tcPr marL="35027" marR="35027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</a:rPr>
                        <a:t>9</a:t>
                      </a:r>
                      <a:r>
                        <a:rPr lang="en-US" sz="1000" b="1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</a:rPr>
                        <a:t>4</a:t>
                      </a:r>
                      <a:r>
                        <a:rPr lang="ru-RU" sz="1000" b="1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1000" b="1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</a:rPr>
                        <a:t>3</a:t>
                      </a:r>
                      <a:r>
                        <a:rPr lang="ru-RU" sz="1000" b="1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</a:rPr>
                        <a:t>*</a:t>
                      </a:r>
                      <a:endParaRPr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107,</a:t>
                      </a:r>
                      <a:r>
                        <a:rPr lang="en-US" sz="1000" b="1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6</a:t>
                      </a:r>
                      <a:r>
                        <a:rPr lang="ru-RU" sz="1000" b="1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*</a:t>
                      </a:r>
                      <a:endParaRPr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00" b="1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</a:rPr>
                        <a:t>98,7</a:t>
                      </a:r>
                      <a:r>
                        <a:rPr lang="ru-RU" sz="1000" b="1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</a:rPr>
                        <a:t>**</a:t>
                      </a:r>
                      <a:endParaRPr/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6299">
                <a:tc>
                  <a:txBody>
                    <a:bodyPr/>
                    <a:lstStyle/>
                    <a:p>
                      <a:pPr marL="0" lvl="0" algn="l" defTabSz="685800">
                        <a:lnSpc>
                          <a:spcPts val="143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Производство продукции сельского хозяйства </a:t>
                      </a:r>
                      <a:endParaRPr/>
                    </a:p>
                  </a:txBody>
                  <a:tcPr marL="35027" marR="35027" marT="0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</a:rPr>
                        <a:t>94,8*</a:t>
                      </a:r>
                      <a:endParaRPr/>
                    </a:p>
                  </a:txBody>
                  <a:tcPr marL="51435" marR="51435" marT="0" marB="0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 dirty="0" smtClean="0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102,9*</a:t>
                      </a:r>
                      <a:endParaRPr dirty="0">
                        <a:solidFill>
                          <a:srgbClr val="00B050"/>
                        </a:solidFill>
                      </a:endParaRPr>
                    </a:p>
                  </a:txBody>
                  <a:tcPr marL="51435" marR="51435" marT="0" marB="0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100,7**</a:t>
                      </a:r>
                      <a:endParaRPr/>
                    </a:p>
                  </a:txBody>
                  <a:tcPr marL="51435" marR="51435" marT="0" marB="0">
                    <a:solidFill>
                      <a:srgbClr val="F1D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762">
                <a:tc>
                  <a:txBody>
                    <a:bodyPr/>
                    <a:lstStyle/>
                    <a:p>
                      <a:pPr marL="0" lvl="0" algn="l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Объем работ, выполненных по виду деятельности «строительство»</a:t>
                      </a:r>
                      <a:endParaRPr/>
                    </a:p>
                  </a:txBody>
                  <a:tcPr marL="35027" marR="35027" marT="0" marB="0" anchor="ctr"/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 dirty="0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</a:t>
                      </a:r>
                      <a:r>
                        <a:rPr lang="en-US" sz="1000" b="1" dirty="0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23</a:t>
                      </a:r>
                      <a:r>
                        <a:rPr lang="ru-RU" sz="1000" b="1" dirty="0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1000" b="1" dirty="0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3</a:t>
                      </a:r>
                      <a:endParaRPr lang="ru-RU" sz="1000" b="1" dirty="0">
                        <a:solidFill>
                          <a:srgbClr val="00B05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10</a:t>
                      </a:r>
                      <a:r>
                        <a:rPr lang="en-US" sz="1000" b="1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8</a:t>
                      </a:r>
                      <a:r>
                        <a:rPr lang="ru-RU" sz="1000" b="1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en-US" sz="1000" b="1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8</a:t>
                      </a:r>
                      <a:endParaRPr lang="ru-RU" sz="1000" b="1">
                        <a:solidFill>
                          <a:srgbClr val="00B05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109,</a:t>
                      </a:r>
                      <a:r>
                        <a:rPr lang="en-US" sz="1000" b="1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3</a:t>
                      </a:r>
                      <a:endParaRPr lang="ru-RU" sz="1000" b="1">
                        <a:solidFill>
                          <a:srgbClr val="00B05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6299">
                <a:tc>
                  <a:txBody>
                    <a:bodyPr/>
                    <a:lstStyle/>
                    <a:p>
                      <a:pPr marL="0" lvl="0" algn="l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Ввод в действие жилых домов</a:t>
                      </a:r>
                      <a:endParaRPr/>
                    </a:p>
                  </a:txBody>
                  <a:tcPr marL="35027" marR="35027" marT="0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n-US" sz="1000" b="1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  <a:r>
                        <a:rPr lang="ru-RU" sz="1000" b="1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en-US" sz="1000" b="1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sz="1000" b="1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100,7</a:t>
                      </a:r>
                      <a:endParaRPr sz="1000" b="1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n-US" sz="1000" b="1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</a:t>
                      </a:r>
                      <a:r>
                        <a:rPr lang="ru-RU" sz="1000" b="1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en-US" sz="1000" b="1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sz="1000" b="1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>
                    <a:solidFill>
                      <a:srgbClr val="F1D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6299">
                <a:tc>
                  <a:txBody>
                    <a:bodyPr/>
                    <a:lstStyle/>
                    <a:p>
                      <a:pPr marL="0" lvl="0" algn="l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Оборот розничной торговли</a:t>
                      </a:r>
                      <a:endParaRPr/>
                    </a:p>
                  </a:txBody>
                  <a:tcPr marL="35027" marR="35027" marT="0" marB="0" anchor="ctr"/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 dirty="0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108,8</a:t>
                      </a:r>
                      <a:endParaRPr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 dirty="0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104</a:t>
                      </a:r>
                      <a:r>
                        <a:rPr lang="en-US" sz="1000" b="1" dirty="0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,</a:t>
                      </a:r>
                      <a:r>
                        <a:rPr lang="ru-RU" sz="1000" b="1" dirty="0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7</a:t>
                      </a:r>
                      <a:endParaRPr dirty="0"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 dirty="0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100,9</a:t>
                      </a:r>
                      <a:endParaRPr dirty="0"/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337">
                <a:tc>
                  <a:txBody>
                    <a:bodyPr/>
                    <a:lstStyle/>
                    <a:p>
                      <a:pPr marL="0" lvl="0" algn="l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Оборот оптовой торговли организаций всех видов деятельности</a:t>
                      </a:r>
                      <a:endParaRPr/>
                    </a:p>
                  </a:txBody>
                  <a:tcPr marL="35027" marR="35027" marT="0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104,0</a:t>
                      </a:r>
                      <a:endParaRPr/>
                    </a:p>
                  </a:txBody>
                  <a:tcPr marL="51435" marR="51435" marT="0" marB="0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107,7</a:t>
                      </a:r>
                      <a:endParaRPr/>
                    </a:p>
                  </a:txBody>
                  <a:tcPr marL="51435" marR="51435" marT="0" marB="0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</a:rPr>
                        <a:t>91,2</a:t>
                      </a:r>
                      <a:endParaRPr dirty="0"/>
                    </a:p>
                  </a:txBody>
                  <a:tcPr marL="51435" marR="51435" marT="0" marB="0">
                    <a:solidFill>
                      <a:srgbClr val="F1D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3624">
                <a:tc>
                  <a:txBody>
                    <a:bodyPr/>
                    <a:lstStyle/>
                    <a:p>
                      <a:pPr marL="0" lvl="0" algn="l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Объем платных услуг населению</a:t>
                      </a:r>
                      <a:endParaRPr/>
                    </a:p>
                  </a:txBody>
                  <a:tcPr marL="35027" marR="35027" marT="0" marB="0" anchor="ctr"/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114,9</a:t>
                      </a:r>
                      <a:endParaRPr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00" b="1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104,</a:t>
                      </a:r>
                      <a:r>
                        <a:rPr lang="ru-RU" sz="1000" b="1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2</a:t>
                      </a:r>
                      <a:endParaRPr/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>
                          <a:solidFill>
                            <a:srgbClr val="00B050"/>
                          </a:solidFill>
                          <a:latin typeface="Tahoma"/>
                          <a:ea typeface="Tahoma"/>
                          <a:cs typeface="Tahoma"/>
                        </a:rPr>
                        <a:t>122,7</a:t>
                      </a:r>
                      <a:endParaRPr/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820">
                <a:tc>
                  <a:txBody>
                    <a:bodyPr/>
                    <a:lstStyle/>
                    <a:p>
                      <a:pPr marL="0" lvl="0" algn="l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Среднемесячная начисленная заработная плата одного работника номинальная</a:t>
                      </a:r>
                      <a:endParaRPr/>
                    </a:p>
                  </a:txBody>
                  <a:tcPr marL="35027" marR="35027" marT="0" marB="0" anchor="b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10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0" marB="0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10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0" marB="0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10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0" marB="0">
                    <a:solidFill>
                      <a:srgbClr val="F1D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3624">
                <a:tc>
                  <a:txBody>
                    <a:bodyPr/>
                    <a:lstStyle/>
                    <a:p>
                      <a:pPr marL="0" lvl="0" algn="l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рублей</a:t>
                      </a:r>
                      <a:endParaRPr/>
                    </a:p>
                  </a:txBody>
                  <a:tcPr marL="35027" marR="35027" marT="0" marB="0" anchor="b"/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 </a:t>
                      </a:r>
                      <a:r>
                        <a:rPr lang="en-US" sz="1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670</a:t>
                      </a:r>
                      <a:r>
                        <a:rPr lang="ru-RU" sz="1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***</a:t>
                      </a:r>
                      <a:endParaRPr sz="1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 </a:t>
                      </a:r>
                      <a:r>
                        <a:rPr lang="en-US" sz="1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293</a:t>
                      </a:r>
                      <a:r>
                        <a:rPr lang="ru-RU" sz="1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***</a:t>
                      </a:r>
                      <a:endParaRPr sz="1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 </a:t>
                      </a:r>
                      <a:r>
                        <a:rPr lang="ru-RU" sz="1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r>
                        <a:rPr lang="en-US" sz="1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r>
                        <a:rPr lang="ru-RU" sz="1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***</a:t>
                      </a:r>
                      <a:endParaRPr sz="1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6299">
                <a:tc>
                  <a:txBody>
                    <a:bodyPr/>
                    <a:lstStyle/>
                    <a:p>
                      <a:pPr marL="0" lvl="0" algn="l" defTabSz="685800">
                        <a:lnSpc>
                          <a:spcPts val="143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реальная</a:t>
                      </a:r>
                      <a:endParaRPr/>
                    </a:p>
                  </a:txBody>
                  <a:tcPr marL="35027" marR="35027" marT="0" marB="0" anchor="b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112,</a:t>
                      </a:r>
                      <a:r>
                        <a:rPr lang="en-US" sz="1000" b="1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lang="ru-RU" sz="1000" b="1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r>
                        <a:rPr lang="en-US" sz="1000" b="1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**</a:t>
                      </a:r>
                      <a:endParaRPr sz="1000" b="1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r>
                        <a:rPr lang="en-US" sz="1000" b="1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r>
                        <a:rPr lang="ru-RU" sz="1000" b="1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en-US" sz="1000" b="1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5**</a:t>
                      </a:r>
                      <a:r>
                        <a:rPr lang="ru-RU" sz="1000" b="1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endParaRPr sz="1000" b="1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97,6</a:t>
                      </a:r>
                      <a:r>
                        <a:rPr lang="en-US" sz="10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**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endParaRPr sz="10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>
                    <a:solidFill>
                      <a:srgbClr val="F1D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227">
                <a:tc>
                  <a:txBody>
                    <a:bodyPr/>
                    <a:lstStyle/>
                    <a:p>
                      <a:pPr marL="0" lvl="0" algn="l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Индекс потребительских цен (в % к декабрю предыдущего года)</a:t>
                      </a:r>
                      <a:endParaRPr/>
                    </a:p>
                  </a:txBody>
                  <a:tcPr marL="35027" marR="35027" marT="0" marB="0" anchor="ctr"/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r>
                        <a:rPr lang="en-US" sz="1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lang="ru-RU" sz="1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en-US" sz="1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sz="1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ru-RU" sz="1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lang="en-US" sz="1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4,6</a:t>
                      </a:r>
                      <a:endParaRPr sz="1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109,</a:t>
                      </a:r>
                      <a:r>
                        <a:rPr lang="en-US" sz="1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sz="1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4189">
                <a:tc>
                  <a:txBody>
                    <a:bodyPr/>
                    <a:lstStyle/>
                    <a:p>
                      <a:pPr marL="0" lvl="0" algn="l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Индекс цен производителей промышленных товаров (в % к декабрю предыдущего года)</a:t>
                      </a:r>
                      <a:endParaRPr/>
                    </a:p>
                  </a:txBody>
                  <a:tcPr marL="35027" marR="35027" marT="0" marB="0" anchor="ctr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104,1</a:t>
                      </a:r>
                      <a:endParaRPr/>
                    </a:p>
                  </a:txBody>
                  <a:tcPr marL="51435" marR="51435" marT="0" marB="0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115,3</a:t>
                      </a:r>
                      <a:endParaRPr dirty="0"/>
                    </a:p>
                  </a:txBody>
                  <a:tcPr marL="51435" marR="51435" marT="0" marB="0">
                    <a:solidFill>
                      <a:srgbClr val="F1DFD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113,9</a:t>
                      </a:r>
                      <a:endParaRPr dirty="0"/>
                    </a:p>
                  </a:txBody>
                  <a:tcPr marL="51435" marR="51435" marT="0" marB="0">
                    <a:solidFill>
                      <a:srgbClr val="F1D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47248">
                <a:tc>
                  <a:txBody>
                    <a:bodyPr/>
                    <a:lstStyle/>
                    <a:p>
                      <a:pPr marL="0" lvl="0" algn="l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8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Уровень официально зарегистрированной безработицы (на конец месяца) (в % к экономически активному населению)</a:t>
                      </a:r>
                      <a:endParaRPr/>
                    </a:p>
                  </a:txBody>
                  <a:tcPr marL="35027" marR="3502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</a:t>
                      </a:r>
                      <a:r>
                        <a:rPr lang="en-US" sz="1000" b="1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sz="1000" b="1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</a:t>
                      </a:r>
                      <a:r>
                        <a:rPr lang="ru-RU" sz="1000" b="1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sz="1000" b="1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lvl="0" algn="ctr" defTabSz="685800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1</a:t>
                      </a:r>
                      <a:r>
                        <a:rPr lang="en-US" sz="1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,0</a:t>
                      </a:r>
                      <a:endParaRPr sz="1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5580112" y="586640"/>
            <a:ext cx="0" cy="4307873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cxnSpLocks/>
          </p:cNvCxnSpPr>
          <p:nvPr/>
        </p:nvCxnSpPr>
        <p:spPr bwMode="auto">
          <a:xfrm>
            <a:off x="6804248" y="669804"/>
            <a:ext cx="0" cy="423233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409230" y="57257"/>
            <a:ext cx="1487967" cy="537011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>
            <a:off x="91039" y="586640"/>
            <a:ext cx="8685965" cy="12074"/>
          </a:xfrm>
          <a:prstGeom prst="line">
            <a:avLst/>
          </a:prstGeom>
          <a:noFill/>
          <a:ln w="9525" cap="flat" cmpd="sng" algn="ctr">
            <a:solidFill>
              <a:srgbClr val="B8885B"/>
            </a:solidFill>
            <a:prstDash val="solid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179096" y="76527"/>
            <a:ext cx="7276462" cy="3203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b="1">
                <a:solidFill>
                  <a:prstClr val="black"/>
                </a:solidFill>
                <a:latin typeface="Tahoma"/>
                <a:ea typeface="Tahoma"/>
                <a:cs typeface="Tahoma"/>
              </a:rPr>
              <a:t>Динамика социально-экономического развития в январе–сентябре 2023 года</a:t>
            </a:r>
            <a:endParaRPr/>
          </a:p>
        </p:txBody>
      </p:sp>
      <p:sp>
        <p:nvSpPr>
          <p:cNvPr id="14" name="TextBox 13"/>
          <p:cNvSpPr txBox="1"/>
          <p:nvPr/>
        </p:nvSpPr>
        <p:spPr bwMode="auto">
          <a:xfrm>
            <a:off x="501906" y="4902141"/>
            <a:ext cx="70944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700" dirty="0">
                <a:latin typeface="Tahoma"/>
                <a:ea typeface="Tahoma"/>
                <a:cs typeface="Tahoma"/>
              </a:rPr>
              <a:t>* </a:t>
            </a:r>
            <a:r>
              <a:rPr lang="ru-RU" sz="800" b="1" dirty="0">
                <a:latin typeface="Tahoma"/>
                <a:ea typeface="Tahoma"/>
                <a:cs typeface="Tahoma"/>
              </a:rPr>
              <a:t>–</a:t>
            </a:r>
            <a:r>
              <a:rPr lang="ru-RU" sz="700" dirty="0">
                <a:latin typeface="Tahoma"/>
                <a:ea typeface="Tahoma"/>
                <a:cs typeface="Tahoma"/>
              </a:rPr>
              <a:t> приведены данные за январь</a:t>
            </a:r>
            <a:r>
              <a:rPr lang="ru-RU" sz="800" b="1" dirty="0">
                <a:latin typeface="Tahoma"/>
                <a:ea typeface="Tahoma"/>
                <a:cs typeface="Tahoma"/>
              </a:rPr>
              <a:t>–</a:t>
            </a:r>
            <a:r>
              <a:rPr lang="ru-RU" sz="700" dirty="0">
                <a:latin typeface="Tahoma"/>
                <a:ea typeface="Tahoma"/>
                <a:cs typeface="Tahoma"/>
              </a:rPr>
              <a:t>июнь 2023 года</a:t>
            </a:r>
            <a:r>
              <a:rPr lang="ru-RU" sz="700" dirty="0">
                <a:solidFill>
                  <a:srgbClr val="512507"/>
                </a:solidFill>
                <a:latin typeface="Tahoma"/>
                <a:ea typeface="Tahoma"/>
                <a:cs typeface="Tahoma"/>
              </a:rPr>
              <a:t>; ** </a:t>
            </a:r>
            <a:r>
              <a:rPr lang="ru-RU" sz="800" b="1" dirty="0">
                <a:solidFill>
                  <a:srgbClr val="512507"/>
                </a:solidFill>
                <a:latin typeface="Tahoma"/>
                <a:ea typeface="Tahoma"/>
                <a:cs typeface="Tahoma"/>
              </a:rPr>
              <a:t>–</a:t>
            </a:r>
            <a:r>
              <a:rPr lang="ru-RU" sz="700" dirty="0">
                <a:solidFill>
                  <a:srgbClr val="512507"/>
                </a:solidFill>
                <a:latin typeface="Tahoma"/>
                <a:ea typeface="Tahoma"/>
                <a:cs typeface="Tahoma"/>
              </a:rPr>
              <a:t> за январь</a:t>
            </a:r>
            <a:r>
              <a:rPr lang="ru-RU" sz="800" b="1" dirty="0">
                <a:solidFill>
                  <a:srgbClr val="512507"/>
                </a:solidFill>
                <a:latin typeface="Tahoma"/>
                <a:ea typeface="Tahoma"/>
                <a:cs typeface="Tahoma"/>
              </a:rPr>
              <a:t>–</a:t>
            </a:r>
            <a:r>
              <a:rPr lang="ru-RU" sz="700" dirty="0">
                <a:solidFill>
                  <a:srgbClr val="512507"/>
                </a:solidFill>
                <a:latin typeface="Tahoma"/>
                <a:ea typeface="Tahoma"/>
                <a:cs typeface="Tahoma"/>
              </a:rPr>
              <a:t>июнь 2022 года; </a:t>
            </a:r>
            <a:r>
              <a:rPr lang="ru-RU" sz="700" dirty="0">
                <a:latin typeface="Tahoma"/>
                <a:ea typeface="Tahoma"/>
                <a:cs typeface="Tahoma"/>
              </a:rPr>
              <a:t>*** </a:t>
            </a:r>
            <a:r>
              <a:rPr lang="ru-RU" sz="800" b="1" dirty="0">
                <a:solidFill>
                  <a:prstClr val="black"/>
                </a:solidFill>
                <a:latin typeface="Tahoma"/>
                <a:ea typeface="Tahoma"/>
                <a:cs typeface="Tahoma"/>
              </a:rPr>
              <a:t>– </a:t>
            </a:r>
            <a:r>
              <a:rPr lang="ru-RU" sz="700" dirty="0">
                <a:latin typeface="Tahoma"/>
                <a:ea typeface="Tahoma"/>
                <a:cs typeface="Tahoma"/>
              </a:rPr>
              <a:t>за </a:t>
            </a:r>
            <a:r>
              <a:rPr lang="ru-RU" sz="700" dirty="0" smtClean="0">
                <a:latin typeface="Tahoma"/>
                <a:ea typeface="Tahoma"/>
                <a:cs typeface="Tahoma"/>
              </a:rPr>
              <a:t>январь</a:t>
            </a:r>
            <a:r>
              <a:rPr lang="ru-RU" sz="800" b="1" dirty="0" smtClean="0">
                <a:solidFill>
                  <a:prstClr val="black"/>
                </a:solidFill>
                <a:latin typeface="Tahoma"/>
                <a:ea typeface="Tahoma"/>
                <a:cs typeface="Tahoma"/>
              </a:rPr>
              <a:t>–</a:t>
            </a:r>
            <a:r>
              <a:rPr lang="ru-RU" sz="700" dirty="0" smtClean="0">
                <a:solidFill>
                  <a:prstClr val="black"/>
                </a:solidFill>
                <a:latin typeface="Tahoma"/>
                <a:ea typeface="Tahoma"/>
                <a:cs typeface="Tahoma"/>
              </a:rPr>
              <a:t>август</a:t>
            </a:r>
            <a:r>
              <a:rPr lang="ru-RU" sz="700" dirty="0" smtClean="0">
                <a:latin typeface="Tahoma"/>
                <a:ea typeface="Tahoma"/>
                <a:cs typeface="Tahoma"/>
              </a:rPr>
              <a:t> </a:t>
            </a:r>
            <a:r>
              <a:rPr lang="ru-RU" sz="700" dirty="0">
                <a:latin typeface="Tahoma"/>
                <a:ea typeface="Tahoma"/>
                <a:cs typeface="Tahoma"/>
              </a:rPr>
              <a:t>2023 года (</a:t>
            </a:r>
            <a:r>
              <a:rPr lang="ru-RU" sz="700" dirty="0" err="1">
                <a:latin typeface="Tahoma"/>
                <a:ea typeface="Tahoma"/>
                <a:cs typeface="Tahoma"/>
              </a:rPr>
              <a:t>справочно</a:t>
            </a:r>
            <a:r>
              <a:rPr lang="ru-RU" sz="700" dirty="0">
                <a:latin typeface="Tahoma"/>
                <a:ea typeface="Tahoma"/>
                <a:cs typeface="Tahoma"/>
              </a:rPr>
              <a:t>: за </a:t>
            </a:r>
            <a:r>
              <a:rPr lang="ru-RU" sz="700" dirty="0" smtClean="0">
                <a:latin typeface="Tahoma"/>
                <a:ea typeface="Tahoma"/>
                <a:cs typeface="Tahoma"/>
              </a:rPr>
              <a:t>январь</a:t>
            </a:r>
            <a:r>
              <a:rPr lang="ru-RU" sz="700" dirty="0" smtClean="0">
                <a:solidFill>
                  <a:prstClr val="black"/>
                </a:solidFill>
                <a:latin typeface="Tahoma"/>
                <a:ea typeface="Tahoma"/>
                <a:cs typeface="Tahoma"/>
              </a:rPr>
              <a:t>–август </a:t>
            </a:r>
            <a:r>
              <a:rPr lang="ru-RU" sz="700" dirty="0">
                <a:solidFill>
                  <a:prstClr val="black"/>
                </a:solidFill>
                <a:latin typeface="Tahoma"/>
                <a:ea typeface="Tahoma"/>
                <a:cs typeface="Tahoma"/>
              </a:rPr>
              <a:t>2022 года)</a:t>
            </a:r>
            <a:endParaRPr lang="ru-RU" sz="700" dirty="0">
              <a:solidFill>
                <a:srgbClr val="0070C0"/>
              </a:solidFill>
              <a:latin typeface="Tahoma"/>
              <a:ea typeface="Tahoma"/>
              <a:cs typeface="Tahoma"/>
            </a:endParaRPr>
          </a:p>
        </p:txBody>
      </p:sp>
      <p:cxnSp>
        <p:nvCxnSpPr>
          <p:cNvPr id="16" name="Прямая соединительная линия 15"/>
          <p:cNvCxnSpPr>
            <a:cxnSpLocks/>
          </p:cNvCxnSpPr>
          <p:nvPr/>
        </p:nvCxnSpPr>
        <p:spPr bwMode="auto">
          <a:xfrm>
            <a:off x="7884368" y="662176"/>
            <a:ext cx="0" cy="423233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422457022" name="Диаграмма 1422457021"/>
          <p:cNvGraphicFramePr>
            <a:graphicFrameLocks/>
          </p:cNvGraphicFramePr>
          <p:nvPr/>
        </p:nvGraphicFramePr>
        <p:xfrm>
          <a:off x="-76454" y="690426"/>
          <a:ext cx="6256185" cy="4390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 bwMode="auto">
          <a:xfrm>
            <a:off x="-108518" y="545293"/>
            <a:ext cx="5243113" cy="244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Структура валового регионального продукта НСО и РФ, 2021 год в %</a:t>
            </a: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5445893" y="2840934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Доля ВРП НСО в общем объеме ВРП по СФО – </a:t>
            </a:r>
            <a:r>
              <a:rPr lang="ru-RU" sz="16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14,3%</a:t>
            </a:r>
            <a:endParaRPr lang="ru-RU" sz="1000" b="1" i="0" u="none" strike="noStrike" cap="none" spc="0">
              <a:ln>
                <a:noFill/>
              </a:ln>
              <a:solidFill>
                <a:srgbClr val="ED7D31">
                  <a:lumMod val="50000"/>
                </a:srgbClr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370645" y="31887"/>
            <a:ext cx="1487967" cy="537011"/>
          </a:xfrm>
          <a:prstGeom prst="rect">
            <a:avLst/>
          </a:prstGeom>
        </p:spPr>
      </p:pic>
      <p:cxnSp>
        <p:nvCxnSpPr>
          <p:cNvPr id="27" name="Прямая соединительная линия 26"/>
          <p:cNvCxnSpPr>
            <a:cxnSpLocks/>
          </p:cNvCxnSpPr>
          <p:nvPr/>
        </p:nvCxnSpPr>
        <p:spPr bwMode="auto">
          <a:xfrm>
            <a:off x="290841" y="591303"/>
            <a:ext cx="8685965" cy="12074"/>
          </a:xfrm>
          <a:prstGeom prst="line">
            <a:avLst/>
          </a:prstGeom>
          <a:noFill/>
          <a:ln w="9525" cap="flat" cmpd="sng" algn="ctr">
            <a:solidFill>
              <a:srgbClr val="B8885B"/>
            </a:solidFill>
            <a:prstDash val="solid"/>
          </a:ln>
          <a:effectLst/>
        </p:spPr>
      </p:cxnSp>
      <p:sp>
        <p:nvSpPr>
          <p:cNvPr id="32" name="Прямоугольник 31"/>
          <p:cNvSpPr/>
          <p:nvPr/>
        </p:nvSpPr>
        <p:spPr bwMode="auto">
          <a:xfrm>
            <a:off x="35496" y="45677"/>
            <a:ext cx="7560841" cy="540709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Валовой региональный продукт</a:t>
            </a:r>
            <a:endParaRPr sz="16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ea typeface="ＭＳ Ｐゴシック"/>
              <a:cs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7272" y="789493"/>
          <a:ext cx="2527142" cy="41941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7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0588">
                <a:tc>
                  <a:txBody>
                    <a:bodyPr/>
                    <a:lstStyle/>
                    <a:p>
                      <a:pPr marL="0" algn="l" defTabSz="914400">
                        <a:defRPr/>
                      </a:pPr>
                      <a:r>
                        <a:rPr lang="ru-RU" sz="9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Промышленное производство</a:t>
                      </a:r>
                      <a:endParaRPr sz="900">
                        <a:solidFill>
                          <a:schemeClr val="accent2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0" marR="0" marT="0" marB="0" anchor="ctr"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algn="l" defTabSz="914400">
                        <a:defRPr/>
                      </a:pPr>
                      <a:r>
                        <a:rPr lang="ru-RU" sz="9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Торговля оптовая и розничная </a:t>
                      </a:r>
                      <a:endParaRPr sz="900">
                        <a:solidFill>
                          <a:schemeClr val="accent2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0" marR="0" marT="0" marB="0" anchor="ctr">
                    <a:lnT w="12700" algn="ctr">
                      <a:noFill/>
                    </a:lnT>
                    <a:lnB w="12700" algn="ctr">
                      <a:noFill/>
                      <a:round/>
                    </a:lnB>
                    <a:solidFill>
                      <a:srgbClr val="F1D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471">
                <a:tc>
                  <a:txBody>
                    <a:bodyPr/>
                    <a:lstStyle/>
                    <a:p>
                      <a:pPr marL="0" algn="l" defTabSz="914400">
                        <a:spcAft>
                          <a:spcPts val="600"/>
                        </a:spcAft>
                        <a:defRPr/>
                      </a:pPr>
                      <a:r>
                        <a:rPr lang="ru-RU" sz="9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Операции с недвижимым имуществом </a:t>
                      </a:r>
                      <a:endParaRPr sz="900">
                        <a:solidFill>
                          <a:schemeClr val="accent2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0" marR="0" marT="0" marB="0" anchor="ctr"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58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Транспортировка и хранение</a:t>
                      </a:r>
                      <a:endParaRPr sz="900">
                        <a:solidFill>
                          <a:schemeClr val="accent2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0" marR="0" marT="0" marB="0" anchor="ctr"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1D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58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Сельское, лесное хозяйство, охота, рыболовство и рыбоводство</a:t>
                      </a:r>
                      <a:endParaRPr sz="900">
                        <a:solidFill>
                          <a:schemeClr val="accent2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0" marR="0" marT="0" marB="0" anchor="ctr">
                    <a:lnT w="12699" algn="ctr">
                      <a:noFill/>
                      <a:round/>
                    </a:lnT>
                    <a:lnB w="12699" algn="ctr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Деятельность профессиональная, научная и техническая</a:t>
                      </a:r>
                      <a:endParaRPr sz="900">
                        <a:solidFill>
                          <a:schemeClr val="accent2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0" marR="0" marT="0" marB="0" anchor="ctr"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1D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471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Государственное управление</a:t>
                      </a:r>
                      <a:endParaRPr sz="900">
                        <a:solidFill>
                          <a:schemeClr val="accent2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0" marR="0" marT="0" marB="0" anchor="ctr"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817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Здравоохранение и социальные услуги</a:t>
                      </a:r>
                      <a:endParaRPr sz="900">
                        <a:solidFill>
                          <a:schemeClr val="accent2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0" marR="0" marT="0" marB="0" anchor="ctr"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1D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Строительство </a:t>
                      </a:r>
                      <a:endParaRPr sz="900">
                        <a:solidFill>
                          <a:schemeClr val="accent2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0" marR="0" marT="0" marB="0" anchor="ctr"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Образование</a:t>
                      </a:r>
                      <a:endParaRPr sz="900">
                        <a:solidFill>
                          <a:schemeClr val="accent2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0" marR="0" marT="0" marB="0" anchor="ctr"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1D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Информация и связь</a:t>
                      </a:r>
                      <a:endParaRPr sz="900">
                        <a:solidFill>
                          <a:schemeClr val="accent2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0" marR="0" marT="0" marB="0" anchor="ctr"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Деятельность административная</a:t>
                      </a:r>
                      <a:endParaRPr sz="900">
                        <a:solidFill>
                          <a:schemeClr val="accent2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0" marR="0" marT="0" marB="0" anchor="ctr"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1D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algn="l" defTabSz="914400">
                        <a:defRPr/>
                      </a:pPr>
                      <a:r>
                        <a:rPr lang="ru-RU" sz="9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Деятельность гостиниц и предприятий общественного питания</a:t>
                      </a:r>
                      <a:endParaRPr sz="900">
                        <a:solidFill>
                          <a:schemeClr val="accent2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0" marR="0" marT="0" marB="0" anchor="ctr"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9499">
                <a:tc>
                  <a:txBody>
                    <a:bodyPr/>
                    <a:lstStyle/>
                    <a:p>
                      <a:pPr marL="0" algn="l" defTabSz="914400">
                        <a:defRPr/>
                      </a:pPr>
                      <a:r>
                        <a:rPr lang="ru-RU" sz="9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Деятельность в области культуры, спорта</a:t>
                      </a:r>
                      <a:endParaRPr sz="900">
                        <a:solidFill>
                          <a:schemeClr val="accent2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0" marR="0" marT="0" marB="0" anchor="ctr"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1D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4471">
                <a:tc>
                  <a:txBody>
                    <a:bodyPr/>
                    <a:lstStyle/>
                    <a:p>
                      <a:pPr marL="0" algn="l" defTabSz="914400">
                        <a:defRPr/>
                      </a:pPr>
                      <a:r>
                        <a:rPr lang="ru-RU" sz="9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Предоставление прочих видов услуг</a:t>
                      </a:r>
                      <a:endParaRPr sz="900">
                        <a:solidFill>
                          <a:schemeClr val="accent2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0" marR="0" marT="0" marB="0" anchor="ctr"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4471">
                <a:tc>
                  <a:txBody>
                    <a:bodyPr/>
                    <a:lstStyle/>
                    <a:p>
                      <a:pPr marL="0" algn="l" defTabSz="914400">
                        <a:defRPr/>
                      </a:pPr>
                      <a:r>
                        <a:rPr lang="ru-RU" sz="9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Деятельность финансовая и страховая</a:t>
                      </a:r>
                      <a:endParaRPr sz="900">
                        <a:solidFill>
                          <a:schemeClr val="accent2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0" marR="0" marT="0" marB="0" anchor="ctr">
                    <a:lnT w="12700" algn="ctr">
                      <a:noFill/>
                    </a:lnT>
                    <a:lnB w="12700" algn="ctr">
                      <a:solidFill>
                        <a:schemeClr val="accent4">
                          <a:lumMod val="50000"/>
                        </a:schemeClr>
                      </a:solidFill>
                    </a:lnB>
                    <a:solidFill>
                      <a:srgbClr val="F1D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 bwMode="auto">
          <a:xfrm>
            <a:off x="5986167" y="667392"/>
            <a:ext cx="2231820" cy="548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>
              <a:lnSpc>
                <a:spcPct val="100000"/>
              </a:lnSpc>
              <a:spcBef>
                <a:spcPts val="3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Доля малого и среднего предпринимательства </a:t>
            </a:r>
            <a:br>
              <a:rPr lang="ru-RU" sz="10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</a:br>
            <a:r>
              <a:rPr lang="ru-RU" sz="10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в ВРП в 2021 году,%</a:t>
            </a: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  <p:graphicFrame>
        <p:nvGraphicFramePr>
          <p:cNvPr id="1430300362" name="Диаграмма 1430300361"/>
          <p:cNvGraphicFramePr>
            <a:graphicFrameLocks/>
          </p:cNvGraphicFramePr>
          <p:nvPr/>
        </p:nvGraphicFramePr>
        <p:xfrm>
          <a:off x="5354027" y="1269277"/>
          <a:ext cx="1666787" cy="1590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 bwMode="auto">
          <a:xfrm>
            <a:off x="6047471" y="1146166"/>
            <a:ext cx="5023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РФ</a:t>
            </a: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7853206" y="1146165"/>
            <a:ext cx="5023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НСО</a:t>
            </a: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  <p:graphicFrame>
        <p:nvGraphicFramePr>
          <p:cNvPr id="608511128" name="Диаграмма 608511127"/>
          <p:cNvGraphicFramePr>
            <a:graphicFrameLocks/>
          </p:cNvGraphicFramePr>
          <p:nvPr/>
        </p:nvGraphicFramePr>
        <p:xfrm>
          <a:off x="7304375" y="1292392"/>
          <a:ext cx="1672430" cy="1725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0" name="TextBox 39"/>
          <p:cNvSpPr txBox="1"/>
          <p:nvPr/>
        </p:nvSpPr>
        <p:spPr bwMode="auto">
          <a:xfrm>
            <a:off x="7262066" y="2512485"/>
            <a:ext cx="1705124" cy="1036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     </a:t>
            </a:r>
            <a:endParaRPr lang="en-US" sz="1600" b="1" i="0" u="none" strike="noStrike" cap="none" spc="0">
              <a:ln>
                <a:noFill/>
              </a:ln>
              <a:solidFill>
                <a:srgbClr val="ED7D31">
                  <a:lumMod val="50000"/>
                </a:srgbClr>
              </a:solidFill>
              <a:latin typeface="Tahoma"/>
              <a:ea typeface="Tahoma"/>
              <a:cs typeface="Tahoma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4 </a:t>
            </a:r>
            <a:r>
              <a:rPr lang="ru-RU" sz="16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место </a:t>
            </a:r>
            <a:r>
              <a:rPr lang="ru-RU" sz="1000" b="0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после Красноярского края, Иркутской и Кемеровской областей</a:t>
            </a:r>
            <a:endParaRPr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703496" y="4603061"/>
            <a:ext cx="1667147" cy="45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ВРП НСО 2023 год</a:t>
            </a: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  <a:p>
            <a:pPr marL="0" marR="0" lvl="0" indent="0" algn="ctr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(оценка)</a:t>
            </a: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7370643" y="4501656"/>
            <a:ext cx="1694684" cy="579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     1,9 </a:t>
            </a: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трлн рублей</a:t>
            </a:r>
            <a:endParaRPr lang="en-US" sz="1600" b="1" i="0" u="none" strike="noStrike" cap="none" spc="0">
              <a:ln>
                <a:noFill/>
              </a:ln>
              <a:solidFill>
                <a:srgbClr val="ED7D31">
                  <a:lumMod val="50000"/>
                </a:srgbClr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8" name="Правая фигурная скобка 7"/>
          <p:cNvSpPr/>
          <p:nvPr/>
        </p:nvSpPr>
        <p:spPr bwMode="auto">
          <a:xfrm>
            <a:off x="7139735" y="2799199"/>
            <a:ext cx="112715" cy="749965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1" i="0" u="none" strike="noStrike" cap="none" spc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Calibri"/>
              <a:cs typeface="Arial"/>
            </a:endParaRPr>
          </a:p>
        </p:txBody>
      </p:sp>
      <p:sp>
        <p:nvSpPr>
          <p:cNvPr id="1166477524" name="Прямоугольник 5"/>
          <p:cNvSpPr/>
          <p:nvPr/>
        </p:nvSpPr>
        <p:spPr bwMode="auto">
          <a:xfrm>
            <a:off x="5623187" y="3678336"/>
            <a:ext cx="1681186" cy="82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Индекс физического объема ВРП НСО 2023 год</a:t>
            </a: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  <a:p>
            <a:pPr marL="0" marR="0" lvl="0" indent="0" algn="ctr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(оценка)</a:t>
            </a: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1122332709" name="TextBox 16"/>
          <p:cNvSpPr txBox="1"/>
          <p:nvPr/>
        </p:nvSpPr>
        <p:spPr bwMode="auto">
          <a:xfrm>
            <a:off x="7252450" y="3800256"/>
            <a:ext cx="1697203" cy="335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     10</a:t>
            </a:r>
            <a:r>
              <a:rPr lang="en-US" sz="16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2</a:t>
            </a:r>
            <a:r>
              <a:rPr lang="ru-RU" sz="16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,</a:t>
            </a:r>
            <a:r>
              <a:rPr lang="en-US" sz="16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3</a:t>
            </a:r>
            <a:r>
              <a:rPr lang="ru-RU" sz="1600" b="1" i="0" u="none" strike="noStrike" cap="none" spc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latin typeface="Tahoma"/>
                <a:ea typeface="Tahoma"/>
                <a:cs typeface="Tahoma"/>
              </a:rPr>
              <a:t>%</a:t>
            </a: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5187749" y="665435"/>
            <a:ext cx="39732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Инвестиции в основной капитал, млрд. рублей </a:t>
            </a:r>
            <a:endParaRPr lang="ru-RU" sz="10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Arial"/>
            </a:endParaRPr>
          </a:p>
        </p:txBody>
      </p:sp>
      <p:grpSp>
        <p:nvGrpSpPr>
          <p:cNvPr id="15" name="Группа 14"/>
          <p:cNvGrpSpPr/>
          <p:nvPr/>
        </p:nvGrpSpPr>
        <p:grpSpPr bwMode="auto">
          <a:xfrm>
            <a:off x="5057824" y="848006"/>
            <a:ext cx="4075272" cy="1575488"/>
            <a:chOff x="0" y="0"/>
            <a:chExt cx="4075272" cy="1575488"/>
          </a:xfrm>
        </p:grpSpPr>
        <p:graphicFrame>
          <p:nvGraphicFramePr>
            <p:cNvPr id="16" name="Диаграмма 15"/>
            <p:cNvGraphicFramePr>
              <a:graphicFrameLocks/>
            </p:cNvGraphicFramePr>
            <p:nvPr/>
          </p:nvGraphicFramePr>
          <p:xfrm>
            <a:off x="0" y="0"/>
            <a:ext cx="2633904" cy="15754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Правая фигурная скобка 5"/>
            <p:cNvSpPr/>
            <p:nvPr/>
          </p:nvSpPr>
          <p:spPr bwMode="auto">
            <a:xfrm>
              <a:off x="2633908" y="121918"/>
              <a:ext cx="311682" cy="1221591"/>
            </a:xfrm>
            <a:prstGeom prst="rightBrace">
              <a:avLst>
                <a:gd name="adj1" fmla="val 8333"/>
                <a:gd name="adj2" fmla="val 50000"/>
              </a:avLst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6858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35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Arial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2945593" y="513423"/>
              <a:ext cx="336354" cy="43858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6858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2250" b="1" i="0" u="none" strike="noStrike" cap="none" spc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latin typeface="Tahoma"/>
                  <a:ea typeface="Tahoma"/>
                  <a:cs typeface="Tahoma"/>
                </a:rPr>
                <a:t>4</a:t>
              </a:r>
              <a:endParaRPr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  <p:sp>
          <p:nvSpPr>
            <p:cNvPr id="3" name="Прямоугольник 15"/>
            <p:cNvSpPr/>
            <p:nvPr/>
          </p:nvSpPr>
          <p:spPr bwMode="auto">
            <a:xfrm>
              <a:off x="3197635" y="473198"/>
              <a:ext cx="877637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6858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900" b="1" i="0" u="none" strike="noStrike" cap="none" spc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latin typeface="Tahoma"/>
                  <a:ea typeface="Tahoma"/>
                  <a:cs typeface="Tahoma"/>
                </a:rPr>
                <a:t>место среди субъектов СФО</a:t>
              </a:r>
              <a:endParaRPr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 bwMode="auto">
          <a:xfrm>
            <a:off x="5187749" y="3355785"/>
            <a:ext cx="3944711" cy="244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Структура инвестиций в основной капитал, %</a:t>
            </a:r>
            <a:endParaRPr sz="10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-279543" y="565981"/>
            <a:ext cx="452970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Структура инвестиций в основной капитал </a:t>
            </a: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  <a:p>
            <a:pPr marL="0" marR="0" lvl="0" indent="0" algn="ctr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по видам экономической деятельности, %</a:t>
            </a:r>
            <a:r>
              <a:rPr lang="ru-RU" sz="120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 </a:t>
            </a: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  <a:p>
            <a:pPr marL="0" marR="0" lvl="0" indent="0" algn="ctr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(по крупным и средним организациям)</a:t>
            </a: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370645" y="31887"/>
            <a:ext cx="1487967" cy="537011"/>
          </a:xfrm>
          <a:prstGeom prst="rect">
            <a:avLst/>
          </a:prstGeom>
        </p:spPr>
      </p:pic>
      <p:cxnSp>
        <p:nvCxnSpPr>
          <p:cNvPr id="27" name="Прямая соединительная линия 26"/>
          <p:cNvCxnSpPr>
            <a:cxnSpLocks/>
          </p:cNvCxnSpPr>
          <p:nvPr/>
        </p:nvCxnSpPr>
        <p:spPr bwMode="auto">
          <a:xfrm>
            <a:off x="172648" y="591304"/>
            <a:ext cx="8685965" cy="12074"/>
          </a:xfrm>
          <a:prstGeom prst="line">
            <a:avLst/>
          </a:prstGeom>
          <a:noFill/>
          <a:ln w="9525" cap="flat" cmpd="sng" algn="ctr">
            <a:solidFill>
              <a:srgbClr val="B8885B"/>
            </a:solidFill>
            <a:prstDash val="solid"/>
          </a:ln>
          <a:effectLst/>
        </p:spPr>
      </p:cxnSp>
      <p:sp>
        <p:nvSpPr>
          <p:cNvPr id="32" name="Прямоугольник 31"/>
          <p:cNvSpPr/>
          <p:nvPr/>
        </p:nvSpPr>
        <p:spPr bwMode="auto">
          <a:xfrm>
            <a:off x="107503" y="89659"/>
            <a:ext cx="7560841" cy="540709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8888" algn="l"/>
              </a:tabLst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ＭＳ Ｐゴシック"/>
                <a:cs typeface="Tahoma"/>
              </a:rPr>
              <a:t>Инвестиции в основной капитал</a:t>
            </a:r>
            <a:endParaRPr sz="16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ea typeface="ＭＳ Ｐゴシック"/>
              <a:cs typeface="Arial"/>
            </a:endParaRPr>
          </a:p>
        </p:txBody>
      </p:sp>
      <p:graphicFrame>
        <p:nvGraphicFramePr>
          <p:cNvPr id="194855934" name="Диаграмма 194855933"/>
          <p:cNvGraphicFramePr>
            <a:graphicFrameLocks/>
          </p:cNvGraphicFramePr>
          <p:nvPr/>
        </p:nvGraphicFramePr>
        <p:xfrm>
          <a:off x="188579" y="1141157"/>
          <a:ext cx="4840140" cy="3734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73156609" name="Диаграмма 1073156608"/>
          <p:cNvGraphicFramePr>
            <a:graphicFrameLocks/>
          </p:cNvGraphicFramePr>
          <p:nvPr/>
        </p:nvGraphicFramePr>
        <p:xfrm>
          <a:off x="-180032" y="3306760"/>
          <a:ext cx="4067956" cy="1790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90848582" name="Диаграмма 390848581"/>
          <p:cNvGraphicFramePr>
            <a:graphicFrameLocks/>
          </p:cNvGraphicFramePr>
          <p:nvPr/>
        </p:nvGraphicFramePr>
        <p:xfrm>
          <a:off x="4872765" y="3550959"/>
          <a:ext cx="3764544" cy="1676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17723940" name="Прямоугольник 15"/>
          <p:cNvSpPr/>
          <p:nvPr/>
        </p:nvSpPr>
        <p:spPr bwMode="auto">
          <a:xfrm>
            <a:off x="6755039" y="2255166"/>
            <a:ext cx="916642" cy="213719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 marL="0" marR="0" lvl="0" indent="0" algn="ctr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80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оценка</a:t>
            </a: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706754856" name="Прямоугольник 15"/>
          <p:cNvSpPr/>
          <p:nvPr/>
        </p:nvSpPr>
        <p:spPr bwMode="auto">
          <a:xfrm>
            <a:off x="5265293" y="2692219"/>
            <a:ext cx="1137344" cy="396599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 marL="0" marR="0" lvl="0" indent="0" algn="ctr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январь-июнь 2023 г.</a:t>
            </a: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  <p:graphicFrame>
        <p:nvGraphicFramePr>
          <p:cNvPr id="590018428" name="Таблица 13"/>
          <p:cNvGraphicFramePr>
            <a:graphicFrameLocks/>
          </p:cNvGraphicFramePr>
          <p:nvPr/>
        </p:nvGraphicFramePr>
        <p:xfrm>
          <a:off x="6344536" y="2571750"/>
          <a:ext cx="2182808" cy="746760"/>
        </p:xfrm>
        <a:graphic>
          <a:graphicData uri="http://schemas.openxmlformats.org/drawingml/2006/table">
            <a:tbl>
              <a:tblPr firstRow="1" bandRow="1"/>
              <a:tblGrid>
                <a:gridCol w="11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700"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1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Объем,</a:t>
                      </a:r>
                      <a:endParaRPr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1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млрд. рублей</a:t>
                      </a:r>
                      <a:endParaRPr/>
                    </a:p>
                  </a:txBody>
                  <a:tcPr marT="34290" marB="34290">
                    <a:lnL w="12699" algn="ctr">
                      <a:solidFill>
                        <a:sysClr val="window" lastClr="FFFFFF"/>
                      </a:solidFill>
                      <a:round/>
                    </a:lnL>
                    <a:lnR w="12699" algn="ctr">
                      <a:solidFill>
                        <a:schemeClr val="accent6">
                          <a:lumMod val="75000"/>
                        </a:schemeClr>
                      </a:solidFill>
                    </a:lnR>
                    <a:lnT w="12699" algn="ctr">
                      <a:solidFill>
                        <a:sysClr val="window" lastClr="FFFFFF"/>
                      </a:solidFill>
                      <a:round/>
                    </a:lnT>
                    <a:lnB w="12699" algn="ctr">
                      <a:solidFill>
                        <a:schemeClr val="accent6">
                          <a:lumMod val="75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>
                        <a:defRPr/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129,5</a:t>
                      </a:r>
                      <a:endParaRPr lang="ru-RU" sz="900" b="1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T="34290" marB="34290">
                    <a:lnL w="12699" algn="ctr">
                      <a:solidFill>
                        <a:schemeClr val="accent6">
                          <a:lumMod val="75000"/>
                        </a:schemeClr>
                      </a:solidFill>
                    </a:lnL>
                    <a:lnR w="12699" algn="ctr">
                      <a:solidFill>
                        <a:sysClr val="window" lastClr="FFFFFF"/>
                      </a:solidFill>
                    </a:lnR>
                    <a:lnT w="12699" algn="ctr">
                      <a:solidFill>
                        <a:sysClr val="window" lastClr="FFFFFF"/>
                      </a:solidFill>
                    </a:lnT>
                    <a:lnB w="12699" algn="ctr">
                      <a:solidFill>
                        <a:schemeClr val="accent6">
                          <a:lumMod val="75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1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Индекс физического объема, %</a:t>
                      </a:r>
                      <a:endParaRPr/>
                    </a:p>
                  </a:txBody>
                  <a:tcPr marT="34290" marB="34290">
                    <a:lnL w="12699" algn="ctr">
                      <a:solidFill>
                        <a:sysClr val="window" lastClr="FFFFFF"/>
                      </a:solidFill>
                    </a:lnL>
                    <a:lnR w="12699" algn="ctr">
                      <a:solidFill>
                        <a:schemeClr val="accent6">
                          <a:lumMod val="75000"/>
                        </a:schemeClr>
                      </a:solidFill>
                    </a:lnR>
                    <a:lnT w="12699" algn="ctr">
                      <a:solidFill>
                        <a:schemeClr val="accent6">
                          <a:lumMod val="75000"/>
                        </a:schemeClr>
                      </a:solidFill>
                    </a:lnT>
                    <a:lnB w="12699" algn="ctr">
                      <a:solidFill>
                        <a:sysClr val="window" lastClr="FFFFF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94,3</a:t>
                      </a:r>
                      <a:endParaRPr/>
                    </a:p>
                  </a:txBody>
                  <a:tcPr marT="34290" marB="34290" anchor="ctr">
                    <a:lnL w="12699" algn="ctr">
                      <a:solidFill>
                        <a:schemeClr val="accent6">
                          <a:lumMod val="75000"/>
                        </a:schemeClr>
                      </a:solidFill>
                    </a:lnL>
                    <a:lnR w="12699" algn="ctr">
                      <a:solidFill>
                        <a:sysClr val="window" lastClr="FFFFFF"/>
                      </a:solidFill>
                      <a:round/>
                    </a:lnR>
                    <a:lnT w="12699" algn="ctr">
                      <a:solidFill>
                        <a:schemeClr val="accent6">
                          <a:lumMod val="75000"/>
                        </a:schemeClr>
                      </a:solidFill>
                    </a:lnT>
                    <a:lnB w="12699" algn="ctr">
                      <a:solidFill>
                        <a:sysClr val="window" lastClr="FFFFFF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88473" y="150691"/>
            <a:ext cx="5688632" cy="324036"/>
          </a:xfrm>
          <a:prstGeom prst="rect">
            <a:avLst/>
          </a:prstGeom>
        </p:spPr>
        <p:txBody>
          <a:bodyPr anchor="ctr"/>
          <a:lstStyle>
            <a:lvl1pPr marL="320040" indent="-320040" algn="r" defTabSz="914400"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/>
              <a:buChar char="*"/>
              <a:defRPr sz="4600" b="1" i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Pct val="128000"/>
              <a:buFont typeface="Georgia"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Промышленное производство Новосибирской области</a:t>
            </a:r>
            <a:endParaRPr sz="4600" b="1" i="0" u="none" strike="noStrike" cap="none" spc="0">
              <a:ln>
                <a:noFill/>
              </a:ln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44546A">
                      <a:alpha val="65000"/>
                    </a:srgbClr>
                  </a:gs>
                </a:gsLst>
                <a:lin ang="5400000" scaled="0"/>
              </a:gradFill>
              <a:latin typeface="Calibri Light"/>
              <a:cs typeface="Arial"/>
            </a:endParaRPr>
          </a:p>
        </p:txBody>
      </p:sp>
      <p:graphicFrame>
        <p:nvGraphicFramePr>
          <p:cNvPr id="2124588037" name="Диаграмма 2124588036"/>
          <p:cNvGraphicFramePr>
            <a:graphicFrameLocks/>
          </p:cNvGraphicFramePr>
          <p:nvPr/>
        </p:nvGraphicFramePr>
        <p:xfrm>
          <a:off x="2435947" y="325762"/>
          <a:ext cx="6682313" cy="5020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35858624" name="Диаграмма 1135858623"/>
          <p:cNvGraphicFramePr>
            <a:graphicFrameLocks/>
          </p:cNvGraphicFramePr>
          <p:nvPr/>
        </p:nvGraphicFramePr>
        <p:xfrm>
          <a:off x="62415" y="2289618"/>
          <a:ext cx="4320479" cy="274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409230" y="57257"/>
            <a:ext cx="1487967" cy="537011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>
            <a:off x="251520" y="560504"/>
            <a:ext cx="8685965" cy="12074"/>
          </a:xfrm>
          <a:prstGeom prst="line">
            <a:avLst/>
          </a:prstGeom>
          <a:noFill/>
          <a:ln w="9525" cap="flat" cmpd="sng" algn="ctr">
            <a:solidFill>
              <a:srgbClr val="B8885B"/>
            </a:solidFill>
            <a:prstDash val="solid"/>
          </a:ln>
          <a:effectLst/>
        </p:spPr>
      </p:cxnSp>
      <p:sp>
        <p:nvSpPr>
          <p:cNvPr id="2" name="TextBox 1"/>
          <p:cNvSpPr txBox="1"/>
          <p:nvPr/>
        </p:nvSpPr>
        <p:spPr bwMode="auto">
          <a:xfrm>
            <a:off x="4254556" y="575431"/>
            <a:ext cx="52299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95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Структура обрабатывающих производств в январе–августе 2023 года, в %</a:t>
            </a:r>
            <a:endParaRPr sz="95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249055" y="2430412"/>
            <a:ext cx="3947200" cy="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Структура промышленного производства в январе-августе 2023 года</a:t>
            </a: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  <p:graphicFrame>
        <p:nvGraphicFramePr>
          <p:cNvPr id="1599441093" name="Диаграмма 1599441092"/>
          <p:cNvGraphicFramePr>
            <a:graphicFrameLocks/>
          </p:cNvGraphicFramePr>
          <p:nvPr/>
        </p:nvGraphicFramePr>
        <p:xfrm>
          <a:off x="1748988" y="825099"/>
          <a:ext cx="2633905" cy="1575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55499810" name="Прямоугольник 6"/>
          <p:cNvSpPr/>
          <p:nvPr/>
        </p:nvSpPr>
        <p:spPr bwMode="auto">
          <a:xfrm>
            <a:off x="3600505" y="2248879"/>
            <a:ext cx="78238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900" b="0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(оценка) </a:t>
            </a:r>
            <a:endParaRPr sz="9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094741073" name="Прямоугольник 6"/>
          <p:cNvSpPr/>
          <p:nvPr/>
        </p:nvSpPr>
        <p:spPr bwMode="auto">
          <a:xfrm>
            <a:off x="1462174" y="594267"/>
            <a:ext cx="3158625" cy="396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Объем отгруженной промышленной продукции, млрд рублей </a:t>
            </a:r>
            <a:endParaRPr lang="ru-RU" sz="10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Arial"/>
              <a:cs typeface="Arial"/>
            </a:endParaRPr>
          </a:p>
        </p:txBody>
      </p:sp>
      <p:graphicFrame>
        <p:nvGraphicFramePr>
          <p:cNvPr id="120744372" name="Таблиц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498585"/>
              </p:ext>
            </p:extLst>
          </p:nvPr>
        </p:nvGraphicFramePr>
        <p:xfrm>
          <a:off x="159659" y="1235067"/>
          <a:ext cx="1676037" cy="960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6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700"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1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Объем,</a:t>
                      </a:r>
                      <a:endParaRPr/>
                    </a:p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1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млрд рублей</a:t>
                      </a:r>
                      <a:endParaRPr/>
                    </a:p>
                  </a:txBody>
                  <a:tcPr anchor="ctr">
                    <a:lnL w="12700" algn="ctr">
                      <a:noFill/>
                    </a:lnL>
                    <a:lnR w="12699" algn="ctr">
                      <a:solidFill>
                        <a:schemeClr val="accent6">
                          <a:lumMod val="50000"/>
                        </a:schemeClr>
                      </a:solidFill>
                    </a:lnR>
                    <a:lnT w="12700" algn="ctr">
                      <a:noFill/>
                      <a:round/>
                    </a:lnT>
                    <a:lnB w="12699" algn="ctr">
                      <a:solidFill>
                        <a:schemeClr val="accent6">
                          <a:lumMod val="50000"/>
                        </a:schemeClr>
                      </a:solidFill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 smtClean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833,9</a:t>
                      </a:r>
                      <a:endParaRPr lang="ru-RU" sz="900" dirty="0" smtClean="0"/>
                    </a:p>
                    <a:p>
                      <a:pPr marL="0" algn="ctr" defTabSz="914400">
                        <a:defRPr/>
                      </a:pPr>
                      <a:endParaRPr sz="90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ahoma"/>
                        <a:ea typeface="Tahoma"/>
                        <a:cs typeface="Tahoma"/>
                      </a:endParaRPr>
                    </a:p>
                  </a:txBody>
                  <a:tcPr anchor="ctr">
                    <a:lnL w="12699" algn="ctr">
                      <a:solidFill>
                        <a:schemeClr val="accent6">
                          <a:lumMod val="50000"/>
                        </a:schemeClr>
                      </a:solidFill>
                    </a:lnL>
                    <a:lnR w="12700" algn="ctr">
                      <a:noFill/>
                    </a:lnR>
                    <a:lnT w="12700" algn="ctr">
                      <a:noFill/>
                      <a:round/>
                    </a:lnT>
                    <a:lnB w="12699" algn="ctr">
                      <a:solidFill>
                        <a:schemeClr val="accent6">
                          <a:lumMod val="50000"/>
                        </a:schemeClr>
                      </a:solidFill>
                      <a:round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1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Индекс физического объема, %</a:t>
                      </a:r>
                      <a:endParaRPr/>
                    </a:p>
                  </a:txBody>
                  <a:tcPr anchor="ctr">
                    <a:lnL w="12700" algn="ctr">
                      <a:noFill/>
                    </a:lnL>
                    <a:lnR w="12699" algn="ctr">
                      <a:solidFill>
                        <a:schemeClr val="accent6">
                          <a:lumMod val="50000"/>
                        </a:schemeClr>
                      </a:solidFill>
                    </a:lnR>
                    <a:lnT w="12699" algn="ctr">
                      <a:solidFill>
                        <a:schemeClr val="accent6">
                          <a:lumMod val="50000"/>
                        </a:schemeClr>
                      </a:solidFill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107,4</a:t>
                      </a:r>
                      <a:endParaRPr dirty="0"/>
                    </a:p>
                  </a:txBody>
                  <a:tcPr anchor="ctr">
                    <a:lnL w="12699" algn="ctr">
                      <a:solidFill>
                        <a:schemeClr val="accent6">
                          <a:lumMod val="50000"/>
                        </a:schemeClr>
                      </a:solidFill>
                    </a:lnL>
                    <a:lnR w="12700" algn="ctr">
                      <a:noFill/>
                    </a:lnR>
                    <a:lnT w="12699" algn="ctr">
                      <a:solidFill>
                        <a:schemeClr val="accent6">
                          <a:lumMod val="50000"/>
                        </a:schemeClr>
                      </a:solidFill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2195388" name="TextBox 14"/>
          <p:cNvSpPr txBox="1"/>
          <p:nvPr/>
        </p:nvSpPr>
        <p:spPr bwMode="auto">
          <a:xfrm>
            <a:off x="88472" y="898589"/>
            <a:ext cx="1907982" cy="228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900" b="1" i="0" u="none" strike="noStrike" cap="none" spc="0">
                <a:ln>
                  <a:noFill/>
                </a:ln>
                <a:solidFill>
                  <a:prstClr val="black"/>
                </a:solidFill>
                <a:latin typeface="Tahoma"/>
                <a:ea typeface="Tahoma"/>
                <a:cs typeface="Tahoma"/>
              </a:rPr>
              <a:t>Январь-сентябрь 2023 года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1650</TotalTime>
  <Words>3047</Words>
  <Application>Microsoft Office PowerPoint</Application>
  <DocSecurity>0</DocSecurity>
  <PresentationFormat>Экран (16:9)</PresentationFormat>
  <Paragraphs>1082</Paragraphs>
  <Slides>23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36" baseType="lpstr">
      <vt:lpstr>ＭＳ Ｐゴシック</vt:lpstr>
      <vt:lpstr>Arial</vt:lpstr>
      <vt:lpstr>Arial Narrow</vt:lpstr>
      <vt:lpstr>Arial Nova Cond</vt:lpstr>
      <vt:lpstr>Calibri</vt:lpstr>
      <vt:lpstr>Calibri Light</vt:lpstr>
      <vt:lpstr>Georgia</vt:lpstr>
      <vt:lpstr>Tahoma</vt:lpstr>
      <vt:lpstr>Times New Roman</vt:lpstr>
      <vt:lpstr>Wingdings</vt:lpstr>
      <vt:lpstr>4_Тема Office</vt:lpstr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Яшкова Алиса Андреевна</dc:creator>
  <cp:keywords/>
  <dc:description/>
  <cp:lastModifiedBy>Фомина Татьяна Александровна</cp:lastModifiedBy>
  <cp:revision>1651</cp:revision>
  <cp:lastPrinted>2023-11-14T05:10:21Z</cp:lastPrinted>
  <dcterms:created xsi:type="dcterms:W3CDTF">2016-05-27T07:20:02Z</dcterms:created>
  <dcterms:modified xsi:type="dcterms:W3CDTF">2023-11-23T01:35:07Z</dcterms:modified>
  <cp:category/>
  <dc:identifier/>
  <cp:contentStatus/>
  <dc:language/>
  <cp:version/>
</cp:coreProperties>
</file>