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  <p:sldMasterId id="2147485299" r:id="rId2"/>
  </p:sldMasterIdLst>
  <p:notesMasterIdLst>
    <p:notesMasterId r:id="rId9"/>
  </p:notesMasterIdLst>
  <p:handoutMasterIdLst>
    <p:handoutMasterId r:id="rId10"/>
  </p:handoutMasterIdLst>
  <p:sldIdLst>
    <p:sldId id="1150" r:id="rId3"/>
    <p:sldId id="1149" r:id="rId4"/>
    <p:sldId id="1154" r:id="rId5"/>
    <p:sldId id="1155" r:id="rId6"/>
    <p:sldId id="1156" r:id="rId7"/>
    <p:sldId id="1141" r:id="rId8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142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2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43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574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5715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2857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000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143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1">
          <p15:clr>
            <a:srgbClr val="A4A3A4"/>
          </p15:clr>
        </p15:guide>
        <p15:guide id="2" pos="32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DB6"/>
    <a:srgbClr val="2364C6"/>
    <a:srgbClr val="0033CC"/>
    <a:srgbClr val="0066FF"/>
    <a:srgbClr val="EA0000"/>
    <a:srgbClr val="81A626"/>
    <a:srgbClr val="9E0000"/>
    <a:srgbClr val="8BB228"/>
    <a:srgbClr val="95C12B"/>
    <a:srgbClr val="00A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 autoAdjust="0"/>
    <p:restoredTop sz="98119" autoAdjust="0"/>
  </p:normalViewPr>
  <p:slideViewPr>
    <p:cSldViewPr>
      <p:cViewPr varScale="1">
        <p:scale>
          <a:sx n="146" d="100"/>
          <a:sy n="146" d="100"/>
        </p:scale>
        <p:origin x="822" y="126"/>
      </p:cViewPr>
      <p:guideLst>
        <p:guide orient="horz" pos="1961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36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E40DB20-F16E-42E5-9404-EA6516FEAA51}" type="datetimeFigureOut">
              <a:rPr lang="ru-RU"/>
              <a:pPr>
                <a:defRPr/>
              </a:pPr>
              <a:t>23.05.2024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65F708F-6581-4988-ABA1-EAD2782F4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03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5DCB7B-5AF5-4897-AD46-2234D7005368}" type="datetimeFigureOut">
              <a:rPr lang="ru-RU"/>
              <a:pPr>
                <a:defRPr/>
              </a:pPr>
              <a:t>23.05.2024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6466"/>
            <a:ext cx="5438775" cy="4465637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8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667E993-EA8C-4A1E-94D1-DF2E48F37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841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6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8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8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795D1A-F0E9-48B1-8264-6E3C9A91610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856099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ABFEBA-407C-4812-94D2-DAF745F39B8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0695488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595440-1B36-4A2A-AE9F-5A8892F3531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8923279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600" y="2914650"/>
            <a:ext cx="3124200" cy="2228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914650"/>
            <a:ext cx="3124200" cy="2228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FF3F92-1A74-463A-B884-DF7AAE89224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6406517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474497-F9B4-4E82-9D08-1D8A2EE696C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9787400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B5C336-4D40-47C5-A2BC-02869F3E107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9881171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D899E5-4F54-4F8A-931B-3C57C776076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3806648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122D6B-4620-440F-BC4F-7C7B7038D47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019165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03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6551E0-6F19-4794-B2DA-F3D9441754A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2028067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BD4191-7A8A-4133-A8FB-62BE5DCC4F3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71899681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1383507"/>
            <a:ext cx="1943100" cy="375999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383507"/>
            <a:ext cx="5676900" cy="375999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C20D65-7216-4912-8FB2-1FF08555875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286904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5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1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3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81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42" indent="0">
              <a:buNone/>
              <a:defRPr sz="2800"/>
            </a:lvl2pPr>
            <a:lvl3pPr marL="914288" indent="0">
              <a:buNone/>
              <a:defRPr sz="2400"/>
            </a:lvl3pPr>
            <a:lvl4pPr marL="1371430" indent="0">
              <a:buNone/>
              <a:defRPr sz="2000"/>
            </a:lvl4pPr>
            <a:lvl5pPr marL="1828574" indent="0">
              <a:buNone/>
              <a:defRPr sz="2000"/>
            </a:lvl5pPr>
            <a:lvl6pPr marL="2285715" indent="0">
              <a:buNone/>
              <a:defRPr sz="2000"/>
            </a:lvl6pPr>
            <a:lvl7pPr marL="2742857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2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23.05.2024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9"/>
            <a:ext cx="2895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40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txStyles>
    <p:titleStyle>
      <a:lvl1pPr algn="ctr" defTabSz="9142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9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0" indent="-228570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4" indent="-228570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83507"/>
            <a:ext cx="7772400" cy="15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>
                <a:sym typeface="Calibri" charset="0"/>
              </a:rPr>
              <a:t>Click to edit Master title style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914650"/>
            <a:ext cx="640080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>
                <a:sym typeface="Calibri" charset="0"/>
              </a:rPr>
              <a:t>Click to edit Master text styles</a:t>
            </a:r>
          </a:p>
          <a:p>
            <a:pPr lvl="1"/>
            <a:r>
              <a:rPr lang="en-US" altLang="ru-RU" smtClean="0">
                <a:sym typeface="Calibri" charset="0"/>
              </a:rPr>
              <a:t>Second level</a:t>
            </a:r>
          </a:p>
          <a:p>
            <a:pPr lvl="2"/>
            <a:r>
              <a:rPr lang="en-US" altLang="ru-RU" smtClean="0">
                <a:sym typeface="Calibri" charset="0"/>
              </a:rPr>
              <a:t>Third level</a:t>
            </a:r>
          </a:p>
          <a:p>
            <a:pPr lvl="3"/>
            <a:r>
              <a:rPr lang="en-US" altLang="ru-RU" smtClean="0">
                <a:sym typeface="Calibri" charset="0"/>
              </a:rPr>
              <a:t>Fourth level</a:t>
            </a:r>
          </a:p>
          <a:p>
            <a:pPr lvl="4"/>
            <a:r>
              <a:rPr lang="en-US" altLang="ru-RU" smtClean="0">
                <a:sym typeface="Calibri" charset="0"/>
              </a:rPr>
              <a:t>Fifth level</a:t>
            </a:r>
          </a:p>
        </p:txBody>
      </p:sp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28038" y="4850606"/>
            <a:ext cx="258762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78787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fld id="{E8A3E32C-B64B-4A50-8756-D767F24E61E3}" type="slidenum">
              <a:rPr lang="en-US" altLang="ru-RU" smtClean="0"/>
              <a:pPr/>
              <a:t>‹#›</a:t>
            </a:fld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394904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0" r:id="rId1"/>
    <p:sldLayoutId id="2147485301" r:id="rId2"/>
    <p:sldLayoutId id="2147485302" r:id="rId3"/>
    <p:sldLayoutId id="2147485303" r:id="rId4"/>
    <p:sldLayoutId id="2147485304" r:id="rId5"/>
    <p:sldLayoutId id="2147485305" r:id="rId6"/>
    <p:sldLayoutId id="2147485306" r:id="rId7"/>
    <p:sldLayoutId id="2147485307" r:id="rId8"/>
    <p:sldLayoutId id="2147485308" r:id="rId9"/>
    <p:sldLayoutId id="2147485309" r:id="rId10"/>
    <p:sldLayoutId id="2147485310" r:id="rId11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+mj-lt"/>
          <a:ea typeface="+mj-ea"/>
          <a:cs typeface="+mj-cs"/>
          <a:sym typeface="Calibri" charset="0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PingFang SC Regular" charset="0"/>
          <a:cs typeface="PingFang SC Regular" charset="0"/>
          <a:sym typeface="Calibri" charset="0"/>
        </a:defRPr>
      </a:lvl9pPr>
    </p:titleStyle>
    <p:bodyStyle>
      <a:lvl1pPr algn="ctr" rtl="0" fontAlgn="base">
        <a:spcBef>
          <a:spcPts val="600"/>
        </a:spcBef>
        <a:spcAft>
          <a:spcPct val="0"/>
        </a:spcAft>
        <a:defRPr sz="24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1pPr>
      <a:lvl2pPr marL="314325" algn="ctr" rtl="0" fontAlgn="base">
        <a:spcBef>
          <a:spcPts val="525"/>
        </a:spcBef>
        <a:spcAft>
          <a:spcPct val="0"/>
        </a:spcAft>
        <a:defRPr sz="21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2pPr>
      <a:lvl3pPr marL="657225" algn="ctr" rtl="0" fontAlgn="base">
        <a:spcBef>
          <a:spcPts val="450"/>
        </a:spcBef>
        <a:spcAft>
          <a:spcPct val="0"/>
        </a:spcAft>
        <a:defRPr sz="18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3pPr>
      <a:lvl4pPr marL="10001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4pPr>
      <a:lvl5pPr marL="13430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5pPr>
      <a:lvl6pPr marL="16859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0288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23717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2714625" algn="ctr" rtl="0" fontAlgn="base">
        <a:spcBef>
          <a:spcPts val="375"/>
        </a:spcBef>
        <a:spcAft>
          <a:spcPct val="0"/>
        </a:spcAft>
        <a:defRPr sz="15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76056" y="305991"/>
            <a:ext cx="4067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altLang="ru-RU" dirty="0">
                <a:latin typeface="+mn-lt"/>
                <a:cs typeface="Tahoma" pitchFamily="34" charset="0"/>
                <a:sym typeface="Gill Sans"/>
              </a:rPr>
              <a:t>Проект закона Новосибирской области </a:t>
            </a:r>
            <a:r>
              <a:rPr lang="ru-RU" dirty="0">
                <a:latin typeface="+mj-lt"/>
              </a:rPr>
              <a:t>«О внесении </a:t>
            </a:r>
            <a:r>
              <a:rPr lang="ru-RU" dirty="0" smtClean="0">
                <a:latin typeface="+mj-lt"/>
              </a:rPr>
              <a:t>изменений </a:t>
            </a:r>
            <a:r>
              <a:rPr lang="ru-RU" dirty="0">
                <a:latin typeface="+mj-lt"/>
              </a:rPr>
              <a:t>в </a:t>
            </a:r>
            <a:r>
              <a:rPr lang="ru-RU" dirty="0" smtClean="0">
                <a:latin typeface="+mj-lt"/>
              </a:rPr>
              <a:t>Закон </a:t>
            </a:r>
            <a:r>
              <a:rPr lang="ru-RU" dirty="0">
                <a:latin typeface="+mj-lt"/>
              </a:rPr>
              <a:t>Новосибирской области «</a:t>
            </a:r>
            <a:r>
              <a:rPr lang="ru-RU" dirty="0" smtClean="0">
                <a:latin typeface="+mj-lt"/>
              </a:rPr>
              <a:t>О налогах </a:t>
            </a:r>
            <a:r>
              <a:rPr lang="ru-RU" dirty="0">
                <a:latin typeface="+mj-lt"/>
              </a:rPr>
              <a:t>и особенностях налогообложения отдельных категорий налогоплательщиков </a:t>
            </a:r>
            <a:r>
              <a:rPr lang="ru-RU" dirty="0" smtClean="0">
                <a:latin typeface="+mj-lt"/>
              </a:rPr>
              <a:t>в Новосибирской </a:t>
            </a:r>
            <a:r>
              <a:rPr lang="ru-RU" dirty="0">
                <a:latin typeface="+mj-lt"/>
              </a:rPr>
              <a:t>области»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3000" y="3975906"/>
            <a:ext cx="5913276" cy="684076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65"/>
            <a:ext cx="4857600" cy="486661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1520" y="4201077"/>
            <a:ext cx="6158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Решетников Лев Николаевич</a:t>
            </a:r>
            <a:endParaRPr lang="ru-RU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ru-R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инистр </a:t>
            </a:r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экономического развития 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1271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6"/>
          <p:cNvSpPr>
            <a:spLocks noChangeArrowheads="1"/>
          </p:cNvSpPr>
          <p:nvPr/>
        </p:nvSpPr>
        <p:spPr bwMode="auto">
          <a:xfrm>
            <a:off x="1001828" y="267494"/>
            <a:ext cx="4290252" cy="58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404040"/>
                </a:solidFill>
                <a:latin typeface="+mn-lt"/>
                <a:cs typeface="Tahoma" pitchFamily="34" charset="0"/>
              </a:rPr>
              <a:t>Дополнения </a:t>
            </a:r>
            <a:r>
              <a:rPr lang="ru-RU" sz="3200" b="1" dirty="0" smtClean="0">
                <a:solidFill>
                  <a:srgbClr val="404040"/>
                </a:solidFill>
                <a:latin typeface="+mn-lt"/>
                <a:cs typeface="Tahoma" pitchFamily="34" charset="0"/>
              </a:rPr>
              <a:t>в закон</a:t>
            </a:r>
            <a:endParaRPr lang="ru-RU" sz="3200" dirty="0">
              <a:solidFill>
                <a:srgbClr val="404040"/>
              </a:solidFill>
              <a:latin typeface="+mn-lt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828" y="1131590"/>
            <a:ext cx="800606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1.Инвестиционный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вычет по налогу на прибыль организаций в отношении расходов на научные исследования и (или) опытно- конструкторские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разработки (Статья 6.2.4.)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2.Инвестиционный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вычет по налогу на прибыль организаций в отношении расходов, понесенных в связи с безвозмездной передачей имущества (включая денежные средства) образовательным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организациям (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6.2.5.)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3.Налоговые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льготы по налогу на прибыль организаций организациям, осуществляющим деятельность по предоставлению по лицензионному договору прав использования результатов интеллектуальной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 (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8.12.5.) 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2"/>
          <a:stretch/>
        </p:blipFill>
        <p:spPr>
          <a:xfrm>
            <a:off x="0" y="0"/>
            <a:ext cx="971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0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6"/>
          <p:cNvSpPr>
            <a:spLocks noChangeArrowheads="1"/>
          </p:cNvSpPr>
          <p:nvPr/>
        </p:nvSpPr>
        <p:spPr bwMode="auto">
          <a:xfrm>
            <a:off x="1001828" y="486430"/>
            <a:ext cx="7890652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вычет по налогу на прибыль организаций в отношении расходов на научные исследования и (или) опытно- конструкторские разработки</a:t>
            </a:r>
          </a:p>
          <a:p>
            <a:pPr algn="just"/>
            <a:endParaRPr lang="ru-RU" sz="1600" dirty="0">
              <a:solidFill>
                <a:srgbClr val="404040"/>
              </a:solidFill>
              <a:latin typeface="+mn-lt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9962" y="1995686"/>
            <a:ext cx="643235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Категория: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налогоплательщики, осуществившие расходы на научные исследования и (или) опытно-конструкторские разработки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Размер: инвестиционный налоговый вычет = 90% суммы расходов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Ставка налога на прибыль = 5%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2"/>
          <a:stretch/>
        </p:blipFill>
        <p:spPr>
          <a:xfrm>
            <a:off x="0" y="0"/>
            <a:ext cx="971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1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6"/>
          <p:cNvSpPr>
            <a:spLocks noChangeArrowheads="1"/>
          </p:cNvSpPr>
          <p:nvPr/>
        </p:nvSpPr>
        <p:spPr bwMode="auto">
          <a:xfrm>
            <a:off x="1001828" y="486430"/>
            <a:ext cx="7818644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вычет по налогу на прибыль организаций в отношении расходов, понесенных в связи с безвозмездной передачей имущества (включая денежные средства) образовательным организациям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1828" y="2211710"/>
            <a:ext cx="80060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Категория: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налогоплательщики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безвозмездно передавшие имущество (включая денежные средства) образовательным организациям, реализующим основные образовательные программы, имеющим государственную аккредитацию и находящимся на территории Новосибирской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Размер: инвестиционный налоговый вычет = 100% суммы расходов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Ставка налога на прибыль = 5%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2"/>
          <a:stretch/>
        </p:blipFill>
        <p:spPr>
          <a:xfrm>
            <a:off x="0" y="0"/>
            <a:ext cx="971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6"/>
          <p:cNvSpPr>
            <a:spLocks noChangeArrowheads="1"/>
          </p:cNvSpPr>
          <p:nvPr/>
        </p:nvSpPr>
        <p:spPr bwMode="auto">
          <a:xfrm>
            <a:off x="1001828" y="486430"/>
            <a:ext cx="7962660" cy="107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Налоговые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льготы по налогу на прибыль организаций организациям, осуществляющим деятельность по предоставлению по лицензионному договору прав использования результатов интеллектуальной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01828" y="2067694"/>
            <a:ext cx="80060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Категория:</a:t>
            </a:r>
            <a:r>
              <a:rPr lang="ru-RU" dirty="0" smtClean="0"/>
              <a:t> </a:t>
            </a:r>
            <a:r>
              <a:rPr lang="ru-RU" sz="1400" dirty="0" smtClean="0"/>
              <a:t>налогоплательщики – российские организации, осуществляющие </a:t>
            </a:r>
            <a:r>
              <a:rPr lang="ru-RU" sz="1400" dirty="0"/>
              <a:t>деятельность по предоставлению по лицензионному договору прав использования результатов интеллектуальной деятельности, исключительные права на которые принадлежат таким налогоплательщикам</a:t>
            </a:r>
            <a:endParaRPr lang="ru-RU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Ставка налога на прибыль = 0%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2"/>
          <a:stretch/>
        </p:blipFill>
        <p:spPr>
          <a:xfrm>
            <a:off x="0" y="0"/>
            <a:ext cx="971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2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/>
          </p:cNvSpPr>
          <p:nvPr/>
        </p:nvSpPr>
        <p:spPr bwMode="auto">
          <a:xfrm>
            <a:off x="1475656" y="3945439"/>
            <a:ext cx="590465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spcBef>
                <a:spcPts val="800"/>
              </a:spcBef>
              <a:defRPr sz="32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1pPr>
            <a:lvl2pPr marL="742950" indent="-285750" algn="ctr">
              <a:spcBef>
                <a:spcPts val="700"/>
              </a:spcBef>
              <a:defRPr sz="28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2pPr>
            <a:lvl3pPr marL="1143000" indent="-228600" algn="ctr">
              <a:spcBef>
                <a:spcPts val="600"/>
              </a:spcBef>
              <a:defRPr sz="24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3pPr>
            <a:lvl4pPr marL="1600200" indent="-228600" algn="ctr">
              <a:spcBef>
                <a:spcPts val="500"/>
              </a:spcBef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4pPr>
            <a:lvl5pPr marL="2057400" indent="-228600" algn="ctr">
              <a:spcBef>
                <a:spcPts val="500"/>
              </a:spcBef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5pPr>
            <a:lvl6pPr marL="2514600" indent="-228600" algn="ctr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6pPr>
            <a:lvl7pPr marL="2971800" indent="-228600" algn="ctr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7pPr>
            <a:lvl8pPr marL="3429000" indent="-228600" algn="ctr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8pPr>
            <a:lvl9pPr marL="3886200" indent="-228600" algn="ctr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Calibri" pitchFamily="34" charset="0"/>
                <a:ea typeface="PingFang SC Regular" charset="0"/>
                <a:cs typeface="PingFang SC Regular" charset="0"/>
                <a:sym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Tahoma" pitchFamily="34" charset="0"/>
                <a:sym typeface="Tahoma ??????????" charset="0"/>
              </a:rPr>
              <a:t>СПАСИБО </a:t>
            </a:r>
            <a:r>
              <a:rPr lang="en-US" alt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cs typeface="Tahoma" pitchFamily="34" charset="0"/>
                <a:sym typeface="Tahoma ??????????" charset="0"/>
              </a:rPr>
              <a:t>ЗА ВНИМАНИЕ!</a:t>
            </a:r>
          </a:p>
          <a:p>
            <a:pPr>
              <a:spcBef>
                <a:spcPct val="0"/>
              </a:spcBef>
            </a:pPr>
            <a:endParaRPr lang="ru-RU" altLang="ru-RU" dirty="0">
              <a:solidFill>
                <a:srgbClr val="FFFFFF">
                  <a:lumMod val="75000"/>
                </a:srgbClr>
              </a:solidFill>
              <a:latin typeface="Tahoma" pitchFamily="34" charset="0"/>
              <a:cs typeface="Tahoma" pitchFamily="34" charset="0"/>
              <a:sym typeface="Tahoma ??????????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5" b="3872"/>
          <a:stretch/>
        </p:blipFill>
        <p:spPr>
          <a:xfrm>
            <a:off x="-8356" y="-1"/>
            <a:ext cx="1195979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46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- Титульный слайд">
  <a:themeElements>
    <a:clrScheme name="Default - Титульный слайд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Титульный слайд">
      <a:majorFont>
        <a:latin typeface="Calibri"/>
        <a:ea typeface="PingFang SC Regular"/>
        <a:cs typeface="PingFang SC Regular"/>
      </a:majorFont>
      <a:minorFont>
        <a:latin typeface="Calibri"/>
        <a:ea typeface="PingFang SC Regular"/>
        <a:cs typeface="PingFang SC Regula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PingFang SC Regular" charset="0"/>
            <a:cs typeface="PingFang SC Regular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PingFang SC Regular" charset="0"/>
            <a:cs typeface="PingFang SC Regular" charset="0"/>
            <a:sym typeface="Gill Sans" charset="0"/>
          </a:defRPr>
        </a:defPPr>
      </a:lstStyle>
    </a:lnDef>
  </a:objectDefaults>
  <a:extraClrSchemeLst>
    <a:extraClrScheme>
      <a:clrScheme name="Default - Титульный слайд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19801</TotalTime>
  <Words>300</Words>
  <Application>Microsoft Office PowerPoint</Application>
  <PresentationFormat>Экран 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Gill Sans</vt:lpstr>
      <vt:lpstr>PingFang SC Regular</vt:lpstr>
      <vt:lpstr>Tahoma</vt:lpstr>
      <vt:lpstr>Tahoma ??????????</vt:lpstr>
      <vt:lpstr>Wingdings</vt:lpstr>
      <vt:lpstr>Тема Office</vt:lpstr>
      <vt:lpstr>2_Default - Титульный слайд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Лада</dc:creator>
  <cp:lastModifiedBy>Стройнова Елизавета Владимировна</cp:lastModifiedBy>
  <cp:revision>1604</cp:revision>
  <cp:lastPrinted>2024-05-23T02:52:41Z</cp:lastPrinted>
  <dcterms:created xsi:type="dcterms:W3CDTF">2009-04-22T03:24:40Z</dcterms:created>
  <dcterms:modified xsi:type="dcterms:W3CDTF">2024-05-23T03:30:16Z</dcterms:modified>
</cp:coreProperties>
</file>