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8750" r:id="rId1"/>
    <p:sldMasterId id="2147488868" r:id="rId2"/>
  </p:sldMasterIdLst>
  <p:notesMasterIdLst>
    <p:notesMasterId r:id="rId25"/>
  </p:notesMasterIdLst>
  <p:handoutMasterIdLst>
    <p:handoutMasterId r:id="rId26"/>
  </p:handoutMasterIdLst>
  <p:sldIdLst>
    <p:sldId id="1238" r:id="rId3"/>
    <p:sldId id="1240" r:id="rId4"/>
    <p:sldId id="1184" r:id="rId5"/>
    <p:sldId id="1212" r:id="rId6"/>
    <p:sldId id="1213" r:id="rId7"/>
    <p:sldId id="1216" r:id="rId8"/>
    <p:sldId id="1214" r:id="rId9"/>
    <p:sldId id="1185" r:id="rId10"/>
    <p:sldId id="1199" r:id="rId11"/>
    <p:sldId id="1205" r:id="rId12"/>
    <p:sldId id="1210" r:id="rId13"/>
    <p:sldId id="1188" r:id="rId14"/>
    <p:sldId id="1232" r:id="rId15"/>
    <p:sldId id="1233" r:id="rId16"/>
    <p:sldId id="1186" r:id="rId17"/>
    <p:sldId id="1217" r:id="rId18"/>
    <p:sldId id="1218" r:id="rId19"/>
    <p:sldId id="1194" r:id="rId20"/>
    <p:sldId id="1231" r:id="rId21"/>
    <p:sldId id="1241" r:id="rId22"/>
    <p:sldId id="1200" r:id="rId23"/>
    <p:sldId id="1197" r:id="rId24"/>
  </p:sldIdLst>
  <p:sldSz cx="9144000" cy="5143500" type="screen16x9"/>
  <p:notesSz cx="6797675" cy="9926638"/>
  <p:embeddedFontLst>
    <p:embeddedFont>
      <p:font typeface="Tahoma" panose="020B0604030504040204" pitchFamily="34" charset="0"/>
      <p:regular r:id="rId27"/>
      <p:bold r:id="rId28"/>
    </p:embeddedFont>
    <p:embeddedFont>
      <p:font typeface="ＭＳ Ｐゴシック" panose="020B0600070205080204" pitchFamily="34" charset="-128"/>
      <p:regular r:id="rId29"/>
    </p:embeddedFon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6">
          <p15:clr>
            <a:srgbClr val="A4A3A4"/>
          </p15:clr>
        </p15:guide>
        <p15:guide id="2" pos="295">
          <p15:clr>
            <a:srgbClr val="A4A3A4"/>
          </p15:clr>
        </p15:guide>
        <p15:guide id="3" pos="2381">
          <p15:clr>
            <a:srgbClr val="A4A3A4"/>
          </p15:clr>
        </p15:guide>
        <p15:guide id="4" orient="horz" pos="395">
          <p15:clr>
            <a:srgbClr val="A4A3A4"/>
          </p15:clr>
        </p15:guide>
        <p15:guide id="5" orient="horz" pos="2890">
          <p15:clr>
            <a:srgbClr val="A4A3A4"/>
          </p15:clr>
        </p15:guide>
        <p15:guide id="6" pos="5420">
          <p15:clr>
            <a:srgbClr val="A4A3A4"/>
          </p15:clr>
        </p15:guide>
        <p15:guide id="7" pos="4332" userDrawn="1">
          <p15:clr>
            <a:srgbClr val="A4A3A4"/>
          </p15:clr>
        </p15:guide>
        <p15:guide id="8" orient="horz" pos="2573">
          <p15:clr>
            <a:srgbClr val="A4A3A4"/>
          </p15:clr>
        </p15:guide>
        <p15:guide id="9" pos="2245">
          <p15:clr>
            <a:srgbClr val="A4A3A4"/>
          </p15:clr>
        </p15:guide>
        <p15:guide id="10" orient="horz" pos="855" userDrawn="1">
          <p15:clr>
            <a:srgbClr val="A4A3A4"/>
          </p15:clr>
        </p15:guide>
        <p15:guide id="11" orient="horz" pos="2641">
          <p15:clr>
            <a:srgbClr val="A4A3A4"/>
          </p15:clr>
        </p15:guide>
        <p15:guide id="12" orient="horz" pos="2952" userDrawn="1">
          <p15:clr>
            <a:srgbClr val="A4A3A4"/>
          </p15:clr>
        </p15:guide>
        <p15:guide id="13" pos="2625">
          <p15:clr>
            <a:srgbClr val="A4A3A4"/>
          </p15:clr>
        </p15:guide>
        <p15:guide id="14" orient="horz" pos="1081">
          <p15:clr>
            <a:srgbClr val="A4A3A4"/>
          </p15:clr>
        </p15:guide>
        <p15:guide id="15" orient="horz" pos="741">
          <p15:clr>
            <a:srgbClr val="A4A3A4"/>
          </p15:clr>
        </p15:guide>
        <p15:guide id="16" orient="horz" pos="2726">
          <p15:clr>
            <a:srgbClr val="A4A3A4"/>
          </p15:clr>
        </p15:guide>
        <p15:guide id="17" orient="horz" pos="117">
          <p15:clr>
            <a:srgbClr val="A4A3A4"/>
          </p15:clr>
        </p15:guide>
        <p15:guide id="18" orient="horz" pos="3151">
          <p15:clr>
            <a:srgbClr val="A4A3A4"/>
          </p15:clr>
        </p15:guide>
        <p15:guide id="19" orient="horz" pos="3239">
          <p15:clr>
            <a:srgbClr val="A4A3A4"/>
          </p15:clr>
        </p15:guide>
        <p15:guide id="20" orient="horz" pos="316">
          <p15:clr>
            <a:srgbClr val="A4A3A4"/>
          </p15:clr>
        </p15:guide>
        <p15:guide id="21" pos="5431">
          <p15:clr>
            <a:srgbClr val="A4A3A4"/>
          </p15:clr>
        </p15:guide>
        <p15:guide id="22" pos="4779">
          <p15:clr>
            <a:srgbClr val="A4A3A4"/>
          </p15:clr>
        </p15:guide>
        <p15:guide id="23" orient="horz" pos="429">
          <p15:clr>
            <a:srgbClr val="A4A3A4"/>
          </p15:clr>
        </p15:guide>
        <p15:guide id="24" orient="horz" pos="2329">
          <p15:clr>
            <a:srgbClr val="A4A3A4"/>
          </p15:clr>
        </p15:guide>
        <p15:guide id="25" orient="horz" pos="458">
          <p15:clr>
            <a:srgbClr val="A4A3A4"/>
          </p15:clr>
        </p15:guide>
        <p15:guide id="26" pos="2767">
          <p15:clr>
            <a:srgbClr val="A4A3A4"/>
          </p15:clr>
        </p15:guide>
        <p15:guide id="27" pos="4893">
          <p15:clr>
            <a:srgbClr val="A4A3A4"/>
          </p15:clr>
        </p15:guide>
        <p15:guide id="28" orient="horz" pos="1847">
          <p15:clr>
            <a:srgbClr val="A4A3A4"/>
          </p15:clr>
        </p15:guide>
        <p15:guide id="29" orient="horz" pos="401">
          <p15:clr>
            <a:srgbClr val="A4A3A4"/>
          </p15:clr>
        </p15:guide>
        <p15:guide id="30" pos="22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ньщикова Анастасия Сергеевна" initials="МА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85B"/>
    <a:srgbClr val="E9A849"/>
    <a:srgbClr val="9E6F44"/>
    <a:srgbClr val="006CB5"/>
    <a:srgbClr val="FFCF37"/>
    <a:srgbClr val="E4594E"/>
    <a:srgbClr val="22BA59"/>
    <a:srgbClr val="ED9A00"/>
    <a:srgbClr val="4F81BD"/>
    <a:srgbClr val="CF4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85126" autoAdjust="0"/>
  </p:normalViewPr>
  <p:slideViewPr>
    <p:cSldViewPr showGuides="1">
      <p:cViewPr varScale="1">
        <p:scale>
          <a:sx n="116" d="100"/>
          <a:sy n="116" d="100"/>
        </p:scale>
        <p:origin x="480" y="82"/>
      </p:cViewPr>
      <p:guideLst>
        <p:guide orient="horz" pos="1076"/>
        <p:guide pos="295"/>
        <p:guide pos="2381"/>
        <p:guide orient="horz" pos="395"/>
        <p:guide orient="horz" pos="2890"/>
        <p:guide pos="5420"/>
        <p:guide pos="4332"/>
        <p:guide orient="horz" pos="2573"/>
        <p:guide pos="2245"/>
        <p:guide orient="horz" pos="855"/>
        <p:guide orient="horz" pos="2641"/>
        <p:guide orient="horz" pos="2952"/>
        <p:guide pos="2625"/>
        <p:guide orient="horz" pos="1081"/>
        <p:guide orient="horz" pos="741"/>
        <p:guide orient="horz" pos="2726"/>
        <p:guide orient="horz" pos="117"/>
        <p:guide orient="horz" pos="3151"/>
        <p:guide orient="horz" pos="3239"/>
        <p:guide orient="horz" pos="316"/>
        <p:guide pos="5431"/>
        <p:guide pos="4779"/>
        <p:guide orient="horz" pos="429"/>
        <p:guide orient="horz" pos="2329"/>
        <p:guide orient="horz" pos="458"/>
        <p:guide pos="2767"/>
        <p:guide pos="4893"/>
        <p:guide orient="horz" pos="1847"/>
        <p:guide orient="horz" pos="401"/>
        <p:guide pos="22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3" d="100"/>
          <a:sy n="73" d="100"/>
        </p:scale>
        <p:origin x="-2136" y="-108"/>
      </p:cViewPr>
      <p:guideLst>
        <p:guide orient="horz" pos="3127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27802667539456"/>
          <c:y val="6.2705571173597124E-2"/>
          <c:w val="0.54132598978366275"/>
          <c:h val="0.931250000000000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9F-4F29-BB38-9DD365290901}"/>
              </c:ext>
            </c:extLst>
          </c:dPt>
          <c:dPt>
            <c:idx val="1"/>
            <c:bubble3D val="0"/>
            <c:spPr>
              <a:solidFill>
                <a:srgbClr val="B888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9F-4F29-BB38-9DD365290901}"/>
              </c:ext>
            </c:extLst>
          </c:dPt>
          <c:dPt>
            <c:idx val="2"/>
            <c:bubble3D val="0"/>
            <c:spPr>
              <a:solidFill>
                <a:srgbClr val="E9A8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9F-4F29-BB38-9DD36529090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9F-4F29-BB38-9DD365290901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9F-4F29-BB38-9DD365290901}"/>
              </c:ext>
            </c:extLst>
          </c:dPt>
          <c:dPt>
            <c:idx val="5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9F-4F29-BB38-9DD36529090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29F-4F29-BB38-9DD365290901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sz="1400" b="0" i="0" u="none" strike="noStrike" kern="1200" baseline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b="0" i="0" u="none" strike="noStrike" kern="1200" baseline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8 221</a:t>
                    </a:r>
                    <a:endParaRPr lang="en-US" sz="2000" b="0" i="0" u="none" strike="noStrike" kern="1200" baseline="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9F-4F29-BB38-9DD365290901}"/>
                </c:ext>
              </c:extLst>
            </c:dLbl>
            <c:dLbl>
              <c:idx val="1"/>
              <c:layout>
                <c:manualLayout>
                  <c:x val="1.089918100235562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5 075</a:t>
                    </a:r>
                    <a:endParaRPr 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9F-4F29-BB38-9DD36529090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2 981</a:t>
                    </a:r>
                    <a:endParaRPr 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29F-4F29-BB38-9DD365290901}"/>
                </c:ext>
              </c:extLst>
            </c:dLbl>
            <c:dLbl>
              <c:idx val="3"/>
              <c:layout>
                <c:manualLayout>
                  <c:x val="1.2715711169414896E-2"/>
                  <c:y val="1.562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1619</a:t>
                    </a:r>
                    <a:endParaRPr 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29F-4F29-BB38-9DD365290901}"/>
                </c:ext>
              </c:extLst>
            </c:dLbl>
            <c:dLbl>
              <c:idx val="4"/>
              <c:layout>
                <c:manualLayout>
                  <c:x val="3.6330603341186082E-3"/>
                  <c:y val="0.0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850</a:t>
                    </a:r>
                    <a:endParaRPr 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29F-4F29-BB38-9DD365290901}"/>
                </c:ext>
              </c:extLst>
            </c:dLbl>
            <c:dLbl>
              <c:idx val="5"/>
              <c:layout>
                <c:manualLayout>
                  <c:x val="-1.8165301670592707E-3"/>
                  <c:y val="3.1250000000001147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1489</a:t>
                    </a:r>
                    <a:endParaRPr 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29F-4F29-BB38-9DD365290901}"/>
                </c:ext>
              </c:extLst>
            </c:dLbl>
            <c:dLbl>
              <c:idx val="6"/>
              <c:layout>
                <c:manualLayout>
                  <c:x val="0"/>
                  <c:y val="1.562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9F-4F29-BB38-9DD36529090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29F-4F29-BB38-9DD36529090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sz="1400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29F-4F29-BB38-9DD365290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Торговля оптовая и розничная</c:v>
                </c:pt>
                <c:pt idx="1">
                  <c:v>Транспортировка и хранение</c:v>
                </c:pt>
                <c:pt idx="2">
                  <c:v>Предоставление прочих видов услуг</c:v>
                </c:pt>
                <c:pt idx="3">
                  <c:v>Деятельность гостиниц и предприятий общественного питания</c:v>
                </c:pt>
                <c:pt idx="4">
                  <c:v>Деятельность в области культуры, спорта, организации досуга и развлечений</c:v>
                </c:pt>
                <c:pt idx="5">
                  <c:v>Деятельность административная и сопутствующие дополнительные услуги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</c:v>
                </c:pt>
                <c:pt idx="1">
                  <c:v>25</c:v>
                </c:pt>
                <c:pt idx="2">
                  <c:v>15</c:v>
                </c:pt>
                <c:pt idx="3">
                  <c:v>8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29F-4F29-BB38-9DD365290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8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92337531506403"/>
          <c:y val="0.1481519734979764"/>
          <c:w val="0.54132598978366275"/>
          <c:h val="0.931250000000000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09-41E7-AE01-4D16E122D51D}"/>
              </c:ext>
            </c:extLst>
          </c:dPt>
          <c:dPt>
            <c:idx val="1"/>
            <c:bubble3D val="0"/>
            <c:spPr>
              <a:solidFill>
                <a:srgbClr val="B888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09-41E7-AE01-4D16E122D51D}"/>
              </c:ext>
            </c:extLst>
          </c:dPt>
          <c:dPt>
            <c:idx val="2"/>
            <c:bubble3D val="0"/>
            <c:spPr>
              <a:solidFill>
                <a:srgbClr val="E9A8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09-41E7-AE01-4D16E122D51D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09-41E7-AE01-4D16E122D51D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09-41E7-AE01-4D16E122D51D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09-41E7-AE01-4D16E122D51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909-41E7-AE01-4D16E122D51D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sz="2000" b="0" i="0" u="none" strike="noStrike" kern="1200" baseline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b="0" i="0" u="none" strike="noStrike" kern="1200" baseline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8 411</a:t>
                    </a:r>
                    <a:endParaRPr lang="en-US" sz="2000" b="0" i="0" u="none" strike="noStrike" kern="1200" baseline="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09-41E7-AE01-4D16E122D51D}"/>
                </c:ext>
              </c:extLst>
            </c:dLbl>
            <c:dLbl>
              <c:idx val="1"/>
              <c:layout>
                <c:manualLayout>
                  <c:x val="1.0899181002355625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5 289</a:t>
                    </a:r>
                    <a:endParaRPr 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09-41E7-AE01-4D16E122D51D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048</a:t>
                    </a:r>
                    <a:endParaRPr 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909-41E7-AE01-4D16E122D51D}"/>
                </c:ext>
              </c:extLst>
            </c:dLbl>
            <c:dLbl>
              <c:idx val="3"/>
              <c:layout>
                <c:manualLayout>
                  <c:x val="1.2715711169414896E-2"/>
                  <c:y val="1.56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1617</a:t>
                    </a:r>
                    <a:endParaRPr 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909-41E7-AE01-4D16E122D51D}"/>
                </c:ext>
              </c:extLst>
            </c:dLbl>
            <c:dLbl>
              <c:idx val="4"/>
              <c:layout>
                <c:manualLayout>
                  <c:x val="3.6330603341186082E-3"/>
                  <c:y val="0.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868</a:t>
                    </a:r>
                    <a:endPara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909-41E7-AE01-4D16E122D51D}"/>
                </c:ext>
              </c:extLst>
            </c:dLbl>
            <c:dLbl>
              <c:idx val="5"/>
              <c:layout>
                <c:manualLayout>
                  <c:x val="-1.8165301670592707E-3"/>
                  <c:y val="3.12500000000011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1754</a:t>
                    </a:r>
                    <a:endParaRPr 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909-41E7-AE01-4D16E122D51D}"/>
                </c:ext>
              </c:extLst>
            </c:dLbl>
            <c:dLbl>
              <c:idx val="6"/>
              <c:layout>
                <c:manualLayout>
                  <c:x val="0"/>
                  <c:y val="1.5625E-2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09-41E7-AE01-4D16E122D51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909-41E7-AE01-4D16E122D51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sz="2400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09-41E7-AE01-4D16E122D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Торговля оптовая и розничная</c:v>
                </c:pt>
                <c:pt idx="1">
                  <c:v>Транспортировка и хранение</c:v>
                </c:pt>
                <c:pt idx="2">
                  <c:v>Предоставление прочих видов услуг</c:v>
                </c:pt>
                <c:pt idx="3">
                  <c:v>Деятельность гостиниц и предприятий общественного питания</c:v>
                </c:pt>
                <c:pt idx="4">
                  <c:v>Деятельность в области культуры, спорта, организации досуга и развлечений</c:v>
                </c:pt>
                <c:pt idx="5">
                  <c:v>Деятельность административная и сопутствующие дополнительные услуги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</c:v>
                </c:pt>
                <c:pt idx="1">
                  <c:v>25</c:v>
                </c:pt>
                <c:pt idx="2">
                  <c:v>15</c:v>
                </c:pt>
                <c:pt idx="3">
                  <c:v>8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909-41E7-AE01-4D16E122D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8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89151203271983"/>
          <c:y val="0.11217728769195341"/>
          <c:w val="0.52934077486839848"/>
          <c:h val="0.842153244944539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F5-4FC5-BB25-5327C1FE7210}"/>
              </c:ext>
            </c:extLst>
          </c:dPt>
          <c:dPt>
            <c:idx val="1"/>
            <c:bubble3D val="0"/>
            <c:spPr>
              <a:solidFill>
                <a:srgbClr val="B888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F5-4FC5-BB25-5327C1FE7210}"/>
              </c:ext>
            </c:extLst>
          </c:dPt>
          <c:dPt>
            <c:idx val="2"/>
            <c:bubble3D val="0"/>
            <c:spPr>
              <a:solidFill>
                <a:srgbClr val="E9A8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F5-4FC5-BB25-5327C1FE7210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F5-4FC5-BB25-5327C1FE7210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EF5-4FC5-BB25-5327C1FE72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EF5-4FC5-BB25-5327C1FE721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EF5-4FC5-BB25-5327C1FE7210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sz="1200" b="0" i="0" u="none" strike="noStrike" kern="1200" baseline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b="0" i="0" u="none" strike="noStrike" kern="1200" baseline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1 666</a:t>
                    </a:r>
                    <a:endParaRPr lang="en-US" sz="1200" b="0" i="0" u="none" strike="noStrike" kern="1200" baseline="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EF5-4FC5-BB25-5327C1FE7210}"/>
                </c:ext>
              </c:extLst>
            </c:dLbl>
            <c:dLbl>
              <c:idx val="1"/>
              <c:layout>
                <c:manualLayout>
                  <c:x val="1.089918100235562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843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EF5-4FC5-BB25-5327C1FE721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355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EF5-4FC5-BB25-5327C1FE721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335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EF5-4FC5-BB25-5327C1FE7210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82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EF5-4FC5-BB25-5327C1FE7210}"/>
                </c:ext>
              </c:extLst>
            </c:dLbl>
            <c:dLbl>
              <c:idx val="5"/>
              <c:layout>
                <c:manualLayout>
                  <c:x val="-1.8165301670592707E-3"/>
                  <c:y val="1.250000000000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33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F5-4FC5-BB25-5327C1FE7210}"/>
                </c:ext>
              </c:extLst>
            </c:dLbl>
            <c:dLbl>
              <c:idx val="6"/>
              <c:layout>
                <c:manualLayout>
                  <c:x val="0"/>
                  <c:y val="1.56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F5-4FC5-BB25-5327C1FE721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EF5-4FC5-BB25-5327C1FE721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F5-4FC5-BB25-5327C1FE72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Торговля оптовая и розничная</c:v>
                </c:pt>
                <c:pt idx="1">
                  <c:v>Транспортировка и хранение</c:v>
                </c:pt>
                <c:pt idx="2">
                  <c:v>Предоставление прочих видов услуг</c:v>
                </c:pt>
                <c:pt idx="3">
                  <c:v>Деятельность гостиниц и предприятий общественного питания</c:v>
                </c:pt>
                <c:pt idx="4">
                  <c:v>Деятельность в области культуры, спорта, организации досуга и развлечений</c:v>
                </c:pt>
                <c:pt idx="5">
                  <c:v>Деятельность административная и сопутствующие дополнительные услуги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</c:v>
                </c:pt>
                <c:pt idx="1">
                  <c:v>26</c:v>
                </c:pt>
                <c:pt idx="2">
                  <c:v>11</c:v>
                </c:pt>
                <c:pt idx="3">
                  <c:v>10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EF5-4FC5-BB25-5327C1FE7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8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BE05650-CAA7-46ED-9EB7-8AF2481FBB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01A04C-7D07-40DC-AADE-F4A29DEFA4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729" y="2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A9BEDA9-4CE4-4B37-868D-3BAD8FC69A63}" type="datetimeFigureOut">
              <a:rPr lang="ru-RU"/>
              <a:pPr>
                <a:defRPr/>
              </a:pPr>
              <a:t>10.02.2021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771E31-A323-43AB-83E6-93529895F5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7375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921A2F-A475-4074-9A68-999474928F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729" y="9427375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684FA9-44A5-47ED-A768-A91A68A756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523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C28FA4A-3733-4558-8162-8AF4AA41F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1F068C-C887-446B-BB52-2D8E840DC0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729" y="2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88636F2-CA54-487A-A31C-5376F57B82B6}" type="datetimeFigureOut">
              <a:rPr lang="ru-RU"/>
              <a:pPr>
                <a:defRPr/>
              </a:pPr>
              <a:t>10.02.2021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91E75C32-4106-4C01-A80C-1CE6D46B3A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B003A4A-1FA6-4DAC-AB77-635AF0267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929" y="4716856"/>
            <a:ext cx="5437821" cy="4464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8A7CB5-B5F2-4DDB-99D9-DF825152DD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27375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0D71F5-89EF-4C5E-BACC-D4BD2FE7F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729" y="9427375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F6975AF-01B6-440F-A6CF-4802E70C7A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456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 smtClean="0"/>
              <a:t>Разработать</a:t>
            </a:r>
            <a:r>
              <a:rPr lang="ru-RU" baseline="0" dirty="0" smtClean="0"/>
              <a:t> заставку 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Добавить слайд про педагогов НГТУ (</a:t>
            </a:r>
            <a:r>
              <a:rPr lang="ru-RU" baseline="0" dirty="0" err="1" smtClean="0"/>
              <a:t>Минобр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975AF-01B6-440F-A6CF-4802E70C7AB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 smtClean="0"/>
              <a:t>Разработать</a:t>
            </a:r>
            <a:r>
              <a:rPr lang="ru-RU" baseline="0" dirty="0" smtClean="0"/>
              <a:t> заставку 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Добавить слайд про педагогов НГТУ (</a:t>
            </a:r>
            <a:r>
              <a:rPr lang="ru-RU" baseline="0" dirty="0" err="1" smtClean="0"/>
              <a:t>Минобр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975AF-01B6-440F-A6CF-4802E70C7AB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5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 smtClean="0"/>
              <a:t>Разработать</a:t>
            </a:r>
            <a:r>
              <a:rPr lang="ru-RU" baseline="0" dirty="0" smtClean="0"/>
              <a:t> заставку 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Добавить слайд про педагогов НГТУ (</a:t>
            </a:r>
            <a:r>
              <a:rPr lang="ru-RU" baseline="0" dirty="0" err="1" smtClean="0"/>
              <a:t>Минобр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975AF-01B6-440F-A6CF-4802E70C7AB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2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 smtClean="0"/>
              <a:t>Разработать</a:t>
            </a:r>
            <a:r>
              <a:rPr lang="ru-RU" baseline="0" dirty="0" smtClean="0"/>
              <a:t> заставку 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Добавить слайд про педагогов НГТУ (</a:t>
            </a:r>
            <a:r>
              <a:rPr lang="ru-RU" baseline="0" dirty="0" err="1" smtClean="0"/>
              <a:t>Минобр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975AF-01B6-440F-A6CF-4802E70C7AB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25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 smtClean="0"/>
              <a:t>Разработать</a:t>
            </a:r>
            <a:r>
              <a:rPr lang="ru-RU" baseline="0" dirty="0" smtClean="0"/>
              <a:t> заставку 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Добавить слайд про педагогов НГТУ (</a:t>
            </a:r>
            <a:r>
              <a:rPr lang="ru-RU" baseline="0" dirty="0" err="1" smtClean="0"/>
              <a:t>Минобр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975AF-01B6-440F-A6CF-4802E70C7AB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20C9-234C-4068-A929-EEEC839FE3C2}" type="datetime1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304C-573E-42B7-80B1-C32F19C87F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3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C0F36-7619-4700-9419-35C684A21F7A}" type="datetime1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C24EC-6AC7-46B3-AB5F-E7807DA2BA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718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0C98E-5C33-4723-8899-8F70E9006A4B}" type="datetime1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35CE-1DD7-42F8-9428-BD380CF905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414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4FC9-206E-4F0D-989D-CF71274ECF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304C-573E-42B7-80B1-C32F19C87F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16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BE57-EAF6-4E0B-B65E-722E6E240C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6F28-DA0F-406F-ABE3-19AF63CB00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908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A2A44-1809-4BCA-9D7F-03EB141868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690B2-2A0C-4672-B419-A4BA947A1D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618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402D-665F-4230-B1B3-69B38A06F0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EC47-B0CD-4C03-A394-F04FBC8F34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882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B4C46-44DC-4954-9584-D71E3EB545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8990F-4B37-4AAD-9692-A506FB67F9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584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910E-774E-48F3-A70C-045C291E5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BE1D-8B78-40E9-AAC2-7AD2ED1DF9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325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EB4F-D32D-4E3A-9FCC-F1B8D52159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0B67-29E8-45D0-891A-33446AC7D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43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FE03-5AFD-45E6-BC24-635C84E55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EB73-D5C6-4730-BC60-780AE9A2BF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392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EB59-1318-48C2-872E-E6C0628A6668}" type="datetime1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6F28-DA0F-406F-ABE3-19AF63CB00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743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A74F-A91A-4C39-8A92-10D0E171C9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122A8-C879-454C-ABC6-63958F2642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4074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C8B-B9CB-43F1-9970-016A920FD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C24EC-6AC7-46B3-AB5F-E7807DA2BA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982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9B89-B6BB-4AE9-B18C-40ABA381D9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35CE-1DD7-42F8-9428-BD380CF905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0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8C332-CCDA-4A60-B0A1-230C5FF9EC88}" type="datetime1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690B2-2A0C-4672-B419-A4BA947A1D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02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9A04-4E60-4667-8897-B9B7E12B670E}" type="datetime1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EC47-B0CD-4C03-A394-F04FBC8F34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461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19FCB-57E7-491C-A54B-77F228AB180C}" type="datetime1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8990F-4B37-4AAD-9692-A506FB67F9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73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96645-1F7A-4EBA-B33F-4C18E0493EC5}" type="datetime1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BE1D-8B78-40E9-AAC2-7AD2ED1DF9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91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5A1A-929F-4DE2-A06A-DA71F74A5879}" type="datetime1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0B67-29E8-45D0-891A-33446AC7D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04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317D-30E8-4919-8D06-4274F5BD2256}" type="datetime1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EB73-D5C6-4730-BC60-780AE9A2BF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43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89FD-6F68-48F9-9DDB-9B92A2EEC2CA}" type="datetime1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122A8-C879-454C-ABC6-63958F2642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13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1814921-BEA4-453B-96B0-B4248AC72238}" type="datetime1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E52EEF-6721-44C1-8984-44B44BE75C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193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51" r:id="rId1"/>
    <p:sldLayoutId id="2147488752" r:id="rId2"/>
    <p:sldLayoutId id="2147488753" r:id="rId3"/>
    <p:sldLayoutId id="2147488754" r:id="rId4"/>
    <p:sldLayoutId id="2147488755" r:id="rId5"/>
    <p:sldLayoutId id="2147488756" r:id="rId6"/>
    <p:sldLayoutId id="2147488757" r:id="rId7"/>
    <p:sldLayoutId id="2147488758" r:id="rId8"/>
    <p:sldLayoutId id="2147488759" r:id="rId9"/>
    <p:sldLayoutId id="2147488760" r:id="rId10"/>
    <p:sldLayoutId id="21474887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98BDB92-2617-4652-9711-C284D055A3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E52EEF-6721-44C1-8984-44B44BE75C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4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69" r:id="rId1"/>
    <p:sldLayoutId id="2147488870" r:id="rId2"/>
    <p:sldLayoutId id="2147488871" r:id="rId3"/>
    <p:sldLayoutId id="2147488872" r:id="rId4"/>
    <p:sldLayoutId id="2147488873" r:id="rId5"/>
    <p:sldLayoutId id="2147488874" r:id="rId6"/>
    <p:sldLayoutId id="2147488875" r:id="rId7"/>
    <p:sldLayoutId id="2147488876" r:id="rId8"/>
    <p:sldLayoutId id="2147488877" r:id="rId9"/>
    <p:sldLayoutId id="2147488878" r:id="rId10"/>
    <p:sldLayoutId id="21474888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xport.nso.ru/sites/export.nso.ru/wodby_files/files/imce/subsidii_bankam_otsrochka.pdf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xport.nso.ru/sites/export.nso.ru/wodby_files/files/imce/subsidii_bankam_otsrochka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nsultant.ru/document/cons_doc_LAW_349384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infin.ru/ru/document/?id_4=130136-postanovlenie_pravitelstva_rossiiskoi_federatsii_ot_24.04.2020__576_ob_utverzhdenii_pravil_predostavleniya_v_2020_godu_iz_federalnogo_byudzheta_subsidii_subektam_malogo_i_s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infin.ru/ru/document/?id_4=130136-postanovlenie_pravitelstva_rossiiskoi_federatsii_ot_24.04.2020__576_ob_utverzhdenii_pravil_predostavleniya_v_2020_godu_iz_federalnogo_byudzheta_subsidii_subektam_malogo_i_sr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4"/>
            <a:ext cx="4366206" cy="5153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515" y="4596975"/>
            <a:ext cx="139515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800" b="1">
                <a:solidFill>
                  <a:srgbClr val="9E6F44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</a:lstStyle>
          <a:p>
            <a:pPr algn="l"/>
            <a:r>
              <a:rPr lang="ru-RU" sz="1200" dirty="0" smtClean="0"/>
              <a:t>Новосибирск</a:t>
            </a:r>
            <a:endParaRPr lang="ru-RU" sz="1200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CA869C1-E635-4591-8356-721CD853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835" y="1941680"/>
            <a:ext cx="576064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1800" b="1" dirty="0" smtClean="0">
                <a:solidFill>
                  <a:srgbClr val="9E6F44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О МЕРАХ ГОСУДАРСТВЕННОЙ ПОДДЕРЖКИ БИЗНЕСА ДЛЯ ПРЕОДОЛЕНИЯ ПОСЛЕДСТВИЙ НОВОЙ КОРОНАВИРУСНОЙ ИНФЕКЦИИ (COVID-19)</a:t>
            </a:r>
            <a:endParaRPr lang="ru-RU" altLang="ru-RU" sz="1800" b="1" dirty="0">
              <a:solidFill>
                <a:srgbClr val="9E6F44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algn="r">
              <a:defRPr/>
            </a:pPr>
            <a:endParaRPr lang="ru-RU" altLang="ru-RU" sz="1800" dirty="0">
              <a:solidFill>
                <a:srgbClr val="9E6F44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159650"/>
            <a:ext cx="1983022" cy="7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5702" y="821606"/>
            <a:ext cx="79658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200" b="1" dirty="0" smtClean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Постановление </a:t>
            </a:r>
            <a:r>
              <a:rPr lang="ru-RU" sz="1200" b="1" dirty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Правительства Новосибирской области от 13.07.2020 № 276-п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200" b="1" dirty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«О формировании и направлении перечня налогоплательщиков, предоставивших отсрочку уплаты арендной платы по договорам аренды торговых  объектов недвижимого имущества, расположенных на территории Новосибирской области</a:t>
            </a:r>
            <a:r>
              <a:rPr lang="ru-RU" sz="1200" b="1" dirty="0" smtClean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200" b="1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2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2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200" dirty="0" smtClean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200" b="1" dirty="0" smtClean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10</a:t>
            </a:fld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6594" y="327656"/>
            <a:ext cx="81009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100" b="1" dirty="0" smtClean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ПРОДЛЕНИЕ СРОКОВ УПЛАТЫ НАЛОГА НА ИМУЩЕСТВО</a:t>
            </a:r>
            <a:endParaRPr lang="ru-RU" altLang="ru-RU" sz="1100" b="1" dirty="0">
              <a:solidFill>
                <a:srgbClr val="9E6F4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1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100" b="1" dirty="0" smtClean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ТОРГОВЫХ ОБЪЕКТОВ </a:t>
            </a:r>
            <a:r>
              <a:rPr lang="ru-RU" altLang="ru-RU" sz="11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в рамках Постановления </a:t>
            </a:r>
            <a:r>
              <a:rPr lang="ru-RU" altLang="ru-RU" sz="1100" b="1" dirty="0">
                <a:latin typeface="Tahoma" panose="020B0604030504040204" pitchFamily="34" charset="0"/>
                <a:cs typeface="Tahoma" panose="020B0604030504040204" pitchFamily="34" charset="0"/>
              </a:rPr>
              <a:t>Правительства РФ </a:t>
            </a:r>
            <a:endParaRPr lang="en-US" altLang="ru-RU" sz="11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1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altLang="ru-RU" sz="1100" b="1" dirty="0">
                <a:latin typeface="Tahoma" panose="020B0604030504040204" pitchFamily="34" charset="0"/>
                <a:cs typeface="Tahoma" panose="020B0604030504040204" pitchFamily="34" charset="0"/>
              </a:rPr>
              <a:t>02.04.2020 № 409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0830" y="1592529"/>
            <a:ext cx="3581724" cy="331948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ООО 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Рояйл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Эстейт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2. ООО «Арабески»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3. ООО 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Абител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4. ООО «Ёжик-М700»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5. ООО «Голден 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Эстейт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6. ООО 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Сигнум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7. ООО 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Алиот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8. ООО «Аркада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1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9. ООО 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Гелика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10. ООО 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Калисто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11. ООО 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Мерак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12. ООО 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Дубхе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13. ООО «Лира»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14. ООО «Мицар»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15. ООО 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Талита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16. ООО КОНЦЕРН «СБС-308»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17. ООО 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СибСтройИнвест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18. ЗАО «Труд»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19. ИП 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Бабоян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Г.М.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20. ООО «Эдем»</a:t>
            </a:r>
          </a:p>
          <a:p>
            <a:pPr algn="ctr" defTabSz="685800">
              <a:defRPr/>
            </a:pPr>
            <a:endParaRPr lang="ru-RU" altLang="ru-RU" sz="1100" b="1" dirty="0" smtClean="0">
              <a:solidFill>
                <a:schemeClr val="accent6">
                  <a:lumMod val="75000"/>
                </a:schemeClr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52020" y="1671650"/>
            <a:ext cx="4391980" cy="184448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ДИЗО НСО на основании поступивших заявлений от организаций сформировал перечень </a:t>
            </a:r>
            <a:r>
              <a:rPr lang="ru-RU" sz="12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из</a:t>
            </a:r>
            <a:endParaRPr lang="ru-RU" sz="1200" b="1" dirty="0">
              <a:solidFill>
                <a:srgbClr val="9E6F44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6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 </a:t>
            </a:r>
            <a:r>
              <a:rPr lang="ru-RU" sz="16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направил в УФНС по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НСО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100" dirty="0">
              <a:solidFill>
                <a:srgbClr val="006CB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85800">
              <a:defRPr/>
            </a:pPr>
            <a:endParaRPr lang="ru-RU" altLang="ru-RU" sz="11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6845" y="1607094"/>
            <a:ext cx="220524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21. ООО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Зерона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lvl="0">
              <a:spcAft>
                <a:spcPts val="0"/>
              </a:spcAft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22. ООО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«Инком»</a:t>
            </a:r>
          </a:p>
          <a:p>
            <a:pPr lvl="0">
              <a:spcAft>
                <a:spcPts val="0"/>
              </a:spcAft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23. ООО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Гларус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lvl="0">
              <a:spcAft>
                <a:spcPts val="0"/>
              </a:spcAft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24. ООО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«Капитал»</a:t>
            </a:r>
          </a:p>
          <a:p>
            <a:pPr lvl="0">
              <a:spcAft>
                <a:spcPts val="0"/>
              </a:spcAft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25. ООО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«Форум»</a:t>
            </a:r>
          </a:p>
          <a:p>
            <a:pPr lvl="0">
              <a:spcAft>
                <a:spcPts val="0"/>
              </a:spcAft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26. ООО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«Этна»</a:t>
            </a:r>
          </a:p>
          <a:p>
            <a:pPr lvl="0">
              <a:spcAft>
                <a:spcPts val="0"/>
              </a:spcAft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27. ООО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«АВС»</a:t>
            </a:r>
          </a:p>
          <a:p>
            <a:pPr lvl="0">
              <a:spcAft>
                <a:spcPts val="0"/>
              </a:spcAft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28. ООО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Тако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lvl="0">
              <a:spcAft>
                <a:spcPts val="0"/>
              </a:spcAft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29. ООО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«Премиум»</a:t>
            </a:r>
          </a:p>
          <a:p>
            <a:pPr lvl="0">
              <a:spcAft>
                <a:spcPts val="0"/>
              </a:spcAft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30. ООО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«Леон»</a:t>
            </a:r>
          </a:p>
          <a:p>
            <a:pPr lvl="0">
              <a:spcAft>
                <a:spcPts val="0"/>
              </a:spcAft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31. ООО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«Резерв»</a:t>
            </a:r>
          </a:p>
          <a:p>
            <a:pPr lvl="0">
              <a:spcAft>
                <a:spcPts val="0"/>
              </a:spcAft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32. ООО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«Динар»</a:t>
            </a:r>
          </a:p>
          <a:p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33. ООО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Нифрит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34. ООО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«Норд Сити 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Молл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35. ИП </a:t>
            </a:r>
            <a:r>
              <a:rPr lang="ru-RU" sz="11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Озманян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З.У.</a:t>
            </a:r>
            <a:endParaRPr lang="ru-RU" sz="11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1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16605" y="771550"/>
            <a:ext cx="7965885" cy="0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3" y="184484"/>
            <a:ext cx="1487967" cy="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26594" y="876315"/>
            <a:ext cx="79658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9E6F44"/>
                </a:solidFill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Постановление Правительства Новосибирской области от 13.07.2020 № 277-п</a:t>
            </a:r>
            <a:br>
              <a:rPr lang="ru-RU" sz="1200" b="1" dirty="0">
                <a:solidFill>
                  <a:srgbClr val="9E6F44"/>
                </a:solidFill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ru-RU" sz="1200" b="1" dirty="0">
                <a:solidFill>
                  <a:srgbClr val="9E6F44"/>
                </a:solidFill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«О продлении в 2020 году сроков уплаты авансовых платежей по налогу на имущество организаций</a:t>
            </a:r>
            <a:r>
              <a:rPr lang="ru-RU" sz="1200" b="1" dirty="0" smtClean="0">
                <a:solidFill>
                  <a:srgbClr val="9E6F44"/>
                </a:solidFill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»</a:t>
            </a:r>
            <a:endParaRPr lang="ru-RU" sz="1200" b="1" dirty="0">
              <a:solidFill>
                <a:srgbClr val="9E6F44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2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2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200" dirty="0" smtClean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200" b="1" dirty="0" smtClean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200" b="1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200" b="1" dirty="0" smtClean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11</a:t>
            </a:fld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6594" y="327656"/>
            <a:ext cx="81009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100" b="1" dirty="0" smtClean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ПРОДЛЕНИЕ СРОКОВ УПЛАТЫ АВАНСОВЫХ ПЛАТЕЖЕЙ ПО НАЛОГУ НА ИМУЩЕСТВО</a:t>
            </a:r>
            <a:endParaRPr lang="ru-RU" altLang="ru-RU" sz="1100" b="1" dirty="0">
              <a:solidFill>
                <a:srgbClr val="9E6F4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335605"/>
            <a:ext cx="2565285" cy="261029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/>
            <a:endParaRPr lang="ru-RU" sz="11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14. ООО «Форум»</a:t>
            </a:r>
          </a:p>
          <a:p>
            <a:pPr lvl="0"/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15. ООО «АВС»</a:t>
            </a:r>
          </a:p>
          <a:p>
            <a:pPr lvl="0"/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16. ООО «</a:t>
            </a:r>
            <a:r>
              <a:rPr lang="ru-RU" sz="11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Зерона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lvl="0"/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17. ООО «</a:t>
            </a:r>
            <a:r>
              <a:rPr lang="ru-RU" sz="11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Тако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lvl="0"/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18. ООО «Резерв»</a:t>
            </a:r>
          </a:p>
          <a:p>
            <a:pPr lvl="0"/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19. ООО «</a:t>
            </a:r>
            <a:r>
              <a:rPr lang="ru-RU" sz="11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Нифрит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lvl="0"/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20. ООО «Динар»</a:t>
            </a:r>
          </a:p>
          <a:p>
            <a:pPr lvl="0"/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21. ООО «</a:t>
            </a:r>
            <a:r>
              <a:rPr lang="ru-RU" sz="11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Гларус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lvl="0"/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22. ООО «Инком»</a:t>
            </a:r>
          </a:p>
          <a:p>
            <a:pPr lvl="0"/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23. ООО «Премиум»</a:t>
            </a:r>
          </a:p>
          <a:p>
            <a:pPr lvl="0"/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24. ООО «Леон»</a:t>
            </a:r>
          </a:p>
          <a:p>
            <a:pPr lvl="0"/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25. ООО «Капитал»</a:t>
            </a:r>
            <a:endParaRPr lang="ru-RU" sz="11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85800">
              <a:defRPr/>
            </a:pPr>
            <a:endParaRPr lang="ru-RU" altLang="ru-RU" sz="11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57065" y="1716655"/>
            <a:ext cx="3981301" cy="6924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ДИЗО НСО на основании поступивших заявлений от организаций сформировал перечень </a:t>
            </a:r>
            <a:r>
              <a:rPr lang="ru-RU" sz="11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из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600" b="1" dirty="0" smtClean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ru-RU" sz="1600" b="1" dirty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компаний </a:t>
            </a:r>
            <a:r>
              <a:rPr lang="ru-RU" sz="11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 направил в УФНС по </a:t>
            </a:r>
            <a:r>
              <a:rPr lang="ru-RU" sz="11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НСО</a:t>
            </a:r>
            <a:endParaRPr lang="ru-RU" sz="11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1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85800">
              <a:defRPr/>
            </a:pPr>
            <a:endParaRPr lang="ru-RU" altLang="ru-RU" sz="1100" b="1" dirty="0" smtClean="0">
              <a:solidFill>
                <a:schemeClr val="accent6">
                  <a:lumMod val="75000"/>
                </a:schemeClr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6594" y="1489660"/>
            <a:ext cx="2451050" cy="261029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28600" lvl="0" indent="-228600">
              <a:buFont typeface="+mj-lt"/>
              <a:buAutoNum type="arabicPeriod"/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ООО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КОНЦЕРН «СБС-308»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ООО «ТУРСИБ-Б»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АО «Автолак»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ООО «Ёжик-М700»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ООО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Абител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ООО 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Сигнум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ООО «Арабески»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ООО 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СибСтройИнвест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ООО «Эдем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Голден </a:t>
            </a:r>
            <a:r>
              <a:rPr lang="ru-RU" sz="11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Эстейт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ООО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Роял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Эстейт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ЗАО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«Бизнес-центр «ГРИНВИЧ»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ООО «Норд Сити </a:t>
            </a:r>
            <a:r>
              <a:rPr lang="ru-RU" sz="11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Молл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1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1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85800">
              <a:defRPr/>
            </a:pPr>
            <a:endParaRPr lang="ru-RU" altLang="ru-RU" sz="11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16605" y="771550"/>
            <a:ext cx="7965885" cy="0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3" y="184484"/>
            <a:ext cx="1487967" cy="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4"/>
            <a:ext cx="4366206" cy="5153654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7CA869C1-E635-4591-8356-721CD853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830" y="1896675"/>
            <a:ext cx="576064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1800" b="1" dirty="0" smtClean="0">
                <a:solidFill>
                  <a:srgbClr val="B8885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КРЕДИТЫ</a:t>
            </a:r>
            <a:endParaRPr lang="ru-RU" altLang="ru-RU" sz="1800" b="1" dirty="0">
              <a:solidFill>
                <a:srgbClr val="B8885B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7CA869C1-E635-4591-8356-721CD853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35" y="1617371"/>
            <a:ext cx="324036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800" b="1">
                <a:solidFill>
                  <a:srgbClr val="B8885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</a:lstStyle>
          <a:p>
            <a:pPr algn="l"/>
            <a:r>
              <a:rPr lang="ru-RU" altLang="ru-RU" dirty="0"/>
              <a:t>ФЕДЕРАЛЬНЫЕ </a:t>
            </a:r>
          </a:p>
          <a:p>
            <a:pPr algn="l"/>
            <a:r>
              <a:rPr lang="ru-RU" altLang="ru-RU" dirty="0"/>
              <a:t>МЕРЫ ПОДДЕРЖКИ</a:t>
            </a:r>
          </a:p>
          <a:p>
            <a:pPr algn="l"/>
            <a:endParaRPr lang="ru-RU" altLang="ru-RU" dirty="0"/>
          </a:p>
          <a:p>
            <a:pPr algn="l"/>
            <a:r>
              <a:rPr lang="ru-RU" altLang="ru-RU" dirty="0"/>
              <a:t>Пакет 1</a:t>
            </a:r>
          </a:p>
          <a:p>
            <a:pPr algn="l"/>
            <a:endParaRPr lang="ru-RU" alt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506965"/>
            <a:ext cx="1872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B8885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Новосибирск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" y="186485"/>
            <a:ext cx="1983022" cy="7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81590" y="291037"/>
            <a:ext cx="7695856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ЛЬГОТНЫЕ КРЕДИТЫ НА ПОПОЛНЕНИЕ ОБОРОТНЫХ СРЕДСТВ </a:t>
            </a: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системообразующим организациям </a:t>
            </a:r>
            <a:endParaRPr lang="ru-RU" altLang="ru-RU" sz="1200" b="1" dirty="0">
              <a:solidFill>
                <a:srgbClr val="9E6F4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4767" y="1671649"/>
            <a:ext cx="796588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Перечень организаций, зарегистрированных в Новосибирской области, вошедших в федеральный перечень системообразующих организаций российской </a:t>
            </a:r>
            <a:r>
              <a:rPr lang="ru-RU" sz="1100" b="1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экономики (по состоянию на 01.12.2020)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1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1. МУП 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г. Новосибирска «ГОРВОДОКАНАЛ»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2. АО 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«Региональные электрические сети»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3. ФПК 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Анозит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4. ООО 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«Предприятие «ЭЛТЕКС»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5. НПО 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Элсиб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 ПАО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6. ООО 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Углетранс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7. АО 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«Новосибирская птицефабрика»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8. S7 </a:t>
            </a:r>
            <a:r>
              <a:rPr lang="ru-RU" sz="11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Airlines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(АО «Авиакомпания «Сибирь»)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9. ООО 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«Новосибирский транспортный терминал»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10. АО 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«Экспресс - пригород»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11. ОАО 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Новосибирскавтодор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12. ЗАО 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«Центр Финансовых Технологий»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13. АО 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«Советская Сибирь»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14. АО 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«Новосибирский аффинажный завод»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15. ПАО 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«Новосибирский завод химконцентратов»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16. ФГБУК </a:t>
            </a:r>
            <a:r>
              <a:rPr lang="ru-RU" sz="11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«Новосибирский государственный академический театр оперы и балета»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4767" y="891367"/>
            <a:ext cx="8123637" cy="64526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defTabSz="685800">
              <a:defRPr/>
            </a:pPr>
            <a:r>
              <a:rPr lang="ru-RU" altLang="ru-RU" sz="1200" b="1" dirty="0">
                <a:solidFill>
                  <a:srgbClr val="9E6F44"/>
                </a:solidFill>
                <a:latin typeface="+mn-lt"/>
                <a:cs typeface="Tahoma" panose="020B0604030504040204" pitchFamily="34" charset="0"/>
              </a:rPr>
              <a:t>Постановление </a:t>
            </a:r>
            <a:r>
              <a:rPr lang="ru-RU" altLang="ru-RU" sz="1200" b="1" dirty="0" smtClean="0">
                <a:solidFill>
                  <a:srgbClr val="9E6F44"/>
                </a:solidFill>
                <a:latin typeface="+mn-lt"/>
                <a:cs typeface="Tahoma" panose="020B0604030504040204" pitchFamily="34" charset="0"/>
              </a:rPr>
              <a:t>Правительства </a:t>
            </a:r>
            <a:r>
              <a:rPr lang="ru-RU" altLang="ru-RU" sz="1200" b="1" dirty="0">
                <a:solidFill>
                  <a:srgbClr val="9E6F44"/>
                </a:solidFill>
                <a:latin typeface="+mn-lt"/>
                <a:cs typeface="Tahoma" panose="020B0604030504040204" pitchFamily="34" charset="0"/>
              </a:rPr>
              <a:t>Российской Федерации от 24 апреля 2020 г. № 582 «Об 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в 2020 году системообразующими организациям и их дочерним обществам на пополнение оборотных средств»</a:t>
            </a:r>
            <a:endParaRPr lang="ru-RU" altLang="ru-RU" sz="1200" b="1" dirty="0" smtClean="0">
              <a:solidFill>
                <a:srgbClr val="9E6F44"/>
              </a:solidFill>
              <a:latin typeface="+mn-lt"/>
              <a:cs typeface="Tahoma" panose="020B0604030504040204" pitchFamily="34" charset="0"/>
              <a:hlinkClick r:id="rId2"/>
            </a:endParaRPr>
          </a:p>
        </p:txBody>
      </p:sp>
      <p:sp>
        <p:nvSpPr>
          <p:cNvPr id="19" name="Номер слайда 4"/>
          <p:cNvSpPr txBox="1">
            <a:spLocks/>
          </p:cNvSpPr>
          <p:nvPr/>
        </p:nvSpPr>
        <p:spPr>
          <a:xfrm>
            <a:off x="8667455" y="4822000"/>
            <a:ext cx="315035" cy="228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>
                <a:latin typeface="+mn-lt"/>
              </a:rPr>
              <a:pPr algn="l">
                <a:defRPr/>
              </a:pPr>
              <a:t>13</a:t>
            </a:fld>
            <a:endParaRPr lang="ru-RU" altLang="ru-RU" dirty="0"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16605" y="771550"/>
            <a:ext cx="7965885" cy="0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3" y="184484"/>
            <a:ext cx="1487967" cy="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75425" y="858154"/>
            <a:ext cx="7965885" cy="385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altLang="ru-RU" sz="1200" b="1" dirty="0">
                <a:solidFill>
                  <a:srgbClr val="9E6F44"/>
                </a:solidFill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Распоряжение Правительства Российской Федерации от 27.03.2020 № 764-р </a:t>
            </a:r>
            <a:endParaRPr lang="ru-RU" altLang="ru-RU" sz="1200" b="1" dirty="0" smtClean="0">
              <a:solidFill>
                <a:srgbClr val="9E6F44"/>
              </a:solidFill>
              <a:latin typeface="+mj-lt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altLang="ru-RU" sz="1200" b="1" dirty="0" smtClean="0">
                <a:solidFill>
                  <a:srgbClr val="9E6F44"/>
                </a:solidFill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«</a:t>
            </a:r>
            <a:r>
              <a:rPr lang="ru-RU" altLang="ru-RU" sz="1200" b="1" dirty="0">
                <a:solidFill>
                  <a:srgbClr val="9E6F44"/>
                </a:solidFill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rPr>
              <a:t>О мониторинге финансово-экономического состояния организаций»</a:t>
            </a:r>
          </a:p>
          <a:p>
            <a:pPr algn="just">
              <a:spcAft>
                <a:spcPts val="0"/>
              </a:spcAft>
            </a:pPr>
            <a:endParaRPr lang="ru-RU" altLang="ru-RU" sz="1150" b="1" dirty="0">
              <a:solidFill>
                <a:srgbClr val="9E6F44"/>
              </a:solidFill>
              <a:latin typeface="+mj-lt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Приказ Министерства экономического развития Российской Федерации от 07.04.2020     № 207 </a:t>
            </a:r>
            <a:r>
              <a:rPr 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«Об утверждении порядка проведения мониторинга финансово-экономического состояния системообразующих организаций российской экономики»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15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914378">
              <a:tabLst>
                <a:tab pos="630222" algn="l"/>
              </a:tabLst>
            </a:pPr>
            <a:r>
              <a:rPr 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31.08.2020</a:t>
            </a:r>
            <a:r>
              <a:rPr 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утвержден перечень системообразующих организаций, имеющих региональное значение и оказывающих в том числе существенное влияние на занятость населения и социальную стабильность в Новосибирской области</a:t>
            </a:r>
          </a:p>
          <a:p>
            <a:pPr algn="just" defTabSz="914378">
              <a:tabLst>
                <a:tab pos="630222" algn="l"/>
              </a:tabLst>
            </a:pP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 01.1</a:t>
            </a:r>
            <a:r>
              <a:rPr lang="en-US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.2020 из 123 организаций в мониторинге участвовали 10</a:t>
            </a:r>
            <a:r>
              <a:rPr lang="en-US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организации (</a:t>
            </a:r>
            <a:r>
              <a:rPr lang="en-US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организаций не представили отчет) </a:t>
            </a:r>
          </a:p>
          <a:p>
            <a:pPr algn="just" defTabSz="914378">
              <a:spcBef>
                <a:spcPts val="600"/>
              </a:spcBef>
              <a:spcAft>
                <a:spcPts val="0"/>
              </a:spcAft>
              <a:tabLst>
                <a:tab pos="630222" algn="l"/>
              </a:tabLst>
            </a:pP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Основные результаты мониторинга:</a:t>
            </a:r>
          </a:p>
          <a:p>
            <a:pPr algn="just" defTabSz="914378">
              <a:spcBef>
                <a:spcPts val="3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8000"/>
              <a:tabLst>
                <a:tab pos="630222" algn="l"/>
              </a:tabLst>
            </a:pPr>
            <a:r>
              <a:rPr lang="ru-RU" alt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Все организации отразили </a:t>
            </a: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наличие выручки</a:t>
            </a:r>
            <a:r>
              <a:rPr lang="ru-RU" alt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от реализации </a:t>
            </a:r>
            <a:r>
              <a:rPr lang="ru-RU" altLang="ru-RU" sz="11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продукции.</a:t>
            </a:r>
            <a:endParaRPr lang="en-US" altLang="ru-RU" sz="115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914378">
              <a:spcBef>
                <a:spcPts val="3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8000"/>
              <a:tabLst>
                <a:tab pos="630222" algn="l"/>
              </a:tabLst>
            </a:pPr>
            <a:r>
              <a:rPr lang="ru-RU" alt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Из числа работников, занятых в организациях:</a:t>
            </a:r>
          </a:p>
          <a:p>
            <a:pPr algn="just" defTabSz="914378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8000"/>
              <a:tabLst>
                <a:tab pos="630222" algn="l"/>
              </a:tabLst>
            </a:pP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US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человек </a:t>
            </a:r>
            <a:r>
              <a:rPr lang="ru-RU" alt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трудились в режиме сокращенной рабочей недели </a:t>
            </a: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2</a:t>
            </a:r>
            <a:r>
              <a:rPr lang="en-US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организации</a:t>
            </a:r>
            <a:r>
              <a:rPr lang="ru-RU" alt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algn="just" defTabSz="914378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18000"/>
              <a:tabLst>
                <a:tab pos="630222" algn="l"/>
              </a:tabLst>
            </a:pP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человек </a:t>
            </a:r>
            <a:r>
              <a:rPr lang="ru-RU" alt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находились в неоплачиваемом отпуске </a:t>
            </a: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30 организациях</a:t>
            </a:r>
            <a:r>
              <a:rPr lang="ru-RU" alt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0" algn="l"/>
                <a:tab pos="179388" algn="l"/>
              </a:tabLst>
            </a:pP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Просроченная задолженность </a:t>
            </a:r>
            <a:r>
              <a:rPr lang="ru-RU" alt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заработной плате </a:t>
            </a:r>
            <a:r>
              <a:rPr lang="ru-RU" alt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отражена </a:t>
            </a: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en-US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организациях </a:t>
            </a:r>
            <a:r>
              <a:rPr lang="ru-RU" alt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 сумму </a:t>
            </a:r>
            <a:r>
              <a:rPr lang="en-US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alt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млн рублей;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0" algn="l"/>
                <a:tab pos="630238" algn="l"/>
              </a:tabLst>
            </a:pPr>
            <a:r>
              <a:rPr 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Убытки </a:t>
            </a:r>
            <a:r>
              <a:rPr 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отражены </a:t>
            </a:r>
            <a:r>
              <a:rPr 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14 организациях </a:t>
            </a:r>
            <a:r>
              <a:rPr 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 сумму </a:t>
            </a:r>
            <a:r>
              <a:rPr 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3683,1 млн рублей;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0" algn="l"/>
                <a:tab pos="630238" algn="l"/>
              </a:tabLst>
            </a:pPr>
            <a:r>
              <a:rPr 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Просроченную </a:t>
            </a:r>
            <a:r>
              <a:rPr 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задолженность по налогам </a:t>
            </a:r>
            <a:r>
              <a:rPr 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представили </a:t>
            </a:r>
            <a:r>
              <a:rPr 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10 организаций </a:t>
            </a:r>
            <a:r>
              <a:rPr 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 сумму </a:t>
            </a:r>
            <a:r>
              <a:rPr 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545,8 млн рублей</a:t>
            </a:r>
            <a:r>
              <a:rPr 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0" algn="l"/>
                <a:tab pos="630238" algn="l"/>
              </a:tabLst>
            </a:pPr>
            <a:r>
              <a:rPr 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Загрузка</a:t>
            </a:r>
            <a:r>
              <a:rPr 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производственных мощностей организаций составляет </a:t>
            </a:r>
            <a:r>
              <a:rPr 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от 30 до 60%</a:t>
            </a:r>
            <a:r>
              <a:rPr 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 организации </a:t>
            </a:r>
            <a:r>
              <a:rPr 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отразили загрузку </a:t>
            </a:r>
            <a:r>
              <a:rPr 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 30%;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0" algn="l"/>
                <a:tab pos="630238" algn="l"/>
              </a:tabLst>
            </a:pPr>
            <a:r>
              <a:rPr 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 организации </a:t>
            </a:r>
            <a:r>
              <a:rPr 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приняли решение </a:t>
            </a:r>
            <a:r>
              <a:rPr 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об увольнении 77 работников </a:t>
            </a:r>
            <a:r>
              <a:rPr 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связи с сокращением штата;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0" algn="l"/>
                <a:tab pos="630238" algn="l"/>
              </a:tabLst>
            </a:pPr>
            <a:r>
              <a:rPr 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Событий </a:t>
            </a:r>
            <a:r>
              <a:rPr 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социальной напряженности </a:t>
            </a:r>
            <a:r>
              <a:rPr lang="ru-RU" sz="11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(протесты, забастовки) </a:t>
            </a:r>
            <a:r>
              <a:rPr lang="ru-RU" sz="11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15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зафиксировано.</a:t>
            </a:r>
            <a:endParaRPr lang="ru-RU" altLang="ru-RU" sz="115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6605" y="215676"/>
            <a:ext cx="8190910" cy="46586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685800">
              <a:tabLst>
                <a:tab pos="1258888" algn="l"/>
              </a:tabLst>
              <a:defRPr/>
            </a:pPr>
            <a:r>
              <a:rPr lang="ru-RU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Мониторинг </a:t>
            </a:r>
            <a:r>
              <a:rPr lang="ru-RU" altLang="ru-RU" sz="1400" b="1" dirty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системообразующих организаций</a:t>
            </a:r>
            <a:r>
              <a:rPr lang="ru-RU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, имеющих </a:t>
            </a:r>
            <a:endParaRPr lang="en-US" altLang="ru-RU" sz="1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685800">
              <a:tabLst>
                <a:tab pos="1258888" algn="l"/>
              </a:tabLst>
              <a:defRPr/>
            </a:pPr>
            <a:r>
              <a:rPr lang="ru-RU" altLang="ru-RU" sz="1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региональное значение</a:t>
            </a:r>
            <a:endParaRPr lang="ru-RU" altLang="ru-RU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altLang="ru-RU" sz="1200" b="1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8667455" y="4867004"/>
            <a:ext cx="315035" cy="27649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14</a:t>
            </a:fld>
            <a:endParaRPr lang="ru-RU" alt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16605" y="771550"/>
            <a:ext cx="7965885" cy="0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3" y="184484"/>
            <a:ext cx="1487967" cy="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63007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ОТСРОЧКА ПЛАТЕЖЕЙ ПО КРЕДИТАМ</a:t>
            </a:r>
            <a:endParaRPr lang="ru-RU" altLang="ru-RU" sz="1200" b="1" dirty="0">
              <a:solidFill>
                <a:srgbClr val="9E6F4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МСП</a:t>
            </a: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из наиболее пострадавших отраслей </a:t>
            </a:r>
            <a:endParaRPr lang="ru-RU" altLang="ru-RU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2184" y="977167"/>
            <a:ext cx="804181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Предоставляется отсрочка </a:t>
            </a:r>
            <a:r>
              <a:rPr lang="ru-RU" sz="1000" b="1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платежа </a:t>
            </a:r>
            <a:r>
              <a:rPr lang="ru-RU" sz="1000" b="1" dirty="0">
                <a:solidFill>
                  <a:srgbClr val="9E6F4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по основному долгу </a:t>
            </a:r>
            <a:r>
              <a:rPr lang="ru-RU" sz="1000" b="1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000" b="1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продлением графика </a:t>
            </a:r>
            <a:r>
              <a:rPr lang="ru-RU" sz="1000" b="1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платежей по основному </a:t>
            </a:r>
            <a:r>
              <a:rPr lang="ru-RU" sz="1000" b="1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долгу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b="1" dirty="0" smtClean="0">
                <a:solidFill>
                  <a:srgbClr val="9E6F4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000" b="1" dirty="0">
                <a:solidFill>
                  <a:srgbClr val="9E6F4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ru-RU" sz="1000" b="1" dirty="0" smtClean="0">
                <a:solidFill>
                  <a:srgbClr val="9E6F4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месяцев (с </a:t>
            </a:r>
            <a:r>
              <a:rPr lang="ru-RU" sz="1000" b="1" dirty="0">
                <a:solidFill>
                  <a:srgbClr val="9E6F4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1000" b="1" dirty="0" smtClean="0">
                <a:solidFill>
                  <a:srgbClr val="9E6F4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апреля по </a:t>
            </a:r>
            <a:r>
              <a:rPr lang="ru-RU" sz="1000" b="1" dirty="0">
                <a:solidFill>
                  <a:srgbClr val="9E6F4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 октября </a:t>
            </a:r>
            <a:r>
              <a:rPr lang="ru-RU" sz="1000" b="1" dirty="0" smtClean="0">
                <a:solidFill>
                  <a:srgbClr val="9E6F4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2020 года)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b="1" dirty="0" smtClean="0"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b="1" dirty="0" smtClean="0">
                <a:solidFill>
                  <a:srgbClr val="9E6F4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Оплата процентов осуществляется в </a:t>
            </a:r>
            <a:r>
              <a:rPr lang="ru-RU" sz="1000" b="1" dirty="0">
                <a:solidFill>
                  <a:srgbClr val="9E6F4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размере </a:t>
            </a:r>
            <a:r>
              <a:rPr lang="ru-RU" sz="1000" b="1" dirty="0" smtClean="0">
                <a:solidFill>
                  <a:srgbClr val="9E6F4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33% </a:t>
            </a:r>
            <a:r>
              <a:rPr lang="ru-RU" sz="1000" b="1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от объема всех платежей по процентам, предусмотренных </a:t>
            </a:r>
            <a:r>
              <a:rPr lang="ru-RU" sz="1000" b="1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графиком платежей за указанный </a:t>
            </a:r>
            <a:r>
              <a:rPr lang="ru-RU" sz="1000" b="1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период, либо включение данной суммы в </a:t>
            </a:r>
            <a:r>
              <a:rPr lang="ru-RU" sz="1000" b="1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основной долг </a:t>
            </a:r>
            <a:r>
              <a:rPr lang="ru-RU" sz="1000" b="1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 переносом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b="1" dirty="0">
                <a:solidFill>
                  <a:srgbClr val="9E6F4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на 6 месяцев (с 1 апреля по 1 октября </a:t>
            </a:r>
            <a:r>
              <a:rPr lang="ru-RU" sz="1000" b="1" dirty="0" smtClean="0">
                <a:solidFill>
                  <a:srgbClr val="9E6F4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2020 года)</a:t>
            </a:r>
            <a:endParaRPr lang="ru-RU" sz="1000" b="1" dirty="0">
              <a:solidFill>
                <a:srgbClr val="9E6F44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b="1" dirty="0" smtClean="0"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Дополнительные условия: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dirty="0" smtClean="0"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Процентная </a:t>
            </a:r>
            <a:r>
              <a:rPr lang="ru-RU" sz="100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ставка по кредитному </a:t>
            </a:r>
            <a:endParaRPr lang="ru-RU" sz="1000" dirty="0" smtClean="0"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Договору не </a:t>
            </a:r>
            <a:r>
              <a:rPr lang="ru-RU" sz="1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увеличивается </a:t>
            </a:r>
            <a:endParaRPr lang="ru-RU" sz="100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течение </a:t>
            </a:r>
            <a:r>
              <a:rPr lang="ru-RU" sz="1400" b="1" dirty="0">
                <a:solidFill>
                  <a:srgbClr val="B8885B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ru-RU" sz="1400" b="1" dirty="0" smtClean="0">
                <a:solidFill>
                  <a:srgbClr val="B8885B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месяце</a:t>
            </a:r>
            <a:endParaRPr lang="ru-RU" sz="1400" b="1" dirty="0">
              <a:solidFill>
                <a:srgbClr val="B8885B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0680" y="801357"/>
            <a:ext cx="4621430" cy="16524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1200" b="1" dirty="0">
                <a:solidFill>
                  <a:srgbClr val="9E6F44"/>
                </a:solidFill>
                <a:latin typeface="+mn-lt"/>
                <a:cs typeface="Tahoma" panose="020B0604030504040204" pitchFamily="34" charset="0"/>
              </a:rPr>
              <a:t>Постановление Правительства </a:t>
            </a:r>
            <a:r>
              <a:rPr lang="ru-RU" altLang="ru-RU" sz="1200" b="1" dirty="0" smtClean="0">
                <a:solidFill>
                  <a:srgbClr val="9E6F44"/>
                </a:solidFill>
                <a:latin typeface="+mn-lt"/>
                <a:cs typeface="Tahoma" panose="020B0604030504040204" pitchFamily="34" charset="0"/>
              </a:rPr>
              <a:t>РФ от 02.04.2020 </a:t>
            </a:r>
            <a:r>
              <a:rPr lang="ru-RU" altLang="ru-RU" sz="1200" b="1" dirty="0">
                <a:solidFill>
                  <a:srgbClr val="9E6F44"/>
                </a:solidFill>
                <a:latin typeface="+mn-lt"/>
                <a:cs typeface="Tahoma" panose="020B0604030504040204" pitchFamily="34" charset="0"/>
              </a:rPr>
              <a:t>№ 410 </a:t>
            </a:r>
            <a:endParaRPr lang="ru-RU" altLang="ru-RU" sz="1200" b="1" dirty="0" smtClean="0">
              <a:solidFill>
                <a:srgbClr val="9E6F44"/>
              </a:solidFill>
              <a:latin typeface="+mn-lt"/>
              <a:cs typeface="Tahoma" panose="020B0604030504040204" pitchFamily="34" charset="0"/>
              <a:hlinkClick r:id="rId2"/>
            </a:endParaRPr>
          </a:p>
        </p:txBody>
      </p:sp>
      <p:sp>
        <p:nvSpPr>
          <p:cNvPr id="19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15</a:t>
            </a:fld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46875" y="2316237"/>
            <a:ext cx="325587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Не допускается предъявление банком </a:t>
            </a:r>
            <a:endParaRPr lang="ru-RU" sz="1000" dirty="0" smtClean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требования о </a:t>
            </a:r>
            <a:r>
              <a:rPr lang="ru-RU" sz="1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досрочном исполнении </a:t>
            </a:r>
            <a:endParaRPr lang="ru-RU" sz="1000" dirty="0" smtClean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обязательства </a:t>
            </a:r>
            <a:r>
              <a:rPr lang="ru-RU" sz="1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течение </a:t>
            </a:r>
            <a:r>
              <a:rPr lang="ru-RU" sz="1400" b="1" dirty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 месяцев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52986" y="2310953"/>
            <a:ext cx="279101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400" b="1" dirty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67% от </a:t>
            </a:r>
            <a:r>
              <a:rPr lang="ru-RU" sz="1400" b="1" dirty="0" smtClean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платежей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процентам за указанный период </a:t>
            </a:r>
            <a:r>
              <a:rPr lang="ru-RU" sz="10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оплачиваются </a:t>
            </a:r>
            <a:r>
              <a:rPr lang="ru-RU" sz="1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банком </a:t>
            </a:r>
            <a:r>
              <a:rPr lang="ru-RU" sz="10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 Государством</a:t>
            </a:r>
            <a:r>
              <a:rPr lang="ru-RU" sz="1000" dirty="0" smtClean="0">
                <a:solidFill>
                  <a:srgbClr val="006CB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40765"/>
              </p:ext>
            </p:extLst>
          </p:nvPr>
        </p:nvGraphicFramePr>
        <p:xfrm>
          <a:off x="941264" y="2943845"/>
          <a:ext cx="3495720" cy="192478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21244">
                  <a:extLst>
                    <a:ext uri="{9D8B030D-6E8A-4147-A177-3AD203B41FA5}">
                      <a16:colId xmlns:a16="http://schemas.microsoft.com/office/drawing/2014/main" val="841076843"/>
                    </a:ext>
                  </a:extLst>
                </a:gridCol>
                <a:gridCol w="518929">
                  <a:extLst>
                    <a:ext uri="{9D8B030D-6E8A-4147-A177-3AD203B41FA5}">
                      <a16:colId xmlns:a16="http://schemas.microsoft.com/office/drawing/2014/main" val="2948502488"/>
                    </a:ext>
                  </a:extLst>
                </a:gridCol>
                <a:gridCol w="558845">
                  <a:extLst>
                    <a:ext uri="{9D8B030D-6E8A-4147-A177-3AD203B41FA5}">
                      <a16:colId xmlns:a16="http://schemas.microsoft.com/office/drawing/2014/main" val="3556048373"/>
                    </a:ext>
                  </a:extLst>
                </a:gridCol>
                <a:gridCol w="479011">
                  <a:extLst>
                    <a:ext uri="{9D8B030D-6E8A-4147-A177-3AD203B41FA5}">
                      <a16:colId xmlns:a16="http://schemas.microsoft.com/office/drawing/2014/main" val="3124718717"/>
                    </a:ext>
                  </a:extLst>
                </a:gridCol>
                <a:gridCol w="479011">
                  <a:extLst>
                    <a:ext uri="{9D8B030D-6E8A-4147-A177-3AD203B41FA5}">
                      <a16:colId xmlns:a16="http://schemas.microsoft.com/office/drawing/2014/main" val="2508514211"/>
                    </a:ext>
                  </a:extLst>
                </a:gridCol>
                <a:gridCol w="638680">
                  <a:extLst>
                    <a:ext uri="{9D8B030D-6E8A-4147-A177-3AD203B41FA5}">
                      <a16:colId xmlns:a16="http://schemas.microsoft.com/office/drawing/2014/main" val="184841512"/>
                    </a:ext>
                  </a:extLst>
                </a:gridCol>
              </a:tblGrid>
              <a:tr h="37219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/>
                        <a:t>Реструктуризация кредитов в рамках постановления № 410</a:t>
                      </a:r>
                      <a:endParaRPr lang="ru-RU" sz="800" b="1" kern="1200" dirty="0" smtClean="0">
                        <a:solidFill>
                          <a:srgbClr val="9E6F44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242" marR="4242" marT="4242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242" marR="4242" marT="4242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242" marR="4242" marT="4242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242" marR="4242" marT="4242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242" marR="4242" marT="4242" marB="0" anchor="ctr">
                    <a:solidFill>
                      <a:srgbClr val="FFCF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621672"/>
                  </a:ext>
                </a:extLst>
              </a:tr>
              <a:tr h="24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Отчетная дата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Май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Июнь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Июль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Август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u="none" strike="noStrike" kern="1200" dirty="0" smtClean="0">
                          <a:effectLst/>
                        </a:rPr>
                        <a:t>Сентябрь – Декабрь</a:t>
                      </a:r>
                      <a:endParaRPr lang="ru-RU" sz="800" b="1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>
                    <a:solidFill>
                      <a:srgbClr val="B8885B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01678"/>
                  </a:ext>
                </a:extLst>
              </a:tr>
              <a:tr h="400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количество поступивших обращений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473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481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u="none" strike="noStrike" kern="1200" dirty="0" smtClean="0">
                          <a:effectLst/>
                        </a:rPr>
                        <a:t>482</a:t>
                      </a:r>
                      <a:endParaRPr lang="ru-RU" sz="800" b="1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>
                    <a:solidFill>
                      <a:srgbClr val="B8885B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786238"/>
                  </a:ext>
                </a:extLst>
              </a:tr>
              <a:tr h="268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на сумму </a:t>
                      </a:r>
                      <a:endParaRPr lang="ru-RU" sz="8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800" b="1" u="none" strike="noStrike" dirty="0" smtClean="0">
                          <a:effectLst/>
                        </a:rPr>
                        <a:t>(млн рублей</a:t>
                      </a:r>
                      <a:r>
                        <a:rPr lang="ru-RU" sz="800" b="1" u="none" strike="noStrike" dirty="0">
                          <a:effectLst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1 316,80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1 786,9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1 797,2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1 797,8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u="none" strike="noStrike" kern="1200" dirty="0" smtClean="0">
                          <a:effectLst/>
                        </a:rPr>
                        <a:t>1799,5</a:t>
                      </a:r>
                      <a:endParaRPr lang="ru-RU" sz="800" b="1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>
                    <a:solidFill>
                      <a:srgbClr val="B8885B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48696"/>
                  </a:ext>
                </a:extLst>
              </a:tr>
              <a:tr h="268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положительные решения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u="none" strike="noStrike" kern="1200" dirty="0" smtClean="0">
                          <a:effectLst/>
                        </a:rPr>
                        <a:t>432</a:t>
                      </a:r>
                      <a:endParaRPr lang="ru-RU" sz="8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>
                    <a:solidFill>
                      <a:srgbClr val="B8885B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050121"/>
                  </a:ext>
                </a:extLst>
              </a:tr>
              <a:tr h="366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на сумму </a:t>
                      </a:r>
                      <a:endParaRPr lang="ru-RU" sz="8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800" b="1" u="none" strike="noStrike" dirty="0" smtClean="0">
                          <a:effectLst/>
                        </a:rPr>
                        <a:t>(млн</a:t>
                      </a:r>
                      <a:r>
                        <a:rPr lang="ru-RU" sz="8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</a:rPr>
                        <a:t>рублей</a:t>
                      </a:r>
                      <a:r>
                        <a:rPr lang="ru-RU" sz="800" b="1" u="none" strike="noStrike" dirty="0">
                          <a:effectLst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1 267,30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1 737,6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1 747,9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1 748,4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u="none" strike="noStrike" kern="1200" dirty="0" smtClean="0">
                          <a:effectLst/>
                        </a:rPr>
                        <a:t>1750,0</a:t>
                      </a:r>
                      <a:endParaRPr lang="ru-RU" sz="800" b="1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42" marR="4242" marT="4242" marB="0" anchor="ctr">
                    <a:solidFill>
                      <a:srgbClr val="B8885B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3858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593201"/>
              </p:ext>
            </p:extLst>
          </p:nvPr>
        </p:nvGraphicFramePr>
        <p:xfrm>
          <a:off x="4999548" y="2931790"/>
          <a:ext cx="3764608" cy="191655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59303">
                  <a:extLst>
                    <a:ext uri="{9D8B030D-6E8A-4147-A177-3AD203B41FA5}">
                      <a16:colId xmlns:a16="http://schemas.microsoft.com/office/drawing/2014/main" val="254146914"/>
                    </a:ext>
                  </a:extLst>
                </a:gridCol>
                <a:gridCol w="616770">
                  <a:extLst>
                    <a:ext uri="{9D8B030D-6E8A-4147-A177-3AD203B41FA5}">
                      <a16:colId xmlns:a16="http://schemas.microsoft.com/office/drawing/2014/main" val="3339442135"/>
                    </a:ext>
                  </a:extLst>
                </a:gridCol>
                <a:gridCol w="607608">
                  <a:extLst>
                    <a:ext uri="{9D8B030D-6E8A-4147-A177-3AD203B41FA5}">
                      <a16:colId xmlns:a16="http://schemas.microsoft.com/office/drawing/2014/main" val="667049234"/>
                    </a:ext>
                  </a:extLst>
                </a:gridCol>
                <a:gridCol w="694850">
                  <a:extLst>
                    <a:ext uri="{9D8B030D-6E8A-4147-A177-3AD203B41FA5}">
                      <a16:colId xmlns:a16="http://schemas.microsoft.com/office/drawing/2014/main" val="2563310368"/>
                    </a:ext>
                  </a:extLst>
                </a:gridCol>
                <a:gridCol w="686077">
                  <a:extLst>
                    <a:ext uri="{9D8B030D-6E8A-4147-A177-3AD203B41FA5}">
                      <a16:colId xmlns:a16="http://schemas.microsoft.com/office/drawing/2014/main" val="12806546"/>
                    </a:ext>
                  </a:extLst>
                </a:gridCol>
              </a:tblGrid>
              <a:tr h="377346">
                <a:tc gridSpan="5">
                  <a:txBody>
                    <a:bodyPr/>
                    <a:lstStyle/>
                    <a:p>
                      <a:pPr algn="l"/>
                      <a:r>
                        <a:rPr lang="ru-RU" sz="800" b="1" kern="1200" dirty="0" smtClean="0"/>
                        <a:t>Реструктуризация</a:t>
                      </a:r>
                      <a:r>
                        <a:rPr lang="ru-RU" sz="800" b="1" u="none" strike="noStrike" kern="1200" dirty="0" smtClean="0">
                          <a:effectLst/>
                        </a:rPr>
                        <a:t> </a:t>
                      </a:r>
                      <a:r>
                        <a:rPr lang="ru-RU" sz="800" b="1" kern="1200" dirty="0" smtClean="0"/>
                        <a:t>кредитов в рамках собственных программ банков</a:t>
                      </a:r>
                      <a:endParaRPr lang="ru-RU" sz="800" b="1" kern="1200" dirty="0">
                        <a:solidFill>
                          <a:srgbClr val="9E6F44"/>
                        </a:solidFill>
                        <a:latin typeface="Tahoma" panose="020B0604030504040204" pitchFamily="34" charset="0"/>
                        <a:ea typeface="ＭＳ Ｐゴシック" panose="020B0600070205080204" pitchFamily="34" charset="-128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976" marR="1976" marT="19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976" marR="1976" marT="197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976" marR="1976" marT="1976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976" marR="1976" marT="1976" marB="0" anchor="ctr">
                    <a:solidFill>
                      <a:srgbClr val="FFCF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99658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Отчетная дата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Май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Июнь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kern="1200" dirty="0" smtClean="0">
                          <a:effectLst/>
                        </a:rPr>
                        <a:t>Июль</a:t>
                      </a:r>
                      <a:endParaRPr lang="ru-RU" sz="800" b="1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Август - Декабрь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33614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количество поступивших обращений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1 396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1 433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1 443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1 444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918277"/>
                  </a:ext>
                </a:extLst>
              </a:tr>
              <a:tr h="280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на сумму </a:t>
                      </a:r>
                      <a:endParaRPr lang="ru-RU" sz="8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800" b="1" u="none" strike="noStrike" dirty="0" smtClean="0">
                          <a:effectLst/>
                        </a:rPr>
                        <a:t>(млн рублей</a:t>
                      </a:r>
                      <a:r>
                        <a:rPr lang="ru-RU" sz="800" b="1" u="none" strike="noStrike" dirty="0">
                          <a:effectLst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11 157,40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12 520,0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12 507,9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12 508,9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28644"/>
                  </a:ext>
                </a:extLst>
              </a:tr>
              <a:tr h="280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положительные решения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948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979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980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83989"/>
                  </a:ext>
                </a:extLst>
              </a:tr>
              <a:tr h="313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на сумму </a:t>
                      </a:r>
                      <a:endParaRPr lang="ru-RU" sz="8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800" b="1" u="none" strike="noStrike" dirty="0" smtClean="0">
                          <a:effectLst/>
                        </a:rPr>
                        <a:t>(млн</a:t>
                      </a:r>
                      <a:r>
                        <a:rPr lang="ru-RU" sz="8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</a:rPr>
                        <a:t>рублей</a:t>
                      </a:r>
                      <a:r>
                        <a:rPr lang="ru-RU" sz="800" b="1" u="none" strike="noStrike" dirty="0">
                          <a:effectLst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9 253,70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9 675,0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9 984,9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9 985,9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976" marR="1976" marT="1976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94270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1016605" y="771550"/>
            <a:ext cx="7965885" cy="0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3" y="184484"/>
            <a:ext cx="1487967" cy="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291037"/>
            <a:ext cx="72008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БЕСПРОЦЕНТНЫЕ КРЕДИТЫ НА ЗАРПЛАТУ</a:t>
            </a:r>
            <a:endParaRPr lang="ru-RU" altLang="ru-RU" sz="1200" b="1" dirty="0">
              <a:solidFill>
                <a:srgbClr val="9E6F4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1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100" b="1" dirty="0" smtClean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Малых предприятий и Микропредприятий </a:t>
            </a:r>
            <a:r>
              <a:rPr lang="ru-RU" altLang="ru-RU" sz="11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из наиболее пострадавших отраслей </a:t>
            </a:r>
            <a:endParaRPr lang="ru-RU" altLang="ru-RU" sz="11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1" y="996575"/>
            <a:ext cx="495054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Заключается</a:t>
            </a:r>
            <a:r>
              <a:rPr lang="en-US" sz="1000" b="1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кредитный договор </a:t>
            </a:r>
            <a:r>
              <a:rPr lang="ru-RU" sz="1000" b="1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 конечной ставкой для заемщика </a:t>
            </a:r>
            <a:endParaRPr lang="ru-RU" sz="1000" b="1" dirty="0" smtClean="0"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b="1" dirty="0" smtClean="0">
                <a:solidFill>
                  <a:srgbClr val="9E6F44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0%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en-US" sz="1000" b="1" dirty="0" smtClean="0">
              <a:solidFill>
                <a:srgbClr val="006CB5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Возврат основного </a:t>
            </a:r>
            <a:r>
              <a:rPr lang="ru-RU" sz="100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долга осуществляется по окончании срока действия кредитного договора </a:t>
            </a:r>
            <a:r>
              <a:rPr lang="ru-RU" sz="1000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1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 1 октября </a:t>
            </a:r>
            <a:r>
              <a:rPr lang="ru-RU" sz="10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2020 года </a:t>
            </a:r>
            <a:r>
              <a:rPr lang="ru-RU" sz="1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0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графику </a:t>
            </a:r>
            <a:r>
              <a:rPr lang="ru-RU" sz="1000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00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возможностью досрочного погашения по заявлению заемщика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b="1" dirty="0" smtClean="0">
              <a:solidFill>
                <a:srgbClr val="006CB5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b="1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Дополнительные условия</a:t>
            </a:r>
            <a:r>
              <a:rPr lang="ru-RU" sz="1000" b="1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000" dirty="0"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заемщик </a:t>
            </a:r>
            <a:r>
              <a:rPr lang="ru-RU" sz="1000" dirty="0" smtClean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осуществляет </a:t>
            </a:r>
            <a:r>
              <a:rPr lang="ru-RU" sz="100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деятельность </a:t>
            </a:r>
            <a:r>
              <a:rPr lang="ru-RU" sz="1400" b="1" dirty="0">
                <a:solidFill>
                  <a:srgbClr val="B8885B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не менее 1 </a:t>
            </a:r>
            <a:r>
              <a:rPr lang="ru-RU" sz="1400" b="1" dirty="0" smtClean="0">
                <a:solidFill>
                  <a:srgbClr val="B8885B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1601" y="812495"/>
            <a:ext cx="4138198" cy="18408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1200" b="1" dirty="0">
                <a:solidFill>
                  <a:srgbClr val="9E6F44"/>
                </a:solidFill>
                <a:latin typeface="+mn-lt"/>
                <a:cs typeface="Tahoma" panose="020B0604030504040204" pitchFamily="34" charset="0"/>
              </a:rPr>
              <a:t>Постановление Правительства РФ от 02.04.2020 № 422</a:t>
            </a:r>
            <a:endParaRPr lang="ru-RU" altLang="ru-RU" sz="1200" b="1" dirty="0">
              <a:solidFill>
                <a:srgbClr val="9E6F44"/>
              </a:solidFill>
              <a:latin typeface="+mn-lt"/>
              <a:cs typeface="Tahoma" panose="020B0604030504040204" pitchFamily="34" charset="0"/>
              <a:hlinkClick r:id="rId2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16</a:t>
            </a:fld>
            <a:endParaRPr lang="ru-RU" alt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25298"/>
              </p:ext>
            </p:extLst>
          </p:nvPr>
        </p:nvGraphicFramePr>
        <p:xfrm>
          <a:off x="6013182" y="983037"/>
          <a:ext cx="2880321" cy="13343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1310">
                  <a:extLst>
                    <a:ext uri="{9D8B030D-6E8A-4147-A177-3AD203B41FA5}">
                      <a16:colId xmlns:a16="http://schemas.microsoft.com/office/drawing/2014/main" val="2913158069"/>
                    </a:ext>
                  </a:extLst>
                </a:gridCol>
                <a:gridCol w="759011">
                  <a:extLst>
                    <a:ext uri="{9D8B030D-6E8A-4147-A177-3AD203B41FA5}">
                      <a16:colId xmlns:a16="http://schemas.microsoft.com/office/drawing/2014/main" val="449381025"/>
                    </a:ext>
                  </a:extLst>
                </a:gridCol>
              </a:tblGrid>
              <a:tr h="13940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Объем выделенных лимитов банкам (млн рублей)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893076"/>
                  </a:ext>
                </a:extLst>
              </a:tr>
              <a:tr h="15932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SzPts val="1400"/>
                        <a:buFontTx/>
                        <a:buNone/>
                      </a:pPr>
                      <a:r>
                        <a:rPr lang="ru-RU" sz="800" dirty="0">
                          <a:effectLst/>
                        </a:rPr>
                        <a:t>Сбербанк</a:t>
                      </a:r>
                      <a:endParaRPr lang="ru-RU" sz="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643,8</a:t>
                      </a:r>
                      <a:endParaRPr lang="ru-RU" sz="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693751"/>
                  </a:ext>
                </a:extLst>
              </a:tr>
              <a:tr h="15932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SzPts val="1400"/>
                        <a:buFontTx/>
                        <a:buNone/>
                      </a:pPr>
                      <a:r>
                        <a:rPr lang="ru-RU" sz="800" dirty="0">
                          <a:effectLst/>
                        </a:rPr>
                        <a:t>Открытие</a:t>
                      </a:r>
                      <a:endParaRPr lang="ru-RU" sz="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55,5</a:t>
                      </a:r>
                      <a:endParaRPr lang="ru-RU" sz="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234605"/>
                  </a:ext>
                </a:extLst>
              </a:tr>
              <a:tr h="15932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SzPts val="1400"/>
                        <a:buFontTx/>
                        <a:buNone/>
                      </a:pPr>
                      <a:r>
                        <a:rPr lang="ru-RU" sz="800" dirty="0" err="1">
                          <a:effectLst/>
                        </a:rPr>
                        <a:t>Россельхозбанк</a:t>
                      </a:r>
                      <a:endParaRPr lang="ru-RU" sz="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8880890"/>
                  </a:ext>
                </a:extLst>
              </a:tr>
              <a:tr h="15932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SzPts val="1400"/>
                        <a:buFontTx/>
                        <a:buNone/>
                      </a:pPr>
                      <a:r>
                        <a:rPr lang="ru-RU" sz="800" dirty="0">
                          <a:effectLst/>
                        </a:rPr>
                        <a:t>Левобережный</a:t>
                      </a:r>
                      <a:endParaRPr lang="ru-RU" sz="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3863618"/>
                  </a:ext>
                </a:extLst>
              </a:tr>
              <a:tr h="557631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дополнительных субсидий, необходимых банковским организациям для удовлетворения спроса потенциальных </a:t>
                      </a:r>
                      <a:r>
                        <a:rPr lang="ru-RU" sz="800" dirty="0" smtClean="0">
                          <a:effectLst/>
                        </a:rPr>
                        <a:t>получателей</a:t>
                      </a:r>
                      <a:endParaRPr lang="ru-RU" sz="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50 млн </a:t>
                      </a:r>
                      <a:r>
                        <a:rPr lang="ru-RU" sz="800" dirty="0" smtClean="0">
                          <a:effectLst/>
                        </a:rPr>
                        <a:t>рублей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8284167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95931"/>
              </p:ext>
            </p:extLst>
          </p:nvPr>
        </p:nvGraphicFramePr>
        <p:xfrm>
          <a:off x="1106615" y="2528855"/>
          <a:ext cx="6750754" cy="238315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05455">
                  <a:extLst>
                    <a:ext uri="{9D8B030D-6E8A-4147-A177-3AD203B41FA5}">
                      <a16:colId xmlns:a16="http://schemas.microsoft.com/office/drawing/2014/main" val="1017057875"/>
                    </a:ext>
                  </a:extLst>
                </a:gridCol>
                <a:gridCol w="515506">
                  <a:extLst>
                    <a:ext uri="{9D8B030D-6E8A-4147-A177-3AD203B41FA5}">
                      <a16:colId xmlns:a16="http://schemas.microsoft.com/office/drawing/2014/main" val="3960912360"/>
                    </a:ext>
                  </a:extLst>
                </a:gridCol>
                <a:gridCol w="605240">
                  <a:extLst>
                    <a:ext uri="{9D8B030D-6E8A-4147-A177-3AD203B41FA5}">
                      <a16:colId xmlns:a16="http://schemas.microsoft.com/office/drawing/2014/main" val="3624212501"/>
                    </a:ext>
                  </a:extLst>
                </a:gridCol>
                <a:gridCol w="651797">
                  <a:extLst>
                    <a:ext uri="{9D8B030D-6E8A-4147-A177-3AD203B41FA5}">
                      <a16:colId xmlns:a16="http://schemas.microsoft.com/office/drawing/2014/main" val="3133840969"/>
                    </a:ext>
                  </a:extLst>
                </a:gridCol>
                <a:gridCol w="605240">
                  <a:extLst>
                    <a:ext uri="{9D8B030D-6E8A-4147-A177-3AD203B41FA5}">
                      <a16:colId xmlns:a16="http://schemas.microsoft.com/office/drawing/2014/main" val="2039242274"/>
                    </a:ext>
                  </a:extLst>
                </a:gridCol>
                <a:gridCol w="605240">
                  <a:extLst>
                    <a:ext uri="{9D8B030D-6E8A-4147-A177-3AD203B41FA5}">
                      <a16:colId xmlns:a16="http://schemas.microsoft.com/office/drawing/2014/main" val="1126159257"/>
                    </a:ext>
                  </a:extLst>
                </a:gridCol>
                <a:gridCol w="605240">
                  <a:extLst>
                    <a:ext uri="{9D8B030D-6E8A-4147-A177-3AD203B41FA5}">
                      <a16:colId xmlns:a16="http://schemas.microsoft.com/office/drawing/2014/main" val="1212752615"/>
                    </a:ext>
                  </a:extLst>
                </a:gridCol>
                <a:gridCol w="605240">
                  <a:extLst>
                    <a:ext uri="{9D8B030D-6E8A-4147-A177-3AD203B41FA5}">
                      <a16:colId xmlns:a16="http://schemas.microsoft.com/office/drawing/2014/main" val="4088212123"/>
                    </a:ext>
                  </a:extLst>
                </a:gridCol>
                <a:gridCol w="651796">
                  <a:extLst>
                    <a:ext uri="{9D8B030D-6E8A-4147-A177-3AD203B41FA5}">
                      <a16:colId xmlns:a16="http://schemas.microsoft.com/office/drawing/2014/main" val="3394608793"/>
                    </a:ext>
                  </a:extLst>
                </a:gridCol>
              </a:tblGrid>
              <a:tr h="94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Отчетная дата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83" marR="3283" marT="3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Май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Июнь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Июль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Август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Сентябрь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Октябрь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Ноябрь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Декабрь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890500"/>
                  </a:ext>
                </a:extLst>
              </a:tr>
              <a:tr h="270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количество поступивших обращений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83" marR="3283" marT="328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1 007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1 736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1 829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1 872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1 931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1 944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1 944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1944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026980"/>
                  </a:ext>
                </a:extLst>
              </a:tr>
              <a:tr h="270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на сумму (</a:t>
                      </a:r>
                      <a:r>
                        <a:rPr lang="ru-RU" sz="800" u="none" strike="noStrike" dirty="0" smtClean="0">
                          <a:effectLst/>
                        </a:rPr>
                        <a:t>млн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рублей</a:t>
                      </a:r>
                      <a:r>
                        <a:rPr lang="ru-RU" sz="800" u="none" strike="noStrike" dirty="0">
                          <a:effectLst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83" marR="3283" marT="328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2 958,60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4 714,96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5 119,28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5 253,80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5 372,89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5 432,25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5 432,25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5 432,2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236244"/>
                  </a:ext>
                </a:extLst>
              </a:tr>
              <a:tr h="270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положительные решения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83" marR="3283" marT="328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497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954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1 026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1 046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1 075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1 089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</a:t>
                      </a:r>
                      <a:r>
                        <a:rPr lang="ru-RU" sz="800" u="none" strike="noStrike" dirty="0" smtClean="0">
                          <a:effectLst/>
                        </a:rPr>
                        <a:t>08</a:t>
                      </a:r>
                      <a:r>
                        <a:rPr lang="en-US" sz="800" u="none" strike="noStrike" dirty="0" smtClean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1088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797725"/>
                  </a:ext>
                </a:extLst>
              </a:tr>
              <a:tr h="270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на сумму (</a:t>
                      </a:r>
                      <a:r>
                        <a:rPr lang="ru-RU" sz="800" u="none" strike="noStrike" dirty="0" smtClean="0">
                          <a:effectLst/>
                        </a:rPr>
                        <a:t>млн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рублей</a:t>
                      </a:r>
                      <a:r>
                        <a:rPr lang="ru-RU" sz="800" u="none" strike="noStrike" dirty="0">
                          <a:effectLst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83" marR="3283" marT="328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1 964,90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2 778,66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3 375,52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3 456,70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3 495,51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3 578,73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</a:t>
                      </a:r>
                      <a:r>
                        <a:rPr lang="ru-RU" sz="800" u="none" strike="noStrike" dirty="0" smtClean="0">
                          <a:effectLst/>
                        </a:rPr>
                        <a:t>578,</a:t>
                      </a:r>
                      <a:r>
                        <a:rPr lang="en-US" sz="800" u="none" strike="noStrike" dirty="0" smtClean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3 578,1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27779"/>
                  </a:ext>
                </a:extLst>
              </a:tr>
              <a:tr h="27045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</a:rPr>
                        <a:t>фактически </a:t>
                      </a:r>
                      <a:r>
                        <a:rPr lang="ru-RU" sz="800" u="none" strike="noStrike" dirty="0">
                          <a:effectLst/>
                        </a:rPr>
                        <a:t>выдано </a:t>
                      </a:r>
                      <a:r>
                        <a:rPr lang="ru-RU" sz="800" u="none" strike="noStrike" dirty="0" smtClean="0">
                          <a:effectLst/>
                        </a:rPr>
                        <a:t>кредитов</a:t>
                      </a:r>
                    </a:p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83" marR="3283" marT="3283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н/д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507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593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66</a:t>
                      </a:r>
                      <a:r>
                        <a:rPr lang="en-US" sz="800" u="none" strike="noStrike" dirty="0" smtClean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662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13551"/>
                  </a:ext>
                </a:extLst>
              </a:tr>
              <a:tr h="270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на сумму (</a:t>
                      </a:r>
                      <a:r>
                        <a:rPr lang="ru-RU" sz="800" u="none" strike="noStrike" dirty="0" smtClean="0">
                          <a:effectLst/>
                        </a:rPr>
                        <a:t>млн рублей</a:t>
                      </a:r>
                      <a:r>
                        <a:rPr lang="ru-RU" sz="800" u="none" strike="noStrike" dirty="0">
                          <a:effectLst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83" marR="3283" marT="328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н/д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979,83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1 234,52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1 425,10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1 594,12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1 856,96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</a:t>
                      </a:r>
                      <a:r>
                        <a:rPr lang="en-US" sz="800" u="none" strike="noStrike" dirty="0" smtClean="0">
                          <a:effectLst/>
                        </a:rPr>
                        <a:t>922,11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1 947,7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130112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1016605" y="771550"/>
            <a:ext cx="7965885" cy="0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3" y="184484"/>
            <a:ext cx="1487967" cy="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26595" y="818585"/>
            <a:ext cx="427547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t" hangingPunct="1"/>
            <a:r>
              <a:rPr lang="ru-RU" sz="1200" b="1" dirty="0">
                <a:solidFill>
                  <a:srgbClr val="9E6F4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Постановление Правительства РФ от 16.05.2020 N 696</a:t>
            </a:r>
          </a:p>
          <a:p>
            <a:pPr eaLnBrk="1" fontAlgn="t" hangingPunct="1"/>
            <a:endParaRPr lang="ru-RU" sz="800" b="1" dirty="0">
              <a:solidFill>
                <a:prstClr val="black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eaLnBrk="1" fontAlgn="t" hangingPunct="1"/>
            <a:r>
              <a:rPr lang="ru-RU" sz="800" b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Сумма кредита = </a:t>
            </a:r>
            <a:r>
              <a:rPr lang="ru-RU" sz="800" b="1" dirty="0" smtClean="0">
                <a:solidFill>
                  <a:srgbClr val="9E6F4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количество </a:t>
            </a:r>
            <a:r>
              <a:rPr lang="ru-RU" sz="800" b="1" dirty="0">
                <a:solidFill>
                  <a:srgbClr val="9E6F4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сотрудников Х МРОТ (12 130 рублей) Х 6 </a:t>
            </a:r>
            <a:r>
              <a:rPr lang="ru-RU" sz="800" b="1" dirty="0" smtClean="0">
                <a:solidFill>
                  <a:srgbClr val="9E6F4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месяцев </a:t>
            </a:r>
          </a:p>
          <a:p>
            <a:pPr eaLnBrk="1" fontAlgn="t" hangingPunct="1"/>
            <a:endParaRPr lang="ru-RU" sz="800" b="1" dirty="0" smtClean="0">
              <a:solidFill>
                <a:prstClr val="black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eaLnBrk="1" fontAlgn="t" hangingPunct="1"/>
            <a:r>
              <a:rPr lang="ru-RU" sz="800" b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Ставка = </a:t>
            </a:r>
            <a:r>
              <a:rPr lang="ru-RU" sz="800" b="1" dirty="0" smtClean="0">
                <a:solidFill>
                  <a:srgbClr val="9E6F4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2% годовых</a:t>
            </a:r>
            <a:endParaRPr lang="ru-RU" sz="800" b="1" dirty="0">
              <a:solidFill>
                <a:srgbClr val="9E6F44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eaLnBrk="1" fontAlgn="t" hangingPunct="1"/>
            <a:r>
              <a:rPr lang="ru-RU" sz="800" i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*</a:t>
            </a:r>
            <a:r>
              <a:rPr lang="ru-RU" sz="800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Проценты </a:t>
            </a:r>
            <a:r>
              <a:rPr lang="ru-RU" sz="800" i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не надо будет платить ежемесячно, они </a:t>
            </a:r>
            <a:r>
              <a:rPr lang="ru-RU" sz="800" i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капитализируются </a:t>
            </a:r>
            <a:endParaRPr lang="ru-RU" sz="800" dirty="0" smtClean="0">
              <a:solidFill>
                <a:prstClr val="black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eaLnBrk="1" fontAlgn="t" hangingPunct="1"/>
            <a:endParaRPr lang="ru-RU" sz="800" dirty="0" smtClean="0">
              <a:solidFill>
                <a:prstClr val="black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eaLnBrk="1" fontAlgn="t" hangingPunct="1"/>
            <a:r>
              <a:rPr lang="ru-RU" sz="800" b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Срок </a:t>
            </a:r>
            <a:r>
              <a:rPr lang="ru-RU" sz="800" b="1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погашения кредита </a:t>
            </a:r>
            <a:r>
              <a:rPr lang="ru-RU" sz="800" b="1" dirty="0" smtClean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– </a:t>
            </a:r>
            <a:r>
              <a:rPr lang="ru-RU" sz="800" b="1" dirty="0" smtClean="0">
                <a:solidFill>
                  <a:srgbClr val="9E6F4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 </a:t>
            </a:r>
            <a:r>
              <a:rPr lang="ru-RU" sz="800" b="1" dirty="0">
                <a:solidFill>
                  <a:srgbClr val="9E6F4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апреля 2021 </a:t>
            </a:r>
            <a:r>
              <a:rPr lang="ru-RU" sz="800" b="1" dirty="0" smtClean="0">
                <a:solidFill>
                  <a:srgbClr val="9E6F4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года </a:t>
            </a:r>
          </a:p>
          <a:p>
            <a:pPr eaLnBrk="1" fontAlgn="t" hangingPunct="1"/>
            <a:endParaRPr lang="ru-RU" sz="800" dirty="0">
              <a:solidFill>
                <a:prstClr val="black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eaLnBrk="1" fontAlgn="t" hangingPunct="1"/>
            <a:r>
              <a:rPr lang="ru-RU" sz="8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При сохранении не </a:t>
            </a:r>
            <a:r>
              <a:rPr lang="ru-RU" sz="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менее 90% </a:t>
            </a:r>
            <a:r>
              <a:rPr lang="ru-RU" sz="8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сотрудников - кредит </a:t>
            </a:r>
            <a:r>
              <a:rPr lang="ru-RU" sz="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будет списан вместе с процентами </a:t>
            </a:r>
          </a:p>
          <a:p>
            <a:pPr eaLnBrk="1" fontAlgn="t" hangingPunct="1"/>
            <a:r>
              <a:rPr lang="ru-RU" sz="8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При сохранении не </a:t>
            </a:r>
            <a:r>
              <a:rPr lang="ru-RU" sz="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менее 80% </a:t>
            </a:r>
            <a:r>
              <a:rPr lang="ru-RU" sz="8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сотрудников - возвращается только половина тела кредита и процентов</a:t>
            </a:r>
            <a:endParaRPr lang="ru-RU" sz="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17</a:t>
            </a:fld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6594" y="231490"/>
            <a:ext cx="7200801" cy="43115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КРЕДИТЫ НА ЗАРПЛАТУ</a:t>
            </a:r>
            <a:endParaRPr lang="ru-RU" altLang="ru-RU" sz="1200" b="1" dirty="0">
              <a:solidFill>
                <a:srgbClr val="9E6F4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Организаций </a:t>
            </a:r>
            <a:r>
              <a:rPr lang="ru-RU" altLang="ru-RU" sz="1200" b="1" dirty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из пострадавших отраслей, </a:t>
            </a:r>
            <a:r>
              <a:rPr lang="ru-RU" alt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ИП, имеющих </a:t>
            </a:r>
            <a:r>
              <a:rPr lang="ru-RU" altLang="ru-RU" sz="1200" b="1" dirty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сотрудников, </a:t>
            </a:r>
            <a:endParaRPr lang="ru-RU" altLang="ru-RU" sz="1200" b="1" dirty="0" smtClean="0">
              <a:solidFill>
                <a:srgbClr val="9E6F4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ru-RU" altLang="ru-RU" sz="1200" b="1" dirty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также </a:t>
            </a:r>
            <a:r>
              <a:rPr lang="ru-RU" alt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Социально ориентированных </a:t>
            </a:r>
            <a:r>
              <a:rPr lang="ru-RU" altLang="ru-RU" sz="1200" b="1" dirty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НКО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125893"/>
              </p:ext>
            </p:extLst>
          </p:nvPr>
        </p:nvGraphicFramePr>
        <p:xfrm>
          <a:off x="5472100" y="944872"/>
          <a:ext cx="3555395" cy="1221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3183">
                  <a:extLst>
                    <a:ext uri="{9D8B030D-6E8A-4147-A177-3AD203B41FA5}">
                      <a16:colId xmlns:a16="http://schemas.microsoft.com/office/drawing/2014/main" val="2913158069"/>
                    </a:ext>
                  </a:extLst>
                </a:gridCol>
                <a:gridCol w="1032212">
                  <a:extLst>
                    <a:ext uri="{9D8B030D-6E8A-4147-A177-3AD203B41FA5}">
                      <a16:colId xmlns:a16="http://schemas.microsoft.com/office/drawing/2014/main" val="449381025"/>
                    </a:ext>
                  </a:extLst>
                </a:gridCol>
              </a:tblGrid>
              <a:tr h="13575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выделенных лимитов банкам (млн рублей)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893076"/>
                  </a:ext>
                </a:extLst>
              </a:tr>
              <a:tr h="13575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SzPts val="1400"/>
                        <a:buFontTx/>
                        <a:buNone/>
                      </a:pPr>
                      <a:r>
                        <a:rPr lang="ru-RU" sz="800" dirty="0">
                          <a:effectLst/>
                        </a:rPr>
                        <a:t>Сбербанк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2 717,1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693751"/>
                  </a:ext>
                </a:extLst>
              </a:tr>
              <a:tr h="13575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SzPts val="1400"/>
                        <a:buFontTx/>
                        <a:buNone/>
                      </a:pPr>
                      <a:r>
                        <a:rPr lang="ru-RU" sz="800" dirty="0">
                          <a:effectLst/>
                        </a:rPr>
                        <a:t>Открытие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234605"/>
                  </a:ext>
                </a:extLst>
              </a:tr>
              <a:tr h="13575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SzPts val="1400"/>
                        <a:buFontTx/>
                        <a:buNone/>
                      </a:pPr>
                      <a:r>
                        <a:rPr lang="ru-RU" sz="800" dirty="0" err="1">
                          <a:effectLst/>
                        </a:rPr>
                        <a:t>Россельхозбанк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103,3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8880890"/>
                  </a:ext>
                </a:extLst>
              </a:tr>
              <a:tr h="135759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SzPts val="1400"/>
                        <a:buFontTx/>
                        <a:buNone/>
                      </a:pPr>
                      <a:r>
                        <a:rPr lang="ru-RU" sz="800" dirty="0">
                          <a:effectLst/>
                        </a:rPr>
                        <a:t>Левобережный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3863618"/>
                  </a:ext>
                </a:extLst>
              </a:tr>
              <a:tr h="54303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дополнительных субсидий, необходимых банковским организациям для удовлетворения спроса потенциальных </a:t>
                      </a:r>
                      <a:r>
                        <a:rPr lang="ru-RU" sz="800" dirty="0" smtClean="0">
                          <a:effectLst/>
                        </a:rPr>
                        <a:t>получателей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789 </a:t>
                      </a:r>
                      <a:r>
                        <a:rPr lang="ru-RU" sz="800" dirty="0" smtClean="0">
                          <a:effectLst/>
                        </a:rPr>
                        <a:t>млн </a:t>
                      </a:r>
                      <a:r>
                        <a:rPr lang="ru-RU" sz="800" dirty="0">
                          <a:effectLst/>
                        </a:rPr>
                        <a:t>рублей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8284167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037958"/>
              </p:ext>
            </p:extLst>
          </p:nvPr>
        </p:nvGraphicFramePr>
        <p:xfrm>
          <a:off x="1151620" y="2614725"/>
          <a:ext cx="6840760" cy="233521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71631">
                  <a:extLst>
                    <a:ext uri="{9D8B030D-6E8A-4147-A177-3AD203B41FA5}">
                      <a16:colId xmlns:a16="http://schemas.microsoft.com/office/drawing/2014/main" val="1403955569"/>
                    </a:ext>
                  </a:extLst>
                </a:gridCol>
                <a:gridCol w="742949">
                  <a:extLst>
                    <a:ext uri="{9D8B030D-6E8A-4147-A177-3AD203B41FA5}">
                      <a16:colId xmlns:a16="http://schemas.microsoft.com/office/drawing/2014/main" val="460283019"/>
                    </a:ext>
                  </a:extLst>
                </a:gridCol>
                <a:gridCol w="742949">
                  <a:extLst>
                    <a:ext uri="{9D8B030D-6E8A-4147-A177-3AD203B41FA5}">
                      <a16:colId xmlns:a16="http://schemas.microsoft.com/office/drawing/2014/main" val="2054075436"/>
                    </a:ext>
                  </a:extLst>
                </a:gridCol>
                <a:gridCol w="772356">
                  <a:extLst>
                    <a:ext uri="{9D8B030D-6E8A-4147-A177-3AD203B41FA5}">
                      <a16:colId xmlns:a16="http://schemas.microsoft.com/office/drawing/2014/main" val="2560082925"/>
                    </a:ext>
                  </a:extLst>
                </a:gridCol>
                <a:gridCol w="684267">
                  <a:extLst>
                    <a:ext uri="{9D8B030D-6E8A-4147-A177-3AD203B41FA5}">
                      <a16:colId xmlns:a16="http://schemas.microsoft.com/office/drawing/2014/main" val="929657822"/>
                    </a:ext>
                  </a:extLst>
                </a:gridCol>
                <a:gridCol w="782022">
                  <a:extLst>
                    <a:ext uri="{9D8B030D-6E8A-4147-A177-3AD203B41FA5}">
                      <a16:colId xmlns:a16="http://schemas.microsoft.com/office/drawing/2014/main" val="1147012091"/>
                    </a:ext>
                  </a:extLst>
                </a:gridCol>
                <a:gridCol w="722293">
                  <a:extLst>
                    <a:ext uri="{9D8B030D-6E8A-4147-A177-3AD203B41FA5}">
                      <a16:colId xmlns:a16="http://schemas.microsoft.com/office/drawing/2014/main" val="76723681"/>
                    </a:ext>
                  </a:extLst>
                </a:gridCol>
                <a:gridCol w="722293">
                  <a:extLst>
                    <a:ext uri="{9D8B030D-6E8A-4147-A177-3AD203B41FA5}">
                      <a16:colId xmlns:a16="http://schemas.microsoft.com/office/drawing/2014/main" val="1918249088"/>
                    </a:ext>
                  </a:extLst>
                </a:gridCol>
              </a:tblGrid>
              <a:tr h="112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Отчетный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месяц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Июнь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Июль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Август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Сентябрь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Октябрь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Ноябрь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Декабрь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213859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количество </a:t>
                      </a:r>
                      <a:r>
                        <a:rPr lang="ru-RU" sz="800" u="none" strike="noStrike" dirty="0">
                          <a:effectLst/>
                        </a:rPr>
                        <a:t>поступивших обращений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2 352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5 158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6 314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7 980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8 627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8 643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8 645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141879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на сумму (</a:t>
                      </a:r>
                      <a:r>
                        <a:rPr lang="ru-RU" sz="800" u="none" strike="noStrike" dirty="0" smtClean="0">
                          <a:effectLst/>
                        </a:rPr>
                        <a:t>млн рублей</a:t>
                      </a:r>
                      <a:r>
                        <a:rPr lang="ru-RU" sz="800" u="none" strike="noStrike" dirty="0">
                          <a:effectLst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8 157,2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14 358,8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16 494,7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17 751,2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18 762,2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18 862,6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18 866,1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941387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положительные решения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3 388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4 508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5 828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6 224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6 266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6 267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47184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на сумму (</a:t>
                      </a:r>
                      <a:r>
                        <a:rPr lang="ru-RU" sz="800" u="none" strike="noStrike" dirty="0" smtClean="0">
                          <a:effectLst/>
                        </a:rPr>
                        <a:t>млн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рублей</a:t>
                      </a:r>
                      <a:r>
                        <a:rPr lang="ru-RU" sz="800" u="none" strike="noStrike" dirty="0">
                          <a:effectLst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4 220,0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7 986,0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9 436,7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10 280,3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10 742,0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10 749,3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10 757,6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868301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фактически выдано кредитов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2 298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3 312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4 046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4 549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4 659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4 666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32712"/>
                  </a:ext>
                </a:extLst>
              </a:tr>
              <a:tr h="332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на сумму (</a:t>
                      </a:r>
                      <a:r>
                        <a:rPr lang="ru-RU" sz="800" u="none" strike="noStrike" dirty="0" smtClean="0">
                          <a:effectLst/>
                        </a:rPr>
                        <a:t>млн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рублей</a:t>
                      </a:r>
                      <a:r>
                        <a:rPr lang="ru-RU" sz="800" u="none" strike="noStrike" dirty="0">
                          <a:effectLst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776,9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2 939,3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5 504,1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7 160,5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8 325,6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u="none" strike="noStrike" dirty="0" smtClean="0"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8 664,7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8 794,7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677" marR="2677" marT="2677" marB="0" anchor="ctr">
                    <a:solidFill>
                      <a:srgbClr val="B8885B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901340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1016605" y="771550"/>
            <a:ext cx="7965885" cy="0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3" y="184484"/>
            <a:ext cx="1487967" cy="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4"/>
            <a:ext cx="4366206" cy="5153654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7CA869C1-E635-4591-8356-721CD853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830" y="1851670"/>
            <a:ext cx="576064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1800" b="1" dirty="0" smtClean="0">
                <a:solidFill>
                  <a:srgbClr val="B8885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ИТОГИ</a:t>
            </a:r>
            <a:endParaRPr lang="ru-RU" altLang="ru-RU" sz="1800" b="1" dirty="0">
              <a:solidFill>
                <a:srgbClr val="B8885B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7CA869C1-E635-4591-8356-721CD853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626645"/>
            <a:ext cx="324036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800" b="1">
                <a:solidFill>
                  <a:srgbClr val="B8885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</a:lstStyle>
          <a:p>
            <a:r>
              <a:rPr lang="ru-RU" altLang="ru-RU" dirty="0"/>
              <a:t>ФЕДЕРАЛЬНЫЕ </a:t>
            </a:r>
          </a:p>
          <a:p>
            <a:r>
              <a:rPr lang="ru-RU" altLang="ru-RU" dirty="0"/>
              <a:t>МЕРЫ ПОДДЕРЖКИ</a:t>
            </a:r>
          </a:p>
          <a:p>
            <a:endParaRPr lang="ru-RU" altLang="ru-RU" dirty="0"/>
          </a:p>
          <a:p>
            <a:r>
              <a:rPr lang="ru-RU" altLang="ru-RU" dirty="0"/>
              <a:t>Пакет 1</a:t>
            </a:r>
          </a:p>
          <a:p>
            <a:endParaRPr lang="ru-RU" alt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506965"/>
            <a:ext cx="1872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B8885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Новосибирск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" y="186485"/>
            <a:ext cx="1983022" cy="7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758977"/>
              </p:ext>
            </p:extLst>
          </p:nvPr>
        </p:nvGraphicFramePr>
        <p:xfrm>
          <a:off x="521550" y="1037756"/>
          <a:ext cx="8460941" cy="2926080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416112">
                  <a:extLst>
                    <a:ext uri="{9D8B030D-6E8A-4147-A177-3AD203B41FA5}">
                      <a16:colId xmlns:a16="http://schemas.microsoft.com/office/drawing/2014/main" val="2186200758"/>
                    </a:ext>
                  </a:extLst>
                </a:gridCol>
                <a:gridCol w="4815201">
                  <a:extLst>
                    <a:ext uri="{9D8B030D-6E8A-4147-A177-3AD203B41FA5}">
                      <a16:colId xmlns:a16="http://schemas.microsoft.com/office/drawing/2014/main" val="3247582975"/>
                    </a:ext>
                  </a:extLst>
                </a:gridCol>
                <a:gridCol w="1200770">
                  <a:extLst>
                    <a:ext uri="{9D8B030D-6E8A-4147-A177-3AD203B41FA5}">
                      <a16:colId xmlns:a16="http://schemas.microsoft.com/office/drawing/2014/main" val="1553123817"/>
                    </a:ext>
                  </a:extLst>
                </a:gridCol>
                <a:gridCol w="1202352">
                  <a:extLst>
                    <a:ext uri="{9D8B030D-6E8A-4147-A177-3AD203B41FA5}">
                      <a16:colId xmlns:a16="http://schemas.microsoft.com/office/drawing/2014/main" val="721043056"/>
                    </a:ext>
                  </a:extLst>
                </a:gridCol>
                <a:gridCol w="826506">
                  <a:extLst>
                    <a:ext uri="{9D8B030D-6E8A-4147-A177-3AD203B41FA5}">
                      <a16:colId xmlns:a16="http://schemas.microsoft.com/office/drawing/2014/main" val="1346549394"/>
                    </a:ext>
                  </a:extLst>
                </a:gridCol>
              </a:tblGrid>
              <a:tr h="325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№ </a:t>
                      </a:r>
                      <a:r>
                        <a:rPr lang="ru-RU" sz="900" dirty="0" err="1" smtClean="0"/>
                        <a:t>п.п</a:t>
                      </a:r>
                      <a:r>
                        <a:rPr lang="ru-RU" sz="900" dirty="0" smtClean="0"/>
                        <a:t>.</a:t>
                      </a:r>
                      <a:endParaRPr lang="ru-RU" sz="900" dirty="0">
                        <a:solidFill>
                          <a:srgbClr val="9E6F44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Наименование</a:t>
                      </a:r>
                      <a:r>
                        <a:rPr lang="ru-RU" sz="900" baseline="0" dirty="0" smtClean="0"/>
                        <a:t> показателя</a:t>
                      </a:r>
                      <a:endParaRPr lang="ru-RU" sz="900" dirty="0">
                        <a:solidFill>
                          <a:srgbClr val="9E6F44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НСО  (10 мес.)</a:t>
                      </a:r>
                      <a:endParaRPr lang="ru-RU" sz="900" dirty="0">
                        <a:solidFill>
                          <a:srgbClr val="9E6F44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СФО (10 мес. )</a:t>
                      </a:r>
                      <a:endParaRPr lang="ru-RU" sz="900" dirty="0">
                        <a:solidFill>
                          <a:srgbClr val="9E6F44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РФ (10 мес.)</a:t>
                      </a:r>
                      <a:endParaRPr lang="ru-RU" sz="900" dirty="0">
                        <a:solidFill>
                          <a:srgbClr val="9E6F44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170337"/>
                  </a:ext>
                </a:extLst>
              </a:tr>
              <a:tr h="268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kern="1200" dirty="0" smtClean="0"/>
                        <a:t>1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/>
                        <a:t>Индекс промышленного производства </a:t>
                      </a:r>
                      <a:r>
                        <a:rPr lang="ru-RU" sz="900" kern="1200" dirty="0" smtClean="0"/>
                        <a:t>(в том числе):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40323" marR="40323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/>
                        <a:t>99,0</a:t>
                      </a:r>
                      <a:endParaRPr lang="ru-RU" sz="900" b="1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40323" marR="40323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/>
                        <a:t>95,6</a:t>
                      </a:r>
                      <a:endParaRPr lang="ru-RU" sz="900" b="1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/>
                        <a:t>96,9</a:t>
                      </a:r>
                      <a:endParaRPr lang="ru-RU" sz="900" b="1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40323" marR="40323" marT="0" marB="0" anchor="ctr"/>
                </a:tc>
                <a:extLst>
                  <a:ext uri="{0D108BD9-81ED-4DB2-BD59-A6C34878D82A}">
                    <a16:rowId xmlns:a16="http://schemas.microsoft.com/office/drawing/2014/main" val="1073237513"/>
                  </a:ext>
                </a:extLst>
              </a:tr>
              <a:tr h="207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kern="1200" dirty="0" smtClean="0"/>
                        <a:t>2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/>
                        <a:t> Инвестиции </a:t>
                      </a:r>
                      <a:r>
                        <a:rPr lang="ru-RU" sz="900" kern="1200" dirty="0"/>
                        <a:t>в основной капитал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40323" marR="403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/>
                        <a:t>107,1*</a:t>
                      </a:r>
                      <a:endParaRPr lang="ru-RU" sz="900" b="1" kern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40323" marR="4032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96,8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*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40323" marR="4032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/>
                        <a:t>95,9*</a:t>
                      </a:r>
                      <a:endParaRPr lang="ru-RU" sz="900" b="1" kern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453099"/>
                  </a:ext>
                </a:extLst>
              </a:tr>
              <a:tr h="207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kern="1200" dirty="0" smtClean="0"/>
                        <a:t>3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Продукция сельского хозяйства, %</a:t>
                      </a:r>
                      <a:endParaRPr lang="ru-RU" sz="900" b="0" dirty="0" smtClean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105,1</a:t>
                      </a:r>
                      <a:r>
                        <a:rPr lang="ru-RU" sz="900" kern="1200" dirty="0" smtClean="0"/>
                        <a:t>*</a:t>
                      </a:r>
                      <a:endParaRPr lang="ru-RU" sz="900" b="1" kern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99,5*</a:t>
                      </a:r>
                      <a:endParaRPr lang="ru-RU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103,3</a:t>
                      </a:r>
                      <a:r>
                        <a:rPr lang="ru-RU" sz="900" kern="1200" dirty="0" smtClean="0"/>
                        <a:t>*</a:t>
                      </a:r>
                      <a:endParaRPr lang="ru-RU" sz="900" b="1" kern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624602"/>
                  </a:ext>
                </a:extLst>
              </a:tr>
              <a:tr h="207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kern="1200" dirty="0" smtClean="0"/>
                        <a:t>4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Объем работ, выполненных по виду деятельности «Строительство», %</a:t>
                      </a:r>
                      <a:endParaRPr lang="ru-RU" sz="900" b="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70,9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86,3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99,7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76856"/>
                  </a:ext>
                </a:extLst>
              </a:tr>
              <a:tr h="207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kern="1200" dirty="0" smtClean="0"/>
                        <a:t>5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Введено в действие жилых домов, %</a:t>
                      </a:r>
                      <a:endParaRPr lang="ru-RU" sz="900" b="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/>
                        <a:t>119,0</a:t>
                      </a:r>
                      <a:endParaRPr lang="ru-RU" sz="900" b="1" kern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/>
                        <a:t>107,5</a:t>
                      </a:r>
                      <a:endParaRPr lang="ru-RU" sz="900" b="1" kern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98,9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888158"/>
                  </a:ext>
                </a:extLst>
              </a:tr>
              <a:tr h="207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kern="1200" dirty="0" smtClean="0"/>
                        <a:t>6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Оборот розничной торговли,%</a:t>
                      </a:r>
                      <a:endParaRPr lang="ru-RU" sz="900" b="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97,5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95,4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95,4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681842"/>
                  </a:ext>
                </a:extLst>
              </a:tr>
              <a:tr h="207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kern="1200" dirty="0" smtClean="0"/>
                        <a:t>7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Оборот оптовой торговли организаций оптовой торговли, % 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97,3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98,7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101,1</a:t>
                      </a:r>
                      <a:endParaRPr lang="ru-RU" sz="9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811975"/>
                  </a:ext>
                </a:extLst>
              </a:tr>
              <a:tr h="207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kern="1200" dirty="0" smtClean="0"/>
                        <a:t>8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Объем платных услуг населению,%</a:t>
                      </a:r>
                      <a:endParaRPr lang="ru-RU" sz="900" b="0" dirty="0"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83,3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х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81,9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172807"/>
                  </a:ext>
                </a:extLst>
              </a:tr>
              <a:tr h="207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kern="1200" dirty="0" smtClean="0"/>
                        <a:t>9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Реальная среднемесячная начисленная заработная плата,%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kern="1200" dirty="0" smtClean="0"/>
                        <a:t>103,</a:t>
                      </a:r>
                      <a:r>
                        <a:rPr lang="ru-RU" sz="900" kern="1200" dirty="0" smtClean="0"/>
                        <a:t>2*</a:t>
                      </a:r>
                      <a:endParaRPr lang="ru-RU" sz="900" b="1" kern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х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102,6*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387966"/>
                  </a:ext>
                </a:extLst>
              </a:tr>
              <a:tr h="207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kern="1200" dirty="0" smtClean="0"/>
                        <a:t>10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Уровень официально зарегистрированной безработицы, % 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/>
                        <a:t>5</a:t>
                      </a:r>
                      <a:r>
                        <a:rPr lang="en-US" sz="900" dirty="0" smtClean="0"/>
                        <a:t>,</a:t>
                      </a:r>
                      <a:r>
                        <a:rPr lang="ru-RU" sz="900" dirty="0" smtClean="0"/>
                        <a:t>5**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noProof="0" dirty="0" smtClean="0"/>
                        <a:t>5,7**</a:t>
                      </a:r>
                      <a:endParaRPr lang="ru-RU" sz="900" b="1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noProof="0" dirty="0" smtClean="0"/>
                        <a:t>4,9**</a:t>
                      </a:r>
                      <a:endParaRPr lang="ru-RU" sz="900" b="1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738049"/>
                  </a:ext>
                </a:extLst>
              </a:tr>
              <a:tr h="207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kern="1200" dirty="0" smtClean="0"/>
                        <a:t>11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Индекс потребительских цен, в % к декабрю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kern="1200" dirty="0" smtClean="0"/>
                        <a:t>103,4</a:t>
                      </a:r>
                      <a:endParaRPr lang="ru-RU" sz="900" b="1" kern="120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kern="1200" dirty="0" smtClean="0"/>
                        <a:t>103,2</a:t>
                      </a:r>
                      <a:endParaRPr lang="ru-RU" sz="900" b="1" kern="120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kern="1200" dirty="0" smtClean="0"/>
                        <a:t>103,3</a:t>
                      </a:r>
                      <a:endParaRPr lang="ru-RU" sz="900" b="1" kern="120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75408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642231" y="4731990"/>
            <a:ext cx="2501770" cy="205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baseline="30000" dirty="0">
                <a:solidFill>
                  <a:srgbClr val="B888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800" i="1" baseline="30000" dirty="0">
                <a:solidFill>
                  <a:srgbClr val="B888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600" i="1" dirty="0">
                <a:solidFill>
                  <a:srgbClr val="B888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приведены за </a:t>
            </a:r>
            <a:r>
              <a:rPr lang="ru-RU" sz="600" i="1" dirty="0" smtClean="0">
                <a:solidFill>
                  <a:srgbClr val="B888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январь-сентябрь </a:t>
            </a:r>
            <a:r>
              <a:rPr lang="ru-RU" sz="600" i="1" dirty="0">
                <a:solidFill>
                  <a:srgbClr val="B888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6594" y="291037"/>
            <a:ext cx="63007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ru-RU" sz="12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ЭКОНОМИЧЕСКИЕ И СОЦИАЛЬНЫЕ ПОКАЗАТЕЛИ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17205" y="4841841"/>
            <a:ext cx="2789186" cy="205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baseline="30000" dirty="0" smtClean="0">
                <a:solidFill>
                  <a:srgbClr val="B888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</a:t>
            </a:r>
            <a:r>
              <a:rPr lang="ru-RU" sz="800" i="1" baseline="30000" dirty="0" smtClean="0">
                <a:solidFill>
                  <a:srgbClr val="B888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600" i="1" dirty="0">
                <a:solidFill>
                  <a:srgbClr val="B888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приведены </a:t>
            </a:r>
            <a:r>
              <a:rPr lang="ru-RU" sz="600" i="1" dirty="0" smtClean="0">
                <a:solidFill>
                  <a:srgbClr val="B888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конец сентября 2020 </a:t>
            </a:r>
            <a:r>
              <a:rPr lang="ru-RU" sz="600" i="1" dirty="0">
                <a:solidFill>
                  <a:srgbClr val="B888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16605" y="771550"/>
            <a:ext cx="7965885" cy="0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3" y="184484"/>
            <a:ext cx="1487967" cy="537011"/>
          </a:xfrm>
          <a:prstGeom prst="rect">
            <a:avLst/>
          </a:prstGeom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505" y="4779735"/>
            <a:ext cx="2057400" cy="273844"/>
          </a:xfrm>
        </p:spPr>
        <p:txBody>
          <a:bodyPr/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40C5185-DF03-461D-B380-8CCAC133094D}" type="slidenum"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97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4"/>
            <a:ext cx="4366206" cy="5153654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7CA869C1-E635-4591-8356-721CD853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2121700"/>
            <a:ext cx="576064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1800" b="1" dirty="0" smtClean="0">
                <a:solidFill>
                  <a:srgbClr val="B8885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СУБСИДИИ И НАЛОГИ</a:t>
            </a:r>
            <a:endParaRPr lang="ru-RU" altLang="ru-RU" sz="1800" b="1" dirty="0">
              <a:solidFill>
                <a:srgbClr val="B8885B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159650"/>
            <a:ext cx="1983022" cy="7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594" y="291037"/>
            <a:ext cx="63007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ru-RU" sz="12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ЭКОНОМИЧЕСКИЕ И СОЦИАЛЬНЫЕ ПОКАЗАТЕЛИ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16605" y="771550"/>
            <a:ext cx="7965885" cy="0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3" y="184484"/>
            <a:ext cx="1487967" cy="537011"/>
          </a:xfrm>
          <a:prstGeom prst="rect">
            <a:avLst/>
          </a:prstGeom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505" y="4779735"/>
            <a:ext cx="2057400" cy="273844"/>
          </a:xfrm>
        </p:spPr>
        <p:txBody>
          <a:bodyPr/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40C5185-DF03-461D-B380-8CCAC133094D}" type="slidenum"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229765"/>
              </p:ext>
            </p:extLst>
          </p:nvPr>
        </p:nvGraphicFramePr>
        <p:xfrm>
          <a:off x="521550" y="894297"/>
          <a:ext cx="8145904" cy="386708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85223">
                  <a:extLst>
                    <a:ext uri="{9D8B030D-6E8A-4147-A177-3AD203B41FA5}">
                      <a16:colId xmlns:a16="http://schemas.microsoft.com/office/drawing/2014/main" val="3011366122"/>
                    </a:ext>
                  </a:extLst>
                </a:gridCol>
                <a:gridCol w="660654">
                  <a:extLst>
                    <a:ext uri="{9D8B030D-6E8A-4147-A177-3AD203B41FA5}">
                      <a16:colId xmlns:a16="http://schemas.microsoft.com/office/drawing/2014/main" val="3072868950"/>
                    </a:ext>
                  </a:extLst>
                </a:gridCol>
                <a:gridCol w="904219">
                  <a:extLst>
                    <a:ext uri="{9D8B030D-6E8A-4147-A177-3AD203B41FA5}">
                      <a16:colId xmlns:a16="http://schemas.microsoft.com/office/drawing/2014/main" val="3479050203"/>
                    </a:ext>
                  </a:extLst>
                </a:gridCol>
                <a:gridCol w="2095808">
                  <a:extLst>
                    <a:ext uri="{9D8B030D-6E8A-4147-A177-3AD203B41FA5}">
                      <a16:colId xmlns:a16="http://schemas.microsoft.com/office/drawing/2014/main" val="2500957050"/>
                    </a:ext>
                  </a:extLst>
                </a:gridCol>
              </a:tblGrid>
              <a:tr h="2434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61" marR="7661" marT="766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январь-сентябрь</a:t>
                      </a:r>
                      <a:endParaRPr lang="ru-RU" sz="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61" marR="7661" marT="76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Изменение показателя в 2020 году по сравнению с 2019 годом</a:t>
                      </a:r>
                      <a:endParaRPr lang="ru-RU" sz="9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1471184394"/>
                  </a:ext>
                </a:extLst>
              </a:tr>
              <a:tr h="218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2019 г.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2020 г.</a:t>
                      </a:r>
                      <a:endParaRPr lang="ru-RU" sz="9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61" marR="7661" marT="766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220038"/>
                  </a:ext>
                </a:extLst>
              </a:tr>
              <a:tr h="31352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900" u="none" strike="noStrike" dirty="0">
                          <a:effectLst/>
                        </a:rPr>
                        <a:t>рабочей силы, тыс. чел. 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1424,1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1375,7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снизилась на </a:t>
                      </a:r>
                      <a:r>
                        <a:rPr lang="ru-RU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48,4 </a:t>
                      </a:r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тыс. чел. 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1515904276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900" u="none" strike="noStrike" dirty="0">
                          <a:effectLst/>
                        </a:rPr>
                        <a:t>занятого населения,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тыс.чел</a:t>
                      </a:r>
                      <a:r>
                        <a:rPr lang="ru-RU" sz="900" u="none" strike="noStrike" dirty="0" smtClean="0"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1336,6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1272,7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снизилась на </a:t>
                      </a:r>
                      <a:r>
                        <a:rPr lang="ru-RU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63,9 </a:t>
                      </a:r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тыс. чел. 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475792582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900" u="none" strike="noStrike" dirty="0">
                          <a:effectLst/>
                        </a:rPr>
                        <a:t>численность работников предприятий и </a:t>
                      </a:r>
                      <a:r>
                        <a:rPr lang="ru-RU" sz="900" u="none" strike="noStrike" dirty="0" smtClean="0">
                          <a:effectLst/>
                        </a:rPr>
                        <a:t> организаций</a:t>
                      </a:r>
                      <a:r>
                        <a:rPr lang="ru-RU" sz="900" u="none" strike="noStrike" dirty="0">
                          <a:effectLst/>
                        </a:rPr>
                        <a:t>,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тыс.чел</a:t>
                      </a:r>
                      <a:r>
                        <a:rPr lang="ru-RU" sz="900" u="none" strike="noStrike" dirty="0" smtClean="0"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933,8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913,3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снизилась на </a:t>
                      </a:r>
                      <a:r>
                        <a:rPr lang="ru-RU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20,5 </a:t>
                      </a:r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тыс. чел. 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3001550603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  в </a:t>
                      </a:r>
                      <a:r>
                        <a:rPr lang="ru-RU" sz="900" u="none" strike="noStrike" dirty="0">
                          <a:effectLst/>
                        </a:rPr>
                        <a:t>% к </a:t>
                      </a:r>
                      <a:r>
                        <a:rPr lang="ru-RU" sz="900" u="none" strike="noStrike" dirty="0" smtClean="0">
                          <a:effectLst/>
                        </a:rPr>
                        <a:t>соответствующему </a:t>
                      </a:r>
                      <a:r>
                        <a:rPr lang="ru-RU" sz="900" u="none" strike="noStrike" dirty="0">
                          <a:effectLst/>
                        </a:rPr>
                        <a:t>периоду прошлого года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101,0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97,8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снизилась на </a:t>
                      </a:r>
                      <a:r>
                        <a:rPr lang="ru-RU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3,2 </a:t>
                      </a:r>
                      <a:r>
                        <a:rPr lang="ru-RU" sz="9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п.п</a:t>
                      </a:r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3948624108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900" u="none" strike="noStrike" dirty="0">
                          <a:effectLst/>
                        </a:rPr>
                        <a:t>зарегистрированных безработных,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тыс.чел</a:t>
                      </a:r>
                      <a:r>
                        <a:rPr lang="ru-RU" sz="900" u="none" strike="noStrike" dirty="0" smtClean="0"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12,3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78,2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увеличился на </a:t>
                      </a:r>
                      <a:r>
                        <a:rPr lang="ru-RU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65,9 </a:t>
                      </a:r>
                      <a:r>
                        <a:rPr lang="ru-RU" sz="9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тыс.чел</a:t>
                      </a:r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251223667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  Уровень </a:t>
                      </a:r>
                      <a:r>
                        <a:rPr lang="ru-RU" sz="900" u="none" strike="noStrike" dirty="0">
                          <a:effectLst/>
                        </a:rPr>
                        <a:t>официальной безработицы, в % к численности рабочей силы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5,5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увеличился на </a:t>
                      </a:r>
                      <a:r>
                        <a:rPr lang="ru-RU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4,6 </a:t>
                      </a:r>
                      <a:r>
                        <a:rPr lang="ru-RU" sz="9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п.п</a:t>
                      </a:r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66739518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  Покупательная </a:t>
                      </a:r>
                      <a:r>
                        <a:rPr lang="ru-RU" sz="900" u="none" strike="noStrike" dirty="0">
                          <a:effectLst/>
                        </a:rPr>
                        <a:t>способность заработной платы, к прожиточному минимуму трудоспособного населения, раз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3,1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3,2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увеличилась на 3,2%</a:t>
                      </a:r>
                      <a:endParaRPr lang="ru-RU" sz="9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2702022974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  Межотраслевая </a:t>
                      </a:r>
                      <a:r>
                        <a:rPr lang="ru-RU" sz="900" u="none" strike="noStrike" dirty="0">
                          <a:effectLst/>
                        </a:rPr>
                        <a:t>дифференциация среднемесячной заработной платы, раз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3,0</a:t>
                      </a:r>
                      <a:endParaRPr lang="ru-RU" sz="9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увеличилась на 10%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1711304571"/>
                  </a:ext>
                </a:extLst>
              </a:tr>
              <a:tr h="45155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  Покупательная </a:t>
                      </a:r>
                      <a:r>
                        <a:rPr lang="ru-RU" sz="900" u="none" strike="noStrike" dirty="0">
                          <a:effectLst/>
                        </a:rPr>
                        <a:t>способность денежных доходов, к прожиточному минимуму в среднем на душу населения, раз 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2,6</a:t>
                      </a:r>
                      <a:endParaRPr lang="ru-RU" sz="9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2,5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снизилась на 3,8%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3930368716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  Естественный </a:t>
                      </a:r>
                      <a:r>
                        <a:rPr lang="ru-RU" sz="900" u="none" strike="noStrike" dirty="0">
                          <a:effectLst/>
                        </a:rPr>
                        <a:t>прирост (+), убыль (-) населения, чел.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-4225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-7340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естественная убыль населения усилилась </a:t>
                      </a:r>
                      <a:endParaRPr lang="ru-RU" sz="900" u="none" strike="noStrike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в 1,7 </a:t>
                      </a:r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раза 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1096798508"/>
                  </a:ext>
                </a:extLst>
              </a:tr>
              <a:tr h="4794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  Миграционный </a:t>
                      </a:r>
                      <a:r>
                        <a:rPr lang="ru-RU" sz="900" u="none" strike="noStrike" dirty="0">
                          <a:effectLst/>
                        </a:rPr>
                        <a:t>прирост (+), убыль (-) населения, чел.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7078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738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миграционный прирост сократился </a:t>
                      </a:r>
                      <a:endParaRPr lang="ru-RU" sz="900" u="none" strike="noStrike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до </a:t>
                      </a:r>
                      <a:r>
                        <a:rPr lang="ru-RU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минимума</a:t>
                      </a:r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61" marR="7661" marT="7661" marB="0" anchor="ctr"/>
                </a:tc>
                <a:extLst>
                  <a:ext uri="{0D108BD9-81ED-4DB2-BD59-A6C34878D82A}">
                    <a16:rowId xmlns:a16="http://schemas.microsoft.com/office/drawing/2014/main" val="101183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2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>
                <a:latin typeface="+mj-lt"/>
              </a:rPr>
              <a:pPr algn="l">
                <a:defRPr/>
              </a:pPr>
              <a:t>21</a:t>
            </a:fld>
            <a:endParaRPr lang="ru-RU" altLang="ru-RU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6594" y="321500"/>
            <a:ext cx="7200801" cy="43115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ИТОГОВЫЕ ОБЪЕМЫ</a:t>
            </a: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Меры государственной поддержки</a:t>
            </a:r>
            <a:endParaRPr lang="ru-RU" altLang="ru-RU" sz="12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6594" y="2531680"/>
            <a:ext cx="5662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9E6F44"/>
                </a:solidFill>
                <a:latin typeface="+mj-lt"/>
                <a:cs typeface="Tahoma" panose="020B0604030504040204" pitchFamily="34" charset="0"/>
              </a:rPr>
              <a:t>СУБСИДИИ</a:t>
            </a:r>
            <a:r>
              <a:rPr lang="ru-RU" altLang="ru-RU" b="1" dirty="0" smtClean="0">
                <a:solidFill>
                  <a:srgbClr val="006CB5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ru-RU" altLang="ru-RU" b="1" dirty="0" smtClean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  <a:t>– </a:t>
            </a:r>
            <a:r>
              <a:rPr lang="ru-RU" altLang="ru-RU" b="1" dirty="0">
                <a:latin typeface="+mj-lt"/>
                <a:cs typeface="Tahoma" panose="020B0604030504040204" pitchFamily="34" charset="0"/>
              </a:rPr>
              <a:t>2 </a:t>
            </a:r>
            <a:r>
              <a:rPr lang="ru-RU" altLang="ru-RU" b="1" dirty="0" smtClean="0">
                <a:latin typeface="+mj-lt"/>
                <a:cs typeface="Tahoma" panose="020B0604030504040204" pitchFamily="34" charset="0"/>
              </a:rPr>
              <a:t>034,1 </a:t>
            </a:r>
            <a:r>
              <a:rPr lang="ru-RU" altLang="ru-RU" b="1" dirty="0" smtClean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  <a:t>млн рублей </a:t>
            </a:r>
            <a:r>
              <a:rPr lang="ru-RU" dirty="0">
                <a:latin typeface="+mj-lt"/>
              </a:rPr>
              <a:t>на текущую дату</a:t>
            </a:r>
          </a:p>
          <a:p>
            <a:endParaRPr lang="ru-RU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5716" y="1742455"/>
            <a:ext cx="7380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9E6F44"/>
                </a:solidFill>
                <a:latin typeface="+mj-lt"/>
                <a:cs typeface="Tahoma" panose="020B0604030504040204" pitchFamily="34" charset="0"/>
              </a:rPr>
              <a:t>КРЕДИТЫ</a:t>
            </a:r>
            <a:r>
              <a:rPr lang="ru-RU" altLang="ru-RU" b="1" dirty="0" smtClean="0">
                <a:solidFill>
                  <a:srgbClr val="006CB5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ru-RU" altLang="ru-RU" b="1" dirty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  <a:t>– </a:t>
            </a:r>
            <a:r>
              <a:rPr lang="ru-RU" altLang="ru-RU" b="1" dirty="0" smtClean="0">
                <a:latin typeface="+mj-lt"/>
                <a:cs typeface="Tahoma" panose="020B0604030504040204" pitchFamily="34" charset="0"/>
              </a:rPr>
              <a:t>12 625,9 </a:t>
            </a:r>
            <a:r>
              <a:rPr lang="ru-RU" altLang="ru-RU" b="1" dirty="0" smtClean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  <a:t>млн рублей </a:t>
            </a:r>
            <a:r>
              <a:rPr lang="ru-RU" dirty="0" smtClean="0">
                <a:latin typeface="+mj-lt"/>
              </a:rPr>
              <a:t>на </a:t>
            </a:r>
            <a:r>
              <a:rPr lang="ru-RU" dirty="0">
                <a:latin typeface="+mj-lt"/>
              </a:rPr>
              <a:t>текущую дату</a:t>
            </a:r>
          </a:p>
          <a:p>
            <a:r>
              <a:rPr lang="ru-RU" altLang="ru-RU" b="1" dirty="0" smtClean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594" y="3336835"/>
            <a:ext cx="4779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9E6F44"/>
                </a:solidFill>
                <a:latin typeface="+mj-lt"/>
                <a:cs typeface="Tahoma" panose="020B0604030504040204" pitchFamily="34" charset="0"/>
              </a:rPr>
              <a:t>НАЛОГИ</a:t>
            </a:r>
            <a:r>
              <a:rPr lang="ru-RU" altLang="ru-RU" b="1" dirty="0" smtClean="0">
                <a:solidFill>
                  <a:srgbClr val="006CB5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ru-RU" altLang="ru-RU" b="1" dirty="0" smtClean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  <a:t>– </a:t>
            </a:r>
            <a:r>
              <a:rPr lang="ru-RU" altLang="ru-RU" b="1" dirty="0">
                <a:latin typeface="+mj-lt"/>
                <a:cs typeface="Tahoma" panose="020B0604030504040204" pitchFamily="34" charset="0"/>
              </a:rPr>
              <a:t>1 </a:t>
            </a:r>
            <a:r>
              <a:rPr lang="ru-RU" altLang="ru-RU" b="1" dirty="0" smtClean="0">
                <a:latin typeface="+mj-lt"/>
                <a:cs typeface="Tahoma" panose="020B0604030504040204" pitchFamily="34" charset="0"/>
              </a:rPr>
              <a:t>993,1 </a:t>
            </a:r>
            <a:r>
              <a:rPr lang="ru-RU" altLang="ru-RU" b="1" dirty="0" smtClean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  <a:t>млн рублей </a:t>
            </a:r>
            <a:r>
              <a:rPr lang="ru-RU" dirty="0" smtClean="0">
                <a:latin typeface="+mj-lt"/>
              </a:rPr>
              <a:t>за </a:t>
            </a:r>
            <a:r>
              <a:rPr lang="ru-RU" dirty="0">
                <a:latin typeface="+mj-lt"/>
              </a:rPr>
              <a:t>2020 год</a:t>
            </a:r>
          </a:p>
          <a:p>
            <a:endParaRPr lang="ru-RU" altLang="ru-RU" b="1" dirty="0" smtClean="0">
              <a:solidFill>
                <a:prstClr val="black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6594" y="974585"/>
            <a:ext cx="8055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9E6F44"/>
                </a:solidFill>
                <a:latin typeface="+mj-lt"/>
                <a:cs typeface="Tahoma" panose="020B0604030504040204" pitchFamily="34" charset="0"/>
              </a:rPr>
              <a:t>СТРАХОВЫЕ ВЗНОСЫ </a:t>
            </a:r>
            <a:r>
              <a:rPr lang="ru-RU" altLang="ru-RU" b="1" dirty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  <a:t>– </a:t>
            </a:r>
            <a:r>
              <a:rPr lang="ru-RU" altLang="ru-RU" b="1" dirty="0">
                <a:latin typeface="+mj-lt"/>
                <a:cs typeface="Tahoma" panose="020B0604030504040204" pitchFamily="34" charset="0"/>
              </a:rPr>
              <a:t>9 000 </a:t>
            </a:r>
            <a:r>
              <a:rPr lang="ru-RU" altLang="ru-RU" b="1" dirty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  <a:t>млн </a:t>
            </a:r>
            <a:r>
              <a:rPr lang="ru-RU" altLang="ru-RU" b="1" dirty="0" smtClean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  <a:t>рублей </a:t>
            </a:r>
            <a:r>
              <a:rPr lang="ru-RU" dirty="0">
                <a:latin typeface="+mj-lt"/>
              </a:rPr>
              <a:t>за 2020 год</a:t>
            </a:r>
          </a:p>
          <a:p>
            <a:pPr lvl="0"/>
            <a:endParaRPr lang="ru-RU" altLang="ru-RU" b="1" dirty="0">
              <a:solidFill>
                <a:prstClr val="black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6092" y="4281940"/>
            <a:ext cx="8055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b="1" dirty="0" smtClean="0">
                <a:solidFill>
                  <a:srgbClr val="9E6F44"/>
                </a:solidFill>
                <a:latin typeface="+mj-lt"/>
                <a:cs typeface="Tahoma" panose="020B0604030504040204" pitchFamily="34" charset="0"/>
              </a:rPr>
              <a:t>ОБЩАЯ СУММА </a:t>
            </a:r>
            <a:r>
              <a:rPr lang="ru-RU" altLang="ru-RU" b="1" dirty="0" smtClean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  <a:t>– </a:t>
            </a:r>
            <a:r>
              <a:rPr lang="ru-RU" altLang="ru-RU" b="1" smtClean="0">
                <a:latin typeface="+mj-lt"/>
                <a:cs typeface="Tahoma" panose="020B0604030504040204" pitchFamily="34" charset="0"/>
              </a:rPr>
              <a:t>25 </a:t>
            </a:r>
            <a:r>
              <a:rPr lang="ru-RU" altLang="ru-RU" b="1" smtClean="0">
                <a:latin typeface="+mj-lt"/>
                <a:cs typeface="Tahoma" panose="020B0604030504040204" pitchFamily="34" charset="0"/>
              </a:rPr>
              <a:t>653,1 </a:t>
            </a:r>
            <a:r>
              <a:rPr lang="ru-RU" altLang="ru-RU" b="1" dirty="0" smtClean="0">
                <a:solidFill>
                  <a:prstClr val="black"/>
                </a:solidFill>
                <a:latin typeface="+mj-lt"/>
                <a:cs typeface="Tahoma" panose="020B0604030504040204" pitchFamily="34" charset="0"/>
              </a:rPr>
              <a:t>млн рублей </a:t>
            </a:r>
            <a:endParaRPr lang="ru-RU" altLang="ru-RU" b="1" dirty="0">
              <a:solidFill>
                <a:prstClr val="black"/>
              </a:solidFill>
              <a:latin typeface="+mj-lt"/>
              <a:cs typeface="Tahoma" panose="020B060403050404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06103" y="4281940"/>
            <a:ext cx="7965885" cy="0"/>
          </a:xfrm>
          <a:prstGeom prst="line">
            <a:avLst/>
          </a:prstGeom>
          <a:ln>
            <a:solidFill>
              <a:srgbClr val="9E6F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16605" y="771550"/>
            <a:ext cx="7965885" cy="0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3" y="184484"/>
            <a:ext cx="1487967" cy="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4"/>
            <a:ext cx="4366206" cy="5153654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7CA869C1-E635-4591-8356-721CD853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940" y="1716655"/>
            <a:ext cx="472552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altLang="ru-RU" sz="1800" b="1" dirty="0" smtClean="0">
                <a:solidFill>
                  <a:srgbClr val="9E6F44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Спасибо за внимание!</a:t>
            </a:r>
            <a:endParaRPr lang="ru-RU" altLang="ru-RU" sz="1800" b="1" dirty="0">
              <a:solidFill>
                <a:srgbClr val="9E6F44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7CA869C1-E635-4591-8356-721CD853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10" y="1626645"/>
            <a:ext cx="324036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800" b="1">
                <a:solidFill>
                  <a:srgbClr val="B8885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</a:lstStyle>
          <a:p>
            <a:r>
              <a:rPr lang="ru-RU" altLang="ru-RU" dirty="0"/>
              <a:t>МИНЭКОНОМРАЗВИТИЯ</a:t>
            </a:r>
          </a:p>
          <a:p>
            <a:r>
              <a:rPr lang="ru-RU" altLang="ru-RU" dirty="0"/>
              <a:t>НОВОСИБИРСКОЙ </a:t>
            </a:r>
          </a:p>
          <a:p>
            <a:r>
              <a:rPr lang="ru-RU" altLang="ru-RU" dirty="0"/>
              <a:t>ОБЛАСТИ</a:t>
            </a:r>
          </a:p>
          <a:p>
            <a:endParaRPr lang="ru-RU" altLang="ru-RU" dirty="0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6912260" y="3906800"/>
            <a:ext cx="20702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endParaRPr lang="ru-RU" altLang="ru-RU" sz="900" dirty="0">
              <a:solidFill>
                <a:srgbClr val="006CB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altLang="ru-RU" sz="900" b="1" dirty="0">
                <a:solidFill>
                  <a:srgbClr val="B8885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econom.nso.ru</a:t>
            </a:r>
          </a:p>
          <a:p>
            <a:pPr algn="r"/>
            <a:r>
              <a:rPr lang="en-US" altLang="ru-RU" sz="900" b="1" dirty="0">
                <a:solidFill>
                  <a:srgbClr val="B8885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invest.nso.ru </a:t>
            </a:r>
          </a:p>
          <a:p>
            <a:pPr algn="r"/>
            <a:r>
              <a:rPr lang="en-US" altLang="ru-RU" sz="900" b="1" dirty="0">
                <a:solidFill>
                  <a:srgbClr val="B8885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export.nso.ru</a:t>
            </a:r>
          </a:p>
          <a:p>
            <a:pPr algn="r"/>
            <a:r>
              <a:rPr lang="en-US" altLang="ru-RU" sz="900" b="1" dirty="0">
                <a:solidFill>
                  <a:srgbClr val="B8885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turizm.nso.ru </a:t>
            </a:r>
            <a:endParaRPr lang="ru-RU" altLang="ru-RU" sz="900" b="1" dirty="0">
              <a:solidFill>
                <a:srgbClr val="B8885B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algn="r"/>
            <a:r>
              <a:rPr lang="en-US" altLang="ru-RU" sz="900" b="1" dirty="0">
                <a:solidFill>
                  <a:srgbClr val="B8885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facebook.com/</a:t>
            </a:r>
            <a:r>
              <a:rPr lang="en-US" altLang="ru-RU" sz="900" b="1" dirty="0" err="1">
                <a:solidFill>
                  <a:srgbClr val="B8885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mineconomnso</a:t>
            </a:r>
            <a:endParaRPr lang="en-US" altLang="ru-RU" sz="900" b="1" dirty="0">
              <a:solidFill>
                <a:srgbClr val="B8885B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algn="r"/>
            <a:r>
              <a:rPr lang="en-US" altLang="ru-RU" sz="900" b="1" dirty="0">
                <a:solidFill>
                  <a:srgbClr val="B8885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instagram.com/</a:t>
            </a:r>
            <a:r>
              <a:rPr lang="en-US" altLang="ru-RU" sz="900" b="1" dirty="0" err="1">
                <a:solidFill>
                  <a:srgbClr val="B8885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mineconom_nso</a:t>
            </a:r>
            <a:endParaRPr lang="ru-RU" altLang="ru-RU" sz="900" b="1" dirty="0">
              <a:solidFill>
                <a:srgbClr val="B8885B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algn="r"/>
            <a:endParaRPr lang="ru-RU" altLang="ru-RU" sz="900" b="1" dirty="0">
              <a:solidFill>
                <a:srgbClr val="B8885B"/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506965"/>
            <a:ext cx="1872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B8885B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Новосибирск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" y="186485"/>
            <a:ext cx="1983022" cy="7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36585" y="291037"/>
            <a:ext cx="63007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400" b="1" dirty="0" smtClean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СУБСИДИЯ НА ЗАРПЛАТУ</a:t>
            </a:r>
            <a:endParaRPr lang="ru-RU" altLang="ru-RU" sz="1400" b="1" dirty="0">
              <a:solidFill>
                <a:srgbClr val="B8885B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400" b="1" dirty="0" smtClean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МСП</a:t>
            </a:r>
            <a:r>
              <a:rPr lang="ru-RU" altLang="ru-RU" sz="1400" b="1" dirty="0" smtClean="0">
                <a:solidFill>
                  <a:srgbClr val="006CB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из наиболее пострадавших отраслей </a:t>
            </a:r>
            <a:endParaRPr lang="ru-RU" altLang="ru-RU" sz="1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4767" y="945470"/>
            <a:ext cx="813772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Субсидия предоставляется в целях частичной компенсации </a:t>
            </a:r>
            <a:r>
              <a:rPr lang="ru-RU" sz="100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затрат, </a:t>
            </a:r>
            <a:r>
              <a:rPr lang="ru-RU" sz="1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связанных с осуществлением </a:t>
            </a:r>
            <a:r>
              <a:rPr lang="ru-RU" sz="100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деятельности </a:t>
            </a:r>
            <a:r>
              <a:rPr lang="ru-RU" sz="1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условиях ухудшения ситуации в результате распространения новой </a:t>
            </a:r>
            <a:r>
              <a:rPr lang="ru-RU" sz="1000" b="1" dirty="0" err="1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коронавирусной</a:t>
            </a:r>
            <a:r>
              <a:rPr lang="ru-RU" sz="1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инфекции, в том числе на сохранение занятости и оплаты труда своих работников </a:t>
            </a:r>
            <a:r>
              <a:rPr lang="ru-RU" sz="1000" b="1" dirty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апреле и мае </a:t>
            </a:r>
            <a:r>
              <a:rPr lang="ru-RU" sz="1000" b="1" dirty="0" smtClean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2020 года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b="1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Количество работников получателя субсидии в месяце, за который выплачивается субсидия, составляет </a:t>
            </a:r>
            <a:endParaRPr lang="ru-RU" sz="1000" dirty="0" smtClean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 smtClean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000" dirty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менее </a:t>
            </a:r>
            <a:r>
              <a:rPr lang="ru-RU" sz="1000" dirty="0" smtClean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90% </a:t>
            </a:r>
            <a:r>
              <a:rPr lang="ru-RU" sz="1000" dirty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количества работников в марте </a:t>
            </a:r>
            <a:r>
              <a:rPr lang="ru-RU" sz="1000" dirty="0" smtClean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2020 года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Получение </a:t>
            </a:r>
            <a:r>
              <a:rPr lang="ru-RU" sz="1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субсидии за апрель 2020 </a:t>
            </a:r>
            <a:r>
              <a:rPr lang="ru-RU" sz="100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заявление направляется </a:t>
            </a:r>
            <a:r>
              <a:rPr lang="ru-RU" sz="1000" dirty="0" smtClean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000" dirty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 мая до 1 </a:t>
            </a:r>
            <a:r>
              <a:rPr lang="ru-RU" sz="1000" dirty="0" smtClean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июня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b="1" dirty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Размер субсидии </a:t>
            </a:r>
            <a:r>
              <a:rPr lang="ru-RU" sz="1000" b="1" dirty="0" smtClean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 человека = 12 130 руб. (МРОТ)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b="1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b="1" dirty="0" smtClean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b="1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b="1" dirty="0" smtClean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b="1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b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итоге обратилось 64 % от общего числа налогоплательщиков, на которых потенциально распространялась выплата </a:t>
            </a:r>
            <a:r>
              <a:rPr lang="ru-RU" sz="100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субсидий. </a:t>
            </a:r>
            <a:endParaRPr lang="ru-RU" sz="1000" b="1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86% </a:t>
            </a:r>
            <a:r>
              <a:rPr lang="ru-RU" sz="1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от общего количества заявлений были удовлетворены. </a:t>
            </a:r>
            <a:endParaRPr lang="ru-RU" sz="1000" b="1" dirty="0" smtClean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b="1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Основные причины для отказа в предоставлении субсидий или неподачи заявки в рамках постановления Правительства РФ № 576 от 24.04.2020</a:t>
            </a:r>
            <a:r>
              <a:rPr lang="ru-RU" sz="10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• организация подала документы, являясь </a:t>
            </a:r>
            <a:r>
              <a:rPr lang="ru-RU" sz="10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недействующей</a:t>
            </a:r>
            <a:endParaRPr lang="ru-RU" sz="1000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• организация имела непогашенную </a:t>
            </a:r>
            <a:r>
              <a:rPr lang="ru-RU" sz="10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задолженность</a:t>
            </a:r>
            <a:endParaRPr lang="ru-RU" sz="1000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• организация сократила численность </a:t>
            </a:r>
            <a:r>
              <a:rPr lang="ru-RU" sz="10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сотрудников</a:t>
            </a:r>
            <a:endParaRPr lang="ru-RU" sz="1000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• организация находилась в процессе </a:t>
            </a:r>
            <a:r>
              <a:rPr lang="ru-RU" sz="10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реорганизации</a:t>
            </a:r>
            <a:endParaRPr lang="ru-RU" sz="1000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000" b="1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4767" y="740753"/>
            <a:ext cx="4525250" cy="24169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1200" b="1" dirty="0">
                <a:solidFill>
                  <a:srgbClr val="B8885B"/>
                </a:solidFill>
                <a:latin typeface="+mn-lt"/>
                <a:cs typeface="Tahoma" panose="020B0604030504040204" pitchFamily="34" charset="0"/>
              </a:rPr>
              <a:t>Постановление Правительства РФ от 24.04.2020 №</a:t>
            </a:r>
            <a:r>
              <a:rPr lang="ru-RU" altLang="ru-RU" sz="1200" b="1" dirty="0" smtClean="0">
                <a:solidFill>
                  <a:srgbClr val="B8885B"/>
                </a:solidFill>
                <a:latin typeface="+mn-lt"/>
                <a:cs typeface="Tahoma" panose="020B0604030504040204" pitchFamily="34" charset="0"/>
              </a:rPr>
              <a:t> 576</a:t>
            </a:r>
            <a:endParaRPr lang="ru-RU" altLang="ru-RU" sz="1200" b="1" dirty="0">
              <a:solidFill>
                <a:srgbClr val="B8885B"/>
              </a:solidFill>
              <a:latin typeface="+mn-lt"/>
              <a:cs typeface="Tahoma" panose="020B0604030504040204" pitchFamily="34" charset="0"/>
              <a:hlinkClick r:id="rId2"/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3</a:t>
            </a:fld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06915" y="2007306"/>
            <a:ext cx="2646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субсидии за май 2020 года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заявление направляется </a:t>
            </a:r>
            <a:r>
              <a:rPr lang="ru-RU" sz="900" dirty="0">
                <a:solidFill>
                  <a:srgbClr val="B888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 июня до 1 июля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838559"/>
              </p:ext>
            </p:extLst>
          </p:nvPr>
        </p:nvGraphicFramePr>
        <p:xfrm>
          <a:off x="901629" y="2706765"/>
          <a:ext cx="8023997" cy="79248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283413">
                  <a:extLst>
                    <a:ext uri="{9D8B030D-6E8A-4147-A177-3AD203B41FA5}">
                      <a16:colId xmlns:a16="http://schemas.microsoft.com/office/drawing/2014/main" val="2314981235"/>
                    </a:ext>
                  </a:extLst>
                </a:gridCol>
                <a:gridCol w="2089932">
                  <a:extLst>
                    <a:ext uri="{9D8B030D-6E8A-4147-A177-3AD203B41FA5}">
                      <a16:colId xmlns:a16="http://schemas.microsoft.com/office/drawing/2014/main" val="1462644746"/>
                    </a:ext>
                  </a:extLst>
                </a:gridCol>
                <a:gridCol w="1622196">
                  <a:extLst>
                    <a:ext uri="{9D8B030D-6E8A-4147-A177-3AD203B41FA5}">
                      <a16:colId xmlns:a16="http://schemas.microsoft.com/office/drawing/2014/main" val="793201479"/>
                    </a:ext>
                  </a:extLst>
                </a:gridCol>
                <a:gridCol w="1230763">
                  <a:extLst>
                    <a:ext uri="{9D8B030D-6E8A-4147-A177-3AD203B41FA5}">
                      <a16:colId xmlns:a16="http://schemas.microsoft.com/office/drawing/2014/main" val="2678022026"/>
                    </a:ext>
                  </a:extLst>
                </a:gridCol>
                <a:gridCol w="1797693">
                  <a:extLst>
                    <a:ext uri="{9D8B030D-6E8A-4147-A177-3AD203B41FA5}">
                      <a16:colId xmlns:a16="http://schemas.microsoft.com/office/drawing/2014/main" val="26417964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 </a:t>
                      </a:r>
                      <a:endParaRPr lang="ru-RU" sz="1000" b="0" i="0" u="none" strike="noStrike" kern="1200" dirty="0">
                        <a:solidFill>
                          <a:srgbClr val="006CB5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888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/>
                        <a:t>Количество налогоплательщиков, на которых потенциально распространялась выплата </a:t>
                      </a:r>
                      <a:endParaRPr lang="ru-RU" sz="800" kern="1200" dirty="0" smtClean="0"/>
                    </a:p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/>
                        <a:t>(</a:t>
                      </a:r>
                      <a:r>
                        <a:rPr lang="ru-RU" sz="800" kern="1200" dirty="0"/>
                        <a:t>тыс. ед.)</a:t>
                      </a:r>
                      <a:endParaRPr lang="ru-RU" sz="800" b="1" kern="1200" dirty="0">
                        <a:solidFill>
                          <a:srgbClr val="B8885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888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u="none" strike="noStrike" kern="1200" dirty="0">
                          <a:effectLst/>
                        </a:rPr>
                        <a:t>Количество поступивших заявлений на выплату субсидий </a:t>
                      </a:r>
                      <a:r>
                        <a:rPr lang="ru-RU" sz="800" u="none" strike="noStrike" kern="1200" dirty="0" smtClean="0">
                          <a:effectLst/>
                        </a:rPr>
                        <a:t>(</a:t>
                      </a:r>
                      <a:r>
                        <a:rPr lang="ru-RU" sz="800" u="none" strike="noStrike" kern="1200" dirty="0">
                          <a:effectLst/>
                        </a:rPr>
                        <a:t>тыс. ед.)</a:t>
                      </a:r>
                      <a:endParaRPr lang="ru-RU" sz="800" b="0" i="0" u="none" strike="noStrike" kern="1200" dirty="0">
                        <a:solidFill>
                          <a:srgbClr val="B8885B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888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800" u="none" strike="noStrike" kern="1200" dirty="0">
                          <a:effectLst/>
                        </a:rPr>
                        <a:t>Количество выданных субсидий </a:t>
                      </a:r>
                      <a:br>
                        <a:rPr lang="ru-RU" sz="800" u="none" strike="noStrike" kern="1200" dirty="0">
                          <a:effectLst/>
                        </a:rPr>
                      </a:br>
                      <a:r>
                        <a:rPr lang="ru-RU" sz="800" u="none" strike="noStrike" kern="1200" dirty="0">
                          <a:effectLst/>
                        </a:rPr>
                        <a:t>(тыс. ед.)</a:t>
                      </a:r>
                      <a:endParaRPr lang="ru-RU" sz="800" b="0" i="0" u="none" strike="noStrike" kern="1200" dirty="0">
                        <a:solidFill>
                          <a:srgbClr val="B8885B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8885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u="none" strike="noStrike" kern="1200" dirty="0">
                          <a:effectLst/>
                        </a:rPr>
                        <a:t>Сумма выплаченных субсидий (млн рублей)</a:t>
                      </a:r>
                      <a:endParaRPr lang="ru-RU" sz="800" b="0" i="0" u="none" strike="noStrike" kern="1200" dirty="0">
                        <a:solidFill>
                          <a:srgbClr val="B8885B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888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116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Апрель 2020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37,2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strike="noStrike" kern="1200">
                          <a:effectLst/>
                        </a:rPr>
                        <a:t>24,9</a:t>
                      </a:r>
                      <a:endParaRPr lang="ru-RU" sz="1000" b="0" i="0" u="none" strike="noStrike" kern="12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strike="noStrike" kern="1200">
                          <a:effectLst/>
                        </a:rPr>
                        <a:t>20,2</a:t>
                      </a:r>
                      <a:endParaRPr lang="ru-RU" sz="1000" b="0" i="0" u="none" strike="noStrike" kern="12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effectLst/>
                        </a:rPr>
                        <a:t>976,5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528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Май 2020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37,7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effectLst/>
                        </a:rPr>
                        <a:t>23,1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effectLst/>
                        </a:rPr>
                        <a:t>2</a:t>
                      </a:r>
                      <a:r>
                        <a:rPr lang="en-US" sz="1000" u="none" strike="noStrike" kern="1200" dirty="0" smtClean="0">
                          <a:effectLst/>
                        </a:rPr>
                        <a:t>1</a:t>
                      </a:r>
                      <a:r>
                        <a:rPr lang="ru-RU" sz="1000" u="none" strike="noStrike" kern="1200" dirty="0" smtClean="0">
                          <a:effectLst/>
                        </a:rPr>
                        <a:t>,0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effectLst/>
                        </a:rPr>
                        <a:t>949,9</a:t>
                      </a:r>
                      <a:endParaRPr lang="ru-RU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795215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971600" y="740753"/>
            <a:ext cx="8010890" cy="30797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3" y="184484"/>
            <a:ext cx="1487967" cy="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07916" y="50766"/>
            <a:ext cx="7560841" cy="73621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Количество </a:t>
            </a:r>
            <a:r>
              <a:rPr lang="ru-RU" altLang="ru-RU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налогоплательщиков получивших субсидии (в разрезе </a:t>
            </a:r>
            <a:endParaRPr lang="en-US" altLang="ru-RU" sz="1400" b="1" dirty="0" smtClean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отраслей) в соответствии с постановлением </a:t>
            </a:r>
            <a:r>
              <a:rPr lang="ru-RU" altLang="ru-RU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Правительства РФ </a:t>
            </a:r>
            <a:endParaRPr lang="en-US" altLang="ru-RU" sz="1400" b="1" dirty="0" smtClean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altLang="ru-RU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24.04.2020 № </a:t>
            </a:r>
            <a:r>
              <a:rPr lang="ru-RU" alt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576 </a:t>
            </a:r>
            <a:r>
              <a:rPr lang="ru-RU" altLang="ru-RU" sz="1400" b="1" dirty="0" smtClean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altLang="ru-RU" sz="1400" b="1" dirty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апрель 2020 года</a:t>
            </a: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4</a:t>
            </a:fld>
            <a:endParaRPr lang="ru-RU" alt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657570" y="2514528"/>
            <a:ext cx="1362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800" dirty="0">
                <a:solidFill>
                  <a:srgbClr val="006E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800" dirty="0" smtClean="0">
                <a:solidFill>
                  <a:srgbClr val="006E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endParaRPr lang="ru-RU" sz="4000" dirty="0" smtClean="0">
              <a:solidFill>
                <a:srgbClr val="006E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92180" y="3188813"/>
            <a:ext cx="275364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Деятельность в </a:t>
            </a:r>
            <a:r>
              <a:rPr lang="ru-RU" sz="12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области культуры</a:t>
            </a:r>
            <a:r>
              <a:rPr lang="ru-RU" sz="1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спорта, </a:t>
            </a:r>
            <a:r>
              <a:rPr lang="ru-RU" sz="12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организации </a:t>
            </a:r>
            <a:r>
              <a:rPr lang="ru-RU" sz="1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досуга </a:t>
            </a:r>
            <a:r>
              <a:rPr lang="ru-RU" sz="12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развлечений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064220" y="1716655"/>
            <a:ext cx="2677192" cy="0"/>
          </a:xfrm>
          <a:prstGeom prst="line">
            <a:avLst/>
          </a:prstGeom>
          <a:ln w="12700">
            <a:solidFill>
              <a:srgbClr val="B8885B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15604" y="1408241"/>
            <a:ext cx="2771831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Транспортировка и </a:t>
            </a:r>
            <a:r>
              <a:rPr lang="ru-RU" sz="12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хранение</a:t>
            </a:r>
            <a:endParaRPr lang="ru-RU" sz="12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5730" y="2092292"/>
            <a:ext cx="201972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Торговля оптовая </a:t>
            </a:r>
            <a:r>
              <a:rPr lang="ru-RU" sz="12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 розничная</a:t>
            </a:r>
            <a:endParaRPr lang="ru-RU" sz="12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166955" y="4178539"/>
            <a:ext cx="0" cy="441607"/>
          </a:xfrm>
          <a:prstGeom prst="line">
            <a:avLst/>
          </a:prstGeom>
          <a:ln w="12700">
            <a:solidFill>
              <a:srgbClr val="B8885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658531" y="2789333"/>
            <a:ext cx="2306919" cy="0"/>
          </a:xfrm>
          <a:prstGeom prst="line">
            <a:avLst/>
          </a:prstGeom>
          <a:ln w="12700">
            <a:solidFill>
              <a:srgbClr val="B8885B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9864" y="21322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 smtClean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lang="ru-RU" sz="2400" b="1" dirty="0">
              <a:solidFill>
                <a:srgbClr val="B888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999547" y="3935072"/>
            <a:ext cx="3328597" cy="2263"/>
          </a:xfrm>
          <a:prstGeom prst="line">
            <a:avLst/>
          </a:prstGeom>
          <a:ln w="12700">
            <a:solidFill>
              <a:srgbClr val="B8885B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71956" y="4149915"/>
            <a:ext cx="326295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Деятельность </a:t>
            </a:r>
            <a:r>
              <a:rPr lang="ru-RU" sz="1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административная и сопутствующие дополнительные услуги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1659586" y="4620146"/>
            <a:ext cx="2507369" cy="3288"/>
          </a:xfrm>
          <a:prstGeom prst="line">
            <a:avLst/>
          </a:prstGeom>
          <a:ln w="12700">
            <a:solidFill>
              <a:srgbClr val="B8885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13564" y="4318125"/>
            <a:ext cx="1174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Прочие</a:t>
            </a:r>
            <a:endParaRPr lang="ru-RU" sz="12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5348" y="427483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lang="ru-RU" sz="2400" b="1" dirty="0">
              <a:solidFill>
                <a:srgbClr val="B888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471956" y="4680429"/>
            <a:ext cx="3499495" cy="0"/>
          </a:xfrm>
          <a:prstGeom prst="line">
            <a:avLst/>
          </a:prstGeom>
          <a:ln w="12700">
            <a:solidFill>
              <a:srgbClr val="B8885B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453551" y="4207127"/>
            <a:ext cx="18405" cy="473302"/>
          </a:xfrm>
          <a:prstGeom prst="line">
            <a:avLst/>
          </a:prstGeom>
          <a:ln w="12700">
            <a:solidFill>
              <a:srgbClr val="B8885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696572" y="3095417"/>
            <a:ext cx="2463026" cy="0"/>
          </a:xfrm>
          <a:prstGeom prst="line">
            <a:avLst/>
          </a:prstGeom>
          <a:ln w="12700">
            <a:solidFill>
              <a:srgbClr val="B8885B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88710" y="2551361"/>
            <a:ext cx="270211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Деятельность гостиниц и предприятий общественного питания</a:t>
            </a:r>
            <a:endParaRPr lang="ru-RU" sz="12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2360173435"/>
              </p:ext>
            </p:extLst>
          </p:nvPr>
        </p:nvGraphicFramePr>
        <p:xfrm>
          <a:off x="1406679" y="964549"/>
          <a:ext cx="5059644" cy="3368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751421" y="138442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ru-RU" b="1" dirty="0">
              <a:solidFill>
                <a:srgbClr val="B888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28144" y="2714883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ru-RU" b="1" dirty="0">
              <a:solidFill>
                <a:srgbClr val="B888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32440" y="3371452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solidFill>
                <a:srgbClr val="B888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8594" y="4393849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solidFill>
                <a:srgbClr val="B888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016605" y="770274"/>
            <a:ext cx="7965885" cy="1277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3" y="184484"/>
            <a:ext cx="1487967" cy="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91579" y="107315"/>
            <a:ext cx="7560841" cy="63144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Количество </a:t>
            </a:r>
            <a:r>
              <a:rPr lang="ru-RU" altLang="ru-RU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налогоплательщиков получивших субсидии (в разрезе </a:t>
            </a:r>
            <a:endParaRPr lang="en-US" altLang="ru-RU" sz="1400" b="1" dirty="0" smtClean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отраслей) в </a:t>
            </a:r>
            <a:r>
              <a:rPr lang="ru-RU" altLang="ru-RU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соответствии </a:t>
            </a:r>
            <a:r>
              <a:rPr lang="ru-RU" alt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постановлением </a:t>
            </a:r>
            <a:r>
              <a:rPr lang="ru-RU" altLang="ru-RU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Правительства РФ </a:t>
            </a:r>
            <a:endParaRPr lang="en-US" altLang="ru-RU" sz="1400" b="1" dirty="0" smtClean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altLang="ru-RU" sz="1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24.04.2020 № </a:t>
            </a:r>
            <a:r>
              <a:rPr lang="ru-RU" alt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576 </a:t>
            </a:r>
            <a:r>
              <a:rPr lang="ru-RU" altLang="ru-RU" sz="1400" b="1" dirty="0" smtClean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 май </a:t>
            </a:r>
            <a:r>
              <a:rPr lang="ru-RU" altLang="ru-RU" sz="1400" b="1" dirty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2020 года</a:t>
            </a: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341530" y="4758330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5</a:t>
            </a:fld>
            <a:endParaRPr lang="ru-RU" alt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657570" y="2514528"/>
            <a:ext cx="1362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800" dirty="0">
                <a:solidFill>
                  <a:srgbClr val="006E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800" dirty="0" smtClean="0">
                <a:solidFill>
                  <a:srgbClr val="006E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</a:t>
            </a:r>
            <a:endParaRPr lang="ru-RU" sz="4000" dirty="0" smtClean="0">
              <a:solidFill>
                <a:srgbClr val="006E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3195567"/>
            <a:ext cx="275364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Деятельность в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области культуры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спорта,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организации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досуга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развлечений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064220" y="1716655"/>
            <a:ext cx="2677192" cy="0"/>
          </a:xfrm>
          <a:prstGeom prst="line">
            <a:avLst/>
          </a:prstGeom>
          <a:ln w="12700">
            <a:solidFill>
              <a:srgbClr val="B8885B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15604" y="1408241"/>
            <a:ext cx="2771831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Транспортировка 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хранение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9647" y="2114079"/>
            <a:ext cx="201972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Торговля оптовая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 розничная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166955" y="4178539"/>
            <a:ext cx="0" cy="441607"/>
          </a:xfrm>
          <a:prstGeom prst="line">
            <a:avLst/>
          </a:prstGeom>
          <a:ln w="12700">
            <a:solidFill>
              <a:srgbClr val="B8885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658531" y="2789333"/>
            <a:ext cx="2306919" cy="0"/>
          </a:xfrm>
          <a:prstGeom prst="line">
            <a:avLst/>
          </a:prstGeom>
          <a:ln w="12700">
            <a:solidFill>
              <a:srgbClr val="B8885B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9864" y="21322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lang="ru-RU" sz="2400" b="1" dirty="0">
              <a:solidFill>
                <a:srgbClr val="B888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999547" y="3935072"/>
            <a:ext cx="2933552" cy="1"/>
          </a:xfrm>
          <a:prstGeom prst="line">
            <a:avLst/>
          </a:prstGeom>
          <a:ln w="12700">
            <a:solidFill>
              <a:srgbClr val="B8885B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758551" y="4101148"/>
            <a:ext cx="340104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Деятельность административная и сопутствующие дополнительные услуги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1659586" y="4620146"/>
            <a:ext cx="2507369" cy="3288"/>
          </a:xfrm>
          <a:prstGeom prst="line">
            <a:avLst/>
          </a:prstGeom>
          <a:ln w="12700">
            <a:solidFill>
              <a:srgbClr val="B8885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13564" y="4318125"/>
            <a:ext cx="1174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Прочие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5348" y="427483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lang="ru-RU" sz="2400" b="1" dirty="0">
              <a:solidFill>
                <a:srgbClr val="B888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471956" y="4680429"/>
            <a:ext cx="3499495" cy="0"/>
          </a:xfrm>
          <a:prstGeom prst="line">
            <a:avLst/>
          </a:prstGeom>
          <a:ln w="12700">
            <a:solidFill>
              <a:srgbClr val="B8885B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453551" y="4207127"/>
            <a:ext cx="18405" cy="473302"/>
          </a:xfrm>
          <a:prstGeom prst="line">
            <a:avLst/>
          </a:prstGeom>
          <a:ln w="12700">
            <a:solidFill>
              <a:srgbClr val="B8885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696572" y="3095417"/>
            <a:ext cx="2463026" cy="0"/>
          </a:xfrm>
          <a:prstGeom prst="line">
            <a:avLst/>
          </a:prstGeom>
          <a:ln w="12700">
            <a:solidFill>
              <a:srgbClr val="B8885B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88710" y="2551361"/>
            <a:ext cx="270211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Деятельность гостиниц и предприятий общественного питания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51421" y="138442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ru-RU" b="1" dirty="0">
              <a:solidFill>
                <a:srgbClr val="B888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28144" y="2714883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ru-RU" b="1" dirty="0">
              <a:solidFill>
                <a:srgbClr val="B888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71451" y="3657671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solidFill>
                <a:srgbClr val="B888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8594" y="4393849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solidFill>
                <a:srgbClr val="B888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388658716"/>
              </p:ext>
            </p:extLst>
          </p:nvPr>
        </p:nvGraphicFramePr>
        <p:xfrm>
          <a:off x="1312727" y="760216"/>
          <a:ext cx="5222351" cy="365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1" name="Прямая соединительная линия 30"/>
          <p:cNvCxnSpPr/>
          <p:nvPr/>
        </p:nvCxnSpPr>
        <p:spPr>
          <a:xfrm>
            <a:off x="881590" y="760216"/>
            <a:ext cx="8100900" cy="11334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3" y="184484"/>
            <a:ext cx="1487967" cy="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26594" y="186485"/>
            <a:ext cx="7560841" cy="63191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СУБСИДИЯ НА ПРОФИЛАКТИКУ</a:t>
            </a:r>
            <a:endParaRPr lang="ru-RU" altLang="ru-RU" sz="1200" b="1" dirty="0">
              <a:solidFill>
                <a:srgbClr val="B8885B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15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150" b="1" dirty="0" smtClean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МСП и </a:t>
            </a:r>
            <a:r>
              <a:rPr lang="ru-RU" altLang="ru-RU" sz="1150" b="1" dirty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Социально ориентированных НКО</a:t>
            </a:r>
            <a:r>
              <a:rPr lang="ru-RU" altLang="ru-RU" sz="1150" b="1" dirty="0" smtClean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5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из отдельно установленных отраслей </a:t>
            </a:r>
            <a:endParaRPr lang="ru-RU" altLang="ru-RU" sz="115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9134" y="818401"/>
            <a:ext cx="760584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ru-RU" altLang="ru-RU" sz="1200" b="1" dirty="0">
                <a:solidFill>
                  <a:srgbClr val="B8885B"/>
                </a:solidFill>
                <a:latin typeface="+mj-lt"/>
                <a:cs typeface="Tahoma" panose="020B0604030504040204" pitchFamily="34" charset="0"/>
              </a:rPr>
              <a:t>Постановление Правительства РФ от </a:t>
            </a:r>
            <a:r>
              <a:rPr lang="ru-RU" altLang="ru-RU" sz="1200" b="1" dirty="0" smtClean="0">
                <a:solidFill>
                  <a:srgbClr val="B8885B"/>
                </a:solidFill>
                <a:latin typeface="+mj-lt"/>
                <a:cs typeface="Tahoma" panose="020B0604030504040204" pitchFamily="34" charset="0"/>
              </a:rPr>
              <a:t>24.07.2020 </a:t>
            </a:r>
            <a:r>
              <a:rPr lang="ru-RU" altLang="ru-RU" sz="1200" b="1" dirty="0">
                <a:solidFill>
                  <a:srgbClr val="B8885B"/>
                </a:solidFill>
                <a:latin typeface="+mj-lt"/>
                <a:cs typeface="Tahoma" panose="020B0604030504040204" pitchFamily="34" charset="0"/>
              </a:rPr>
              <a:t>№ </a:t>
            </a:r>
            <a:r>
              <a:rPr lang="ru-RU" altLang="ru-RU" sz="1200" b="1" dirty="0" smtClean="0">
                <a:solidFill>
                  <a:srgbClr val="B8885B"/>
                </a:solidFill>
                <a:latin typeface="+mj-lt"/>
                <a:cs typeface="Tahoma" panose="020B0604030504040204" pitchFamily="34" charset="0"/>
              </a:rPr>
              <a:t>976</a:t>
            </a:r>
            <a:endParaRPr lang="ru-RU" altLang="ru-RU" sz="1200" b="1" dirty="0">
              <a:solidFill>
                <a:srgbClr val="B8885B"/>
              </a:solidFill>
              <a:latin typeface="+mj-lt"/>
              <a:cs typeface="Tahoma" panose="020B0604030504040204" pitchFamily="34" charset="0"/>
              <a:hlinkClick r:id="rId2"/>
            </a:endParaRPr>
          </a:p>
          <a:p>
            <a:pPr>
              <a:spcBef>
                <a:spcPts val="0"/>
              </a:spcBef>
            </a:pPr>
            <a:endParaRPr lang="ru-RU" sz="800" b="1" dirty="0" smtClean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00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Субсидия </a:t>
            </a:r>
            <a:r>
              <a:rPr lang="ru-RU" sz="1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предоставляется </a:t>
            </a:r>
            <a:r>
              <a:rPr lang="ru-RU" sz="1000" b="1" dirty="0" err="1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единоразово</a:t>
            </a:r>
            <a:r>
              <a:rPr lang="ru-RU" sz="1000" b="1" dirty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на безвозмездной основе </a:t>
            </a:r>
            <a:r>
              <a:rPr lang="ru-RU" sz="1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целях частичной компенсации </a:t>
            </a:r>
            <a:r>
              <a:rPr lang="ru-RU" sz="100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затрат, </a:t>
            </a:r>
            <a:r>
              <a:rPr lang="ru-RU" sz="1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связанных с </a:t>
            </a:r>
            <a:r>
              <a:rPr lang="ru-RU" sz="100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проведением мероприятий </a:t>
            </a:r>
            <a:r>
              <a:rPr lang="ru-RU" sz="1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 профилактике новой коронавирусной </a:t>
            </a:r>
            <a:r>
              <a:rPr lang="ru-RU" sz="100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инфекции</a:t>
            </a:r>
            <a:endParaRPr lang="ru-RU" sz="1000" b="1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000" dirty="0" smtClean="0">
              <a:solidFill>
                <a:srgbClr val="000000"/>
              </a:solidFill>
              <a:latin typeface="+mj-lt"/>
            </a:endParaRPr>
          </a:p>
          <a:p>
            <a:r>
              <a:rPr lang="ru-RU" sz="1000" b="1" dirty="0" smtClean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РАЗМЕР СУБСИДИИ </a:t>
            </a:r>
          </a:p>
          <a:p>
            <a:r>
              <a:rPr lang="ru-RU" sz="1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первоначальные </a:t>
            </a:r>
            <a:r>
              <a:rPr lang="ru-RU" sz="1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расходы в фиксированном размере </a:t>
            </a:r>
            <a:r>
              <a:rPr lang="ru-RU" sz="1000" b="1" dirty="0" smtClean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15 000 </a:t>
            </a:r>
            <a:r>
              <a:rPr lang="ru-RU" sz="1000" b="1" dirty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рублей </a:t>
            </a:r>
            <a:r>
              <a:rPr lang="ru-RU" sz="1000" b="1" dirty="0" smtClean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ru-RU" sz="1000" b="1" dirty="0">
              <a:solidFill>
                <a:srgbClr val="B8885B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текущие </a:t>
            </a:r>
            <a:r>
              <a:rPr lang="ru-RU" sz="1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расходы, рассчитываемые как произведение </a:t>
            </a:r>
            <a:r>
              <a:rPr lang="ru-RU" sz="1000" b="1" dirty="0" smtClean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6 500 </a:t>
            </a:r>
            <a:r>
              <a:rPr lang="ru-RU" sz="1000" b="1" dirty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рублей </a:t>
            </a:r>
            <a:r>
              <a:rPr lang="ru-RU" sz="1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 количество работников в мае </a:t>
            </a:r>
            <a:r>
              <a:rPr lang="ru-RU" sz="1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US" sz="10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000" b="1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Для индивидуальных </a:t>
            </a:r>
            <a:r>
              <a:rPr lang="ru-RU" sz="1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предпринимателей, не имеющих работников, размер субсидии равен </a:t>
            </a:r>
            <a:r>
              <a:rPr lang="ru-RU" sz="1000" b="1" dirty="0" smtClean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15 000 рублей</a:t>
            </a:r>
          </a:p>
          <a:p>
            <a:endParaRPr lang="ru-RU" sz="1000" b="1" dirty="0" smtClean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получения субсидии получатель субсидии </a:t>
            </a:r>
            <a:r>
              <a:rPr lang="ru-RU" sz="100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должен был направить </a:t>
            </a:r>
          </a:p>
          <a:p>
            <a:r>
              <a:rPr lang="ru-RU" sz="100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заявление в </a:t>
            </a:r>
            <a:r>
              <a:rPr lang="ru-RU" sz="1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налоговый орган в период </a:t>
            </a:r>
            <a:r>
              <a:rPr lang="ru-RU" sz="1000" b="1" dirty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 15 июля по 15 августа 2020 года</a:t>
            </a:r>
          </a:p>
          <a:p>
            <a:endParaRPr lang="ru-RU" sz="1000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900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33754" y="3159685"/>
            <a:ext cx="3648736" cy="1707320"/>
          </a:xfrm>
          <a:prstGeom prst="rect">
            <a:avLst/>
          </a:prstGeom>
          <a:noFill/>
          <a:ln w="12700">
            <a:solidFill>
              <a:srgbClr val="9E6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>
              <a:defRPr/>
            </a:pPr>
            <a:r>
              <a:rPr lang="ru-RU" altLang="ru-RU" sz="1400" b="1" dirty="0" smtClean="0">
                <a:solidFill>
                  <a:srgbClr val="B8885B"/>
                </a:solidFill>
                <a:latin typeface="+mj-lt"/>
                <a:cs typeface="Tahoma" panose="020B0604030504040204" pitchFamily="34" charset="0"/>
              </a:rPr>
              <a:t>ИТОГИ ГОСПОДДЕРЖКИ</a:t>
            </a:r>
          </a:p>
          <a:p>
            <a:pPr algn="ctr" defTabSz="685800">
              <a:defRPr/>
            </a:pPr>
            <a:endParaRPr lang="ru-RU" altLang="ru-RU" sz="1400" b="1" dirty="0" smtClean="0">
              <a:solidFill>
                <a:srgbClr val="006CB5"/>
              </a:solidFill>
              <a:latin typeface="+mj-lt"/>
              <a:cs typeface="Tahoma" panose="020B0604030504040204" pitchFamily="34" charset="0"/>
            </a:endParaRPr>
          </a:p>
          <a:p>
            <a:pPr algn="ctr" defTabSz="685800">
              <a:defRPr/>
            </a:pPr>
            <a:r>
              <a:rPr lang="ru-RU" altLang="ru-RU" sz="1400" b="1" dirty="0" smtClean="0">
                <a:solidFill>
                  <a:srgbClr val="B8885B"/>
                </a:solidFill>
                <a:latin typeface="+mj-lt"/>
                <a:cs typeface="Tahoma" panose="020B0604030504040204" pitchFamily="34" charset="0"/>
              </a:rPr>
              <a:t>Поступило</a:t>
            </a:r>
            <a:r>
              <a:rPr lang="ru-RU" altLang="ru-RU" sz="1400" b="1" dirty="0" smtClean="0">
                <a:solidFill>
                  <a:srgbClr val="006CB5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ru-RU" altLang="ru-RU" sz="1400" b="1" dirty="0" smtClean="0">
                <a:latin typeface="+mj-lt"/>
                <a:cs typeface="Tahoma" panose="020B0604030504040204" pitchFamily="34" charset="0"/>
              </a:rPr>
              <a:t>4 921  </a:t>
            </a:r>
            <a:r>
              <a:rPr lang="ru-RU" altLang="ru-RU" sz="1400" b="1" dirty="0" smtClean="0">
                <a:solidFill>
                  <a:srgbClr val="B8885B"/>
                </a:solidFill>
                <a:latin typeface="+mj-lt"/>
                <a:cs typeface="Tahoma" panose="020B0604030504040204" pitchFamily="34" charset="0"/>
              </a:rPr>
              <a:t>заявление</a:t>
            </a:r>
          </a:p>
          <a:p>
            <a:pPr algn="ctr" defTabSz="685800">
              <a:defRPr/>
            </a:pPr>
            <a:r>
              <a:rPr lang="ru-RU" altLang="ru-RU" sz="1400" b="1" dirty="0">
                <a:solidFill>
                  <a:srgbClr val="B8885B"/>
                </a:solidFill>
                <a:latin typeface="+mj-lt"/>
                <a:cs typeface="Tahoma" panose="020B0604030504040204" pitchFamily="34" charset="0"/>
              </a:rPr>
              <a:t>на сумму </a:t>
            </a:r>
            <a:r>
              <a:rPr lang="ru-RU" altLang="ru-RU" sz="1400" b="1" dirty="0">
                <a:latin typeface="+mj-lt"/>
                <a:cs typeface="Tahoma" panose="020B0604030504040204" pitchFamily="34" charset="0"/>
              </a:rPr>
              <a:t>121,1</a:t>
            </a:r>
            <a:r>
              <a:rPr lang="ru-RU" altLang="ru-RU" sz="1400" b="1" dirty="0">
                <a:solidFill>
                  <a:srgbClr val="FF0000"/>
                </a:solidFill>
                <a:latin typeface="+mj-lt"/>
                <a:cs typeface="Tahoma" panose="020B0604030504040204" pitchFamily="34" charset="0"/>
              </a:rPr>
              <a:t> </a:t>
            </a:r>
            <a:r>
              <a:rPr lang="ru-RU" altLang="ru-RU" sz="1400" b="1" dirty="0">
                <a:solidFill>
                  <a:srgbClr val="B8885B"/>
                </a:solidFill>
                <a:latin typeface="+mj-lt"/>
                <a:cs typeface="Tahoma" panose="020B0604030504040204" pitchFamily="34" charset="0"/>
              </a:rPr>
              <a:t>млн </a:t>
            </a:r>
            <a:r>
              <a:rPr lang="ru-RU" altLang="ru-RU" sz="1400" b="1" dirty="0" smtClean="0">
                <a:solidFill>
                  <a:srgbClr val="B8885B"/>
                </a:solidFill>
                <a:latin typeface="+mj-lt"/>
                <a:cs typeface="Tahoma" panose="020B0604030504040204" pitchFamily="34" charset="0"/>
              </a:rPr>
              <a:t>рублей</a:t>
            </a:r>
          </a:p>
          <a:p>
            <a:pPr algn="ctr" defTabSz="685800">
              <a:defRPr/>
            </a:pPr>
            <a:endParaRPr lang="ru-RU" altLang="ru-RU" sz="1400" b="1" dirty="0">
              <a:solidFill>
                <a:srgbClr val="006CB5"/>
              </a:solidFill>
              <a:latin typeface="+mj-lt"/>
              <a:cs typeface="Tahoma" panose="020B0604030504040204" pitchFamily="34" charset="0"/>
            </a:endParaRPr>
          </a:p>
          <a:p>
            <a:pPr algn="ctr" defTabSz="685800">
              <a:defRPr/>
            </a:pPr>
            <a:r>
              <a:rPr lang="ru-RU" altLang="ru-RU" sz="1400" b="1" dirty="0" smtClean="0">
                <a:solidFill>
                  <a:srgbClr val="B8885B"/>
                </a:solidFill>
                <a:latin typeface="+mj-lt"/>
                <a:cs typeface="Tahoma" panose="020B0604030504040204" pitchFamily="34" charset="0"/>
              </a:rPr>
              <a:t>Получил субсидию </a:t>
            </a:r>
            <a:r>
              <a:rPr lang="ru-RU" altLang="ru-RU" sz="1400" b="1" dirty="0">
                <a:latin typeface="+mj-lt"/>
                <a:cs typeface="Tahoma" panose="020B0604030504040204" pitchFamily="34" charset="0"/>
              </a:rPr>
              <a:t>3 281 </a:t>
            </a:r>
            <a:r>
              <a:rPr lang="ru-RU" altLang="ru-RU" sz="1400" b="1" dirty="0" smtClean="0">
                <a:solidFill>
                  <a:srgbClr val="B8885B"/>
                </a:solidFill>
                <a:latin typeface="+mj-lt"/>
                <a:cs typeface="Tahoma" panose="020B0604030504040204" pitchFamily="34" charset="0"/>
              </a:rPr>
              <a:t>налогоплательщик</a:t>
            </a:r>
          </a:p>
          <a:p>
            <a:pPr algn="ctr" defTabSz="685800">
              <a:defRPr/>
            </a:pPr>
            <a:r>
              <a:rPr lang="ru-RU" altLang="ru-RU" sz="1400" b="1" dirty="0">
                <a:solidFill>
                  <a:srgbClr val="B8885B"/>
                </a:solidFill>
                <a:latin typeface="+mj-lt"/>
                <a:cs typeface="Tahoma" panose="020B0604030504040204" pitchFamily="34" charset="0"/>
              </a:rPr>
              <a:t>н</a:t>
            </a:r>
            <a:r>
              <a:rPr lang="ru-RU" altLang="ru-RU" sz="1400" b="1" dirty="0" smtClean="0">
                <a:solidFill>
                  <a:srgbClr val="B8885B"/>
                </a:solidFill>
                <a:latin typeface="+mj-lt"/>
                <a:cs typeface="Tahoma" panose="020B0604030504040204" pitchFamily="34" charset="0"/>
              </a:rPr>
              <a:t>а сумму </a:t>
            </a:r>
            <a:r>
              <a:rPr lang="ru-RU" altLang="ru-RU" sz="1400" b="1" dirty="0" smtClean="0">
                <a:latin typeface="+mj-lt"/>
                <a:cs typeface="Tahoma" panose="020B0604030504040204" pitchFamily="34" charset="0"/>
              </a:rPr>
              <a:t>107,</a:t>
            </a:r>
            <a:r>
              <a:rPr lang="en-US" altLang="ru-RU" sz="1400" b="1" dirty="0" smtClean="0">
                <a:latin typeface="+mj-lt"/>
                <a:cs typeface="Tahoma" panose="020B0604030504040204" pitchFamily="34" charset="0"/>
              </a:rPr>
              <a:t>7</a:t>
            </a:r>
            <a:r>
              <a:rPr lang="ru-RU" altLang="ru-RU" sz="1400" b="1" dirty="0" smtClean="0">
                <a:latin typeface="+mj-lt"/>
                <a:cs typeface="Tahoma" panose="020B0604030504040204" pitchFamily="34" charset="0"/>
              </a:rPr>
              <a:t> </a:t>
            </a:r>
            <a:r>
              <a:rPr lang="ru-RU" altLang="ru-RU" sz="1400" b="1" dirty="0" smtClean="0">
                <a:solidFill>
                  <a:srgbClr val="B8885B"/>
                </a:solidFill>
                <a:latin typeface="+mj-lt"/>
                <a:cs typeface="Tahoma" panose="020B0604030504040204" pitchFamily="34" charset="0"/>
              </a:rPr>
              <a:t>млн рублей</a:t>
            </a:r>
            <a:endParaRPr lang="ru-RU" altLang="ru-RU" sz="1400" dirty="0" smtClean="0">
              <a:solidFill>
                <a:srgbClr val="B8885B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6605" y="3159685"/>
            <a:ext cx="4317149" cy="1707320"/>
          </a:xfrm>
          <a:prstGeom prst="rect">
            <a:avLst/>
          </a:prstGeom>
          <a:noFill/>
          <a:ln w="12700">
            <a:solidFill>
              <a:srgbClr val="9E6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>
              <a:defRPr/>
            </a:pPr>
            <a:endParaRPr lang="ru-RU" altLang="ru-RU" sz="1100" dirty="0" smtClean="0">
              <a:solidFill>
                <a:srgbClr val="C00000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9514" y="3136182"/>
            <a:ext cx="42642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Деятельность в области спорта, отдыха и развлечений (93)</a:t>
            </a:r>
          </a:p>
          <a:p>
            <a:r>
              <a:rPr lang="ru-RU" sz="1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Деятельность физкультурно-оздоровительная (96.04)</a:t>
            </a:r>
          </a:p>
          <a:p>
            <a:r>
              <a:rPr lang="ru-RU" sz="1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Деятельность санаторно-курортных организаций (86.90.4)</a:t>
            </a:r>
          </a:p>
          <a:p>
            <a:r>
              <a:rPr lang="ru-RU" sz="1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Деятельность по предоставлению мест для временного проживания (55)</a:t>
            </a:r>
          </a:p>
          <a:p>
            <a:r>
              <a:rPr lang="ru-RU" sz="1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Деятельность по предоставлению продуктов питания и напитков (56)</a:t>
            </a:r>
          </a:p>
          <a:p>
            <a:r>
              <a:rPr lang="ru-RU" sz="1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Ремонт компьютеров, предметов личного потребления и хозяйственно-бытового назначения (95)</a:t>
            </a:r>
          </a:p>
          <a:p>
            <a:r>
              <a:rPr lang="ru-RU" sz="1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Стирка и химическая чистка текстильных и меховых изделий (96.01)</a:t>
            </a:r>
          </a:p>
          <a:p>
            <a:r>
              <a:rPr lang="ru-RU" sz="1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Предоставление услуг парикмахерскими и салонами красоты (96.02)</a:t>
            </a:r>
          </a:p>
          <a:p>
            <a:r>
              <a:rPr lang="ru-RU" sz="1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Образование дополнительное детей и взрослых (85.41)</a:t>
            </a:r>
          </a:p>
          <a:p>
            <a:r>
              <a:rPr lang="ru-RU" sz="1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Предоставление услуг по дневному уходу за детьми (88.91)</a:t>
            </a:r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341530" y="4758330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6</a:t>
            </a:fld>
            <a:endParaRPr lang="ru-RU" alt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16605" y="771550"/>
            <a:ext cx="7965885" cy="0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3" y="184484"/>
            <a:ext cx="1487967" cy="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03429" y="300224"/>
            <a:ext cx="7560841" cy="51997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>
                <a:latin typeface="Tahoma" panose="020B0604030504040204" pitchFamily="34" charset="0"/>
                <a:cs typeface="Tahoma" panose="020B0604030504040204" pitchFamily="34" charset="0"/>
              </a:rPr>
              <a:t>Количество налогоплательщиков, получивших субсидию </a:t>
            </a:r>
            <a:r>
              <a:rPr lang="ru-RU" sz="1300" b="1" dirty="0" smtClean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соответствии</a:t>
            </a:r>
            <a:endParaRPr lang="en-US" sz="1300" b="1" dirty="0" smtClean="0">
              <a:solidFill>
                <a:srgbClr val="B8885B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 smtClean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300" b="1" dirty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постановлением Правительства РФ </a:t>
            </a:r>
            <a:r>
              <a:rPr lang="ru-RU" sz="1300" b="1" dirty="0" smtClean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300" b="1" dirty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02.07.2020 № 976</a:t>
            </a: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7</a:t>
            </a:fld>
            <a:endParaRPr lang="ru-RU" alt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657570" y="2514528"/>
            <a:ext cx="1362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800" dirty="0" smtClean="0">
                <a:solidFill>
                  <a:srgbClr val="006E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3 281</a:t>
            </a:r>
            <a:endParaRPr lang="ru-RU" sz="4000" dirty="0" smtClean="0">
              <a:solidFill>
                <a:srgbClr val="006E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52120" y="3195567"/>
            <a:ext cx="275364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Деятельность в </a:t>
            </a:r>
            <a:r>
              <a:rPr lang="ru-RU" sz="1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области культуры</a:t>
            </a:r>
            <a:r>
              <a:rPr lang="ru-RU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спорта, </a:t>
            </a:r>
            <a:r>
              <a:rPr lang="ru-RU" sz="1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организации </a:t>
            </a:r>
            <a:r>
              <a:rPr lang="ru-RU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досуга </a:t>
            </a:r>
            <a:r>
              <a:rPr lang="ru-RU" sz="1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развлечений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88995" y="1141158"/>
            <a:ext cx="1862825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Предоставление прочих видов </a:t>
            </a:r>
            <a:r>
              <a:rPr lang="ru-RU" sz="1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услуг </a:t>
            </a:r>
            <a:br>
              <a:rPr lang="ru-RU" sz="1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стирка </a:t>
            </a:r>
            <a:r>
              <a:rPr lang="ru-RU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 химическая чистка изделий из ткани и меха, услуги парикмахерских и салонов красоты, деятельность фитнес-центров и т.д</a:t>
            </a:r>
            <a:r>
              <a:rPr lang="ru-RU" sz="1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700"/>
              </a:lnSpc>
            </a:pPr>
            <a:endParaRPr lang="ru-RU"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738317" y="4283822"/>
            <a:ext cx="0" cy="441607"/>
          </a:xfrm>
          <a:prstGeom prst="line">
            <a:avLst/>
          </a:prstGeom>
          <a:ln w="12700">
            <a:solidFill>
              <a:srgbClr val="B8885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074928" y="1618118"/>
            <a:ext cx="2306919" cy="0"/>
          </a:xfrm>
          <a:prstGeom prst="line">
            <a:avLst/>
          </a:prstGeom>
          <a:ln w="12700">
            <a:solidFill>
              <a:srgbClr val="B8885B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4069" y="10823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ru-RU" sz="2400" b="1" dirty="0" smtClean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400" b="1" dirty="0">
              <a:solidFill>
                <a:srgbClr val="B888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999547" y="3935072"/>
            <a:ext cx="2933552" cy="1"/>
          </a:xfrm>
          <a:prstGeom prst="line">
            <a:avLst/>
          </a:prstGeom>
          <a:ln w="12700">
            <a:solidFill>
              <a:srgbClr val="B8885B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908673" y="4327594"/>
            <a:ext cx="1149048" cy="284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1233100" y="4734259"/>
            <a:ext cx="2507369" cy="3288"/>
          </a:xfrm>
          <a:prstGeom prst="line">
            <a:avLst/>
          </a:prstGeom>
          <a:ln w="12700">
            <a:solidFill>
              <a:srgbClr val="B8885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314763" y="4091670"/>
            <a:ext cx="2105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Деятельность </a:t>
            </a:r>
            <a:r>
              <a:rPr lang="ru-RU" sz="12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области здравоохранения и социальных услуг</a:t>
            </a:r>
          </a:p>
          <a:p>
            <a:endParaRPr lang="ru-RU"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8896" y="413545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400" b="1" dirty="0">
              <a:solidFill>
                <a:srgbClr val="B888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471956" y="4778268"/>
            <a:ext cx="3499495" cy="0"/>
          </a:xfrm>
          <a:prstGeom prst="line">
            <a:avLst/>
          </a:prstGeom>
          <a:ln w="12700">
            <a:solidFill>
              <a:srgbClr val="B8885B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471956" y="4245052"/>
            <a:ext cx="0" cy="535701"/>
          </a:xfrm>
          <a:prstGeom prst="line">
            <a:avLst/>
          </a:prstGeom>
          <a:ln w="12700">
            <a:solidFill>
              <a:srgbClr val="B8885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652120" y="2092292"/>
            <a:ext cx="2689527" cy="0"/>
          </a:xfrm>
          <a:prstGeom prst="line">
            <a:avLst/>
          </a:prstGeom>
          <a:ln w="12700">
            <a:solidFill>
              <a:srgbClr val="B8885B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62153" y="1475615"/>
            <a:ext cx="270211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12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Деятельность гостиниц и предприятий общественного питания</a:t>
            </a:r>
            <a:endParaRPr lang="ru-RU"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27371" y="160770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19218" y="3331303"/>
            <a:ext cx="783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33099" y="423023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B88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202127767"/>
              </p:ext>
            </p:extLst>
          </p:nvPr>
        </p:nvGraphicFramePr>
        <p:xfrm>
          <a:off x="1236514" y="883541"/>
          <a:ext cx="5672159" cy="348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>
            <a:off x="1061610" y="861560"/>
            <a:ext cx="7965885" cy="0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3" y="184484"/>
            <a:ext cx="1487967" cy="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40679" y="186485"/>
            <a:ext cx="7335816" cy="49505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100" b="1" dirty="0" smtClean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ДОПОЛНИТЕЛЬНАЯ ОТСРОЧКА (РАССРОЧКА) ПО НАЛОГАМ И СТРАХОВЫМ ВЗНОСАМ</a:t>
            </a:r>
            <a:endParaRPr lang="ru-RU" altLang="ru-RU" sz="1100" b="1" dirty="0">
              <a:solidFill>
                <a:srgbClr val="B8885B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1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всех </a:t>
            </a:r>
            <a:r>
              <a:rPr lang="ru-RU" altLang="ru-RU" sz="1100" b="1" dirty="0" smtClean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ОРГАНИЗАЦИЙ </a:t>
            </a:r>
            <a:r>
              <a:rPr lang="ru-RU" altLang="ru-RU" sz="1100" b="1" dirty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ИП</a:t>
            </a:r>
            <a:r>
              <a:rPr lang="ru-RU" altLang="ru-RU" sz="1100" b="1" dirty="0" smtClean="0">
                <a:solidFill>
                  <a:srgbClr val="B8885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b="1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из наиболее пострадавших отраслей (не только МСП) </a:t>
            </a:r>
            <a:endParaRPr lang="ru-RU" altLang="ru-RU" sz="11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0679" y="1005319"/>
            <a:ext cx="7771781" cy="483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Отсрочку (</a:t>
            </a:r>
            <a:r>
              <a:rPr lang="ru-RU" sz="850" b="1" dirty="0" smtClean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 1 года) </a:t>
            </a:r>
            <a:r>
              <a:rPr lang="ru-RU" sz="85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85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рассрочку </a:t>
            </a:r>
            <a:r>
              <a:rPr lang="ru-RU" sz="85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850" b="1" dirty="0" smtClean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 3 лет</a:t>
            </a:r>
            <a:r>
              <a:rPr lang="ru-RU" sz="85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 можно </a:t>
            </a:r>
            <a:r>
              <a:rPr lang="ru-RU" sz="85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получить </a:t>
            </a:r>
            <a:endParaRPr lang="ru-RU" sz="850" b="1" dirty="0" smtClean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85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платежам со сроками уплаты в 2020 году, </a:t>
            </a:r>
            <a:endParaRPr lang="ru-RU" sz="850" b="1" dirty="0" smtClean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кроме </a:t>
            </a:r>
            <a:r>
              <a:rPr lang="ru-RU" sz="85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НДПИ и </a:t>
            </a:r>
            <a:r>
              <a:rPr lang="ru-RU" sz="85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акцизов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50" b="1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85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олжно </a:t>
            </a:r>
            <a:r>
              <a:rPr lang="ru-RU" sz="85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выполняться хотя бы одно из двух условий</a:t>
            </a:r>
            <a:r>
              <a:rPr lang="ru-RU" sz="85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1. Снижение </a:t>
            </a:r>
            <a:r>
              <a:rPr lang="ru-RU" sz="85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доходов, доходов от реализации или доходов </a:t>
            </a:r>
            <a:r>
              <a:rPr lang="ru-RU" sz="85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85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операций по нулевой ставке НДС </a:t>
            </a:r>
            <a:r>
              <a:rPr lang="ru-RU" sz="85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более, </a:t>
            </a:r>
            <a:r>
              <a:rPr lang="ru-RU" sz="85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чем на 10</a:t>
            </a:r>
            <a:r>
              <a:rPr lang="ru-RU" sz="85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2. Есть </a:t>
            </a:r>
            <a:r>
              <a:rPr lang="ru-RU" sz="85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убыток за отчетные периоды 2020 года, хотя за 2019 год убытка не </a:t>
            </a:r>
            <a:r>
              <a:rPr lang="ru-RU" sz="85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было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50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Обеспечение (залог):</a:t>
            </a:r>
            <a:endParaRPr lang="ru-RU" sz="850" dirty="0" smtClean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Менее </a:t>
            </a:r>
            <a:r>
              <a:rPr lang="ru-RU" sz="8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чем на 6 </a:t>
            </a:r>
            <a:r>
              <a:rPr lang="ru-RU" sz="8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месяцев – обеспечение </a:t>
            </a:r>
            <a:r>
              <a:rPr lang="ru-RU" sz="8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8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требуется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Более чем </a:t>
            </a:r>
            <a:r>
              <a:rPr lang="ru-RU" sz="8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 6 </a:t>
            </a:r>
            <a:r>
              <a:rPr lang="ru-RU" sz="8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месяцев – недвижимость, поручительство, банковская гарантия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00" dirty="0" smtClean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00" dirty="0" smtClean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00" dirty="0" smtClean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00" dirty="0" smtClean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00" dirty="0" smtClean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00" dirty="0" smtClean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00" b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800" b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400" b="1" dirty="0" smtClean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88 </a:t>
            </a:r>
            <a:r>
              <a:rPr lang="ru-RU" sz="1400" b="1" dirty="0" smtClean="0">
                <a:solidFill>
                  <a:srgbClr val="B8885B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ru-RU" sz="85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от общего количества заявлений были одобрены</a:t>
            </a:r>
            <a:r>
              <a:rPr lang="ru-RU" sz="85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85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Основные причины для отказа в предоставлении отсрочки (рассрочки) по постановлению Правительства РФ № 409 от 02.04.2020: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• организация </a:t>
            </a:r>
            <a:r>
              <a:rPr lang="ru-RU" sz="8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подала документы, являясь на момент подачи заявки </a:t>
            </a:r>
            <a:r>
              <a:rPr lang="ru-RU" sz="8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недействующей</a:t>
            </a:r>
            <a:endParaRPr lang="ru-RU" sz="85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• организация </a:t>
            </a:r>
            <a:r>
              <a:rPr lang="ru-RU" sz="8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имеет непогашенную </a:t>
            </a:r>
            <a:r>
              <a:rPr lang="ru-RU" sz="8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задолженность</a:t>
            </a:r>
            <a:endParaRPr lang="ru-RU" sz="85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8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• организация </a:t>
            </a:r>
            <a:r>
              <a:rPr lang="ru-RU" sz="85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находится в процессе </a:t>
            </a:r>
            <a:r>
              <a:rPr lang="ru-RU" sz="85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реорганизации</a:t>
            </a:r>
            <a:endParaRPr lang="ru-RU" sz="85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700" dirty="0" smtClean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7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700" dirty="0" smtClean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7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700" dirty="0" smtClean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7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7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0679" y="808170"/>
            <a:ext cx="4486415" cy="19714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defRPr/>
            </a:pPr>
            <a:r>
              <a:rPr lang="ru-RU" altLang="ru-RU" sz="1200" b="1" dirty="0" smtClean="0">
                <a:solidFill>
                  <a:srgbClr val="B8885B"/>
                </a:solidFill>
                <a:latin typeface="+mn-lt"/>
                <a:cs typeface="Tahoma" panose="020B0604030504040204" pitchFamily="34" charset="0"/>
              </a:rPr>
              <a:t>Постановление </a:t>
            </a:r>
            <a:r>
              <a:rPr lang="ru-RU" altLang="ru-RU" sz="1200" b="1" dirty="0">
                <a:solidFill>
                  <a:srgbClr val="B8885B"/>
                </a:solidFill>
                <a:latin typeface="+mn-lt"/>
                <a:cs typeface="Tahoma" panose="020B0604030504040204" pitchFamily="34" charset="0"/>
              </a:rPr>
              <a:t>Правительства </a:t>
            </a:r>
            <a:r>
              <a:rPr lang="ru-RU" altLang="ru-RU" sz="1200" b="1" dirty="0" smtClean="0">
                <a:solidFill>
                  <a:srgbClr val="B8885B"/>
                </a:solidFill>
                <a:latin typeface="+mn-lt"/>
                <a:cs typeface="Tahoma" panose="020B0604030504040204" pitchFamily="34" charset="0"/>
              </a:rPr>
              <a:t>РФ от </a:t>
            </a:r>
            <a:r>
              <a:rPr lang="ru-RU" altLang="ru-RU" sz="1200" b="1" dirty="0">
                <a:solidFill>
                  <a:srgbClr val="B8885B"/>
                </a:solidFill>
                <a:latin typeface="+mn-lt"/>
                <a:cs typeface="Tahoma" panose="020B0604030504040204" pitchFamily="34" charset="0"/>
              </a:rPr>
              <a:t>02.04.2020 </a:t>
            </a:r>
            <a:r>
              <a:rPr lang="ru-RU" altLang="ru-RU" sz="1200" b="1" dirty="0" smtClean="0">
                <a:solidFill>
                  <a:srgbClr val="B8885B"/>
                </a:solidFill>
                <a:latin typeface="+mn-lt"/>
                <a:cs typeface="Tahoma" panose="020B0604030504040204" pitchFamily="34" charset="0"/>
              </a:rPr>
              <a:t>№ 409</a:t>
            </a: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8713" y="4776995"/>
            <a:ext cx="2133600" cy="273844"/>
          </a:xfrm>
        </p:spPr>
        <p:txBody>
          <a:bodyPr/>
          <a:lstStyle/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8</a:t>
            </a:fld>
            <a:endParaRPr lang="ru-RU" alt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597714"/>
              </p:ext>
            </p:extLst>
          </p:nvPr>
        </p:nvGraphicFramePr>
        <p:xfrm>
          <a:off x="1016602" y="2532852"/>
          <a:ext cx="7785868" cy="163944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45308">
                  <a:extLst>
                    <a:ext uri="{9D8B030D-6E8A-4147-A177-3AD203B41FA5}">
                      <a16:colId xmlns:a16="http://schemas.microsoft.com/office/drawing/2014/main" val="517501893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5214089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260370178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4207043057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126586427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20248290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3964619137"/>
                    </a:ext>
                  </a:extLst>
                </a:gridCol>
              </a:tblGrid>
              <a:tr h="160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Отчетная дата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Июль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Август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Сентябрь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Октябрь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Ноябрь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Декабрь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8885B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997072"/>
                  </a:ext>
                </a:extLst>
              </a:tr>
              <a:tr h="242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количество поступивших </a:t>
                      </a:r>
                      <a:r>
                        <a:rPr lang="ru-RU" sz="800" u="none" strike="noStrike" dirty="0" smtClean="0">
                          <a:effectLst/>
                        </a:rPr>
                        <a:t>заявлений</a:t>
                      </a:r>
                    </a:p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261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453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8885B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52767"/>
                  </a:ext>
                </a:extLst>
              </a:tr>
              <a:tr h="24223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smtClean="0">
                          <a:effectLst/>
                        </a:rPr>
                        <a:t>на </a:t>
                      </a:r>
                      <a:r>
                        <a:rPr lang="ru-RU" sz="800" u="none" strike="noStrike" dirty="0">
                          <a:effectLst/>
                        </a:rPr>
                        <a:t>сумму (</a:t>
                      </a:r>
                      <a:r>
                        <a:rPr lang="ru-RU" sz="800" u="none" strike="noStrike" dirty="0" smtClean="0">
                          <a:effectLst/>
                        </a:rPr>
                        <a:t>млн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рублей)</a:t>
                      </a:r>
                    </a:p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68" marR="3468" marT="346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600,6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619,9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732,5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1028,6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1 257,3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8885B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622614"/>
                  </a:ext>
                </a:extLst>
              </a:tr>
              <a:tr h="242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отказы</a:t>
                      </a:r>
                    </a:p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8885B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263572"/>
                  </a:ext>
                </a:extLst>
              </a:tr>
              <a:tr h="242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положительные </a:t>
                      </a:r>
                      <a:r>
                        <a:rPr lang="ru-RU" sz="800" u="none" strike="noStrike" dirty="0" smtClean="0">
                          <a:effectLst/>
                        </a:rPr>
                        <a:t>решения</a:t>
                      </a:r>
                    </a:p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249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278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398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8885B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539779"/>
                  </a:ext>
                </a:extLst>
              </a:tr>
              <a:tr h="242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на сумму (</a:t>
                      </a:r>
                      <a:r>
                        <a:rPr lang="ru-RU" sz="800" u="none" strike="noStrike" dirty="0" smtClean="0">
                          <a:effectLst/>
                        </a:rPr>
                        <a:t>млн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рублей)</a:t>
                      </a:r>
                    </a:p>
                    <a:p>
                      <a:pPr algn="l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398,1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624,7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894,1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1 095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8885B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668384"/>
                  </a:ext>
                </a:extLst>
              </a:tr>
              <a:tr h="242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на </a:t>
                      </a:r>
                      <a:r>
                        <a:rPr lang="ru-RU" sz="800" u="none" strike="noStrike" dirty="0" smtClean="0">
                          <a:effectLst/>
                        </a:rPr>
                        <a:t>рассмотрении</a:t>
                      </a:r>
                    </a:p>
                  </a:txBody>
                  <a:tcPr marL="3468" marR="3468" marT="3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8885B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63204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1016605" y="771550"/>
            <a:ext cx="7965885" cy="0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3" y="184484"/>
            <a:ext cx="1487967" cy="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40680" y="861560"/>
            <a:ext cx="804181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200" b="1" dirty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Новосибирской области от 29.06.2020  № 256-п </a:t>
            </a:r>
            <a:endParaRPr lang="ru-RU" sz="1200" b="1" dirty="0" smtClean="0">
              <a:solidFill>
                <a:srgbClr val="9E6F44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200" b="1" dirty="0" smtClean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b="1" dirty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 продлении сроков уплаты авансовых платежей по налогу на имущество организаций</a:t>
            </a:r>
            <a:r>
              <a:rPr lang="ru-RU" sz="1200" b="1" dirty="0" smtClean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200" dirty="0">
              <a:solidFill>
                <a:srgbClr val="9E6F44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200" dirty="0" smtClean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Продление </a:t>
            </a:r>
            <a:r>
              <a:rPr lang="ru-RU" sz="11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сроков уплаты авансовых платежей за 1 и 2 </a:t>
            </a:r>
            <a:r>
              <a:rPr lang="ru-RU" sz="11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кварталы </a:t>
            </a:r>
            <a:r>
              <a:rPr lang="ru-RU" sz="11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2020 года по налогу на имущество организаций для налогоплательщиков из пострадавших отраслей, </a:t>
            </a:r>
            <a:r>
              <a:rPr lang="ru-RU" sz="1100" dirty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которые не имеют право на перенос срока уплаты </a:t>
            </a:r>
            <a:r>
              <a:rPr lang="ru-RU" sz="11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данных авансовых платежей в соответствии с Постановлением Правительства РФ от 02.04.2020 № 409 «О мерах по обеспечению устойчивого развития экономики» и </a:t>
            </a:r>
            <a:r>
              <a:rPr lang="ru-RU" sz="11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вынуждены </a:t>
            </a:r>
            <a:r>
              <a:rPr lang="ru-RU" sz="11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приостановить свою деятельность на территории Новосибирской </a:t>
            </a:r>
            <a:r>
              <a:rPr lang="ru-RU" sz="11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100" b="1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100" dirty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условии сохранения не менее </a:t>
            </a:r>
            <a:r>
              <a:rPr lang="ru-RU" sz="1100" b="1" dirty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90% </a:t>
            </a:r>
            <a:r>
              <a:rPr lang="ru-RU" sz="1100" dirty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рабочих  мест и заработной платы </a:t>
            </a:r>
            <a:r>
              <a:rPr lang="ru-RU" sz="1100" dirty="0" smtClean="0">
                <a:solidFill>
                  <a:srgbClr val="9E6F44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сотрудников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100" dirty="0" smtClean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ООО «Про 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Капитал 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Сибирь» (</a:t>
            </a:r>
            <a:r>
              <a:rPr lang="en-US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DOMINA</a:t>
            </a: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ru-RU" sz="11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ООО «Посуда-центр сервис»</a:t>
            </a:r>
            <a:endParaRPr lang="ru-RU" sz="1100" dirty="0" smtClean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ООО </a:t>
            </a:r>
            <a:r>
              <a:rPr lang="ru-RU" sz="11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«Сибирь Экспоцентр</a:t>
            </a:r>
            <a:r>
              <a:rPr lang="ru-RU" sz="11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1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ГАУК НСО «Новосибирская государственная филармония</a:t>
            </a:r>
            <a:r>
              <a:rPr lang="ru-RU" sz="11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1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2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2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200" dirty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200" dirty="0" smtClean="0">
              <a:solidFill>
                <a:srgbClr val="006CB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CB5"/>
              </a:buClr>
              <a:defRPr/>
            </a:pPr>
            <a:endParaRPr lang="ru-RU" sz="1200" b="1" dirty="0" smtClean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328713" y="477699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240A6F28-DA0F-406F-ABE3-19AF63CB0075}" type="slidenum">
              <a:rPr lang="ru-RU" altLang="ru-RU" smtClean="0"/>
              <a:pPr algn="l">
                <a:defRPr/>
              </a:pPr>
              <a:t>9</a:t>
            </a:fld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6594" y="276495"/>
            <a:ext cx="8100901" cy="3538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ПРОДЛЕНИЕ СРОКОВ УПЛАТЫ НАЛОГА НА ИМУЩЕСТВО</a:t>
            </a:r>
            <a:endParaRPr lang="ru-RU" altLang="ru-RU" sz="1200" b="1" dirty="0">
              <a:solidFill>
                <a:srgbClr val="9E6F4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200" b="1" dirty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ОРГАНИЗАЦИЙ и </a:t>
            </a:r>
            <a:r>
              <a:rPr lang="ru-RU" alt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ИП, </a:t>
            </a:r>
            <a:r>
              <a:rPr lang="ru-RU" altLang="ru-RU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кто не </a:t>
            </a:r>
            <a:r>
              <a:rPr lang="ru-RU" altLang="ru-RU" sz="1200" b="1" dirty="0">
                <a:latin typeface="Tahoma" panose="020B0604030504040204" pitchFamily="34" charset="0"/>
                <a:cs typeface="Tahoma" panose="020B0604030504040204" pitchFamily="34" charset="0"/>
              </a:rPr>
              <a:t>имеют право на перенос срока уплаты </a:t>
            </a:r>
            <a:r>
              <a:rPr lang="ru-RU" altLang="ru-RU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налогов </a:t>
            </a:r>
            <a:endParaRPr lang="en-US" altLang="ru-RU" sz="12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tabLst>
                <a:tab pos="1258888" algn="l"/>
              </a:tabLst>
              <a:defRPr/>
            </a:pPr>
            <a:r>
              <a:rPr lang="ru-RU" altLang="ru-RU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altLang="ru-RU" sz="1200" b="1" dirty="0">
                <a:latin typeface="Tahoma" panose="020B0604030504040204" pitchFamily="34" charset="0"/>
                <a:cs typeface="Tahoma" panose="020B0604030504040204" pitchFamily="34" charset="0"/>
              </a:rPr>
              <a:t>соответствии с </a:t>
            </a:r>
            <a:r>
              <a:rPr lang="ru-RU" altLang="ru-RU" sz="1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Постановлением </a:t>
            </a:r>
            <a:r>
              <a:rPr lang="ru-RU" altLang="ru-RU" sz="1200" b="1" dirty="0">
                <a:latin typeface="Tahoma" panose="020B0604030504040204" pitchFamily="34" charset="0"/>
                <a:cs typeface="Tahoma" panose="020B0604030504040204" pitchFamily="34" charset="0"/>
              </a:rPr>
              <a:t>Правительства РФ от 02.04.2020 № 409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16605" y="771550"/>
            <a:ext cx="7965885" cy="0"/>
          </a:xfrm>
          <a:prstGeom prst="line">
            <a:avLst/>
          </a:prstGeom>
          <a:ln>
            <a:solidFill>
              <a:srgbClr val="B88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3" y="184484"/>
            <a:ext cx="1487967" cy="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34659</TotalTime>
  <Words>3270</Words>
  <Application>Microsoft Office PowerPoint</Application>
  <PresentationFormat>Экран (16:9)</PresentationFormat>
  <Paragraphs>825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Tahoma</vt:lpstr>
      <vt:lpstr>ＭＳ Ｐゴシック</vt:lpstr>
      <vt:lpstr>Arial Narrow</vt:lpstr>
      <vt:lpstr>Calibri</vt:lpstr>
      <vt:lpstr>Arial</vt:lpstr>
      <vt:lpstr>Times New Roman</vt:lpstr>
      <vt:lpstr>1_Тема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Давыдова АМ</dc:creator>
  <cp:lastModifiedBy>Давыдова Анна Михайловна</cp:lastModifiedBy>
  <cp:revision>3130</cp:revision>
  <cp:lastPrinted>2020-12-21T06:07:07Z</cp:lastPrinted>
  <dcterms:created xsi:type="dcterms:W3CDTF">2009-04-22T03:24:40Z</dcterms:created>
  <dcterms:modified xsi:type="dcterms:W3CDTF">2021-02-10T05:21:51Z</dcterms:modified>
</cp:coreProperties>
</file>