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8750" r:id="rId1"/>
    <p:sldMasterId id="2147488868" r:id="rId2"/>
  </p:sldMasterIdLst>
  <p:notesMasterIdLst>
    <p:notesMasterId r:id="rId35"/>
  </p:notesMasterIdLst>
  <p:handoutMasterIdLst>
    <p:handoutMasterId r:id="rId36"/>
  </p:handoutMasterIdLst>
  <p:sldIdLst>
    <p:sldId id="1135" r:id="rId3"/>
    <p:sldId id="1175" r:id="rId4"/>
    <p:sldId id="1178" r:id="rId5"/>
    <p:sldId id="1118" r:id="rId6"/>
    <p:sldId id="1154" r:id="rId7"/>
    <p:sldId id="1141" r:id="rId8"/>
    <p:sldId id="1144" r:id="rId9"/>
    <p:sldId id="1142" r:id="rId10"/>
    <p:sldId id="1146" r:id="rId11"/>
    <p:sldId id="1179" r:id="rId12"/>
    <p:sldId id="1185" r:id="rId13"/>
    <p:sldId id="1181" r:id="rId14"/>
    <p:sldId id="1186" r:id="rId15"/>
    <p:sldId id="1168" r:id="rId16"/>
    <p:sldId id="1173" r:id="rId17"/>
    <p:sldId id="1187" r:id="rId18"/>
    <p:sldId id="1147" r:id="rId19"/>
    <p:sldId id="1148" r:id="rId20"/>
    <p:sldId id="1188" r:id="rId21"/>
    <p:sldId id="1180" r:id="rId22"/>
    <p:sldId id="1149" r:id="rId23"/>
    <p:sldId id="1143" r:id="rId24"/>
    <p:sldId id="1155" r:id="rId25"/>
    <p:sldId id="1150" r:id="rId26"/>
    <p:sldId id="1151" r:id="rId27"/>
    <p:sldId id="1152" r:id="rId28"/>
    <p:sldId id="1162" r:id="rId29"/>
    <p:sldId id="1159" r:id="rId30"/>
    <p:sldId id="1160" r:id="rId31"/>
    <p:sldId id="1153" r:id="rId32"/>
    <p:sldId id="1169" r:id="rId33"/>
    <p:sldId id="1183" r:id="rId3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MS PGothic" panose="020B0600070205080204" pitchFamily="34" charset="-128"/>
      <p:regular r:id="rId4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>
          <p15:clr>
            <a:srgbClr val="A4A3A4"/>
          </p15:clr>
        </p15:guide>
        <p15:guide id="2" pos="295">
          <p15:clr>
            <a:srgbClr val="A4A3A4"/>
          </p15:clr>
        </p15:guide>
        <p15:guide id="3" pos="2381">
          <p15:clr>
            <a:srgbClr val="A4A3A4"/>
          </p15:clr>
        </p15:guide>
        <p15:guide id="4" orient="horz" pos="395">
          <p15:clr>
            <a:srgbClr val="A4A3A4"/>
          </p15:clr>
        </p15:guide>
        <p15:guide id="5" orient="horz" pos="2890">
          <p15:clr>
            <a:srgbClr val="A4A3A4"/>
          </p15:clr>
        </p15:guide>
        <p15:guide id="6" pos="5420">
          <p15:clr>
            <a:srgbClr val="A4A3A4"/>
          </p15:clr>
        </p15:guide>
        <p15:guide id="7" pos="4332" userDrawn="1">
          <p15:clr>
            <a:srgbClr val="A4A3A4"/>
          </p15:clr>
        </p15:guide>
        <p15:guide id="8" orient="horz" pos="2573">
          <p15:clr>
            <a:srgbClr val="A4A3A4"/>
          </p15:clr>
        </p15:guide>
        <p15:guide id="9" pos="2245">
          <p15:clr>
            <a:srgbClr val="A4A3A4"/>
          </p15:clr>
        </p15:guide>
        <p15:guide id="10" orient="horz" pos="855" userDrawn="1">
          <p15:clr>
            <a:srgbClr val="A4A3A4"/>
          </p15:clr>
        </p15:guide>
        <p15:guide id="11" orient="horz" pos="2641">
          <p15:clr>
            <a:srgbClr val="A4A3A4"/>
          </p15:clr>
        </p15:guide>
        <p15:guide id="12" orient="horz" pos="2952" userDrawn="1">
          <p15:clr>
            <a:srgbClr val="A4A3A4"/>
          </p15:clr>
        </p15:guide>
        <p15:guide id="13" pos="2625">
          <p15:clr>
            <a:srgbClr val="A4A3A4"/>
          </p15:clr>
        </p15:guide>
        <p15:guide id="14" orient="horz" pos="1081">
          <p15:clr>
            <a:srgbClr val="A4A3A4"/>
          </p15:clr>
        </p15:guide>
        <p15:guide id="15" orient="horz" pos="741">
          <p15:clr>
            <a:srgbClr val="A4A3A4"/>
          </p15:clr>
        </p15:guide>
        <p15:guide id="16" orient="horz" pos="2726">
          <p15:clr>
            <a:srgbClr val="A4A3A4"/>
          </p15:clr>
        </p15:guide>
        <p15:guide id="17" orient="horz" pos="117">
          <p15:clr>
            <a:srgbClr val="A4A3A4"/>
          </p15:clr>
        </p15:guide>
        <p15:guide id="18" orient="horz" pos="3151">
          <p15:clr>
            <a:srgbClr val="A4A3A4"/>
          </p15:clr>
        </p15:guide>
        <p15:guide id="19" orient="horz" pos="3239">
          <p15:clr>
            <a:srgbClr val="A4A3A4"/>
          </p15:clr>
        </p15:guide>
        <p15:guide id="20" orient="horz" pos="316">
          <p15:clr>
            <a:srgbClr val="A4A3A4"/>
          </p15:clr>
        </p15:guide>
        <p15:guide id="21" pos="5431">
          <p15:clr>
            <a:srgbClr val="A4A3A4"/>
          </p15:clr>
        </p15:guide>
        <p15:guide id="22" pos="4779">
          <p15:clr>
            <a:srgbClr val="A4A3A4"/>
          </p15:clr>
        </p15:guide>
        <p15:guide id="23" orient="horz" pos="429">
          <p15:clr>
            <a:srgbClr val="A4A3A4"/>
          </p15:clr>
        </p15:guide>
        <p15:guide id="24" orient="horz" pos="2329">
          <p15:clr>
            <a:srgbClr val="A4A3A4"/>
          </p15:clr>
        </p15:guide>
        <p15:guide id="25" orient="horz" pos="458">
          <p15:clr>
            <a:srgbClr val="A4A3A4"/>
          </p15:clr>
        </p15:guide>
        <p15:guide id="26" pos="2767">
          <p15:clr>
            <a:srgbClr val="A4A3A4"/>
          </p15:clr>
        </p15:guide>
        <p15:guide id="27" pos="4893">
          <p15:clr>
            <a:srgbClr val="A4A3A4"/>
          </p15:clr>
        </p15:guide>
        <p15:guide id="28" orient="horz" pos="1847">
          <p15:clr>
            <a:srgbClr val="A4A3A4"/>
          </p15:clr>
        </p15:guide>
        <p15:guide id="29" orient="horz" pos="401">
          <p15:clr>
            <a:srgbClr val="A4A3A4"/>
          </p15:clr>
        </p15:guide>
        <p15:guide id="30" pos="2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ьщикова Анастасия Сергеевна" initials="М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A59"/>
    <a:srgbClr val="006CB5"/>
    <a:srgbClr val="CF415E"/>
    <a:srgbClr val="ED9A00"/>
    <a:srgbClr val="D61D7D"/>
    <a:srgbClr val="1DD6B7"/>
    <a:srgbClr val="3498DB"/>
    <a:srgbClr val="7030A0"/>
    <a:srgbClr val="E4594E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126" autoAdjust="0"/>
  </p:normalViewPr>
  <p:slideViewPr>
    <p:cSldViewPr showGuides="1">
      <p:cViewPr varScale="1">
        <p:scale>
          <a:sx n="116" d="100"/>
          <a:sy n="116" d="100"/>
        </p:scale>
        <p:origin x="475" y="82"/>
      </p:cViewPr>
      <p:guideLst>
        <p:guide orient="horz" pos="1076"/>
        <p:guide pos="295"/>
        <p:guide pos="2381"/>
        <p:guide orient="horz" pos="395"/>
        <p:guide orient="horz" pos="2890"/>
        <p:guide pos="5420"/>
        <p:guide pos="4332"/>
        <p:guide orient="horz" pos="2573"/>
        <p:guide pos="2245"/>
        <p:guide orient="horz" pos="855"/>
        <p:guide orient="horz" pos="2641"/>
        <p:guide orient="horz" pos="2952"/>
        <p:guide pos="2625"/>
        <p:guide orient="horz" pos="1081"/>
        <p:guide orient="horz" pos="741"/>
        <p:guide orient="horz" pos="2726"/>
        <p:guide orient="horz" pos="117"/>
        <p:guide orient="horz" pos="3151"/>
        <p:guide orient="horz" pos="3239"/>
        <p:guide orient="horz" pos="316"/>
        <p:guide pos="5431"/>
        <p:guide pos="4779"/>
        <p:guide orient="horz" pos="429"/>
        <p:guide orient="horz" pos="2329"/>
        <p:guide orient="horz" pos="458"/>
        <p:guide pos="2767"/>
        <p:guide pos="4893"/>
        <p:guide orient="horz" pos="1847"/>
        <p:guide orient="horz" pos="401"/>
        <p:guide pos="2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136" y="-108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BE05650-CAA7-46ED-9EB7-8AF2481FB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01A04C-7D07-40DC-AADE-F4A29DEFA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29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A9BEDA9-4CE4-4B37-868D-3BAD8FC69A63}" type="datetimeFigureOut">
              <a:rPr lang="ru-RU"/>
              <a:pPr>
                <a:defRPr/>
              </a:pPr>
              <a:t>29.07.2020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771E31-A323-43AB-83E6-93529895F5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921A2F-A475-4074-9A68-999474928F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29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684FA9-44A5-47ED-A768-A91A68A75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52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C28FA4A-3733-4558-8162-8AF4AA41F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F068C-C887-446B-BB52-2D8E840DC0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29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8636F2-CA54-487A-A31C-5376F57B82B6}" type="datetimeFigureOut">
              <a:rPr lang="ru-RU"/>
              <a:pPr>
                <a:defRPr/>
              </a:pPr>
              <a:t>29.07.2020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1E75C32-4106-4C01-A80C-1CE6D46B3A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003A4A-1FA6-4DAC-AB77-635AF0267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9" y="4716856"/>
            <a:ext cx="5437821" cy="446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A7CB5-B5F2-4DDB-99D9-DF825152D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D71F5-89EF-4C5E-BACC-D4BD2FE7F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29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6975AF-01B6-440F-A6CF-4802E70C7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5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6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5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20C9-234C-4068-A929-EEEC839FE3C2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304C-573E-42B7-80B1-C32F19C87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3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0F36-7619-4700-9419-35C684A21F7A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24EC-6AC7-46B3-AB5F-E7807DA2B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18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C98E-5C33-4723-8899-8F70E9006A4B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35CE-1DD7-42F8-9428-BD380CF90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41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4FC9-206E-4F0D-989D-CF71274EC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304C-573E-42B7-80B1-C32F19C87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16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BE57-EAF6-4E0B-B65E-722E6E240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6F28-DA0F-406F-ABE3-19AF63CB0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908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2A44-1809-4BCA-9D7F-03EB141868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90B2-2A0C-4672-B419-A4BA947A1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18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402D-665F-4230-B1B3-69B38A06F0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EC47-B0CD-4C03-A394-F04FBC8F3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82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4C46-44DC-4954-9584-D71E3EB545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990F-4B37-4AAD-9692-A506FB67F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84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910E-774E-48F3-A70C-045C291E5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BE1D-8B78-40E9-AAC2-7AD2ED1DF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32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EB4F-D32D-4E3A-9FCC-F1B8D5215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0B67-29E8-45D0-891A-33446AC7D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43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FE03-5AFD-45E6-BC24-635C84E55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EB73-D5C6-4730-BC60-780AE9A2B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92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EB59-1318-48C2-872E-E6C0628A6668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6F28-DA0F-406F-ABE3-19AF63CB0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43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A74F-A91A-4C39-8A92-10D0E171C9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22A8-C879-454C-ABC6-63958F26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07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C8B-B9CB-43F1-9970-016A920FD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24EC-6AC7-46B3-AB5F-E7807DA2B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82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9B89-B6BB-4AE9-B18C-40ABA381D9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35CE-1DD7-42F8-9428-BD380CF90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C332-CCDA-4A60-B0A1-230C5FF9EC88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90B2-2A0C-4672-B419-A4BA947A1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02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9A04-4E60-4667-8897-B9B7E12B670E}" type="datetime1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EC47-B0CD-4C03-A394-F04FBC8F3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6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9FCB-57E7-491C-A54B-77F228AB180C}" type="datetime1">
              <a:rPr lang="ru-RU" smtClean="0"/>
              <a:t>29.07.2020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990F-4B37-4AAD-9692-A506FB67F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7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6645-1F7A-4EBA-B33F-4C18E0493EC5}" type="datetime1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BE1D-8B78-40E9-AAC2-7AD2ED1DF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9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5A1A-929F-4DE2-A06A-DA71F74A5879}" type="datetime1">
              <a:rPr lang="ru-RU" smtClean="0"/>
              <a:t>29.07.2020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0B67-29E8-45D0-891A-33446AC7D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04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317D-30E8-4919-8D06-4274F5BD2256}" type="datetime1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EB73-D5C6-4730-BC60-780AE9A2B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43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89FD-6F68-48F9-9DDB-9B92A2EEC2CA}" type="datetime1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22A8-C879-454C-ABC6-63958F26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13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814921-BEA4-453B-96B0-B4248AC72238}" type="datetime1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E52EEF-6721-44C1-8984-44B44BE75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9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98BDB92-2617-4652-9711-C284D055A3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E52EEF-6721-44C1-8984-44B44BE75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69" r:id="rId1"/>
    <p:sldLayoutId id="2147488870" r:id="rId2"/>
    <p:sldLayoutId id="2147488871" r:id="rId3"/>
    <p:sldLayoutId id="2147488872" r:id="rId4"/>
    <p:sldLayoutId id="2147488873" r:id="rId5"/>
    <p:sldLayoutId id="2147488874" r:id="rId6"/>
    <p:sldLayoutId id="2147488875" r:id="rId7"/>
    <p:sldLayoutId id="2147488876" r:id="rId8"/>
    <p:sldLayoutId id="2147488877" r:id="rId9"/>
    <p:sldLayoutId id="2147488878" r:id="rId10"/>
    <p:sldLayoutId id="21474888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overnment.ru/media/files/WRawsdDrM9q9YWNtswaxH4t0BJ074jUk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52900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5447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5447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&#1053;&#1055;&#1040;_&#1073;&#1080;&#1079;&#1085;&#1077;&#1089;&#1091;/&#1055;&#1055;&#1056;&#1060;_699.doc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ation.pravo.gov.ru/Document/View/5400202007170004" TargetMode="External"/><Relationship Id="rId5" Type="http://schemas.openxmlformats.org/officeDocument/2006/relationships/hyperlink" Target="http://publication.pravo.gov.ru/Document/View/0001202004060005" TargetMode="External"/><Relationship Id="rId4" Type="http://schemas.openxmlformats.org/officeDocument/2006/relationships/hyperlink" Target="http://www.consultant.ru/cons/cgi/online.cgi?req=doc&amp;base=LAW&amp;n=352723&amp;fld=134&amp;dst=1000000001,0&amp;rnd=0.3557798594536976#04032724899776922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3;&#1055;&#1040;_&#1073;&#1080;&#1079;&#1085;&#1077;&#1089;&#1091;/&#1055;&#1055;&#1056;&#1060;_699.doc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static.government.ru/media/files/DNn5XRTWGKUrOZsUtveBgZIK5ie2jnIB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383732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349323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3841776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518002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358231/" TargetMode="External"/><Relationship Id="rId3" Type="http://schemas.openxmlformats.org/officeDocument/2006/relationships/hyperlink" Target="https://data.economy.gov.ru/" TargetMode="External"/><Relationship Id="rId7" Type="http://schemas.openxmlformats.org/officeDocument/2006/relationships/hyperlink" Target="http://publication.pravo.gov.ru/Document/View/00012020051400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government.ru/media/files/xSzXgJ8qIKEWI59NsUXxmmt34jbCa1AR.pdf" TargetMode="External"/><Relationship Id="rId5" Type="http://schemas.openxmlformats.org/officeDocument/2006/relationships/hyperlink" Target="http://static.government.ru/media/files/WVWSfmz9yRwQRJZwEAR7PlJQKnfK0oi7.pdf" TargetMode="External"/><Relationship Id="rId10" Type="http://schemas.microsoft.com/office/2007/relationships/hdphoto" Target="../media/hdphoto1.wdp"/><Relationship Id="rId4" Type="http://schemas.openxmlformats.org/officeDocument/2006/relationships/hyperlink" Target="http://www.consultant.ru/document/cons_doc_LAW_352128/" TargetMode="Externa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base.garant.ru/73850806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ation.pravo.gov.ru/Document/View/5400202006170016" TargetMode="External"/><Relationship Id="rId5" Type="http://schemas.openxmlformats.org/officeDocument/2006/relationships/hyperlink" Target="http://publication.pravo.gov.ru/Document/View/5400202004290002" TargetMode="External"/><Relationship Id="rId4" Type="http://schemas.openxmlformats.org/officeDocument/2006/relationships/hyperlink" Target="http://www.consultant.ru/document/cons_doc_LAW_34814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4060020" TargetMode="External"/><Relationship Id="rId7" Type="http://schemas.openxmlformats.org/officeDocument/2006/relationships/hyperlink" Target="http://www.consultant.ru/document/cons_doc_LAW_34947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service.nalog.ru/covid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dmsp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mailto:info@fondmsp.r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icrofund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icrofund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mailto:uszn@nso.r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657377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54002020070200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54002020071700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4;&#1086;&#1081;&#1073;&#1080;&#1079;&#1085;&#1077;&#1089;.&#1088;&#1092;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msp.economy.gov.ru/" TargetMode="External"/><Relationship Id="rId12" Type="http://schemas.openxmlformats.org/officeDocument/2006/relationships/hyperlink" Target="https://&#1089;&#1090;&#1086;&#1087;&#1082;&#1086;&#1088;&#1086;&#1085;&#1072;&#1074;&#1080;&#1088;&#1091;&#1089;.&#1088;&#1092;/what-to-do/busines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economika_bezvirusa_bot" TargetMode="External"/><Relationship Id="rId11" Type="http://schemas.openxmlformats.org/officeDocument/2006/relationships/hyperlink" Target="https://www.nalog.ru/rn50/business-support-2020/" TargetMode="External"/><Relationship Id="rId5" Type="http://schemas.openxmlformats.org/officeDocument/2006/relationships/hyperlink" Target="http://covid.economy.gov.ru/" TargetMode="External"/><Relationship Id="rId10" Type="http://schemas.openxmlformats.org/officeDocument/2006/relationships/hyperlink" Target="http://government.ru/support_measures/wizard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government.ru/support_measures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tel:88005555777" TargetMode="External"/><Relationship Id="rId13" Type="http://schemas.openxmlformats.org/officeDocument/2006/relationships/hyperlink" Target="tel:+73832989430" TargetMode="External"/><Relationship Id="rId3" Type="http://schemas.openxmlformats.org/officeDocument/2006/relationships/hyperlink" Target="tel:+73833252291" TargetMode="External"/><Relationship Id="rId7" Type="http://schemas.openxmlformats.org/officeDocument/2006/relationships/hyperlink" Target="tel:+73833251500" TargetMode="External"/><Relationship Id="rId12" Type="http://schemas.openxmlformats.org/officeDocument/2006/relationships/hyperlink" Target="tel:+738329015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:+79137347274" TargetMode="External"/><Relationship Id="rId11" Type="http://schemas.openxmlformats.org/officeDocument/2006/relationships/hyperlink" Target="tel:+73832367070" TargetMode="External"/><Relationship Id="rId5" Type="http://schemas.openxmlformats.org/officeDocument/2006/relationships/hyperlink" Target="tel:+79032585362" TargetMode="External"/><Relationship Id="rId10" Type="http://schemas.openxmlformats.org/officeDocument/2006/relationships/hyperlink" Target="tel:+79139321540" TargetMode="External"/><Relationship Id="rId4" Type="http://schemas.openxmlformats.org/officeDocument/2006/relationships/hyperlink" Target="tel:+73833250102" TargetMode="External"/><Relationship Id="rId9" Type="http://schemas.openxmlformats.org/officeDocument/2006/relationships/hyperlink" Target="tel:032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rmsp.nalog.ru/search.html?mode=quic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grul.nalog.ru/index.html" TargetMode="External"/><Relationship Id="rId5" Type="http://schemas.openxmlformats.org/officeDocument/2006/relationships/hyperlink" Target="https://base.garant.ru/73846630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.nso.ru/sites/econom.nso.ru/wodby_files/files/imce/nalogovaya_otsrochka.pdf" TargetMode="External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nalog.ru/rn54/business-support-2020/" TargetMode="External"/><Relationship Id="rId4" Type="http://schemas.openxmlformats.org/officeDocument/2006/relationships/hyperlink" Target="http://www.consultant.ru/document/cons_doc_LAW_34946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946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nalog.ru/rn54/business-support-202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946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nalog.ru/rn54/business-support-202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4908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51435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1" y="1626645"/>
            <a:ext cx="576064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О </a:t>
            </a:r>
            <a:r>
              <a:rPr lang="ru-RU" sz="1800" b="1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текущей ситуации в экономике Новосибирской области в связи с распространением </a:t>
            </a:r>
            <a:r>
              <a:rPr 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новой </a:t>
            </a:r>
            <a:r>
              <a:rPr lang="ru-RU" sz="1800" b="1" dirty="0" err="1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коронавирусной</a:t>
            </a:r>
            <a:r>
              <a:rPr 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инфекции и мерах, принимаемых для поддержки бизнеса</a:t>
            </a:r>
            <a:endParaRPr lang="ru-RU" altLang="ru-RU" sz="1800" b="1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r">
              <a:defRPr/>
            </a:pPr>
            <a:endParaRPr lang="ru-RU" altLang="ru-RU" sz="1800" b="1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26645"/>
            <a:ext cx="324036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МИНЭКОНОМРАЗВИТИЯ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НОВОСИБИРСКОЙ 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ОБЛАСТИ</a:t>
            </a:r>
            <a:endParaRPr lang="ru-RU" altLang="ru-RU" sz="1800" dirty="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defRPr/>
            </a:pPr>
            <a:endParaRPr lang="ru-RU" alt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1500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19" y="4506965"/>
            <a:ext cx="2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29.07.2020</a:t>
            </a:r>
            <a:endParaRPr lang="ru-RU" sz="1200" b="1" dirty="0">
              <a:solidFill>
                <a:prstClr val="white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СУБСИДИЯ НА ЗАРПЛАТУ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 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наиболее пострадавших отраслей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861560"/>
            <a:ext cx="457642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Субсидия предоставляется в целях частичной компенсации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затрат,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связанных с осуществлением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деятельности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условиях ухудшения ситуации в результате распространения новой </a:t>
            </a:r>
            <a:r>
              <a:rPr lang="ru-RU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коронавирусной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инфекции, в том числе на сохранение занятости и оплаты труда своих работников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апреле и мае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работников получателя субсидии в месяце, за который выплачивается субсидия, составляет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количества работников в марте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субсидии за апрель 2020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 направляется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мая до 1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субсидии за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 2020 года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 направляется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 до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июля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субсидии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человека = 12 130 руб. (МРОТ)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211384"/>
            <a:ext cx="3330370" cy="99011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РФ от 24.04.2020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576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«Об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утверждении Правил предоставления в 2020 году из федерального бюджета субсидий субъектам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МСП,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ведущим деятельность в отраслях Российской экономики, в наибольшей степени пострадавших в условиях ухудшения ситуации в результате распространения новой </a:t>
            </a:r>
            <a:r>
              <a:rPr lang="ru-RU" altLang="ru-RU" sz="800" dirty="0" err="1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коронавирусной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инфекции»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919174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6067398" y="906565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130" y="2201494"/>
            <a:ext cx="3240360" cy="8803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1</a:t>
            </a: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lvl="0"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2</a:t>
            </a: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Подать заявление в налоговый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орган в электронном виде через личный кабинет налогоплательщика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4632" y="3156815"/>
            <a:ext cx="3240360" cy="18002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48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091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заявление 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 мае –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24 953 заявления </a:t>
            </a:r>
          </a:p>
          <a:p>
            <a:pPr lvl="0"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июне –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23 138 заявлений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Выплачено -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субсидий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на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сумму 1 908 млн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руб.</a:t>
            </a:r>
          </a:p>
          <a:p>
            <a:pPr lvl="0"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мае –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961,8 млн руб. </a:t>
            </a:r>
          </a:p>
          <a:p>
            <a:pPr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июне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–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945,8 млн руб.</a:t>
            </a:r>
          </a:p>
          <a:p>
            <a:pPr lvl="0" defTabSz="685800">
              <a:defRPr/>
            </a:pPr>
            <a:endParaRPr lang="ru-RU" altLang="ru-RU" sz="300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Отказано по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6 548 заявлениям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причина: отсутствие в реестре СМП на 01.03.2020, наличие недоимки, непогашенные налоги и страховые взносы, отсутствие в перечне пострадавших отраслей экономики 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85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40680" y="257275"/>
            <a:ext cx="8055896" cy="4658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Субсидия физическим лицам, в том числе индивидуальным предпринимателям, применявшим в 2019 году специальный налоговый режим</a:t>
            </a:r>
            <a:r>
              <a:rPr lang="ru-RU" sz="12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«Налог на профессиональный доход»</a:t>
            </a:r>
          </a:p>
          <a:p>
            <a:pPr defTabSz="685800">
              <a:tabLst>
                <a:tab pos="1258888" algn="l"/>
              </a:tabLst>
              <a:defRPr/>
            </a:pP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816555"/>
            <a:ext cx="80418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t" hangingPunct="1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РФ от 29.05.2020 N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783 </a:t>
            </a: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«Об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утверждении Правил предоставления в 2020 году из федерального бюджета субсидий физическим лицам, в том числе индивидуальным предпринимателям, применявшим в 2019 году специальный налоговый режим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«Налог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на профессиональный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доход»,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в условиях ухудшения ситуации в результате распространения новой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коронавирусной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инфекции»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Субсидия физическим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лицам, в том числе индивидуальным предпринимателям, применявшим в 2019 году специальный налоговый режим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«Налог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профессиональный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доход»</a:t>
            </a: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t" hangingPunct="1"/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Субсидия автоматически перечисляется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счет получателя в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 суммы налога на профессиональный доход за налоговые периоды 2019 года по состоянию на 30 апреля 2020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наличие 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мобильном приложении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«Мой налог» сведений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банковской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карте получателя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субсидии</a:t>
            </a: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заявления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ФНС не требуется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11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0941" y="3067617"/>
            <a:ext cx="7961549" cy="188101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1 546 человек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зарегистрированы в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качестве плательщиков НПД жителей Новосибирской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области в 2019 году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644 человека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уплачивали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налог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4,9 млн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руб. -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сумма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подлежащая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возврату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Кроме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этого, всем </a:t>
            </a:r>
            <a:r>
              <a:rPr lang="ru-RU" altLang="ru-RU" sz="800" b="1" dirty="0" err="1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самозанятым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зарегистрированным в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мобильном приложении «Мой налог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июня 2020 года начислен дополнительный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налоговый бонус в размере одного МРОТ (12 130 рублей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Этот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бонус будет списываться автоматически в 2020 году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счет уплаты налога, задолженности или пени по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НПД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Бонус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предоставляется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также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тем, кто будет регистрироваться в 2020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году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11 555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человек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количество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жителей Новосибирской области,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зарегистрированных на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01.06.2020 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Освобождение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уплаты налогов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сборов индивидуальных предпринимателей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включенных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единый реестр </a:t>
            </a:r>
            <a:r>
              <a:rPr lang="ru-RU" sz="12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организации из пострадавших отраслей, а также социально ориентированные некоммерческие организации (получатели грантов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79" y="816555"/>
            <a:ext cx="8176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t" hangingPunct="1"/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Федеральный закон </a:t>
            </a: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РФ </a:t>
            </a: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от 08.06.2020 № 172-ФЗ «О внесении изменений в часть вторую налогового кодекса </a:t>
            </a: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РФ»</a:t>
            </a:r>
            <a:endParaRPr lang="ru-RU" sz="10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ндивидуальные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 и включенные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организации из пострадавших отраслей, 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 ориентированные некоммерческие организации (получатели грантов)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освобождаются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уплаты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прибыль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ежемесячные авансовые платежи, подлежащие уплате во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втором квартале 2020 года; 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авансовые платежи, подлежащие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уплате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отчетные периоды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месяца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месяцев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месяцев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года, за минусом ранее начисленных сумм авансовых платежей за отчетный период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месяца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t" hangingPunct="1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авансовые платежи, подлежащие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уплате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полугодие 2020 года, за минусом ранее начисленных сумм авансовых платежей за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квартал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акцизы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налога за налоговые периоды апрель, май, июнь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водный налог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налога за налоговый период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квартал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НДПИ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части налога за налоговые периоды апрель, май, июнь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сельскохозяйственный налог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авансового платежа за отчетный период полугодие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алог по УСН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авансового платежа за отчетный период полугодие 2020 года, уменьшенного на сумму авансового платежа за отчетный период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квартал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ЕНВД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для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отдельных видов деятельности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 налога за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квартал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транспортный налог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налога и авансовых платежей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владения объектом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апреля по 30 июня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имущество организаций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налога и авансовых платежей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владения объектом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апреля по 30 июня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налог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части налога и авансовых платежей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владения объектом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апреля по 30 июня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имущество физических лиц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налога за период владения объектом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апреля по 30 июня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НДФЛ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исчисляемому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уплачиваемому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 авансового платежа, исчисленного за полугодие 2020 года, уменьшенного на сумму авансового платежа, исчисленного за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квартал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t" hangingPunct="1"/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торговый сбор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части сбора, исчисленного за второй квартал 2020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47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82651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ониженные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тарифы на обязательные пенсионное, социальное и медицинское страхование, начисленные за апрель, май, июнь 2020 года в размере 0%</a:t>
            </a:r>
          </a:p>
          <a:p>
            <a:pPr defTabSz="685800">
              <a:tabLst>
                <a:tab pos="1258888" algn="l"/>
              </a:tabLst>
              <a:defRPr/>
            </a:pP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8041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t" hangingPunct="1"/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Федеральный закон РФ от 08.06.2020 № 172-ФЗ «О внесении изменений в часть вторую налогового кодекса РФ»</a:t>
            </a:r>
            <a:endParaRPr lang="ru-RU" sz="10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индивидуальных предпринимателей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включенных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единый реестр МСП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пострадавших отраслей, а также социально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ориентированных некоммерческих организаций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(получатели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грантов)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установлены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пониженные тарифы на обязательные пенсионное, социальное и медицинское страхование, начисленные за апрель, май, июнь 2020 года в размере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0%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исчислении (перерасчете) суммы налога, подлежащего уплате в связи с применением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патентной системы налогообложения в 2020 году индивидуальными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предпринимателями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количества дней срока, на который выдается патент,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исключаются календарные дни, приходящиеся на апрель, май и июнь 2020 года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62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33581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ДОПОЛНИТЕЛЬНАЯ ОТСРОЧКА (РАССРОЧКА) ПО НАЛОГАМ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Арендодателей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45314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организаций или индивидуальных предпринимателей,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предоставивших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отсрочку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уплаты арендной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 по договорам аренды торговых объектов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недвижимого имущества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требованиями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постановления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от 03.04.2020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№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ожет быть предоставлена дополнительная отсрочка (рассрочка) по следующим налогам: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 имущество организаций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налог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 имущество физических лиц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ключение в перечень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налогоплательщиков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предоставивших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отсрочку уполномоченного органа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исполнительной власти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 РФ, в части торговых объектов недвижимого имущества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в перечень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объектов, в отношении которых налоговая база определяется как их кадастровая стоимость, определенный на 2020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 на 01.03.2020 должен соответствовать коду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68.2 «Аренда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управление собственным и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арендованным недвижимым имуществом»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раво собственности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торговый объект недвижимости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оответствие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виду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 для размещения торговых объектов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2110" y="1042158"/>
            <a:ext cx="3420380" cy="19160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3" action="ppaction://hlinkfile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Постановление Правительства РФ от 16 мая 2020 № 699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«О внесении изменений в Правила предоставления отсрочки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(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рассрочки) по уплате налогов, авансовых платежей</a:t>
            </a:r>
          </a:p>
          <a:p>
            <a:pPr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по налогам и страховых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взносов»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5"/>
              </a:rPr>
              <a:t>Постановление Правительства РФ от 03.04.2020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5"/>
              </a:rPr>
              <a:t>№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5"/>
              </a:rPr>
              <a:t> 439</a:t>
            </a:r>
          </a:p>
          <a:p>
            <a:pPr lvl="0"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5"/>
              </a:rPr>
              <a:t>«Об установлении требований к условиям и срокам отсрочки уплаты арендной платы по договорам аренды недвижимого имущества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5"/>
              </a:rPr>
              <a:t>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6"/>
              </a:rPr>
              <a:t>Постановление Правительства НСО от 13.07.2020  № 276-п </a:t>
            </a:r>
          </a:p>
          <a:p>
            <a:pPr lvl="0"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  <a:hlinkClick r:id="rId6"/>
              </a:rPr>
              <a:t>«О формировании и направлении перечня налогоплательщиков, предоставивших отсрочку уплаты арендной платы по договорам аренды торговых объектов недвижимого имущества, расположенных на территории Новосибирской области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97" y="713490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819764" y="688273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111810"/>
            <a:ext cx="3243670" cy="81009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Подать заявление в налоговый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4154368"/>
            <a:ext cx="3240360" cy="6341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Итоги 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рамках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Постановления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Правительства НСО от 13.07.2020  № 276-п сформирован и направлен перечень из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 организаций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УФНС по НСО 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74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05" y="205979"/>
            <a:ext cx="506012" cy="62184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A6F28-DA0F-406F-ABE3-19AF63CB007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2517" y="205979"/>
            <a:ext cx="8404977" cy="62184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defTabSz="685800">
              <a:tabLst>
                <a:tab pos="1258888" algn="l"/>
              </a:tabLst>
              <a:defRPr/>
            </a:pP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 и СОНКО субсидий на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проведение мероприятий по профилактике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новой </a:t>
            </a:r>
            <a:r>
              <a:rPr lang="ru-RU" altLang="ru-RU" sz="1200" b="1" dirty="0" err="1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коронавирусной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инфекции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2517" y="827825"/>
            <a:ext cx="8179953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6555" y="1131590"/>
            <a:ext cx="513057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Субсидия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предоставляется </a:t>
            </a:r>
            <a:r>
              <a:rPr lang="ru-RU" sz="900" b="1" dirty="0" err="1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единоразово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безвозмездной основе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частичной компенсации затрат получателей субсидий, связанных с проведением</a:t>
            </a:r>
            <a:endParaRPr lang="en-US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2020 году мероприятий по профилактике новой коронавирусной инфекции. </a:t>
            </a: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субсидии определяется как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средств на расходы, осуществляемые в целях проведения мероприятий по профилактике новой коронавирусной инфекции, включающая первоначальные расходы в фиксированном размере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15 000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и текущие расходы, рассчитываемые как произведение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6 500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на количество работников в мае 2020 г. </a:t>
            </a:r>
            <a:endParaRPr lang="en-US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индивидуальных предпринимателей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имеющих работников, размер субсидии равен сумме первоначальных расходов и составляет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15 000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97125" y="1448366"/>
            <a:ext cx="3285365" cy="8083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3" action="ppaction://hlinkfile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3" action="ppaction://hlinkfile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Постановление Правительства РФ от 2 июля 2020 № 976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«О внесении изменений в Правила предоставления отсрочки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(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рассрочки) по уплате налогов, авансовых платежей</a:t>
            </a:r>
          </a:p>
          <a:p>
            <a:pPr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по налогам и страховых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взносов»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952" y="971021"/>
            <a:ext cx="329213" cy="3292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165" y="971021"/>
            <a:ext cx="1170533" cy="3535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952" y="2639088"/>
            <a:ext cx="325554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Динамика поступлений налогов в консолидированный бюджет Новосибирской области</a:t>
            </a:r>
            <a:endParaRPr lang="ru-RU" altLang="ru-RU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16</a:t>
            </a:fld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84697"/>
              </p:ext>
            </p:extLst>
          </p:nvPr>
        </p:nvGraphicFramePr>
        <p:xfrm>
          <a:off x="1151620" y="1041581"/>
          <a:ext cx="7020780" cy="3657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89213">
                  <a:extLst>
                    <a:ext uri="{9D8B030D-6E8A-4147-A177-3AD203B41FA5}">
                      <a16:colId xmlns:a16="http://schemas.microsoft.com/office/drawing/2014/main" val="2233315044"/>
                    </a:ext>
                  </a:extLst>
                </a:gridCol>
                <a:gridCol w="633454">
                  <a:extLst>
                    <a:ext uri="{9D8B030D-6E8A-4147-A177-3AD203B41FA5}">
                      <a16:colId xmlns:a16="http://schemas.microsoft.com/office/drawing/2014/main" val="403867550"/>
                    </a:ext>
                  </a:extLst>
                </a:gridCol>
                <a:gridCol w="739030">
                  <a:extLst>
                    <a:ext uri="{9D8B030D-6E8A-4147-A177-3AD203B41FA5}">
                      <a16:colId xmlns:a16="http://schemas.microsoft.com/office/drawing/2014/main" val="3135475622"/>
                    </a:ext>
                  </a:extLst>
                </a:gridCol>
                <a:gridCol w="686242">
                  <a:extLst>
                    <a:ext uri="{9D8B030D-6E8A-4147-A177-3AD203B41FA5}">
                      <a16:colId xmlns:a16="http://schemas.microsoft.com/office/drawing/2014/main" val="3697918218"/>
                    </a:ext>
                  </a:extLst>
                </a:gridCol>
                <a:gridCol w="666643">
                  <a:extLst>
                    <a:ext uri="{9D8B030D-6E8A-4147-A177-3AD203B41FA5}">
                      <a16:colId xmlns:a16="http://schemas.microsoft.com/office/drawing/2014/main" val="273171918"/>
                    </a:ext>
                  </a:extLst>
                </a:gridCol>
                <a:gridCol w="499964">
                  <a:extLst>
                    <a:ext uri="{9D8B030D-6E8A-4147-A177-3AD203B41FA5}">
                      <a16:colId xmlns:a16="http://schemas.microsoft.com/office/drawing/2014/main" val="50775945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3197923866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362768477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3577570708"/>
                    </a:ext>
                  </a:extLst>
                </a:gridCol>
              </a:tblGrid>
              <a:tr h="407084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1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Динамика поступления доходов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Поступление с 01.01.2020 по 21.07.2020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Апрель 2020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Май 2020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Июнь 2020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09074"/>
                  </a:ext>
                </a:extLst>
              </a:tr>
              <a:tr h="244251">
                <a:tc vMerge="1"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руб.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роста,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роста,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руб.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роста, 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роста,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94142428"/>
                  </a:ext>
                </a:extLst>
              </a:tr>
              <a:tr h="83452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Консолидированный бюджет НСО (с учетом поступлений от организаций, состоящих на налоговом учете на межрегиональном уровне)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71 612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94,0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13 075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77,3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8 913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88,9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8 592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107,1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44851"/>
                  </a:ext>
                </a:extLst>
              </a:tr>
              <a:tr h="2646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прибыль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19 246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88,2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3 851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88,8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2 242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81,4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1 603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97,5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92486"/>
                  </a:ext>
                </a:extLst>
              </a:tr>
              <a:tr h="2646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НДФЛ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31 184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101,8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3 851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78,2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3 815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88,9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5 035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112,4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63951"/>
                  </a:ext>
                </a:extLst>
              </a:tr>
              <a:tr h="2646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имущество (всего)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7 999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86,7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2 017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62,1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1 186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104,8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401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dirty="0" smtClean="0"/>
                        <a:t>126,6</a:t>
                      </a:r>
                      <a:endParaRPr lang="ru-RU" sz="12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40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ОТСРОЧКА ПЛАТЕЖЕЙ ПО КРЕДИТАМ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из наиболее пострадавших отраслей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726545"/>
            <a:ext cx="45314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Предоставляется отсрочка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платежа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основному долгу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продлением графика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платежей по основному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(с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апреля по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октября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Оплата процентов осуществляется в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33%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объема всех платежей по процентам, предусмотренных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графиком платежей за указанный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период, либо включение данной суммы в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долг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переносом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6 месяцев (с 1 апреля по 1 октября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года)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условия: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Процентная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по кредитному договору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увеличивается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течение 9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</a:t>
            </a: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предъявление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банком требования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досрочном исполнении обязательства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9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платежей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процентам за указанный период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оплачиваются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банком и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Государством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Индивидуальным предпринимателям: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бизнесмен попал в сложную ситуацию и его месячный доход сократился более, чем на 30%, он может получить право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 приостановить обслуживание своего долга и пролонгировать его без штрафных санкций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Упрощение требований к заемщикам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71857" y="1131590"/>
            <a:ext cx="3330370" cy="9172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РФ от 02.04.2020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 410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Об утверждении Правил предоставления в 2020 году субсидий из федерального бюджета российским кредитным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организациям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на обеспечение отсрочки платежа по кредитам, выданным субъектам малого и среднего предпринимательства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»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62" y="824792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787135" y="812183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774518"/>
            <a:ext cx="3510390" cy="97929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defTabSz="685800">
              <a:defRPr/>
            </a:pPr>
            <a:endParaRPr lang="ru-RU" altLang="ru-RU" sz="5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Подать заявление в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банк</a:t>
            </a:r>
          </a:p>
          <a:p>
            <a:pPr defTabSz="685800">
              <a:defRPr/>
            </a:pPr>
            <a:endParaRPr lang="ru-RU" altLang="ru-RU" sz="5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Заключить дополнительное соглашение с банком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6428" y="1896675"/>
            <a:ext cx="3330370" cy="83291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Федеральный закон от 03.04.2020 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106-ФЗ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«О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внесении изменений в Федеральный закон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«О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Центральном банке Российской Федерации (Банке России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)»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и отдельные законодательные акты Российской Федерации в части особенностей изменения условий кредитного договора, договора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займа»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72100" y="3819939"/>
            <a:ext cx="3510390" cy="123089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рамках механизма по пострадавшим отраслям: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480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обращений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1 797,2 млн руб. 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Одобрено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430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обращений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1 747,9 млн руб.</a:t>
            </a:r>
          </a:p>
          <a:p>
            <a:pPr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всем программам банков: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1 443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обращения на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12 507,9 млн руб. 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Одобрено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979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обращений на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9 984,9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</a:p>
          <a:p>
            <a:pPr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62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БЕСПРОЦЕНТНЫЕ КРЕДИТЫ НА ЗАРПЛАТУ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Малых предприятий и Микропредприятий 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наиболее пострадавших отраслей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4531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Заключается</a:t>
            </a:r>
            <a:r>
              <a:rPr lang="en-US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кредитный договор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конечной ставкой для заемщика 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en-US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основного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долга осуществляется по окончании срока действия кредитного договора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октября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графику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возможностью досрочного погашения по заявлению заемщика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условия: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заемщик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1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307550"/>
            <a:ext cx="3330370" cy="9172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РФ от 02.04.2020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422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«Об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субъектам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МСП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на неотложные нужды для поддержки и сохранения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занятости»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1015340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6067398" y="1002731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130" y="2357541"/>
            <a:ext cx="3240360" cy="106930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Подать заявление в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банк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Заключить соглашение с банком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4632" y="3516854"/>
            <a:ext cx="3240360" cy="7650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1 812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обращений на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5 084,07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Одобрено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обращений на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3 325,33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руб.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Выдано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593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кредита на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1 185,12 млн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руб.</a:t>
            </a: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243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Льготный кредит организациям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пострадавших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отраслей и индивидуальные предпринимателям,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имеющие сотрудников, а также социально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ориентированным НКО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804181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t" hangingPunct="1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</a:t>
            </a:r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Правительства РФ от 16.05.2020 N 696</a:t>
            </a: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«Об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юридическим лицам и индивидуальным предпринимателям на возобновление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деятельности»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из </a:t>
            </a: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пострадавших отраслей, </a:t>
            </a: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предприниматели, имеющие сотрудников, а </a:t>
            </a: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социально ориентированные НКО могут получить </a:t>
            </a: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льготный кредит: </a:t>
            </a:r>
          </a:p>
          <a:p>
            <a:pPr eaLnBrk="1" fontAlgn="t" hangingPunct="1"/>
            <a:endParaRPr 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кредита =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Х МРОТ (12 130 рублей) Х 6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</a:t>
            </a:r>
          </a:p>
          <a:p>
            <a:pPr eaLnBrk="1" fontAlgn="t" hangingPunct="1"/>
            <a:endParaRPr lang="ru-RU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=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2% годовых</a:t>
            </a: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Проценты 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надо будет платить ежемесячно, они </a:t>
            </a:r>
            <a:r>
              <a:rPr lang="ru-RU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капитализируются </a:t>
            </a:r>
          </a:p>
          <a:p>
            <a:pPr eaLnBrk="1" fontAlgn="t" hangingPunct="1"/>
            <a:endParaRPr lang="ru-RU" sz="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погашения кредита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апреля 2021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</a:p>
          <a:p>
            <a:pPr eaLnBrk="1" fontAlgn="t" hangingPunct="1"/>
            <a:endParaRPr 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сохранении не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90%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-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списан вместе с процентами </a:t>
            </a:r>
          </a:p>
          <a:p>
            <a:pPr eaLnBrk="1" fontAlgn="t" hangingPunct="1"/>
            <a:endParaRPr 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сохранении не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80%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-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возвращается только половина тела кредита и процентов</a:t>
            </a:r>
          </a:p>
          <a:p>
            <a:pPr eaLnBrk="1" fontAlgn="t" hangingPunct="1"/>
            <a:endParaRPr lang="ru-RU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/>
            <a:r>
              <a:rPr lang="ru-RU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*Кредит 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использовать как </a:t>
            </a:r>
            <a:r>
              <a:rPr lang="ru-RU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выплату зарплат, так и на рефинансирование или погашение ранее взятого беспроцентного зарплатного </a:t>
            </a:r>
            <a:r>
              <a:rPr lang="ru-RU" sz="1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кредита</a:t>
            </a:r>
          </a:p>
          <a:p>
            <a:pPr eaLnBrk="1" fontAlgn="t" hangingPunct="1"/>
            <a:endParaRPr lang="ru-RU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19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7115" y="3784978"/>
            <a:ext cx="3240360" cy="126586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6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820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обращений на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13 652,7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руб. 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Одобрено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128</a:t>
            </a:r>
            <a:r>
              <a:rPr 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обращений на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7 523,6</a:t>
            </a:r>
            <a:r>
              <a:rPr 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Выдано </a:t>
            </a:r>
            <a:r>
              <a:rPr 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1 967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кредитов на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2 549,9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</a:p>
          <a:p>
            <a:pPr defTabSz="685800">
              <a:defRPr/>
            </a:pPr>
            <a:endParaRPr lang="ru-RU" altLang="ru-RU" sz="3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СОНКО</a:t>
            </a:r>
          </a:p>
          <a:p>
            <a:pPr defTabSz="685800">
              <a:defRPr/>
            </a:pPr>
            <a:endParaRPr lang="ru-RU" altLang="ru-RU" sz="3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обращение на сумму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127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  <a:endParaRPr lang="ru-RU" altLang="ru-RU" sz="8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Одобрено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заявлений на сумму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72,1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млн руб. </a:t>
            </a:r>
            <a:endParaRPr lang="ru-RU" altLang="ru-RU" sz="8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Выдан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 на сумму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1,4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руб.</a:t>
            </a:r>
          </a:p>
          <a:p>
            <a:pPr defTabSz="685800">
              <a:defRPr/>
            </a:pP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4" y="242878"/>
            <a:ext cx="43219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971600" y="394162"/>
            <a:ext cx="16161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Новосибирская область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A6F28-DA0F-406F-ABE3-19AF63CB0075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2696400" y="509578"/>
          <a:ext cx="6060415" cy="4251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08696">
                  <a:extLst>
                    <a:ext uri="{9D8B030D-6E8A-4147-A177-3AD203B41FA5}">
                      <a16:colId xmlns:a16="http://schemas.microsoft.com/office/drawing/2014/main" val="3247582975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1553123817"/>
                    </a:ext>
                  </a:extLst>
                </a:gridCol>
                <a:gridCol w="926594">
                  <a:extLst>
                    <a:ext uri="{9D8B030D-6E8A-4147-A177-3AD203B41FA5}">
                      <a16:colId xmlns:a16="http://schemas.microsoft.com/office/drawing/2014/main" val="721043056"/>
                    </a:ext>
                  </a:extLst>
                </a:gridCol>
              </a:tblGrid>
              <a:tr h="3252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показателя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НСО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РФ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70337"/>
                  </a:ext>
                </a:extLst>
              </a:tr>
              <a:tr h="2867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промышленного производства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cap="all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8876856"/>
                  </a:ext>
                </a:extLst>
              </a:tr>
              <a:tr h="262359">
                <a:tc>
                  <a:txBody>
                    <a:bodyPr/>
                    <a:lstStyle/>
                    <a:p>
                      <a:pPr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Инвестиции в основной капитал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120,5</a:t>
                      </a:r>
                      <a:r>
                        <a:rPr lang="ru-RU" sz="1200" cap="all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101,2</a:t>
                      </a:r>
                      <a:r>
                        <a:rPr lang="ru-RU" sz="1200" cap="all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2888158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продукции сельского хозяйства 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106,5</a:t>
                      </a:r>
                      <a:r>
                        <a:rPr lang="ru-RU" sz="1200" cap="all" baseline="30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200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200" cap="all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</a:t>
                      </a:r>
                      <a:r>
                        <a:rPr lang="ru-RU" sz="1200" cap="all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681842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работ, выполненных по виду деятельности «строительство»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70,2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811975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Ввод в действие жилых домов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84,9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88,6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4671398"/>
                  </a:ext>
                </a:extLst>
              </a:tr>
              <a:tr h="245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Оборот розничной торговли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98,4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93,6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9172807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Оборот оптовой торговли организаций всех видов деятельности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cap="all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98,6</a:t>
                      </a:r>
                      <a:r>
                        <a:rPr lang="en-US" sz="1200" cap="all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200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5387966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платных услуг населению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82,8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cap="all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r>
                        <a:rPr lang="ru-RU" sz="1200" cap="all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00" cap="all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0738049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потребительских цен (в % к декабрю предыдущего года)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103,0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small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102,6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1754085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Среднемесячная начисленная заработная плата одного работника номинальная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6981475"/>
                  </a:ext>
                </a:extLst>
              </a:tr>
              <a:tr h="38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рублей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39357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2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49084,0</a:t>
                      </a:r>
                      <a:r>
                        <a:rPr lang="ru-RU" sz="12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2481670"/>
                  </a:ext>
                </a:extLst>
              </a:tr>
              <a:tr h="266132">
                <a:tc>
                  <a:txBody>
                    <a:bodyPr/>
                    <a:lstStyle/>
                    <a:p>
                      <a:pPr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реальная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104,3</a:t>
                      </a:r>
                      <a:r>
                        <a:rPr lang="ru-RU" sz="1200" baseline="30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103,4</a:t>
                      </a:r>
                      <a:r>
                        <a:rPr lang="ru-RU" sz="12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8587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96525" y="921487"/>
            <a:ext cx="2250250" cy="11620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Динамика социально-экономического развития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в I полугодии 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2020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года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январь-июнь 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2020 года в % к январю-июню 2019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года)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006CB5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5" y="4760578"/>
            <a:ext cx="6832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8034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kumimoji="0" lang="x-non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x-non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кв. 2020 года;</a:t>
            </a:r>
          </a:p>
          <a:p>
            <a:pPr marL="0" marR="0" lvl="0" indent="18034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9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январь – май 2020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ПОДДЕРЖКА СИСТЕМООБРАЗУЮЩИХ ОРГАНИЗАЦИЙ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Федеральный перечень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44767" y="755865"/>
            <a:ext cx="4661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системообразующим организациям  льготных кредитов на пополнение оборотных средств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 3 млрд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до 36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</a:t>
            </a: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ставка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распространяются на организации из сферы транспорта и обрабатывающей промышленности, в которых в 2019 году работало не менее 10 тысяч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организаций, зарегистрированных в Новосибирской области,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вошедших в федеральный перечень системообразующих организаций российской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5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МУП г. Новосибирска «ГОРВОДОКАНАЛ»</a:t>
            </a:r>
          </a:p>
          <a:p>
            <a:pPr eaLnBrk="1" fontAlgn="ctr" hangingPunct="1"/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«Региональные электрические сети»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ФПК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Анозит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«Предприятие «ЭЛТЕКС»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НПО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Элсиб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ПАО </a:t>
            </a:r>
          </a:p>
          <a:p>
            <a:pPr eaLnBrk="1" fontAlgn="t" hangingPunct="1"/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«Обувь России»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«Новосибирская птицефабрика»</a:t>
            </a:r>
          </a:p>
          <a:p>
            <a:pPr eaLnBrk="1" fontAlgn="ctr" hangingPunct="1"/>
            <a:r>
              <a:rPr lang="en-US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Airlines</a:t>
            </a:r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(АО «Авиакомпания «Сибирь»)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«Новосибирский транспортный терминал»</a:t>
            </a:r>
          </a:p>
          <a:p>
            <a:pPr eaLnBrk="1" fontAlgn="ctr" hangingPunct="1"/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«Экспресс - пригород»</a:t>
            </a:r>
          </a:p>
          <a:p>
            <a:pPr eaLnBrk="1" fontAlgn="ctr" hangingPunct="1"/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</a:t>
            </a:r>
            <a:r>
              <a:rPr lang="ru-RU" sz="9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Новосибирскавтодор</a:t>
            </a:r>
            <a:r>
              <a:rPr lang="ru-RU" sz="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ЗАО «Центр Финансовых Технологий»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«Советская Сибирь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«Новосибирский аффинажный завод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ПАО «Новосибирский завод химконцентратов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ctr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ФГБУК «Новосибирский государственный академический театр оперы и балета»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5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https://data.economy.gov.ru</a:t>
            </a:r>
            <a:r>
              <a:rPr lang="en-US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7095" y="1093476"/>
            <a:ext cx="3716905" cy="285758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4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4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4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Постановление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Правительства РФ от 10.05.2020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651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«О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мерах поддержки системообразующих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организаций»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(вместе с "Правилами отбора организаций, включенных в отраслевые перечни системообразующих организаций Российской экономики, претендующих на предоставление в 2020 году мер государственной поддержки«)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Постановление Правительства РФ от 24.04.2020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582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«Об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системообразующим организациям на пополнение оборотных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средств»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Постановление Правительства РФ от 13.05.2020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№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661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7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«О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предоставлении в 2020 году из федерального бюджета субсидий российским авиакомпаниям на частичную компенсацию расходов в связи со снижением доходов таких авиакомпаний в результате падения объемов пассажирских воздушных перевозок </a:t>
            </a:r>
            <a:r>
              <a:rPr lang="ru-RU" altLang="ru-RU" sz="800" dirty="0" err="1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вследствии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распространения новой </a:t>
            </a:r>
            <a:r>
              <a:rPr lang="ru-RU" altLang="ru-RU" sz="800" dirty="0" err="1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коронавирусной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инфекции»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8"/>
              </a:rPr>
              <a:t>Постановление Правительства РФ от 16.07.2020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8"/>
              </a:rPr>
              <a:t>№ 1066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8"/>
              </a:rPr>
              <a:t>«О внесении изменений в Правила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системообразующим организациям и их дочерним обществам на пополнение оборотных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8"/>
              </a:rPr>
              <a:t>средств»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5" y="697226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755762" y="726544"/>
            <a:ext cx="1338512" cy="28335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20</a:t>
            </a:fld>
            <a:endParaRPr lang="ru-RU" alt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17105" y="4018645"/>
            <a:ext cx="3465385" cy="103219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господдержки</a:t>
            </a:r>
          </a:p>
          <a:p>
            <a:pPr defTabSz="685800">
              <a:defRPr/>
            </a:pPr>
            <a:endParaRPr lang="ru-RU" altLang="ru-RU" sz="300" b="1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</a:t>
            </a:r>
            <a:r>
              <a:rPr lang="en-US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обращений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Заключено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 соглашений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На рассмотрении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 заявка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70C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Отказано по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заявлени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ю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400" b="1" dirty="0">
              <a:solidFill>
                <a:srgbClr val="0070C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*Обязательное условие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снижение выручки более,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чем на 30%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4767" y="1491630"/>
            <a:ext cx="13998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 млрд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рублей*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ОТСРОЧКА УПЛАТЫ АРЕНДНОЙ ПЛАТЫ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ЮЛ и ИП 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наиболее пострадавших отраслей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453142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Отсрочка предоставляется в отношении недвижимого имущества, находящегося в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государственной, муниципальной или частной собственности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 исключением жилых помещений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аспространяется на договоры,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заключенные до принятия в 2020 году субъектом РФ решения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введении режима повышенной готовности или чрезвычайной ситуации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октября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года,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начиная с даты введения режима повышенной готовности или чрезвычайной ситуации на территории субъекта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задолженность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подлежит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уплате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ранее 1 января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года и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 1 января 2023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поэтапно,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чаще одного раза в месяц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равными платежами, размер которых не превышает размера половины ежемесячной арендной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отсрочка предоставляется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срок действия режима повышенной готовности или чрезвычайной ситуации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территории субъекта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в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 арендной платы за соответствующий период и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объеме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арендной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соответствующий период со дня прекращения действия режима повышенной готовности или чрезвычайной ситуации на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субъекта РФ до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октября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штрафы, проценты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иные меры ответственности в связи с несоблюдением арендатором порядка и сроков внесения арендной платы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применяются, установление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дополнительных платежей не допускается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тсрочка платежей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пользование арендатором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коммунальными услугами и (или) расходов на содержание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арендуемого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имущества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предоставляется</a:t>
            </a: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7095" y="906565"/>
            <a:ext cx="3645405" cy="20252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РФ от 03.04.2020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439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«Об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установлении требований к условиям и срокам отсрочки уплаты арендной платы по договорам аренды недвижимого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имущества»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Распоряжение Правительства РФ от 19.03.2020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670-р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4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«О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мерах поддержки субъектов малого и среднего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предпринимательства»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Постановление Правительства НСО от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27.04.2020  №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141-п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«Об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отсрочке уплаты арендной платы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по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договорам аренды недвижимого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имущества»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Постановление Правительства НСО от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16.06.2020 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№ 224-п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 Об освобождении от уплаты арендной платы по договорам аренды</a:t>
            </a:r>
          </a:p>
          <a:p>
            <a:pPr defTabSz="685800">
              <a:defRPr/>
            </a:pP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недвижимого имущества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73" y="688741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6028390" y="724614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105" y="2886785"/>
            <a:ext cx="3467887" cy="112512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defTabSz="685800">
              <a:defRPr/>
            </a:pPr>
            <a:endParaRPr lang="ru-RU" altLang="ru-RU" sz="4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Направить обращение арендодателю</a:t>
            </a:r>
          </a:p>
          <a:p>
            <a:pPr defTabSz="685800">
              <a:defRPr/>
            </a:pPr>
            <a:endParaRPr lang="ru-RU" altLang="ru-RU" sz="4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Заключить дополнительное соглашение с арендодателем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7105" y="4109716"/>
            <a:ext cx="3465385" cy="69145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219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обращений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 предоставлению отсрочки уплаты арендной платы, в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том числе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муниципальных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образований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Новосибирской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области на сумму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19,5 млн руб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25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14590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СНИЖЕНИЕ АДМИНИСТРАТИВНОГО ДАВЛЕНИЯ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ЮЛ и ИП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761965"/>
            <a:ext cx="80418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Приостановлены проверки федеральных и региональных контрольно-надзорных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исключением проведения внеплановых проверок, основанием для которых является причинение вреда жизни, здоровью граждан, возникновение чрезвычайных ситуаций природного и техногенного характера, проверок, результатом которых является выдача разрешений, лицензий, аттестатов аккредитации, иных документов, имеющих разрешительный </a:t>
            </a:r>
            <a:r>
              <a:rPr lang="ru-RU" sz="9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декабря 2020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0680" y="3192528"/>
            <a:ext cx="805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Введен мораторий </a:t>
            </a:r>
            <a:r>
              <a:rPr lang="ru-RU" sz="900" dirty="0">
                <a:solidFill>
                  <a:prstClr val="black"/>
                </a:solidFill>
              </a:rPr>
              <a:t>на возбуждение дел о банкротстве по заявлению </a:t>
            </a:r>
            <a:r>
              <a:rPr lang="ru-RU" sz="900" dirty="0" smtClean="0">
                <a:solidFill>
                  <a:prstClr val="black"/>
                </a:solidFill>
              </a:rPr>
              <a:t>кредиторов, приостановлены меры взыскания </a:t>
            </a:r>
          </a:p>
          <a:p>
            <a:pPr lvl="0">
              <a:buClr>
                <a:srgbClr val="006CB5"/>
              </a:buClr>
              <a:defRPr/>
            </a:pP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апреля до 3 октября 2020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6595" y="2796775"/>
            <a:ext cx="814590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наиболее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пострадавших отраслей, системообразующих организаций, стратегических предприятий и стратегических АО, стратегических организаций из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федерального перечня 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16605" y="3186372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71600" y="4044792"/>
            <a:ext cx="8010890" cy="6486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Правительства РФ № 428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от 03.04.2020</a:t>
            </a:r>
          </a:p>
          <a:p>
            <a:pPr defTabSz="685800">
              <a:defRPr/>
            </a:pP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«О введении моратория на возбуждение дел о банкротстве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 заявлению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кредиторов в отношении отдельных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должников»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Узнай на </a:t>
            </a:r>
            <a:r>
              <a:rPr lang="en-US" sz="800" dirty="0" smtClean="0">
                <a:hlinkClick r:id="rId4"/>
              </a:rPr>
              <a:t>service.nalog.ru/</a:t>
            </a:r>
            <a:r>
              <a:rPr lang="en-US" sz="800" dirty="0" err="1" smtClean="0">
                <a:hlinkClick r:id="rId4"/>
              </a:rPr>
              <a:t>covid</a:t>
            </a:r>
            <a:r>
              <a:rPr lang="ru-RU" sz="800" dirty="0" smtClean="0">
                <a:hlinkClick r:id="rId4"/>
              </a:rPr>
              <a:t>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распространяется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ли на Вашу организацию мораторий о банкротстве</a:t>
            </a:r>
            <a:endParaRPr lang="ru-RU" altLang="ru-RU" sz="8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C:\Users\User\Desktop\attention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3638238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Прямоугольник 11"/>
          <p:cNvSpPr/>
          <p:nvPr/>
        </p:nvSpPr>
        <p:spPr>
          <a:xfrm>
            <a:off x="1386878" y="3606865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7145" y="1513499"/>
            <a:ext cx="2970330" cy="4950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Новосибирской области исключено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779 проверок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99" y="1896675"/>
            <a:ext cx="7965885" cy="6486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Постановление Правительства РФ от 03.04.2020 №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438 </a:t>
            </a: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hlinkClick r:id="rId7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«Об 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особенностях осуществления в 2020 году государственного контроля (надзора), муниципального контроля и о внесении изменения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предпринимателей»</a:t>
            </a:r>
            <a:endParaRPr lang="ru-RU" altLang="ru-RU" sz="8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1549244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1386878" y="1536635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97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51435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1" y="1626645"/>
            <a:ext cx="57606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РЕАЛИЗУЕМЫЕ </a:t>
            </a:r>
          </a:p>
          <a:p>
            <a:pPr algn="r">
              <a:defRPr/>
            </a:pPr>
            <a:r>
              <a:rPr lang="ru-RU" alt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НОВОСИБИРСКОЙ ОБЛАСТЬЮ</a:t>
            </a:r>
            <a:endParaRPr lang="ru-RU" altLang="ru-RU" sz="1800" b="1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26645"/>
            <a:ext cx="324036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РЕГИОНАЛЬНЫЕ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МЕРЫ ПОДДЕРЖКИ</a:t>
            </a:r>
          </a:p>
          <a:p>
            <a:pPr>
              <a:defRPr/>
            </a:pPr>
            <a:endParaRPr lang="ru-RU" altLang="ru-RU" sz="1800" b="1" dirty="0">
              <a:solidFill>
                <a:prstClr val="white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defRPr/>
            </a:pPr>
            <a:endParaRPr lang="ru-RU" alt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1500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506965"/>
            <a:ext cx="187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28764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ФОНД РАЗВИТИЯ МСП НОВОСИБИРСКОЙ ОБЛАСТИ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45314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программы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повторного </a:t>
            </a:r>
            <a:r>
              <a:rPr lang="ru-RU" sz="9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андеррайтинга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5-15 млн рублей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скоринговой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программы 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поручительства до 5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объем поручительства до 50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до 1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документов (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чек-лист)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поручительства 1%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годовых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упрощенной программы 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25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объем поручительства до 50%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заявки до 1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пакет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поручительства 1%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гарантийные и поручительские программы</a:t>
            </a: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6852" y="1148543"/>
            <a:ext cx="3330370" cy="12601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малого и среднего предпринимательства Новосибирской 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  <a:p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(383) 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222-60-41</a:t>
            </a: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https://www.fondmsp.ru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info@fondmsp.ru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 </a:t>
            </a:r>
            <a:b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Орджоникидзе, 33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57" y="852273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742130" y="839664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6862" y="2453688"/>
            <a:ext cx="3565628" cy="77124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Позвонить в Фонд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Подготовить и подать заявку в Фонд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9364" y="3404949"/>
            <a:ext cx="3563126" cy="164589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Пролонгация договора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поручительства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приостановлением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кредитного договора на льготный период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Принято 66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решений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кредитные каникулы до 6 месяцев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defTabSz="685800">
              <a:defRPr/>
            </a:pPr>
            <a:endParaRPr lang="ru-RU" altLang="ru-RU" sz="6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Пролонгация договора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поручительства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приостановлением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кредитного договора на льготный период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Подписано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52 доп. соглашения (кредитные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каникулы до 6 месяцев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defTabSz="685800">
              <a:defRPr/>
            </a:pPr>
            <a:endParaRPr lang="ru-RU" altLang="ru-RU" sz="6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Выдано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68 поручительств на сумму 357,5 млн руб., сумма привлеченных средств 1 137 млн руб.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8713" y="4776995"/>
            <a:ext cx="2133600" cy="273844"/>
          </a:xfrm>
        </p:spPr>
        <p:txBody>
          <a:bodyPr/>
          <a:lstStyle/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3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ФОНД МИКРОФИНАНСИРОВАНИЯ НОВОСИБИРСКОЙ ОБЛАСТИ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06565"/>
            <a:ext cx="453142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рассмотрения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заявок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графиков гашения основного долга в части продления сроков </a:t>
            </a:r>
            <a:r>
              <a:rPr lang="ru-RU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микрозайма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3-х лет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договор до 3 лет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3-х лет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договор на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возможной суммы </a:t>
            </a:r>
            <a:r>
              <a:rPr lang="ru-RU" sz="9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микрозайма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цели пополнения оборотных средств 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200 </a:t>
            </a:r>
            <a:r>
              <a:rPr lang="ru-RU" sz="900" b="1" dirty="0" err="1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300 </a:t>
            </a:r>
            <a:r>
              <a:rPr lang="ru-RU" sz="900" b="1" dirty="0" err="1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работающего при численности не более 3-х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максимальной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возможной суммы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микрозайма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без залога 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100 </a:t>
            </a:r>
            <a:r>
              <a:rPr lang="ru-RU" sz="900" b="1" dirty="0" err="1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 </a:t>
            </a:r>
            <a:r>
              <a:rPr lang="ru-RU" sz="9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200-300 </a:t>
            </a:r>
            <a:r>
              <a:rPr lang="ru-RU" sz="900" b="1" dirty="0" err="1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рублей 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пострадавших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отраслей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программы</a:t>
            </a: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2110" y="1233574"/>
            <a:ext cx="3330370" cy="1266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микрофинансирования 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Новосибирской области</a:t>
            </a:r>
          </a:p>
          <a:p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(383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209-13-33</a:t>
            </a: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https://www.microfund.ru/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info@microfund.ru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Депутатская, дом 48, офис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610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937304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977388" y="924695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2110" y="2571750"/>
            <a:ext cx="3420380" cy="77124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Позвонить в Фонд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Подготовить и подать заявку в Фонд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62110" y="3471849"/>
            <a:ext cx="3422882" cy="148516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68 обращений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изменение графиков гашения </a:t>
            </a:r>
            <a:r>
              <a:rPr lang="ru-RU" altLang="ru-RU" sz="8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микрозаймов</a:t>
            </a: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Выдано 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ru-RU" altLang="ru-RU" sz="8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микрозаймов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на цели пополнения оборотных средств на 11,3 млн руб.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ru-RU" altLang="ru-RU" sz="8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беззалоговых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займов на 4,2 млн руб.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43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ПОДДЕРЖКА ЗАНЯТОСТИ В НОВОСИБИРСКОЙ ОБЛАСТИ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ЮЛ и ИП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771550"/>
            <a:ext cx="45314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работодателям расходов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оплату труда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из числа уволенных из иных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организаций,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выпускников профессиональных образовательных организаций и безработных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(50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размера среднемесячной начисленной заработной платы за 2019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Временное трудоустройство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безработных граждан, испытывающих трудности в поиске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единовременной финансовой помощи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потерявшим работу гражданам на организацию малого предпринимательства и самостоятельной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гражданам, открывшим собственное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дело, в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создании дополнительных рабочих мест для трудоустройства безработных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(компенсация расходов)</a:t>
            </a: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профессионального обучения и получение дополнительного профессионального образования безработных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обучение и дополнительное профессиональное образование граждан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возрасте 50-ти лет и старше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также граждан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предпенсионного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возраста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Профессиональное обучение и дополнительное профессиональное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женщин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имеющих детей дошкольного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оплачиваемых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общественных работ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граждан, признанных в установленном порядке безработными, и граждан, ищущих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Переобучение, повышение квалификации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предприятий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участников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проектов в целях поддержки занятости и повышения эффективности рынка труда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080429"/>
            <a:ext cx="3330370" cy="1266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труда и социального развития Новосибирской 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8-800-100-00-82 горячая линия</a:t>
            </a:r>
            <a:endParaRPr lang="ru-RU" sz="9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(383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238-75-10</a:t>
            </a: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http://mtsr.nso.ru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uszn@nso.ru</a:t>
            </a:r>
            <a:endParaRPr lang="ru-RU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л.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Серебренниковская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д.6</a:t>
            </a: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784159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6067398" y="771550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130" y="2346725"/>
            <a:ext cx="3240360" cy="72008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Позвонить в Министерство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Подготовить и подать заявку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4632" y="3156815"/>
            <a:ext cx="3240360" cy="184520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3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Прошли обучение </a:t>
            </a: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816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граждан в возрасте 50-ти лет и старше</a:t>
            </a: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416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женщин, имеющих детей дошкольного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возраста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endParaRPr lang="ru-RU" altLang="ru-RU" sz="3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Направлено на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профессиональное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обучение</a:t>
            </a: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2 992 безработных гражданина</a:t>
            </a:r>
          </a:p>
          <a:p>
            <a:pPr defTabSz="685800">
              <a:defRPr/>
            </a:pPr>
            <a:endParaRPr lang="ru-RU" altLang="ru-RU" sz="3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Направлено на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оплачиваемые общественные работы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1 877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граждан</a:t>
            </a:r>
          </a:p>
          <a:p>
            <a:pPr defTabSz="685800">
              <a:defRPr/>
            </a:pPr>
            <a:endParaRPr lang="ru-RU" altLang="ru-RU" sz="3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Направлено на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временные работы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718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безработных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граждан</a:t>
            </a:r>
          </a:p>
          <a:p>
            <a:pPr defTabSz="685800">
              <a:defRPr/>
            </a:pPr>
            <a:endParaRPr lang="ru-RU" altLang="ru-RU" sz="3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организацию собственного дела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 гражданин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получил финансовую помощь 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86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Упрощение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 по предоставлению региональных мер государственной поддержки</a:t>
            </a:r>
          </a:p>
          <a:p>
            <a:pPr defTabSz="685800">
              <a:tabLst>
                <a:tab pos="1258888" algn="l"/>
              </a:tabLst>
              <a:defRPr/>
            </a:pP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31532"/>
            <a:ext cx="80418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Закон </a:t>
            </a: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Новосибирской области от 17.06.2020 № 489-ОЗ «О внесении изменений в Закон Новосибирской области «Об отдельных вопросах государственного регулирования инвестиционной деятельности, осуществляемой в форме капитальных вложений на территории Новосибирской области» </a:t>
            </a:r>
            <a:endParaRPr lang="ru-RU" sz="10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приостановление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обязательного условия отсутствия неисполненной обязанности по уплате налогов, сборов, страховых взносов, пеней, штрафов,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процентов</a:t>
            </a: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условии сохранения не менее 90% рабочих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</a:t>
            </a: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7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Продление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сроков уплаты авансовых платежей за 1 и 2 кварталы 2020 года по налогу на имущество организаций для налогоплательщиков из пострадавших отраслей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73345"/>
            <a:ext cx="804181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сроков уплаты авансовых платежей за 1 и 2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кварталы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 по налогу на имущество организаций для налогоплательщиков из пострадавших отраслей,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 не имеют право на перенос срока уплаты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авансовых платежей в соответствии с Постановлением Правительства РФ от 02.04.2020 № 409 «О мерах по обеспечению устойчивого развития экономики» и вынужденные приостановить свою деятельность на территории Новосибирской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условии сохранения не менее 90% рабочих  мест и заработной платы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Новосибирской области </a:t>
            </a: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от 29.06.2020  № 256-п «О продлении сроков уплаты авансовых платежей по налогу на имущество организаций»</a:t>
            </a:r>
            <a:endParaRPr lang="ru-RU" sz="10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28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651870"/>
            <a:ext cx="3600399" cy="9901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Направить заявление в министерство экономического развития Новосибирской области 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567395"/>
            <a:ext cx="3600400" cy="9451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заявление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организации-налогоплательщика о продлении сроков </a:t>
            </a:r>
            <a:r>
              <a:rPr 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уплаты авансовых </a:t>
            </a:r>
            <a:r>
              <a:rPr 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платежей по налогу на имущество организаций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15047" y="343218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Продление </a:t>
            </a:r>
            <a:r>
              <a:rPr lang="ru-RU" sz="12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сроков уплаты авансовых платежей за 1 квартал 2020 года – до 30 июня 2021 года,  за 2 квартал 2020 года – до 31 декабря 2021 года по налогу на имущество организаций для </a:t>
            </a: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арендодателей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81655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931532"/>
            <a:ext cx="8041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сроков уплаты авансовых платежей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1 квартал 2020 года – до 30 июня 2021 года,  за 2 квартал 2020 года – до 31 декабря 2021 года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налогу на имущество организаций для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следующих налогоплательщиков:</a:t>
            </a: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административно-деловых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 и торговых центров (комплексов) общей площадью свыше 3000 квадратных метров и помещений в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них</a:t>
            </a: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endParaRPr lang="ru-RU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нежилых </a:t>
            </a: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помещений, назначение которых предусматривает размещение офисов, торговых объектов, объектов общественного питания и 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обслуживания, расположенных в отдельно стоящих нежилых зданиях общей площадью свыше 3000 квадратных метров или в многоквартирных домах, общая площадь нежилых помещений в которых превышает 3000 квадратных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метров</a:t>
            </a: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условии предоставления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отсрочки не менее 50% от арендной платы по договорам аренды недвижимого имущества, заключенных до 18 марта 2020 года, либо снижения ежемесячных арендных платежей на 30% на период не менее 6 месяцев 2020 года и сохранившим не менее 90% рабочих мест и заработной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Уплата суммы налога на имущество организаций, по которому предоставлена отсрочка (рассрочка), производится равными частями в размере одной двенадцатой указанной суммы ежемесячно, не позднее последнего числа, начиная с 01.01.2021 </a:t>
            </a:r>
            <a:r>
              <a:rPr lang="ru-RU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Правительства Новосибирской области от 13.07.2020  № 277-п «О продлении в 2020 году сроков уплаты авансовых платежей по </a:t>
            </a: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налогу на </a:t>
            </a:r>
            <a:r>
              <a:rPr lang="ru-RU" sz="1000" b="1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имущество </a:t>
            </a: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организаций»</a:t>
            </a:r>
            <a:endParaRPr lang="ru-RU" sz="1000" b="1" dirty="0" smtClean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05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4" y="242878"/>
            <a:ext cx="43219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971600" y="394162"/>
            <a:ext cx="16161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Новосибирская область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A6F28-DA0F-406F-ABE3-19AF63CB0075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8493" y="841252"/>
            <a:ext cx="2250250" cy="116205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Основные параметры прогноза СЭР НСО на 2021 год и плановый период  2022 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и 2023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годов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(темп 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роста в сопоставимых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ценах,%)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6CB5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kumimoji="0" lang="en-US" alt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6CB5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04130"/>
            <a:ext cx="8487435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8034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приведены в соответствии с </a:t>
            </a:r>
            <a:r>
              <a:rPr kumimoji="0" lang="ru-RU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базовым вариантом </a:t>
            </a:r>
            <a:r>
              <a:rPr kumimoji="0" lang="ru-RU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среднесрочного прогноза социально-экономического развития Новосибирской области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656808" y="491440"/>
          <a:ext cx="6190665" cy="40135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825">
                  <a:extLst>
                    <a:ext uri="{9D8B030D-6E8A-4147-A177-3AD203B41FA5}">
                      <a16:colId xmlns:a16="http://schemas.microsoft.com/office/drawing/2014/main" val="1731213045"/>
                    </a:ext>
                  </a:extLst>
                </a:gridCol>
              </a:tblGrid>
              <a:tr h="601581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(оценка)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2020 году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6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ВРП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101,1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1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Инвестиции в основной капитал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75,5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0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Промышленное производство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1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Оборот розничной торговли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98,4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12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Платные услуги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80,6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12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Продукция сельского хозяйства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101,8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101,5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101,3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945033777"/>
                  </a:ext>
                </a:extLst>
              </a:tr>
              <a:tr h="43712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потребительских цен (среднегодовой)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103,9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96227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ПОМОЩЬ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ЮЛ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ИП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FB2D7E17-100D-42BA-A37E-6B6BC7AC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43413"/>
            <a:ext cx="1158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Центр оказания услуг «Мой бизнес» | Малый и средний бизнес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4" y="854872"/>
            <a:ext cx="2244541" cy="10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1610" y="2457532"/>
            <a:ext cx="1935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Консультации о работе 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бизнеса во время самоизоляции и мерам поддержки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2988" y="1932717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8 800 600 34 07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Горячая линия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16905" y="1041580"/>
            <a:ext cx="48155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Полезные интернет ресурсы: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b="1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Раздел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на сайте Минэкономразвития 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России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5"/>
              </a:rPr>
              <a:t>http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5"/>
              </a:rPr>
              <a:t>://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5"/>
              </a:rPr>
              <a:t>covid.economy.gov.ru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Чат-бот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Минэкономразвития России по мерам поддержки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6"/>
              </a:rPr>
              <a:t>https://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6"/>
              </a:rPr>
              <a:t>t.me/economika_bezvirusa_bot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Цифровая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платформа МСП 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7"/>
              </a:rPr>
              <a:t>https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7"/>
              </a:rPr>
              <a:t>://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7"/>
              </a:rPr>
              <a:t>msp.economy.gov.ru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err="1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Мойбизнес.рф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8"/>
              </a:rPr>
              <a:t>https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8"/>
              </a:rPr>
              <a:t>://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8"/>
              </a:rPr>
              <a:t>мойбизнес.рф</a:t>
            </a: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Правительственный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сайт 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9"/>
              </a:rPr>
              <a:t>http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9"/>
              </a:rPr>
              <a:t>://government.ru/support_measures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9"/>
              </a:rPr>
              <a:t>/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hlinkClick r:id="rId10"/>
              </a:rPr>
              <a:t>http://government.ru/support_measures/wizard/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ФНС 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России  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11"/>
              </a:rPr>
              <a:t>https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11"/>
              </a:rPr>
              <a:t>://www.nalog.ru/rn50/business-support-2020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11"/>
              </a:rPr>
              <a:t>/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err="1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Стопкоронавирус.РФ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12"/>
              </a:rPr>
              <a:t>https</a:t>
            </a:r>
            <a:r>
              <a:rPr lang="ru-RU" sz="1000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12"/>
              </a:rPr>
              <a:t>://</a:t>
            </a:r>
            <a:r>
              <a:rPr lang="ru-RU" sz="1000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12"/>
              </a:rPr>
              <a:t>стопкоронавирус.рф/what-to-do/business</a:t>
            </a:r>
            <a:endParaRPr lang="ru-RU" sz="1000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1610" y="3336835"/>
            <a:ext cx="238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Поступило 4 280 звонков 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30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68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05589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685800">
              <a:tabLst>
                <a:tab pos="1258888" algn="l"/>
              </a:tabLst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Контакты финансово-кредитных организаций, осуществляющих деятельность в Новосибирской области, работающих по правительственным программам в рамках реализации ФЗ № 106-ФЗ от 03.04.2020, постановления Правительства РФ №410 от 02.04.2020 и постановления Правительства РФ № 422 от 20.04.2020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372857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31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996575"/>
            <a:ext cx="82134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ПАО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«ФК Открытие»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b="1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Зяблицкий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Константин Владимирович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+7(383) 325-22-91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добавочный 31-3293; 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Ефимова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 Владимировна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+7(383) 325-01-02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добавочный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31-3041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«Российский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поддержки малого и среднего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предпринимательства»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(АО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«МСП Банк»)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err="1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Погадаев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 Валерьевич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+7(903) 258-53-62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endParaRPr lang="ru-RU" sz="1000" dirty="0" smtClean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Левобережный (ПАО)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Борисова Татьяна Николаевна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+7(913) 734-72-74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Сибирский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ПАО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«Промсвязьбанк»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Сенотрусова Елена Михайловна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+7(383) 325-15-00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72-5106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err="1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Плавков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Станислав Сергеевич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+7(383) 325-15-00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72-2448; </a:t>
            </a:r>
            <a:r>
              <a:rPr lang="ru-RU" sz="1000" b="1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Лайс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Татьяна Леонидовна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+7(383) 325-15-00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73-2420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ПАО «Сбербанк»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Горячая линия Центра обращения корпоративных клиентов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8 800 5555-777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 мобильного </a:t>
            </a:r>
            <a:r>
              <a:rPr lang="ru-RU" sz="1000" dirty="0" smtClean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0321</a:t>
            </a:r>
            <a:endParaRPr lang="ru-RU" sz="1000" dirty="0">
              <a:solidFill>
                <a:srgbClr val="007B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rgbClr val="007B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Банка ВТБ (ПАО)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Евтушенко Оксана Владимировна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+7(913) 932-15-40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«Газпромбанк»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Филиал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«Западно-Сибирский»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Иванова Светлана Павловна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+7(383) 236-70-70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1252; 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err="1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Воложанина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Светлана Юрьевна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+7(383) 236-70-70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1329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Новосибирский 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РФ АО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dirty="0" err="1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Россельхозбанк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000" b="1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Вересовая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Оксана Викторовна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+7(383) 290-15-88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1319; 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Супрунова 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Викторовна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+7(383) 290-15-88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5219; </a:t>
            </a:r>
            <a:r>
              <a:rPr lang="ru-RU" sz="1000" b="1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Гольц</a:t>
            </a:r>
            <a:r>
              <a:rPr lang="ru-RU" sz="1000" b="1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Лариса Павловна </a:t>
            </a:r>
            <a:r>
              <a:rPr lang="ru-RU" sz="1000" dirty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/>
              </a:rPr>
              <a:t>+7(383) 290-15-88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1000" dirty="0" err="1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</a:t>
            </a:r>
            <a:r>
              <a:rPr lang="ru-RU" sz="100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5222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solidFill>
                <a:srgbClr val="2125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ПАО Банк Зенит, Филиал БЦ «Сибирь»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Гущина Елена Альбертовна </a:t>
            </a:r>
            <a:r>
              <a:rPr lang="ru-RU" sz="1000" dirty="0" smtClean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/>
              </a:rPr>
              <a:t>+7(383) 298-94-30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доб. 106; </a:t>
            </a:r>
            <a:b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1" dirty="0" err="1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Батура</a:t>
            </a:r>
            <a:r>
              <a:rPr lang="ru-RU" sz="1000" b="1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Олеся Валерьевна </a:t>
            </a:r>
            <a:r>
              <a:rPr lang="ru-RU" sz="1000" dirty="0" smtClean="0">
                <a:solidFill>
                  <a:srgbClr val="007B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/>
              </a:rPr>
              <a:t>+7(383) 298-94-30</a:t>
            </a:r>
            <a:r>
              <a:rPr lang="ru-RU" sz="1000" dirty="0" smtClean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доб. 121</a:t>
            </a:r>
            <a:endParaRPr lang="ru-RU" sz="1000" b="0" i="0" dirty="0">
              <a:solidFill>
                <a:srgbClr val="21252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51435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1" y="1626645"/>
            <a:ext cx="576064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О </a:t>
            </a:r>
            <a:r>
              <a:rPr lang="ru-RU" sz="1800" b="1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текущей ситуации в экономике Новосибирской области в связи с распространением </a:t>
            </a:r>
            <a:r>
              <a:rPr 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новой </a:t>
            </a:r>
            <a:r>
              <a:rPr lang="ru-RU" sz="1800" b="1" dirty="0" err="1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коронавирусной</a:t>
            </a:r>
            <a:r>
              <a:rPr 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инфекции и мерах, принимаемых для поддержки бизнеса</a:t>
            </a:r>
            <a:endParaRPr lang="ru-RU" altLang="ru-RU" sz="1800" b="1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r">
              <a:defRPr/>
            </a:pPr>
            <a:endParaRPr lang="ru-RU" altLang="ru-RU" sz="1800" b="1" dirty="0" smtClean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26645"/>
            <a:ext cx="324036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МИНЭКОНОМРАЗВИТИЯ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НОВОСИБИРСКОЙ 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ОБЛАСТИ</a:t>
            </a:r>
            <a:endParaRPr lang="ru-RU" altLang="ru-RU" sz="1800" dirty="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defRPr/>
            </a:pPr>
            <a:endParaRPr lang="ru-RU" alt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1500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19" y="4506965"/>
            <a:ext cx="2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29.07.2020</a:t>
            </a:r>
            <a:endParaRPr lang="ru-RU" sz="1200" b="1" dirty="0">
              <a:solidFill>
                <a:prstClr val="white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6822249" y="4078690"/>
            <a:ext cx="20702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endParaRPr lang="ru-RU" altLang="ru-RU" sz="9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altLang="ru-RU" sz="9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econom.nso.ru</a:t>
            </a:r>
          </a:p>
          <a:p>
            <a:pPr algn="r"/>
            <a:r>
              <a:rPr lang="en-US" altLang="ru-RU" sz="9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invest.nso.ru </a:t>
            </a:r>
          </a:p>
          <a:p>
            <a:pPr algn="r"/>
            <a:r>
              <a:rPr lang="en-US" altLang="ru-RU" sz="9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facebook.com/</a:t>
            </a:r>
            <a:r>
              <a:rPr lang="en-US" altLang="ru-RU" sz="900" dirty="0" err="1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mineconomnso</a:t>
            </a:r>
            <a:endParaRPr lang="en-US" altLang="ru-RU" sz="9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altLang="ru-RU" sz="9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export.nso.ru</a:t>
            </a:r>
          </a:p>
          <a:p>
            <a:pPr algn="r"/>
            <a:r>
              <a:rPr lang="en-US" altLang="ru-RU" sz="9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turizm.nso.ru </a:t>
            </a:r>
            <a:endParaRPr lang="ru-RU" altLang="ru-RU" sz="9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5" y="200017"/>
            <a:ext cx="3450912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ПОМОЩЬ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ПЕРВУЮ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ОЧЕРЕДЬ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Наиболее пострадавшие отрасли </a:t>
            </a:r>
            <a:endParaRPr lang="ru-RU" altLang="ru-RU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0680" y="635525"/>
            <a:ext cx="820331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Авиаперевозки, автоперевозки, аэропорты 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(ОКВЭД: 49.3, 49.4, 51.1, 51.21, 52.21.21, 52.23)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endParaRPr lang="ru-RU" sz="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досуг,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развлечения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(ОКВЭД: 59.14, 90, 91.02, 91.04.1,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32.99.8)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Физкультура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оздоровление,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93, 96.04, 86.90.4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Туристские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агентства,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предоставляющие услуги в сфере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туризма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79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Гостиничный бизнес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(ОКВЭД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55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Общественное питание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56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образование, негосударственные образовательные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85.41, 88.91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Конференции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выставочная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82.3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Бытовые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населению (ремонт, стирка, химчистка, парикмахерские и салоны красоты)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95, 96.01, 96.02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Стоматологическая практика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ОКВЭД: 86.23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Розничная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непродовольственными товарами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(ОКВЭД: 45.11.2, 45.11.3, 45.19.2, 45.19.3, 45.32, 45.40.2, 45.40.3,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47.19,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47.4, 47.5, 47.6, 47.7, 47.82, 47.89,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47.99.2)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массовой информации и производство печатной продукции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(ОКВЭД: 60, 63.12.1, 63.91, 18.11, 58.11, 58.13, 58.14)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деятельность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(ОКВЭД: 49.10.1, 50.1, 50.3)</a:t>
            </a:r>
            <a:endParaRPr lang="ru-RU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" descr="C:\Users\User\Desktop\attention-51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57" y="716472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1" name="Прямоугольник 30"/>
          <p:cNvSpPr/>
          <p:nvPr/>
        </p:nvSpPr>
        <p:spPr>
          <a:xfrm>
            <a:off x="7192524" y="702176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8803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77642" y="680530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22250" y="1021806"/>
            <a:ext cx="2340260" cy="29285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Постановление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Правительства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РФ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5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от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03.04.2020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№ 434 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5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«Об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утверждении перечня отраслей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российской экономики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, в наибольшей степени пострадавших в условиях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ухудшения ситуации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в результате распространения новой </a:t>
            </a:r>
            <a:r>
              <a:rPr lang="ru-RU" altLang="ru-RU" sz="800" dirty="0" err="1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коронавирусной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инфекции»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*с учетом </a:t>
            </a:r>
            <a:r>
              <a:rPr lang="en-US" alt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sz="9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</a:t>
            </a: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изменений </a:t>
            </a:r>
          </a:p>
          <a:p>
            <a:pPr lvl="0" defTabSz="685800">
              <a:defRPr/>
            </a:pP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10.04.2020 </a:t>
            </a:r>
            <a:b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18.04.2020 </a:t>
            </a:r>
          </a:p>
          <a:p>
            <a:pPr lvl="0" defTabSz="685800">
              <a:defRPr/>
            </a:pP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12.05.2020 </a:t>
            </a:r>
          </a:p>
          <a:p>
            <a:pPr lvl="0" defTabSz="685800">
              <a:defRPr/>
            </a:pP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26.05.2020</a:t>
            </a:r>
          </a:p>
          <a:p>
            <a:pPr lvl="0" defTabSz="685800">
              <a:defRPr/>
            </a:pPr>
            <a:r>
              <a:rPr lang="ru-RU" alt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26.06.2020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906219" y="3018451"/>
            <a:ext cx="2121276" cy="9451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Найди свой основной ОКВЭД на </a:t>
            </a:r>
            <a:r>
              <a:rPr lang="en-US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6"/>
              </a:rPr>
              <a:t>egrul.nalog.ru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Найди себя в реестре МСП на </a:t>
            </a:r>
            <a:r>
              <a:rPr lang="en-US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7"/>
              </a:rPr>
              <a:t>rmsp.nalog.ru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92080" y="15532"/>
            <a:ext cx="0" cy="538369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288960" y="68297"/>
            <a:ext cx="3652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 сфер, 49 отраслей</a:t>
            </a:r>
          </a:p>
          <a:p>
            <a:pPr lvl="0"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45 444 налогоплательщика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8713" y="4776995"/>
            <a:ext cx="2133600" cy="273844"/>
          </a:xfrm>
        </p:spPr>
        <p:txBody>
          <a:bodyPr/>
          <a:lstStyle/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92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43400" cy="51435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1" y="1626645"/>
            <a:ext cx="576064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b="1" dirty="0" smtClean="0">
                <a:solidFill>
                  <a:srgbClr val="006CB5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РЕАЛИЗУЕМЫЕ СОВМЕСТНО С НОВОСИБИРСКОЙ ОБЛАСТЬЮ</a:t>
            </a:r>
            <a:endParaRPr lang="ru-RU" altLang="ru-RU" sz="1800" b="1" dirty="0">
              <a:solidFill>
                <a:srgbClr val="006CB5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26645"/>
            <a:ext cx="3240360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ФЕДЕРАЛЬНЫЕ 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МЕРЫ ПОДДЕРЖКИ</a:t>
            </a:r>
          </a:p>
          <a:p>
            <a:pPr>
              <a:defRPr/>
            </a:pP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>
              <a:defRPr/>
            </a:pPr>
            <a:endParaRPr lang="ru-RU" altLang="ru-RU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1500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506965"/>
            <a:ext cx="187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</a:t>
            </a:r>
          </a:p>
        </p:txBody>
      </p:sp>
    </p:spTree>
    <p:extLst>
      <p:ext uri="{BB962C8B-B14F-4D97-AF65-F5344CB8AC3E}">
        <p14:creationId xmlns:p14="http://schemas.microsoft.com/office/powerpoint/2010/main" val="32799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ПЕРЕНОС СРОКОВ УПЛАТЫ НАЛОГОВ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ОРГАНИЗАЦИЙ и ИП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наиболее пострадавших отраслей </a:t>
            </a:r>
            <a:endParaRPr lang="ru-RU" altLang="ru-RU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95618" y="954400"/>
            <a:ext cx="820331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8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 прибыль, УСН, </a:t>
            </a:r>
            <a:r>
              <a:rPr lang="ru-RU" sz="8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ЕСХН</a:t>
            </a:r>
            <a:endParaRPr lang="ru-RU" sz="85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за 2019 </a:t>
            </a:r>
            <a:r>
              <a:rPr lang="ru-RU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6 месяцев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endParaRPr lang="ru-RU" sz="8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Налоги (авансовые платежи по налогам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850" b="1" u="sng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5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За исключением НДС</a:t>
            </a:r>
            <a:r>
              <a:rPr lang="ru-RU" sz="85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НПД, </a:t>
            </a:r>
            <a:r>
              <a:rPr lang="ru-RU" sz="85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НДФЛ,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5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налогов, уплачиваемых через </a:t>
            </a:r>
            <a:r>
              <a:rPr lang="ru-RU" sz="85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налогового </a:t>
            </a:r>
            <a:r>
              <a:rPr lang="ru-RU" sz="85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и 1 квартал 2020 года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6 месяцев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апрель-июнь, за 2 квартал и 1 полугодие 2020 года </a:t>
            </a:r>
            <a:r>
              <a:rPr lang="ru-RU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85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месяца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ru-RU" sz="8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по патентной системе 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налогообложения</a:t>
            </a:r>
            <a:endParaRPr lang="ru-RU" sz="85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срок уплаты которого приходится на 2 квартал 2020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4 месяца</a:t>
            </a:r>
            <a:endParaRPr lang="ru-RU" sz="85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5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НДФЛ для 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endParaRPr lang="ru-RU" sz="8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за 2019 год со сроком уплаты до 15 июля 2020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85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месяца</a:t>
            </a:r>
            <a:endParaRPr lang="ru-RU" sz="85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Авансовый 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по </a:t>
            </a: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транспортному налогу, </a:t>
            </a:r>
            <a:endParaRPr lang="ru-RU" sz="85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налогу </a:t>
            </a:r>
            <a:r>
              <a:rPr lang="ru-RU" sz="8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имущество </a:t>
            </a: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организаций,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земельному налогу</a:t>
            </a:r>
            <a:endParaRPr lang="ru-RU" sz="850" b="1" u="sng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квартал 2020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85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октября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8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 2020 года </a:t>
            </a:r>
            <a:r>
              <a:rPr lang="ru-RU" sz="8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85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85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декабря 2020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5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85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Продлены сроки сдачи отчетности</a:t>
            </a:r>
            <a:endParaRPr lang="ru-RU" sz="8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158" y="965811"/>
            <a:ext cx="3312336" cy="4884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endParaRPr lang="ru-RU" altLang="ru-RU" sz="3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Постановление Правительства РФ от 02.04.2020 № 409 </a:t>
            </a: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«О мерах по обеспечению устойчивого развития экономики»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hlinkClick r:id="rId5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Читай в удобном виде на </a:t>
            </a:r>
            <a:r>
              <a:rPr lang="en-US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/>
              </a:rPr>
              <a:t>nalog.ru/rn54/business-support-2020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5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3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91" y="739185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5675341" y="697538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7035" y="1427947"/>
            <a:ext cx="4140458" cy="4950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Мера поддержки работает автоматически, никаких действий предпринимать не нужно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7035" y="2031690"/>
            <a:ext cx="4138685" cy="73021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Перенос сроков уплаты налогов осуществлен УФНС автоматически </a:t>
            </a:r>
          </a:p>
          <a:p>
            <a:pPr defTabSz="685800">
              <a:defRPr/>
            </a:pPr>
            <a:endParaRPr lang="ru-RU" altLang="ru-RU" sz="3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45 444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налогоплательщика, в </a:t>
            </a:r>
            <a:r>
              <a:rPr lang="ru-RU" altLang="ru-RU" sz="800" b="1" dirty="0" err="1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13 003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юридических лиц</a:t>
            </a:r>
          </a:p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32 441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индивидуальных предпринимателей</a:t>
            </a:r>
          </a:p>
          <a:p>
            <a:pPr defTabSz="685800">
              <a:defRPr/>
            </a:pPr>
            <a:endParaRPr lang="ru-RU" altLang="ru-RU" sz="3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76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33581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ДОПОЛНИТЕЛЬНАЯ ОТСРОЧКА (РАССРОЧКА) ПО НАЛОГАМ И СТРАХОВЫМ ВЗНОСАМ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ОРГАНИЗАЦИЙ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ИП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из наиболее пострадавших отраслей (не только МСП)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1073516"/>
            <a:ext cx="4531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Отсрочку (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года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или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рассрочку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 лет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можно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платежам со сроками уплаты в 2020 году, 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НДПИ и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акцизов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олжно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выполняться хотя бы одно из двух условий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доходов, доходов от реализации или доходов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операций по нулевой ставке НДС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более,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на 10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+mj-lt"/>
              <a:buAutoNum type="arabicPeriod"/>
              <a:defRPr/>
            </a:pPr>
            <a:endParaRPr lang="ru-RU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убыток за отчетные периоды 2020 года, хотя за 2019 год убытка не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(залог):</a:t>
            </a:r>
            <a:endParaRPr lang="ru-RU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+mj-lt"/>
              <a:buAutoNum type="arabicPeriod"/>
              <a:defRPr/>
            </a:pPr>
            <a:endParaRPr lang="ru-RU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на 6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требуется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чем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6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недвижимость, поручительство, банковская гарантия</a:t>
            </a: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1474501"/>
            <a:ext cx="3330370" cy="67913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Правительства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РФ от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02.04.2020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409 </a:t>
            </a: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О мерах по обеспечению устойчивого развития экономики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»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Читай в удобном виде на </a:t>
            </a:r>
            <a:r>
              <a:rPr lang="en-US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nalog.ru/rn54/business-support-2020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C:\Users\User\Desktop\attention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1182291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6067398" y="1169682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130" y="2282338"/>
            <a:ext cx="3330370" cy="76733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Внимательно изучить документы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ШАГ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Подать заявление в налоговый орган</a:t>
            </a: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2130" y="3178377"/>
            <a:ext cx="3330370" cy="12835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Итоги 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Поступило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162 заявления на 235,7 млн руб.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Одобрено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137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заявлений на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168,9 млн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руб.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Отказано по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18 заявлениям (отсутствие права)</a:t>
            </a: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рассмотрении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заявлений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b="1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Межрегиональная </a:t>
            </a:r>
            <a:r>
              <a:rPr lang="ru-RU" altLang="ru-RU" sz="8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ИФНС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 крупнейшим налогоплательщикам №6:</a:t>
            </a:r>
          </a:p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АО «Авиакомпания Сибирь» -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отсрочка на 299 млн руб.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ООО «ЛЕРУА МЕРЛЕН ВОСТОК»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отсрочка на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3,4 млн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8713" y="4776995"/>
            <a:ext cx="2133600" cy="273844"/>
          </a:xfrm>
        </p:spPr>
        <p:txBody>
          <a:bodyPr/>
          <a:lstStyle/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04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14590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ПЕРЕНОС СРОКОВ УПЛАТЫ СТРАХОВЫХ ВЗНОСОВ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ОРГАНИЗАЦИЙ и ИП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наиболее пострадавших отраслей </a:t>
            </a:r>
            <a:endParaRPr lang="ru-RU" altLang="ru-RU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1045933"/>
            <a:ext cx="820331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Страховые взносы 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за март-май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6 месяцев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июнь-июль 2020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4 месяца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Страховые взносы, исчисленные с суммы дохода ИП, </a:t>
            </a:r>
            <a:endParaRPr lang="ru-RU" sz="9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превышающей </a:t>
            </a: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300 000 </a:t>
            </a:r>
            <a:r>
              <a:rPr lang="ru-RU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подлежащие уплате не позднее 1 июля 2020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Продлены сроки сдачи отчетности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Font typeface="Wingdings" panose="05000000000000000000" pitchFamily="2" charset="2"/>
              <a:buChar char="§"/>
              <a:defRPr/>
            </a:pPr>
            <a:endParaRPr lang="ru-RU" sz="900" b="1" i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397560"/>
            <a:ext cx="3330370" cy="67913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Постановление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Правительства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РФ от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02.04.2020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409 </a:t>
            </a:r>
            <a:endParaRPr lang="ru-RU" altLang="ru-RU" sz="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</a:t>
            </a: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О мерах по обеспечению устойчивого развития экономики</a:t>
            </a: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»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endParaRPr lang="ru-RU" altLang="ru-RU" sz="8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Читай в удобном виде на </a:t>
            </a:r>
            <a:r>
              <a:rPr lang="en-US" altLang="ru-RU" sz="8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nalog.ru/rn54/business-support-2020</a:t>
            </a:r>
            <a:endParaRPr lang="ru-RU" altLang="ru-RU" sz="800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User\Desktop\attention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1105350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Прямоугольник 7"/>
          <p:cNvSpPr/>
          <p:nvPr/>
        </p:nvSpPr>
        <p:spPr>
          <a:xfrm>
            <a:off x="6067398" y="1092741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130" y="2211710"/>
            <a:ext cx="3240360" cy="4950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Мера поддержки работает автоматически, никаких действий предпринимать не нужно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4632" y="2792715"/>
            <a:ext cx="3240360" cy="99417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Перенос сроков уплаты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страховых взносов осуществлен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УФНС автоматически </a:t>
            </a:r>
          </a:p>
          <a:p>
            <a:pPr lvl="0"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45 444 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налогоплательщика,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в </a:t>
            </a:r>
            <a:r>
              <a:rPr lang="ru-RU" altLang="ru-RU" sz="800" b="1" dirty="0" err="1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т.ч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</a:p>
          <a:p>
            <a:pPr lvl="0" defTabSz="685800">
              <a:defRPr/>
            </a:pPr>
            <a:r>
              <a:rPr lang="ru-RU" altLang="ru-RU" sz="800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13 003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юридических лиц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32 441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индивидуальных предпринимателей</a:t>
            </a:r>
            <a:endParaRPr lang="ru-RU" altLang="ru-RU" sz="800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22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814590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СНИЖЕНИЕ СТРАХОВЫХ ВЗНОСОВ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endParaRPr lang="ru-RU" altLang="ru-RU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79057"/>
            <a:ext cx="503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16605" y="726545"/>
            <a:ext cx="7965885" cy="0"/>
          </a:xfrm>
          <a:prstGeom prst="line">
            <a:avLst/>
          </a:prstGeom>
          <a:ln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40680" y="1045933"/>
            <a:ext cx="82033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страховых взносов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30% до 15%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пенсионное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22% до 10%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обязательное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медицинское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страхование 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5,1%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5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социальное страхование </a:t>
            </a:r>
            <a:r>
              <a:rPr lang="ru-RU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2,9% </a:t>
            </a:r>
            <a:r>
              <a:rPr lang="ru-RU" sz="900" dirty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900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0%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апреля 2020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buSzTx/>
              <a:tabLst/>
              <a:defRPr/>
            </a:pPr>
            <a:r>
              <a:rPr lang="ru-RU" sz="900" b="1" dirty="0" smtClean="0">
                <a:solidFill>
                  <a:srgbClr val="006CB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для зарплат выше МРОТ (от 12 130 рублей)</a:t>
            </a:r>
            <a:endParaRPr lang="ru-RU" sz="900" b="1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397561"/>
            <a:ext cx="3330370" cy="63413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Федеральный закон от 01.04.2020 </a:t>
            </a: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№</a:t>
            </a: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 102-ФЗ</a:t>
            </a: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  <a:hlinkClick r:id="rId3"/>
            </a:endParaRPr>
          </a:p>
          <a:p>
            <a:pPr defTabSz="685800">
              <a:defRPr/>
            </a:pP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«О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внесении изменений в части первую и вторую Налогового кодекса Российской Федерации и отдельные законодательные акты Российской </a:t>
            </a:r>
            <a:r>
              <a:rPr lang="ru-RU" altLang="ru-RU" sz="800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Федерации»</a:t>
            </a:r>
            <a:endParaRPr lang="ru-RU" altLang="ru-RU" sz="800" dirty="0" smtClean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User\Desktop\attention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25" y="1105350"/>
            <a:ext cx="328667" cy="328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Прямоугольник 7"/>
          <p:cNvSpPr/>
          <p:nvPr/>
        </p:nvSpPr>
        <p:spPr>
          <a:xfrm>
            <a:off x="6067398" y="1092741"/>
            <a:ext cx="1170130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ПОДРОБНЕЕ:</a:t>
            </a:r>
            <a:endParaRPr lang="ru-RU" altLang="ru-RU" sz="8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2130" y="2211710"/>
            <a:ext cx="3240360" cy="49505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Мера поддержки работает автоматически, никаких действий предпринимать не нужно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44632" y="2792716"/>
            <a:ext cx="3240360" cy="99417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Итоги </a:t>
            </a:r>
            <a:r>
              <a:rPr lang="ru-RU" altLang="ru-RU" sz="800" b="1" dirty="0" smtClean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господдержки</a:t>
            </a:r>
          </a:p>
          <a:p>
            <a:pPr defTabSz="685800">
              <a:defRPr/>
            </a:pPr>
            <a:r>
              <a:rPr lang="ru-RU" altLang="ru-RU" sz="8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Снижение страховых взносов осуществлено УФНС автоматически</a:t>
            </a:r>
          </a:p>
          <a:p>
            <a:pPr lvl="0"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0" defTabSz="685800"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45 444 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налогоплательщика, в </a:t>
            </a:r>
            <a:r>
              <a:rPr lang="ru-RU" altLang="ru-RU" sz="800" b="1" dirty="0" err="1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т.ч</a:t>
            </a:r>
            <a:r>
              <a:rPr lang="ru-RU" altLang="ru-RU" sz="800" b="1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</a:t>
            </a:r>
          </a:p>
          <a:p>
            <a:pPr lvl="0" defTabSz="685800">
              <a:defRPr/>
            </a:pP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13 003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юридических лиц</a:t>
            </a:r>
          </a:p>
          <a:p>
            <a:pPr lvl="0" defTabSz="685800">
              <a:defRPr/>
            </a:pPr>
            <a:r>
              <a:rPr lang="ru-RU" altLang="ru-RU" sz="800" dirty="0">
                <a:solidFill>
                  <a:srgbClr val="C0000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32 441 </a:t>
            </a:r>
            <a:r>
              <a:rPr lang="ru-RU" altLang="ru-RU" sz="800" dirty="0">
                <a:solidFill>
                  <a:srgbClr val="006CB5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индивидуальных предпринимателей</a:t>
            </a:r>
          </a:p>
          <a:p>
            <a:pPr defTabSz="685800">
              <a:defRPr/>
            </a:pPr>
            <a:endParaRPr lang="ru-RU" altLang="ru-RU" sz="8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48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29930</TotalTime>
  <Words>5976</Words>
  <Application>Microsoft Office PowerPoint</Application>
  <PresentationFormat>Экран (16:9)</PresentationFormat>
  <Paragraphs>948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Calibri</vt:lpstr>
      <vt:lpstr>Wingdings</vt:lpstr>
      <vt:lpstr>Times New Roman</vt:lpstr>
      <vt:lpstr>Tahoma</vt:lpstr>
      <vt:lpstr>Arial</vt:lpstr>
      <vt:lpstr>MS PGothic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МСП и СОНКО субсидий на проведение мероприятий по профилактике новой коронавирусной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Давыдова АМ</dc:creator>
  <cp:lastModifiedBy>Давыдова Анна Михайловна</cp:lastModifiedBy>
  <cp:revision>2762</cp:revision>
  <cp:lastPrinted>2020-07-28T13:36:14Z</cp:lastPrinted>
  <dcterms:created xsi:type="dcterms:W3CDTF">2009-04-22T03:24:40Z</dcterms:created>
  <dcterms:modified xsi:type="dcterms:W3CDTF">2020-07-29T04:34:14Z</dcterms:modified>
</cp:coreProperties>
</file>