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7" r:id="rId2"/>
    <p:sldMasterId id="2147483678" r:id="rId3"/>
  </p:sldMasterIdLst>
  <p:notesMasterIdLst>
    <p:notesMasterId r:id="rId17"/>
  </p:notesMasterIdLst>
  <p:sldIdLst>
    <p:sldId id="262" r:id="rId4"/>
    <p:sldId id="285" r:id="rId5"/>
    <p:sldId id="286" r:id="rId6"/>
    <p:sldId id="292" r:id="rId7"/>
    <p:sldId id="294" r:id="rId8"/>
    <p:sldId id="299" r:id="rId9"/>
    <p:sldId id="305" r:id="rId10"/>
    <p:sldId id="307" r:id="rId11"/>
    <p:sldId id="312" r:id="rId12"/>
    <p:sldId id="318" r:id="rId13"/>
    <p:sldId id="293" r:id="rId14"/>
    <p:sldId id="329" r:id="rId15"/>
    <p:sldId id="25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60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B022A-FC3C-4061-BF3F-AF3725B41C88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B9A9B-96BF-4D8B-89F0-4031BCD8A6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586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B9A9B-96BF-4D8B-89F0-4031BCD8A65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845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B9A9B-96BF-4D8B-89F0-4031BCD8A65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691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B9A9B-96BF-4D8B-89F0-4031BCD8A65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36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B9A9B-96BF-4D8B-89F0-4031BCD8A65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951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B9A9B-96BF-4D8B-89F0-4031BCD8A65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30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B9A9B-96BF-4D8B-89F0-4031BCD8A65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676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7899" y="5014043"/>
            <a:ext cx="3346393" cy="365125"/>
          </a:xfrm>
        </p:spPr>
        <p:txBody>
          <a:bodyPr lIns="0" tIns="0" rIns="0" bIns="0"/>
          <a:lstStyle>
            <a:lvl1pPr>
              <a:defRPr>
                <a:latin typeface="Arial"/>
              </a:defRPr>
            </a:lvl1pPr>
          </a:lstStyle>
          <a:p>
            <a:r>
              <a:rPr lang="ru-RU">
                <a:solidFill>
                  <a:prstClr val="white"/>
                </a:solidFill>
              </a:rPr>
              <a:t>19 апреля 2017 г.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8" name="Изображение 7" descr="for_ppt_minecono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094" y="486513"/>
            <a:ext cx="1487322" cy="1461472"/>
          </a:xfrm>
          <a:prstGeom prst="rect">
            <a:avLst/>
          </a:prstGeom>
        </p:spPr>
      </p:pic>
      <p:sp>
        <p:nvSpPr>
          <p:cNvPr id="6" name="Текст 5"/>
          <p:cNvSpPr>
            <a:spLocks noGrp="1"/>
          </p:cNvSpPr>
          <p:nvPr>
            <p:ph type="body" sz="quarter" idx="11"/>
          </p:nvPr>
        </p:nvSpPr>
        <p:spPr>
          <a:xfrm>
            <a:off x="3809674" y="2284379"/>
            <a:ext cx="7172769" cy="2342105"/>
          </a:xfrm>
        </p:spPr>
        <p:txBody>
          <a:bodyPr>
            <a:noAutofit/>
          </a:bodyPr>
          <a:lstStyle>
            <a:lvl1pPr>
              <a:defRPr sz="3600" cap="all"/>
            </a:lvl1pPr>
            <a:lvl3pPr>
              <a:spcBef>
                <a:spcPts val="728"/>
              </a:spcBef>
              <a:defRPr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197534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 с диаграммой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9487" y="414733"/>
            <a:ext cx="8514493" cy="449403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1300" cap="all">
                <a:solidFill>
                  <a:srgbClr val="0077C8"/>
                </a:solidFill>
              </a:defRPr>
            </a:lvl1pPr>
            <a:lvl2pPr marL="486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3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59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46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2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19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05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9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 апреля 2017 г.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A2C4-EAEE-0541-80F0-7D439BD8E73A}" type="slidenum">
              <a:rPr/>
              <a:pPr/>
              <a:t>‹#›</a:t>
            </a:fld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/>
          </p:nvPr>
        </p:nvSpPr>
        <p:spPr>
          <a:xfrm>
            <a:off x="2459487" y="1426114"/>
            <a:ext cx="3941055" cy="4626015"/>
          </a:xfrm>
        </p:spPr>
        <p:txBody>
          <a:bodyPr/>
          <a:lstStyle>
            <a:lvl5pPr>
              <a:defRPr sz="11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иаграмма 4"/>
          <p:cNvSpPr>
            <a:spLocks noGrp="1"/>
          </p:cNvSpPr>
          <p:nvPr>
            <p:ph type="chart" sz="quarter" idx="15"/>
          </p:nvPr>
        </p:nvSpPr>
        <p:spPr>
          <a:xfrm>
            <a:off x="7031208" y="1426109"/>
            <a:ext cx="3951231" cy="4626016"/>
          </a:xfrm>
        </p:spPr>
        <p:txBody>
          <a:bodyPr/>
          <a:lstStyle/>
          <a:p>
            <a:r>
              <a:rPr lang="ru-RU"/>
              <a:t>Вставка диаграммы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7145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 с выноск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019978" y="1478783"/>
            <a:ext cx="5172025" cy="4578593"/>
          </a:xfrm>
          <a:prstGeom prst="rect">
            <a:avLst/>
          </a:prstGeom>
          <a:solidFill>
            <a:srgbClr val="00B2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0871" tIns="55436" rIns="110871" bIns="55436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8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9487" y="414733"/>
            <a:ext cx="8514493" cy="449403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1300" cap="all">
                <a:solidFill>
                  <a:srgbClr val="0077C8"/>
                </a:solidFill>
              </a:defRPr>
            </a:lvl1pPr>
            <a:lvl2pPr marL="486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3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59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46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2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19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05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9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 апреля 2017 г.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A2C4-EAEE-0541-80F0-7D439BD8E73A}" type="slidenum">
              <a:rPr/>
              <a:pPr/>
              <a:t>‹#›</a:t>
            </a:fld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2459461" y="1422176"/>
            <a:ext cx="3952737" cy="4629955"/>
          </a:xfrm>
        </p:spPr>
        <p:txBody>
          <a:bodyPr/>
          <a:lstStyle>
            <a:lvl5pPr>
              <a:defRPr sz="11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/>
          </p:nvPr>
        </p:nvSpPr>
        <p:spPr>
          <a:xfrm>
            <a:off x="7319886" y="2286001"/>
            <a:ext cx="4340916" cy="34026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542894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 с фото навыл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2459487" y="1493981"/>
            <a:ext cx="8514493" cy="73099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9487" y="414733"/>
            <a:ext cx="8514493" cy="449403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1300" cap="all">
                <a:solidFill>
                  <a:srgbClr val="0077C8"/>
                </a:solidFill>
              </a:defRPr>
            </a:lvl1pPr>
            <a:lvl2pPr marL="486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3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59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46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2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19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05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9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 апреля 2017 г.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A2C4-EAEE-0541-80F0-7D439BD8E73A}" type="slidenum">
              <a:rPr/>
              <a:pPr/>
              <a:t>‹#›</a:t>
            </a:fld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2459491" y="2512813"/>
            <a:ext cx="3952711" cy="3539423"/>
          </a:xfrm>
        </p:spPr>
        <p:txBody>
          <a:bodyPr/>
          <a:lstStyle>
            <a:lvl5pPr>
              <a:defRPr sz="11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4"/>
          </p:nvPr>
        </p:nvSpPr>
        <p:spPr>
          <a:xfrm>
            <a:off x="7032919" y="2560673"/>
            <a:ext cx="5159085" cy="3491560"/>
          </a:xfrm>
        </p:spPr>
        <p:txBody>
          <a:bodyPr/>
          <a:lstStyle/>
          <a:p>
            <a:r>
              <a:rPr lang="ru-RU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6861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 с таблице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9487" y="414733"/>
            <a:ext cx="8514493" cy="449403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1300" cap="all">
                <a:solidFill>
                  <a:srgbClr val="0077C8"/>
                </a:solidFill>
              </a:defRPr>
            </a:lvl1pPr>
            <a:lvl2pPr marL="486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3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59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46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2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19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05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9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 апреля 2017 г.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A2C4-EAEE-0541-80F0-7D439BD8E73A}" type="slidenum">
              <a:rPr/>
              <a:pPr/>
              <a:t>‹#›</a:t>
            </a:fld>
            <a:endParaRPr lang="ru-RU" dirty="0"/>
          </a:p>
        </p:txBody>
      </p:sp>
      <p:sp>
        <p:nvSpPr>
          <p:cNvPr id="9" name="Таблица 8"/>
          <p:cNvSpPr>
            <a:spLocks noGrp="1"/>
          </p:cNvSpPr>
          <p:nvPr>
            <p:ph type="tbl" sz="quarter" idx="13"/>
          </p:nvPr>
        </p:nvSpPr>
        <p:spPr>
          <a:xfrm>
            <a:off x="2459489" y="1468710"/>
            <a:ext cx="8522953" cy="4583416"/>
          </a:xfrm>
        </p:spPr>
        <p:txBody>
          <a:bodyPr/>
          <a:lstStyle/>
          <a:p>
            <a:r>
              <a:rPr lang="ru-RU"/>
              <a:t>Вставка таблицы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019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9487" y="414733"/>
            <a:ext cx="8514493" cy="449403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1300" cap="all">
                <a:solidFill>
                  <a:srgbClr val="0077C8"/>
                </a:solidFill>
              </a:defRPr>
            </a:lvl1pPr>
            <a:lvl2pPr marL="486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3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59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46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2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19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05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9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 апреля 2017 г.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A2C4-EAEE-0541-80F0-7D439BD8E73A}" type="slidenum">
              <a:rPr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02414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7899" y="5014043"/>
            <a:ext cx="3346393" cy="365125"/>
          </a:xfrm>
        </p:spPr>
        <p:txBody>
          <a:bodyPr lIns="0" tIns="0" rIns="0" bIns="0"/>
          <a:lstStyle>
            <a:lvl1pPr>
              <a:defRPr>
                <a:latin typeface="Arial"/>
              </a:defRPr>
            </a:lvl1pPr>
          </a:lstStyle>
          <a:p>
            <a:r>
              <a:rPr lang="ru-RU" smtClean="0">
                <a:solidFill>
                  <a:prstClr val="white"/>
                </a:solidFill>
              </a:rPr>
              <a:t>19 апреля 2017 г.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8" name="Изображение 7" descr="for_ppt_minecono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094" y="486513"/>
            <a:ext cx="1487322" cy="1461472"/>
          </a:xfrm>
          <a:prstGeom prst="rect">
            <a:avLst/>
          </a:prstGeom>
        </p:spPr>
      </p:pic>
      <p:sp>
        <p:nvSpPr>
          <p:cNvPr id="6" name="Текст 5"/>
          <p:cNvSpPr>
            <a:spLocks noGrp="1"/>
          </p:cNvSpPr>
          <p:nvPr>
            <p:ph type="body" sz="quarter" idx="11"/>
          </p:nvPr>
        </p:nvSpPr>
        <p:spPr>
          <a:xfrm>
            <a:off x="3809674" y="2284379"/>
            <a:ext cx="7172769" cy="2342105"/>
          </a:xfrm>
        </p:spPr>
        <p:txBody>
          <a:bodyPr>
            <a:noAutofit/>
          </a:bodyPr>
          <a:lstStyle>
            <a:lvl1pPr>
              <a:defRPr sz="3600" cap="all"/>
            </a:lvl1pPr>
            <a:lvl3pPr>
              <a:spcBef>
                <a:spcPts val="728"/>
              </a:spcBef>
              <a:defRPr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537522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head_ground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3"/>
            <a:ext cx="12188148" cy="2212323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white"/>
                </a:solidFill>
              </a:rPr>
              <a:t>19 апреля 2017 г.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6" name="Изображение 5" descr="for_ppt_minecono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2626" y="672289"/>
            <a:ext cx="5132869" cy="1156075"/>
          </a:xfrm>
          <a:prstGeom prst="rect">
            <a:avLst/>
          </a:prstGeom>
        </p:spPr>
      </p:pic>
      <p:sp>
        <p:nvSpPr>
          <p:cNvPr id="8" name="Текст 7"/>
          <p:cNvSpPr>
            <a:spLocks noGrp="1"/>
          </p:cNvSpPr>
          <p:nvPr>
            <p:ph type="body" sz="quarter" idx="11"/>
          </p:nvPr>
        </p:nvSpPr>
        <p:spPr>
          <a:xfrm>
            <a:off x="3809674" y="2284374"/>
            <a:ext cx="7172769" cy="2387746"/>
          </a:xfrm>
        </p:spPr>
        <p:txBody>
          <a:bodyPr/>
          <a:lstStyle>
            <a:lvl1pPr>
              <a:defRPr sz="3600"/>
            </a:lvl1pPr>
            <a:lvl2pPr>
              <a:spcBef>
                <a:spcPts val="1455"/>
              </a:spcBef>
              <a:defRPr/>
            </a:lvl2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689935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Изображение 10" descr="head_ground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88148" cy="1242840"/>
          </a:xfrm>
          <a:prstGeom prst="rect">
            <a:avLst/>
          </a:prstGeom>
        </p:spPr>
      </p:pic>
      <p:sp>
        <p:nvSpPr>
          <p:cNvPr id="8" name="Текст 7"/>
          <p:cNvSpPr>
            <a:spLocks noGrp="1"/>
          </p:cNvSpPr>
          <p:nvPr>
            <p:ph type="body" sz="quarter" idx="11"/>
          </p:nvPr>
        </p:nvSpPr>
        <p:spPr>
          <a:xfrm>
            <a:off x="3809674" y="1483902"/>
            <a:ext cx="7172769" cy="3313011"/>
          </a:xfrm>
        </p:spPr>
        <p:txBody>
          <a:bodyPr/>
          <a:lstStyle>
            <a:lvl1pPr>
              <a:defRPr sz="3600"/>
            </a:lvl1pPr>
            <a:lvl2pPr marL="415766" indent="-415766">
              <a:spcBef>
                <a:spcPts val="1455"/>
              </a:spcBef>
              <a:buFont typeface="Lucida Grande"/>
              <a:buChar char="＞"/>
              <a:defRPr/>
            </a:lvl2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pic>
        <p:nvPicPr>
          <p:cNvPr id="9" name="Изображение 8" descr="for_ppt_minecono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03" y="399244"/>
            <a:ext cx="624674" cy="61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7486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2" y="1122363"/>
            <a:ext cx="9143999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2" y="3602038"/>
            <a:ext cx="9143999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2" y="6356362"/>
            <a:ext cx="274320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mtClean="0">
                <a:solidFill>
                  <a:prstClr val="white"/>
                </a:solidFill>
              </a:rPr>
              <a:t>19 апреля 2017 г.</a:t>
            </a: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4" y="6356362"/>
            <a:ext cx="4114799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62"/>
            <a:ext cx="2743201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0A8C80-70DD-4D03-A0DA-1DDD3E92CFB1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48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head_ground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3"/>
            <a:ext cx="12188148" cy="2212323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white"/>
                </a:solidFill>
              </a:rPr>
              <a:t>19 апреля 2017 г.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6" name="Изображение 5" descr="for_ppt_minecono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2626" y="672289"/>
            <a:ext cx="5132869" cy="1156075"/>
          </a:xfrm>
          <a:prstGeom prst="rect">
            <a:avLst/>
          </a:prstGeom>
        </p:spPr>
      </p:pic>
      <p:sp>
        <p:nvSpPr>
          <p:cNvPr id="8" name="Текст 7"/>
          <p:cNvSpPr>
            <a:spLocks noGrp="1"/>
          </p:cNvSpPr>
          <p:nvPr>
            <p:ph type="body" sz="quarter" idx="11"/>
          </p:nvPr>
        </p:nvSpPr>
        <p:spPr>
          <a:xfrm>
            <a:off x="3809674" y="2284374"/>
            <a:ext cx="7172769" cy="2387746"/>
          </a:xfrm>
        </p:spPr>
        <p:txBody>
          <a:bodyPr/>
          <a:lstStyle>
            <a:lvl1pPr>
              <a:defRPr sz="3600"/>
            </a:lvl1pPr>
            <a:lvl2pPr>
              <a:spcBef>
                <a:spcPts val="1455"/>
              </a:spcBef>
              <a:defRPr/>
            </a:lvl2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10000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Изображение 10" descr="head_ground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88148" cy="1242840"/>
          </a:xfrm>
          <a:prstGeom prst="rect">
            <a:avLst/>
          </a:prstGeom>
        </p:spPr>
      </p:pic>
      <p:sp>
        <p:nvSpPr>
          <p:cNvPr id="8" name="Текст 7"/>
          <p:cNvSpPr>
            <a:spLocks noGrp="1"/>
          </p:cNvSpPr>
          <p:nvPr>
            <p:ph type="body" sz="quarter" idx="11"/>
          </p:nvPr>
        </p:nvSpPr>
        <p:spPr>
          <a:xfrm>
            <a:off x="3809674" y="1483902"/>
            <a:ext cx="7172769" cy="3313011"/>
          </a:xfrm>
        </p:spPr>
        <p:txBody>
          <a:bodyPr/>
          <a:lstStyle>
            <a:lvl1pPr>
              <a:defRPr sz="3600"/>
            </a:lvl1pPr>
            <a:lvl2pPr marL="415766" indent="-415766">
              <a:spcBef>
                <a:spcPts val="1455"/>
              </a:spcBef>
              <a:buFont typeface="Lucida Grande"/>
              <a:buChar char="＞"/>
              <a:defRPr/>
            </a:lvl2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pic>
        <p:nvPicPr>
          <p:cNvPr id="9" name="Изображение 8" descr="for_ppt_minecono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03" y="399244"/>
            <a:ext cx="624674" cy="61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52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2" y="1122363"/>
            <a:ext cx="9143999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2" y="3602038"/>
            <a:ext cx="9143999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2" y="6356362"/>
            <a:ext cx="274320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>
                <a:solidFill>
                  <a:prstClr val="white"/>
                </a:solidFill>
              </a:rPr>
              <a:t>19 апреля 2017 г.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4" y="6356362"/>
            <a:ext cx="4114799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62"/>
            <a:ext cx="2743201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0A8C80-70DD-4D03-A0DA-1DDD3E92CFB1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243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 в одну колонку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2459487" y="1493981"/>
            <a:ext cx="8514493" cy="730999"/>
          </a:xfrm>
        </p:spPr>
        <p:txBody>
          <a:bodyPr/>
          <a:lstStyle>
            <a:lvl1pPr>
              <a:defRPr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9487" y="414733"/>
            <a:ext cx="8514493" cy="449403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1300" cap="all">
                <a:solidFill>
                  <a:srgbClr val="0077C8"/>
                </a:solidFill>
              </a:defRPr>
            </a:lvl1pPr>
            <a:lvl2pPr marL="486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3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59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46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2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19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05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9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 апреля 2017 г.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A2C4-EAEE-0541-80F0-7D439BD8E73A}" type="slidenum">
              <a:rPr/>
              <a:pPr/>
              <a:t>‹#›</a:t>
            </a:fld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2459461" y="2512817"/>
            <a:ext cx="8514514" cy="3539317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900"/>
            </a:lvl4pPr>
            <a:lvl5pPr>
              <a:defRPr sz="11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195933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 в одну колонку без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9487" y="414733"/>
            <a:ext cx="8514493" cy="449403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1300" cap="all">
                <a:solidFill>
                  <a:srgbClr val="0077C8"/>
                </a:solidFill>
              </a:defRPr>
            </a:lvl1pPr>
            <a:lvl2pPr marL="486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3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59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46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2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19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05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9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 апреля 2017 г.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A2C4-EAEE-0541-80F0-7D439BD8E73A}" type="slidenum">
              <a:rPr/>
              <a:pPr/>
              <a:t>‹#›</a:t>
            </a:fld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2459461" y="1478782"/>
            <a:ext cx="8514514" cy="4573344"/>
          </a:xfrm>
        </p:spPr>
        <p:txBody>
          <a:bodyPr/>
          <a:lstStyle>
            <a:lvl5pPr>
              <a:defRPr sz="11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840080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 в две колонки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2459487" y="1493981"/>
            <a:ext cx="8514493" cy="73099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9487" y="414733"/>
            <a:ext cx="8514493" cy="449403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1300" cap="all">
                <a:solidFill>
                  <a:srgbClr val="0077C8"/>
                </a:solidFill>
              </a:defRPr>
            </a:lvl1pPr>
            <a:lvl2pPr marL="486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3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59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46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2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19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05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9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 апреля 2017 г.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A2C4-EAEE-0541-80F0-7D439BD8E73A}" type="slidenum">
              <a:rPr/>
              <a:pPr/>
              <a:t>‹#›</a:t>
            </a:fld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2459461" y="2512818"/>
            <a:ext cx="3952737" cy="3539315"/>
          </a:xfrm>
        </p:spPr>
        <p:txBody>
          <a:bodyPr/>
          <a:lstStyle>
            <a:lvl5pPr>
              <a:defRPr sz="11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/>
          </p:nvPr>
        </p:nvSpPr>
        <p:spPr>
          <a:xfrm>
            <a:off x="7032921" y="2512818"/>
            <a:ext cx="3941055" cy="3539315"/>
          </a:xfrm>
        </p:spPr>
        <p:txBody>
          <a:bodyPr/>
          <a:lstStyle>
            <a:lvl5pPr>
              <a:defRPr sz="11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736919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 в две колонки без заголо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9487" y="414733"/>
            <a:ext cx="8514493" cy="449403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1300" cap="all">
                <a:solidFill>
                  <a:srgbClr val="0077C8"/>
                </a:solidFill>
              </a:defRPr>
            </a:lvl1pPr>
            <a:lvl2pPr marL="486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3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59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46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2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19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05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9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 апреля 2017 г.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A2C4-EAEE-0541-80F0-7D439BD8E73A}" type="slidenum">
              <a:rPr/>
              <a:pPr/>
              <a:t>‹#›</a:t>
            </a:fld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2459461" y="1426114"/>
            <a:ext cx="3952737" cy="4626015"/>
          </a:xfrm>
        </p:spPr>
        <p:txBody>
          <a:bodyPr/>
          <a:lstStyle>
            <a:lvl5pPr>
              <a:defRPr sz="11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/>
          </p:nvPr>
        </p:nvSpPr>
        <p:spPr>
          <a:xfrm>
            <a:off x="7032921" y="1426114"/>
            <a:ext cx="3941055" cy="4626015"/>
          </a:xfrm>
        </p:spPr>
        <p:txBody>
          <a:bodyPr/>
          <a:lstStyle>
            <a:lvl5pPr>
              <a:defRPr sz="11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7983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 с диаграммой сле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9487" y="414733"/>
            <a:ext cx="8514493" cy="449403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1300" cap="all">
                <a:solidFill>
                  <a:srgbClr val="0077C8"/>
                </a:solidFill>
              </a:defRPr>
            </a:lvl1pPr>
            <a:lvl2pPr marL="486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3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59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46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2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19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05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9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 апреля 2017 г.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3A2C4-EAEE-0541-80F0-7D439BD8E73A}" type="slidenum">
              <a:rPr/>
              <a:pPr/>
              <a:t>‹#›</a:t>
            </a:fld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/>
          </p:nvPr>
        </p:nvSpPr>
        <p:spPr>
          <a:xfrm>
            <a:off x="7032921" y="1426114"/>
            <a:ext cx="3941055" cy="4626015"/>
          </a:xfrm>
        </p:spPr>
        <p:txBody>
          <a:bodyPr/>
          <a:lstStyle>
            <a:lvl5pPr>
              <a:defRPr sz="11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иаграмма 4"/>
          <p:cNvSpPr>
            <a:spLocks noGrp="1"/>
          </p:cNvSpPr>
          <p:nvPr>
            <p:ph type="chart" sz="quarter" idx="15"/>
          </p:nvPr>
        </p:nvSpPr>
        <p:spPr>
          <a:xfrm>
            <a:off x="2459486" y="1426109"/>
            <a:ext cx="3951231" cy="4626016"/>
          </a:xfrm>
        </p:spPr>
        <p:txBody>
          <a:bodyPr/>
          <a:lstStyle/>
          <a:p>
            <a:r>
              <a:rPr lang="ru-RU"/>
              <a:t>Вставка диаграммы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7933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77C8"/>
              </a:gs>
              <a:gs pos="100000">
                <a:srgbClr val="00B2A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871" tIns="55436" rIns="110871" bIns="5543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8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09674" y="2284374"/>
            <a:ext cx="7172769" cy="25701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809669" y="5014043"/>
            <a:ext cx="334639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200" b="0" i="0" cap="all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prstClr val="white"/>
                </a:solidFill>
              </a:rPr>
              <a:t>19 апреля 2017 г.</a:t>
            </a: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736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</p:sldLayoutIdLst>
  <p:hf hdr="0" dt="0"/>
  <p:txStyles>
    <p:titleStyle>
      <a:lvl1pPr algn="l" defTabSz="498920" rtl="0" eaLnBrk="1" latinLnBrk="0" hangingPunct="1">
        <a:spcBef>
          <a:spcPct val="0"/>
        </a:spcBef>
        <a:buNone/>
        <a:defRPr sz="2200" b="0" i="0" kern="1200" cap="all">
          <a:solidFill>
            <a:schemeClr val="tx1"/>
          </a:solidFill>
          <a:latin typeface="Stem Medium"/>
          <a:ea typeface="+mj-ea"/>
          <a:cs typeface="Stem"/>
        </a:defRPr>
      </a:lvl1pPr>
    </p:titleStyle>
    <p:bodyStyle>
      <a:lvl1pPr marL="0" indent="0" algn="l" defTabSz="498920" rtl="0" eaLnBrk="1" latinLnBrk="0" hangingPunct="1">
        <a:spcBef>
          <a:spcPts val="0"/>
        </a:spcBef>
        <a:buFontTx/>
        <a:buNone/>
        <a:defRPr sz="3400" b="1" i="0" kern="1200" cap="all">
          <a:solidFill>
            <a:srgbClr val="FFFFFF"/>
          </a:solidFill>
          <a:latin typeface="Arial"/>
          <a:ea typeface="+mn-ea"/>
          <a:cs typeface="Arial"/>
        </a:defRPr>
      </a:lvl1pPr>
      <a:lvl2pPr marL="0" indent="0" algn="l" defTabSz="498920" rtl="0" eaLnBrk="1" latinLnBrk="0" hangingPunct="1">
        <a:spcBef>
          <a:spcPts val="485"/>
        </a:spcBef>
        <a:buFontTx/>
        <a:buNone/>
        <a:defRPr sz="2400" b="0" i="0" kern="1200" cap="all" baseline="0">
          <a:solidFill>
            <a:srgbClr val="FFFFFF"/>
          </a:solidFill>
          <a:latin typeface="Arial"/>
          <a:ea typeface="+mn-ea"/>
          <a:cs typeface="Arial"/>
        </a:defRPr>
      </a:lvl2pPr>
      <a:lvl3pPr marL="0" indent="0" algn="l" defTabSz="498920" rtl="0" eaLnBrk="1" latinLnBrk="0" hangingPunct="1">
        <a:spcBef>
          <a:spcPts val="728"/>
        </a:spcBef>
        <a:buFontTx/>
        <a:buNone/>
        <a:defRPr sz="1500" b="0" i="0" kern="1200">
          <a:solidFill>
            <a:srgbClr val="FFFFFF"/>
          </a:solidFill>
          <a:latin typeface="Arial"/>
          <a:ea typeface="+mn-ea"/>
          <a:cs typeface="Arial"/>
        </a:defRPr>
      </a:lvl3pPr>
      <a:lvl4pPr marL="0" indent="0" algn="l" defTabSz="498920" rtl="0" eaLnBrk="1" latinLnBrk="0" hangingPunct="1">
        <a:spcBef>
          <a:spcPts val="728"/>
        </a:spcBef>
        <a:buFontTx/>
        <a:buNone/>
        <a:defRPr sz="1500" b="0" i="0" kern="1200">
          <a:solidFill>
            <a:srgbClr val="FFFFFF"/>
          </a:solidFill>
          <a:latin typeface="Arial"/>
          <a:ea typeface="+mn-ea"/>
          <a:cs typeface="Arial"/>
        </a:defRPr>
      </a:lvl4pPr>
      <a:lvl5pPr marL="0" indent="0" algn="l" defTabSz="498920" rtl="0" eaLnBrk="1" latinLnBrk="0" hangingPunct="1">
        <a:spcBef>
          <a:spcPts val="0"/>
        </a:spcBef>
        <a:buFontTx/>
        <a:buNone/>
        <a:defRPr sz="1500" b="0" i="0" kern="1200">
          <a:solidFill>
            <a:schemeClr val="tx1"/>
          </a:solidFill>
          <a:latin typeface="Stem"/>
          <a:ea typeface="+mn-ea"/>
          <a:cs typeface="Stem"/>
        </a:defRPr>
      </a:lvl5pPr>
      <a:lvl6pPr marL="2744057" indent="-249460" algn="l" defTabSz="498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42977" indent="-249460" algn="l" defTabSz="498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896" indent="-249460" algn="l" defTabSz="498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40816" indent="-249460" algn="l" defTabSz="498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98920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97839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96759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95678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94598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93517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92437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91356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8512" y="1492965"/>
            <a:ext cx="8535184" cy="7316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52683" y="2508246"/>
            <a:ext cx="8541007" cy="38102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9432" y="6143579"/>
            <a:ext cx="1890465" cy="365125"/>
          </a:xfrm>
          <a:prstGeom prst="rect">
            <a:avLst/>
          </a:prstGeom>
        </p:spPr>
        <p:txBody>
          <a:bodyPr vert="horz" lIns="99784" tIns="49892" rIns="99784" bIns="49892" rtlCol="0" anchor="ctr"/>
          <a:lstStyle>
            <a:lvl1pPr algn="l">
              <a:defRPr sz="1100" b="0" i="0">
                <a:solidFill>
                  <a:srgbClr val="0077C8"/>
                </a:solidFill>
                <a:latin typeface="Arial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/>
              <a:t>19 апреля 2017 г.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087458" y="499008"/>
            <a:ext cx="57334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 b="0" i="0">
                <a:solidFill>
                  <a:srgbClr val="00B2A9"/>
                </a:solidFill>
                <a:latin typeface="Arial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8CC1B9C-23B7-B94D-B87E-2F844537633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" y="423091"/>
            <a:ext cx="286711" cy="571093"/>
          </a:xfrm>
          <a:prstGeom prst="rect">
            <a:avLst/>
          </a:prstGeom>
          <a:solidFill>
            <a:srgbClr val="0077C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0871" tIns="55436" rIns="110871" bIns="55436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800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0" name="Изображение 9" descr="for_ppt_minekonom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832" y="348678"/>
            <a:ext cx="1419228" cy="70907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1988173" y="423091"/>
            <a:ext cx="203836" cy="571093"/>
          </a:xfrm>
          <a:prstGeom prst="rect">
            <a:avLst/>
          </a:prstGeom>
          <a:solidFill>
            <a:srgbClr val="00B2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0871" tIns="55436" rIns="110871" bIns="55436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8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52682" y="938555"/>
            <a:ext cx="8541007" cy="45687"/>
          </a:xfrm>
          <a:prstGeom prst="rect">
            <a:avLst/>
          </a:prstGeom>
          <a:gradFill flip="none" rotWithShape="1">
            <a:gsLst>
              <a:gs pos="0">
                <a:srgbClr val="0077C8"/>
              </a:gs>
              <a:gs pos="100000">
                <a:srgbClr val="00B2A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871" tIns="55436" rIns="110871" bIns="5543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800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841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</p:sldLayoutIdLst>
  <p:hf hdr="0" dt="0"/>
  <p:txStyles>
    <p:titleStyle>
      <a:lvl1pPr algn="l" defTabSz="498920" rtl="0" eaLnBrk="1" latinLnBrk="0" hangingPunct="1">
        <a:spcBef>
          <a:spcPct val="0"/>
        </a:spcBef>
        <a:buNone/>
        <a:defRPr sz="2200" b="1" i="0" kern="1200" cap="all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0" algn="l" defTabSz="498920" rtl="0" eaLnBrk="1" latinLnBrk="0" hangingPunct="1">
        <a:spcBef>
          <a:spcPts val="0"/>
        </a:spcBef>
        <a:buFontTx/>
        <a:buNone/>
        <a:defRPr sz="1500" b="0" i="0" kern="1200">
          <a:solidFill>
            <a:schemeClr val="tx1"/>
          </a:solidFill>
          <a:latin typeface="Arial"/>
          <a:ea typeface="+mn-ea"/>
          <a:cs typeface="Arial"/>
        </a:defRPr>
      </a:lvl1pPr>
      <a:lvl2pPr marL="0" indent="0" algn="l" defTabSz="498920" rtl="0" eaLnBrk="1" latinLnBrk="0" hangingPunct="1">
        <a:spcBef>
          <a:spcPts val="0"/>
        </a:spcBef>
        <a:buFontTx/>
        <a:buNone/>
        <a:defRPr sz="1600" b="1" i="0" kern="1200">
          <a:solidFill>
            <a:schemeClr val="tx1"/>
          </a:solidFill>
          <a:latin typeface="Arial"/>
          <a:ea typeface="+mn-ea"/>
          <a:cs typeface="Arial"/>
        </a:defRPr>
      </a:lvl2pPr>
      <a:lvl3pPr marL="207883" indent="-207883" algn="l" defTabSz="498920" rtl="0" eaLnBrk="1" latinLnBrk="0" hangingPunct="1">
        <a:spcBef>
          <a:spcPts val="0"/>
        </a:spcBef>
        <a:buSzPct val="80000"/>
        <a:buFont typeface="Lucida Grande"/>
        <a:buChar char="＞"/>
        <a:defRPr sz="1500" b="0" i="0" kern="1200">
          <a:solidFill>
            <a:schemeClr val="tx1"/>
          </a:solidFill>
          <a:latin typeface="Arial"/>
          <a:ea typeface="+mn-ea"/>
          <a:cs typeface="Arial"/>
        </a:defRPr>
      </a:lvl3pPr>
      <a:lvl4pPr marL="0" indent="0" algn="l" defTabSz="498920" rtl="0" eaLnBrk="1" latinLnBrk="0" hangingPunct="1">
        <a:spcBef>
          <a:spcPts val="0"/>
        </a:spcBef>
        <a:buFontTx/>
        <a:buNone/>
        <a:defRPr sz="1900" b="0" i="0" kern="1200" cap="all">
          <a:solidFill>
            <a:schemeClr val="tx1"/>
          </a:solidFill>
          <a:latin typeface="Arial"/>
          <a:ea typeface="+mn-ea"/>
          <a:cs typeface="Arial"/>
        </a:defRPr>
      </a:lvl4pPr>
      <a:lvl5pPr marL="0" indent="0" algn="l" defTabSz="498920" rtl="0" eaLnBrk="1" latinLnBrk="0" hangingPunct="1">
        <a:spcBef>
          <a:spcPts val="0"/>
        </a:spcBef>
        <a:buFontTx/>
        <a:buNone/>
        <a:defRPr sz="1100" b="0" i="0" kern="1200">
          <a:solidFill>
            <a:schemeClr val="tx1"/>
          </a:solidFill>
          <a:latin typeface="Arial"/>
          <a:ea typeface="+mn-ea"/>
          <a:cs typeface="Arial"/>
        </a:defRPr>
      </a:lvl5pPr>
      <a:lvl6pPr marL="2744057" indent="-249460" algn="l" defTabSz="498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42977" indent="-249460" algn="l" defTabSz="498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896" indent="-249460" algn="l" defTabSz="498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40816" indent="-249460" algn="l" defTabSz="498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98920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97839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96759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95678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94598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93517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92437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91356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77C8"/>
              </a:gs>
              <a:gs pos="100000">
                <a:srgbClr val="00B2A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871" tIns="55436" rIns="110871" bIns="5543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8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09674" y="2284374"/>
            <a:ext cx="7172769" cy="25701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809669" y="5014043"/>
            <a:ext cx="334639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200" b="0" i="0" cap="all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white"/>
                </a:solidFill>
              </a:rPr>
              <a:t>19 апреля 2017 г.</a:t>
            </a: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87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</p:sldLayoutIdLst>
  <p:hf hdr="0" dt="0"/>
  <p:txStyles>
    <p:titleStyle>
      <a:lvl1pPr algn="l" defTabSz="498920" rtl="0" eaLnBrk="1" latinLnBrk="0" hangingPunct="1">
        <a:spcBef>
          <a:spcPct val="0"/>
        </a:spcBef>
        <a:buNone/>
        <a:defRPr sz="2200" b="0" i="0" kern="1200" cap="all">
          <a:solidFill>
            <a:schemeClr val="tx1"/>
          </a:solidFill>
          <a:latin typeface="Stem Medium"/>
          <a:ea typeface="+mj-ea"/>
          <a:cs typeface="Stem"/>
        </a:defRPr>
      </a:lvl1pPr>
    </p:titleStyle>
    <p:bodyStyle>
      <a:lvl1pPr marL="0" indent="0" algn="l" defTabSz="498920" rtl="0" eaLnBrk="1" latinLnBrk="0" hangingPunct="1">
        <a:spcBef>
          <a:spcPts val="0"/>
        </a:spcBef>
        <a:buFontTx/>
        <a:buNone/>
        <a:defRPr sz="3400" b="1" i="0" kern="1200" cap="all">
          <a:solidFill>
            <a:srgbClr val="FFFFFF"/>
          </a:solidFill>
          <a:latin typeface="Arial"/>
          <a:ea typeface="+mn-ea"/>
          <a:cs typeface="Arial"/>
        </a:defRPr>
      </a:lvl1pPr>
      <a:lvl2pPr marL="0" indent="0" algn="l" defTabSz="498920" rtl="0" eaLnBrk="1" latinLnBrk="0" hangingPunct="1">
        <a:spcBef>
          <a:spcPts val="485"/>
        </a:spcBef>
        <a:buFontTx/>
        <a:buNone/>
        <a:defRPr sz="2400" b="0" i="0" kern="1200" cap="all" baseline="0">
          <a:solidFill>
            <a:srgbClr val="FFFFFF"/>
          </a:solidFill>
          <a:latin typeface="Arial"/>
          <a:ea typeface="+mn-ea"/>
          <a:cs typeface="Arial"/>
        </a:defRPr>
      </a:lvl2pPr>
      <a:lvl3pPr marL="0" indent="0" algn="l" defTabSz="498920" rtl="0" eaLnBrk="1" latinLnBrk="0" hangingPunct="1">
        <a:spcBef>
          <a:spcPts val="728"/>
        </a:spcBef>
        <a:buFontTx/>
        <a:buNone/>
        <a:defRPr sz="1500" b="0" i="0" kern="1200">
          <a:solidFill>
            <a:srgbClr val="FFFFFF"/>
          </a:solidFill>
          <a:latin typeface="Arial"/>
          <a:ea typeface="+mn-ea"/>
          <a:cs typeface="Arial"/>
        </a:defRPr>
      </a:lvl3pPr>
      <a:lvl4pPr marL="0" indent="0" algn="l" defTabSz="498920" rtl="0" eaLnBrk="1" latinLnBrk="0" hangingPunct="1">
        <a:spcBef>
          <a:spcPts val="728"/>
        </a:spcBef>
        <a:buFontTx/>
        <a:buNone/>
        <a:defRPr sz="1500" b="0" i="0" kern="1200">
          <a:solidFill>
            <a:srgbClr val="FFFFFF"/>
          </a:solidFill>
          <a:latin typeface="Arial"/>
          <a:ea typeface="+mn-ea"/>
          <a:cs typeface="Arial"/>
        </a:defRPr>
      </a:lvl4pPr>
      <a:lvl5pPr marL="0" indent="0" algn="l" defTabSz="498920" rtl="0" eaLnBrk="1" latinLnBrk="0" hangingPunct="1">
        <a:spcBef>
          <a:spcPts val="0"/>
        </a:spcBef>
        <a:buFontTx/>
        <a:buNone/>
        <a:defRPr sz="1500" b="0" i="0" kern="1200">
          <a:solidFill>
            <a:schemeClr val="tx1"/>
          </a:solidFill>
          <a:latin typeface="Stem"/>
          <a:ea typeface="+mn-ea"/>
          <a:cs typeface="Stem"/>
        </a:defRPr>
      </a:lvl5pPr>
      <a:lvl6pPr marL="2744057" indent="-249460" algn="l" defTabSz="498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42977" indent="-249460" algn="l" defTabSz="498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896" indent="-249460" algn="l" defTabSz="498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40816" indent="-249460" algn="l" defTabSz="498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98920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97839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96759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95678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94598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93517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92437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91356" algn="l" defTabSz="49892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8667" y="2268488"/>
            <a:ext cx="11582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bg1"/>
              </a:solidFill>
              <a:latin typeface="+mj-lt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Руководство от руководства по подготовке руководств</a:t>
            </a:r>
            <a:br>
              <a:rPr lang="ru-RU" sz="3600" dirty="0" smtClean="0">
                <a:solidFill>
                  <a:schemeClr val="bg1"/>
                </a:solidFill>
                <a:latin typeface="+mj-lt"/>
              </a:rPr>
            </a:br>
            <a:r>
              <a:rPr lang="ru-RU" sz="3600" dirty="0" smtClean="0">
                <a:solidFill>
                  <a:schemeClr val="bg1"/>
                </a:solidFill>
                <a:latin typeface="+mj-lt"/>
              </a:rPr>
              <a:t> по соблюдению обязательных требований,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schemeClr val="bg1"/>
                </a:solidFill>
                <a:latin typeface="+mj-lt"/>
                <a:cs typeface="Segoe UI Light" panose="020B0502040204020203" pitchFamily="34" charset="0"/>
              </a:rPr>
              <a:t>и</a:t>
            </a:r>
            <a:r>
              <a:rPr lang="ru-RU" sz="3600" dirty="0" smtClean="0">
                <a:solidFill>
                  <a:schemeClr val="bg1"/>
                </a:solidFill>
                <a:latin typeface="+mj-lt"/>
                <a:cs typeface="Segoe UI Light" panose="020B0502040204020203" pitchFamily="34" charset="0"/>
              </a:rPr>
              <a:t>ли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bg1"/>
                </a:solidFill>
                <a:latin typeface="+mj-lt"/>
                <a:cs typeface="Segoe UI Light" panose="020B0502040204020203" pitchFamily="34" charset="0"/>
              </a:rPr>
              <a:t>Как мы писали Белую книгу</a:t>
            </a:r>
            <a:endParaRPr lang="ru-RU" sz="3000" dirty="0">
              <a:solidFill>
                <a:schemeClr val="bg1"/>
              </a:solidFill>
              <a:latin typeface="+mj-lt"/>
              <a:cs typeface="Segoe UI Light" panose="020B05020402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364" y="5892666"/>
            <a:ext cx="2521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20 октября 2019 года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4519" y="5615667"/>
            <a:ext cx="3311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Надежда Машкова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Минэкономразвития России </a:t>
            </a:r>
          </a:p>
        </p:txBody>
      </p:sp>
    </p:spTree>
    <p:extLst>
      <p:ext uri="{BB962C8B-B14F-4D97-AF65-F5344CB8AC3E}">
        <p14:creationId xmlns:p14="http://schemas.microsoft.com/office/powerpoint/2010/main" val="74952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/>
              <a:t>9</a:t>
            </a:r>
            <a:endParaRPr lang="ru-RU" dirty="0"/>
          </a:p>
        </p:txBody>
      </p:sp>
      <p:sp>
        <p:nvSpPr>
          <p:cNvPr id="6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68439" y="681570"/>
            <a:ext cx="7543309" cy="205956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/>
              <a:t>Как описать способы соблюдения?</a:t>
            </a:r>
            <a:endParaRPr lang="ru-RU" sz="1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468439" y="1241777"/>
            <a:ext cx="85382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/>
              <a:t>Акцент за самом </a:t>
            </a:r>
            <a:r>
              <a:rPr lang="ru-RU" sz="3000" dirty="0" smtClean="0"/>
              <a:t>важном. </a:t>
            </a:r>
            <a:endParaRPr lang="ru-RU" sz="3000" dirty="0"/>
          </a:p>
          <a:p>
            <a:r>
              <a:rPr lang="ru-RU" sz="3000" dirty="0" smtClean="0"/>
              <a:t>Короткие несложные предложения.</a:t>
            </a:r>
          </a:p>
          <a:p>
            <a:r>
              <a:rPr lang="ru-RU" sz="3000" dirty="0" smtClean="0"/>
              <a:t>Активный залог.</a:t>
            </a:r>
          </a:p>
          <a:p>
            <a:r>
              <a:rPr lang="ru-RU" sz="3000" dirty="0" smtClean="0"/>
              <a:t>Стиль советов и рекомендаций. </a:t>
            </a:r>
          </a:p>
          <a:p>
            <a:r>
              <a:rPr lang="ru-RU" sz="3000" dirty="0" smtClean="0"/>
              <a:t>Вводные слова только там, где имеют значение.</a:t>
            </a:r>
          </a:p>
          <a:p>
            <a:r>
              <a:rPr lang="ru-RU" sz="3000" dirty="0" smtClean="0"/>
              <a:t>Смысловая структура изложения. </a:t>
            </a:r>
          </a:p>
          <a:p>
            <a:endParaRPr lang="ru-RU" sz="3000" dirty="0"/>
          </a:p>
          <a:p>
            <a:r>
              <a:rPr lang="ru-RU" sz="3000" dirty="0" smtClean="0"/>
              <a:t>Избегать неструктурированных перечислений, канцеляризмов, пустых фраз, пассивного залога.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70354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10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52" y="1258432"/>
            <a:ext cx="3541971" cy="49391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7768" y="1258433"/>
            <a:ext cx="3510528" cy="49391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2303" y="1154672"/>
            <a:ext cx="3584276" cy="5042928"/>
          </a:xfrm>
          <a:prstGeom prst="rect">
            <a:avLst/>
          </a:prstGeom>
        </p:spPr>
      </p:pic>
      <p:sp>
        <p:nvSpPr>
          <p:cNvPr id="10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69723" y="681570"/>
            <a:ext cx="7543309" cy="20595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Сборник руководств и лучших практик по ведению бизнеса 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896491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76528" y="1828800"/>
            <a:ext cx="89897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ХОРОШЕЕ РУКОВОДСТВО – ЭТО НЕ ПРОСТО, </a:t>
            </a:r>
          </a:p>
          <a:p>
            <a:pPr algn="ctr"/>
            <a:r>
              <a:rPr lang="ru-RU" sz="6000" dirty="0" smtClean="0"/>
              <a:t>НО РЕАЛЬНО!</a:t>
            </a:r>
          </a:p>
        </p:txBody>
      </p:sp>
    </p:spTree>
    <p:extLst>
      <p:ext uri="{BB962C8B-B14F-4D97-AF65-F5344CB8AC3E}">
        <p14:creationId xmlns:p14="http://schemas.microsoft.com/office/powerpoint/2010/main" val="2751547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88177" y="3239912"/>
            <a:ext cx="55428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Спасибо!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Отвечу на ваши вопросы. 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29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68439" y="681570"/>
            <a:ext cx="8069739" cy="22718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Три причины нарушения </a:t>
            </a:r>
            <a:r>
              <a:rPr lang="ru-RU" sz="1600" b="1" dirty="0" smtClean="0"/>
              <a:t>правил и способы реагирования на них</a:t>
            </a:r>
            <a:endParaRPr lang="ru-RU" sz="1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395061" y="1213556"/>
            <a:ext cx="8651117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Незнание</a:t>
            </a:r>
          </a:p>
          <a:p>
            <a:pPr indent="717550"/>
            <a:r>
              <a:rPr lang="ru-RU" sz="3000" i="1" dirty="0" smtClean="0"/>
              <a:t>информирование</a:t>
            </a:r>
          </a:p>
          <a:p>
            <a:endParaRPr lang="ru-RU" sz="4000" dirty="0" smtClean="0"/>
          </a:p>
          <a:p>
            <a:r>
              <a:rPr lang="ru-RU" sz="4000" dirty="0" smtClean="0"/>
              <a:t>Невозможность / неудобство</a:t>
            </a:r>
          </a:p>
          <a:p>
            <a:pPr indent="717550"/>
            <a:r>
              <a:rPr lang="ru-RU" sz="3000" i="1" dirty="0" smtClean="0"/>
              <a:t>варианты достижения одной и той же цели</a:t>
            </a:r>
          </a:p>
          <a:p>
            <a:endParaRPr lang="ru-RU" sz="4000" dirty="0" smtClean="0"/>
          </a:p>
          <a:p>
            <a:r>
              <a:rPr lang="ru-RU" sz="4000" dirty="0" smtClean="0"/>
              <a:t>Нежелание</a:t>
            </a:r>
          </a:p>
          <a:p>
            <a:pPr indent="717550"/>
            <a:r>
              <a:rPr lang="ru-RU" sz="3000" i="1" dirty="0" smtClean="0"/>
              <a:t>неотвратимость наказания</a:t>
            </a:r>
            <a:endParaRPr lang="ru-RU" sz="3000" i="1" dirty="0"/>
          </a:p>
        </p:txBody>
      </p:sp>
    </p:spTree>
    <p:extLst>
      <p:ext uri="{BB962C8B-B14F-4D97-AF65-F5344CB8AC3E}">
        <p14:creationId xmlns:p14="http://schemas.microsoft.com/office/powerpoint/2010/main" val="3641480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/>
              <a:t>2</a:t>
            </a:r>
            <a:endParaRPr lang="ru-RU" dirty="0"/>
          </a:p>
        </p:txBody>
      </p:sp>
      <p:sp>
        <p:nvSpPr>
          <p:cNvPr id="5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68439" y="681570"/>
            <a:ext cx="7543309" cy="205956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/>
              <a:t>Что может сделать руководство?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395061" y="1213556"/>
            <a:ext cx="8651117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solidFill>
                  <a:srgbClr val="FF0000"/>
                </a:solidFill>
              </a:rPr>
              <a:t>н</a:t>
            </a:r>
            <a:r>
              <a:rPr lang="ru-RU" sz="3000" dirty="0" smtClean="0">
                <a:solidFill>
                  <a:srgbClr val="FF0000"/>
                </a:solidFill>
              </a:rPr>
              <a:t>езнание</a:t>
            </a:r>
          </a:p>
          <a:p>
            <a:pPr indent="717550"/>
            <a:r>
              <a:rPr lang="ru-RU" sz="4000" i="1" dirty="0" smtClean="0">
                <a:solidFill>
                  <a:srgbClr val="FF0000"/>
                </a:solidFill>
              </a:rPr>
              <a:t>Информирование</a:t>
            </a: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3000" dirty="0">
                <a:solidFill>
                  <a:srgbClr val="FF0000"/>
                </a:solidFill>
              </a:rPr>
              <a:t>н</a:t>
            </a:r>
            <a:r>
              <a:rPr lang="ru-RU" sz="3000" dirty="0" smtClean="0">
                <a:solidFill>
                  <a:srgbClr val="FF0000"/>
                </a:solidFill>
              </a:rPr>
              <a:t>евозможность / неудобство</a:t>
            </a:r>
          </a:p>
          <a:p>
            <a:pPr indent="717550"/>
            <a:r>
              <a:rPr lang="ru-RU" sz="4000" i="1" dirty="0">
                <a:solidFill>
                  <a:srgbClr val="FF0000"/>
                </a:solidFill>
              </a:rPr>
              <a:t>В</a:t>
            </a:r>
            <a:r>
              <a:rPr lang="ru-RU" sz="4000" i="1" dirty="0" smtClean="0">
                <a:solidFill>
                  <a:srgbClr val="FF0000"/>
                </a:solidFill>
              </a:rPr>
              <a:t>арианты соблюдения правила</a:t>
            </a:r>
          </a:p>
          <a:p>
            <a:endParaRPr lang="ru-RU" sz="4000" dirty="0" smtClean="0"/>
          </a:p>
          <a:p>
            <a:r>
              <a:rPr lang="ru-RU" sz="3000" dirty="0"/>
              <a:t>н</a:t>
            </a:r>
            <a:r>
              <a:rPr lang="ru-RU" sz="3000" dirty="0" smtClean="0"/>
              <a:t>ежелание</a:t>
            </a:r>
          </a:p>
          <a:p>
            <a:pPr indent="717550"/>
            <a:r>
              <a:rPr lang="ru-RU" sz="4000" i="1" dirty="0"/>
              <a:t>Н</a:t>
            </a:r>
            <a:r>
              <a:rPr lang="ru-RU" sz="4000" i="1" dirty="0" smtClean="0"/>
              <a:t>еотвратимость наказания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2970677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68439" y="681570"/>
            <a:ext cx="7543309" cy="205956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/>
              <a:t>С чего начать?</a:t>
            </a:r>
            <a:endParaRPr lang="ru-RU" sz="1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468439" y="1241777"/>
            <a:ext cx="853822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Выбрать сферу и целевую аудиторию: </a:t>
            </a:r>
            <a:r>
              <a:rPr lang="ru-RU" sz="3000" dirty="0" smtClean="0"/>
              <a:t>понятные риски</a:t>
            </a:r>
          </a:p>
          <a:p>
            <a:r>
              <a:rPr lang="ru-RU" sz="3000" dirty="0" smtClean="0"/>
              <a:t>осязаемый круг требований</a:t>
            </a:r>
          </a:p>
          <a:p>
            <a:r>
              <a:rPr lang="ru-RU" sz="3000" dirty="0" smtClean="0"/>
              <a:t>восприимчивая аудитория.</a:t>
            </a:r>
          </a:p>
          <a:p>
            <a:endParaRPr lang="ru-RU" sz="3000" dirty="0"/>
          </a:p>
          <a:p>
            <a:r>
              <a:rPr lang="ru-RU" sz="3000" dirty="0" smtClean="0"/>
              <a:t>Сделать можно в любой сфере и для любых лиц, но лучше начинать с более простых вариантов.</a:t>
            </a:r>
          </a:p>
          <a:p>
            <a:endParaRPr lang="ru-RU" sz="3000" dirty="0"/>
          </a:p>
          <a:p>
            <a:r>
              <a:rPr lang="ru-RU" sz="3000" dirty="0" smtClean="0"/>
              <a:t>Набить руку и получить положительный опыт.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6416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7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68439" y="681570"/>
            <a:ext cx="7543309" cy="20595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Структура руководства</a:t>
            </a:r>
            <a:endParaRPr lang="ru-RU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68439" y="1196622"/>
            <a:ext cx="86642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Универсальный перечень разделов:</a:t>
            </a:r>
          </a:p>
          <a:p>
            <a:r>
              <a:rPr lang="ru-RU" sz="3000" dirty="0" smtClean="0"/>
              <a:t>здание </a:t>
            </a:r>
            <a:r>
              <a:rPr lang="ru-RU" sz="3000" dirty="0"/>
              <a:t>и </a:t>
            </a:r>
            <a:r>
              <a:rPr lang="ru-RU" sz="3000" dirty="0" smtClean="0"/>
              <a:t>помещение </a:t>
            </a:r>
          </a:p>
          <a:p>
            <a:r>
              <a:rPr lang="ru-RU" sz="3000" dirty="0"/>
              <a:t>о</a:t>
            </a:r>
            <a:r>
              <a:rPr lang="ru-RU" sz="3000" dirty="0" smtClean="0"/>
              <a:t>борудование, мебель и инвентарь</a:t>
            </a:r>
          </a:p>
          <a:p>
            <a:r>
              <a:rPr lang="ru-RU" sz="3000" dirty="0"/>
              <a:t>п</a:t>
            </a:r>
            <a:r>
              <a:rPr lang="ru-RU" sz="3000" dirty="0" smtClean="0"/>
              <a:t>родукт (товар, работа, услуга)</a:t>
            </a:r>
          </a:p>
          <a:p>
            <a:r>
              <a:rPr lang="ru-RU" sz="3000" dirty="0" smtClean="0"/>
              <a:t>персонал</a:t>
            </a:r>
          </a:p>
          <a:p>
            <a:r>
              <a:rPr lang="ru-RU" sz="3000" dirty="0" smtClean="0"/>
              <a:t>система управления</a:t>
            </a:r>
            <a:endParaRPr lang="ru-RU" sz="3000" dirty="0"/>
          </a:p>
          <a:p>
            <a:endParaRPr lang="ru-RU" sz="3000" dirty="0" smtClean="0"/>
          </a:p>
          <a:p>
            <a:r>
              <a:rPr lang="ru-RU" sz="3000" dirty="0" smtClean="0"/>
              <a:t>меры государственной поддержки</a:t>
            </a:r>
          </a:p>
          <a:p>
            <a:r>
              <a:rPr lang="ru-RU" sz="3000" dirty="0" smtClean="0"/>
              <a:t>порядок государственного контроля (надзора).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725699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6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68439" y="681570"/>
            <a:ext cx="7543309" cy="205956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/>
              <a:t>Как выбрать обязательные требования?</a:t>
            </a:r>
            <a:endParaRPr lang="ru-RU" sz="1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468439" y="1224843"/>
            <a:ext cx="853822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Точная цитата НПА: </a:t>
            </a:r>
            <a:endParaRPr lang="ru-RU" sz="4000" dirty="0"/>
          </a:p>
          <a:p>
            <a:endParaRPr lang="ru-RU" sz="3000" dirty="0" smtClean="0"/>
          </a:p>
          <a:p>
            <a:r>
              <a:rPr lang="ru-RU" sz="3000" dirty="0"/>
              <a:t>и</a:t>
            </a:r>
            <a:r>
              <a:rPr lang="ru-RU" sz="3000" dirty="0" smtClean="0"/>
              <a:t>з федерального закона </a:t>
            </a:r>
          </a:p>
          <a:p>
            <a:endParaRPr lang="ru-RU" sz="3000" dirty="0" smtClean="0"/>
          </a:p>
          <a:p>
            <a:r>
              <a:rPr lang="ru-RU" sz="3000" dirty="0"/>
              <a:t>ф</a:t>
            </a:r>
            <a:r>
              <a:rPr lang="ru-RU" sz="3000" dirty="0" smtClean="0"/>
              <a:t>ормулировка верхнего уровня из других НПА</a:t>
            </a:r>
          </a:p>
          <a:p>
            <a:r>
              <a:rPr lang="ru-RU" sz="3000" dirty="0" smtClean="0"/>
              <a:t> </a:t>
            </a:r>
          </a:p>
          <a:p>
            <a:r>
              <a:rPr lang="ru-RU" sz="3000" dirty="0"/>
              <a:t>к</a:t>
            </a:r>
            <a:r>
              <a:rPr lang="ru-RU" sz="3000" dirty="0" smtClean="0"/>
              <a:t> результату (итоговому состоянию).</a:t>
            </a:r>
          </a:p>
        </p:txBody>
      </p:sp>
    </p:spTree>
    <p:extLst>
      <p:ext uri="{BB962C8B-B14F-4D97-AF65-F5344CB8AC3E}">
        <p14:creationId xmlns:p14="http://schemas.microsoft.com/office/powerpoint/2010/main" val="4049278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68439" y="681570"/>
            <a:ext cx="7543309" cy="205956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/>
              <a:t>Какие будут трудности?</a:t>
            </a:r>
            <a:endParaRPr lang="ru-RU" sz="1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468439" y="1236132"/>
            <a:ext cx="85382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/>
              <a:t>В</a:t>
            </a:r>
            <a:r>
              <a:rPr lang="ru-RU" sz="3000" dirty="0" smtClean="0"/>
              <a:t>ыделить нужное обязательное требование (ОТ).</a:t>
            </a:r>
          </a:p>
          <a:p>
            <a:endParaRPr lang="ru-RU" sz="3000" dirty="0" smtClean="0"/>
          </a:p>
          <a:p>
            <a:r>
              <a:rPr lang="ru-RU" sz="3000" dirty="0"/>
              <a:t>С</a:t>
            </a:r>
            <a:r>
              <a:rPr lang="ru-RU" sz="3000" dirty="0" smtClean="0"/>
              <a:t>оотнести ОТ и целевую аудиторию руководства.</a:t>
            </a:r>
          </a:p>
          <a:p>
            <a:endParaRPr lang="ru-RU" sz="3000" dirty="0"/>
          </a:p>
          <a:p>
            <a:r>
              <a:rPr lang="ru-RU" sz="3000" dirty="0" smtClean="0"/>
              <a:t>Выявить дублирование и противоречие в ОТ.</a:t>
            </a:r>
          </a:p>
          <a:p>
            <a:endParaRPr lang="ru-RU" sz="3000" dirty="0"/>
          </a:p>
          <a:p>
            <a:r>
              <a:rPr lang="ru-RU" sz="3000" dirty="0" smtClean="0"/>
              <a:t>Исключить ОТ к процессам (найти силы в себе).</a:t>
            </a:r>
          </a:p>
          <a:p>
            <a:endParaRPr lang="ru-RU" sz="3000" dirty="0"/>
          </a:p>
          <a:p>
            <a:r>
              <a:rPr lang="ru-RU" sz="3000" dirty="0" smtClean="0"/>
              <a:t>Смотреть на ОТ глазами целевой аудитории.</a:t>
            </a:r>
          </a:p>
        </p:txBody>
      </p:sp>
    </p:spTree>
    <p:extLst>
      <p:ext uri="{BB962C8B-B14F-4D97-AF65-F5344CB8AC3E}">
        <p14:creationId xmlns:p14="http://schemas.microsoft.com/office/powerpoint/2010/main" val="3437472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6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68439" y="681570"/>
            <a:ext cx="7543309" cy="205956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/>
              <a:t>Как преодолеть трудности?</a:t>
            </a:r>
            <a:endParaRPr lang="ru-RU" sz="1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468438" y="1236132"/>
            <a:ext cx="861901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Смотреть на ОТ глазами целевой аудитории.</a:t>
            </a:r>
          </a:p>
          <a:p>
            <a:endParaRPr lang="ru-RU" sz="3000" dirty="0" smtClean="0"/>
          </a:p>
          <a:p>
            <a:r>
              <a:rPr lang="ru-RU" sz="3000" dirty="0" smtClean="0"/>
              <a:t>Требование должно быть:</a:t>
            </a:r>
          </a:p>
          <a:p>
            <a:r>
              <a:rPr lang="ru-RU" sz="3000" dirty="0"/>
              <a:t>п</a:t>
            </a:r>
            <a:r>
              <a:rPr lang="ru-RU" sz="3000" dirty="0" smtClean="0"/>
              <a:t>онятное </a:t>
            </a:r>
          </a:p>
          <a:p>
            <a:r>
              <a:rPr lang="ru-RU" sz="3000" dirty="0" smtClean="0"/>
              <a:t>исполнимое</a:t>
            </a:r>
          </a:p>
          <a:p>
            <a:r>
              <a:rPr lang="ru-RU" sz="3000" dirty="0" smtClean="0"/>
              <a:t>разумное</a:t>
            </a:r>
          </a:p>
          <a:p>
            <a:r>
              <a:rPr lang="ru-RU" sz="3000" dirty="0" err="1" smtClean="0"/>
              <a:t>контролепригодное</a:t>
            </a:r>
            <a:r>
              <a:rPr lang="ru-RU" sz="3000" dirty="0" smtClean="0"/>
              <a:t>.</a:t>
            </a:r>
          </a:p>
          <a:p>
            <a:endParaRPr lang="ru-RU" sz="3000" dirty="0"/>
          </a:p>
          <a:p>
            <a:r>
              <a:rPr lang="ru-RU" sz="3000" dirty="0" smtClean="0"/>
              <a:t>Приходите в среду (23.10) на круглый стол </a:t>
            </a:r>
          </a:p>
          <a:p>
            <a:r>
              <a:rPr lang="ru-RU" sz="3000" dirty="0" smtClean="0"/>
              <a:t>Реализация механизма «регуляторной гильотины».</a:t>
            </a:r>
          </a:p>
        </p:txBody>
      </p:sp>
    </p:spTree>
    <p:extLst>
      <p:ext uri="{BB962C8B-B14F-4D97-AF65-F5344CB8AC3E}">
        <p14:creationId xmlns:p14="http://schemas.microsoft.com/office/powerpoint/2010/main" val="1411419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6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68439" y="681570"/>
            <a:ext cx="7543309" cy="205956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/>
              <a:t>Как найти способ соблюдения обязательного требования?</a:t>
            </a:r>
            <a:endParaRPr lang="ru-RU" sz="1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468439" y="1241777"/>
            <a:ext cx="853822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После проверки на актуальность можно взять сегодняшнее требование к процессу.</a:t>
            </a:r>
          </a:p>
          <a:p>
            <a:endParaRPr lang="ru-RU" sz="3000" dirty="0" smtClean="0"/>
          </a:p>
          <a:p>
            <a:r>
              <a:rPr lang="ru-RU" sz="3000" dirty="0"/>
              <a:t>Знать как минимум на уровне целевой аудитории текущее состояние и тренды предметной области. </a:t>
            </a:r>
          </a:p>
          <a:p>
            <a:r>
              <a:rPr lang="ru-RU" sz="3000" dirty="0" smtClean="0"/>
              <a:t>Изучать в открытых источниках доступные технологии, оборудование и инструментарий.</a:t>
            </a:r>
          </a:p>
          <a:p>
            <a:r>
              <a:rPr lang="ru-RU" sz="3000" dirty="0" smtClean="0"/>
              <a:t>Изучать опыт представителей целевой аудитории.</a:t>
            </a:r>
          </a:p>
          <a:p>
            <a:endParaRPr lang="ru-RU" sz="3000" dirty="0"/>
          </a:p>
          <a:p>
            <a:r>
              <a:rPr lang="ru-RU" sz="3000" dirty="0" smtClean="0"/>
              <a:t>Логика, здравый смысл и общая эрудиция.</a:t>
            </a:r>
            <a:endParaRPr lang="ru-RU" sz="3000" dirty="0"/>
          </a:p>
          <a:p>
            <a:endParaRPr lang="ru-RU" sz="3000" dirty="0" smtClean="0"/>
          </a:p>
        </p:txBody>
      </p:sp>
    </p:spTree>
    <p:extLst>
      <p:ext uri="{BB962C8B-B14F-4D97-AF65-F5344CB8AC3E}">
        <p14:creationId xmlns:p14="http://schemas.microsoft.com/office/powerpoint/2010/main" val="3878087130"/>
      </p:ext>
    </p:extLst>
  </p:cSld>
  <p:clrMapOvr>
    <a:masterClrMapping/>
  </p:clrMapOvr>
</p:sld>
</file>

<file path=ppt/theme/theme1.xml><?xml version="1.0" encoding="utf-8"?>
<a:theme xmlns:a="http://schemas.openxmlformats.org/drawingml/2006/main" name="Минэко 201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77C8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Минэко 2017" id="{4DD7B926-B821-43E1-BBBD-365164AD2EE9}" vid="{636A4370-B6FC-4EB0-AE99-D8B88AC77221}"/>
    </a:ext>
  </a:extLst>
</a:theme>
</file>

<file path=ppt/theme/theme2.xml><?xml version="1.0" encoding="utf-8"?>
<a:theme xmlns:a="http://schemas.openxmlformats.org/drawingml/2006/main" name="1_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77C8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Минэко 201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77C8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Минэко 2017" id="{4DD7B926-B821-43E1-BBBD-365164AD2EE9}" vid="{636A4370-B6FC-4EB0-AE99-D8B88AC77221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3966</TotalTime>
  <Words>378</Words>
  <Application>Microsoft Office PowerPoint</Application>
  <PresentationFormat>Широкоэкранный</PresentationFormat>
  <Paragraphs>110</Paragraphs>
  <Slides>13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Calibri</vt:lpstr>
      <vt:lpstr>Lucida Grande</vt:lpstr>
      <vt:lpstr>Segoe UI Light</vt:lpstr>
      <vt:lpstr>Stem</vt:lpstr>
      <vt:lpstr>Stem Medium</vt:lpstr>
      <vt:lpstr>Минэко 2017</vt:lpstr>
      <vt:lpstr>1_Тема Office</vt:lpstr>
      <vt:lpstr>1_Минэко 2017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Hewlett-Packard Company</dc:creator>
  <cp:lastModifiedBy>Hewlett-Packard Company</cp:lastModifiedBy>
  <cp:revision>85</cp:revision>
  <dcterms:created xsi:type="dcterms:W3CDTF">2019-05-23T07:01:02Z</dcterms:created>
  <dcterms:modified xsi:type="dcterms:W3CDTF">2019-10-20T12:52:06Z</dcterms:modified>
</cp:coreProperties>
</file>