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23"/>
  </p:notesMasterIdLst>
  <p:sldIdLst>
    <p:sldId id="267" r:id="rId2"/>
    <p:sldId id="277" r:id="rId3"/>
    <p:sldId id="270" r:id="rId4"/>
    <p:sldId id="279" r:id="rId5"/>
    <p:sldId id="281" r:id="rId6"/>
    <p:sldId id="284" r:id="rId7"/>
    <p:sldId id="278" r:id="rId8"/>
    <p:sldId id="274" r:id="rId9"/>
    <p:sldId id="286" r:id="rId10"/>
    <p:sldId id="285" r:id="rId11"/>
    <p:sldId id="289" r:id="rId12"/>
    <p:sldId id="288" r:id="rId13"/>
    <p:sldId id="290" r:id="rId14"/>
    <p:sldId id="291" r:id="rId15"/>
    <p:sldId id="287" r:id="rId16"/>
    <p:sldId id="295" r:id="rId17"/>
    <p:sldId id="292" r:id="rId18"/>
    <p:sldId id="299" r:id="rId19"/>
    <p:sldId id="297" r:id="rId20"/>
    <p:sldId id="293" r:id="rId21"/>
    <p:sldId id="298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F6C"/>
    <a:srgbClr val="E2D8CC"/>
    <a:srgbClr val="E2CCB6"/>
    <a:srgbClr val="E3E0D5"/>
    <a:srgbClr val="D5C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8" autoAdjust="0"/>
    <p:restoredTop sz="94660"/>
  </p:normalViewPr>
  <p:slideViewPr>
    <p:cSldViewPr snapToGrid="0">
      <p:cViewPr>
        <p:scale>
          <a:sx n="90" d="100"/>
          <a:sy n="90" d="100"/>
        </p:scale>
        <p:origin x="135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03624049188796E-2"/>
          <c:y val="2.9360782269488423E-2"/>
          <c:w val="0.82959886451961729"/>
          <c:h val="0.72328610396351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Лист1!$C$56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1DE-41FA-96A0-840F4D5BAB6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470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1DE-41FA-96A0-840F4D5BAB6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984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1DE-41FA-96A0-840F4D5BAB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Лист1!$D$56:$F$56</c:f>
              <c:numCache>
                <c:formatCode>0</c:formatCode>
                <c:ptCount val="3"/>
                <c:pt idx="0">
                  <c:v>247.39</c:v>
                </c:pt>
                <c:pt idx="1">
                  <c:v>480.50200000000001</c:v>
                </c:pt>
                <c:pt idx="2">
                  <c:v>993.87800000000004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A-47C9-BC36-010E3403B6E7}"/>
            </c:ext>
          </c:extLst>
        </c:ser>
        <c:ser>
          <c:idx val="1"/>
          <c:order val="1"/>
          <c:tx>
            <c:strRef>
              <c:f>Лист1!$C$57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DA-47C9-BC36-010E3403B6E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416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1DA-47C9-BC36-010E3403B6E7}"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DA-47C9-BC36-010E3403B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Лист1!$D$57:$F$57</c:f>
              <c:numCache>
                <c:formatCode>0</c:formatCode>
                <c:ptCount val="3"/>
                <c:pt idx="0">
                  <c:v>339.44099999999997</c:v>
                </c:pt>
                <c:pt idx="1">
                  <c:v>417.89299999999997</c:v>
                </c:pt>
                <c:pt idx="2">
                  <c:v>1088.3050000000001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DA-47C9-BC36-010E3403B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989576"/>
        <c:axId val="175181096"/>
      </c:barChart>
      <c:catAx>
        <c:axId val="17598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181096"/>
        <c:crosses val="autoZero"/>
        <c:auto val="1"/>
        <c:lblAlgn val="ctr"/>
        <c:lblOffset val="100"/>
        <c:noMultiLvlLbl val="0"/>
      </c:catAx>
      <c:valAx>
        <c:axId val="175181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98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4385715756809637"/>
          <c:y val="0.86220682819255201"/>
          <c:w val="0.28052042140974259"/>
          <c:h val="0.11933519301910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03624049188796E-2"/>
          <c:y val="2.9360782269488423E-2"/>
          <c:w val="0.82959886451961729"/>
          <c:h val="0.72328610396351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Лист1!$C$56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91-4E3D-956A-F0D2761F12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170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91-4E3D-956A-F0D2761F12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321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91-4E3D-956A-F0D2761F1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Лист1!$D$56:$F$56</c:f>
              <c:numCache>
                <c:formatCode>0</c:formatCode>
                <c:ptCount val="3"/>
                <c:pt idx="0">
                  <c:v>56.4</c:v>
                </c:pt>
                <c:pt idx="1">
                  <c:v>170.9</c:v>
                </c:pt>
                <c:pt idx="2">
                  <c:v>321.2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B-4E36-A416-316675A13629}"/>
            </c:ext>
          </c:extLst>
        </c:ser>
        <c:ser>
          <c:idx val="1"/>
          <c:order val="1"/>
          <c:tx>
            <c:strRef>
              <c:f>Лист1!$C$57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3B-4E36-A416-316675A13629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3B-4E36-A416-316675A13629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3B-4E36-A416-316675A136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Лист1!$D$57:$F$57</c:f>
              <c:numCache>
                <c:formatCode>0</c:formatCode>
                <c:ptCount val="3"/>
                <c:pt idx="0">
                  <c:v>175</c:v>
                </c:pt>
                <c:pt idx="1">
                  <c:v>299</c:v>
                </c:pt>
                <c:pt idx="2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3B-4E36-A416-316675A13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989576"/>
        <c:axId val="175181096"/>
      </c:barChart>
      <c:catAx>
        <c:axId val="17598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181096"/>
        <c:crosses val="autoZero"/>
        <c:auto val="1"/>
        <c:lblAlgn val="ctr"/>
        <c:lblOffset val="100"/>
        <c:noMultiLvlLbl val="0"/>
      </c:catAx>
      <c:valAx>
        <c:axId val="175181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98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4385715756809637"/>
          <c:y val="0.86220682819255201"/>
          <c:w val="0.28052042140974259"/>
          <c:h val="0.11933519301910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03624049188796E-2"/>
          <c:y val="2.9360782269488423E-2"/>
          <c:w val="0.83941330072648779"/>
          <c:h val="0.85300806703530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Лист1!$C$56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339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0A-48FB-9310-A961628E401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401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0A-48FB-9310-A961628E40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415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0A-48FB-9310-A961628E40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Лист1!$D$56:$F$56</c:f>
              <c:numCache>
                <c:formatCode>0</c:formatCode>
                <c:ptCount val="3"/>
                <c:pt idx="0">
                  <c:v>339</c:v>
                </c:pt>
                <c:pt idx="1">
                  <c:v>401</c:v>
                </c:pt>
                <c:pt idx="2">
                  <c:v>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0A-48FB-9310-A961628E4012}"/>
            </c:ext>
          </c:extLst>
        </c:ser>
        <c:ser>
          <c:idx val="1"/>
          <c:order val="1"/>
          <c:tx>
            <c:strRef>
              <c:f>Лист1!$C$57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0A-48FB-9310-A961628E4012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0A-48FB-9310-A961628E4012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0A-48FB-9310-A961628E40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Лист1!$D$55:$F$55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Лист1!$D$57:$F$57</c:f>
              <c:numCache>
                <c:formatCode>0</c:formatCode>
                <c:ptCount val="3"/>
                <c:pt idx="0">
                  <c:v>366</c:v>
                </c:pt>
                <c:pt idx="1">
                  <c:v>511</c:v>
                </c:pt>
                <c:pt idx="2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0A-48FB-9310-A961628E4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989576"/>
        <c:axId val="175181096"/>
      </c:barChart>
      <c:catAx>
        <c:axId val="17598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181096"/>
        <c:crosses val="autoZero"/>
        <c:auto val="1"/>
        <c:lblAlgn val="ctr"/>
        <c:lblOffset val="100"/>
        <c:noMultiLvlLbl val="0"/>
      </c:catAx>
      <c:valAx>
        <c:axId val="175181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598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289440418425478"/>
          <c:y val="0.87286790057620967"/>
          <c:w val="0.13710559581574527"/>
          <c:h val="0.120964162189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C39A0-DC52-493B-B4DE-685B97D952F3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7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7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3BFA6-A871-4C98-B5C4-A419939C5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3BFA6-A871-4C98-B5C4-A419939C56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3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E5F1-1EFA-441A-9CA9-816E2604BDFE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6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3D4E8-249F-414F-89CD-24A96C39FEED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5A33-EC8F-4E43-BC31-0E19E768D49A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2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A52-58EF-416F-B056-2CA45B7900B7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8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DA41-3639-4001-9B5E-1B0040822E1B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5C9D-E7DD-4829-B74C-E28A22F8E691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1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57AD-11F4-4131-ABF6-AD6D5A16988C}" type="datetime1">
              <a:rPr lang="ru-RU" smtClean="0"/>
              <a:t>01.07.2021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5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8CF3-C9DE-4865-B5AB-33470B6DB8E8}" type="datetime1">
              <a:rPr lang="ru-RU" smtClean="0"/>
              <a:t>01.07.2021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5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A094-8CBA-4B9D-AD0A-972623F1A70B}" type="datetime1">
              <a:rPr lang="ru-RU" smtClean="0"/>
              <a:t>01.07.2021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5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D4B1-BD6B-4134-8643-0DB1EB553729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28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1172-A593-444A-87C2-6BDC64EE58F8}" type="datetime1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9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75323-18CF-448F-8A52-965498C5A787}" type="datetime1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F66BB-6B3B-4C41-9AE9-39CE4BA8D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1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" y="-27384"/>
            <a:ext cx="715435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371" y="5013176"/>
            <a:ext cx="10512491" cy="91210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FA9E7-9885-4944-9975-104D9F3E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941388"/>
            <a:ext cx="53085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РЕАЛИЗАЦИИ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ПАРКОВОЙ ПОЛИТИКИ</a:t>
            </a: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НОВОСИБИРСКОЙ</a:t>
            </a:r>
          </a:p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4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2304255" y="821611"/>
            <a:ext cx="9465989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52898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537" y="422150"/>
            <a:ext cx="216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2268228" y="1627089"/>
            <a:ext cx="5135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Резиденты 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АО «Научно-производственная компания «Катрен»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Ангиолайн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интервеншионал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девайс» ▪ ООО «СФМ Фарм» ▪ ООО«НПК «ЭВИПРО»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ФармоГель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НПК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Системы» ▪  ООО «Медицинский Интегратор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▪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Сиббиотех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ЭпигенЛаб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АкадемВак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Биоойл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«УН Лаборатория»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Спектромарт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id="{63382858-73E3-406F-AECB-E8A71274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948" y="3881568"/>
            <a:ext cx="51133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резиденты 2020: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Сиббиотех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ЭпигенЛаб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АкадемВак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Биоойл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«УН Лаборатория» 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Спектромарт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defRPr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вводу в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 2021: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Фармогель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производственное здание с лабораторией для производства лечебной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косметики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5573" y="1079776"/>
            <a:ext cx="2868227" cy="213828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10543625" y="1124699"/>
            <a:ext cx="7903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КАТРЕН</a:t>
            </a:r>
            <a:endParaRPr lang="ru-RU" altLang="ru-RU" sz="1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10033887" y="4514707"/>
            <a:ext cx="1173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АНГИОЛАЙН</a:t>
            </a:r>
            <a:endParaRPr lang="ru-RU" altLang="ru-RU" sz="1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05" b="20555"/>
          <a:stretch/>
        </p:blipFill>
        <p:spPr>
          <a:xfrm>
            <a:off x="8462601" y="5022711"/>
            <a:ext cx="2930551" cy="133363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10325987" y="6026007"/>
            <a:ext cx="1002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ФАРМОГЕЛЬ</a:t>
            </a:r>
            <a:endParaRPr lang="ru-RU" altLang="ru-RU" sz="1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564" r="-1" b="12581"/>
          <a:stretch/>
        </p:blipFill>
        <p:spPr>
          <a:xfrm>
            <a:off x="8468361" y="3339624"/>
            <a:ext cx="2898119" cy="152328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10236200" y="3385299"/>
            <a:ext cx="11105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АНГИОЛАЙН</a:t>
            </a:r>
            <a:endParaRPr lang="ru-RU" altLang="ru-RU" sz="1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1708" y="3244334"/>
            <a:ext cx="3639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2020:</a:t>
            </a:r>
          </a:p>
          <a:p>
            <a:pPr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АО «Научно-производственная компания «Катрен»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Box 38">
            <a:extLst>
              <a:ext uri="{FF2B5EF4-FFF2-40B4-BE49-F238E27FC236}">
                <a16:creationId xmlns:a16="http://schemas.microsoft.com/office/drawing/2014/main" id="{7B9F3A78-C223-4BCD-AD05-59AE8348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58" y="4239684"/>
            <a:ext cx="18393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постановления Правительства НСО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15.02.2010 № 55-ПА «О создании научно-технологического парка в сфере биотехнологий в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Кольцово НСО»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распоряжения Правительства НСО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02.12.2010 № 241-рп «Об утверждении концепции и разработке ДЦП «Создание научно-технологического парка в сфере биотехнологий в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Кольцово на 2011-2015 гг.»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Прямоугольник 40">
            <a:extLst>
              <a:ext uri="{FF2B5EF4-FFF2-40B4-BE49-F238E27FC236}">
                <a16:creationId xmlns:a16="http://schemas.microsoft.com/office/drawing/2014/main" id="{441C771F-EEB1-4E45-8D1C-3B6A1833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179" y="719667"/>
            <a:ext cx="202352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постановления Правительства НСО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29.08.2011 № 381-п «Об утверждении ДЦП «Создание научно-технологического парка в сфере биотехнологий в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Кольцово с 2011-2015 гг.»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200,0 млн руб., МБ 50,5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ОАО «УК «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2011 г.), учредители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«АИР»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работ по созданию инженерной инфраструктуры 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первого резидента: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СФМ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Прямоугольник 58">
            <a:extLst>
              <a:ext uri="{FF2B5EF4-FFF2-40B4-BE49-F238E27FC236}">
                <a16:creationId xmlns:a16="http://schemas.microsoft.com/office/drawing/2014/main" id="{E3526607-7879-4475-97F3-0A926068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560" y="4224867"/>
            <a:ext cx="17653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100,0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строительства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административно-лабораторного комплекса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постановления Губернатора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21.05.2012 № 90-п «О совете при Губернаторе Новосибирской области по вопросам развития научно-технологического парка в сфере биотехнологий в рабочем поселке Кольцово Новосибирской области»</a:t>
            </a:r>
          </a:p>
        </p:txBody>
      </p:sp>
      <p:sp>
        <p:nvSpPr>
          <p:cNvPr id="26633" name="Прямоугольник 62">
            <a:extLst>
              <a:ext uri="{FF2B5EF4-FFF2-40B4-BE49-F238E27FC236}">
                <a16:creationId xmlns:a16="http://schemas.microsoft.com/office/drawing/2014/main" id="{1CAEDA76-7344-4161-A0A0-E53DE4BA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378" y="2432051"/>
            <a:ext cx="1276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48,5 млн руб., ОБ 100,0 млн руб. </a:t>
            </a:r>
            <a:endParaRPr lang="ru-RU" altLang="ru-RU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4" name="Прямоугольник 64">
            <a:extLst>
              <a:ext uri="{FF2B5EF4-FFF2-40B4-BE49-F238E27FC236}">
                <a16:creationId xmlns:a16="http://schemas.microsoft.com/office/drawing/2014/main" id="{7B4B83A1-394D-4746-AEF7-4FAB7CA9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124" y="4239684"/>
            <a:ext cx="125306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100,9 млн руб., ОБ 10,0 млн руб., МБ 16,1 млн руб.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резидента:</a:t>
            </a:r>
          </a:p>
          <a:p>
            <a:pPr algn="just"/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НПК Катрен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водоотведения, водопровод, автодорога, тепловые сети, трансформаторные подстанции, кабельные линии</a:t>
            </a:r>
          </a:p>
        </p:txBody>
      </p:sp>
      <p:sp>
        <p:nvSpPr>
          <p:cNvPr id="26635" name="Прямоугольник 65">
            <a:extLst>
              <a:ext uri="{FF2B5EF4-FFF2-40B4-BE49-F238E27FC236}">
                <a16:creationId xmlns:a16="http://schemas.microsoft.com/office/drawing/2014/main" id="{B0044365-2CAF-43AB-9BBF-7F40F0F3D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402" y="948616"/>
            <a:ext cx="160866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143,6 млн руб. (в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ФБ 66,9 млн руб.), МБ 12,0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технопарка, Центра коллективного пользования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резидента: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Ангиолайн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интервеширнал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девайс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сертификации лекарств </a:t>
            </a:r>
          </a:p>
        </p:txBody>
      </p:sp>
      <p:sp>
        <p:nvSpPr>
          <p:cNvPr id="26636" name="Прямоугольник 66">
            <a:extLst>
              <a:ext uri="{FF2B5EF4-FFF2-40B4-BE49-F238E27FC236}">
                <a16:creationId xmlns:a16="http://schemas.microsoft.com/office/drawing/2014/main" id="{915F0D16-FC5B-4FF1-A738-6BBCCBA2E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827" y="4237567"/>
            <a:ext cx="16383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206,8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145,2 млн руб. в ОБ НСО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Национальному стандарту РФ ГОСТ Р 56301-2014 «Индустриальные парки. Требования»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федеральный реестр ИП 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Минпромторга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</a:t>
            </a:r>
          </a:p>
        </p:txBody>
      </p:sp>
      <p:sp>
        <p:nvSpPr>
          <p:cNvPr id="26637" name="Прямоугольник 67">
            <a:extLst>
              <a:ext uri="{FF2B5EF4-FFF2-40B4-BE49-F238E27FC236}">
                <a16:creationId xmlns:a16="http://schemas.microsoft.com/office/drawing/2014/main" id="{A36FD6BF-9484-450A-B8A5-7E1BA3943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805" y="1469663"/>
            <a:ext cx="144568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121,0 млн руб.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117,7 млн руб. в ОБ НСО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испытательно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-лабораторного комплекса </a:t>
            </a:r>
          </a:p>
        </p:txBody>
      </p:sp>
      <p:sp>
        <p:nvSpPr>
          <p:cNvPr id="26638" name="Прямоугольник 68">
            <a:extLst>
              <a:ext uri="{FF2B5EF4-FFF2-40B4-BE49-F238E27FC236}">
                <a16:creationId xmlns:a16="http://schemas.microsoft.com/office/drawing/2014/main" id="{54E38F68-037B-4D3E-AE82-1F71D9E9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225" y="1358900"/>
            <a:ext cx="122343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47,5 млн руб.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 резидент: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Биоформа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Ангиолайн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интервеширнал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девайс, НПК Катрен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9" name="Прямоугольник 69">
            <a:extLst>
              <a:ext uri="{FF2B5EF4-FFF2-40B4-BE49-F238E27FC236}">
                <a16:creationId xmlns:a16="http://schemas.microsoft.com/office/drawing/2014/main" id="{A529C22B-27F4-4010-A64F-9F89C4B1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742" y="4275667"/>
            <a:ext cx="163406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131,6 млн руб. в ОБ НСО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резидентов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Фармогель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НПК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БиоСистема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аккредитован орган по сертификации 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соглашения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АИР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сопровождению деятельности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Биотехнопарка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620AD4E-8CCB-444E-A804-84564AF49CB6}"/>
              </a:ext>
            </a:extLst>
          </p:cNvPr>
          <p:cNvCxnSpPr/>
          <p:nvPr/>
        </p:nvCxnSpPr>
        <p:spPr>
          <a:xfrm flipV="1">
            <a:off x="527051" y="3498852"/>
            <a:ext cx="11425767" cy="71967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41" name="Группа 47">
            <a:extLst>
              <a:ext uri="{FF2B5EF4-FFF2-40B4-BE49-F238E27FC236}">
                <a16:creationId xmlns:a16="http://schemas.microsoft.com/office/drawing/2014/main" id="{0BC36C7B-1641-4216-A4F4-E36C79F3B359}"/>
              </a:ext>
            </a:extLst>
          </p:cNvPr>
          <p:cNvGrpSpPr>
            <a:grpSpLocks/>
          </p:cNvGrpSpPr>
          <p:nvPr/>
        </p:nvGrpSpPr>
        <p:grpSpPr bwMode="auto">
          <a:xfrm>
            <a:off x="3597000" y="3509434"/>
            <a:ext cx="91016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B4F2385C-C1AE-4401-A12F-1843C1B73E8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BA03A10E-7905-4CF8-89C0-B723DA74070F}"/>
                </a:ext>
              </a:extLst>
            </p:cNvPr>
            <p:cNvCxnSpPr>
              <a:stCxn id="49" idx="0"/>
            </p:cNvCxnSpPr>
            <p:nvPr/>
          </p:nvCxnSpPr>
          <p:spPr>
            <a:xfrm flipH="1" flipV="1">
              <a:off x="3815740" y="2211294"/>
              <a:ext cx="1616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708A8964-CFD5-4FB4-A24C-A13E5CC09C1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2" name="Группа 51">
            <a:extLst>
              <a:ext uri="{FF2B5EF4-FFF2-40B4-BE49-F238E27FC236}">
                <a16:creationId xmlns:a16="http://schemas.microsoft.com/office/drawing/2014/main" id="{72D7C56C-9186-4E5D-AA49-736350E75E40}"/>
              </a:ext>
            </a:extLst>
          </p:cNvPr>
          <p:cNvGrpSpPr>
            <a:grpSpLocks/>
          </p:cNvGrpSpPr>
          <p:nvPr/>
        </p:nvGrpSpPr>
        <p:grpSpPr bwMode="auto">
          <a:xfrm>
            <a:off x="1621217" y="3515785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AC5FF71B-12C0-40D6-A8F9-3BF8BA574F7D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C52708D2-5D46-4AF7-8BA5-AB1CFABAA43F}"/>
                </a:ext>
              </a:extLst>
            </p:cNvPr>
            <p:cNvCxnSpPr>
              <a:stCxn id="53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973C1C4-85A6-4E3B-8DAB-2276B20D66D3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3" name="Группа 58">
            <a:extLst>
              <a:ext uri="{FF2B5EF4-FFF2-40B4-BE49-F238E27FC236}">
                <a16:creationId xmlns:a16="http://schemas.microsoft.com/office/drawing/2014/main" id="{F87EDE9D-2FB5-474D-B8DA-AAED5035B8CE}"/>
              </a:ext>
            </a:extLst>
          </p:cNvPr>
          <p:cNvGrpSpPr>
            <a:grpSpLocks/>
          </p:cNvGrpSpPr>
          <p:nvPr/>
        </p:nvGrpSpPr>
        <p:grpSpPr bwMode="auto">
          <a:xfrm>
            <a:off x="2774259" y="3122085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0E0B5AB-A150-41CB-996D-83165AF30156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0DDB66A5-85B7-4B1E-8255-35606D065438}"/>
                </a:ext>
              </a:extLst>
            </p:cNvPr>
            <p:cNvCxnSpPr>
              <a:stCxn id="6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165C147-DFB4-4C28-A068-C40C8AF7B942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4" name="Группа 63">
            <a:extLst>
              <a:ext uri="{FF2B5EF4-FFF2-40B4-BE49-F238E27FC236}">
                <a16:creationId xmlns:a16="http://schemas.microsoft.com/office/drawing/2014/main" id="{B8138218-5B3A-4EC2-B157-43C1BB3E5C5B}"/>
              </a:ext>
            </a:extLst>
          </p:cNvPr>
          <p:cNvGrpSpPr>
            <a:grpSpLocks/>
          </p:cNvGrpSpPr>
          <p:nvPr/>
        </p:nvGrpSpPr>
        <p:grpSpPr bwMode="auto">
          <a:xfrm>
            <a:off x="4747242" y="3092352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CAEB2D0C-0102-4847-820E-A3F5742FF5A8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396EE628-F6FB-49CC-995D-EEC75C76AD9C}"/>
                </a:ext>
              </a:extLst>
            </p:cNvPr>
            <p:cNvCxnSpPr>
              <a:stCxn id="65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0839273F-B9CE-4A1D-949C-210C0976A1E2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5" name="Группа 67">
            <a:extLst>
              <a:ext uri="{FF2B5EF4-FFF2-40B4-BE49-F238E27FC236}">
                <a16:creationId xmlns:a16="http://schemas.microsoft.com/office/drawing/2014/main" id="{61108870-2029-48EF-BF98-0B75D1F27389}"/>
              </a:ext>
            </a:extLst>
          </p:cNvPr>
          <p:cNvGrpSpPr>
            <a:grpSpLocks/>
          </p:cNvGrpSpPr>
          <p:nvPr/>
        </p:nvGrpSpPr>
        <p:grpSpPr bwMode="auto">
          <a:xfrm>
            <a:off x="6935327" y="3530751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F513121B-D72F-4EC0-9722-4F9ACC948DC1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DFE65E56-9F1B-4F31-8C97-6D0EAC3DBE6D}"/>
                </a:ext>
              </a:extLst>
            </p:cNvPr>
            <p:cNvCxnSpPr>
              <a:stCxn id="69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958CA0E7-5239-4D15-A911-80CE05A7B7D9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6" name="Группа 71">
            <a:extLst>
              <a:ext uri="{FF2B5EF4-FFF2-40B4-BE49-F238E27FC236}">
                <a16:creationId xmlns:a16="http://schemas.microsoft.com/office/drawing/2014/main" id="{60A7BF66-78E3-4517-8065-2DF1C28B53E9}"/>
              </a:ext>
            </a:extLst>
          </p:cNvPr>
          <p:cNvGrpSpPr>
            <a:grpSpLocks/>
          </p:cNvGrpSpPr>
          <p:nvPr/>
        </p:nvGrpSpPr>
        <p:grpSpPr bwMode="auto">
          <a:xfrm>
            <a:off x="5303382" y="3513718"/>
            <a:ext cx="91017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B5F48052-47C7-416C-97F0-DBFC10101C8B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DE42DBD8-716E-41E0-9065-C18C292AC685}"/>
                </a:ext>
              </a:extLst>
            </p:cNvPr>
            <p:cNvCxnSpPr>
              <a:stCxn id="76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10E5A3E5-A1DE-4A2D-A0E1-A4F7B0198B29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7" name="Группа 82">
            <a:extLst>
              <a:ext uri="{FF2B5EF4-FFF2-40B4-BE49-F238E27FC236}">
                <a16:creationId xmlns:a16="http://schemas.microsoft.com/office/drawing/2014/main" id="{4B8632C0-6A31-4ED2-8373-907872869539}"/>
              </a:ext>
            </a:extLst>
          </p:cNvPr>
          <p:cNvGrpSpPr>
            <a:grpSpLocks/>
          </p:cNvGrpSpPr>
          <p:nvPr/>
        </p:nvGrpSpPr>
        <p:grpSpPr bwMode="auto">
          <a:xfrm>
            <a:off x="8705060" y="3515933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F86711E2-A8D1-4307-9D69-E30B343B8F7D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5598745B-91E2-49E4-AB59-2FC7405AE4E6}"/>
                </a:ext>
              </a:extLst>
            </p:cNvPr>
            <p:cNvCxnSpPr>
              <a:stCxn id="84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1EB7BE61-B23E-4D0C-9329-030D0657189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8" name="Группа 90">
            <a:extLst>
              <a:ext uri="{FF2B5EF4-FFF2-40B4-BE49-F238E27FC236}">
                <a16:creationId xmlns:a16="http://schemas.microsoft.com/office/drawing/2014/main" id="{102EAED1-501A-4F9B-A5AB-01329138D114}"/>
              </a:ext>
            </a:extLst>
          </p:cNvPr>
          <p:cNvGrpSpPr>
            <a:grpSpLocks/>
          </p:cNvGrpSpPr>
          <p:nvPr/>
        </p:nvGrpSpPr>
        <p:grpSpPr bwMode="auto">
          <a:xfrm>
            <a:off x="6277538" y="3088218"/>
            <a:ext cx="91017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F15DB83B-F461-4F94-A3FA-040DCB51FBD8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7CE79B48-463F-4934-95AD-ECC17B1E5617}"/>
                </a:ext>
              </a:extLst>
            </p:cNvPr>
            <p:cNvCxnSpPr>
              <a:stCxn id="92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177C6B1E-7CC6-47BF-9A63-ABF8EFB39178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49" name="Группа 94">
            <a:extLst>
              <a:ext uri="{FF2B5EF4-FFF2-40B4-BE49-F238E27FC236}">
                <a16:creationId xmlns:a16="http://schemas.microsoft.com/office/drawing/2014/main" id="{98C8FFEC-7122-4E28-80E6-D2F8156297E5}"/>
              </a:ext>
            </a:extLst>
          </p:cNvPr>
          <p:cNvGrpSpPr>
            <a:grpSpLocks/>
          </p:cNvGrpSpPr>
          <p:nvPr/>
        </p:nvGrpSpPr>
        <p:grpSpPr bwMode="auto">
          <a:xfrm>
            <a:off x="7884433" y="3109385"/>
            <a:ext cx="91017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39F4591-6F7C-4F13-A7E4-245806CD0540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15188C1C-F3E6-431F-8798-F84ACF1BBC3D}"/>
                </a:ext>
              </a:extLst>
            </p:cNvPr>
            <p:cNvCxnSpPr>
              <a:stCxn id="96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4AB8E6D8-44B2-4E30-99E0-2663753852F7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26650" name="Группа 102">
            <a:extLst>
              <a:ext uri="{FF2B5EF4-FFF2-40B4-BE49-F238E27FC236}">
                <a16:creationId xmlns:a16="http://schemas.microsoft.com/office/drawing/2014/main" id="{59147138-78B2-4453-91BA-1E69CC2B9D7D}"/>
              </a:ext>
            </a:extLst>
          </p:cNvPr>
          <p:cNvGrpSpPr>
            <a:grpSpLocks/>
          </p:cNvGrpSpPr>
          <p:nvPr/>
        </p:nvGrpSpPr>
        <p:grpSpPr bwMode="auto">
          <a:xfrm>
            <a:off x="9605234" y="3100918"/>
            <a:ext cx="91017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6D2C835B-E317-4588-AF7F-735DF1CEC092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9F3095AE-2952-48EB-AB9D-12DBFFA73352}"/>
                </a:ext>
              </a:extLst>
            </p:cNvPr>
            <p:cNvCxnSpPr>
              <a:stCxn id="105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B12D57FB-8F85-4FF4-9771-59F4AB57062E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sp>
        <p:nvSpPr>
          <p:cNvPr id="26652" name="TextBox 11">
            <a:extLst>
              <a:ext uri="{FF2B5EF4-FFF2-40B4-BE49-F238E27FC236}">
                <a16:creationId xmlns:a16="http://schemas.microsoft.com/office/drawing/2014/main" id="{03B20E7C-8895-4D12-9839-BCD4BBC1B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413" y="3926418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2012</a:t>
            </a:r>
          </a:p>
        </p:txBody>
      </p:sp>
      <p:sp>
        <p:nvSpPr>
          <p:cNvPr id="26653" name="TextBox 11">
            <a:extLst>
              <a:ext uri="{FF2B5EF4-FFF2-40B4-BE49-F238E27FC236}">
                <a16:creationId xmlns:a16="http://schemas.microsoft.com/office/drawing/2014/main" id="{465A89B3-2A9A-4683-AAAE-708038B4A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657" y="2158802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26654" name="TextBox 11">
            <a:extLst>
              <a:ext uri="{FF2B5EF4-FFF2-40B4-BE49-F238E27FC236}">
                <a16:creationId xmlns:a16="http://schemas.microsoft.com/office/drawing/2014/main" id="{EC333B84-A50B-438B-99B0-AE1D5E9F4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039" y="39497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26655" name="TextBox 11">
            <a:extLst>
              <a:ext uri="{FF2B5EF4-FFF2-40B4-BE49-F238E27FC236}">
                <a16:creationId xmlns:a16="http://schemas.microsoft.com/office/drawing/2014/main" id="{D429AC8A-DCEF-4004-BCA2-A0AB28A85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04" y="611718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26656" name="TextBox 11">
            <a:extLst>
              <a:ext uri="{FF2B5EF4-FFF2-40B4-BE49-F238E27FC236}">
                <a16:creationId xmlns:a16="http://schemas.microsoft.com/office/drawing/2014/main" id="{0549D2B6-B0D2-4A4A-B2EC-73584A974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014" y="3954033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26657" name="TextBox 11">
            <a:extLst>
              <a:ext uri="{FF2B5EF4-FFF2-40B4-BE49-F238E27FC236}">
                <a16:creationId xmlns:a16="http://schemas.microsoft.com/office/drawing/2014/main" id="{A6ADA721-2612-4F5F-B48D-9C6F65F7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222" y="112439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26658" name="TextBox 11">
            <a:extLst>
              <a:ext uri="{FF2B5EF4-FFF2-40B4-BE49-F238E27FC236}">
                <a16:creationId xmlns:a16="http://schemas.microsoft.com/office/drawing/2014/main" id="{6C9155F5-E770-4782-B4C6-A8942C51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912" y="10541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659" name="TextBox 11">
            <a:extLst>
              <a:ext uri="{FF2B5EF4-FFF2-40B4-BE49-F238E27FC236}">
                <a16:creationId xmlns:a16="http://schemas.microsoft.com/office/drawing/2014/main" id="{1766BAF9-57C3-4183-BC1F-28BB3E7D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162" y="39434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6660" name="TextBox 11">
            <a:extLst>
              <a:ext uri="{FF2B5EF4-FFF2-40B4-BE49-F238E27FC236}">
                <a16:creationId xmlns:a16="http://schemas.microsoft.com/office/drawing/2014/main" id="{2B80595B-E904-44A3-886D-FDAACED1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675" y="450851"/>
            <a:ext cx="5150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9C0A3580-0882-4535-81F6-4E7CF61CF54E}"/>
              </a:ext>
            </a:extLst>
          </p:cNvPr>
          <p:cNvCxnSpPr/>
          <p:nvPr/>
        </p:nvCxnSpPr>
        <p:spPr>
          <a:xfrm flipH="1" flipV="1">
            <a:off x="2217179" y="802218"/>
            <a:ext cx="10688" cy="228600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4C150FF5-F01C-44FA-A367-D54FE1F69BC7}"/>
              </a:ext>
            </a:extLst>
          </p:cNvPr>
          <p:cNvCxnSpPr/>
          <p:nvPr/>
        </p:nvCxnSpPr>
        <p:spPr>
          <a:xfrm flipV="1">
            <a:off x="3050773" y="4324352"/>
            <a:ext cx="8787" cy="176719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421CC4E9-75CC-45A7-B2F1-2A74F82178D0}"/>
              </a:ext>
            </a:extLst>
          </p:cNvPr>
          <p:cNvCxnSpPr/>
          <p:nvPr/>
        </p:nvCxnSpPr>
        <p:spPr>
          <a:xfrm flipV="1">
            <a:off x="972636" y="4296834"/>
            <a:ext cx="25400" cy="201295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6EFA9720-7E29-4ACA-99C0-D17B2C67722F}"/>
              </a:ext>
            </a:extLst>
          </p:cNvPr>
          <p:cNvCxnSpPr/>
          <p:nvPr/>
        </p:nvCxnSpPr>
        <p:spPr>
          <a:xfrm flipV="1">
            <a:off x="6444651" y="4324352"/>
            <a:ext cx="0" cy="1985433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7D57BB21-3596-4934-A692-B93F5FF99394}"/>
              </a:ext>
            </a:extLst>
          </p:cNvPr>
          <p:cNvCxnSpPr/>
          <p:nvPr/>
        </p:nvCxnSpPr>
        <p:spPr>
          <a:xfrm flipH="1" flipV="1">
            <a:off x="5768402" y="1054100"/>
            <a:ext cx="16626" cy="176352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8A57E475-31DE-459C-B868-A3AC2F9D1D16}"/>
              </a:ext>
            </a:extLst>
          </p:cNvPr>
          <p:cNvCxnSpPr/>
          <p:nvPr/>
        </p:nvCxnSpPr>
        <p:spPr>
          <a:xfrm flipH="1" flipV="1">
            <a:off x="7485321" y="1605516"/>
            <a:ext cx="5750" cy="121211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E04A2E3E-558F-4416-999A-F0167F0E3F0F}"/>
              </a:ext>
            </a:extLst>
          </p:cNvPr>
          <p:cNvCxnSpPr/>
          <p:nvPr/>
        </p:nvCxnSpPr>
        <p:spPr>
          <a:xfrm flipV="1">
            <a:off x="8207742" y="4335702"/>
            <a:ext cx="0" cy="17399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96962A21-2727-4463-B4C0-C226D28E7473}"/>
              </a:ext>
            </a:extLst>
          </p:cNvPr>
          <p:cNvCxnSpPr/>
          <p:nvPr/>
        </p:nvCxnSpPr>
        <p:spPr>
          <a:xfrm flipV="1">
            <a:off x="4964412" y="4327389"/>
            <a:ext cx="0" cy="192240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CA9848F6-C1F1-4B47-A78E-7B24293E174E}"/>
              </a:ext>
            </a:extLst>
          </p:cNvPr>
          <p:cNvCxnSpPr/>
          <p:nvPr/>
        </p:nvCxnSpPr>
        <p:spPr>
          <a:xfrm flipH="1" flipV="1">
            <a:off x="9123621" y="1390534"/>
            <a:ext cx="14817" cy="158961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C8EA589F-4417-42DA-97B5-30F5BC82DA65}"/>
              </a:ext>
            </a:extLst>
          </p:cNvPr>
          <p:cNvCxnSpPr/>
          <p:nvPr/>
        </p:nvCxnSpPr>
        <p:spPr>
          <a:xfrm flipV="1">
            <a:off x="4406650" y="2487085"/>
            <a:ext cx="0" cy="48471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59240" y="6356350"/>
            <a:ext cx="2743200" cy="365125"/>
          </a:xfrm>
        </p:spPr>
        <p:txBody>
          <a:bodyPr/>
          <a:lstStyle/>
          <a:p>
            <a:fld id="{A753B26B-DA14-45D5-B8C2-AF130F83CE9D}" type="slidenum"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" name="Группа 82">
            <a:extLst>
              <a:ext uri="{FF2B5EF4-FFF2-40B4-BE49-F238E27FC236}">
                <a16:creationId xmlns:a16="http://schemas.microsoft.com/office/drawing/2014/main" id="{4B8632C0-6A31-4ED2-8373-907872869539}"/>
              </a:ext>
            </a:extLst>
          </p:cNvPr>
          <p:cNvGrpSpPr>
            <a:grpSpLocks/>
          </p:cNvGrpSpPr>
          <p:nvPr/>
        </p:nvGrpSpPr>
        <p:grpSpPr bwMode="auto">
          <a:xfrm>
            <a:off x="10696897" y="3530104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F86711E2-A8D1-4307-9D69-E30B343B8F7D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5598745B-91E2-49E4-AB59-2FC7405AE4E6}"/>
                </a:ext>
              </a:extLst>
            </p:cNvPr>
            <p:cNvCxnSpPr>
              <a:stCxn id="88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1EB7BE61-B23E-4D0C-9329-030D0657189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sp>
        <p:nvSpPr>
          <p:cNvPr id="91" name="TextBox 11">
            <a:extLst>
              <a:ext uri="{FF2B5EF4-FFF2-40B4-BE49-F238E27FC236}">
                <a16:creationId xmlns:a16="http://schemas.microsoft.com/office/drawing/2014/main" id="{1766BAF9-57C3-4183-BC1F-28BB3E7D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366" y="4000103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altLang="ru-RU" sz="13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69">
            <a:extLst>
              <a:ext uri="{FF2B5EF4-FFF2-40B4-BE49-F238E27FC236}">
                <a16:creationId xmlns:a16="http://schemas.microsoft.com/office/drawing/2014/main" id="{A529C22B-27F4-4010-A64F-9F89C4B1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560" y="4268575"/>
            <a:ext cx="16340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резидентов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Сиббиотех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ЭпигенЛаб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АкадемВак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Биоойл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УН Лаборатория, </a:t>
            </a:r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Спектромарт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ОБ </a:t>
            </a: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11,0 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 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E04A2E3E-558F-4416-999A-F0167F0E3F0F}"/>
              </a:ext>
            </a:extLst>
          </p:cNvPr>
          <p:cNvCxnSpPr/>
          <p:nvPr/>
        </p:nvCxnSpPr>
        <p:spPr>
          <a:xfrm flipH="1" flipV="1">
            <a:off x="10031140" y="4475992"/>
            <a:ext cx="20061" cy="111855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1710" y="-1"/>
            <a:ext cx="1594639" cy="6858001"/>
          </a:xfrm>
          <a:prstGeom prst="rect">
            <a:avLst/>
          </a:prstGeom>
        </p:spPr>
      </p:pic>
      <p:sp>
        <p:nvSpPr>
          <p:cNvPr id="101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581" y="135069"/>
            <a:ext cx="216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1">
            <a:extLst>
              <a:ext uri="{FF2B5EF4-FFF2-40B4-BE49-F238E27FC236}">
                <a16:creationId xmlns:a16="http://schemas.microsoft.com/office/drawing/2014/main" id="{03B20E7C-8895-4D12-9839-BCD4BBC1B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006" y="3995688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2010</a:t>
            </a:r>
            <a:endParaRPr lang="ru-RU" altLang="ru-RU" sz="13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91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4255" y="1367058"/>
            <a:ext cx="9806226" cy="47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008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02" y="443421"/>
            <a:ext cx="216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9563" y="623113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ЭФФЕКТИВНОСТИ ДЕЯТЕЛЬНОСТИ РЕЗИДЕНТОВ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63379"/>
              </p:ext>
            </p:extLst>
          </p:nvPr>
        </p:nvGraphicFramePr>
        <p:xfrm>
          <a:off x="838187" y="1789920"/>
          <a:ext cx="11162133" cy="2829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1528">
                  <a:extLst>
                    <a:ext uri="{9D8B030D-6E8A-4147-A177-3AD203B41FA5}">
                      <a16:colId xmlns:a16="http://schemas.microsoft.com/office/drawing/2014/main" val="212043025"/>
                    </a:ext>
                  </a:extLst>
                </a:gridCol>
                <a:gridCol w="748566">
                  <a:extLst>
                    <a:ext uri="{9D8B030D-6E8A-4147-A177-3AD203B41FA5}">
                      <a16:colId xmlns:a16="http://schemas.microsoft.com/office/drawing/2014/main" val="3264601029"/>
                    </a:ext>
                  </a:extLst>
                </a:gridCol>
                <a:gridCol w="767761">
                  <a:extLst>
                    <a:ext uri="{9D8B030D-6E8A-4147-A177-3AD203B41FA5}">
                      <a16:colId xmlns:a16="http://schemas.microsoft.com/office/drawing/2014/main" val="3973258126"/>
                    </a:ext>
                  </a:extLst>
                </a:gridCol>
                <a:gridCol w="738970">
                  <a:extLst>
                    <a:ext uri="{9D8B030D-6E8A-4147-A177-3AD203B41FA5}">
                      <a16:colId xmlns:a16="http://schemas.microsoft.com/office/drawing/2014/main" val="986016780"/>
                    </a:ext>
                  </a:extLst>
                </a:gridCol>
                <a:gridCol w="652596">
                  <a:extLst>
                    <a:ext uri="{9D8B030D-6E8A-4147-A177-3AD203B41FA5}">
                      <a16:colId xmlns:a16="http://schemas.microsoft.com/office/drawing/2014/main" val="3768042493"/>
                    </a:ext>
                  </a:extLst>
                </a:gridCol>
                <a:gridCol w="643000">
                  <a:extLst>
                    <a:ext uri="{9D8B030D-6E8A-4147-A177-3AD203B41FA5}">
                      <a16:colId xmlns:a16="http://schemas.microsoft.com/office/drawing/2014/main" val="972349738"/>
                    </a:ext>
                  </a:extLst>
                </a:gridCol>
                <a:gridCol w="746611">
                  <a:extLst>
                    <a:ext uri="{9D8B030D-6E8A-4147-A177-3AD203B41FA5}">
                      <a16:colId xmlns:a16="http://schemas.microsoft.com/office/drawing/2014/main" val="3968237782"/>
                    </a:ext>
                  </a:extLst>
                </a:gridCol>
                <a:gridCol w="631075">
                  <a:extLst>
                    <a:ext uri="{9D8B030D-6E8A-4147-A177-3AD203B41FA5}">
                      <a16:colId xmlns:a16="http://schemas.microsoft.com/office/drawing/2014/main" val="780252036"/>
                    </a:ext>
                  </a:extLst>
                </a:gridCol>
                <a:gridCol w="714461">
                  <a:extLst>
                    <a:ext uri="{9D8B030D-6E8A-4147-A177-3AD203B41FA5}">
                      <a16:colId xmlns:a16="http://schemas.microsoft.com/office/drawing/2014/main" val="664669751"/>
                    </a:ext>
                  </a:extLst>
                </a:gridCol>
                <a:gridCol w="671791">
                  <a:extLst>
                    <a:ext uri="{9D8B030D-6E8A-4147-A177-3AD203B41FA5}">
                      <a16:colId xmlns:a16="http://schemas.microsoft.com/office/drawing/2014/main" val="1619512275"/>
                    </a:ext>
                  </a:extLst>
                </a:gridCol>
                <a:gridCol w="652596">
                  <a:extLst>
                    <a:ext uri="{9D8B030D-6E8A-4147-A177-3AD203B41FA5}">
                      <a16:colId xmlns:a16="http://schemas.microsoft.com/office/drawing/2014/main" val="4248276029"/>
                    </a:ext>
                  </a:extLst>
                </a:gridCol>
                <a:gridCol w="690985">
                  <a:extLst>
                    <a:ext uri="{9D8B030D-6E8A-4147-A177-3AD203B41FA5}">
                      <a16:colId xmlns:a16="http://schemas.microsoft.com/office/drawing/2014/main" val="3727668731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955148619"/>
                    </a:ext>
                  </a:extLst>
                </a:gridCol>
              </a:tblGrid>
              <a:tr h="41720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2010 по 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Перспективное развитие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983299"/>
                  </a:ext>
                </a:extLst>
              </a:tr>
              <a:tr h="2890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71951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резидентов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35469"/>
                  </a:ext>
                </a:extLst>
              </a:tr>
              <a:tr h="4172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 выручка резидентов, млн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379 353,0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482 288,0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82 401,0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215 322,0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244 783,0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99 286,0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186 427,0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105 239,0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214 563,0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39254"/>
                  </a:ext>
                </a:extLst>
              </a:tr>
              <a:tr h="227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91056"/>
                  </a:ext>
                </a:extLst>
              </a:tr>
              <a:tr h="4172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привлеченных инвестиций резидентов, млн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964114"/>
                  </a:ext>
                </a:extLst>
              </a:tr>
              <a:tr h="4172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в ФБ,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638,7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590454"/>
                  </a:ext>
                </a:extLst>
              </a:tr>
              <a:tr h="4172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в ОБ,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3 834,4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42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1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2304256" y="1321339"/>
            <a:ext cx="9608344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563" y="5486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РЕЗУЛЬТАТЫ ДЕЯТЕЛЬНОСТИ ОРГАНИЗАЦИИ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714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34055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02" y="241400"/>
            <a:ext cx="216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967320"/>
              </p:ext>
            </p:extLst>
          </p:nvPr>
        </p:nvGraphicFramePr>
        <p:xfrm>
          <a:off x="838200" y="1825625"/>
          <a:ext cx="5918200" cy="226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57488"/>
              </p:ext>
            </p:extLst>
          </p:nvPr>
        </p:nvGraphicFramePr>
        <p:xfrm>
          <a:off x="5934014" y="3195902"/>
          <a:ext cx="6159501" cy="31952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9660">
                  <a:extLst>
                    <a:ext uri="{9D8B030D-6E8A-4147-A177-3AD203B41FA5}">
                      <a16:colId xmlns:a16="http://schemas.microsoft.com/office/drawing/2014/main" val="982812032"/>
                    </a:ext>
                  </a:extLst>
                </a:gridCol>
                <a:gridCol w="827396">
                  <a:extLst>
                    <a:ext uri="{9D8B030D-6E8A-4147-A177-3AD203B41FA5}">
                      <a16:colId xmlns:a16="http://schemas.microsoft.com/office/drawing/2014/main" val="1833046245"/>
                    </a:ext>
                  </a:extLst>
                </a:gridCol>
                <a:gridCol w="773504">
                  <a:extLst>
                    <a:ext uri="{9D8B030D-6E8A-4147-A177-3AD203B41FA5}">
                      <a16:colId xmlns:a16="http://schemas.microsoft.com/office/drawing/2014/main" val="267090645"/>
                    </a:ext>
                  </a:extLst>
                </a:gridCol>
                <a:gridCol w="865437">
                  <a:extLst>
                    <a:ext uri="{9D8B030D-6E8A-4147-A177-3AD203B41FA5}">
                      <a16:colId xmlns:a16="http://schemas.microsoft.com/office/drawing/2014/main" val="2143575929"/>
                    </a:ext>
                  </a:extLst>
                </a:gridCol>
                <a:gridCol w="773504">
                  <a:extLst>
                    <a:ext uri="{9D8B030D-6E8A-4147-A177-3AD203B41FA5}">
                      <a16:colId xmlns:a16="http://schemas.microsoft.com/office/drawing/2014/main" val="3587419013"/>
                    </a:ext>
                  </a:extLst>
                </a:gridCol>
              </a:tblGrid>
              <a:tr h="16181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руб.(без НДС)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732149"/>
                  </a:ext>
                </a:extLst>
              </a:tr>
              <a:tr h="19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выручки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693993"/>
                  </a:ext>
                </a:extLst>
              </a:tr>
              <a:tr h="1903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ДОХОДЫ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321 222,60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170 858,20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56 421,80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339311"/>
                  </a:ext>
                </a:extLst>
              </a:tr>
              <a:tr h="1903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Выручка, в том числе: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190 119,60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33 388,20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32 957,80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40778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нежилого помещения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3 819,00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3 011,50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1 609,90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96662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оборудования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10 674,40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368 083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66630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обучения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54883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Подтверждение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1 038,90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8 240,90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31589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Электротехнические испытания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4 445,60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497,80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38163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испытательно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-лабораторного центра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25 483,10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13 412,90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8 339,60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375331"/>
                  </a:ext>
                </a:extLst>
              </a:tr>
              <a:tr h="152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клинико-диагностической лаборатории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80 100,80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3 376,00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2 536,80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81411"/>
                  </a:ext>
                </a:extLst>
              </a:tr>
              <a:tr h="295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проведения проектных и строительно-монтажных работ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63 006,30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300525"/>
                  </a:ext>
                </a:extLst>
              </a:tr>
              <a:tr h="5172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услуги (реализация товаров, услуги строительного контроля, возмещение коммунальных услуг)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1 240,20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4 208,70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20 251,40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29,47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018567"/>
                  </a:ext>
                </a:extLst>
              </a:tr>
              <a:tr h="1903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131 001,00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137 325,00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23 464,00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1048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F6517C-AA40-4B17-B16C-8DEA4FE46AED}"/>
              </a:ext>
            </a:extLst>
          </p:cNvPr>
          <p:cNvSpPr/>
          <p:nvPr/>
        </p:nvSpPr>
        <p:spPr>
          <a:xfrm>
            <a:off x="780580" y="6137079"/>
            <a:ext cx="5353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Убыток по итогам 2020 года носит балансовый характер, так как в структуру затрат включена амортизация основных фондов в размере 65,7 млн рублей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4256" y="1367058"/>
            <a:ext cx="8400256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563" y="7645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 РАЗВИТИЯ ДО 2025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09364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602" y="241400"/>
            <a:ext cx="2166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480733" y="2390074"/>
            <a:ext cx="9644591" cy="34123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второй очереди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якорным резидентом ООО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Сиббиотех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многофункционального центра;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центра коллективного пользования;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участка по производству твердых лекарственных форм;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лабораторного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сети заборных пунктов;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на базе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инсулиновых помп, венозных порт-систем.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2016390" y="237917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2016390" y="285542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2016390" y="333167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2006865" y="382697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2025915" y="432227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2044965" y="4817574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2035440" y="5322399"/>
            <a:ext cx="469633" cy="44022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8056" y="1367058"/>
            <a:ext cx="9887744" cy="57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67305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864" y="241390"/>
            <a:ext cx="20069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АКАДЕМПАРК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91367CD-18DB-4802-BB93-FDE9F72D0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35" y="1759830"/>
            <a:ext cx="30036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ТЕХНОПАРК,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обладающий уникальной научно-технологической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деловой инфраструктурой, позволяющей создать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наилучшие условия для генерации и развития инновационных компаний.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C800C43-2F26-4797-A545-842C39318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216" y="4016302"/>
            <a:ext cx="44520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714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Центр технологического обеспечения приборостроения</a:t>
            </a:r>
          </a:p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Центр обработки данных</a:t>
            </a:r>
          </a:p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Центр тестирования программного обеспечения</a:t>
            </a:r>
          </a:p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Центр промышленных биотехнологий «</a:t>
            </a:r>
            <a:r>
              <a:rPr lang="ru-RU" alt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ПромБиоТех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Инжиниринговый центр «IVD-инжиниринг»</a:t>
            </a:r>
          </a:p>
          <a:p>
            <a:pPr indent="0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Нанотехнологический центр «СИГМА. Новосибирск»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F4DEF10-1848-4C4D-9349-902F85C9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867" y="4348157"/>
            <a:ext cx="41304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10,3 га  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земли </a:t>
            </a:r>
          </a:p>
          <a:p>
            <a:pPr algn="ctr"/>
            <a:endParaRPr lang="ru-RU" altLang="ru-RU" sz="1200" b="1" dirty="0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резидентов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млрд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endParaRPr lang="ru-RU" altLang="ru-RU" sz="1200" b="1" dirty="0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8693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4626"/>
          <a:stretch/>
        </p:blipFill>
        <p:spPr>
          <a:xfrm>
            <a:off x="7630867" y="1501510"/>
            <a:ext cx="4139375" cy="26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Box 38">
            <a:extLst>
              <a:ext uri="{FF2B5EF4-FFF2-40B4-BE49-F238E27FC236}">
                <a16:creationId xmlns:a16="http://schemas.microsoft.com/office/drawing/2014/main" id="{DF109A22-1BC8-49F3-B332-F3A3DB2F9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392" y="4389967"/>
            <a:ext cx="1231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поручение Президента РФ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22.01.2005 Пр-91 «О создании на территории Новосибирского Академгородка технопарка в сфере информационных технологий» </a:t>
            </a:r>
          </a:p>
        </p:txBody>
      </p:sp>
      <p:sp>
        <p:nvSpPr>
          <p:cNvPr id="31751" name="Прямоугольник 40">
            <a:extLst>
              <a:ext uri="{FF2B5EF4-FFF2-40B4-BE49-F238E27FC236}">
                <a16:creationId xmlns:a16="http://schemas.microsoft.com/office/drawing/2014/main" id="{321760B2-1C48-4074-AF6B-B23A4072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455" y="1881717"/>
            <a:ext cx="128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распоряжения Правительства РФ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10.03.2006 № 328-р «О государственной программе «Создание в Российской Федерации технопарков в сфере высоких технологий»</a:t>
            </a:r>
          </a:p>
        </p:txBody>
      </p:sp>
      <p:sp>
        <p:nvSpPr>
          <p:cNvPr id="31752" name="Прямоугольник 58">
            <a:extLst>
              <a:ext uri="{FF2B5EF4-FFF2-40B4-BE49-F238E27FC236}">
                <a16:creationId xmlns:a16="http://schemas.microsoft.com/office/drawing/2014/main" id="{F61A05B4-691A-49EC-A164-D6AB0F898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009" y="4389967"/>
            <a:ext cx="114088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Академпарк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Фонд «Технопарк Академгородка»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255,7 млн руб., ОБ 175,7 млн руб., МБ 129,4 млн руб.»</a:t>
            </a:r>
          </a:p>
        </p:txBody>
      </p:sp>
      <p:sp>
        <p:nvSpPr>
          <p:cNvPr id="31753" name="Прямоугольник 62">
            <a:extLst>
              <a:ext uri="{FF2B5EF4-FFF2-40B4-BE49-F238E27FC236}">
                <a16:creationId xmlns:a16="http://schemas.microsoft.com/office/drawing/2014/main" id="{1BE9FC40-D1E2-42A2-A3D3-3384A65B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312" y="1820533"/>
            <a:ext cx="10287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318,5 млн руб., ОБ 205,3 млн руб., МБ 58,0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строительства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Академпарка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4" name="Прямоугольник 64">
            <a:extLst>
              <a:ext uri="{FF2B5EF4-FFF2-40B4-BE49-F238E27FC236}">
                <a16:creationId xmlns:a16="http://schemas.microsoft.com/office/drawing/2014/main" id="{F7F45764-92E7-4785-AFB8-A06D53C32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088" y="4418542"/>
            <a:ext cx="15143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311,2 млн руб., ОБ 424,3 млн руб., МБ 38,7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первые резиденты</a:t>
            </a:r>
          </a:p>
        </p:txBody>
      </p:sp>
      <p:sp>
        <p:nvSpPr>
          <p:cNvPr id="31755" name="Прямоугольник 65">
            <a:extLst>
              <a:ext uri="{FF2B5EF4-FFF2-40B4-BE49-F238E27FC236}">
                <a16:creationId xmlns:a16="http://schemas.microsoft.com/office/drawing/2014/main" id="{E2B0E472-7290-4EEC-BE4B-6CDF7D15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977" y="796926"/>
            <a:ext cx="177209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постановления Правительства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30.09.2010 № 159-п «Об утверждении ДЦП «Создание и развитие в Новосибирском Академгородке Технопарка в сфере высоких технологий на 2011-2014 гг.»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194,2 млн руб., ОБ 410,9 млн руб., МБ 243,0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технологического обеспечения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бизнес-инкубатора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Академпарка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(23 компании)</a:t>
            </a:r>
          </a:p>
        </p:txBody>
      </p:sp>
      <p:sp>
        <p:nvSpPr>
          <p:cNvPr id="31756" name="Прямоугольник 66">
            <a:extLst>
              <a:ext uri="{FF2B5EF4-FFF2-40B4-BE49-F238E27FC236}">
                <a16:creationId xmlns:a16="http://schemas.microsoft.com/office/drawing/2014/main" id="{6DAA320D-F980-48F6-8DC0-C7CDA51B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6" y="4389968"/>
            <a:ext cx="162136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500,0 млн руб., ОБ 967,7 млн руб., МБ 66,9 млн руб.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наноструктурированных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материалов, Медико-биологический инжиниринговый центра, Комплекса лабораторно-производственных зданий компаний-резидентов</a:t>
            </a:r>
          </a:p>
        </p:txBody>
      </p:sp>
      <p:sp>
        <p:nvSpPr>
          <p:cNvPr id="31757" name="Прямоугольник 67">
            <a:extLst>
              <a:ext uri="{FF2B5EF4-FFF2-40B4-BE49-F238E27FC236}">
                <a16:creationId xmlns:a16="http://schemas.microsoft.com/office/drawing/2014/main" id="{C8A86FAF-3EAB-4BC0-9698-02803FEE9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637" y="971551"/>
            <a:ext cx="14884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400,0 млн руб., ОБ 507,9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 премьер-министра РФ В.В. Путина 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информационных технологий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официального представительства Фонда содействия инноваций по НСО (Фонд Бортника)</a:t>
            </a:r>
          </a:p>
        </p:txBody>
      </p:sp>
      <p:sp>
        <p:nvSpPr>
          <p:cNvPr id="31758" name="Прямоугольник 68">
            <a:extLst>
              <a:ext uri="{FF2B5EF4-FFF2-40B4-BE49-F238E27FC236}">
                <a16:creationId xmlns:a16="http://schemas.microsoft.com/office/drawing/2014/main" id="{CFD9868A-98A1-4CFC-9759-26C80DAD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7860" y="1265767"/>
            <a:ext cx="1102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147,5 млн руб., ОБ 210,5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коллективного пользования (2 этап), Центра молодежного инновационного творчества «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Zoomer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759" name="Прямоугольник 69">
            <a:extLst>
              <a:ext uri="{FF2B5EF4-FFF2-40B4-BE49-F238E27FC236}">
                <a16:creationId xmlns:a16="http://schemas.microsoft.com/office/drawing/2014/main" id="{D12A2A79-CA0C-4E8C-8B7C-8A34A3B8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276" y="4389967"/>
            <a:ext cx="12771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166,0 млн руб., ОБ 558,2 млн руб.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Нанотехнологического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«СИГМА. Новосибирск»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коллективного пользования (1 этап), Центра обработки данных</a:t>
            </a:r>
          </a:p>
        </p:txBody>
      </p:sp>
      <p:sp>
        <p:nvSpPr>
          <p:cNvPr id="31760" name="Прямоугольник 70">
            <a:extLst>
              <a:ext uri="{FF2B5EF4-FFF2-40B4-BE49-F238E27FC236}">
                <a16:creationId xmlns:a16="http://schemas.microsoft.com/office/drawing/2014/main" id="{6110D914-6979-40C5-ADA5-B03E9CA3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51" y="4389967"/>
            <a:ext cx="131656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147,6 млн руб. (в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ФБ 30, 0 млн руб.)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самым успешным технопарком России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соответствия Национальному стандарту РФ ГОСТ Р 56425-2015 «Технопарки. Требования»</a:t>
            </a:r>
            <a:endParaRPr lang="ru-RU" altLang="ru-RU" sz="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1" name="Прямоугольник 108">
            <a:extLst>
              <a:ext uri="{FF2B5EF4-FFF2-40B4-BE49-F238E27FC236}">
                <a16:creationId xmlns:a16="http://schemas.microsoft.com/office/drawing/2014/main" id="{E27A683C-ED4D-471A-B7E6-E58456C32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7492" y="4389967"/>
            <a:ext cx="863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35,7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кипения</a:t>
            </a:r>
          </a:p>
        </p:txBody>
      </p:sp>
      <p:sp>
        <p:nvSpPr>
          <p:cNvPr id="31762" name="Прямоугольник 109">
            <a:extLst>
              <a:ext uri="{FF2B5EF4-FFF2-40B4-BE49-F238E27FC236}">
                <a16:creationId xmlns:a16="http://schemas.microsoft.com/office/drawing/2014/main" id="{D0AC2622-37AD-4432-981A-76C4979B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3601" y="4389967"/>
            <a:ext cx="952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I группу рейтинга 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АКиТ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«Наивысший уровень эффективности функционирования технопарка»</a:t>
            </a:r>
          </a:p>
        </p:txBody>
      </p:sp>
      <p:sp>
        <p:nvSpPr>
          <p:cNvPr id="31763" name="Прямоугольник 110">
            <a:extLst>
              <a:ext uri="{FF2B5EF4-FFF2-40B4-BE49-F238E27FC236}">
                <a16:creationId xmlns:a16="http://schemas.microsoft.com/office/drawing/2014/main" id="{839C3262-54F4-448F-B0DD-46A0ACF8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3854" y="752476"/>
            <a:ext cx="11371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42,4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присвоение статуса регионального оператора Сколково</a:t>
            </a: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исследований и разработок, жилого дома для сотрудников компаний-резидентов</a:t>
            </a:r>
          </a:p>
        </p:txBody>
      </p:sp>
      <p:pic>
        <p:nvPicPr>
          <p:cNvPr id="31765" name="Рисунок 7">
            <a:extLst>
              <a:ext uri="{FF2B5EF4-FFF2-40B4-BE49-F238E27FC236}">
                <a16:creationId xmlns:a16="http://schemas.microsoft.com/office/drawing/2014/main" id="{5F472476-C974-45AF-A3E2-CE36B316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5924551"/>
            <a:ext cx="154516" cy="19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72F1700E-33FD-4AD6-9A0E-FC06902530AC}"/>
              </a:ext>
            </a:extLst>
          </p:cNvPr>
          <p:cNvCxnSpPr>
            <a:cxnSpLocks/>
          </p:cNvCxnSpPr>
          <p:nvPr/>
        </p:nvCxnSpPr>
        <p:spPr>
          <a:xfrm flipV="1">
            <a:off x="1491455" y="3690471"/>
            <a:ext cx="10577923" cy="2796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67" name="Группа 69">
            <a:extLst>
              <a:ext uri="{FF2B5EF4-FFF2-40B4-BE49-F238E27FC236}">
                <a16:creationId xmlns:a16="http://schemas.microsoft.com/office/drawing/2014/main" id="{B5A8CF6C-9E38-4730-A7E5-FEB388FF2236}"/>
              </a:ext>
            </a:extLst>
          </p:cNvPr>
          <p:cNvGrpSpPr>
            <a:grpSpLocks/>
          </p:cNvGrpSpPr>
          <p:nvPr/>
        </p:nvGrpSpPr>
        <p:grpSpPr bwMode="auto">
          <a:xfrm>
            <a:off x="3046405" y="3735641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DEF392E5-E31A-49AD-95A6-9AB5AFF8008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8F45636D-E3FA-410A-9063-15201E34DDEA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AB9DB81F-E6C8-4FF0-9A2A-4E978F7C1328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68" name="Группа 83">
            <a:extLst>
              <a:ext uri="{FF2B5EF4-FFF2-40B4-BE49-F238E27FC236}">
                <a16:creationId xmlns:a16="http://schemas.microsoft.com/office/drawing/2014/main" id="{A5CADED2-DBE5-4CFD-AA3B-B28D1EF9EC0D}"/>
              </a:ext>
            </a:extLst>
          </p:cNvPr>
          <p:cNvGrpSpPr>
            <a:grpSpLocks/>
          </p:cNvGrpSpPr>
          <p:nvPr/>
        </p:nvGrpSpPr>
        <p:grpSpPr bwMode="auto">
          <a:xfrm>
            <a:off x="1668988" y="3726614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A986B951-062E-4093-B3C3-506FA4E242EA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CC97905E-55FF-45B9-9216-190FE170182E}"/>
                </a:ext>
              </a:extLst>
            </p:cNvPr>
            <p:cNvCxnSpPr>
              <a:stCxn id="9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E5B36D0-ADD9-4DAD-971C-B8546FACDD15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69" name="Группа 98">
            <a:extLst>
              <a:ext uri="{FF2B5EF4-FFF2-40B4-BE49-F238E27FC236}">
                <a16:creationId xmlns:a16="http://schemas.microsoft.com/office/drawing/2014/main" id="{B754F899-8385-46EF-B345-BB1F5BA2D5CC}"/>
              </a:ext>
            </a:extLst>
          </p:cNvPr>
          <p:cNvGrpSpPr>
            <a:grpSpLocks/>
          </p:cNvGrpSpPr>
          <p:nvPr/>
        </p:nvGrpSpPr>
        <p:grpSpPr bwMode="auto">
          <a:xfrm>
            <a:off x="1850208" y="3253205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EF34FA9D-E612-42A9-801D-BE347FFE46FB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F0FDA4A1-20F3-4797-AD4B-3796AE1452BF}"/>
                </a:ext>
              </a:extLst>
            </p:cNvPr>
            <p:cNvCxnSpPr>
              <a:cxnSpLocks/>
              <a:stCxn id="10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C406F5B3-8F1A-43D1-B751-555BCEB57BCB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0" name="Группа 102">
            <a:extLst>
              <a:ext uri="{FF2B5EF4-FFF2-40B4-BE49-F238E27FC236}">
                <a16:creationId xmlns:a16="http://schemas.microsoft.com/office/drawing/2014/main" id="{B3E5AB44-D71A-41E1-9F54-FF808F233EBE}"/>
              </a:ext>
            </a:extLst>
          </p:cNvPr>
          <p:cNvGrpSpPr>
            <a:grpSpLocks/>
          </p:cNvGrpSpPr>
          <p:nvPr/>
        </p:nvGrpSpPr>
        <p:grpSpPr bwMode="auto">
          <a:xfrm>
            <a:off x="3172336" y="3239167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A2BE9A62-5215-4B3F-829A-0B12C092249C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80AD045C-A48E-4292-9773-E5D392FC7FB2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47038E3E-04F2-4AE2-93C8-40BFB9A0CA49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1" name="Группа 107">
            <a:extLst>
              <a:ext uri="{FF2B5EF4-FFF2-40B4-BE49-F238E27FC236}">
                <a16:creationId xmlns:a16="http://schemas.microsoft.com/office/drawing/2014/main" id="{91EA0B19-83FD-467E-AFFD-AFBF55789BED}"/>
              </a:ext>
            </a:extLst>
          </p:cNvPr>
          <p:cNvGrpSpPr>
            <a:grpSpLocks/>
          </p:cNvGrpSpPr>
          <p:nvPr/>
        </p:nvGrpSpPr>
        <p:grpSpPr bwMode="auto">
          <a:xfrm>
            <a:off x="6183743" y="3716589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505B2145-B394-42C2-BE7F-9B77E9133DBC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7CB94760-A967-4431-91B0-56F20918F34F}"/>
                </a:ext>
              </a:extLst>
            </p:cNvPr>
            <p:cNvCxnSpPr>
              <a:stCxn id="109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2F7F5186-26C9-496D-A17B-8DE2E3EF163E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2" name="Группа 114">
            <a:extLst>
              <a:ext uri="{FF2B5EF4-FFF2-40B4-BE49-F238E27FC236}">
                <a16:creationId xmlns:a16="http://schemas.microsoft.com/office/drawing/2014/main" id="{7F65BF54-69D7-4DE5-8847-9E36BF2E0338}"/>
              </a:ext>
            </a:extLst>
          </p:cNvPr>
          <p:cNvGrpSpPr>
            <a:grpSpLocks/>
          </p:cNvGrpSpPr>
          <p:nvPr/>
        </p:nvGrpSpPr>
        <p:grpSpPr bwMode="auto">
          <a:xfrm>
            <a:off x="4409966" y="3726116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854314EA-407A-428A-A4AF-EF47F1670864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E6D649A-CBD1-4E2B-A995-CE9754210A71}"/>
                </a:ext>
              </a:extLst>
            </p:cNvPr>
            <p:cNvCxnSpPr>
              <a:stCxn id="11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C57CFEDD-8C7C-4FA3-B45F-EA2A50788ED0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3" name="Группа 118">
            <a:extLst>
              <a:ext uri="{FF2B5EF4-FFF2-40B4-BE49-F238E27FC236}">
                <a16:creationId xmlns:a16="http://schemas.microsoft.com/office/drawing/2014/main" id="{FCE43120-71CF-4313-A72F-335D255A3C22}"/>
              </a:ext>
            </a:extLst>
          </p:cNvPr>
          <p:cNvGrpSpPr>
            <a:grpSpLocks/>
          </p:cNvGrpSpPr>
          <p:nvPr/>
        </p:nvGrpSpPr>
        <p:grpSpPr bwMode="auto">
          <a:xfrm>
            <a:off x="7747949" y="3728203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A131FC31-B966-4044-A9A7-C0E0166AC867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3D298E7D-31BB-40A8-9C3F-2E9DDCDAC8EC}"/>
                </a:ext>
              </a:extLst>
            </p:cNvPr>
            <p:cNvCxnSpPr>
              <a:stCxn id="12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CC50425A-E8F2-4ECD-81DE-07E6AABC2F4D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4" name="Группа 122">
            <a:extLst>
              <a:ext uri="{FF2B5EF4-FFF2-40B4-BE49-F238E27FC236}">
                <a16:creationId xmlns:a16="http://schemas.microsoft.com/office/drawing/2014/main" id="{39BCFA7E-64B2-4D9F-8C2B-BA8FB2992134}"/>
              </a:ext>
            </a:extLst>
          </p:cNvPr>
          <p:cNvGrpSpPr>
            <a:grpSpLocks/>
          </p:cNvGrpSpPr>
          <p:nvPr/>
        </p:nvGrpSpPr>
        <p:grpSpPr bwMode="auto">
          <a:xfrm>
            <a:off x="4600460" y="3237306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DF199427-0E6D-4232-8B3C-1FB6E696AF20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6716D1B2-5089-42D2-B127-5C90578B856F}"/>
                </a:ext>
              </a:extLst>
            </p:cNvPr>
            <p:cNvCxnSpPr>
              <a:cxnSpLocks/>
              <a:stCxn id="124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5F9F6054-7E6D-4B16-AA17-41A693D5F02E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5" name="Группа 126">
            <a:extLst>
              <a:ext uri="{FF2B5EF4-FFF2-40B4-BE49-F238E27FC236}">
                <a16:creationId xmlns:a16="http://schemas.microsoft.com/office/drawing/2014/main" id="{D4742EA0-8FB4-488A-8FC2-CED6A7512DAF}"/>
              </a:ext>
            </a:extLst>
          </p:cNvPr>
          <p:cNvGrpSpPr>
            <a:grpSpLocks/>
          </p:cNvGrpSpPr>
          <p:nvPr/>
        </p:nvGrpSpPr>
        <p:grpSpPr bwMode="auto">
          <a:xfrm>
            <a:off x="6317243" y="3228402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173E5973-47D8-463B-9227-70A2C171309F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31F38F2B-9B7B-40C8-8112-FAF818348C24}"/>
                </a:ext>
              </a:extLst>
            </p:cNvPr>
            <p:cNvCxnSpPr>
              <a:cxnSpLocks/>
              <a:stCxn id="128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7F95924A-2AED-421B-B207-59219BC2B383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6" name="Группа 130">
            <a:extLst>
              <a:ext uri="{FF2B5EF4-FFF2-40B4-BE49-F238E27FC236}">
                <a16:creationId xmlns:a16="http://schemas.microsoft.com/office/drawing/2014/main" id="{5259B1A2-BBB4-402A-8FAF-F094C2AB8112}"/>
              </a:ext>
            </a:extLst>
          </p:cNvPr>
          <p:cNvGrpSpPr>
            <a:grpSpLocks/>
          </p:cNvGrpSpPr>
          <p:nvPr/>
        </p:nvGrpSpPr>
        <p:grpSpPr bwMode="auto">
          <a:xfrm>
            <a:off x="7874671" y="3226149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32" name="Овал 131">
              <a:extLst>
                <a:ext uri="{FF2B5EF4-FFF2-40B4-BE49-F238E27FC236}">
                  <a16:creationId xmlns:a16="http://schemas.microsoft.com/office/drawing/2014/main" id="{C8A5D3B7-21C0-40C0-8960-DAB24D8AC6CC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51698F8B-09D5-4713-8F17-1EE4C079C785}"/>
                </a:ext>
              </a:extLst>
            </p:cNvPr>
            <p:cNvCxnSpPr>
              <a:cxnSpLocks/>
              <a:stCxn id="132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id="{76BD4001-BAE1-413F-8D00-E0787A695958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7" name="Группа 134">
            <a:extLst>
              <a:ext uri="{FF2B5EF4-FFF2-40B4-BE49-F238E27FC236}">
                <a16:creationId xmlns:a16="http://schemas.microsoft.com/office/drawing/2014/main" id="{A6AD2A34-3B15-47DE-9B08-E47F1CC02208}"/>
              </a:ext>
            </a:extLst>
          </p:cNvPr>
          <p:cNvGrpSpPr>
            <a:grpSpLocks/>
          </p:cNvGrpSpPr>
          <p:nvPr/>
        </p:nvGrpSpPr>
        <p:grpSpPr bwMode="auto">
          <a:xfrm>
            <a:off x="9123391" y="3217836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28ABA881-C471-4052-9338-6AEFA76CA999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55C57B5D-0B3B-4ABD-A4C4-1F2E0B6B5D0A}"/>
                </a:ext>
              </a:extLst>
            </p:cNvPr>
            <p:cNvCxnSpPr>
              <a:cxnSpLocks/>
              <a:stCxn id="13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AF519B93-1BE7-4E6F-ABC6-A71175B2D745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8" name="Группа 138">
            <a:extLst>
              <a:ext uri="{FF2B5EF4-FFF2-40B4-BE49-F238E27FC236}">
                <a16:creationId xmlns:a16="http://schemas.microsoft.com/office/drawing/2014/main" id="{59245916-FFCB-47F8-AF27-0B3AD59DAE67}"/>
              </a:ext>
            </a:extLst>
          </p:cNvPr>
          <p:cNvGrpSpPr>
            <a:grpSpLocks/>
          </p:cNvGrpSpPr>
          <p:nvPr/>
        </p:nvGrpSpPr>
        <p:grpSpPr bwMode="auto">
          <a:xfrm>
            <a:off x="10406289" y="3228266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EE5CCEF7-E136-4C7E-BA5D-60376D3E42F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BBE69A83-08E0-4FE4-A317-8DE09A1D5C34}"/>
                </a:ext>
              </a:extLst>
            </p:cNvPr>
            <p:cNvCxnSpPr>
              <a:cxnSpLocks/>
              <a:stCxn id="14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A171819A-D630-441C-A00D-4952118CA771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31779" name="Группа 142">
            <a:extLst>
              <a:ext uri="{FF2B5EF4-FFF2-40B4-BE49-F238E27FC236}">
                <a16:creationId xmlns:a16="http://schemas.microsoft.com/office/drawing/2014/main" id="{32525C71-CD1D-4E03-8291-F7920F76AD4A}"/>
              </a:ext>
            </a:extLst>
          </p:cNvPr>
          <p:cNvGrpSpPr>
            <a:grpSpLocks/>
          </p:cNvGrpSpPr>
          <p:nvPr/>
        </p:nvGrpSpPr>
        <p:grpSpPr bwMode="auto">
          <a:xfrm>
            <a:off x="11445820" y="3675481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44" name="Овал 143">
              <a:extLst>
                <a:ext uri="{FF2B5EF4-FFF2-40B4-BE49-F238E27FC236}">
                  <a16:creationId xmlns:a16="http://schemas.microsoft.com/office/drawing/2014/main" id="{CDC83DC2-077B-4145-B2BD-75BFCA55CEED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id="{B9307764-5AE4-407A-818A-CDAB2993E2A3}"/>
                </a:ext>
              </a:extLst>
            </p:cNvPr>
            <p:cNvCxnSpPr>
              <a:stCxn id="144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Овал 145">
              <a:extLst>
                <a:ext uri="{FF2B5EF4-FFF2-40B4-BE49-F238E27FC236}">
                  <a16:creationId xmlns:a16="http://schemas.microsoft.com/office/drawing/2014/main" id="{00339B36-FB91-467C-AEC7-FA3E1997F59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sp>
        <p:nvSpPr>
          <p:cNvPr id="31780" name="TextBox 11">
            <a:extLst>
              <a:ext uri="{FF2B5EF4-FFF2-40B4-BE49-F238E27FC236}">
                <a16:creationId xmlns:a16="http://schemas.microsoft.com/office/drawing/2014/main" id="{BBB301A6-C6CF-4F84-9713-C08851C0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691" y="4120092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</a:p>
        </p:txBody>
      </p:sp>
      <p:sp>
        <p:nvSpPr>
          <p:cNvPr id="31781" name="TextBox 11">
            <a:extLst>
              <a:ext uri="{FF2B5EF4-FFF2-40B4-BE49-F238E27FC236}">
                <a16:creationId xmlns:a16="http://schemas.microsoft.com/office/drawing/2014/main" id="{DFC51DB8-0DB8-4008-BC23-F0092ED48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610" y="4139142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</a:p>
        </p:txBody>
      </p:sp>
      <p:sp>
        <p:nvSpPr>
          <p:cNvPr id="31782" name="TextBox 11">
            <a:extLst>
              <a:ext uri="{FF2B5EF4-FFF2-40B4-BE49-F238E27FC236}">
                <a16:creationId xmlns:a16="http://schemas.microsoft.com/office/drawing/2014/main" id="{FBC43D76-1022-427F-A993-033D9D55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240" y="1513418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31783" name="TextBox 11">
            <a:extLst>
              <a:ext uri="{FF2B5EF4-FFF2-40B4-BE49-F238E27FC236}">
                <a16:creationId xmlns:a16="http://schemas.microsoft.com/office/drawing/2014/main" id="{C028A388-DD14-45F5-AB1E-25A13D7B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743" y="4129617"/>
            <a:ext cx="5150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31784" name="TextBox 11">
            <a:extLst>
              <a:ext uri="{FF2B5EF4-FFF2-40B4-BE49-F238E27FC236}">
                <a16:creationId xmlns:a16="http://schemas.microsoft.com/office/drawing/2014/main" id="{729DD504-4EFD-44F1-8254-9B1612BC2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16" y="46037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31785" name="TextBox 11">
            <a:extLst>
              <a:ext uri="{FF2B5EF4-FFF2-40B4-BE49-F238E27FC236}">
                <a16:creationId xmlns:a16="http://schemas.microsoft.com/office/drawing/2014/main" id="{CB8BA8BB-10E7-40E6-8F4C-AC45C7D2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93" y="411056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31786" name="TextBox 11">
            <a:extLst>
              <a:ext uri="{FF2B5EF4-FFF2-40B4-BE49-F238E27FC236}">
                <a16:creationId xmlns:a16="http://schemas.microsoft.com/office/drawing/2014/main" id="{E496EF9A-E36E-4CA9-880B-879A79FC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05" y="98636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31787" name="TextBox 11">
            <a:extLst>
              <a:ext uri="{FF2B5EF4-FFF2-40B4-BE49-F238E27FC236}">
                <a16:creationId xmlns:a16="http://schemas.microsoft.com/office/drawing/2014/main" id="{75050D12-30F6-47B8-9ACE-577500572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0843" y="411056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31788" name="TextBox 11">
            <a:extLst>
              <a:ext uri="{FF2B5EF4-FFF2-40B4-BE49-F238E27FC236}">
                <a16:creationId xmlns:a16="http://schemas.microsoft.com/office/drawing/2014/main" id="{E8DA774F-145B-4484-BC44-E740D3AA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985" y="4111625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31789" name="TextBox 11">
            <a:extLst>
              <a:ext uri="{FF2B5EF4-FFF2-40B4-BE49-F238E27FC236}">
                <a16:creationId xmlns:a16="http://schemas.microsoft.com/office/drawing/2014/main" id="{8E3BC8A3-8124-4558-B064-4D250745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184" y="16637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</a:p>
        </p:txBody>
      </p:sp>
      <p:sp>
        <p:nvSpPr>
          <p:cNvPr id="31790" name="TextBox 11">
            <a:extLst>
              <a:ext uri="{FF2B5EF4-FFF2-40B4-BE49-F238E27FC236}">
                <a16:creationId xmlns:a16="http://schemas.microsoft.com/office/drawing/2014/main" id="{520CB4F9-BFBD-4007-994B-12377A82D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534" y="4139142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</a:p>
        </p:txBody>
      </p:sp>
      <p:sp>
        <p:nvSpPr>
          <p:cNvPr id="31791" name="TextBox 11">
            <a:extLst>
              <a:ext uri="{FF2B5EF4-FFF2-40B4-BE49-F238E27FC236}">
                <a16:creationId xmlns:a16="http://schemas.microsoft.com/office/drawing/2014/main" id="{9F57A485-E621-4E0E-AC83-5C61235C7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863" y="65616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</p:txBody>
      </p:sp>
      <p:sp>
        <p:nvSpPr>
          <p:cNvPr id="31792" name="TextBox 11">
            <a:extLst>
              <a:ext uri="{FF2B5EF4-FFF2-40B4-BE49-F238E27FC236}">
                <a16:creationId xmlns:a16="http://schemas.microsoft.com/office/drawing/2014/main" id="{92BEC8C7-227E-4116-8C5F-7BFFFB4D0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4404" y="470959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31793" name="TextBox 11">
            <a:extLst>
              <a:ext uri="{FF2B5EF4-FFF2-40B4-BE49-F238E27FC236}">
                <a16:creationId xmlns:a16="http://schemas.microsoft.com/office/drawing/2014/main" id="{927FC6A7-8E83-4BF0-8362-E5816D44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471" y="41275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31794" name="TextBox 11">
            <a:extLst>
              <a:ext uri="{FF2B5EF4-FFF2-40B4-BE49-F238E27FC236}">
                <a16:creationId xmlns:a16="http://schemas.microsoft.com/office/drawing/2014/main" id="{2064F1D4-98CD-45ED-8CBF-B564F743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4468" y="4110567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E6DE0F35-D87D-4FDB-9DAF-55ECA824D49A}"/>
              </a:ext>
            </a:extLst>
          </p:cNvPr>
          <p:cNvCxnSpPr/>
          <p:nvPr/>
        </p:nvCxnSpPr>
        <p:spPr>
          <a:xfrm flipV="1">
            <a:off x="1506173" y="1985433"/>
            <a:ext cx="0" cy="113665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5C4225A9-019B-4E7C-89A5-077ED4514026}"/>
              </a:ext>
            </a:extLst>
          </p:cNvPr>
          <p:cNvCxnSpPr/>
          <p:nvPr/>
        </p:nvCxnSpPr>
        <p:spPr>
          <a:xfrm flipH="1" flipV="1">
            <a:off x="2834640" y="1895302"/>
            <a:ext cx="9237" cy="108683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9693CA20-D730-4146-A592-A0608FE2C599}"/>
              </a:ext>
            </a:extLst>
          </p:cNvPr>
          <p:cNvCxnSpPr/>
          <p:nvPr/>
        </p:nvCxnSpPr>
        <p:spPr>
          <a:xfrm flipV="1">
            <a:off x="1471083" y="4500033"/>
            <a:ext cx="0" cy="113665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92648AE9-682A-4D79-B44C-CA25506D9B32}"/>
              </a:ext>
            </a:extLst>
          </p:cNvPr>
          <p:cNvCxnSpPr/>
          <p:nvPr/>
        </p:nvCxnSpPr>
        <p:spPr>
          <a:xfrm flipV="1">
            <a:off x="2794001" y="4459817"/>
            <a:ext cx="0" cy="140758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C4D24AF1-6DD0-4F0F-8311-42B8AC79AE82}"/>
              </a:ext>
            </a:extLst>
          </p:cNvPr>
          <p:cNvCxnSpPr/>
          <p:nvPr/>
        </p:nvCxnSpPr>
        <p:spPr>
          <a:xfrm flipV="1">
            <a:off x="4011188" y="4497919"/>
            <a:ext cx="8362" cy="96926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4B022773-46A2-426A-8EF1-2F4D4ABC3929}"/>
              </a:ext>
            </a:extLst>
          </p:cNvPr>
          <p:cNvCxnSpPr/>
          <p:nvPr/>
        </p:nvCxnSpPr>
        <p:spPr>
          <a:xfrm flipH="1" flipV="1">
            <a:off x="5631393" y="4485219"/>
            <a:ext cx="13758" cy="124883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5BD37F66-84C9-4919-AA6E-C674F91EE7E3}"/>
              </a:ext>
            </a:extLst>
          </p:cNvPr>
          <p:cNvCxnSpPr/>
          <p:nvPr/>
        </p:nvCxnSpPr>
        <p:spPr>
          <a:xfrm flipH="1" flipV="1">
            <a:off x="7421325" y="4464054"/>
            <a:ext cx="37042" cy="186490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>
            <a:extLst>
              <a:ext uri="{FF2B5EF4-FFF2-40B4-BE49-F238E27FC236}">
                <a16:creationId xmlns:a16="http://schemas.microsoft.com/office/drawing/2014/main" id="{01E4B6F8-1CCA-4024-82A4-102A34DF2C2B}"/>
              </a:ext>
            </a:extLst>
          </p:cNvPr>
          <p:cNvCxnSpPr/>
          <p:nvPr/>
        </p:nvCxnSpPr>
        <p:spPr>
          <a:xfrm flipH="1" flipV="1">
            <a:off x="3915295" y="914400"/>
            <a:ext cx="1597" cy="1996143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325CD852-642E-4332-B91D-180C8B5B376A}"/>
              </a:ext>
            </a:extLst>
          </p:cNvPr>
          <p:cNvCxnSpPr/>
          <p:nvPr/>
        </p:nvCxnSpPr>
        <p:spPr>
          <a:xfrm flipV="1">
            <a:off x="5748202" y="986367"/>
            <a:ext cx="20831" cy="180671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:a16="http://schemas.microsoft.com/office/drawing/2014/main" id="{50D16B7D-A1B0-419F-B593-90E5D01AE0C3}"/>
              </a:ext>
            </a:extLst>
          </p:cNvPr>
          <p:cNvCxnSpPr/>
          <p:nvPr/>
        </p:nvCxnSpPr>
        <p:spPr>
          <a:xfrm flipH="1" flipV="1">
            <a:off x="7365833" y="1328210"/>
            <a:ext cx="13927" cy="126711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A65DEF6D-7104-4AEE-8790-8562D4B90E10}"/>
              </a:ext>
            </a:extLst>
          </p:cNvPr>
          <p:cNvCxnSpPr/>
          <p:nvPr/>
        </p:nvCxnSpPr>
        <p:spPr>
          <a:xfrm flipH="1" flipV="1">
            <a:off x="8525311" y="873469"/>
            <a:ext cx="27689" cy="201062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5F83EDB5-0690-445F-8C82-A57DFD259ACB}"/>
              </a:ext>
            </a:extLst>
          </p:cNvPr>
          <p:cNvCxnSpPr/>
          <p:nvPr/>
        </p:nvCxnSpPr>
        <p:spPr>
          <a:xfrm flipV="1">
            <a:off x="9904653" y="796926"/>
            <a:ext cx="9335" cy="180775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F64550A2-0290-4D1D-BB71-EF3E7D225BBC}"/>
              </a:ext>
            </a:extLst>
          </p:cNvPr>
          <p:cNvCxnSpPr/>
          <p:nvPr/>
        </p:nvCxnSpPr>
        <p:spPr>
          <a:xfrm flipH="1" flipV="1">
            <a:off x="11040228" y="4497921"/>
            <a:ext cx="32325" cy="95522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E51D4E3A-C4CF-4283-A019-67EC5DA89F51}"/>
              </a:ext>
            </a:extLst>
          </p:cNvPr>
          <p:cNvCxnSpPr/>
          <p:nvPr/>
        </p:nvCxnSpPr>
        <p:spPr>
          <a:xfrm flipH="1" flipV="1">
            <a:off x="10017126" y="4443943"/>
            <a:ext cx="13230" cy="88544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806DEC30-7B6E-44E7-9AC1-18BBF9DF0B28}"/>
              </a:ext>
            </a:extLst>
          </p:cNvPr>
          <p:cNvCxnSpPr/>
          <p:nvPr/>
        </p:nvCxnSpPr>
        <p:spPr>
          <a:xfrm flipH="1" flipV="1">
            <a:off x="8642351" y="4485218"/>
            <a:ext cx="38391" cy="1871132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10" name="Прямоугольник 70">
            <a:extLst>
              <a:ext uri="{FF2B5EF4-FFF2-40B4-BE49-F238E27FC236}">
                <a16:creationId xmlns:a16="http://schemas.microsoft.com/office/drawing/2014/main" id="{D036BAAB-21CD-4E9B-BB51-07C121DE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590" y="778934"/>
            <a:ext cx="131656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 100,6 млн руб., ОБ 53,9 млн руб.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промышленных биотехнологий «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ПромБиоТех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Многофункционального центра </a:t>
            </a:r>
          </a:p>
          <a:p>
            <a:pPr algn="just"/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льготы по налогу на имущество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 2018 г.)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17677" y="6356350"/>
            <a:ext cx="2743200" cy="365125"/>
          </a:xfrm>
        </p:spPr>
        <p:txBody>
          <a:bodyPr/>
          <a:lstStyle/>
          <a:p>
            <a:fld id="{A753B26B-DA14-45D5-B8C2-AF130F83CE9D}" type="slidenum"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5F83EDB5-0690-445F-8C82-A57DFD259ACB}"/>
              </a:ext>
            </a:extLst>
          </p:cNvPr>
          <p:cNvCxnSpPr/>
          <p:nvPr/>
        </p:nvCxnSpPr>
        <p:spPr>
          <a:xfrm flipV="1">
            <a:off x="10997304" y="2528652"/>
            <a:ext cx="0" cy="50241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0">
            <a:extLst>
              <a:ext uri="{FF2B5EF4-FFF2-40B4-BE49-F238E27FC236}">
                <a16:creationId xmlns:a16="http://schemas.microsoft.com/office/drawing/2014/main" id="{839C3262-54F4-448F-B0DD-46A0ACF8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729" y="2595327"/>
            <a:ext cx="1167324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">
            <a:extLst>
              <a:ext uri="{FF2B5EF4-FFF2-40B4-BE49-F238E27FC236}">
                <a16:creationId xmlns:a16="http://schemas.microsoft.com/office/drawing/2014/main" id="{927FC6A7-8E83-4BF0-8362-E5816D44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4782" y="230723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altLang="ru-RU" sz="13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5" name="Группа 138">
            <a:extLst>
              <a:ext uri="{FF2B5EF4-FFF2-40B4-BE49-F238E27FC236}">
                <a16:creationId xmlns:a16="http://schemas.microsoft.com/office/drawing/2014/main" id="{59245916-FFCB-47F8-AF27-0B3AD59DAE67}"/>
              </a:ext>
            </a:extLst>
          </p:cNvPr>
          <p:cNvGrpSpPr>
            <a:grpSpLocks/>
          </p:cNvGrpSpPr>
          <p:nvPr/>
        </p:nvGrpSpPr>
        <p:grpSpPr bwMode="auto">
          <a:xfrm>
            <a:off x="9026356" y="3718431"/>
            <a:ext cx="93134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EE5CCEF7-E136-4C7E-BA5D-60376D3E42F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BBE69A83-08E0-4FE4-A317-8DE09A1D5C34}"/>
                </a:ext>
              </a:extLst>
            </p:cNvPr>
            <p:cNvCxnSpPr>
              <a:cxnSpLocks/>
              <a:stCxn id="119" idx="0"/>
            </p:cNvCxnSpPr>
            <p:nvPr/>
          </p:nvCxnSpPr>
          <p:spPr>
            <a:xfrm flipH="1" flipV="1">
              <a:off x="3816506" y="2211552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A171819A-D630-441C-A00D-4952118CA771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131" name="Группа 138">
            <a:extLst>
              <a:ext uri="{FF2B5EF4-FFF2-40B4-BE49-F238E27FC236}">
                <a16:creationId xmlns:a16="http://schemas.microsoft.com/office/drawing/2014/main" id="{59245916-FFCB-47F8-AF27-0B3AD59DAE67}"/>
              </a:ext>
            </a:extLst>
          </p:cNvPr>
          <p:cNvGrpSpPr>
            <a:grpSpLocks/>
          </p:cNvGrpSpPr>
          <p:nvPr/>
        </p:nvGrpSpPr>
        <p:grpSpPr bwMode="auto">
          <a:xfrm>
            <a:off x="11577385" y="3216900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id="{EE5CCEF7-E136-4C7E-BA5D-60376D3E42F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39" name="Прямая соединительная линия 138">
              <a:extLst>
                <a:ext uri="{FF2B5EF4-FFF2-40B4-BE49-F238E27FC236}">
                  <a16:creationId xmlns:a16="http://schemas.microsoft.com/office/drawing/2014/main" id="{BBE69A83-08E0-4FE4-A317-8DE09A1D5C34}"/>
                </a:ext>
              </a:extLst>
            </p:cNvPr>
            <p:cNvCxnSpPr>
              <a:cxnSpLocks/>
              <a:stCxn id="135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Овал 142">
              <a:extLst>
                <a:ext uri="{FF2B5EF4-FFF2-40B4-BE49-F238E27FC236}">
                  <a16:creationId xmlns:a16="http://schemas.microsoft.com/office/drawing/2014/main" id="{A171819A-D630-441C-A00D-4952118CA771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151" name="Группа 138">
            <a:extLst>
              <a:ext uri="{FF2B5EF4-FFF2-40B4-BE49-F238E27FC236}">
                <a16:creationId xmlns:a16="http://schemas.microsoft.com/office/drawing/2014/main" id="{59245916-FFCB-47F8-AF27-0B3AD59DAE67}"/>
              </a:ext>
            </a:extLst>
          </p:cNvPr>
          <p:cNvGrpSpPr>
            <a:grpSpLocks/>
          </p:cNvGrpSpPr>
          <p:nvPr/>
        </p:nvGrpSpPr>
        <p:grpSpPr bwMode="auto">
          <a:xfrm>
            <a:off x="10288669" y="3722738"/>
            <a:ext cx="93134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52" name="Овал 151">
              <a:extLst>
                <a:ext uri="{FF2B5EF4-FFF2-40B4-BE49-F238E27FC236}">
                  <a16:creationId xmlns:a16="http://schemas.microsoft.com/office/drawing/2014/main" id="{EE5CCEF7-E136-4C7E-BA5D-60376D3E42F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153" name="Прямая соединительная линия 152">
              <a:extLst>
                <a:ext uri="{FF2B5EF4-FFF2-40B4-BE49-F238E27FC236}">
                  <a16:creationId xmlns:a16="http://schemas.microsoft.com/office/drawing/2014/main" id="{BBE69A83-08E0-4FE4-A317-8DE09A1D5C34}"/>
                </a:ext>
              </a:extLst>
            </p:cNvPr>
            <p:cNvCxnSpPr>
              <a:cxnSpLocks/>
              <a:stCxn id="152" idx="0"/>
            </p:cNvCxnSpPr>
            <p:nvPr/>
          </p:nvCxnSpPr>
          <p:spPr>
            <a:xfrm flipH="1" flipV="1">
              <a:off x="3816506" y="2211552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A171819A-D630-441C-A00D-4952118CA771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" y="-297"/>
            <a:ext cx="1597290" cy="6858594"/>
          </a:xfrm>
          <a:prstGeom prst="rect">
            <a:avLst/>
          </a:prstGeom>
        </p:spPr>
      </p:pic>
      <p:sp>
        <p:nvSpPr>
          <p:cNvPr id="155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355" y="241390"/>
            <a:ext cx="20069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АКАДЕМПАРК</a:t>
            </a:r>
          </a:p>
        </p:txBody>
      </p:sp>
    </p:spTree>
    <p:extLst>
      <p:ext uri="{BB962C8B-B14F-4D97-AF65-F5344CB8AC3E}">
        <p14:creationId xmlns:p14="http://schemas.microsoft.com/office/powerpoint/2010/main" val="1907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43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9563" y="623113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ЭФФЕКТИВНОСТИ ДЕЯТЕЛЬНОСТИ РЕЗИДЕНТОВ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4256" y="1367058"/>
            <a:ext cx="9887744" cy="577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" y="-297"/>
            <a:ext cx="159729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225" y="280236"/>
            <a:ext cx="2024047" cy="3779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367277"/>
              </p:ext>
            </p:extLst>
          </p:nvPr>
        </p:nvGraphicFramePr>
        <p:xfrm>
          <a:off x="1419224" y="1680333"/>
          <a:ext cx="10706067" cy="2491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1074">
                  <a:extLst>
                    <a:ext uri="{9D8B030D-6E8A-4147-A177-3AD203B41FA5}">
                      <a16:colId xmlns:a16="http://schemas.microsoft.com/office/drawing/2014/main" val="2279097151"/>
                    </a:ext>
                  </a:extLst>
                </a:gridCol>
                <a:gridCol w="707919">
                  <a:extLst>
                    <a:ext uri="{9D8B030D-6E8A-4147-A177-3AD203B41FA5}">
                      <a16:colId xmlns:a16="http://schemas.microsoft.com/office/drawing/2014/main" val="2302208997"/>
                    </a:ext>
                  </a:extLst>
                </a:gridCol>
                <a:gridCol w="785499">
                  <a:extLst>
                    <a:ext uri="{9D8B030D-6E8A-4147-A177-3AD203B41FA5}">
                      <a16:colId xmlns:a16="http://schemas.microsoft.com/office/drawing/2014/main" val="2877949949"/>
                    </a:ext>
                  </a:extLst>
                </a:gridCol>
                <a:gridCol w="686982">
                  <a:extLst>
                    <a:ext uri="{9D8B030D-6E8A-4147-A177-3AD203B41FA5}">
                      <a16:colId xmlns:a16="http://schemas.microsoft.com/office/drawing/2014/main" val="131954789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276026270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808703204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413248371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1511785940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2986967582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1540913518"/>
                    </a:ext>
                  </a:extLst>
                </a:gridCol>
                <a:gridCol w="605290">
                  <a:extLst>
                    <a:ext uri="{9D8B030D-6E8A-4147-A177-3AD203B41FA5}">
                      <a16:colId xmlns:a16="http://schemas.microsoft.com/office/drawing/2014/main" val="93497027"/>
                    </a:ext>
                  </a:extLst>
                </a:gridCol>
                <a:gridCol w="699866">
                  <a:extLst>
                    <a:ext uri="{9D8B030D-6E8A-4147-A177-3AD203B41FA5}">
                      <a16:colId xmlns:a16="http://schemas.microsoft.com/office/drawing/2014/main" val="3347532101"/>
                    </a:ext>
                  </a:extLst>
                </a:gridCol>
                <a:gridCol w="737697">
                  <a:extLst>
                    <a:ext uri="{9D8B030D-6E8A-4147-A177-3AD203B41FA5}">
                      <a16:colId xmlns:a16="http://schemas.microsoft.com/office/drawing/2014/main" val="4144328977"/>
                    </a:ext>
                  </a:extLst>
                </a:gridCol>
              </a:tblGrid>
              <a:tr h="39389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2009 по 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Перспективное развитие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86205"/>
                  </a:ext>
                </a:extLst>
              </a:tr>
              <a:tr h="272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880288"/>
                  </a:ext>
                </a:extLst>
              </a:tr>
              <a:tr h="214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резидентов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72204"/>
                  </a:ext>
                </a:extLst>
              </a:tr>
              <a:tr h="214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 выручка резидентов, млн руб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45 352,0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109 291,0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25 871,0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27 136,0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30 667,0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30 667,0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819237"/>
                  </a:ext>
                </a:extLst>
              </a:tr>
              <a:tr h="2143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534171"/>
                  </a:ext>
                </a:extLst>
              </a:tr>
              <a:tr h="393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привлеченных инвестиций резидентов, млн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6 661,0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935693"/>
                  </a:ext>
                </a:extLst>
              </a:tr>
              <a:tr h="393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в ФБ,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2 071,7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2 493,5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1 968,6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12380"/>
                  </a:ext>
                </a:extLst>
              </a:tr>
              <a:tr h="393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в ОБ,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3 173,2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1 707,8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88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92740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" y="4202"/>
            <a:ext cx="1597290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225" y="280236"/>
            <a:ext cx="2024047" cy="3779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V="1">
            <a:off x="2304256" y="1007439"/>
            <a:ext cx="9608344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621300"/>
              </p:ext>
            </p:extLst>
          </p:nvPr>
        </p:nvGraphicFramePr>
        <p:xfrm>
          <a:off x="5975576" y="1326867"/>
          <a:ext cx="5910116" cy="4794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385">
                  <a:extLst>
                    <a:ext uri="{9D8B030D-6E8A-4147-A177-3AD203B41FA5}">
                      <a16:colId xmlns:a16="http://schemas.microsoft.com/office/drawing/2014/main" val="578830011"/>
                    </a:ext>
                  </a:extLst>
                </a:gridCol>
                <a:gridCol w="807706">
                  <a:extLst>
                    <a:ext uri="{9D8B030D-6E8A-4147-A177-3AD203B41FA5}">
                      <a16:colId xmlns:a16="http://schemas.microsoft.com/office/drawing/2014/main" val="279147700"/>
                    </a:ext>
                  </a:extLst>
                </a:gridCol>
                <a:gridCol w="732360">
                  <a:extLst>
                    <a:ext uri="{9D8B030D-6E8A-4147-A177-3AD203B41FA5}">
                      <a16:colId xmlns:a16="http://schemas.microsoft.com/office/drawing/2014/main" val="1502553171"/>
                    </a:ext>
                  </a:extLst>
                </a:gridCol>
                <a:gridCol w="741402">
                  <a:extLst>
                    <a:ext uri="{9D8B030D-6E8A-4147-A177-3AD203B41FA5}">
                      <a16:colId xmlns:a16="http://schemas.microsoft.com/office/drawing/2014/main" val="1010610064"/>
                    </a:ext>
                  </a:extLst>
                </a:gridCol>
                <a:gridCol w="711263">
                  <a:extLst>
                    <a:ext uri="{9D8B030D-6E8A-4147-A177-3AD203B41FA5}">
                      <a16:colId xmlns:a16="http://schemas.microsoft.com/office/drawing/2014/main" val="358742536"/>
                    </a:ext>
                  </a:extLst>
                </a:gridCol>
              </a:tblGrid>
              <a:tr h="180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выручки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167354"/>
                  </a:ext>
                </a:extLst>
              </a:tr>
              <a:tr h="2979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вида деятельности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214306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415 105,0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400 645,0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338 808,0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59661"/>
                  </a:ext>
                </a:extLst>
              </a:tr>
              <a:tr h="180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направление деятельности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42664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имущества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177 792,0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216 710,0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192 474,0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504217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Функции Заказчика-Застройщика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170194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Застройщика (жилье по ДДУ)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5 495,0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8 318,0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90517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Посреднические услуги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1 143,0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4466"/>
                  </a:ext>
                </a:extLst>
              </a:tr>
              <a:tr h="324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Сервисные услуги (предоставление линии связи, офисные услуги, размещение информации, уборка)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4 492,0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4126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Сервисные услуги (проведение мероприятий)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6 817,0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1 491,0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11332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Сервисные услуги (услуги паркинга)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15 533,0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15 098,0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13 834,0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14241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Продажи товаров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652958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основному направлению деятельности: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208 941,0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247 918,0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228 785,0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38297"/>
                  </a:ext>
                </a:extLst>
              </a:tr>
              <a:tr h="180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коттеджного поселка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«Горки </a:t>
                      </a:r>
                      <a:r>
                        <a:rPr lang="ru-RU" sz="11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Академпарка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096233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готовых квартир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14 040,00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5 173,00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13 408,00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71460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котельных к квартирам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517380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Переуступка прав аренды на земельные участки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2 835,00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22 825,00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22 682,00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84342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Строительно-монтажные работы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84046"/>
                  </a:ext>
                </a:extLst>
              </a:tr>
              <a:tr h="2979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коттеджного поселка </a:t>
                      </a:r>
                      <a:r>
                        <a:rPr lang="ru-RU" sz="11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«Горки </a:t>
                      </a:r>
                      <a:r>
                        <a:rPr lang="ru-RU" sz="11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Академпарка</a:t>
                      </a:r>
                      <a:r>
                        <a:rPr lang="ru-RU" sz="11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16 875,00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28 516,00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37 401,00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89498"/>
                  </a:ext>
                </a:extLst>
              </a:tr>
              <a:tr h="180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арендного фонда жилья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848391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квартир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102860"/>
                  </a:ext>
                </a:extLst>
              </a:tr>
              <a:tr h="1805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аренде жилья: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3 553,0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28" marR="9028" marT="9028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07630"/>
                  </a:ext>
                </a:extLst>
              </a:tr>
            </a:tbl>
          </a:graphicData>
        </a:graphic>
      </p:graphicFrame>
      <p:graphicFrame>
        <p:nvGraphicFramePr>
          <p:cNvPr id="9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322224"/>
              </p:ext>
            </p:extLst>
          </p:nvPr>
        </p:nvGraphicFramePr>
        <p:xfrm>
          <a:off x="838199" y="1800685"/>
          <a:ext cx="4864331" cy="331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F6517C-AA40-4B17-B16C-8DEA4FE46AED}"/>
              </a:ext>
            </a:extLst>
          </p:cNvPr>
          <p:cNvSpPr/>
          <p:nvPr/>
        </p:nvSpPr>
        <p:spPr>
          <a:xfrm>
            <a:off x="780580" y="6137079"/>
            <a:ext cx="5353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Убыток по итогам 2020 года носит балансовый характер, так как в структуру затрат включена амортизация основных фондов в размере 90,7 млн рублей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4256" y="1367058"/>
            <a:ext cx="9752626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563" y="7645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 РАЗВИТИЯ ДО 2025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50930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225" y="280236"/>
            <a:ext cx="2024047" cy="37798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923549" y="1693611"/>
            <a:ext cx="478829" cy="1563621"/>
            <a:chOff x="2141873" y="2065227"/>
            <a:chExt cx="320031" cy="1050907"/>
          </a:xfrm>
        </p:grpSpPr>
        <p:sp>
          <p:nvSpPr>
            <p:cNvPr id="11" name="Блок-схема: узел 10"/>
            <p:cNvSpPr/>
            <p:nvPr/>
          </p:nvSpPr>
          <p:spPr>
            <a:xfrm>
              <a:off x="2155676" y="2065227"/>
              <a:ext cx="306228" cy="302069"/>
            </a:xfrm>
            <a:prstGeom prst="flowChartConnector">
              <a:avLst/>
            </a:prstGeom>
            <a:solidFill>
              <a:srgbClr val="C89F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150605" y="2458477"/>
              <a:ext cx="311299" cy="303238"/>
            </a:xfrm>
            <a:prstGeom prst="flowChartConnector">
              <a:avLst/>
            </a:prstGeom>
            <a:solidFill>
              <a:srgbClr val="C89F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2141873" y="2806999"/>
              <a:ext cx="320031" cy="309135"/>
            </a:xfrm>
            <a:prstGeom prst="flowChartConnector">
              <a:avLst/>
            </a:prstGeom>
            <a:solidFill>
              <a:srgbClr val="C89F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2561092" y="1693611"/>
            <a:ext cx="8378458" cy="2964189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Строительство комплекса административно – лабораторных и производственных зданий по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Инженерная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10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га;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 строительства электрической подстанции 110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«Новая Академическая» («Академическая-2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Дальнейшее развитие Кампуса Технопарка Новосибирского Академгородка в п. Ложок, строительство объектов инженерной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инфраструктуры;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новых цифровых технологий проектирования, строительства и эксплуатации объектов, BIM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эффективности за счет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всех сервисов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инвестиций в развитие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Академпарка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за счет механизмов закона о цифровых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активах.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1923553" y="3358432"/>
            <a:ext cx="478826" cy="448027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1918013" y="3895851"/>
            <a:ext cx="478826" cy="442238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1945720" y="4398349"/>
            <a:ext cx="478826" cy="423917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2304256" y="1321339"/>
            <a:ext cx="8127533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9054" y="5486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ОТЧЕТА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008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391895" y="1921248"/>
            <a:ext cx="8039894" cy="2286557"/>
            <a:chOff x="2420470" y="1606923"/>
            <a:chExt cx="7876055" cy="2286557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1" name="Группа 30"/>
            <p:cNvGrpSpPr/>
            <p:nvPr/>
          </p:nvGrpSpPr>
          <p:grpSpPr>
            <a:xfrm>
              <a:off x="2420470" y="1606923"/>
              <a:ext cx="7876055" cy="453839"/>
              <a:chOff x="2420471" y="1871382"/>
              <a:chExt cx="4179679" cy="453839"/>
            </a:xfrm>
            <a:grpFill/>
          </p:grpSpPr>
          <p:sp>
            <p:nvSpPr>
              <p:cNvPr id="32" name="Пятиугольник 31"/>
              <p:cNvSpPr/>
              <p:nvPr/>
            </p:nvSpPr>
            <p:spPr>
              <a:xfrm>
                <a:off x="2420471" y="1871382"/>
                <a:ext cx="902953" cy="453839"/>
              </a:xfrm>
              <a:prstGeom prst="homePlate">
                <a:avLst/>
              </a:prstGeom>
              <a:grpFill/>
              <a:ln>
                <a:solidFill>
                  <a:srgbClr val="D5C5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3464931" y="1871382"/>
                <a:ext cx="3135219" cy="431427"/>
              </a:xfrm>
              <a:prstGeom prst="rect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ПРОМЫШЛЕННО - ЛОГИСТИЧЕСКИЙ ПАРК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2420470" y="2167997"/>
              <a:ext cx="7876055" cy="457259"/>
              <a:chOff x="2420471" y="1848970"/>
              <a:chExt cx="4179679" cy="640977"/>
            </a:xfrm>
            <a:grpFill/>
          </p:grpSpPr>
          <p:sp>
            <p:nvSpPr>
              <p:cNvPr id="39" name="Пятиугольник 38"/>
              <p:cNvSpPr/>
              <p:nvPr/>
            </p:nvSpPr>
            <p:spPr>
              <a:xfrm>
                <a:off x="2420471" y="1848970"/>
                <a:ext cx="902953" cy="618565"/>
              </a:xfrm>
              <a:prstGeom prst="homePlate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3464931" y="1871382"/>
                <a:ext cx="3135219" cy="618565"/>
              </a:xfrm>
              <a:prstGeom prst="rect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БИОТЕХНОПАРК</a:t>
                </a:r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2420470" y="2768947"/>
              <a:ext cx="7876055" cy="479065"/>
              <a:chOff x="2420471" y="1871382"/>
              <a:chExt cx="4179679" cy="618565"/>
            </a:xfrm>
            <a:grpFill/>
          </p:grpSpPr>
          <p:sp>
            <p:nvSpPr>
              <p:cNvPr id="42" name="Пятиугольник 41"/>
              <p:cNvSpPr/>
              <p:nvPr/>
            </p:nvSpPr>
            <p:spPr>
              <a:xfrm>
                <a:off x="2420471" y="1890369"/>
                <a:ext cx="902953" cy="577165"/>
              </a:xfrm>
              <a:prstGeom prst="homePlate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3464931" y="1871382"/>
                <a:ext cx="3135219" cy="618565"/>
              </a:xfrm>
              <a:prstGeom prst="rect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АКАДЕМПАРК</a:t>
                </a:r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>
              <a:off x="2420470" y="3409251"/>
              <a:ext cx="7876055" cy="484229"/>
              <a:chOff x="2420471" y="1871382"/>
              <a:chExt cx="4693339" cy="618565"/>
            </a:xfrm>
            <a:grpFill/>
          </p:grpSpPr>
          <p:sp>
            <p:nvSpPr>
              <p:cNvPr id="45" name="Пятиугольник 44"/>
              <p:cNvSpPr/>
              <p:nvPr/>
            </p:nvSpPr>
            <p:spPr>
              <a:xfrm>
                <a:off x="2420471" y="1872274"/>
                <a:ext cx="1013921" cy="608372"/>
              </a:xfrm>
              <a:prstGeom prst="homePlate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IV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593289" y="1871382"/>
                <a:ext cx="3520521" cy="618565"/>
              </a:xfrm>
              <a:prstGeom prst="rect">
                <a:avLst/>
              </a:prstGeom>
              <a:grpFill/>
              <a:ln>
                <a:solidFill>
                  <a:srgbClr val="E2CC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400" b="1" dirty="0" smtClean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МЕДПРОМПАРК</a:t>
                </a:r>
                <a:endPara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93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0105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9E7A887-A9CE-4AC8-9AC8-4425C6251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048" y="1830005"/>
            <a:ext cx="33766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 России концессия в сфере медицины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федеральным участием. Промышленный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парк, созданный на базе </a:t>
            </a:r>
          </a:p>
          <a:p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Медтехнопарка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Целью создания парка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переход  от производства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небольших серий к массовому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производству инновационных продуктов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технологий в сфере медицины. 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ECFFC08-9E5D-40FD-B461-4AAFFC16E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706" y="3494216"/>
            <a:ext cx="2827219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прототипирования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изделий и технологий </a:t>
            </a:r>
          </a:p>
          <a:p>
            <a:pPr>
              <a:spcBef>
                <a:spcPts val="400"/>
              </a:spcBef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Инжиниринговый медико-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центр</a:t>
            </a:r>
          </a:p>
          <a:p>
            <a:pPr>
              <a:spcBef>
                <a:spcPts val="400"/>
              </a:spcBef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клиника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C5E59D2-581E-4C22-B6C1-E8E3ADCD3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530" y="4705258"/>
            <a:ext cx="34763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технологический парк,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решающий ключевую проблему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проектов в области медицины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здравоохранения – отсутствие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замкнутого цикла,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ориентированной на вывод инновационных 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в практическое здравоохранение.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EF79517-5EBC-4515-B41E-8A43D99BF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70" y="1220527"/>
            <a:ext cx="2655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МЕДПРОМПАРК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2F7BC8-A328-4A83-92BC-CEB35517E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211" y="4245899"/>
            <a:ext cx="2655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МЕДТЕХНОПАРК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FE08B4D-862E-4CEE-8B0E-6538B24B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980" y="4858993"/>
            <a:ext cx="285685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Имплантаты</a:t>
            </a:r>
          </a:p>
          <a:p>
            <a:pPr>
              <a:spcBef>
                <a:spcPts val="6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Аппаратно-программные комплексы</a:t>
            </a:r>
          </a:p>
          <a:p>
            <a:pPr>
              <a:spcBef>
                <a:spcPts val="6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Аддитивные технологии</a:t>
            </a:r>
          </a:p>
          <a:p>
            <a:pPr>
              <a:spcBef>
                <a:spcPts val="600"/>
              </a:spcBef>
            </a:pPr>
            <a:r>
              <a:rPr lang="ru-RU" alt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Экзоконструкции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4" b="10720"/>
          <a:stretch/>
        </p:blipFill>
        <p:spPr>
          <a:xfrm>
            <a:off x="6969469" y="1023576"/>
            <a:ext cx="5177051" cy="28796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43451" y="-1"/>
            <a:ext cx="1594639" cy="68580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86025" y="838713"/>
            <a:ext cx="9653161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EF79517-5EBC-4515-B41E-8A43D99BF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290" y="3461048"/>
            <a:ext cx="18140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МЕДПРОМПАРК</a:t>
            </a:r>
          </a:p>
        </p:txBody>
      </p:sp>
    </p:spTree>
    <p:extLst>
      <p:ext uri="{BB962C8B-B14F-4D97-AF65-F5344CB8AC3E}">
        <p14:creationId xmlns:p14="http://schemas.microsoft.com/office/powerpoint/2010/main" val="10864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42614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51">
            <a:extLst>
              <a:ext uri="{FF2B5EF4-FFF2-40B4-BE49-F238E27FC236}">
                <a16:creationId xmlns:a16="http://schemas.microsoft.com/office/drawing/2014/main" id="{53ADA18E-094A-4325-9A7D-4D18E076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56" y="1570657"/>
            <a:ext cx="3955369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Выпущено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69000 конечных медицинских изделий,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 и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узлов</a:t>
            </a:r>
            <a:endParaRPr lang="ru-RU" alt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производственные участки: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эндопротезов и их компонентов;</a:t>
            </a: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конструкций и их компонентов для травматологии,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ортопедии и нейрохирургии;</a:t>
            </a: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аппаратно-программных комплексов для реабилитации пациентов;</a:t>
            </a: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экзоконструкций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компонентов;</a:t>
            </a: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изделий для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остеосинтеза;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участок производства одноразовых медицинских изделий, в том числе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лабораторного пластика и прочих медицинских изделий.</a:t>
            </a:r>
          </a:p>
          <a:p>
            <a:pPr>
              <a:spcAft>
                <a:spcPts val="600"/>
              </a:spcAft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запущены в эксплуатацию дополнительные единицы оборудования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(технологическая линия для покрытия,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электроэрозийный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станок).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14876" y="-1"/>
            <a:ext cx="1594639" cy="6858001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EF79517-5EBC-4515-B41E-8A43D99BF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464" y="306127"/>
            <a:ext cx="2655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МЕДПРОМПАРК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14550" y="1203282"/>
            <a:ext cx="10050272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437639"/>
              </p:ext>
            </p:extLst>
          </p:nvPr>
        </p:nvGraphicFramePr>
        <p:xfrm>
          <a:off x="5757515" y="1628572"/>
          <a:ext cx="6400800" cy="133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40541121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436989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012768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603256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129489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80117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17880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082124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769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02022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млн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0146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бюджет, в том числе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372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Субсидии, взнос в УК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346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179602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24949"/>
              </p:ext>
            </p:extLst>
          </p:nvPr>
        </p:nvGraphicFramePr>
        <p:xfrm>
          <a:off x="5757517" y="3450340"/>
          <a:ext cx="6377335" cy="1855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9470">
                  <a:extLst>
                    <a:ext uri="{9D8B030D-6E8A-4147-A177-3AD203B41FA5}">
                      <a16:colId xmlns:a16="http://schemas.microsoft.com/office/drawing/2014/main" val="2794073036"/>
                    </a:ext>
                  </a:extLst>
                </a:gridCol>
                <a:gridCol w="650754">
                  <a:extLst>
                    <a:ext uri="{9D8B030D-6E8A-4147-A177-3AD203B41FA5}">
                      <a16:colId xmlns:a16="http://schemas.microsoft.com/office/drawing/2014/main" val="1139777298"/>
                    </a:ext>
                  </a:extLst>
                </a:gridCol>
                <a:gridCol w="643486">
                  <a:extLst>
                    <a:ext uri="{9D8B030D-6E8A-4147-A177-3AD203B41FA5}">
                      <a16:colId xmlns:a16="http://schemas.microsoft.com/office/drawing/2014/main" val="117776230"/>
                    </a:ext>
                  </a:extLst>
                </a:gridCol>
                <a:gridCol w="597875">
                  <a:extLst>
                    <a:ext uri="{9D8B030D-6E8A-4147-A177-3AD203B41FA5}">
                      <a16:colId xmlns:a16="http://schemas.microsoft.com/office/drawing/2014/main" val="1494573374"/>
                    </a:ext>
                  </a:extLst>
                </a:gridCol>
                <a:gridCol w="597875">
                  <a:extLst>
                    <a:ext uri="{9D8B030D-6E8A-4147-A177-3AD203B41FA5}">
                      <a16:colId xmlns:a16="http://schemas.microsoft.com/office/drawing/2014/main" val="1951519892"/>
                    </a:ext>
                  </a:extLst>
                </a:gridCol>
                <a:gridCol w="597875">
                  <a:extLst>
                    <a:ext uri="{9D8B030D-6E8A-4147-A177-3AD203B41FA5}">
                      <a16:colId xmlns:a16="http://schemas.microsoft.com/office/drawing/2014/main" val="3442543265"/>
                    </a:ext>
                  </a:extLst>
                </a:gridCol>
              </a:tblGrid>
              <a:tr h="194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281477"/>
                  </a:ext>
                </a:extLst>
              </a:tr>
              <a:tr h="269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85551"/>
                  </a:ext>
                </a:extLst>
              </a:tr>
              <a:tr h="211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резидентов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83521"/>
                  </a:ext>
                </a:extLst>
              </a:tr>
              <a:tr h="211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 выручка резидентов, млн руб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048344"/>
                  </a:ext>
                </a:extLst>
              </a:tr>
              <a:tr h="2114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02484"/>
                  </a:ext>
                </a:extLst>
              </a:tr>
              <a:tr h="3787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привлеченных инвестиций резидентов, млн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998300"/>
                  </a:ext>
                </a:extLst>
              </a:tr>
              <a:tr h="3787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во все уровни бюджета,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38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59240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1" y="4044952"/>
            <a:ext cx="3311456" cy="232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/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272,3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земли </a:t>
            </a:r>
            <a:r>
              <a:rPr lang="ru-RU" altLang="ru-RU" sz="1200" dirty="0">
                <a:solidFill>
                  <a:srgbClr val="1517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endParaRPr lang="ru-RU" altLang="ru-RU" sz="1200" b="1" dirty="0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altLang="ru-RU" sz="1200" b="1" dirty="0" smtClean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резидентов</a:t>
            </a:r>
            <a:endParaRPr lang="ru-RU" altLang="ru-RU" sz="1200" b="1" dirty="0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200" b="1" dirty="0" smtClean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 млрд руб. 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инвестиций</a:t>
            </a:r>
            <a:endParaRPr lang="ru-RU" altLang="ru-RU" sz="1200" b="1" dirty="0">
              <a:solidFill>
                <a:srgbClr val="006C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олее 41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руб. 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привлеченных инвестиций</a:t>
            </a:r>
          </a:p>
          <a:p>
            <a:pPr algn="ctr">
              <a:spcBef>
                <a:spcPts val="400"/>
              </a:spcBef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3739</a:t>
            </a:r>
            <a:r>
              <a:rPr lang="ru-RU" altLang="ru-RU" sz="1200" b="1" dirty="0" smtClean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379,8 млн руб.</a:t>
            </a:r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b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41600" y="788950"/>
            <a:ext cx="9550400" cy="492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73900" y="808335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ПРОМЫШЛЕННО-ЛОГИСТИЧЕСКИЙ ПАРК</a:t>
            </a:r>
            <a:endParaRPr lang="ru-RU" altLang="ru-RU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264" y="4249421"/>
            <a:ext cx="4396035" cy="21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инвестиционная площадка</a:t>
            </a:r>
          </a:p>
          <a:p>
            <a:pPr algn="ctr">
              <a:spcBef>
                <a:spcPts val="400"/>
              </a:spcBef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полным комплексом инженерной, дорожно-транспортной и общественно-деловой инфраструктуры, на территории которой созданы все необходимые условия для развития логистических и производственных компаний.</a:t>
            </a:r>
          </a:p>
          <a:p>
            <a:pPr algn="ctr">
              <a:spcBef>
                <a:spcPts val="400"/>
              </a:spcBef>
            </a:pPr>
            <a:endParaRPr lang="ru-RU" alt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коммуникации подведены к участкам.</a:t>
            </a:r>
          </a:p>
          <a:p>
            <a:pPr algn="ctr">
              <a:spcBef>
                <a:spcPts val="400"/>
              </a:spcBef>
            </a:pPr>
            <a:endParaRPr lang="ru-RU" alt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 на строительную площадку возможен в течение 1,5 месяцев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64" y="241390"/>
            <a:ext cx="4535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3" t="29246" r="133" b="21678"/>
          <a:stretch/>
        </p:blipFill>
        <p:spPr>
          <a:xfrm>
            <a:off x="2641600" y="889000"/>
            <a:ext cx="952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1583498" y="1295400"/>
            <a:ext cx="10608502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1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343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F6517C-AA40-4B17-B16C-8DEA4FE46AED}"/>
              </a:ext>
            </a:extLst>
          </p:cNvPr>
          <p:cNvSpPr/>
          <p:nvPr/>
        </p:nvSpPr>
        <p:spPr>
          <a:xfrm>
            <a:off x="6647980" y="1669854"/>
            <a:ext cx="53535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Резиденты</a:t>
            </a:r>
            <a:r>
              <a:rPr lang="ru-RU" alt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ЗАО «Роса» 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Сладомир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 Групп» ▪ ООО «ЗТИ Сибирь» ▪ ООО «Вела Девелопмент» ▪ АО «Корпорация «Глория Джинс» ▪ ООО ЗКПД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Арматон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«ВСК» </a:t>
            </a:r>
            <a:b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Арнег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Сибалюкс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Ресурс» 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Мон’дэлис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Русь» 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РоссПак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РусАгроМаркет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-Новосибирск» ▪ ООО «Сириус» ▪ ООО «ИЭК НСК» </a:t>
            </a:r>
            <a:b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ПАО «Вымпелком» ▪ ООО «Терминал 1» ▪ ООО «Автоцентр Новосибирск» </a:t>
            </a:r>
            <a:b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«Распределительный центр Новосибирск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ПепсиКо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Холдингс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«Новосибирский транспортный терминал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▪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Алютех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-Сибирь»</a:t>
            </a:r>
          </a:p>
          <a:p>
            <a:pPr>
              <a:defRPr/>
            </a:pP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Пользователи инфраструктуры:</a:t>
            </a: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«Литий-ионные технологии» ▪ ТОО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Волвер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▪ ООО «Проект-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ИнтернетРешения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(ООО «ОЗОН»)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BF530580-39F9-4C46-B8D2-C04C7ECE8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287" y="3806907"/>
            <a:ext cx="1007511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резиденты 2020: 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«Новосибирский транспортный терминал»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</a:t>
            </a:r>
            <a:r>
              <a:rPr lang="ru-RU" alt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 2020-2021:</a:t>
            </a:r>
            <a:endParaRPr lang="ru-RU" altLang="ru-RU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Сладомир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 групп» - производственно-логистический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 административными помещениями (1 кв. 2020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РусАгроМаркет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оптово-распределительный центр сельскохозяйственной продукции (торжественное открытие 1 кв.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2021)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ИнтернетРешения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(ООО «ОЗОН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– центр обработки заказов (2 кв. 2021)</a:t>
            </a: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«Автоцентр Новосибирск» - центр большегрузной техники (3 кв. 2021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«ИЭК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НСК» -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производственно-логистический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Новосибирск ГК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IEK (официальное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кв. 2021)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ПепсиКо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Холдингс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производству соленых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закусок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картофелехранилище и 2 производственные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4 кв. 2021)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Арнег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Завод по производству холодильного оборудования для торговых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(строительство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очереди проекта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официального открытия).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altLang="ru-RU" sz="1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вводу в эксплуатацию </a:t>
            </a:r>
            <a:r>
              <a:rPr lang="ru-RU" altLang="ru-RU" sz="1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2022:</a:t>
            </a:r>
            <a:endParaRPr lang="ru-RU" altLang="ru-RU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Алютех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-Сибирь»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производственно-логистического комплекса</a:t>
            </a: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РоссПак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-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одноразовой посуды и упаковки (II этап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«Сириус» — комплекс дорожного сервиса для большегрузных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</a:t>
            </a:r>
          </a:p>
          <a:p>
            <a:pPr>
              <a:defRPr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«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ПепсиКо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Холдингс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по производству соленых закусок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линии)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▪ ООО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«Терминал 1» -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логистического комплекса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64"/>
          <a:stretch/>
        </p:blipFill>
        <p:spPr>
          <a:xfrm>
            <a:off x="1030259" y="1587500"/>
            <a:ext cx="5103842" cy="2139868"/>
          </a:xfrm>
          <a:prstGeom prst="rect">
            <a:avLst/>
          </a:prstGeo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864" y="355690"/>
            <a:ext cx="4535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735" y="1667039"/>
            <a:ext cx="11209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0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СИБАЛЮКС</a:t>
            </a:r>
            <a:endParaRPr lang="ru-RU" altLang="ru-RU" sz="1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5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Box 11">
            <a:extLst>
              <a:ext uri="{FF2B5EF4-FFF2-40B4-BE49-F238E27FC236}">
                <a16:creationId xmlns:a16="http://schemas.microsoft.com/office/drawing/2014/main" id="{70CCDA89-9D14-40DD-A35B-921FCD50B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886" y="2038351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19462" name="TextBox 11">
            <a:extLst>
              <a:ext uri="{FF2B5EF4-FFF2-40B4-BE49-F238E27FC236}">
                <a16:creationId xmlns:a16="http://schemas.microsoft.com/office/drawing/2014/main" id="{0E5B6431-300F-48C8-A9D1-A71C43BEF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472" y="396028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19463" name="TextBox 11">
            <a:extLst>
              <a:ext uri="{FF2B5EF4-FFF2-40B4-BE49-F238E27FC236}">
                <a16:creationId xmlns:a16="http://schemas.microsoft.com/office/drawing/2014/main" id="{9EF9BC1D-7993-4745-9A81-966532E04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485" y="361951"/>
            <a:ext cx="5150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19464" name="TextBox 11">
            <a:extLst>
              <a:ext uri="{FF2B5EF4-FFF2-40B4-BE49-F238E27FC236}">
                <a16:creationId xmlns:a16="http://schemas.microsoft.com/office/drawing/2014/main" id="{CA3A4E68-AEAD-4E96-BEDD-CCA8D1B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068" y="398568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</p:txBody>
      </p:sp>
      <p:sp>
        <p:nvSpPr>
          <p:cNvPr id="19465" name="TextBox 11">
            <a:extLst>
              <a:ext uri="{FF2B5EF4-FFF2-40B4-BE49-F238E27FC236}">
                <a16:creationId xmlns:a16="http://schemas.microsoft.com/office/drawing/2014/main" id="{DE425A19-64DD-4C71-92C1-1C889054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452" y="1720851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sp>
        <p:nvSpPr>
          <p:cNvPr id="19466" name="TextBox 11">
            <a:extLst>
              <a:ext uri="{FF2B5EF4-FFF2-40B4-BE49-F238E27FC236}">
                <a16:creationId xmlns:a16="http://schemas.microsoft.com/office/drawing/2014/main" id="{09DDFBA2-2D18-4E53-BCB1-70A8E055D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967" y="396028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19467" name="TextBox 11">
            <a:extLst>
              <a:ext uri="{FF2B5EF4-FFF2-40B4-BE49-F238E27FC236}">
                <a16:creationId xmlns:a16="http://schemas.microsoft.com/office/drawing/2014/main" id="{48D902A3-62A4-47EE-A639-8F64E8F8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418" y="423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19468" name="TextBox 11">
            <a:extLst>
              <a:ext uri="{FF2B5EF4-FFF2-40B4-BE49-F238E27FC236}">
                <a16:creationId xmlns:a16="http://schemas.microsoft.com/office/drawing/2014/main" id="{A897A127-1787-4BE7-8D4F-A98D237C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893" y="3950759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19469" name="TextBox 11">
            <a:extLst>
              <a:ext uri="{FF2B5EF4-FFF2-40B4-BE49-F238E27FC236}">
                <a16:creationId xmlns:a16="http://schemas.microsoft.com/office/drawing/2014/main" id="{AC316AB5-6AB5-457F-829B-FA0C80F5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5952" y="86148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19470" name="TextBox 11">
            <a:extLst>
              <a:ext uri="{FF2B5EF4-FFF2-40B4-BE49-F238E27FC236}">
                <a16:creationId xmlns:a16="http://schemas.microsoft.com/office/drawing/2014/main" id="{07558752-07FD-4636-95AA-8A1E8D81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2585" y="2921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19471" name="TextBox 11">
            <a:extLst>
              <a:ext uri="{FF2B5EF4-FFF2-40B4-BE49-F238E27FC236}">
                <a16:creationId xmlns:a16="http://schemas.microsoft.com/office/drawing/2014/main" id="{5ACEFF05-D637-42BC-B50C-1EC8DECF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3834" y="4001559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19472" name="TextBox 11">
            <a:extLst>
              <a:ext uri="{FF2B5EF4-FFF2-40B4-BE49-F238E27FC236}">
                <a16:creationId xmlns:a16="http://schemas.microsoft.com/office/drawing/2014/main" id="{E07A2CB1-68D9-40EB-BB58-DE6F3499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85" y="3960284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</a:p>
        </p:txBody>
      </p:sp>
      <p:sp>
        <p:nvSpPr>
          <p:cNvPr id="19473" name="TextBox 38">
            <a:extLst>
              <a:ext uri="{FF2B5EF4-FFF2-40B4-BE49-F238E27FC236}">
                <a16:creationId xmlns:a16="http://schemas.microsoft.com/office/drawing/2014/main" id="{FDAFA9C9-9CA3-41C0-B5B0-595BBABD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33" y="4248151"/>
            <a:ext cx="149225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распоряжения Губернатора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04.04.2007 № 103-р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мероприятиях по созданию промышленного-логистического парка»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утверждение распоряжения Губернатора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 06.06.2007 № 174-р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создании промышленно-логистического парка»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4" name="Прямоугольник 40">
            <a:extLst>
              <a:ext uri="{FF2B5EF4-FFF2-40B4-BE49-F238E27FC236}">
                <a16:creationId xmlns:a16="http://schemas.microsoft.com/office/drawing/2014/main" id="{BBAC340E-D6DB-47F3-802A-706A273C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183" y="2406651"/>
            <a:ext cx="1151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АО «УК «ПЛП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(учредитель АО «АИР»)</a:t>
            </a:r>
          </a:p>
        </p:txBody>
      </p:sp>
      <p:sp>
        <p:nvSpPr>
          <p:cNvPr id="19475" name="Прямоугольник 58">
            <a:extLst>
              <a:ext uri="{FF2B5EF4-FFF2-40B4-BE49-F238E27FC236}">
                <a16:creationId xmlns:a16="http://schemas.microsoft.com/office/drawing/2014/main" id="{4C1E4B4A-87CB-430F-95F1-0DBE81E1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4277785"/>
            <a:ext cx="13763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250 млн руб. (начало работ по созданию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инфраструктуры, создание первых инфраструктурных мощностей: газопровод, внутренние ж/д пути, линии электропередач)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первые резиденты: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Роса,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Сладомир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 Групп</a:t>
            </a:r>
          </a:p>
        </p:txBody>
      </p:sp>
      <p:sp>
        <p:nvSpPr>
          <p:cNvPr id="19476" name="Прямоугольник 62">
            <a:extLst>
              <a:ext uri="{FF2B5EF4-FFF2-40B4-BE49-F238E27FC236}">
                <a16:creationId xmlns:a16="http://schemas.microsoft.com/office/drawing/2014/main" id="{C1996559-F879-40C0-A9C4-625B5D83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667" y="660400"/>
            <a:ext cx="23939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157,9 млн руб. (строительство первого участка дороги)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распоряжения Правительства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07.07.2011 № 288-рп «Об утверждении концепции долгосрочной целевой программы «Развитие промышленно-логистического парка на территории Новосибирской области на 2011 - 2015 годы»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постановления Правительства НСО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29.08.2011 № 382-п «Об утверждении ДЦП «Развитие промышленно-логистического парка на территории Новосибирской области на 2011-2015 годы» 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первого форума «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InPark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9477" name="Прямоугольник 64">
            <a:extLst>
              <a:ext uri="{FF2B5EF4-FFF2-40B4-BE49-F238E27FC236}">
                <a16:creationId xmlns:a16="http://schemas.microsoft.com/office/drawing/2014/main" id="{4563CD7C-9AF5-4652-B438-FB7F12DFF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667" y="4370917"/>
            <a:ext cx="1337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1,4 млрд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 резидент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ЗТИ Сибирь</a:t>
            </a:r>
          </a:p>
        </p:txBody>
      </p:sp>
      <p:sp>
        <p:nvSpPr>
          <p:cNvPr id="19478" name="Прямоугольник 65">
            <a:extLst>
              <a:ext uri="{FF2B5EF4-FFF2-40B4-BE49-F238E27FC236}">
                <a16:creationId xmlns:a16="http://schemas.microsoft.com/office/drawing/2014/main" id="{F201B51B-7A31-41C6-B241-099B9E3C9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296" y="1968501"/>
            <a:ext cx="16848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1,1 млрд руб.</a:t>
            </a:r>
          </a:p>
          <a:p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6 новых резидентов: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Глория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Джинс,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Арматон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ВСК,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Арнег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Вела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Сибалюкс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</a:t>
            </a:r>
          </a:p>
        </p:txBody>
      </p:sp>
      <p:sp>
        <p:nvSpPr>
          <p:cNvPr id="19479" name="Прямоугольник 66">
            <a:extLst>
              <a:ext uri="{FF2B5EF4-FFF2-40B4-BE49-F238E27FC236}">
                <a16:creationId xmlns:a16="http://schemas.microsoft.com/office/drawing/2014/main" id="{8DB79EF6-A424-4176-A498-F51B0CEA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118" y="4360334"/>
            <a:ext cx="16213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414,6 млн.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новые резиденты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Монд`элис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-Русь,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РоссПак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0" name="Прямоугольник 67">
            <a:extLst>
              <a:ext uri="{FF2B5EF4-FFF2-40B4-BE49-F238E27FC236}">
                <a16:creationId xmlns:a16="http://schemas.microsoft.com/office/drawing/2014/main" id="{9CB89346-EAF1-46E0-83D1-7A841AA6B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634" y="285751"/>
            <a:ext cx="171873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396,2 млн руб.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эксплуатацию: </a:t>
            </a:r>
            <a:endParaRPr lang="en-US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1-ая очередь ВСК, 1-ая очередь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Сибалюкс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Арнег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Арматон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сертификата соответствия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Национальному стандарту РФ ГОСТ Р 56301-2014 «Индустриальные парки. Требования»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трансформаторные подстанции для резидентов, канализационные  сооружения,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теплоснабжения,</a:t>
            </a:r>
          </a:p>
          <a:p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межплощадочные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дороги, железнодорожные пути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1" name="Прямоугольник 68">
            <a:extLst>
              <a:ext uri="{FF2B5EF4-FFF2-40B4-BE49-F238E27FC236}">
                <a16:creationId xmlns:a16="http://schemas.microsoft.com/office/drawing/2014/main" id="{E8A176CE-8AE8-4DF4-84F0-2067781C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533" y="1145118"/>
            <a:ext cx="1117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90,9 млн руб. из ФБ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канализационные  сооружения, кабельные линии, </a:t>
            </a: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межплощадочные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дороги, железнодорожные пути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2" name="Прямоугольник 69">
            <a:extLst>
              <a:ext uri="{FF2B5EF4-FFF2-40B4-BE49-F238E27FC236}">
                <a16:creationId xmlns:a16="http://schemas.microsoft.com/office/drawing/2014/main" id="{85031B45-C227-47A1-BF30-65978614E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443" y="4258734"/>
            <a:ext cx="157903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70,3 млн руб. из ФБ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и производят 13 резидентов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федеральный реестр ИП </a:t>
            </a:r>
            <a:r>
              <a:rPr lang="ru-RU" altLang="ru-RU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Минпромторга</a:t>
            </a: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подстанции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Прокудская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(16 МВт)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газопровод, кабельные линии, распределительные сети</a:t>
            </a:r>
          </a:p>
        </p:txBody>
      </p:sp>
      <p:sp>
        <p:nvSpPr>
          <p:cNvPr id="19483" name="Прямоугольник 70">
            <a:extLst>
              <a:ext uri="{FF2B5EF4-FFF2-40B4-BE49-F238E27FC236}">
                <a16:creationId xmlns:a16="http://schemas.microsoft.com/office/drawing/2014/main" id="{F11CAC39-10CB-4FCC-B039-784E1571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1409" y="4267201"/>
            <a:ext cx="158961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создание инфраструктуры 172,7 млн руб. из ФБ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Сладомир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Логистик Групп, 2 оч. ВСК, 2 оч.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Сибалюкс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6 новых резидентов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(общий объем инвестиций 5,3 млрд руб.)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строительства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РусАгроМаркет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газопровод, кабельные линии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FC77050-5211-4ACC-A01A-9C933978F393}"/>
              </a:ext>
            </a:extLst>
          </p:cNvPr>
          <p:cNvCxnSpPr>
            <a:cxnSpLocks/>
          </p:cNvCxnSpPr>
          <p:nvPr/>
        </p:nvCxnSpPr>
        <p:spPr>
          <a:xfrm>
            <a:off x="1134533" y="3509434"/>
            <a:ext cx="10917767" cy="635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86" name="Рисунок 7">
            <a:extLst>
              <a:ext uri="{FF2B5EF4-FFF2-40B4-BE49-F238E27FC236}">
                <a16:creationId xmlns:a16="http://schemas.microsoft.com/office/drawing/2014/main" id="{A04551DB-F9CA-453E-89DE-37B78966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5924551"/>
            <a:ext cx="154516" cy="19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87" name="Группа 26">
            <a:extLst>
              <a:ext uri="{FF2B5EF4-FFF2-40B4-BE49-F238E27FC236}">
                <a16:creationId xmlns:a16="http://schemas.microsoft.com/office/drawing/2014/main" id="{38627071-A3BA-43FE-ABDA-6188C16A834B}"/>
              </a:ext>
            </a:extLst>
          </p:cNvPr>
          <p:cNvGrpSpPr>
            <a:grpSpLocks/>
          </p:cNvGrpSpPr>
          <p:nvPr/>
        </p:nvGrpSpPr>
        <p:grpSpPr bwMode="auto">
          <a:xfrm>
            <a:off x="3077405" y="3509434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1522A19E-BED5-479C-8D6A-F2D5111F693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0A22E401-7A2B-45B1-98D4-C1CF6C60F303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447F9A81-B0C1-4077-B232-8F9F89A0238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9488" name="Группа 80">
            <a:extLst>
              <a:ext uri="{FF2B5EF4-FFF2-40B4-BE49-F238E27FC236}">
                <a16:creationId xmlns:a16="http://schemas.microsoft.com/office/drawing/2014/main" id="{4D3D281C-9CB6-4884-BFF3-2483C38B2217}"/>
              </a:ext>
            </a:extLst>
          </p:cNvPr>
          <p:cNvGrpSpPr>
            <a:grpSpLocks/>
          </p:cNvGrpSpPr>
          <p:nvPr/>
        </p:nvGrpSpPr>
        <p:grpSpPr bwMode="auto">
          <a:xfrm>
            <a:off x="1484843" y="3490385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4F602AF0-3F8E-4513-BD6A-5600070A0B86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938DC31D-030F-4F85-B01D-8EF0D8355C23}"/>
                </a:ext>
              </a:extLst>
            </p:cNvPr>
            <p:cNvCxnSpPr>
              <a:stCxn id="82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1D0C314C-0CA3-4C8D-84A7-B2776FC0084C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9489" name="Группа 84">
            <a:extLst>
              <a:ext uri="{FF2B5EF4-FFF2-40B4-BE49-F238E27FC236}">
                <a16:creationId xmlns:a16="http://schemas.microsoft.com/office/drawing/2014/main" id="{A96EC7F6-7C55-4F6C-9876-CB5C28944E98}"/>
              </a:ext>
            </a:extLst>
          </p:cNvPr>
          <p:cNvGrpSpPr>
            <a:grpSpLocks/>
          </p:cNvGrpSpPr>
          <p:nvPr/>
        </p:nvGrpSpPr>
        <p:grpSpPr bwMode="auto">
          <a:xfrm>
            <a:off x="1712980" y="3071285"/>
            <a:ext cx="93133" cy="459316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F5598CE2-B4F8-46E7-BC5A-ECD7B3A6B81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3E867F31-730B-4450-AFD8-5F17DA0B428F}"/>
                </a:ext>
              </a:extLst>
            </p:cNvPr>
            <p:cNvCxnSpPr>
              <a:stCxn id="86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65B1FECF-4078-4E59-A966-48EBA5596007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9490" name="Группа 88">
            <a:extLst>
              <a:ext uri="{FF2B5EF4-FFF2-40B4-BE49-F238E27FC236}">
                <a16:creationId xmlns:a16="http://schemas.microsoft.com/office/drawing/2014/main" id="{7EF622EE-BBA2-409B-A6F4-F42003EE14C1}"/>
              </a:ext>
            </a:extLst>
          </p:cNvPr>
          <p:cNvGrpSpPr>
            <a:grpSpLocks/>
          </p:cNvGrpSpPr>
          <p:nvPr/>
        </p:nvGrpSpPr>
        <p:grpSpPr bwMode="auto">
          <a:xfrm>
            <a:off x="3836477" y="3045883"/>
            <a:ext cx="91017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CB78853D-B325-4639-B282-FE6571BCFA1A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8DAF3092-E237-47CF-A140-193446A1F1F4}"/>
                </a:ext>
              </a:extLst>
            </p:cNvPr>
            <p:cNvCxnSpPr>
              <a:stCxn id="90" idx="0"/>
            </p:cNvCxnSpPr>
            <p:nvPr/>
          </p:nvCxnSpPr>
          <p:spPr>
            <a:xfrm flipH="1" flipV="1">
              <a:off x="3815740" y="2211557"/>
              <a:ext cx="1615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3274488F-1EBC-4A2C-9A8B-F5BFE83722FD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grpSp>
        <p:nvGrpSpPr>
          <p:cNvPr id="19491" name="Группа 92">
            <a:extLst>
              <a:ext uri="{FF2B5EF4-FFF2-40B4-BE49-F238E27FC236}">
                <a16:creationId xmlns:a16="http://schemas.microsoft.com/office/drawing/2014/main" id="{1F40B76C-34A4-40E4-BAC6-0377C0D13CD2}"/>
              </a:ext>
            </a:extLst>
          </p:cNvPr>
          <p:cNvGrpSpPr>
            <a:grpSpLocks/>
          </p:cNvGrpSpPr>
          <p:nvPr/>
        </p:nvGrpSpPr>
        <p:grpSpPr bwMode="auto">
          <a:xfrm>
            <a:off x="6036294" y="3511552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3BDA5F60-94B1-486B-8A35-B6995A62DD5D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7C3D7E6C-D14D-4ED3-BC05-AF77D853A49B}"/>
                </a:ext>
              </a:extLst>
            </p:cNvPr>
            <p:cNvCxnSpPr>
              <a:stCxn id="94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1D6CC050-B0CE-4576-B51A-BF9107C7DFD5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2" name="Группа 96">
            <a:extLst>
              <a:ext uri="{FF2B5EF4-FFF2-40B4-BE49-F238E27FC236}">
                <a16:creationId xmlns:a16="http://schemas.microsoft.com/office/drawing/2014/main" id="{6940800F-A250-4FEE-A3AC-68BB21B188E2}"/>
              </a:ext>
            </a:extLst>
          </p:cNvPr>
          <p:cNvGrpSpPr>
            <a:grpSpLocks/>
          </p:cNvGrpSpPr>
          <p:nvPr/>
        </p:nvGrpSpPr>
        <p:grpSpPr bwMode="auto">
          <a:xfrm>
            <a:off x="4905376" y="3503085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1F823CA9-41CB-4E93-BCC2-9E1C47E4AD16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49FCE686-621C-497F-B547-F78970454143}"/>
                </a:ext>
              </a:extLst>
            </p:cNvPr>
            <p:cNvCxnSpPr>
              <a:stCxn id="98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F0E1340E-8533-45E9-948F-9C8202C4078F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9493" name="Группа 100">
            <a:extLst>
              <a:ext uri="{FF2B5EF4-FFF2-40B4-BE49-F238E27FC236}">
                <a16:creationId xmlns:a16="http://schemas.microsoft.com/office/drawing/2014/main" id="{E290813E-28D3-4230-8679-A91413786B14}"/>
              </a:ext>
            </a:extLst>
          </p:cNvPr>
          <p:cNvGrpSpPr>
            <a:grpSpLocks/>
          </p:cNvGrpSpPr>
          <p:nvPr/>
        </p:nvGrpSpPr>
        <p:grpSpPr bwMode="auto">
          <a:xfrm>
            <a:off x="9942061" y="3484034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C65ACAA0-64E9-49D2-877B-F62CBFC5AF20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B46F4D6B-8428-4717-830D-B4A3B8A62C23}"/>
                </a:ext>
              </a:extLst>
            </p:cNvPr>
            <p:cNvCxnSpPr>
              <a:stCxn id="102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52E8442A-3779-4A62-A312-367425A5FDA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4" name="Группа 105">
            <a:extLst>
              <a:ext uri="{FF2B5EF4-FFF2-40B4-BE49-F238E27FC236}">
                <a16:creationId xmlns:a16="http://schemas.microsoft.com/office/drawing/2014/main" id="{8CB68E1E-CB83-4A75-8C94-A95ED9242E43}"/>
              </a:ext>
            </a:extLst>
          </p:cNvPr>
          <p:cNvGrpSpPr>
            <a:grpSpLocks/>
          </p:cNvGrpSpPr>
          <p:nvPr/>
        </p:nvGrpSpPr>
        <p:grpSpPr bwMode="auto">
          <a:xfrm>
            <a:off x="8182592" y="3534065"/>
            <a:ext cx="91017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99065F59-0880-40DC-964C-5A8C58B095A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D070D05C-A2CC-48A7-857B-EF902DB47759}"/>
                </a:ext>
              </a:extLst>
            </p:cNvPr>
            <p:cNvCxnSpPr>
              <a:stCxn id="107" idx="0"/>
            </p:cNvCxnSpPr>
            <p:nvPr/>
          </p:nvCxnSpPr>
          <p:spPr>
            <a:xfrm flipH="1" flipV="1">
              <a:off x="3815740" y="2211557"/>
              <a:ext cx="1615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119A3BE0-D64C-4A06-993B-A963B915B746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5" name="Группа 109">
            <a:extLst>
              <a:ext uri="{FF2B5EF4-FFF2-40B4-BE49-F238E27FC236}">
                <a16:creationId xmlns:a16="http://schemas.microsoft.com/office/drawing/2014/main" id="{DD4A5328-BCA3-4FDB-B6AC-6F4B764A3280}"/>
              </a:ext>
            </a:extLst>
          </p:cNvPr>
          <p:cNvGrpSpPr>
            <a:grpSpLocks/>
          </p:cNvGrpSpPr>
          <p:nvPr/>
        </p:nvGrpSpPr>
        <p:grpSpPr bwMode="auto">
          <a:xfrm>
            <a:off x="5672091" y="3043768"/>
            <a:ext cx="91016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0F23B719-EDFD-4D8D-8F4C-125E718A2724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BCE51EFF-B9BE-4EB2-AB75-70A2AFFD72E1}"/>
                </a:ext>
              </a:extLst>
            </p:cNvPr>
            <p:cNvCxnSpPr>
              <a:stCxn id="111" idx="0"/>
            </p:cNvCxnSpPr>
            <p:nvPr/>
          </p:nvCxnSpPr>
          <p:spPr>
            <a:xfrm flipH="1" flipV="1">
              <a:off x="3815740" y="2211294"/>
              <a:ext cx="1616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5D6629EF-3319-4FFC-A7F5-EBC65DAC8149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6" name="Группа 113">
            <a:extLst>
              <a:ext uri="{FF2B5EF4-FFF2-40B4-BE49-F238E27FC236}">
                <a16:creationId xmlns:a16="http://schemas.microsoft.com/office/drawing/2014/main" id="{D9CF8A58-70CB-4C45-AC4F-184F4CB99870}"/>
              </a:ext>
            </a:extLst>
          </p:cNvPr>
          <p:cNvGrpSpPr>
            <a:grpSpLocks/>
          </p:cNvGrpSpPr>
          <p:nvPr/>
        </p:nvGrpSpPr>
        <p:grpSpPr bwMode="auto">
          <a:xfrm>
            <a:off x="7991647" y="3031068"/>
            <a:ext cx="93133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849E6B13-175E-4BB2-8477-300B59EF1BD7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CB91B96F-DA4C-49A5-99A9-24A0F7D7C1AB}"/>
                </a:ext>
              </a:extLst>
            </p:cNvPr>
            <p:cNvCxnSpPr>
              <a:stCxn id="115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86F39AE3-ACBD-4F7B-B9B4-CE68662732E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7" name="Группа 117">
            <a:extLst>
              <a:ext uri="{FF2B5EF4-FFF2-40B4-BE49-F238E27FC236}">
                <a16:creationId xmlns:a16="http://schemas.microsoft.com/office/drawing/2014/main" id="{F6F6C455-9512-4079-97A3-D9D89AF0471F}"/>
              </a:ext>
            </a:extLst>
          </p:cNvPr>
          <p:cNvGrpSpPr>
            <a:grpSpLocks/>
          </p:cNvGrpSpPr>
          <p:nvPr/>
        </p:nvGrpSpPr>
        <p:grpSpPr bwMode="auto">
          <a:xfrm>
            <a:off x="9766919" y="3033183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B9609D69-10CD-4B71-8857-10C18E0460F3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7488B6C4-247C-4D57-8066-4FEFE3A8BBD3}"/>
                </a:ext>
              </a:extLst>
            </p:cNvPr>
            <p:cNvCxnSpPr>
              <a:stCxn id="119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03031560-5179-4CA6-98B4-5DA928DF5EAC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9498" name="Группа 121">
            <a:extLst>
              <a:ext uri="{FF2B5EF4-FFF2-40B4-BE49-F238E27FC236}">
                <a16:creationId xmlns:a16="http://schemas.microsoft.com/office/drawing/2014/main" id="{1EA6B79F-DD82-4DBD-8587-759524F5D8E2}"/>
              </a:ext>
            </a:extLst>
          </p:cNvPr>
          <p:cNvGrpSpPr>
            <a:grpSpLocks/>
          </p:cNvGrpSpPr>
          <p:nvPr/>
        </p:nvGrpSpPr>
        <p:grpSpPr bwMode="auto">
          <a:xfrm>
            <a:off x="11080751" y="3069168"/>
            <a:ext cx="91016" cy="461433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1A2E4613-3C24-424C-B0D8-50000277FA1A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86FF84D7-3BC4-4130-86D7-8901794756DD}"/>
                </a:ext>
              </a:extLst>
            </p:cNvPr>
            <p:cNvCxnSpPr>
              <a:stCxn id="123" idx="0"/>
            </p:cNvCxnSpPr>
            <p:nvPr/>
          </p:nvCxnSpPr>
          <p:spPr>
            <a:xfrm flipH="1" flipV="1">
              <a:off x="3815740" y="2211294"/>
              <a:ext cx="1616" cy="220298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4E4A9B74-37A2-4E6A-9E72-0332357A0B65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/>
            </a:p>
          </p:txBody>
        </p:sp>
      </p:grp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4FAE60D1-F789-4E89-AF49-38E1BEA934A2}"/>
              </a:ext>
            </a:extLst>
          </p:cNvPr>
          <p:cNvCxnSpPr/>
          <p:nvPr/>
        </p:nvCxnSpPr>
        <p:spPr>
          <a:xfrm flipV="1">
            <a:off x="1291245" y="2480733"/>
            <a:ext cx="8467" cy="366184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52723FE1-48DA-47F6-9EC7-19A95C4D37AB}"/>
              </a:ext>
            </a:extLst>
          </p:cNvPr>
          <p:cNvCxnSpPr/>
          <p:nvPr/>
        </p:nvCxnSpPr>
        <p:spPr>
          <a:xfrm flipH="1" flipV="1">
            <a:off x="2687427" y="726019"/>
            <a:ext cx="27609" cy="216438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F0BABF51-012C-499C-88AA-A238D012A4EB}"/>
              </a:ext>
            </a:extLst>
          </p:cNvPr>
          <p:cNvCxnSpPr/>
          <p:nvPr/>
        </p:nvCxnSpPr>
        <p:spPr>
          <a:xfrm flipH="1" flipV="1">
            <a:off x="5403041" y="2010835"/>
            <a:ext cx="14818" cy="879573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EE81E751-CC21-4E2C-927D-5ECBD7982C47}"/>
              </a:ext>
            </a:extLst>
          </p:cNvPr>
          <p:cNvCxnSpPr/>
          <p:nvPr/>
        </p:nvCxnSpPr>
        <p:spPr>
          <a:xfrm flipH="1" flipV="1">
            <a:off x="7548035" y="353946"/>
            <a:ext cx="7408" cy="231443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A66BE395-E76D-4C39-9428-004F28C7BBC5}"/>
              </a:ext>
            </a:extLst>
          </p:cNvPr>
          <p:cNvCxnSpPr/>
          <p:nvPr/>
        </p:nvCxnSpPr>
        <p:spPr>
          <a:xfrm flipH="1" flipV="1">
            <a:off x="9417493" y="1202268"/>
            <a:ext cx="5292" cy="15748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C4816BB2-3ABC-4682-B763-2660F49B124D}"/>
              </a:ext>
            </a:extLst>
          </p:cNvPr>
          <p:cNvCxnSpPr/>
          <p:nvPr/>
        </p:nvCxnSpPr>
        <p:spPr>
          <a:xfrm flipH="1" flipV="1">
            <a:off x="10596979" y="632886"/>
            <a:ext cx="9947" cy="219868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7C523E2E-C38B-450D-8A0A-5501D756A69B}"/>
              </a:ext>
            </a:extLst>
          </p:cNvPr>
          <p:cNvCxnSpPr/>
          <p:nvPr/>
        </p:nvCxnSpPr>
        <p:spPr>
          <a:xfrm flipH="1" flipV="1">
            <a:off x="9178022" y="4339167"/>
            <a:ext cx="22155" cy="201718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>
            <a:extLst>
              <a:ext uri="{FF2B5EF4-FFF2-40B4-BE49-F238E27FC236}">
                <a16:creationId xmlns:a16="http://schemas.microsoft.com/office/drawing/2014/main" id="{6FE417E8-C405-420F-9DFA-E19EE04D34C7}"/>
              </a:ext>
            </a:extLst>
          </p:cNvPr>
          <p:cNvCxnSpPr/>
          <p:nvPr/>
        </p:nvCxnSpPr>
        <p:spPr>
          <a:xfrm flipV="1">
            <a:off x="7560733" y="4292601"/>
            <a:ext cx="0" cy="2087033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6CCDB2DB-864D-4BC7-AE24-97F1048EBC1E}"/>
              </a:ext>
            </a:extLst>
          </p:cNvPr>
          <p:cNvCxnSpPr/>
          <p:nvPr/>
        </p:nvCxnSpPr>
        <p:spPr>
          <a:xfrm flipV="1">
            <a:off x="4326467" y="4423834"/>
            <a:ext cx="0" cy="73236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3130AD08-91CD-41BA-8882-C2598F35FDD6}"/>
              </a:ext>
            </a:extLst>
          </p:cNvPr>
          <p:cNvCxnSpPr/>
          <p:nvPr/>
        </p:nvCxnSpPr>
        <p:spPr>
          <a:xfrm flipV="1">
            <a:off x="1083778" y="4454047"/>
            <a:ext cx="0" cy="1452033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F0B461E3-7283-40A5-B072-561B5125B802}"/>
              </a:ext>
            </a:extLst>
          </p:cNvPr>
          <p:cNvCxnSpPr/>
          <p:nvPr/>
        </p:nvCxnSpPr>
        <p:spPr>
          <a:xfrm flipV="1">
            <a:off x="2537884" y="4347633"/>
            <a:ext cx="14778" cy="163510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14" name="Прямоугольник 71">
            <a:extLst>
              <a:ext uri="{FF2B5EF4-FFF2-40B4-BE49-F238E27FC236}">
                <a16:creationId xmlns:a16="http://schemas.microsoft.com/office/drawing/2014/main" id="{045B1609-F525-4F54-9087-CD6B6A6D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6400" y="582084"/>
            <a:ext cx="139065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 45,8 млн руб. из ФБ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Х5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Retail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оч.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РоссПак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новые резиденты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PepsiCo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Алютех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-Сибирь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созданы: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распределительные сети, газопровод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финансирование: </a:t>
            </a:r>
          </a:p>
          <a:p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15 млн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71592" y="6356351"/>
            <a:ext cx="3407072" cy="366183"/>
          </a:xfrm>
        </p:spPr>
        <p:txBody>
          <a:bodyPr/>
          <a:lstStyle/>
          <a:p>
            <a:fld id="{A753B26B-DA14-45D5-B8C2-AF130F83CE9D}" type="slidenum"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31634" y="-1"/>
            <a:ext cx="1582968" cy="6858001"/>
          </a:xfrm>
          <a:prstGeom prst="rect">
            <a:avLst/>
          </a:prstGeom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90813E-28D3-4230-8679-A91413786B14}"/>
              </a:ext>
            </a:extLst>
          </p:cNvPr>
          <p:cNvGrpSpPr>
            <a:grpSpLocks/>
          </p:cNvGrpSpPr>
          <p:nvPr/>
        </p:nvGrpSpPr>
        <p:grpSpPr bwMode="auto">
          <a:xfrm>
            <a:off x="11272095" y="3534373"/>
            <a:ext cx="93133" cy="459317"/>
            <a:chOff x="3781820" y="2154238"/>
            <a:chExt cx="69455" cy="345504"/>
          </a:xfrm>
          <a:solidFill>
            <a:schemeClr val="accent1">
              <a:lumMod val="50000"/>
            </a:schemeClr>
          </a:solidFill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C65ACAA0-64E9-49D2-877B-F62CBFC5AF20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B46F4D6B-8428-4717-830D-B4A3B8A62C23}"/>
                </a:ext>
              </a:extLst>
            </p:cNvPr>
            <p:cNvCxnSpPr>
              <a:stCxn id="104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grp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52E8442A-3779-4A62-A312-367425A5FDA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2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14" name="Прямоугольник 71">
            <a:extLst>
              <a:ext uri="{FF2B5EF4-FFF2-40B4-BE49-F238E27FC236}">
                <a16:creationId xmlns:a16="http://schemas.microsoft.com/office/drawing/2014/main" id="{045B1609-F525-4F54-9087-CD6B6A6D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3580" y="4179359"/>
            <a:ext cx="134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в </a:t>
            </a:r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</a:t>
            </a:r>
          </a:p>
          <a:p>
            <a:r>
              <a:rPr lang="ru-RU" altLang="ru-RU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Сладомир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логистик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 новый резидент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НТТ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4816BB2-3ABC-4682-B763-2660F49B124D}"/>
              </a:ext>
            </a:extLst>
          </p:cNvPr>
          <p:cNvCxnSpPr/>
          <p:nvPr/>
        </p:nvCxnSpPr>
        <p:spPr>
          <a:xfrm flipH="1" flipV="1">
            <a:off x="10762308" y="4358778"/>
            <a:ext cx="4762" cy="84162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1">
            <a:extLst>
              <a:ext uri="{FF2B5EF4-FFF2-40B4-BE49-F238E27FC236}">
                <a16:creationId xmlns:a16="http://schemas.microsoft.com/office/drawing/2014/main" id="{07558752-07FD-4636-95AA-8A1E8D81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9410" y="4013200"/>
            <a:ext cx="5245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333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altLang="ru-RU" sz="1333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363" y="88990"/>
            <a:ext cx="5289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6CCDB2DB-864D-4BC7-AE24-97F1048EBC1E}"/>
              </a:ext>
            </a:extLst>
          </p:cNvPr>
          <p:cNvCxnSpPr/>
          <p:nvPr/>
        </p:nvCxnSpPr>
        <p:spPr>
          <a:xfrm flipV="1">
            <a:off x="5755217" y="4395430"/>
            <a:ext cx="0" cy="73236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6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008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26959" y="-1"/>
            <a:ext cx="1594639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9563" y="5486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ЭФФЕКТИВНОСТИ ДЕЯТЕЛЬНОСТИ РЕЗИДЕНТОВ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6183" y="1148080"/>
            <a:ext cx="10332617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864" y="241390"/>
            <a:ext cx="4535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642304"/>
              </p:ext>
            </p:extLst>
          </p:nvPr>
        </p:nvGraphicFramePr>
        <p:xfrm>
          <a:off x="970078" y="1701403"/>
          <a:ext cx="11005037" cy="2914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5400">
                  <a:extLst>
                    <a:ext uri="{9D8B030D-6E8A-4147-A177-3AD203B41FA5}">
                      <a16:colId xmlns:a16="http://schemas.microsoft.com/office/drawing/2014/main" val="922137298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2462304540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856134597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2282473158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769276935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1149494719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2934052515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1648629619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2053822285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3002456821"/>
                    </a:ext>
                  </a:extLst>
                </a:gridCol>
                <a:gridCol w="622193">
                  <a:extLst>
                    <a:ext uri="{9D8B030D-6E8A-4147-A177-3AD203B41FA5}">
                      <a16:colId xmlns:a16="http://schemas.microsoft.com/office/drawing/2014/main" val="2964999422"/>
                    </a:ext>
                  </a:extLst>
                </a:gridCol>
                <a:gridCol w="719410">
                  <a:extLst>
                    <a:ext uri="{9D8B030D-6E8A-4147-A177-3AD203B41FA5}">
                      <a16:colId xmlns:a16="http://schemas.microsoft.com/office/drawing/2014/main" val="1475145724"/>
                    </a:ext>
                  </a:extLst>
                </a:gridCol>
                <a:gridCol w="758297">
                  <a:extLst>
                    <a:ext uri="{9D8B030D-6E8A-4147-A177-3AD203B41FA5}">
                      <a16:colId xmlns:a16="http://schemas.microsoft.com/office/drawing/2014/main" val="617006168"/>
                    </a:ext>
                  </a:extLst>
                </a:gridCol>
              </a:tblGrid>
              <a:tr h="43846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2010 по 2016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Перспективное развитие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789032"/>
                  </a:ext>
                </a:extLst>
              </a:tr>
              <a:tr h="303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91736"/>
                  </a:ext>
                </a:extLst>
              </a:tr>
              <a:tr h="3037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резидентов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8164"/>
                  </a:ext>
                </a:extLst>
              </a:tr>
              <a:tr h="2386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 выручка резидентов, млн руб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10 700,7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11 362,0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2 926,6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3 557,2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683472"/>
                  </a:ext>
                </a:extLst>
              </a:tr>
              <a:tr h="314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1 785,0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289472"/>
                  </a:ext>
                </a:extLst>
              </a:tr>
              <a:tr h="4384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привлеченных инвестиций резидентов и пользователей, млн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29 185,0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4 280,0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4 280,0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4 280,0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4 737,0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6 802,0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038037"/>
                  </a:ext>
                </a:extLst>
              </a:tr>
              <a:tr h="4384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и пользователей в ФБ,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306246"/>
                  </a:ext>
                </a:extLst>
              </a:tr>
              <a:tr h="4384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отчислений резидентов и пользователей в ОБ, млн руб.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8" marR="9278" marT="9278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888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9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2304256" y="1321339"/>
            <a:ext cx="9608344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563" y="5486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РЕЗУЛЬТАТЫ ДЕЯТЕЛЬНОСТИ ОРГАНИЗАЦИИ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84429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681343"/>
              </p:ext>
            </p:extLst>
          </p:nvPr>
        </p:nvGraphicFramePr>
        <p:xfrm>
          <a:off x="838200" y="1825625"/>
          <a:ext cx="5918200" cy="226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41390"/>
            <a:ext cx="4495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08521"/>
              </p:ext>
            </p:extLst>
          </p:nvPr>
        </p:nvGraphicFramePr>
        <p:xfrm>
          <a:off x="6313280" y="3217197"/>
          <a:ext cx="5816600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8079">
                  <a:extLst>
                    <a:ext uri="{9D8B030D-6E8A-4147-A177-3AD203B41FA5}">
                      <a16:colId xmlns:a16="http://schemas.microsoft.com/office/drawing/2014/main" val="3077161395"/>
                    </a:ext>
                  </a:extLst>
                </a:gridCol>
                <a:gridCol w="610266">
                  <a:extLst>
                    <a:ext uri="{9D8B030D-6E8A-4147-A177-3AD203B41FA5}">
                      <a16:colId xmlns:a16="http://schemas.microsoft.com/office/drawing/2014/main" val="2062428161"/>
                    </a:ext>
                  </a:extLst>
                </a:gridCol>
                <a:gridCol w="686550">
                  <a:extLst>
                    <a:ext uri="{9D8B030D-6E8A-4147-A177-3AD203B41FA5}">
                      <a16:colId xmlns:a16="http://schemas.microsoft.com/office/drawing/2014/main" val="3273704308"/>
                    </a:ext>
                  </a:extLst>
                </a:gridCol>
                <a:gridCol w="696085">
                  <a:extLst>
                    <a:ext uri="{9D8B030D-6E8A-4147-A177-3AD203B41FA5}">
                      <a16:colId xmlns:a16="http://schemas.microsoft.com/office/drawing/2014/main" val="1287215514"/>
                    </a:ext>
                  </a:extLst>
                </a:gridCol>
                <a:gridCol w="705620">
                  <a:extLst>
                    <a:ext uri="{9D8B030D-6E8A-4147-A177-3AD203B41FA5}">
                      <a16:colId xmlns:a16="http://schemas.microsoft.com/office/drawing/2014/main" val="3957163060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Структура выручки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3298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100" b="0" i="0" u="none" strike="noStrike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 (без НДС)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593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Статьи доходов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роста, %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9897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 ДОХОДЫ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983 521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470 360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239 783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97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(по основным видам деятельности), в том числе: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266 989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273 735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174 130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8459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Услуга по сдаче в аренду земельных участков, сооружений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158 523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143 504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92 428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020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передаче электрической энергии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59 187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41 077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29 132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5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Тепловая энергия, поставляемая потребителям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22 344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19 215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13 182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15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техобслуживанию автодорог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8 177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6 675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6 036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1827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транспортировке газа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2 622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2 571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2 315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98864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тех. присоединению к электросети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10 964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57 714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29 905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13711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вооотведению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4 610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2 064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84697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Услуги по технадзору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458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491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20964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услуги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28824"/>
                  </a:ext>
                </a:extLst>
              </a:tr>
              <a:tr h="12112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доходы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716 532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196 625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65 653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06107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F6517C-AA40-4B17-B16C-8DEA4FE46AED}"/>
              </a:ext>
            </a:extLst>
          </p:cNvPr>
          <p:cNvSpPr/>
          <p:nvPr/>
        </p:nvSpPr>
        <p:spPr>
          <a:xfrm>
            <a:off x="780580" y="6137079"/>
            <a:ext cx="5353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Убыток по итогам 2020 года носит балансовый характер, так как в структуру затрат включена амортизация основных фондов в размере 160 млн рублей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2304256" y="1321339"/>
            <a:ext cx="9582944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9563" y="764582"/>
            <a:ext cx="9384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 РАЗВИТИЯ ДО 2025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92740" y="6334298"/>
            <a:ext cx="2743200" cy="387177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864" y="241390"/>
            <a:ext cx="4535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ЛОГИСТИЧЕСКИЙ ПАРК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480734" y="2047078"/>
            <a:ext cx="9063533" cy="27078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инженерной инфраструктуры в рамках создания индустриального парка «ПЛП Южный» с якорным резидентом ООО «Нестле-Россия» и реализуемым инвестиционным проектом по строительству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фабрики по производству кормов для домашних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Новосибирской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инвестиционного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ООО «Нестле Россия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Инженерное обустройство территории индустриального парка Биотехнопарк (2 очередь);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из федерального бюджета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парка;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энергетических мощностей Промышленно-логистического парка Новосибирской области.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2000752" y="3418624"/>
            <a:ext cx="429340" cy="41850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995206" y="3911844"/>
            <a:ext cx="429340" cy="41850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2014607" y="4438322"/>
            <a:ext cx="429340" cy="41850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1986898" y="2224361"/>
            <a:ext cx="429340" cy="41850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1986898" y="2939258"/>
            <a:ext cx="429340" cy="418505"/>
          </a:xfrm>
          <a:prstGeom prst="flowChartConnector">
            <a:avLst/>
          </a:prstGeom>
          <a:solidFill>
            <a:srgbClr val="C89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4256" y="1111872"/>
            <a:ext cx="8472052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3872"/>
          <a:stretch/>
        </p:blipFill>
        <p:spPr>
          <a:xfrm>
            <a:off x="-11141" y="-1"/>
            <a:ext cx="1594639" cy="685800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00803" y="6356350"/>
            <a:ext cx="2743200" cy="365125"/>
          </a:xfrm>
        </p:spPr>
        <p:txBody>
          <a:bodyPr/>
          <a:lstStyle/>
          <a:p>
            <a:fld id="{E11F66BB-6B3B-4C41-9AE9-39CE4BA8D4C5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864" y="422150"/>
            <a:ext cx="4535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</a:t>
            </a:r>
            <a:endParaRPr lang="ru-RU" alt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47335A7-8E4D-49D2-A94B-A9E36EC6E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398" y="3871254"/>
            <a:ext cx="445940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площадка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необходимой инженерной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инновационной инфраструктурой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фармацевтических,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биотехнологических и медицинских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компаний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коллективного пользования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Биотехнопарка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оснащен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испытательно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лабораторным оборудованием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инновационных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компаний</a:t>
            </a:r>
          </a:p>
          <a:p>
            <a:pPr>
              <a:defRPr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Центр сертификации и декларирования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Химико-аналитическая лаборатория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Микробиологическая лаборатория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2DD285F9-C6B6-4831-8735-2BC832C5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800" y="4049760"/>
            <a:ext cx="341740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 га / 0 га </a:t>
            </a:r>
            <a:b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</a:t>
            </a:r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земли / свободной площади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резидентов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млрд руб.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инвестиций 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</a:t>
            </a: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привлеченных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394,5 млн руб.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</a:t>
            </a:r>
            <a:b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инфраструктуры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4097" b="10227"/>
          <a:stretch/>
        </p:blipFill>
        <p:spPr>
          <a:xfrm>
            <a:off x="6080086" y="1568616"/>
            <a:ext cx="4696222" cy="2061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564" y="1568616"/>
            <a:ext cx="4567415" cy="20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9DDB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5585</TotalTime>
  <Words>3879</Words>
  <Application>Microsoft Office PowerPoint</Application>
  <PresentationFormat>Широкоэкранный</PresentationFormat>
  <Paragraphs>1072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Отчетность институтов развития</dc:title>
  <dc:creator>Бавыкина Екатерина Михайловна</dc:creator>
  <cp:lastModifiedBy>Ларионова Елена Владимировна</cp:lastModifiedBy>
  <cp:revision>484</cp:revision>
  <cp:lastPrinted>2021-06-30T02:30:55Z</cp:lastPrinted>
  <dcterms:created xsi:type="dcterms:W3CDTF">2021-02-01T04:52:34Z</dcterms:created>
  <dcterms:modified xsi:type="dcterms:W3CDTF">2021-07-01T10:00:04Z</dcterms:modified>
</cp:coreProperties>
</file>