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3" r:id="rId1"/>
    <p:sldMasterId id="2147490643" r:id="rId2"/>
  </p:sldMasterIdLst>
  <p:notesMasterIdLst>
    <p:notesMasterId r:id="rId35"/>
  </p:notesMasterIdLst>
  <p:handoutMasterIdLst>
    <p:handoutMasterId r:id="rId36"/>
  </p:handoutMasterIdLst>
  <p:sldIdLst>
    <p:sldId id="1047" r:id="rId3"/>
    <p:sldId id="1048" r:id="rId4"/>
    <p:sldId id="1121" r:id="rId5"/>
    <p:sldId id="1063" r:id="rId6"/>
    <p:sldId id="1021" r:id="rId7"/>
    <p:sldId id="1057" r:id="rId8"/>
    <p:sldId id="1099" r:id="rId9"/>
    <p:sldId id="1026" r:id="rId10"/>
    <p:sldId id="1051" r:id="rId11"/>
    <p:sldId id="1122" r:id="rId12"/>
    <p:sldId id="1024" r:id="rId13"/>
    <p:sldId id="1064" r:id="rId14"/>
    <p:sldId id="1116" r:id="rId15"/>
    <p:sldId id="1039" r:id="rId16"/>
    <p:sldId id="1049" r:id="rId17"/>
    <p:sldId id="1022" r:id="rId18"/>
    <p:sldId id="1065" r:id="rId19"/>
    <p:sldId id="1118" r:id="rId20"/>
    <p:sldId id="1037" r:id="rId21"/>
    <p:sldId id="1050" r:id="rId22"/>
    <p:sldId id="1120" r:id="rId23"/>
    <p:sldId id="1123" r:id="rId24"/>
    <p:sldId id="1078" r:id="rId25"/>
    <p:sldId id="1129" r:id="rId26"/>
    <p:sldId id="1130" r:id="rId27"/>
    <p:sldId id="1132" r:id="rId28"/>
    <p:sldId id="1124" r:id="rId29"/>
    <p:sldId id="1125" r:id="rId30"/>
    <p:sldId id="1127" r:id="rId31"/>
    <p:sldId id="1128" r:id="rId32"/>
    <p:sldId id="1108" r:id="rId33"/>
    <p:sldId id="1067" r:id="rId34"/>
  </p:sldIdLst>
  <p:sldSz cx="9144000" cy="5143500" type="screen16x9"/>
  <p:notesSz cx="6858000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76">
          <p15:clr>
            <a:srgbClr val="A4A3A4"/>
          </p15:clr>
        </p15:guide>
        <p15:guide id="2" pos="295">
          <p15:clr>
            <a:srgbClr val="A4A3A4"/>
          </p15:clr>
        </p15:guide>
        <p15:guide id="3" pos="2381">
          <p15:clr>
            <a:srgbClr val="A4A3A4"/>
          </p15:clr>
        </p15:guide>
        <p15:guide id="4" orient="horz" pos="214" userDrawn="1">
          <p15:clr>
            <a:srgbClr val="A4A3A4"/>
          </p15:clr>
        </p15:guide>
        <p15:guide id="5" orient="horz" pos="30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DCE6F2"/>
    <a:srgbClr val="F3F3F3"/>
    <a:srgbClr val="3C66B0"/>
    <a:srgbClr val="006CB5"/>
    <a:srgbClr val="0BB920"/>
    <a:srgbClr val="0077D0"/>
    <a:srgbClr val="15170B"/>
    <a:srgbClr val="F8F8F8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9" autoAdjust="0"/>
    <p:restoredTop sz="95814" autoAdjust="0"/>
  </p:normalViewPr>
  <p:slideViewPr>
    <p:cSldViewPr showGuides="1">
      <p:cViewPr varScale="1">
        <p:scale>
          <a:sx n="146" d="100"/>
          <a:sy n="146" d="100"/>
        </p:scale>
        <p:origin x="570" y="108"/>
      </p:cViewPr>
      <p:guideLst>
        <p:guide orient="horz" pos="1076"/>
        <p:guide pos="295"/>
        <p:guide pos="2381"/>
        <p:guide orient="horz" pos="214"/>
        <p:guide orient="horz" pos="30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73" d="100"/>
          <a:sy n="73" d="100"/>
        </p:scale>
        <p:origin x="-2136" y="-108"/>
      </p:cViewPr>
      <p:guideLst>
        <p:guide orient="horz" pos="3127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B465336-31D9-41BA-B387-2A19A20471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FB0D16-4062-45A9-8553-F2B23C0258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4C46513-1D70-4D11-8736-2B9B1F1B7C18}" type="datetimeFigureOut">
              <a:rPr lang="ru-RU"/>
              <a:pPr>
                <a:defRPr/>
              </a:pPr>
              <a:t>02.09.2020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10A30EA-F712-4F61-A340-D20CB0E59D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5433F1-7B06-497D-BFBA-D3E2A4C942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28163"/>
            <a:ext cx="29718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FAB4D32-41C3-4336-A516-0F48C2DE87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860115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6251BB0-CFCD-4CA7-8A0C-0691BA135E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636F17-A681-4F03-84BD-763A1D6515E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A25030A-BFC4-4DF5-90A4-1FE771CDCC53}" type="datetimeFigureOut">
              <a:rPr lang="ru-RU"/>
              <a:pPr>
                <a:defRPr/>
              </a:pPr>
              <a:t>02.09.2020</a:t>
            </a:fld>
            <a:endParaRPr lang="ru-RU" dirty="0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1EC363ED-B940-40EC-91F2-A38146BA70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247650A2-CA79-46BF-9403-B57E56F8FC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716463"/>
            <a:ext cx="5486400" cy="4465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71D23B-E760-4280-885C-E018416DC91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435E9E-4DFA-4CD7-A064-A2694D63B4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428163"/>
            <a:ext cx="29718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422C717-3BB9-4391-B0FF-89DE0483DB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092738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22C717-3BB9-4391-B0FF-89DE0483DB3B}" type="slidenum">
              <a:rPr lang="ru-RU" altLang="ru-RU" smtClean="0"/>
              <a:pPr/>
              <a:t>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66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5A051F53-C3B8-4080-8A96-8AA2EA4E36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DC233073-83D1-4C36-A0CA-358111CE93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EA0EF34D-BBC9-494B-9DB3-DDDF49504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055DAE-7887-4400-B954-CE9AE1F1B3C0}" type="slidenum">
              <a:rPr lang="ru-RU" altLang="ru-RU" sz="1200">
                <a:solidFill>
                  <a:srgbClr val="000000"/>
                </a:solidFill>
              </a:rPr>
              <a:pPr/>
              <a:t>6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22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>
            <a:extLst>
              <a:ext uri="{FF2B5EF4-FFF2-40B4-BE49-F238E27FC236}">
                <a16:creationId xmlns:a16="http://schemas.microsoft.com/office/drawing/2014/main" id="{E7CFA590-412B-4E7E-994F-F9CA20F8AD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>
            <a:extLst>
              <a:ext uri="{FF2B5EF4-FFF2-40B4-BE49-F238E27FC236}">
                <a16:creationId xmlns:a16="http://schemas.microsoft.com/office/drawing/2014/main" id="{12820EB1-8298-48BE-835E-CECFAA451B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8916" name="Номер слайда 3">
            <a:extLst>
              <a:ext uri="{FF2B5EF4-FFF2-40B4-BE49-F238E27FC236}">
                <a16:creationId xmlns:a16="http://schemas.microsoft.com/office/drawing/2014/main" id="{12AD2705-E3F0-4F39-A4E4-BF0A18BFFB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7720B78-C24B-4291-9DE1-88BEA5D334AB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590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63A70F1-BF4B-461B-B9ED-65E1FA822764}" type="slidenum">
              <a:rPr lang="ru-RU" altLang="ru-RU" sz="1200">
                <a:solidFill>
                  <a:prstClr val="black"/>
                </a:solidFill>
              </a:rPr>
              <a:pPr/>
              <a:t>26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174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C8E6379-5527-439E-A3C0-AF610A836DC3}" type="slidenum">
              <a:rPr lang="ru-RU" altLang="ru-RU" sz="1200">
                <a:solidFill>
                  <a:prstClr val="black"/>
                </a:solidFill>
              </a:rPr>
              <a:pPr/>
              <a:t>29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042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D506603-391A-4FD4-82F0-E09EA4E9BD01}" type="slidenum">
              <a:rPr lang="ru-RU" altLang="ru-RU" sz="1200">
                <a:solidFill>
                  <a:prstClr val="black"/>
                </a:solidFill>
              </a:rPr>
              <a:pPr/>
              <a:t>30</a:t>
            </a:fld>
            <a:endParaRPr lang="ru-RU" altLang="ru-RU" sz="1200">
              <a:solidFill>
                <a:prstClr val="black"/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371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>
            <a:extLst>
              <a:ext uri="{FF2B5EF4-FFF2-40B4-BE49-F238E27FC236}">
                <a16:creationId xmlns:a16="http://schemas.microsoft.com/office/drawing/2014/main" id="{693FBD59-7806-4A76-9E70-AFA705A3B6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>
            <a:extLst>
              <a:ext uri="{FF2B5EF4-FFF2-40B4-BE49-F238E27FC236}">
                <a16:creationId xmlns:a16="http://schemas.microsoft.com/office/drawing/2014/main" id="{5564A037-D4BC-445E-850D-CCC89E9B64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0964" name="Номер слайда 3">
            <a:extLst>
              <a:ext uri="{FF2B5EF4-FFF2-40B4-BE49-F238E27FC236}">
                <a16:creationId xmlns:a16="http://schemas.microsoft.com/office/drawing/2014/main" id="{BBB567D1-7678-4EAD-8884-42265EA05D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AD34254-32F2-4412-B80B-7096F5727564}" type="slidenum">
              <a:rPr lang="ru-RU" altLang="ru-RU" sz="1200"/>
              <a:pPr/>
              <a:t>31</a:t>
            </a:fld>
            <a:endParaRPr lang="ru-RU" altLang="ru-RU" sz="120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077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62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06A447-1EAB-4739-AE76-59DCDFAAC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7042613-79A6-4BBC-9B5A-56E1EF6415ED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578C0-76E2-4108-89A0-2E216BDC9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DD348C-52FE-4DCF-A623-BB204D0DB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A279E13-CF47-4E2E-8BC2-DAC5C190E3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25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0E0AA3-4914-432F-B954-5062EEC0E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FACEC3C-1DF6-4DF9-BEE5-14822C89B0A2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BCEDC3-95BE-4294-9187-641897061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7A3B26-AB76-4B43-8910-261425F94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599D7E7-3C07-44A0-9953-6FC3C856AB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8535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9B5946-4E84-4908-AD8F-CC93E23D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1FC9B25-2D27-48BD-BCD6-EFB2C06FA48F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196652-49B8-4AAB-BF7A-53A1927A9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9AF2B7-158D-48A2-8476-21C2DEBD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07A4FF0-11D3-42C6-87FA-F38809CD4A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891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62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E9A50D9-E107-4720-B68A-30363FE66FDD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2F8DEC0-06B4-4814-8A17-44128D5FA1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9505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ACDB55E-493E-4500-898A-6A4347BFD6E0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43F02C-B439-4955-9140-2AAF953A1A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903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94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4EA6A9A-5FA1-4DD9-AE85-7CA1C73DACF7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62E449-7958-45F9-B283-4B6CB1C882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0576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0B3F13A-6C81-40BF-8E5C-E1EEFCCA3EB0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6" name="Нижний колонтитул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21092C1-0841-431D-AAFF-31621AEB01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4221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C5E15B5-164D-4D6F-AEE4-0E0D251722CA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8" name="Нижний колонтитул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8FC862-8EE0-4867-B422-D77F485286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7073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9F1E03F-6CBB-41E2-952F-40DC751F1CAA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4" name="Нижний колонтитул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BCD589-C472-4A11-A50E-F062E26688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3542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82D30D6-256C-42B4-987D-B514C6CD11BB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3" name="Нижний колонтитул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9C6D224-0DAC-4E45-93A7-96210C5F4D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6518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81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E744BA7-6291-4E10-8F40-BB7690483CE0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6" name="Нижний колонтитул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5179F5-7A5B-4501-8AA5-0FF557FA24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5474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367262-7E3A-4B17-A98D-6E0700E2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1550DB2-1DA9-4E13-82A3-DFF8314D8FCF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A3445-E606-41BF-A566-DEE2979A8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F4A29-5292-4E52-AF7A-6232754E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753B26B-DA14-45D5-B8C2-AF130F83CE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0869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2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826CCC-F93A-4AE8-BD54-508DE7B7374D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6" name="Нижний колонтитул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6264B8-6993-4183-B4E9-89AC3E1448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6263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C94DEF8-B673-49D2-99FC-9B324C428433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ED41AA-BCA1-4704-8F2B-59477E7E2E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7520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94555FA-3BFC-405B-9F97-FA3D440B4FCA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5B2919-7864-4450-BF3A-14DA991783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3724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94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5ED8AA-6A3C-4100-9622-FDEABCF20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34A0C5-C7CC-45EC-BE10-380F02866478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89C081-61F5-468E-BEA2-D8788A428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BED25-F012-4D3F-B493-00963D7FE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BF9B014-F87B-4C62-8595-13E3171A4B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889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74F5A2-4A61-4571-A6EE-3F6025B0A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37BE087-61FC-4C32-AB40-A535FEDE8401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DDA139-485D-4373-9C47-0750AD1B4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0DAA42-2D40-40EB-80FE-984A7BC3D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506DE29-FD6D-4D0F-8186-9C8476AD96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109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7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5CC863-6881-41A8-AE67-1A37FBDF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3C75FE4-46F6-4460-8902-36DFB3FFEC9F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A6B5DC-EBE2-4B85-85DC-90DC40B6D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DDAB3ED-5F87-4EC3-9512-5807A0D91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DA1BE3F-C594-4AE1-A89C-5A4BCDE5CDE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0707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D464FC-35EB-4215-8430-076019C86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BAC1249-B20E-4337-AD9E-522F532EE740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C88FE6-4E02-4541-824E-578CBCEC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BDDB57-062F-46A5-B664-856DE17A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40BFEB1-ABA4-45CE-B57F-D5D9E5118A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2361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5D16A8-0525-456A-8C91-0504B3D35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0410952-A0F8-496A-BA0E-F528102F7E08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A8A4A-1650-4255-8AA8-81D357A71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0A6AAD-4DBC-41BB-B624-7B60075C6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2D4D452-A52F-4E6C-AA0B-38200C13C6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334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81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2999B6-40AC-49E7-AE5F-14F53CEB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087838-76A5-4FA3-A1CA-465CE68563D0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86101-F13D-489B-B9B9-116CAD954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9B2687-1447-4CB5-854B-DD619660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BEE5C2-C650-4C9C-854C-F8ADCC174B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157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2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1F8393-7296-4A23-BC24-523734C4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4F18BC-D2FB-4D12-BE9C-D78F9E3C7552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0C2259-5DD9-4C43-AC86-668A01BC6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3DA1A1-0BEB-450B-A8CD-4BD164FA1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E2B15ED-AC25-47C5-80C1-5E7D258549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073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244B4B4B-1504-4F63-93F2-27C99FCBC76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D6812F71-0504-4FEA-8EA1-4E76040E3A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F946BF-4A55-4B3C-A6EB-D8D95838B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D45D38D-9A63-4C90-B919-EE393E65FF7F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C9A426-D0E6-453F-A32A-8A8AD74D52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6F5165-1047-4935-8D4E-1DA8C7B51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33481D0-AB72-451D-A9B2-A2897FFF8A5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632" r:id="rId1"/>
    <p:sldLayoutId id="2147490633" r:id="rId2"/>
    <p:sldLayoutId id="2147490634" r:id="rId3"/>
    <p:sldLayoutId id="2147490635" r:id="rId4"/>
    <p:sldLayoutId id="2147490636" r:id="rId5"/>
    <p:sldLayoutId id="2147490637" r:id="rId6"/>
    <p:sldLayoutId id="2147490638" r:id="rId7"/>
    <p:sldLayoutId id="2147490639" r:id="rId8"/>
    <p:sldLayoutId id="2147490640" r:id="rId9"/>
    <p:sldLayoutId id="2147490641" r:id="rId10"/>
    <p:sldLayoutId id="2147490642" r:id="rId11"/>
  </p:sldLayoutIdLst>
  <p:hf hd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5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6E2EC80-A990-4DBD-B765-DBAA702B1206}" type="datetime1">
              <a:rPr lang="ru-RU" smtClean="0"/>
              <a:t>02.09.2020</a:t>
            </a:fld>
            <a:endParaRPr lang="ru-RU" dirty="0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642FFE-C7E1-4AB4-AEE1-A0ABB23B50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816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644" r:id="rId1"/>
    <p:sldLayoutId id="2147490645" r:id="rId2"/>
    <p:sldLayoutId id="2147490646" r:id="rId3"/>
    <p:sldLayoutId id="2147490647" r:id="rId4"/>
    <p:sldLayoutId id="2147490648" r:id="rId5"/>
    <p:sldLayoutId id="2147490649" r:id="rId6"/>
    <p:sldLayoutId id="2147490650" r:id="rId7"/>
    <p:sldLayoutId id="2147490651" r:id="rId8"/>
    <p:sldLayoutId id="2147490652" r:id="rId9"/>
    <p:sldLayoutId id="2147490653" r:id="rId10"/>
    <p:sldLayoutId id="2147490654" r:id="rId11"/>
  </p:sldLayoutIdLst>
  <p:hf hd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5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91428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image" Target="../media/image32.pn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5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.png"/><Relationship Id="rId5" Type="http://schemas.openxmlformats.org/officeDocument/2006/relationships/image" Target="../media/image45.png"/><Relationship Id="rId10" Type="http://schemas.openxmlformats.org/officeDocument/2006/relationships/image" Target="../media/image31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5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70.pn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5.png"/><Relationship Id="rId10" Type="http://schemas.openxmlformats.org/officeDocument/2006/relationships/image" Target="../media/image75.jpeg"/><Relationship Id="rId4" Type="http://schemas.openxmlformats.org/officeDocument/2006/relationships/image" Target="../media/image4.png"/><Relationship Id="rId9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image" Target="../media/image5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0.jpeg"/><Relationship Id="rId10" Type="http://schemas.openxmlformats.org/officeDocument/2006/relationships/image" Target="../media/image84.jpeg"/><Relationship Id="rId4" Type="http://schemas.openxmlformats.org/officeDocument/2006/relationships/image" Target="../media/image4.png"/><Relationship Id="rId9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9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60.png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12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2">
            <a:extLst>
              <a:ext uri="{FF2B5EF4-FFF2-40B4-BE49-F238E27FC236}">
                <a16:creationId xmlns:a16="http://schemas.microsoft.com/office/drawing/2014/main" id="{7031D768-0340-4E70-A178-618DBA17F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5">
            <a:extLst>
              <a:ext uri="{FF2B5EF4-FFF2-40B4-BE49-F238E27FC236}">
                <a16:creationId xmlns:a16="http://schemas.microsoft.com/office/drawing/2014/main" id="{752A153D-0B9A-4874-9497-7A61FCFCA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465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sp>
        <p:nvSpPr>
          <p:cNvPr id="15364" name="TextBox 7">
            <a:extLst>
              <a:ext uri="{FF2B5EF4-FFF2-40B4-BE49-F238E27FC236}">
                <a16:creationId xmlns:a16="http://schemas.microsoft.com/office/drawing/2014/main" id="{355FA9E7-9885-4944-9975-104D9F3E0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941388"/>
            <a:ext cx="343235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2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16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 РЕЗУЛЬТАТАХ РЕАЛИЗАЦИИ</a:t>
            </a:r>
            <a:endParaRPr lang="ru-RU" altLang="ru-RU" sz="16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16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ПАРКОВОЙ ПОЛИТИКИ</a:t>
            </a:r>
          </a:p>
          <a:p>
            <a:r>
              <a:rPr lang="ru-RU" altLang="ru-RU" sz="16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НОВОСИБИРСКОЙ</a:t>
            </a:r>
          </a:p>
          <a:p>
            <a:r>
              <a:rPr lang="ru-RU" altLang="ru-RU" sz="16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ОБЛАСТИ </a:t>
            </a:r>
          </a:p>
        </p:txBody>
      </p:sp>
      <p:sp>
        <p:nvSpPr>
          <p:cNvPr id="15365" name="TextBox 10">
            <a:extLst>
              <a:ext uri="{FF2B5EF4-FFF2-40B4-BE49-F238E27FC236}">
                <a16:creationId xmlns:a16="http://schemas.microsoft.com/office/drawing/2014/main" id="{98147FF6-6F39-442C-913F-59AF61DD1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0" y="4300538"/>
            <a:ext cx="2420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ru-RU" sz="12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NOVOSIBIRSK REGION</a:t>
            </a:r>
            <a:endParaRPr lang="ru-RU" altLang="ru-RU" sz="12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altLang="ru-RU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SIBERIA IS HERE</a:t>
            </a:r>
            <a:endParaRPr lang="ru-RU" altLang="ru-RU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366" name="Рисунок 11">
            <a:extLst>
              <a:ext uri="{FF2B5EF4-FFF2-40B4-BE49-F238E27FC236}">
                <a16:creationId xmlns:a16="http://schemas.microsoft.com/office/drawing/2014/main" id="{124B2DFD-2552-454E-8910-9E40DC938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5" name="Рисунок 1">
            <a:extLst>
              <a:ext uri="{FF2B5EF4-FFF2-40B4-BE49-F238E27FC236}">
                <a16:creationId xmlns:a16="http://schemas.microsoft.com/office/drawing/2014/main" id="{C7AAE73E-336E-4AA5-AB3F-3DE213C0F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67" y="-15799"/>
            <a:ext cx="2201833" cy="14970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Объект 3">
            <a:extLst>
              <a:ext uri="{FF2B5EF4-FFF2-40B4-BE49-F238E27FC236}">
                <a16:creationId xmlns:a16="http://schemas.microsoft.com/office/drawing/2014/main" id="{4BC8BF23-39FA-40D5-AF66-2B26F82AF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75" y="0"/>
            <a:ext cx="3576638" cy="5162550"/>
          </a:xfrm>
        </p:spPr>
      </p:pic>
      <p:pic>
        <p:nvPicPr>
          <p:cNvPr id="25603" name="Рисунок 6">
            <a:extLst>
              <a:ext uri="{FF2B5EF4-FFF2-40B4-BE49-F238E27FC236}">
                <a16:creationId xmlns:a16="http://schemas.microsoft.com/office/drawing/2014/main" id="{7BF85624-51B7-47A2-8461-CB9317DEC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8">
            <a:extLst>
              <a:ext uri="{FF2B5EF4-FFF2-40B4-BE49-F238E27FC236}">
                <a16:creationId xmlns:a16="http://schemas.microsoft.com/office/drawing/2014/main" id="{2F266787-88E8-4BFE-9D81-074689B32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25605" name="Рисунок 9">
            <a:extLst>
              <a:ext uri="{FF2B5EF4-FFF2-40B4-BE49-F238E27FC236}">
                <a16:creationId xmlns:a16="http://schemas.microsoft.com/office/drawing/2014/main" id="{B27F1626-B2B7-40DE-B4CB-3A7CDA895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10">
            <a:extLst>
              <a:ext uri="{FF2B5EF4-FFF2-40B4-BE49-F238E27FC236}">
                <a16:creationId xmlns:a16="http://schemas.microsoft.com/office/drawing/2014/main" id="{DAD2337E-0DF2-4F67-A6C5-4A5E9A6CC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pic>
        <p:nvPicPr>
          <p:cNvPr id="25607" name="Рисунок 12">
            <a:extLst>
              <a:ext uri="{FF2B5EF4-FFF2-40B4-BE49-F238E27FC236}">
                <a16:creationId xmlns:a16="http://schemas.microsoft.com/office/drawing/2014/main" id="{C0BC1957-AE3C-4A49-8B71-88C62F9D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320925"/>
            <a:ext cx="10795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ÐÐ¾ÑÐ¾Ð¶ÐµÐµ Ð¸Ð·Ð¾Ð±ÑÐ°Ð¶ÐµÐ½Ð¸Ðµ">
            <a:extLst>
              <a:ext uri="{FF2B5EF4-FFF2-40B4-BE49-F238E27FC236}">
                <a16:creationId xmlns:a16="http://schemas.microsoft.com/office/drawing/2014/main" id="{1642656F-B113-4913-A0B5-577F1C945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1" b="38326"/>
          <a:stretch>
            <a:fillRect/>
          </a:stretch>
        </p:blipFill>
        <p:spPr bwMode="auto">
          <a:xfrm>
            <a:off x="2545084" y="3010942"/>
            <a:ext cx="957263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Рисунок 1">
            <a:extLst>
              <a:ext uri="{FF2B5EF4-FFF2-40B4-BE49-F238E27FC236}">
                <a16:creationId xmlns:a16="http://schemas.microsoft.com/office/drawing/2014/main" id="{EB9AE2AE-7072-4C8F-A832-7DE430BDFC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897" y="3298279"/>
            <a:ext cx="106045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4" descr="ÐÐ°ÑÑÐ¸Ð½ÐºÐ¸ Ð¿Ð¾ Ð·Ð°Ð¿ÑÐ¾ÑÑ ÑÑÐ¼ ÑÐ°ÑÐ¼">
            <a:extLst>
              <a:ext uri="{FF2B5EF4-FFF2-40B4-BE49-F238E27FC236}">
                <a16:creationId xmlns:a16="http://schemas.microsoft.com/office/drawing/2014/main" id="{B85CEE8B-6D92-4176-AAE9-DBB8508A8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3" b="34058"/>
          <a:stretch>
            <a:fillRect/>
          </a:stretch>
        </p:blipFill>
        <p:spPr bwMode="auto">
          <a:xfrm>
            <a:off x="2513334" y="3693567"/>
            <a:ext cx="989013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Рисунок 2">
            <a:extLst>
              <a:ext uri="{FF2B5EF4-FFF2-40B4-BE49-F238E27FC236}">
                <a16:creationId xmlns:a16="http://schemas.microsoft.com/office/drawing/2014/main" id="{4DC3ADF9-6D15-45DE-928F-4DF90F8228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172" y="4090442"/>
            <a:ext cx="14001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Рисунок 3">
            <a:extLst>
              <a:ext uri="{FF2B5EF4-FFF2-40B4-BE49-F238E27FC236}">
                <a16:creationId xmlns:a16="http://schemas.microsoft.com/office/drawing/2014/main" id="{85693BA4-6A48-4103-A861-B0E805B692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060" y="4523829"/>
            <a:ext cx="1284287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3" name="Прямоугольник 29">
            <a:extLst>
              <a:ext uri="{FF2B5EF4-FFF2-40B4-BE49-F238E27FC236}">
                <a16:creationId xmlns:a16="http://schemas.microsoft.com/office/drawing/2014/main" id="{AC9C2E89-638F-4DAF-AB95-84B8343B1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38338"/>
            <a:ext cx="1979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</a:pPr>
            <a:r>
              <a:rPr lang="ru-RU" altLang="ru-RU" sz="1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БИОТЕХНОПАРК</a:t>
            </a:r>
          </a:p>
        </p:txBody>
      </p:sp>
      <p:pic>
        <p:nvPicPr>
          <p:cNvPr id="25614" name="Picture 30" descr="Компания Катрен">
            <a:extLst>
              <a:ext uri="{FF2B5EF4-FFF2-40B4-BE49-F238E27FC236}">
                <a16:creationId xmlns:a16="http://schemas.microsoft.com/office/drawing/2014/main" id="{5694EEF4-C350-41B9-9F06-BC8D07D9A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1" y="0"/>
            <a:ext cx="2526651" cy="1419225"/>
          </a:xfrm>
          <a:prstGeom prst="parallelogram">
            <a:avLst>
              <a:gd name="adj" fmla="val 4220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4A02F8-50E5-497B-83E8-20145779F38B}"/>
              </a:ext>
            </a:extLst>
          </p:cNvPr>
          <p:cNvSpPr/>
          <p:nvPr/>
        </p:nvSpPr>
        <p:spPr>
          <a:xfrm>
            <a:off x="3698822" y="1631100"/>
            <a:ext cx="5135616" cy="64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Резиденты </a:t>
            </a:r>
            <a:endParaRPr lang="ru-RU" altLang="ru-RU" sz="9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АО «Научно-производственная компания «Катрен» ▪ ООО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Ангиолайн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интервеншионал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девайс» ▪ ООО «СФМ Фарм» ▪ ООО«НПК «ЭВИПРО» ▪ ООО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ФармоГель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 ▪ ООО НПК </a:t>
            </a:r>
            <a:b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Био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Системы» ▪  ООО «Медицинский Интегратор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altLang="ru-RU" sz="900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араллелограмм 3">
            <a:extLst>
              <a:ext uri="{FF2B5EF4-FFF2-40B4-BE49-F238E27FC236}">
                <a16:creationId xmlns:a16="http://schemas.microsoft.com/office/drawing/2014/main" id="{51DAC754-6FAD-4BC3-8C74-BD3BD8AE62FB}"/>
              </a:ext>
            </a:extLst>
          </p:cNvPr>
          <p:cNvSpPr/>
          <p:nvPr/>
        </p:nvSpPr>
        <p:spPr>
          <a:xfrm>
            <a:off x="6039955" y="-9507"/>
            <a:ext cx="1319122" cy="1607285"/>
          </a:xfrm>
          <a:prstGeom prst="parallelogram">
            <a:avLst>
              <a:gd name="adj" fmla="val 508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17" name="Прямоугольник 25">
            <a:extLst>
              <a:ext uri="{FF2B5EF4-FFF2-40B4-BE49-F238E27FC236}">
                <a16:creationId xmlns:a16="http://schemas.microsoft.com/office/drawing/2014/main" id="{63382858-73E3-406F-AECB-E8A712744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822" y="3038638"/>
            <a:ext cx="51133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Новые резиденты 2019-2020: 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ООО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Сибиотех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 ▪ ООО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АкадемВак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 ▪ ООО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ЭпигенЛаб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», ООО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Биоойл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marL="0" indent="0">
              <a:defRPr/>
            </a:pPr>
            <a:endParaRPr lang="ru-RU" altLang="ru-RU" sz="900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defRPr/>
            </a:pP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Ввод </a:t>
            </a: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эксплуатацию 2019:</a:t>
            </a:r>
            <a:endParaRPr lang="ru-RU" altLang="ru-RU" sz="9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АО НПК «Катрен» </a:t>
            </a:r>
            <a:endParaRPr lang="ru-RU" altLang="ru-RU" sz="900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defRPr/>
            </a:pP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ООО 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Ангиолайн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altLang="ru-RU" sz="900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defRPr/>
            </a:pPr>
            <a:endParaRPr lang="ru-RU" altLang="ru-RU" sz="900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defRPr/>
            </a:pP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Планы </a:t>
            </a: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по вводу в </a:t>
            </a: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эксплуатацию 2020:</a:t>
            </a:r>
            <a:endParaRPr lang="ru-RU" altLang="ru-RU" sz="9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ООО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Фармогель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 — производственное здание с лабораторией для производства лечебной 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косметики</a:t>
            </a:r>
            <a:endParaRPr lang="ru-RU" altLang="ru-RU" sz="900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619" name="Picture 4" descr="https://www.btp-nso.ru/uploads/resident/lg/logotip-5e54bc20d4de13.54986311.jpg">
            <a:extLst>
              <a:ext uri="{FF2B5EF4-FFF2-40B4-BE49-F238E27FC236}">
                <a16:creationId xmlns:a16="http://schemas.microsoft.com/office/drawing/2014/main" id="{6497407D-3116-49ED-BB29-65EED065C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9179" y="2283504"/>
            <a:ext cx="465513" cy="4322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6" descr="https://www.btp-nso.ru/uploads/resident/lg/logo-5ea7fef3e82c69.83026269.png">
            <a:extLst>
              <a:ext uri="{FF2B5EF4-FFF2-40B4-BE49-F238E27FC236}">
                <a16:creationId xmlns:a16="http://schemas.microsoft.com/office/drawing/2014/main" id="{AFE2A90F-CBE5-4028-BF32-DFB84C3D8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2414573"/>
            <a:ext cx="850625" cy="170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Picture 8" descr="https://www.btp-nso.ru/uploads/resident/lg/park-5ea800a29c34d4.96066227.png">
            <a:extLst>
              <a:ext uri="{FF2B5EF4-FFF2-40B4-BE49-F238E27FC236}">
                <a16:creationId xmlns:a16="http://schemas.microsoft.com/office/drawing/2014/main" id="{75D1354B-E138-4D7B-83D8-2AC481328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3793" y="2320902"/>
            <a:ext cx="710772" cy="3574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Picture 10" descr="https://www.btp-nso.ru/uploads/resident/lg/-5e7ada3d2d5463.56039233.jpg">
            <a:extLst>
              <a:ext uri="{FF2B5EF4-FFF2-40B4-BE49-F238E27FC236}">
                <a16:creationId xmlns:a16="http://schemas.microsoft.com/office/drawing/2014/main" id="{D54B65E3-91F2-4778-8B2E-1E6426934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2197" y="2299437"/>
            <a:ext cx="777240" cy="357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3" name="Прямоугольник 3">
            <a:extLst>
              <a:ext uri="{FF2B5EF4-FFF2-40B4-BE49-F238E27FC236}">
                <a16:creationId xmlns:a16="http://schemas.microsoft.com/office/drawing/2014/main" id="{F454C59D-2977-449E-804D-E7B38A002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663" y="-6292"/>
            <a:ext cx="67151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Катрен</a:t>
            </a:r>
            <a:endParaRPr lang="ru-RU" altLang="ru-RU" sz="900" dirty="0"/>
          </a:p>
        </p:txBody>
      </p:sp>
      <p:sp>
        <p:nvSpPr>
          <p:cNvPr id="25624" name="Прямоугольник 4">
            <a:extLst>
              <a:ext uri="{FF2B5EF4-FFF2-40B4-BE49-F238E27FC236}">
                <a16:creationId xmlns:a16="http://schemas.microsoft.com/office/drawing/2014/main" id="{832B15F9-3C22-4409-AE4F-CF0DEAFED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14" y="-40951"/>
            <a:ext cx="7905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900" dirty="0" err="1">
                <a:latin typeface="Tahoma" panose="020B0604030504040204" pitchFamily="34" charset="0"/>
                <a:cs typeface="Tahoma" panose="020B0604030504040204" pitchFamily="34" charset="0"/>
              </a:rPr>
              <a:t>Ангиолайн</a:t>
            </a: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altLang="ru-RU" sz="9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Объект 3">
            <a:extLst>
              <a:ext uri="{FF2B5EF4-FFF2-40B4-BE49-F238E27FC236}">
                <a16:creationId xmlns:a16="http://schemas.microsoft.com/office/drawing/2014/main" id="{0B8574DF-6359-43A0-81A8-ED6543A60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75" y="0"/>
            <a:ext cx="3576638" cy="5162550"/>
          </a:xfrm>
        </p:spPr>
      </p:pic>
      <p:pic>
        <p:nvPicPr>
          <p:cNvPr id="26627" name="Рисунок 2">
            <a:extLst>
              <a:ext uri="{FF2B5EF4-FFF2-40B4-BE49-F238E27FC236}">
                <a16:creationId xmlns:a16="http://schemas.microsoft.com/office/drawing/2014/main" id="{E72B5DC2-D986-4007-A9F6-6676FDC9C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6">
            <a:extLst>
              <a:ext uri="{FF2B5EF4-FFF2-40B4-BE49-F238E27FC236}">
                <a16:creationId xmlns:a16="http://schemas.microsoft.com/office/drawing/2014/main" id="{96E77EDF-80BE-4E8B-B48B-33536E27A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26629" name="TextBox 3">
            <a:extLst>
              <a:ext uri="{FF2B5EF4-FFF2-40B4-BE49-F238E27FC236}">
                <a16:creationId xmlns:a16="http://schemas.microsoft.com/office/drawing/2014/main" id="{FF2D5BF8-EC68-4277-B49C-8F2D9A1A9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3950"/>
            <a:ext cx="1435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ЭТАПЫ СОЗДАНИЯ</a:t>
            </a:r>
          </a:p>
          <a:p>
            <a:endParaRPr lang="ru-RU" altLang="ru-RU" sz="10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630" name="TextBox 38">
            <a:extLst>
              <a:ext uri="{FF2B5EF4-FFF2-40B4-BE49-F238E27FC236}">
                <a16:creationId xmlns:a16="http://schemas.microsoft.com/office/drawing/2014/main" id="{7B9F3A78-C223-4BCD-AD05-59AE8348E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3179763"/>
            <a:ext cx="137953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утверждение постановления Правительства НСО </a:t>
            </a:r>
          </a:p>
          <a:p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от 15.02.2010 № 55-ПА «О создании научно-технологического парка в сфере биотехнологий в р.п. Кольцово НСО»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утверждение распоряжения Правительства НСО </a:t>
            </a:r>
          </a:p>
          <a:p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от 02.12.2010 № 241-рп «Об утверждении концепции и разработке ДЦП «Создание научно-технологического парка в сфере биотехнологий в наукограде Кольцово на 2011-2015 гг.»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631" name="Прямоугольник 40">
            <a:extLst>
              <a:ext uri="{FF2B5EF4-FFF2-40B4-BE49-F238E27FC236}">
                <a16:creationId xmlns:a16="http://schemas.microsoft.com/office/drawing/2014/main" id="{441C771F-EEB1-4E45-8D1C-3B6A183312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925" y="539750"/>
            <a:ext cx="15398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утверждение постановления Правительства НСО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 от 29.08.2011 № 381-п «Об утверждении ДЦП «Создание научно-технологического парка в сфере биотехнологий в наукограде Кольцово с 2011-2015 гг.»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ОБ 200,0 млн руб., МБ 50,5 млн руб.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создание ОАО «УК «Биотехнопарк»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(сентябрь 2011 г.), учредители АО «АИР», НСО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начало работ по созданию инженерной инфраструктуры </a:t>
            </a:r>
          </a:p>
          <a:p>
            <a:endParaRPr lang="ru-RU" altLang="ru-RU" sz="600" b="1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привлечение первого резидента: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ООО «СФМ Фарм»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632" name="Прямоугольник 58">
            <a:extLst>
              <a:ext uri="{FF2B5EF4-FFF2-40B4-BE49-F238E27FC236}">
                <a16:creationId xmlns:a16="http://schemas.microsoft.com/office/drawing/2014/main" id="{E3526607-7879-4475-97F3-0A926068A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3168650"/>
            <a:ext cx="13239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ОБ 100,0 млн руб.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начало строительства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административно-лабораторного комплекса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утверждение постановления Губернатора НСО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от 21.05.2012 № 90-п «О совете при Губернаторе Новосибирской области по вопросам развития научно-технологического парка в сфере биотехнологий в рабочем поселке Кольцово Новосибирской области»</a:t>
            </a:r>
          </a:p>
        </p:txBody>
      </p:sp>
      <p:sp>
        <p:nvSpPr>
          <p:cNvPr id="26633" name="Прямоугольник 62">
            <a:extLst>
              <a:ext uri="{FF2B5EF4-FFF2-40B4-BE49-F238E27FC236}">
                <a16:creationId xmlns:a16="http://schemas.microsoft.com/office/drawing/2014/main" id="{1CAEDA76-7344-4161-A0A0-E53DE4BA7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4238" y="1824038"/>
            <a:ext cx="9572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ФБ 48,5 млн руб., ОБ 100,0 млн руб. </a:t>
            </a:r>
            <a:endParaRPr lang="ru-RU" altLang="ru-RU" sz="3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634" name="Прямоугольник 64">
            <a:extLst>
              <a:ext uri="{FF2B5EF4-FFF2-40B4-BE49-F238E27FC236}">
                <a16:creationId xmlns:a16="http://schemas.microsoft.com/office/drawing/2014/main" id="{7B4B83A1-394D-4746-AEF7-4FAB7CA9D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6688" y="3179763"/>
            <a:ext cx="9398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ФБ 100,9 млн руб., ОБ 10,0 млн руб., МБ 16,1 млн руб. </a:t>
            </a:r>
          </a:p>
          <a:p>
            <a:pPr algn="just"/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привлечение резидента:</a:t>
            </a:r>
          </a:p>
          <a:p>
            <a:pPr algn="just"/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АО «НПК Катрен»</a:t>
            </a:r>
          </a:p>
          <a:p>
            <a:pPr algn="just"/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созданы: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система водоотведения, водопровод, автодорога, тепловые сети, трансформаторные подстанции, кабельные линии</a:t>
            </a:r>
          </a:p>
        </p:txBody>
      </p:sp>
      <p:sp>
        <p:nvSpPr>
          <p:cNvPr id="26635" name="Прямоугольник 65">
            <a:extLst>
              <a:ext uri="{FF2B5EF4-FFF2-40B4-BE49-F238E27FC236}">
                <a16:creationId xmlns:a16="http://schemas.microsoft.com/office/drawing/2014/main" id="{B0044365-2CAF-43AB-9BBF-7F40F0F3D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8163" y="655638"/>
            <a:ext cx="12065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ОБ 143,6 млн руб. (в т.ч. ФБ 66,9 млн руб.), МБ 12,0 млн руб.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открытие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 Детского технопарка, Центра коллективного пользования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привлечение резидента: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ООО «Ангиолайн интервеширнал девайс»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ввод в эксплуатацию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Центра сертификации лекарств </a:t>
            </a:r>
          </a:p>
        </p:txBody>
      </p:sp>
      <p:sp>
        <p:nvSpPr>
          <p:cNvPr id="26636" name="Прямоугольник 66">
            <a:extLst>
              <a:ext uri="{FF2B5EF4-FFF2-40B4-BE49-F238E27FC236}">
                <a16:creationId xmlns:a16="http://schemas.microsoft.com/office/drawing/2014/main" id="{915F0D16-FC5B-4FF1-A738-6BBCCBA2E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3800" y="3178175"/>
            <a:ext cx="122872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ОБ 206,8 млн руб.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возмещение затрат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на создание инфраструктуры 145,2 млн руб. в ОБ НСО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получение сертификата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соответствия Национальному стандарту РФ ГОСТ Р 56301-2014 «Индустриальные парки. Требования»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вхождение в федеральный реестр ИП Минпромторга России</a:t>
            </a:r>
          </a:p>
        </p:txBody>
      </p:sp>
      <p:sp>
        <p:nvSpPr>
          <p:cNvPr id="26637" name="Прямоугольник 67">
            <a:extLst>
              <a:ext uri="{FF2B5EF4-FFF2-40B4-BE49-F238E27FC236}">
                <a16:creationId xmlns:a16="http://schemas.microsoft.com/office/drawing/2014/main" id="{A36FD6BF-9484-450A-B8A5-7E1BA3943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8013" y="990600"/>
            <a:ext cx="1084262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ОБ 121,0 млн руб. </a:t>
            </a:r>
          </a:p>
          <a:p>
            <a:pPr algn="just"/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возмещение затрат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на создание инфраструктуры 117,7 млн руб. в ОБ НСО </a:t>
            </a:r>
          </a:p>
          <a:p>
            <a:pPr algn="just"/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аккредитация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испытательно-лабораторного комплекса </a:t>
            </a:r>
          </a:p>
        </p:txBody>
      </p:sp>
      <p:sp>
        <p:nvSpPr>
          <p:cNvPr id="26638" name="Прямоугольник 68">
            <a:extLst>
              <a:ext uri="{FF2B5EF4-FFF2-40B4-BE49-F238E27FC236}">
                <a16:creationId xmlns:a16="http://schemas.microsoft.com/office/drawing/2014/main" id="{54E38F68-037B-4D3E-AE82-1F71D9E92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7038" y="1019175"/>
            <a:ext cx="9175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ОБ 47,5 млн руб. </a:t>
            </a:r>
          </a:p>
          <a:p>
            <a:pPr algn="just"/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привлечен резидент: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ООО «Биоформа»</a:t>
            </a:r>
          </a:p>
          <a:p>
            <a:pPr algn="just"/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ввод в эксплуатацию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ООО «Ангиолайн интервеширнал девайс», АО «НПК «Катрен»</a:t>
            </a:r>
          </a:p>
        </p:txBody>
      </p:sp>
      <p:sp>
        <p:nvSpPr>
          <p:cNvPr id="26639" name="Прямоугольник 69">
            <a:extLst>
              <a:ext uri="{FF2B5EF4-FFF2-40B4-BE49-F238E27FC236}">
                <a16:creationId xmlns:a16="http://schemas.microsoft.com/office/drawing/2014/main" id="{A529C22B-27F4-4010-A64F-9F89C4B1A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050" y="3206750"/>
            <a:ext cx="12255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возмещение затрат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на создание инфраструктуры 131,6 млн руб. в ОБ НСО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привлечение резидентов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: ООО «Фармогель», ООО «НПК «БиоСистема»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аккредитован орган по сертификации </a:t>
            </a:r>
          </a:p>
          <a:p>
            <a:endParaRPr lang="ru-RU" altLang="ru-RU" sz="600" b="1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заключение соглашения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с АО «АИР» по сопровождению деятельности Биотехнопарка</a:t>
            </a: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3620AD4E-8CCB-444E-A804-84564AF49CB6}"/>
              </a:ext>
            </a:extLst>
          </p:cNvPr>
          <p:cNvCxnSpPr>
            <a:endCxn id="105" idx="6"/>
          </p:cNvCxnSpPr>
          <p:nvPr/>
        </p:nvCxnSpPr>
        <p:spPr>
          <a:xfrm flipV="1">
            <a:off x="2606675" y="2636838"/>
            <a:ext cx="6069013" cy="25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641" name="Группа 47">
            <a:extLst>
              <a:ext uri="{FF2B5EF4-FFF2-40B4-BE49-F238E27FC236}">
                <a16:creationId xmlns:a16="http://schemas.microsoft.com/office/drawing/2014/main" id="{0BC36C7B-1641-4216-A4F4-E36C79F3B359}"/>
              </a:ext>
            </a:extLst>
          </p:cNvPr>
          <p:cNvGrpSpPr>
            <a:grpSpLocks/>
          </p:cNvGrpSpPr>
          <p:nvPr/>
        </p:nvGrpSpPr>
        <p:grpSpPr bwMode="auto">
          <a:xfrm>
            <a:off x="4284663" y="2632075"/>
            <a:ext cx="68262" cy="346075"/>
            <a:chOff x="3781820" y="2154238"/>
            <a:chExt cx="69455" cy="345504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B4F2385C-C1AE-4401-A12F-1843C1B73E86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BA03A10E-7905-4CF8-89C0-B723DA74070F}"/>
                </a:ext>
              </a:extLst>
            </p:cNvPr>
            <p:cNvCxnSpPr>
              <a:stCxn id="49" idx="0"/>
            </p:cNvCxnSpPr>
            <p:nvPr/>
          </p:nvCxnSpPr>
          <p:spPr>
            <a:xfrm flipH="1" flipV="1">
              <a:off x="3815740" y="2211294"/>
              <a:ext cx="1616" cy="22029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708A8964-CFD5-4FB4-A24C-A13E5CC09C1A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26642" name="Группа 51">
            <a:extLst>
              <a:ext uri="{FF2B5EF4-FFF2-40B4-BE49-F238E27FC236}">
                <a16:creationId xmlns:a16="http://schemas.microsoft.com/office/drawing/2014/main" id="{72D7C56C-9186-4E5D-AA49-736350E75E40}"/>
              </a:ext>
            </a:extLst>
          </p:cNvPr>
          <p:cNvGrpSpPr>
            <a:grpSpLocks/>
          </p:cNvGrpSpPr>
          <p:nvPr/>
        </p:nvGrpSpPr>
        <p:grpSpPr bwMode="auto">
          <a:xfrm>
            <a:off x="2611438" y="2636838"/>
            <a:ext cx="69850" cy="346075"/>
            <a:chOff x="3781820" y="2154238"/>
            <a:chExt cx="69455" cy="345504"/>
          </a:xfrm>
        </p:grpSpPr>
        <p:sp>
          <p:nvSpPr>
            <p:cNvPr id="53" name="Овал 52">
              <a:extLst>
                <a:ext uri="{FF2B5EF4-FFF2-40B4-BE49-F238E27FC236}">
                  <a16:creationId xmlns:a16="http://schemas.microsoft.com/office/drawing/2014/main" id="{AC5FF71B-12C0-40D6-A8F9-3BF8BA574F7D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C52708D2-5D46-4AF7-8BA5-AB1CFABAA43F}"/>
                </a:ext>
              </a:extLst>
            </p:cNvPr>
            <p:cNvCxnSpPr>
              <a:stCxn id="53" idx="0"/>
            </p:cNvCxnSpPr>
            <p:nvPr/>
          </p:nvCxnSpPr>
          <p:spPr>
            <a:xfrm flipH="1" flipV="1">
              <a:off x="3816548" y="2211294"/>
              <a:ext cx="0" cy="22029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B973C1C4-85A6-4E3B-8DAB-2276B20D66D3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26643" name="Группа 58">
            <a:extLst>
              <a:ext uri="{FF2B5EF4-FFF2-40B4-BE49-F238E27FC236}">
                <a16:creationId xmlns:a16="http://schemas.microsoft.com/office/drawing/2014/main" id="{F87EDE9D-2FB5-474D-B8DA-AAED5035B8CE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2341563"/>
            <a:ext cx="69850" cy="344487"/>
            <a:chOff x="3781820" y="2154238"/>
            <a:chExt cx="69455" cy="345504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90E0B5AB-A150-41CB-996D-83165AF30156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62" name="Прямая соединительная линия 61">
              <a:extLst>
                <a:ext uri="{FF2B5EF4-FFF2-40B4-BE49-F238E27FC236}">
                  <a16:creationId xmlns:a16="http://schemas.microsoft.com/office/drawing/2014/main" id="{0DDB66A5-85B7-4B1E-8255-35606D065438}"/>
                </a:ext>
              </a:extLst>
            </p:cNvPr>
            <p:cNvCxnSpPr>
              <a:stCxn id="60" idx="0"/>
            </p:cNvCxnSpPr>
            <p:nvPr/>
          </p:nvCxnSpPr>
          <p:spPr>
            <a:xfrm flipH="1" flipV="1">
              <a:off x="3816548" y="2211557"/>
              <a:ext cx="0" cy="21972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2165C147-DFB4-4C28-A068-C40C8AF7B942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26644" name="Группа 63">
            <a:extLst>
              <a:ext uri="{FF2B5EF4-FFF2-40B4-BE49-F238E27FC236}">
                <a16:creationId xmlns:a16="http://schemas.microsoft.com/office/drawing/2014/main" id="{B8138218-5B3A-4EC2-B157-43C1BB3E5C5B}"/>
              </a:ext>
            </a:extLst>
          </p:cNvPr>
          <p:cNvGrpSpPr>
            <a:grpSpLocks/>
          </p:cNvGrpSpPr>
          <p:nvPr/>
        </p:nvGrpSpPr>
        <p:grpSpPr bwMode="auto">
          <a:xfrm>
            <a:off x="5003800" y="2335213"/>
            <a:ext cx="69850" cy="344487"/>
            <a:chOff x="3781820" y="2154238"/>
            <a:chExt cx="69455" cy="345504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CAEB2D0C-0102-4847-820E-A3F5742FF5A8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66" name="Прямая соединительная линия 65">
              <a:extLst>
                <a:ext uri="{FF2B5EF4-FFF2-40B4-BE49-F238E27FC236}">
                  <a16:creationId xmlns:a16="http://schemas.microsoft.com/office/drawing/2014/main" id="{396EE628-F6FB-49CC-995D-EEC75C76AD9C}"/>
                </a:ext>
              </a:extLst>
            </p:cNvPr>
            <p:cNvCxnSpPr>
              <a:stCxn id="65" idx="0"/>
            </p:cNvCxnSpPr>
            <p:nvPr/>
          </p:nvCxnSpPr>
          <p:spPr>
            <a:xfrm flipH="1" flipV="1">
              <a:off x="3816548" y="2211557"/>
              <a:ext cx="0" cy="21972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0839273F-B9CE-4A1D-949C-210C0976A1E2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26645" name="Группа 67">
            <a:extLst>
              <a:ext uri="{FF2B5EF4-FFF2-40B4-BE49-F238E27FC236}">
                <a16:creationId xmlns:a16="http://schemas.microsoft.com/office/drawing/2014/main" id="{61108870-2029-48EF-BF98-0B75D1F27389}"/>
              </a:ext>
            </a:extLst>
          </p:cNvPr>
          <p:cNvGrpSpPr>
            <a:grpSpLocks/>
          </p:cNvGrpSpPr>
          <p:nvPr/>
        </p:nvGrpSpPr>
        <p:grpSpPr bwMode="auto">
          <a:xfrm>
            <a:off x="6732588" y="2624138"/>
            <a:ext cx="69850" cy="346075"/>
            <a:chOff x="3781820" y="2154238"/>
            <a:chExt cx="69455" cy="345504"/>
          </a:xfrm>
        </p:grpSpPr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F513121B-D72F-4EC0-9722-4F9ACC948DC1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70" name="Прямая соединительная линия 69">
              <a:extLst>
                <a:ext uri="{FF2B5EF4-FFF2-40B4-BE49-F238E27FC236}">
                  <a16:creationId xmlns:a16="http://schemas.microsoft.com/office/drawing/2014/main" id="{DFE65E56-9F1B-4F31-8C97-6D0EAC3DBE6D}"/>
                </a:ext>
              </a:extLst>
            </p:cNvPr>
            <p:cNvCxnSpPr>
              <a:stCxn id="69" idx="0"/>
            </p:cNvCxnSpPr>
            <p:nvPr/>
          </p:nvCxnSpPr>
          <p:spPr>
            <a:xfrm flipH="1" flipV="1">
              <a:off x="3816548" y="2211294"/>
              <a:ext cx="0" cy="22029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958CA0E7-5239-4D15-A911-80CE05A7B7D9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26646" name="Группа 71">
            <a:extLst>
              <a:ext uri="{FF2B5EF4-FFF2-40B4-BE49-F238E27FC236}">
                <a16:creationId xmlns:a16="http://schemas.microsoft.com/office/drawing/2014/main" id="{60A7BF66-78E3-4517-8065-2DF1C28B53E9}"/>
              </a:ext>
            </a:extLst>
          </p:cNvPr>
          <p:cNvGrpSpPr>
            <a:grpSpLocks/>
          </p:cNvGrpSpPr>
          <p:nvPr/>
        </p:nvGrpSpPr>
        <p:grpSpPr bwMode="auto">
          <a:xfrm>
            <a:off x="5508625" y="2627313"/>
            <a:ext cx="68263" cy="346075"/>
            <a:chOff x="3781820" y="2154238"/>
            <a:chExt cx="69455" cy="345504"/>
          </a:xfrm>
        </p:grpSpPr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B5F48052-47C7-416C-97F0-DBFC10101C8B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DE42DBD8-716E-41E0-9065-C18C292AC685}"/>
                </a:ext>
              </a:extLst>
            </p:cNvPr>
            <p:cNvCxnSpPr>
              <a:stCxn id="76" idx="0"/>
            </p:cNvCxnSpPr>
            <p:nvPr/>
          </p:nvCxnSpPr>
          <p:spPr>
            <a:xfrm flipH="1" flipV="1">
              <a:off x="3815740" y="2211294"/>
              <a:ext cx="1615" cy="22029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10E5A3E5-A1DE-4A2D-A0E1-A4F7B0198B29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26647" name="Группа 82">
            <a:extLst>
              <a:ext uri="{FF2B5EF4-FFF2-40B4-BE49-F238E27FC236}">
                <a16:creationId xmlns:a16="http://schemas.microsoft.com/office/drawing/2014/main" id="{4B8632C0-6A31-4ED2-8373-907872869539}"/>
              </a:ext>
            </a:extLst>
          </p:cNvPr>
          <p:cNvGrpSpPr>
            <a:grpSpLocks/>
          </p:cNvGrpSpPr>
          <p:nvPr/>
        </p:nvGrpSpPr>
        <p:grpSpPr bwMode="auto">
          <a:xfrm>
            <a:off x="8027988" y="2613025"/>
            <a:ext cx="69850" cy="344488"/>
            <a:chOff x="3781820" y="2154238"/>
            <a:chExt cx="69455" cy="345504"/>
          </a:xfrm>
        </p:grpSpPr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F86711E2-A8D1-4307-9D69-E30B343B8F7D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5598745B-91E2-49E4-AB59-2FC7405AE4E6}"/>
                </a:ext>
              </a:extLst>
            </p:cNvPr>
            <p:cNvCxnSpPr>
              <a:stCxn id="84" idx="0"/>
            </p:cNvCxnSpPr>
            <p:nvPr/>
          </p:nvCxnSpPr>
          <p:spPr>
            <a:xfrm flipH="1" flipV="1">
              <a:off x="3816548" y="2211557"/>
              <a:ext cx="0" cy="21972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1EB7BE61-B23E-4D0C-9329-030D0657189E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26648" name="Группа 90">
            <a:extLst>
              <a:ext uri="{FF2B5EF4-FFF2-40B4-BE49-F238E27FC236}">
                <a16:creationId xmlns:a16="http://schemas.microsoft.com/office/drawing/2014/main" id="{102EAED1-501A-4F9B-A5AB-01329138D114}"/>
              </a:ext>
            </a:extLst>
          </p:cNvPr>
          <p:cNvGrpSpPr>
            <a:grpSpLocks/>
          </p:cNvGrpSpPr>
          <p:nvPr/>
        </p:nvGrpSpPr>
        <p:grpSpPr bwMode="auto">
          <a:xfrm>
            <a:off x="6159500" y="2316163"/>
            <a:ext cx="68263" cy="346075"/>
            <a:chOff x="3781820" y="2154238"/>
            <a:chExt cx="69455" cy="345504"/>
          </a:xfrm>
        </p:grpSpPr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id="{F15DB83B-F461-4F94-A3FA-040DCB51FBD8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93" name="Прямая соединительная линия 92">
              <a:extLst>
                <a:ext uri="{FF2B5EF4-FFF2-40B4-BE49-F238E27FC236}">
                  <a16:creationId xmlns:a16="http://schemas.microsoft.com/office/drawing/2014/main" id="{7CE79B48-463F-4934-95AD-ECC17B1E5617}"/>
                </a:ext>
              </a:extLst>
            </p:cNvPr>
            <p:cNvCxnSpPr>
              <a:stCxn id="92" idx="0"/>
            </p:cNvCxnSpPr>
            <p:nvPr/>
          </p:nvCxnSpPr>
          <p:spPr>
            <a:xfrm flipH="1" flipV="1">
              <a:off x="3815740" y="2211294"/>
              <a:ext cx="1615" cy="22029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id="{177C6B1E-7CC6-47BF-9A63-ABF8EFB39178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26649" name="Группа 94">
            <a:extLst>
              <a:ext uri="{FF2B5EF4-FFF2-40B4-BE49-F238E27FC236}">
                <a16:creationId xmlns:a16="http://schemas.microsoft.com/office/drawing/2014/main" id="{98C8FFEC-7122-4E28-80E6-D2F8156297E5}"/>
              </a:ext>
            </a:extLst>
          </p:cNvPr>
          <p:cNvGrpSpPr>
            <a:grpSpLocks/>
          </p:cNvGrpSpPr>
          <p:nvPr/>
        </p:nvGrpSpPr>
        <p:grpSpPr bwMode="auto">
          <a:xfrm>
            <a:off x="7308850" y="2332038"/>
            <a:ext cx="68263" cy="346075"/>
            <a:chOff x="3781820" y="2154238"/>
            <a:chExt cx="69455" cy="345504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539F4591-6F7C-4F13-A7E4-245806CD0540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id="{15188C1C-F3E6-431F-8798-F84ACF1BBC3D}"/>
                </a:ext>
              </a:extLst>
            </p:cNvPr>
            <p:cNvCxnSpPr>
              <a:stCxn id="96" idx="0"/>
            </p:cNvCxnSpPr>
            <p:nvPr/>
          </p:nvCxnSpPr>
          <p:spPr>
            <a:xfrm flipH="1" flipV="1">
              <a:off x="3815740" y="2211294"/>
              <a:ext cx="1615" cy="22029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id="{4AB8E6D8-44B2-4E30-99E0-2663753852F7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26650" name="Группа 102">
            <a:extLst>
              <a:ext uri="{FF2B5EF4-FFF2-40B4-BE49-F238E27FC236}">
                <a16:creationId xmlns:a16="http://schemas.microsoft.com/office/drawing/2014/main" id="{59147138-78B2-4453-91BA-1E69CC2B9D7D}"/>
              </a:ext>
            </a:extLst>
          </p:cNvPr>
          <p:cNvGrpSpPr>
            <a:grpSpLocks/>
          </p:cNvGrpSpPr>
          <p:nvPr/>
        </p:nvGrpSpPr>
        <p:grpSpPr bwMode="auto">
          <a:xfrm>
            <a:off x="8607425" y="2325688"/>
            <a:ext cx="68263" cy="346075"/>
            <a:chOff x="3781820" y="2154238"/>
            <a:chExt cx="69455" cy="345504"/>
          </a:xfrm>
        </p:grpSpPr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id="{6D2C835B-E317-4588-AF7F-735DF1CEC092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06" name="Прямая соединительная линия 105">
              <a:extLst>
                <a:ext uri="{FF2B5EF4-FFF2-40B4-BE49-F238E27FC236}">
                  <a16:creationId xmlns:a16="http://schemas.microsoft.com/office/drawing/2014/main" id="{9F3095AE-2952-48EB-AB9D-12DBFFA73352}"/>
                </a:ext>
              </a:extLst>
            </p:cNvPr>
            <p:cNvCxnSpPr>
              <a:stCxn id="105" idx="0"/>
            </p:cNvCxnSpPr>
            <p:nvPr/>
          </p:nvCxnSpPr>
          <p:spPr>
            <a:xfrm flipH="1" flipV="1">
              <a:off x="3815740" y="2211294"/>
              <a:ext cx="1615" cy="22029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Овал 106">
              <a:extLst>
                <a:ext uri="{FF2B5EF4-FFF2-40B4-BE49-F238E27FC236}">
                  <a16:creationId xmlns:a16="http://schemas.microsoft.com/office/drawing/2014/main" id="{B12D57FB-8F85-4FF4-9771-59F4AB57062E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6651" name="TextBox 11">
            <a:extLst>
              <a:ext uri="{FF2B5EF4-FFF2-40B4-BE49-F238E27FC236}">
                <a16:creationId xmlns:a16="http://schemas.microsoft.com/office/drawing/2014/main" id="{6E28B30C-B624-42E2-AC95-9CD134293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838" y="2989263"/>
            <a:ext cx="511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2010</a:t>
            </a:r>
          </a:p>
        </p:txBody>
      </p:sp>
      <p:sp>
        <p:nvSpPr>
          <p:cNvPr id="26652" name="TextBox 11">
            <a:extLst>
              <a:ext uri="{FF2B5EF4-FFF2-40B4-BE49-F238E27FC236}">
                <a16:creationId xmlns:a16="http://schemas.microsoft.com/office/drawing/2014/main" id="{03B20E7C-8895-4D12-9839-BCD4BBC1B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575" y="2944813"/>
            <a:ext cx="5127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2012</a:t>
            </a:r>
          </a:p>
        </p:txBody>
      </p:sp>
      <p:sp>
        <p:nvSpPr>
          <p:cNvPr id="26653" name="TextBox 11">
            <a:extLst>
              <a:ext uri="{FF2B5EF4-FFF2-40B4-BE49-F238E27FC236}">
                <a16:creationId xmlns:a16="http://schemas.microsoft.com/office/drawing/2014/main" id="{465A89B3-2A9A-4683-AAAE-708038B4A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651000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2013</a:t>
            </a:r>
          </a:p>
        </p:txBody>
      </p:sp>
      <p:sp>
        <p:nvSpPr>
          <p:cNvPr id="26654" name="TextBox 11">
            <a:extLst>
              <a:ext uri="{FF2B5EF4-FFF2-40B4-BE49-F238E27FC236}">
                <a16:creationId xmlns:a16="http://schemas.microsoft.com/office/drawing/2014/main" id="{EC333B84-A50B-438B-99B0-AE1D5E9F4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0" y="2962275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2014</a:t>
            </a:r>
          </a:p>
        </p:txBody>
      </p:sp>
      <p:sp>
        <p:nvSpPr>
          <p:cNvPr id="26655" name="TextBox 11">
            <a:extLst>
              <a:ext uri="{FF2B5EF4-FFF2-40B4-BE49-F238E27FC236}">
                <a16:creationId xmlns:a16="http://schemas.microsoft.com/office/drawing/2014/main" id="{D429AC8A-DCEF-4004-BCA2-A0AB28A85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458788"/>
            <a:ext cx="5127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2015</a:t>
            </a:r>
          </a:p>
        </p:txBody>
      </p:sp>
      <p:sp>
        <p:nvSpPr>
          <p:cNvPr id="26656" name="TextBox 11">
            <a:extLst>
              <a:ext uri="{FF2B5EF4-FFF2-40B4-BE49-F238E27FC236}">
                <a16:creationId xmlns:a16="http://schemas.microsoft.com/office/drawing/2014/main" id="{0549D2B6-B0D2-4A4A-B2EC-73584A974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2863" y="2949575"/>
            <a:ext cx="5127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2016</a:t>
            </a:r>
          </a:p>
        </p:txBody>
      </p:sp>
      <p:sp>
        <p:nvSpPr>
          <p:cNvPr id="26657" name="TextBox 11">
            <a:extLst>
              <a:ext uri="{FF2B5EF4-FFF2-40B4-BE49-F238E27FC236}">
                <a16:creationId xmlns:a16="http://schemas.microsoft.com/office/drawing/2014/main" id="{A6ADA721-2612-4F5F-B48D-9C6F65F7E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771525"/>
            <a:ext cx="51276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2017</a:t>
            </a:r>
          </a:p>
        </p:txBody>
      </p:sp>
      <p:sp>
        <p:nvSpPr>
          <p:cNvPr id="26658" name="TextBox 11">
            <a:extLst>
              <a:ext uri="{FF2B5EF4-FFF2-40B4-BE49-F238E27FC236}">
                <a16:creationId xmlns:a16="http://schemas.microsoft.com/office/drawing/2014/main" id="{6C9155F5-E770-4782-B4C6-A8942C51E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790575"/>
            <a:ext cx="5111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2019</a:t>
            </a:r>
          </a:p>
        </p:txBody>
      </p:sp>
      <p:sp>
        <p:nvSpPr>
          <p:cNvPr id="26659" name="TextBox 11">
            <a:extLst>
              <a:ext uri="{FF2B5EF4-FFF2-40B4-BE49-F238E27FC236}">
                <a16:creationId xmlns:a16="http://schemas.microsoft.com/office/drawing/2014/main" id="{1766BAF9-57C3-4183-BC1F-28BB3E7D2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2949575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2018</a:t>
            </a:r>
          </a:p>
        </p:txBody>
      </p:sp>
      <p:sp>
        <p:nvSpPr>
          <p:cNvPr id="26660" name="TextBox 11">
            <a:extLst>
              <a:ext uri="{FF2B5EF4-FFF2-40B4-BE49-F238E27FC236}">
                <a16:creationId xmlns:a16="http://schemas.microsoft.com/office/drawing/2014/main" id="{2B80595B-E904-44A3-886D-FDAACED1C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738" y="338138"/>
            <a:ext cx="5111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2011</a:t>
            </a:r>
          </a:p>
        </p:txBody>
      </p:sp>
      <p:cxnSp>
        <p:nvCxnSpPr>
          <p:cNvPr id="121" name="Прямая соединительная линия 120">
            <a:extLst>
              <a:ext uri="{FF2B5EF4-FFF2-40B4-BE49-F238E27FC236}">
                <a16:creationId xmlns:a16="http://schemas.microsoft.com/office/drawing/2014/main" id="{9C0A3580-0882-4535-81F6-4E7CF61CF54E}"/>
              </a:ext>
            </a:extLst>
          </p:cNvPr>
          <p:cNvCxnSpPr/>
          <p:nvPr/>
        </p:nvCxnSpPr>
        <p:spPr>
          <a:xfrm flipV="1">
            <a:off x="3201988" y="962025"/>
            <a:ext cx="1587" cy="1354138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>
            <a:extLst>
              <a:ext uri="{FF2B5EF4-FFF2-40B4-BE49-F238E27FC236}">
                <a16:creationId xmlns:a16="http://schemas.microsoft.com/office/drawing/2014/main" id="{4C150FF5-F01C-44FA-A367-D54FE1F69BC7}"/>
              </a:ext>
            </a:extLst>
          </p:cNvPr>
          <p:cNvCxnSpPr/>
          <p:nvPr/>
        </p:nvCxnSpPr>
        <p:spPr>
          <a:xfrm flipV="1">
            <a:off x="3889375" y="3243263"/>
            <a:ext cx="3175" cy="1560512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>
            <a:extLst>
              <a:ext uri="{FF2B5EF4-FFF2-40B4-BE49-F238E27FC236}">
                <a16:creationId xmlns:a16="http://schemas.microsoft.com/office/drawing/2014/main" id="{421CC4E9-75CC-45A7-B2F1-2A74F82178D0}"/>
              </a:ext>
            </a:extLst>
          </p:cNvPr>
          <p:cNvCxnSpPr/>
          <p:nvPr/>
        </p:nvCxnSpPr>
        <p:spPr>
          <a:xfrm flipV="1">
            <a:off x="2268538" y="3222625"/>
            <a:ext cx="19050" cy="1509713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>
            <a:extLst>
              <a:ext uri="{FF2B5EF4-FFF2-40B4-BE49-F238E27FC236}">
                <a16:creationId xmlns:a16="http://schemas.microsoft.com/office/drawing/2014/main" id="{6EFA9720-7E29-4ACA-99C0-D17B2C67722F}"/>
              </a:ext>
            </a:extLst>
          </p:cNvPr>
          <p:cNvCxnSpPr/>
          <p:nvPr/>
        </p:nvCxnSpPr>
        <p:spPr>
          <a:xfrm flipV="1">
            <a:off x="6300788" y="3243263"/>
            <a:ext cx="0" cy="148907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>
            <a:extLst>
              <a:ext uri="{FF2B5EF4-FFF2-40B4-BE49-F238E27FC236}">
                <a16:creationId xmlns:a16="http://schemas.microsoft.com/office/drawing/2014/main" id="{7D57BB21-3596-4934-A692-B93F5FF99394}"/>
              </a:ext>
            </a:extLst>
          </p:cNvPr>
          <p:cNvCxnSpPr/>
          <p:nvPr/>
        </p:nvCxnSpPr>
        <p:spPr>
          <a:xfrm flipH="1" flipV="1">
            <a:off x="5651500" y="758825"/>
            <a:ext cx="7938" cy="143827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>
            <a:extLst>
              <a:ext uri="{FF2B5EF4-FFF2-40B4-BE49-F238E27FC236}">
                <a16:creationId xmlns:a16="http://schemas.microsoft.com/office/drawing/2014/main" id="{8A57E475-31DE-459C-B868-A3AC2F9D1D16}"/>
              </a:ext>
            </a:extLst>
          </p:cNvPr>
          <p:cNvCxnSpPr/>
          <p:nvPr/>
        </p:nvCxnSpPr>
        <p:spPr>
          <a:xfrm flipV="1">
            <a:off x="6991350" y="1038225"/>
            <a:ext cx="0" cy="1249363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id="{E04A2E3E-558F-4416-999A-F0167F0E3F0F}"/>
              </a:ext>
            </a:extLst>
          </p:cNvPr>
          <p:cNvCxnSpPr/>
          <p:nvPr/>
        </p:nvCxnSpPr>
        <p:spPr>
          <a:xfrm flipV="1">
            <a:off x="7639050" y="3282950"/>
            <a:ext cx="0" cy="130492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>
            <a:extLst>
              <a:ext uri="{FF2B5EF4-FFF2-40B4-BE49-F238E27FC236}">
                <a16:creationId xmlns:a16="http://schemas.microsoft.com/office/drawing/2014/main" id="{96962A21-2727-4463-B4C0-C226D28E7473}"/>
              </a:ext>
            </a:extLst>
          </p:cNvPr>
          <p:cNvCxnSpPr/>
          <p:nvPr/>
        </p:nvCxnSpPr>
        <p:spPr>
          <a:xfrm flipV="1">
            <a:off x="5270500" y="3211513"/>
            <a:ext cx="12700" cy="171132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>
            <a:extLst>
              <a:ext uri="{FF2B5EF4-FFF2-40B4-BE49-F238E27FC236}">
                <a16:creationId xmlns:a16="http://schemas.microsoft.com/office/drawing/2014/main" id="{CA9848F6-C1F1-4B47-A78E-7B24293E174E}"/>
              </a:ext>
            </a:extLst>
          </p:cNvPr>
          <p:cNvCxnSpPr/>
          <p:nvPr/>
        </p:nvCxnSpPr>
        <p:spPr>
          <a:xfrm flipH="1" flipV="1">
            <a:off x="8086725" y="1123950"/>
            <a:ext cx="11113" cy="1192213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>
            <a:extLst>
              <a:ext uri="{FF2B5EF4-FFF2-40B4-BE49-F238E27FC236}">
                <a16:creationId xmlns:a16="http://schemas.microsoft.com/office/drawing/2014/main" id="{C8EA589F-4417-42DA-97B5-30F5BC82DA65}"/>
              </a:ext>
            </a:extLst>
          </p:cNvPr>
          <p:cNvCxnSpPr/>
          <p:nvPr/>
        </p:nvCxnSpPr>
        <p:spPr>
          <a:xfrm flipV="1">
            <a:off x="4716463" y="1865313"/>
            <a:ext cx="0" cy="363537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71" name="TextBox 8">
            <a:extLst>
              <a:ext uri="{FF2B5EF4-FFF2-40B4-BE49-F238E27FC236}">
                <a16:creationId xmlns:a16="http://schemas.microsoft.com/office/drawing/2014/main" id="{4AE60689-0D3C-426F-9955-9632B227C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26672" name="Рисунок 9">
            <a:extLst>
              <a:ext uri="{FF2B5EF4-FFF2-40B4-BE49-F238E27FC236}">
                <a16:creationId xmlns:a16="http://schemas.microsoft.com/office/drawing/2014/main" id="{5D5B7C93-1601-4D8E-8631-9C9FCEBF2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73" name="Прямоугольник 29">
            <a:extLst>
              <a:ext uri="{FF2B5EF4-FFF2-40B4-BE49-F238E27FC236}">
                <a16:creationId xmlns:a16="http://schemas.microsoft.com/office/drawing/2014/main" id="{341F2CB3-891E-48F6-A6B2-6BB9211F6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38338"/>
            <a:ext cx="1979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</a:pPr>
            <a:r>
              <a:rPr lang="ru-RU" altLang="ru-RU" sz="1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БИОТЕХНОПАРК</a:t>
            </a:r>
          </a:p>
        </p:txBody>
      </p:sp>
      <p:pic>
        <p:nvPicPr>
          <p:cNvPr id="26674" name="Рисунок 12">
            <a:extLst>
              <a:ext uri="{FF2B5EF4-FFF2-40B4-BE49-F238E27FC236}">
                <a16:creationId xmlns:a16="http://schemas.microsoft.com/office/drawing/2014/main" id="{D9C9988C-F717-4856-9B37-7484FAAC1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320925"/>
            <a:ext cx="10795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2">
            <a:extLst>
              <a:ext uri="{FF2B5EF4-FFF2-40B4-BE49-F238E27FC236}">
                <a16:creationId xmlns:a16="http://schemas.microsoft.com/office/drawing/2014/main" id="{4EAE9CEF-FC3B-4A0A-9CAC-406E67A75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-12700"/>
            <a:ext cx="6303962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Объект 3">
            <a:extLst>
              <a:ext uri="{FF2B5EF4-FFF2-40B4-BE49-F238E27FC236}">
                <a16:creationId xmlns:a16="http://schemas.microsoft.com/office/drawing/2014/main" id="{8CBB9249-EED5-4C41-89DB-A7A69B3CC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113" y="0"/>
            <a:ext cx="3578226" cy="5162550"/>
          </a:xfrm>
        </p:spPr>
      </p:pic>
      <p:pic>
        <p:nvPicPr>
          <p:cNvPr id="27652" name="Рисунок 2">
            <a:extLst>
              <a:ext uri="{FF2B5EF4-FFF2-40B4-BE49-F238E27FC236}">
                <a16:creationId xmlns:a16="http://schemas.microsoft.com/office/drawing/2014/main" id="{C570E71D-D1C8-4CA9-830C-ECF80398B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6">
            <a:extLst>
              <a:ext uri="{FF2B5EF4-FFF2-40B4-BE49-F238E27FC236}">
                <a16:creationId xmlns:a16="http://schemas.microsoft.com/office/drawing/2014/main" id="{E64E0655-FBED-4CCA-AEC3-9D7ED28F2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27654" name="TextBox 3">
            <a:extLst>
              <a:ext uri="{FF2B5EF4-FFF2-40B4-BE49-F238E27FC236}">
                <a16:creationId xmlns:a16="http://schemas.microsoft.com/office/drawing/2014/main" id="{728687D5-0DB3-4638-9EFA-A0D87D551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3" y="1044575"/>
            <a:ext cx="10858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altLang="ru-RU" sz="10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ЦЕЛЕВЫЕ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0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ПОКАЗАТЕЛИ</a:t>
            </a:r>
          </a:p>
          <a:p>
            <a:endParaRPr lang="ru-RU" altLang="ru-RU" sz="10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655" name="TextBox 8">
            <a:extLst>
              <a:ext uri="{FF2B5EF4-FFF2-40B4-BE49-F238E27FC236}">
                <a16:creationId xmlns:a16="http://schemas.microsoft.com/office/drawing/2014/main" id="{83CF9936-74C7-489D-BEE5-2B2A1E972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27656" name="Рисунок 9">
            <a:extLst>
              <a:ext uri="{FF2B5EF4-FFF2-40B4-BE49-F238E27FC236}">
                <a16:creationId xmlns:a16="http://schemas.microsoft.com/office/drawing/2014/main" id="{6808E812-828D-4198-A2DA-C3D37FCB3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D90B207-DF1D-45B2-AF69-40A19AAF5A16}"/>
              </a:ext>
            </a:extLst>
          </p:cNvPr>
          <p:cNvSpPr/>
          <p:nvPr/>
        </p:nvSpPr>
        <p:spPr bwMode="auto">
          <a:xfrm>
            <a:off x="4157663" y="2232025"/>
            <a:ext cx="4975225" cy="1552575"/>
          </a:xfrm>
          <a:prstGeom prst="rect">
            <a:avLst/>
          </a:prstGeom>
          <a:solidFill>
            <a:schemeClr val="bg1">
              <a:lumMod val="7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700">
              <a:solidFill>
                <a:prstClr val="white"/>
              </a:solidFill>
            </a:endParaRPr>
          </a:p>
        </p:txBody>
      </p:sp>
      <p:sp>
        <p:nvSpPr>
          <p:cNvPr id="27658" name="TextBox 18">
            <a:extLst>
              <a:ext uri="{FF2B5EF4-FFF2-40B4-BE49-F238E27FC236}">
                <a16:creationId xmlns:a16="http://schemas.microsoft.com/office/drawing/2014/main" id="{DFE1E8C5-3FFC-481B-A4EE-EC6B3C439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2236788"/>
            <a:ext cx="671513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82 401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542</a:t>
            </a:r>
            <a:endParaRPr lang="en-US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150,0</a:t>
            </a:r>
          </a:p>
        </p:txBody>
      </p:sp>
      <p:sp>
        <p:nvSpPr>
          <p:cNvPr id="27659" name="TextBox 18">
            <a:extLst>
              <a:ext uri="{FF2B5EF4-FFF2-40B4-BE49-F238E27FC236}">
                <a16:creationId xmlns:a16="http://schemas.microsoft.com/office/drawing/2014/main" id="{0C8F7875-381E-4B9C-8E74-A2A6ABDBE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2233613"/>
            <a:ext cx="72707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215 322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484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247,0</a:t>
            </a:r>
          </a:p>
        </p:txBody>
      </p:sp>
      <p:sp>
        <p:nvSpPr>
          <p:cNvPr id="27660" name="TextBox 18">
            <a:extLst>
              <a:ext uri="{FF2B5EF4-FFF2-40B4-BE49-F238E27FC236}">
                <a16:creationId xmlns:a16="http://schemas.microsoft.com/office/drawing/2014/main" id="{44CD5933-D555-4EE1-820C-D2EA2D9B7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233613"/>
            <a:ext cx="754063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93 679 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942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280,0</a:t>
            </a:r>
          </a:p>
        </p:txBody>
      </p:sp>
      <p:sp>
        <p:nvSpPr>
          <p:cNvPr id="27661" name="TextBox 18">
            <a:extLst>
              <a:ext uri="{FF2B5EF4-FFF2-40B4-BE49-F238E27FC236}">
                <a16:creationId xmlns:a16="http://schemas.microsoft.com/office/drawing/2014/main" id="{79AA98D8-9717-4D21-8257-2B3C1DB12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313" y="2232025"/>
            <a:ext cx="70961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244 783 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945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563,0</a:t>
            </a:r>
          </a:p>
        </p:txBody>
      </p:sp>
      <p:sp>
        <p:nvSpPr>
          <p:cNvPr id="27662" name="TextBox 18">
            <a:extLst>
              <a:ext uri="{FF2B5EF4-FFF2-40B4-BE49-F238E27FC236}">
                <a16:creationId xmlns:a16="http://schemas.microsoft.com/office/drawing/2014/main" id="{28E192C4-A0CC-404B-8512-3A5DB4082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8" y="2211710"/>
            <a:ext cx="6302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99 286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1 192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310,0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663" name="TextBox 18">
            <a:extLst>
              <a:ext uri="{FF2B5EF4-FFF2-40B4-BE49-F238E27FC236}">
                <a16:creationId xmlns:a16="http://schemas.microsoft.com/office/drawing/2014/main" id="{68A33756-A84D-462F-BA2D-B04CDF138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7738" y="2233613"/>
            <a:ext cx="6588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186 427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1 001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1 000,0</a:t>
            </a:r>
          </a:p>
        </p:txBody>
      </p:sp>
      <p:sp>
        <p:nvSpPr>
          <p:cNvPr id="27664" name="TextBox 18">
            <a:extLst>
              <a:ext uri="{FF2B5EF4-FFF2-40B4-BE49-F238E27FC236}">
                <a16:creationId xmlns:a16="http://schemas.microsoft.com/office/drawing/2014/main" id="{D5E5F66B-8E52-437E-953E-7387F0C03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2239963"/>
            <a:ext cx="776288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105 239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1 502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320,0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5E850F6-6B96-44EE-BCDA-F8FD3687F034}"/>
              </a:ext>
            </a:extLst>
          </p:cNvPr>
          <p:cNvCxnSpPr>
            <a:cxnSpLocks/>
            <a:stCxn id="13" idx="1"/>
          </p:cNvCxnSpPr>
          <p:nvPr/>
        </p:nvCxnSpPr>
        <p:spPr bwMode="auto">
          <a:xfrm flipV="1">
            <a:off x="4144963" y="2632075"/>
            <a:ext cx="4938712" cy="301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4E98033-4C5B-4992-8FA0-C5E187A88805}"/>
              </a:ext>
            </a:extLst>
          </p:cNvPr>
          <p:cNvCxnSpPr>
            <a:cxnSpLocks/>
          </p:cNvCxnSpPr>
          <p:nvPr/>
        </p:nvCxnSpPr>
        <p:spPr bwMode="auto">
          <a:xfrm>
            <a:off x="4184650" y="2841625"/>
            <a:ext cx="4959350" cy="31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7" name="TextBox 10">
            <a:extLst>
              <a:ext uri="{FF2B5EF4-FFF2-40B4-BE49-F238E27FC236}">
                <a16:creationId xmlns:a16="http://schemas.microsoft.com/office/drawing/2014/main" id="{5CA6FF50-222E-4055-B23D-A58780939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2576513"/>
            <a:ext cx="1879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800">
                <a:solidFill>
                  <a:srgbClr val="FFFFFF"/>
                </a:solidFill>
              </a:rPr>
              <a:t>Годовая выручка резидентов, млн руб.</a:t>
            </a:r>
            <a:endParaRPr lang="ru-RU" altLang="ru-RU" sz="8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7668" name="Группа 4">
            <a:extLst>
              <a:ext uri="{FF2B5EF4-FFF2-40B4-BE49-F238E27FC236}">
                <a16:creationId xmlns:a16="http://schemas.microsoft.com/office/drawing/2014/main" id="{CEB42B04-5B00-4910-B600-FC88A295DBF3}"/>
              </a:ext>
            </a:extLst>
          </p:cNvPr>
          <p:cNvGrpSpPr>
            <a:grpSpLocks/>
          </p:cNvGrpSpPr>
          <p:nvPr/>
        </p:nvGrpSpPr>
        <p:grpSpPr bwMode="auto">
          <a:xfrm>
            <a:off x="2495550" y="2463800"/>
            <a:ext cx="1689100" cy="180975"/>
            <a:chOff x="3094881" y="915566"/>
            <a:chExt cx="1135891" cy="366976"/>
          </a:xfrm>
        </p:grpSpPr>
        <p:sp>
          <p:nvSpPr>
            <p:cNvPr id="26" name="Параллелограмм 25">
              <a:extLst>
                <a:ext uri="{FF2B5EF4-FFF2-40B4-BE49-F238E27FC236}">
                  <a16:creationId xmlns:a16="http://schemas.microsoft.com/office/drawing/2014/main" id="{19C0962B-9B61-463F-9ED4-FE6E5509E6F0}"/>
                </a:ext>
              </a:extLst>
            </p:cNvPr>
            <p:cNvSpPr/>
            <p:nvPr/>
          </p:nvSpPr>
          <p:spPr>
            <a:xfrm>
              <a:off x="3094881" y="915566"/>
              <a:ext cx="1113472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803CA79-2638-4799-90F0-D9F5553EDC69}"/>
                </a:ext>
              </a:extLst>
            </p:cNvPr>
            <p:cNvSpPr/>
            <p:nvPr/>
          </p:nvSpPr>
          <p:spPr>
            <a:xfrm>
              <a:off x="3276367" y="915566"/>
              <a:ext cx="954405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27669" name="Группа 4">
            <a:extLst>
              <a:ext uri="{FF2B5EF4-FFF2-40B4-BE49-F238E27FC236}">
                <a16:creationId xmlns:a16="http://schemas.microsoft.com/office/drawing/2014/main" id="{5C3D4434-626B-4CBC-800E-977B66D86957}"/>
              </a:ext>
            </a:extLst>
          </p:cNvPr>
          <p:cNvGrpSpPr>
            <a:grpSpLocks/>
          </p:cNvGrpSpPr>
          <p:nvPr/>
        </p:nvGrpSpPr>
        <p:grpSpPr bwMode="auto">
          <a:xfrm>
            <a:off x="2386013" y="2682875"/>
            <a:ext cx="1809750" cy="179388"/>
            <a:chOff x="3094881" y="915566"/>
            <a:chExt cx="1135891" cy="366976"/>
          </a:xfrm>
        </p:grpSpPr>
        <p:sp>
          <p:nvSpPr>
            <p:cNvPr id="29" name="Параллелограмм 28">
              <a:extLst>
                <a:ext uri="{FF2B5EF4-FFF2-40B4-BE49-F238E27FC236}">
                  <a16:creationId xmlns:a16="http://schemas.microsoft.com/office/drawing/2014/main" id="{663DFB2D-F3B5-4130-B7F8-76E17F1BFBAB}"/>
                </a:ext>
              </a:extLst>
            </p:cNvPr>
            <p:cNvSpPr/>
            <p:nvPr/>
          </p:nvSpPr>
          <p:spPr>
            <a:xfrm>
              <a:off x="3094881" y="915566"/>
              <a:ext cx="1113970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0769226B-3430-42C5-812D-2A36F9589B2A}"/>
                </a:ext>
              </a:extLst>
            </p:cNvPr>
            <p:cNvSpPr/>
            <p:nvPr/>
          </p:nvSpPr>
          <p:spPr>
            <a:xfrm>
              <a:off x="3276225" y="915566"/>
              <a:ext cx="954547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7670" name="TextBox 10">
            <a:extLst>
              <a:ext uri="{FF2B5EF4-FFF2-40B4-BE49-F238E27FC236}">
                <a16:creationId xmlns:a16="http://schemas.microsoft.com/office/drawing/2014/main" id="{D793C3C9-00C1-48C2-8FE0-BA1C1EE85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2443163"/>
            <a:ext cx="20177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Годовая выручка резидентов, млн руб.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70F8AAB4-6215-45FD-A3B6-484FBB83290B}"/>
              </a:ext>
            </a:extLst>
          </p:cNvPr>
          <p:cNvCxnSpPr>
            <a:cxnSpLocks/>
          </p:cNvCxnSpPr>
          <p:nvPr/>
        </p:nvCxnSpPr>
        <p:spPr>
          <a:xfrm>
            <a:off x="4184650" y="2217738"/>
            <a:ext cx="12700" cy="15255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72" name="Группа 4">
            <a:extLst>
              <a:ext uri="{FF2B5EF4-FFF2-40B4-BE49-F238E27FC236}">
                <a16:creationId xmlns:a16="http://schemas.microsoft.com/office/drawing/2014/main" id="{8926387F-323D-4EF4-A11B-0F76F8817B89}"/>
              </a:ext>
            </a:extLst>
          </p:cNvPr>
          <p:cNvGrpSpPr>
            <a:grpSpLocks/>
          </p:cNvGrpSpPr>
          <p:nvPr/>
        </p:nvGrpSpPr>
        <p:grpSpPr bwMode="auto">
          <a:xfrm>
            <a:off x="2609850" y="2249488"/>
            <a:ext cx="1570038" cy="176212"/>
            <a:chOff x="3094881" y="915566"/>
            <a:chExt cx="1135891" cy="366976"/>
          </a:xfrm>
        </p:grpSpPr>
        <p:sp>
          <p:nvSpPr>
            <p:cNvPr id="34" name="Параллелограмм 33">
              <a:extLst>
                <a:ext uri="{FF2B5EF4-FFF2-40B4-BE49-F238E27FC236}">
                  <a16:creationId xmlns:a16="http://schemas.microsoft.com/office/drawing/2014/main" id="{E6790617-72F8-4989-AF66-4C133552CC01}"/>
                </a:ext>
              </a:extLst>
            </p:cNvPr>
            <p:cNvSpPr/>
            <p:nvPr/>
          </p:nvSpPr>
          <p:spPr>
            <a:xfrm>
              <a:off x="3094881" y="915566"/>
              <a:ext cx="1114069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0F90967B-D5A3-44AD-AA1A-4AEC012F373C}"/>
                </a:ext>
              </a:extLst>
            </p:cNvPr>
            <p:cNvSpPr/>
            <p:nvPr/>
          </p:nvSpPr>
          <p:spPr>
            <a:xfrm>
              <a:off x="3276348" y="915566"/>
              <a:ext cx="954424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7673" name="TextBox 10">
            <a:extLst>
              <a:ext uri="{FF2B5EF4-FFF2-40B4-BE49-F238E27FC236}">
                <a16:creationId xmlns:a16="http://schemas.microsoft.com/office/drawing/2014/main" id="{30BE1EBA-3374-4598-8BC8-52E8531CB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938" y="2238375"/>
            <a:ext cx="14398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Количество резидентов</a:t>
            </a:r>
          </a:p>
        </p:txBody>
      </p:sp>
      <p:grpSp>
        <p:nvGrpSpPr>
          <p:cNvPr id="27674" name="Группа 4">
            <a:extLst>
              <a:ext uri="{FF2B5EF4-FFF2-40B4-BE49-F238E27FC236}">
                <a16:creationId xmlns:a16="http://schemas.microsoft.com/office/drawing/2014/main" id="{93C1BA81-BF1A-4C92-BCFD-D5FD89A2FFC1}"/>
              </a:ext>
            </a:extLst>
          </p:cNvPr>
          <p:cNvGrpSpPr>
            <a:grpSpLocks/>
          </p:cNvGrpSpPr>
          <p:nvPr/>
        </p:nvGrpSpPr>
        <p:grpSpPr bwMode="auto">
          <a:xfrm>
            <a:off x="2268538" y="2898775"/>
            <a:ext cx="1916112" cy="230188"/>
            <a:chOff x="3094881" y="915566"/>
            <a:chExt cx="1135891" cy="366976"/>
          </a:xfrm>
        </p:grpSpPr>
        <p:sp>
          <p:nvSpPr>
            <p:cNvPr id="38" name="Параллелограмм 37">
              <a:extLst>
                <a:ext uri="{FF2B5EF4-FFF2-40B4-BE49-F238E27FC236}">
                  <a16:creationId xmlns:a16="http://schemas.microsoft.com/office/drawing/2014/main" id="{30938E0A-4F5C-40E7-B23E-83CEC9682953}"/>
                </a:ext>
              </a:extLst>
            </p:cNvPr>
            <p:cNvSpPr/>
            <p:nvPr/>
          </p:nvSpPr>
          <p:spPr>
            <a:xfrm>
              <a:off x="3094881" y="915566"/>
              <a:ext cx="1114246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4BFDC1EE-B192-42AB-8DF2-D9E96634F213}"/>
                </a:ext>
              </a:extLst>
            </p:cNvPr>
            <p:cNvSpPr/>
            <p:nvPr/>
          </p:nvSpPr>
          <p:spPr>
            <a:xfrm>
              <a:off x="3276510" y="915566"/>
              <a:ext cx="954262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7675" name="TextBox 10">
            <a:extLst>
              <a:ext uri="{FF2B5EF4-FFF2-40B4-BE49-F238E27FC236}">
                <a16:creationId xmlns:a16="http://schemas.microsoft.com/office/drawing/2014/main" id="{2B76FA94-B45A-4EF9-8FB5-CD1ADD585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2860675"/>
            <a:ext cx="1928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Объем привлеченных инвестиций резидентов, млн руб.</a:t>
            </a:r>
            <a:endParaRPr lang="ru-RU" altLang="ru-RU" sz="6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676" name="TextBox 10">
            <a:extLst>
              <a:ext uri="{FF2B5EF4-FFF2-40B4-BE49-F238E27FC236}">
                <a16:creationId xmlns:a16="http://schemas.microsoft.com/office/drawing/2014/main" id="{2BE7A90B-F032-4098-80BD-0A8AE6DFD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817688"/>
            <a:ext cx="100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Наименование показателя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36153770-C751-41C9-959B-990C875CADCF}"/>
              </a:ext>
            </a:extLst>
          </p:cNvPr>
          <p:cNvCxnSpPr>
            <a:cxnSpLocks/>
          </p:cNvCxnSpPr>
          <p:nvPr/>
        </p:nvCxnSpPr>
        <p:spPr bwMode="auto">
          <a:xfrm>
            <a:off x="4225925" y="2436813"/>
            <a:ext cx="49387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Таблица 42">
            <a:extLst>
              <a:ext uri="{FF2B5EF4-FFF2-40B4-BE49-F238E27FC236}">
                <a16:creationId xmlns:a16="http://schemas.microsoft.com/office/drawing/2014/main" id="{3D652B54-B7F4-4726-95D5-F8D934666041}"/>
              </a:ext>
            </a:extLst>
          </p:cNvPr>
          <p:cNvGraphicFramePr>
            <a:graphicFrameLocks noGrp="1"/>
          </p:cNvGraphicFramePr>
          <p:nvPr/>
        </p:nvGraphicFramePr>
        <p:xfrm>
          <a:off x="4149154" y="1570037"/>
          <a:ext cx="5015483" cy="649289"/>
        </p:xfrm>
        <a:graphic>
          <a:graphicData uri="http://schemas.openxmlformats.org/drawingml/2006/table">
            <a:tbl>
              <a:tblPr/>
              <a:tblGrid>
                <a:gridCol w="471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99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0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32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55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69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69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693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57718">
                <a:tc gridSpan="2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С 2010 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по 2016 10</a:t>
                      </a:r>
                    </a:p>
                  </a:txBody>
                  <a:tcPr marL="91441" marR="91441" marT="45307" marB="453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30" marR="91430" marT="45469" marB="4546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2017</a:t>
                      </a:r>
                    </a:p>
                  </a:txBody>
                  <a:tcPr marL="91441" marR="91441" marT="45307" marB="453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2018</a:t>
                      </a:r>
                    </a:p>
                  </a:txBody>
                  <a:tcPr marL="91441" marR="91441" marT="45307" marB="453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2019</a:t>
                      </a:r>
                    </a:p>
                  </a:txBody>
                  <a:tcPr marL="91441" marR="91441" marT="45307" marB="453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Перспективное развитие</a:t>
                      </a:r>
                    </a:p>
                  </a:txBody>
                  <a:tcPr marL="91441" marR="91441" marT="45307" marB="453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571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План</a:t>
                      </a:r>
                    </a:p>
                  </a:txBody>
                  <a:tcPr marL="91441" marR="91441" marT="45307" marB="453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Факт</a:t>
                      </a:r>
                    </a:p>
                  </a:txBody>
                  <a:tcPr marL="91441" marR="91441" marT="45307" marB="453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План </a:t>
                      </a:r>
                    </a:p>
                  </a:txBody>
                  <a:tcPr marL="91441" marR="91441" marT="45307" marB="453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Факт</a:t>
                      </a:r>
                    </a:p>
                  </a:txBody>
                  <a:tcPr marL="91441" marR="91441" marT="45307" marB="453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План </a:t>
                      </a:r>
                    </a:p>
                  </a:txBody>
                  <a:tcPr marL="91441" marR="91441" marT="45307" marB="453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Факт</a:t>
                      </a:r>
                    </a:p>
                  </a:txBody>
                  <a:tcPr marL="91441" marR="91441" marT="45307" marB="453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План </a:t>
                      </a:r>
                    </a:p>
                  </a:txBody>
                  <a:tcPr marL="91441" marR="91441" marT="45307" marB="453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Факт</a:t>
                      </a:r>
                    </a:p>
                  </a:txBody>
                  <a:tcPr marL="91441" marR="91441" marT="45307" marB="453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2020</a:t>
                      </a:r>
                    </a:p>
                  </a:txBody>
                  <a:tcPr marL="91441" marR="91441" marT="45307" marB="45307" vert="vert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2021</a:t>
                      </a:r>
                    </a:p>
                  </a:txBody>
                  <a:tcPr marL="91441" marR="91441" marT="45307" marB="45307" vert="vert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2022</a:t>
                      </a:r>
                    </a:p>
                  </a:txBody>
                  <a:tcPr marL="91441" marR="91441" marT="45307" marB="45307" vert="vert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679" name="TextBox 18">
            <a:extLst>
              <a:ext uri="{FF2B5EF4-FFF2-40B4-BE49-F238E27FC236}">
                <a16:creationId xmlns:a16="http://schemas.microsoft.com/office/drawing/2014/main" id="{480E7DE3-D143-4302-8A10-19C6CAB4F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0" y="2238375"/>
            <a:ext cx="5651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117 145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1 502</a:t>
            </a:r>
          </a:p>
        </p:txBody>
      </p:sp>
      <p:sp>
        <p:nvSpPr>
          <p:cNvPr id="27680" name="TextBox 10">
            <a:extLst>
              <a:ext uri="{FF2B5EF4-FFF2-40B4-BE49-F238E27FC236}">
                <a16:creationId xmlns:a16="http://schemas.microsoft.com/office/drawing/2014/main" id="{16C7CAFF-F205-4B7B-89B5-32F6B40FB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88" y="2652713"/>
            <a:ext cx="2079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Количество созданных рабочих мест</a:t>
            </a:r>
          </a:p>
        </p:txBody>
      </p:sp>
      <p:sp>
        <p:nvSpPr>
          <p:cNvPr id="27681" name="TextBox 18">
            <a:extLst>
              <a:ext uri="{FF2B5EF4-FFF2-40B4-BE49-F238E27FC236}">
                <a16:creationId xmlns:a16="http://schemas.microsoft.com/office/drawing/2014/main" id="{EA8E9F83-8F7F-463E-8495-DC7A2BFAD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2236788"/>
            <a:ext cx="6715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482 288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470</a:t>
            </a:r>
            <a:endParaRPr lang="en-US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1 747,0</a:t>
            </a:r>
          </a:p>
        </p:txBody>
      </p:sp>
      <p:sp>
        <p:nvSpPr>
          <p:cNvPr id="27682" name="TextBox 18">
            <a:extLst>
              <a:ext uri="{FF2B5EF4-FFF2-40B4-BE49-F238E27FC236}">
                <a16:creationId xmlns:a16="http://schemas.microsoft.com/office/drawing/2014/main" id="{502C39BA-4128-4F16-99AD-A72410951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825" y="2236788"/>
            <a:ext cx="72707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379 353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400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2 200,0</a:t>
            </a:r>
          </a:p>
        </p:txBody>
      </p:sp>
      <p:grpSp>
        <p:nvGrpSpPr>
          <p:cNvPr id="27683" name="Группа 4">
            <a:extLst>
              <a:ext uri="{FF2B5EF4-FFF2-40B4-BE49-F238E27FC236}">
                <a16:creationId xmlns:a16="http://schemas.microsoft.com/office/drawing/2014/main" id="{A295C8CE-D7CB-4386-8030-9D6E6DBB8CA2}"/>
              </a:ext>
            </a:extLst>
          </p:cNvPr>
          <p:cNvGrpSpPr>
            <a:grpSpLocks/>
          </p:cNvGrpSpPr>
          <p:nvPr/>
        </p:nvGrpSpPr>
        <p:grpSpPr bwMode="auto">
          <a:xfrm>
            <a:off x="2157413" y="3175000"/>
            <a:ext cx="2039937" cy="247650"/>
            <a:chOff x="3094881" y="915566"/>
            <a:chExt cx="1135891" cy="366976"/>
          </a:xfrm>
        </p:grpSpPr>
        <p:sp>
          <p:nvSpPr>
            <p:cNvPr id="46" name="Параллелограмм 45">
              <a:extLst>
                <a:ext uri="{FF2B5EF4-FFF2-40B4-BE49-F238E27FC236}">
                  <a16:creationId xmlns:a16="http://schemas.microsoft.com/office/drawing/2014/main" id="{A2C445DA-2EA3-4A49-8784-B6002D3853CA}"/>
                </a:ext>
              </a:extLst>
            </p:cNvPr>
            <p:cNvSpPr/>
            <p:nvPr/>
          </p:nvSpPr>
          <p:spPr>
            <a:xfrm>
              <a:off x="3094881" y="915566"/>
              <a:ext cx="1114676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7B7C2073-A4DF-4813-8631-275A5F9BC415}"/>
                </a:ext>
              </a:extLst>
            </p:cNvPr>
            <p:cNvSpPr/>
            <p:nvPr/>
          </p:nvSpPr>
          <p:spPr>
            <a:xfrm>
              <a:off x="3276977" y="915566"/>
              <a:ext cx="953795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7684" name="TextBox 10">
            <a:extLst>
              <a:ext uri="{FF2B5EF4-FFF2-40B4-BE49-F238E27FC236}">
                <a16:creationId xmlns:a16="http://schemas.microsoft.com/office/drawing/2014/main" id="{6B2E210A-9A5D-4DD6-BE0F-78D924A62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3136900"/>
            <a:ext cx="191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Объем налоговых отчислений резидентов в ФБ, млн руб.</a:t>
            </a:r>
            <a:endParaRPr lang="ru-RU" altLang="ru-RU" sz="6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7685" name="Группа 4">
            <a:extLst>
              <a:ext uri="{FF2B5EF4-FFF2-40B4-BE49-F238E27FC236}">
                <a16:creationId xmlns:a16="http://schemas.microsoft.com/office/drawing/2014/main" id="{49B9C725-AF4C-4843-B09F-8E9DD9BBE234}"/>
              </a:ext>
            </a:extLst>
          </p:cNvPr>
          <p:cNvGrpSpPr>
            <a:grpSpLocks/>
          </p:cNvGrpSpPr>
          <p:nvPr/>
        </p:nvGrpSpPr>
        <p:grpSpPr bwMode="auto">
          <a:xfrm>
            <a:off x="2030413" y="3465513"/>
            <a:ext cx="2160587" cy="246062"/>
            <a:chOff x="3094881" y="915566"/>
            <a:chExt cx="1135891" cy="366976"/>
          </a:xfrm>
        </p:grpSpPr>
        <p:sp>
          <p:nvSpPr>
            <p:cNvPr id="53" name="Параллелограмм 52">
              <a:extLst>
                <a:ext uri="{FF2B5EF4-FFF2-40B4-BE49-F238E27FC236}">
                  <a16:creationId xmlns:a16="http://schemas.microsoft.com/office/drawing/2014/main" id="{AA7C407E-BF14-43C7-A2EB-4304EDC4022D}"/>
                </a:ext>
              </a:extLst>
            </p:cNvPr>
            <p:cNvSpPr/>
            <p:nvPr/>
          </p:nvSpPr>
          <p:spPr>
            <a:xfrm>
              <a:off x="3094881" y="915566"/>
              <a:ext cx="1114191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77C675E3-C3E4-44F5-B94E-46D55AF6F1C8}"/>
                </a:ext>
              </a:extLst>
            </p:cNvPr>
            <p:cNvSpPr/>
            <p:nvPr/>
          </p:nvSpPr>
          <p:spPr>
            <a:xfrm>
              <a:off x="3276824" y="915566"/>
              <a:ext cx="953948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7686" name="TextBox 10">
            <a:extLst>
              <a:ext uri="{FF2B5EF4-FFF2-40B4-BE49-F238E27FC236}">
                <a16:creationId xmlns:a16="http://schemas.microsoft.com/office/drawing/2014/main" id="{9A66887F-D336-4763-A444-A3CDA4978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88" y="3433763"/>
            <a:ext cx="191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Объем налоговых отчислений резидентов в ОБ, млн руб.</a:t>
            </a:r>
            <a:endParaRPr lang="ru-RU" altLang="ru-RU" sz="6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D4CD9E2D-B35D-4944-A982-04932C96DF32}"/>
              </a:ext>
            </a:extLst>
          </p:cNvPr>
          <p:cNvCxnSpPr>
            <a:cxnSpLocks/>
          </p:cNvCxnSpPr>
          <p:nvPr/>
        </p:nvCxnSpPr>
        <p:spPr bwMode="auto">
          <a:xfrm flipV="1">
            <a:off x="4189413" y="3116263"/>
            <a:ext cx="4946650" cy="14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EAF48C31-0D20-4DB1-BE1B-7BECFCAFDDA1}"/>
              </a:ext>
            </a:extLst>
          </p:cNvPr>
          <p:cNvCxnSpPr>
            <a:cxnSpLocks/>
          </p:cNvCxnSpPr>
          <p:nvPr/>
        </p:nvCxnSpPr>
        <p:spPr bwMode="auto">
          <a:xfrm flipV="1">
            <a:off x="4197350" y="3411538"/>
            <a:ext cx="4946650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89" name="TextBox 18">
            <a:extLst>
              <a:ext uri="{FF2B5EF4-FFF2-40B4-BE49-F238E27FC236}">
                <a16:creationId xmlns:a16="http://schemas.microsoft.com/office/drawing/2014/main" id="{3DA1BE82-291E-4552-96A9-72600C21E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063" y="3495675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3 834,4</a:t>
            </a:r>
          </a:p>
        </p:txBody>
      </p:sp>
      <p:sp>
        <p:nvSpPr>
          <p:cNvPr id="27690" name="TextBox 18">
            <a:extLst>
              <a:ext uri="{FF2B5EF4-FFF2-40B4-BE49-F238E27FC236}">
                <a16:creationId xmlns:a16="http://schemas.microsoft.com/office/drawing/2014/main" id="{1407379D-463E-4A40-B242-47E7D8A15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194050"/>
            <a:ext cx="682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189,8</a:t>
            </a:r>
          </a:p>
        </p:txBody>
      </p:sp>
      <p:sp>
        <p:nvSpPr>
          <p:cNvPr id="27691" name="TextBox 18">
            <a:extLst>
              <a:ext uri="{FF2B5EF4-FFF2-40B4-BE49-F238E27FC236}">
                <a16:creationId xmlns:a16="http://schemas.microsoft.com/office/drawing/2014/main" id="{94FF2C2F-6471-4727-B933-8FB6D7F01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3508375"/>
            <a:ext cx="5476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518,9</a:t>
            </a:r>
          </a:p>
        </p:txBody>
      </p:sp>
      <p:sp>
        <p:nvSpPr>
          <p:cNvPr id="27692" name="TextBox 18">
            <a:extLst>
              <a:ext uri="{FF2B5EF4-FFF2-40B4-BE49-F238E27FC236}">
                <a16:creationId xmlns:a16="http://schemas.microsoft.com/office/drawing/2014/main" id="{1F22981D-21B6-4CB9-9AAA-BFF695FAE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525" y="3179763"/>
            <a:ext cx="585788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638,7</a:t>
            </a:r>
          </a:p>
        </p:txBody>
      </p:sp>
      <p:sp>
        <p:nvSpPr>
          <p:cNvPr id="27693" name="TextBox 18">
            <a:extLst>
              <a:ext uri="{FF2B5EF4-FFF2-40B4-BE49-F238E27FC236}">
                <a16:creationId xmlns:a16="http://schemas.microsoft.com/office/drawing/2014/main" id="{87011B88-67B6-41BB-9093-0C3ED616A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348773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619,4</a:t>
            </a:r>
          </a:p>
        </p:txBody>
      </p:sp>
      <p:sp>
        <p:nvSpPr>
          <p:cNvPr id="27694" name="TextBox 18">
            <a:extLst>
              <a:ext uri="{FF2B5EF4-FFF2-40B4-BE49-F238E27FC236}">
                <a16:creationId xmlns:a16="http://schemas.microsoft.com/office/drawing/2014/main" id="{6B663CC3-D2FB-4348-9E51-4AC6B2A06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3171825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353,3</a:t>
            </a:r>
          </a:p>
        </p:txBody>
      </p:sp>
      <p:sp>
        <p:nvSpPr>
          <p:cNvPr id="27695" name="TextBox 18">
            <a:extLst>
              <a:ext uri="{FF2B5EF4-FFF2-40B4-BE49-F238E27FC236}">
                <a16:creationId xmlns:a16="http://schemas.microsoft.com/office/drawing/2014/main" id="{9A59C31B-67D3-4C3E-B858-0FC71CF0C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3168650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532,1</a:t>
            </a:r>
          </a:p>
        </p:txBody>
      </p:sp>
      <p:sp>
        <p:nvSpPr>
          <p:cNvPr id="27696" name="TextBox 18">
            <a:extLst>
              <a:ext uri="{FF2B5EF4-FFF2-40B4-BE49-F238E27FC236}">
                <a16:creationId xmlns:a16="http://schemas.microsoft.com/office/drawing/2014/main" id="{F84F50C7-D734-4B4A-A9FD-8B1A8353B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348456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430,2</a:t>
            </a:r>
          </a:p>
        </p:txBody>
      </p:sp>
      <p:sp>
        <p:nvSpPr>
          <p:cNvPr id="27697" name="TextBox 18">
            <a:extLst>
              <a:ext uri="{FF2B5EF4-FFF2-40B4-BE49-F238E27FC236}">
                <a16:creationId xmlns:a16="http://schemas.microsoft.com/office/drawing/2014/main" id="{A50FC9AA-9A97-4ED4-A99C-AF709C2A1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3489325"/>
            <a:ext cx="5667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420,0</a:t>
            </a:r>
          </a:p>
        </p:txBody>
      </p:sp>
      <p:sp>
        <p:nvSpPr>
          <p:cNvPr id="27698" name="TextBox 18">
            <a:extLst>
              <a:ext uri="{FF2B5EF4-FFF2-40B4-BE49-F238E27FC236}">
                <a16:creationId xmlns:a16="http://schemas.microsoft.com/office/drawing/2014/main" id="{AA8AED5A-15E1-43CB-9C47-A293682D9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497263"/>
            <a:ext cx="4540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520,0</a:t>
            </a:r>
          </a:p>
        </p:txBody>
      </p:sp>
      <p:sp>
        <p:nvSpPr>
          <p:cNvPr id="27699" name="TextBox 18">
            <a:extLst>
              <a:ext uri="{FF2B5EF4-FFF2-40B4-BE49-F238E27FC236}">
                <a16:creationId xmlns:a16="http://schemas.microsoft.com/office/drawing/2014/main" id="{25AF5C83-F427-4996-ABBE-54BF50E09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49726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600,0</a:t>
            </a:r>
          </a:p>
        </p:txBody>
      </p:sp>
      <p:sp>
        <p:nvSpPr>
          <p:cNvPr id="27700" name="TextBox 18">
            <a:extLst>
              <a:ext uri="{FF2B5EF4-FFF2-40B4-BE49-F238E27FC236}">
                <a16:creationId xmlns:a16="http://schemas.microsoft.com/office/drawing/2014/main" id="{F836F299-7DB7-4E56-87EE-FE01198BA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263" y="349726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2 960,7</a:t>
            </a:r>
          </a:p>
        </p:txBody>
      </p:sp>
      <p:sp>
        <p:nvSpPr>
          <p:cNvPr id="27701" name="TextBox 18">
            <a:extLst>
              <a:ext uri="{FF2B5EF4-FFF2-40B4-BE49-F238E27FC236}">
                <a16:creationId xmlns:a16="http://schemas.microsoft.com/office/drawing/2014/main" id="{6CFB8A17-A087-46FE-B420-8B8099EF5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190875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281,4</a:t>
            </a:r>
          </a:p>
        </p:txBody>
      </p:sp>
      <p:sp>
        <p:nvSpPr>
          <p:cNvPr id="27702" name="TextBox 18">
            <a:extLst>
              <a:ext uri="{FF2B5EF4-FFF2-40B4-BE49-F238E27FC236}">
                <a16:creationId xmlns:a16="http://schemas.microsoft.com/office/drawing/2014/main" id="{61DCC778-A33F-4821-B95C-80ACD38C6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3163888"/>
            <a:ext cx="5683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257,8</a:t>
            </a:r>
          </a:p>
        </p:txBody>
      </p:sp>
      <p:sp>
        <p:nvSpPr>
          <p:cNvPr id="27703" name="TextBox 18">
            <a:extLst>
              <a:ext uri="{FF2B5EF4-FFF2-40B4-BE49-F238E27FC236}">
                <a16:creationId xmlns:a16="http://schemas.microsoft.com/office/drawing/2014/main" id="{5D16ED4F-A205-480B-9773-53BF3D1C6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3175000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235,1</a:t>
            </a:r>
          </a:p>
        </p:txBody>
      </p:sp>
      <p:sp>
        <p:nvSpPr>
          <p:cNvPr id="27704" name="TextBox 18">
            <a:extLst>
              <a:ext uri="{FF2B5EF4-FFF2-40B4-BE49-F238E27FC236}">
                <a16:creationId xmlns:a16="http://schemas.microsoft.com/office/drawing/2014/main" id="{F2D9B726-FC1A-496E-9697-2FB3ED6E4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263" y="318928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130,5</a:t>
            </a:r>
          </a:p>
        </p:txBody>
      </p:sp>
      <p:sp>
        <p:nvSpPr>
          <p:cNvPr id="27705" name="TextBox 18">
            <a:extLst>
              <a:ext uri="{FF2B5EF4-FFF2-40B4-BE49-F238E27FC236}">
                <a16:creationId xmlns:a16="http://schemas.microsoft.com/office/drawing/2014/main" id="{7AB109C2-B38A-4B54-B4F1-FE555B554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349091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550,0</a:t>
            </a:r>
          </a:p>
        </p:txBody>
      </p:sp>
      <p:sp>
        <p:nvSpPr>
          <p:cNvPr id="27706" name="TextBox 18">
            <a:extLst>
              <a:ext uri="{FF2B5EF4-FFF2-40B4-BE49-F238E27FC236}">
                <a16:creationId xmlns:a16="http://schemas.microsoft.com/office/drawing/2014/main" id="{1849A401-7F91-4B1F-9C4C-FFC067A99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3486150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570,0</a:t>
            </a:r>
          </a:p>
        </p:txBody>
      </p:sp>
      <p:sp>
        <p:nvSpPr>
          <p:cNvPr id="27707" name="TextBox 18">
            <a:extLst>
              <a:ext uri="{FF2B5EF4-FFF2-40B4-BE49-F238E27FC236}">
                <a16:creationId xmlns:a16="http://schemas.microsoft.com/office/drawing/2014/main" id="{92D4202F-D5B5-497B-8126-1E745E5EA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0" y="3487738"/>
            <a:ext cx="5794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590,0</a:t>
            </a:r>
          </a:p>
        </p:txBody>
      </p:sp>
      <p:sp>
        <p:nvSpPr>
          <p:cNvPr id="27708" name="TextBox 18">
            <a:extLst>
              <a:ext uri="{FF2B5EF4-FFF2-40B4-BE49-F238E27FC236}">
                <a16:creationId xmlns:a16="http://schemas.microsoft.com/office/drawing/2014/main" id="{116149E4-2C5D-49BE-8221-00627F1EB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3162300"/>
            <a:ext cx="5508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249,7</a:t>
            </a:r>
          </a:p>
        </p:txBody>
      </p:sp>
      <p:sp>
        <p:nvSpPr>
          <p:cNvPr id="27709" name="TextBox 18">
            <a:extLst>
              <a:ext uri="{FF2B5EF4-FFF2-40B4-BE49-F238E27FC236}">
                <a16:creationId xmlns:a16="http://schemas.microsoft.com/office/drawing/2014/main" id="{8743883A-2977-49D9-AF3B-F32E767AF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3162300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249,7</a:t>
            </a:r>
          </a:p>
        </p:txBody>
      </p:sp>
      <p:sp>
        <p:nvSpPr>
          <p:cNvPr id="27710" name="TextBox 18">
            <a:extLst>
              <a:ext uri="{FF2B5EF4-FFF2-40B4-BE49-F238E27FC236}">
                <a16:creationId xmlns:a16="http://schemas.microsoft.com/office/drawing/2014/main" id="{0169E572-B582-477D-ABAF-66DFBB46C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0" y="316071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249,7</a:t>
            </a:r>
          </a:p>
        </p:txBody>
      </p:sp>
      <p:sp>
        <p:nvSpPr>
          <p:cNvPr id="27711" name="Прямоугольник 29">
            <a:extLst>
              <a:ext uri="{FF2B5EF4-FFF2-40B4-BE49-F238E27FC236}">
                <a16:creationId xmlns:a16="http://schemas.microsoft.com/office/drawing/2014/main" id="{B1C9CC76-3148-4AE6-98E1-FE0B91D19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38338"/>
            <a:ext cx="1979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</a:pPr>
            <a:r>
              <a:rPr lang="ru-RU" altLang="ru-RU" sz="1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БИОТЕХНОПАРК</a:t>
            </a:r>
          </a:p>
        </p:txBody>
      </p:sp>
      <p:pic>
        <p:nvPicPr>
          <p:cNvPr id="27712" name="Рисунок 12">
            <a:extLst>
              <a:ext uri="{FF2B5EF4-FFF2-40B4-BE49-F238E27FC236}">
                <a16:creationId xmlns:a16="http://schemas.microsoft.com/office/drawing/2014/main" id="{ED4BBEF0-B534-4F84-9925-ED2D0B27C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320925"/>
            <a:ext cx="10795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570B0E4B-55A6-46B1-80FA-B1B5A7FDC404}"/>
              </a:ext>
            </a:extLst>
          </p:cNvPr>
          <p:cNvCxnSpPr/>
          <p:nvPr/>
        </p:nvCxnSpPr>
        <p:spPr>
          <a:xfrm flipH="1">
            <a:off x="4635500" y="2244725"/>
            <a:ext cx="7938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id="{3CBDECB5-CC9F-4712-8B82-5940BEC4D630}"/>
              </a:ext>
            </a:extLst>
          </p:cNvPr>
          <p:cNvCxnSpPr/>
          <p:nvPr/>
        </p:nvCxnSpPr>
        <p:spPr>
          <a:xfrm flipH="1">
            <a:off x="5076825" y="2244725"/>
            <a:ext cx="7938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BD458713-B0C4-48CC-8011-8D84DFA1E628}"/>
              </a:ext>
            </a:extLst>
          </p:cNvPr>
          <p:cNvCxnSpPr/>
          <p:nvPr/>
        </p:nvCxnSpPr>
        <p:spPr>
          <a:xfrm flipH="1">
            <a:off x="5508625" y="2244725"/>
            <a:ext cx="7938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7DE966AF-2395-424E-A6D1-D11073DBA75F}"/>
              </a:ext>
            </a:extLst>
          </p:cNvPr>
          <p:cNvCxnSpPr/>
          <p:nvPr/>
        </p:nvCxnSpPr>
        <p:spPr>
          <a:xfrm flipH="1">
            <a:off x="6011863" y="2244725"/>
            <a:ext cx="7937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3E82131C-E33B-4917-8622-CBB6E0E21B8F}"/>
              </a:ext>
            </a:extLst>
          </p:cNvPr>
          <p:cNvCxnSpPr/>
          <p:nvPr/>
        </p:nvCxnSpPr>
        <p:spPr>
          <a:xfrm flipH="1">
            <a:off x="6443663" y="2244725"/>
            <a:ext cx="7937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B033210D-F89E-4FE1-86C3-A46C7C21C8B1}"/>
              </a:ext>
            </a:extLst>
          </p:cNvPr>
          <p:cNvCxnSpPr/>
          <p:nvPr/>
        </p:nvCxnSpPr>
        <p:spPr>
          <a:xfrm flipH="1">
            <a:off x="6875463" y="2244725"/>
            <a:ext cx="7937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2A6A8CE4-C08D-4B34-A0F7-122FC4E241DC}"/>
              </a:ext>
            </a:extLst>
          </p:cNvPr>
          <p:cNvCxnSpPr/>
          <p:nvPr/>
        </p:nvCxnSpPr>
        <p:spPr>
          <a:xfrm flipH="1">
            <a:off x="7372350" y="2244725"/>
            <a:ext cx="7938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967F4429-E4D3-4F06-9DF3-8BDD31A9D1E2}"/>
              </a:ext>
            </a:extLst>
          </p:cNvPr>
          <p:cNvCxnSpPr/>
          <p:nvPr/>
        </p:nvCxnSpPr>
        <p:spPr>
          <a:xfrm flipH="1">
            <a:off x="8675688" y="2244725"/>
            <a:ext cx="7937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CAFC7834-EE82-4CB3-A36F-FA9E6C0FA27E}"/>
              </a:ext>
            </a:extLst>
          </p:cNvPr>
          <p:cNvCxnSpPr/>
          <p:nvPr/>
        </p:nvCxnSpPr>
        <p:spPr>
          <a:xfrm flipH="1">
            <a:off x="8243888" y="2217738"/>
            <a:ext cx="7937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C04760C1-181F-4EC2-B778-70C8F29A9153}"/>
              </a:ext>
            </a:extLst>
          </p:cNvPr>
          <p:cNvCxnSpPr/>
          <p:nvPr/>
        </p:nvCxnSpPr>
        <p:spPr>
          <a:xfrm flipH="1">
            <a:off x="7812088" y="2244725"/>
            <a:ext cx="7937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23" name="TextBox 18">
            <a:extLst>
              <a:ext uri="{FF2B5EF4-FFF2-40B4-BE49-F238E27FC236}">
                <a16:creationId xmlns:a16="http://schemas.microsoft.com/office/drawing/2014/main" id="{0BE83B17-D082-4DD0-9D53-C1DDB2F7E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222726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27724" name="TextBox 18">
            <a:extLst>
              <a:ext uri="{FF2B5EF4-FFF2-40B4-BE49-F238E27FC236}">
                <a16:creationId xmlns:a16="http://schemas.microsoft.com/office/drawing/2014/main" id="{C71E43E7-3E22-4B3E-AEF7-E49EEE87E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244316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111 192</a:t>
            </a:r>
          </a:p>
        </p:txBody>
      </p:sp>
      <p:sp>
        <p:nvSpPr>
          <p:cNvPr id="27725" name="TextBox 18">
            <a:extLst>
              <a:ext uri="{FF2B5EF4-FFF2-40B4-BE49-F238E27FC236}">
                <a16:creationId xmlns:a16="http://schemas.microsoft.com/office/drawing/2014/main" id="{B9023CF9-946F-45E1-A189-76481E685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2643188"/>
            <a:ext cx="5270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1502</a:t>
            </a:r>
          </a:p>
        </p:txBody>
      </p:sp>
      <p:sp>
        <p:nvSpPr>
          <p:cNvPr id="27726" name="TextBox 18">
            <a:extLst>
              <a:ext uri="{FF2B5EF4-FFF2-40B4-BE49-F238E27FC236}">
                <a16:creationId xmlns:a16="http://schemas.microsoft.com/office/drawing/2014/main" id="{44EB5E87-EDDB-4D47-8674-72AD9D773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1663" y="2874963"/>
            <a:ext cx="534987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330</a:t>
            </a:r>
          </a:p>
        </p:txBody>
      </p:sp>
      <p:sp>
        <p:nvSpPr>
          <p:cNvPr id="27727" name="TextBox 18">
            <a:extLst>
              <a:ext uri="{FF2B5EF4-FFF2-40B4-BE49-F238E27FC236}">
                <a16:creationId xmlns:a16="http://schemas.microsoft.com/office/drawing/2014/main" id="{AB1FB1B2-8730-4DAF-85A1-5FBD87526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4250" y="2874963"/>
            <a:ext cx="531813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340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E2CC7DA-0E05-432A-86F5-C0FF22562A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067933"/>
              </p:ext>
            </p:extLst>
          </p:nvPr>
        </p:nvGraphicFramePr>
        <p:xfrm>
          <a:off x="1583101" y="352419"/>
          <a:ext cx="7045400" cy="2505930"/>
        </p:xfrm>
        <a:graphic>
          <a:graphicData uri="http://schemas.openxmlformats.org/drawingml/2006/table">
            <a:tbl>
              <a:tblPr/>
              <a:tblGrid>
                <a:gridCol w="36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00">
                  <a:extLst>
                    <a:ext uri="{9D8B030D-6E8A-4147-A177-3AD203B41FA5}">
                      <a16:colId xmlns:a16="http://schemas.microsoft.com/office/drawing/2014/main" val="985044038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401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Структура выручки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2018 </a:t>
                      </a: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г., </a:t>
                      </a:r>
                      <a:r>
                        <a:rPr kumimoji="0" lang="ru-RU" altLang="ru-RU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тыс</a:t>
                      </a: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руб.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2019 </a:t>
                      </a: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г., </a:t>
                      </a:r>
                      <a:r>
                        <a:rPr kumimoji="0" lang="ru-RU" altLang="ru-RU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тыс</a:t>
                      </a: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руб.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темп роста, %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138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Выручка, в том числе:</a:t>
                      </a:r>
                    </a:p>
                  </a:txBody>
                  <a:tcPr marL="36000" marR="36000" marT="36000" marB="3600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32 957,80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33 388,20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101,31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76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Аренда нежилого помещения</a:t>
                      </a:r>
                    </a:p>
                  </a:txBody>
                  <a:tcPr marL="36000" marR="36000" marT="36000" marB="3600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1 609,90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3 011,50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187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76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Организация обучения</a:t>
                      </a:r>
                    </a:p>
                  </a:txBody>
                  <a:tcPr marL="36000" marR="36000" marT="36000" marB="3600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4,90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637,50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13 010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76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Подтверждение соответствие</a:t>
                      </a:r>
                    </a:p>
                  </a:txBody>
                  <a:tcPr marL="36000" marR="36000" marT="36000" marB="3600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215,20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8 240,90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3 829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76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Электротехнические испытания</a:t>
                      </a:r>
                    </a:p>
                  </a:txBody>
                  <a:tcPr marL="36000" marR="36000" marT="36000" marB="3600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0,00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497,80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76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Услуги </a:t>
                      </a:r>
                      <a:r>
                        <a:rPr kumimoji="0" lang="ru-RU" altLang="ru-RU" sz="9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испытательно</a:t>
                      </a: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-лабораторного </a:t>
                      </a:r>
                      <a:b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центра</a:t>
                      </a:r>
                    </a:p>
                  </a:txBody>
                  <a:tcPr marL="36000" marR="36000" marT="36000" marB="3600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8 339,60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13 412,90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161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676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Услуги клинико-диагностической </a:t>
                      </a:r>
                      <a:b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лаборатории</a:t>
                      </a:r>
                    </a:p>
                  </a:txBody>
                  <a:tcPr marL="36000" marR="36000" marT="36000" marB="3600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2 536,80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3 376,00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133</a:t>
                      </a:r>
                    </a:p>
                  </a:txBody>
                  <a:tcPr marL="36000" marR="36000" marT="36000" marB="36000" anchor="b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251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Прочие услуги (реализация товаров, </a:t>
                      </a:r>
                      <a:b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услуги строительного контроля, </a:t>
                      </a:r>
                      <a:b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возмещение коммунальных услуг)</a:t>
                      </a:r>
                    </a:p>
                  </a:txBody>
                  <a:tcPr marL="36000" marR="36000" marT="36000" marB="3600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20 251,40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4 211,60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-79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8674" name="Объект 3">
            <a:extLst>
              <a:ext uri="{FF2B5EF4-FFF2-40B4-BE49-F238E27FC236}">
                <a16:creationId xmlns:a16="http://schemas.microsoft.com/office/drawing/2014/main" id="{09086771-AB2D-4155-835B-6509111E1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2" y="-19050"/>
            <a:ext cx="3576638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Рисунок 4">
            <a:extLst>
              <a:ext uri="{FF2B5EF4-FFF2-40B4-BE49-F238E27FC236}">
                <a16:creationId xmlns:a16="http://schemas.microsoft.com/office/drawing/2014/main" id="{3B33B07B-25E2-4D9D-A44F-888B95D0F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8">
            <a:extLst>
              <a:ext uri="{FF2B5EF4-FFF2-40B4-BE49-F238E27FC236}">
                <a16:creationId xmlns:a16="http://schemas.microsoft.com/office/drawing/2014/main" id="{F05249CE-8FE5-4FBF-AB7D-02489DF61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28677" name="TextBox 3">
            <a:extLst>
              <a:ext uri="{FF2B5EF4-FFF2-40B4-BE49-F238E27FC236}">
                <a16:creationId xmlns:a16="http://schemas.microsoft.com/office/drawing/2014/main" id="{5A1BFD4D-FA61-49E7-A69E-599A118DA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059582"/>
            <a:ext cx="230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ИТОГИ РАБОТЫ ЗА 2019 ГОД</a:t>
            </a:r>
          </a:p>
          <a:p>
            <a:endParaRPr lang="ru-RU" altLang="ru-RU" sz="10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78" name="Прямоугольник 29">
            <a:extLst>
              <a:ext uri="{FF2B5EF4-FFF2-40B4-BE49-F238E27FC236}">
                <a16:creationId xmlns:a16="http://schemas.microsoft.com/office/drawing/2014/main" id="{299B417D-2378-4535-B692-B4318D4EF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66" y="1419622"/>
            <a:ext cx="2592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</a:pPr>
            <a:r>
              <a:rPr lang="ru-RU" altLang="ru-RU" sz="135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АО «УК «НАУЧНО-ТЕХНОЛОГИЧЕСКИЙ ПАРК В СФЕРЕ БИОТЕХНОЛОГИЙ»</a:t>
            </a:r>
            <a:endParaRPr lang="ru-RU" altLang="ru-RU" sz="135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679" name="Рисунок 12">
            <a:extLst>
              <a:ext uri="{FF2B5EF4-FFF2-40B4-BE49-F238E27FC236}">
                <a16:creationId xmlns:a16="http://schemas.microsoft.com/office/drawing/2014/main" id="{069D23F0-8434-4C1F-BAB1-D37FB932F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320925"/>
            <a:ext cx="10795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TextBox 8">
            <a:extLst>
              <a:ext uri="{FF2B5EF4-FFF2-40B4-BE49-F238E27FC236}">
                <a16:creationId xmlns:a16="http://schemas.microsoft.com/office/drawing/2014/main" id="{DB195832-9FBE-402D-BAFC-0551015AF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28681" name="Рисунок 9">
            <a:extLst>
              <a:ext uri="{FF2B5EF4-FFF2-40B4-BE49-F238E27FC236}">
                <a16:creationId xmlns:a16="http://schemas.microsoft.com/office/drawing/2014/main" id="{03871C93-9EAC-439A-8BE5-48045A294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Прямоугольник 1">
            <a:extLst>
              <a:ext uri="{FF2B5EF4-FFF2-40B4-BE49-F238E27FC236}">
                <a16:creationId xmlns:a16="http://schemas.microsoft.com/office/drawing/2014/main" id="{6C625B45-844F-4194-920F-946581E63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9412" y="3034976"/>
            <a:ext cx="5040808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>
              <a:spcAft>
                <a:spcPts val="600"/>
              </a:spcAft>
              <a:defRPr/>
            </a:pP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Произведена оптимизация штатной численности 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персонала</a:t>
            </a:r>
          </a:p>
          <a:p>
            <a:pPr marL="0">
              <a:spcAft>
                <a:spcPts val="600"/>
              </a:spcAft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У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меньшены 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затраты управляющей компании на аренду земельных 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участков</a:t>
            </a:r>
          </a:p>
          <a:p>
            <a:pPr marL="0">
              <a:spcAft>
                <a:spcPts val="600"/>
              </a:spcAft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П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ривлечены 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новые 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резиденты</a:t>
            </a:r>
            <a:endParaRPr lang="ru-RU" altLang="ru-RU" sz="900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>
              <a:spcAft>
                <a:spcPts val="600"/>
              </a:spcAft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Создана 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электротехническая лаборатория и увеличен объем заказов на ее 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услуги</a:t>
            </a:r>
            <a:endParaRPr lang="ru-RU" altLang="ru-RU" sz="900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>
              <a:spcAft>
                <a:spcPts val="600"/>
              </a:spcAft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Расширен 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перечень и увеличен объём услуг, предоставляемых 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клинико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- диагностической лабораторией, в том числе на проведение тестов на 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COVID-19</a:t>
            </a:r>
            <a:endParaRPr lang="ru-RU" altLang="ru-RU" sz="900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>
              <a:spcAft>
                <a:spcPts val="600"/>
              </a:spcAft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Увеличена доходность 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испытательно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-лабораторного 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центра</a:t>
            </a:r>
            <a:endParaRPr lang="ru-RU" altLang="ru-RU" sz="900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>
              <a:spcAft>
                <a:spcPts val="600"/>
              </a:spcAft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О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ткрыта 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линия по производству 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антисептиков</a:t>
            </a:r>
            <a:endParaRPr lang="ru-RU" altLang="ru-RU" sz="900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8D56F30-250B-43A2-9A00-F5BDA3BD0795}"/>
              </a:ext>
            </a:extLst>
          </p:cNvPr>
          <p:cNvCxnSpPr>
            <a:cxnSpLocks/>
          </p:cNvCxnSpPr>
          <p:nvPr/>
        </p:nvCxnSpPr>
        <p:spPr>
          <a:xfrm>
            <a:off x="5225405" y="601663"/>
            <a:ext cx="0" cy="2256686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07EA654-F1C5-4B50-A5D5-42A276913D5C}"/>
              </a:ext>
            </a:extLst>
          </p:cNvPr>
          <p:cNvCxnSpPr/>
          <p:nvPr/>
        </p:nvCxnSpPr>
        <p:spPr>
          <a:xfrm flipH="1">
            <a:off x="1428749" y="0"/>
            <a:ext cx="2135139" cy="51435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Объект 3">
            <a:extLst>
              <a:ext uri="{FF2B5EF4-FFF2-40B4-BE49-F238E27FC236}">
                <a16:creationId xmlns:a16="http://schemas.microsoft.com/office/drawing/2014/main" id="{66EEF916-4F3B-45F5-B3C5-5D788F30F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3576638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Рисунок 4">
            <a:extLst>
              <a:ext uri="{FF2B5EF4-FFF2-40B4-BE49-F238E27FC236}">
                <a16:creationId xmlns:a16="http://schemas.microsoft.com/office/drawing/2014/main" id="{06B5C730-7078-4BC1-A3BB-718B2BE26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8">
            <a:extLst>
              <a:ext uri="{FF2B5EF4-FFF2-40B4-BE49-F238E27FC236}">
                <a16:creationId xmlns:a16="http://schemas.microsoft.com/office/drawing/2014/main" id="{D6A9C5A3-8CD8-4243-A1F1-2A048A75A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29701" name="TextBox 18">
            <a:extLst>
              <a:ext uri="{FF2B5EF4-FFF2-40B4-BE49-F238E27FC236}">
                <a16:creationId xmlns:a16="http://schemas.microsoft.com/office/drawing/2014/main" id="{525F830B-6AEF-4F6F-A26D-66F4F60D2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1488" y="128588"/>
            <a:ext cx="10064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ПРОБЛЕМЫ </a:t>
            </a:r>
          </a:p>
        </p:txBody>
      </p:sp>
      <p:sp>
        <p:nvSpPr>
          <p:cNvPr id="29702" name="Прямоугольник 31">
            <a:extLst>
              <a:ext uri="{FF2B5EF4-FFF2-40B4-BE49-F238E27FC236}">
                <a16:creationId xmlns:a16="http://schemas.microsoft.com/office/drawing/2014/main" id="{2C9237A8-C404-4DA4-900D-AA9A1396E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275" y="1293813"/>
            <a:ext cx="1684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>
                <a:latin typeface="Tahoma" panose="020B0604030504040204" pitchFamily="34" charset="0"/>
                <a:cs typeface="Tahoma" panose="020B0604030504040204" pitchFamily="34" charset="0"/>
              </a:rPr>
              <a:t>Выход АО «УК «Биотехнопарк» на точку безубыточности</a:t>
            </a:r>
          </a:p>
        </p:txBody>
      </p:sp>
      <p:sp>
        <p:nvSpPr>
          <p:cNvPr id="29703" name="Прямоугольник 32">
            <a:extLst>
              <a:ext uri="{FF2B5EF4-FFF2-40B4-BE49-F238E27FC236}">
                <a16:creationId xmlns:a16="http://schemas.microsoft.com/office/drawing/2014/main" id="{F760D50E-377D-4101-B37C-35A00F424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7913" y="1239838"/>
            <a:ext cx="22304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/>
              <a:t>Отсутствие свободных земельных участков для размещения инвестиционных проектов, требующих строительства новых объектов</a:t>
            </a:r>
            <a:endParaRPr lang="ru-RU" altLang="ru-RU" sz="500"/>
          </a:p>
        </p:txBody>
      </p:sp>
      <p:pic>
        <p:nvPicPr>
          <p:cNvPr id="29704" name="Рисунок 3">
            <a:extLst>
              <a:ext uri="{FF2B5EF4-FFF2-40B4-BE49-F238E27FC236}">
                <a16:creationId xmlns:a16="http://schemas.microsoft.com/office/drawing/2014/main" id="{B44A3A16-6CC4-4A11-A842-C0CF8A9E0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625475"/>
            <a:ext cx="582612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8" descr="C:\Users\User\Downloads\area-with-pins.png">
            <a:extLst>
              <a:ext uri="{FF2B5EF4-FFF2-40B4-BE49-F238E27FC236}">
                <a16:creationId xmlns:a16="http://schemas.microsoft.com/office/drawing/2014/main" id="{D9A02E8B-D0BE-4A47-9046-0C30BF357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611188"/>
            <a:ext cx="54133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3C51843E-B9A5-4CD6-9531-7C2EB4DEEFE0}"/>
              </a:ext>
            </a:extLst>
          </p:cNvPr>
          <p:cNvCxnSpPr>
            <a:cxnSpLocks/>
          </p:cNvCxnSpPr>
          <p:nvPr/>
        </p:nvCxnSpPr>
        <p:spPr>
          <a:xfrm>
            <a:off x="6054725" y="1116013"/>
            <a:ext cx="0" cy="5397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трелка вниз 32">
            <a:extLst>
              <a:ext uri="{FF2B5EF4-FFF2-40B4-BE49-F238E27FC236}">
                <a16:creationId xmlns:a16="http://schemas.microsoft.com/office/drawing/2014/main" id="{1F8A0156-15C1-44E1-A8EC-90A898FA0ECE}"/>
              </a:ext>
            </a:extLst>
          </p:cNvPr>
          <p:cNvSpPr/>
          <p:nvPr/>
        </p:nvSpPr>
        <p:spPr>
          <a:xfrm>
            <a:off x="5918200" y="2211388"/>
            <a:ext cx="274638" cy="86360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9708" name="Прямоугольник 31">
            <a:extLst>
              <a:ext uri="{FF2B5EF4-FFF2-40B4-BE49-F238E27FC236}">
                <a16:creationId xmlns:a16="http://schemas.microsoft.com/office/drawing/2014/main" id="{B31E5227-3904-4323-9DBE-D6B882B46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371975"/>
            <a:ext cx="2066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700">
                <a:latin typeface="Tahoma" panose="020B0604030504040204" pitchFamily="34" charset="0"/>
                <a:cs typeface="Tahoma" panose="020B0604030504040204" pitchFamily="34" charset="0"/>
              </a:rPr>
              <a:t>Расширение спектра услуг, предоставляемых ИЛЦ, КДЛ, органом по сертификации АО «УК «Биотехнопарк»</a:t>
            </a:r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709" name="Прямоугольник 32">
            <a:extLst>
              <a:ext uri="{FF2B5EF4-FFF2-40B4-BE49-F238E27FC236}">
                <a16:creationId xmlns:a16="http://schemas.microsoft.com/office/drawing/2014/main" id="{B89CDD1A-E25E-4D58-98AA-8B2355A71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075" y="4300538"/>
            <a:ext cx="10080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700">
                <a:latin typeface="Tahoma" panose="020B0604030504040204" pitchFamily="34" charset="0"/>
                <a:cs typeface="Tahoma" panose="020B0604030504040204" pitchFamily="34" charset="0"/>
              </a:rPr>
              <a:t>Создание лаборатории радиологического контроля</a:t>
            </a:r>
          </a:p>
        </p:txBody>
      </p:sp>
      <p:sp>
        <p:nvSpPr>
          <p:cNvPr id="29710" name="Прямоугольник 5">
            <a:extLst>
              <a:ext uri="{FF2B5EF4-FFF2-40B4-BE49-F238E27FC236}">
                <a16:creationId xmlns:a16="http://schemas.microsoft.com/office/drawing/2014/main" id="{0DEA5D61-45B7-4E44-858D-C44C8812E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5763" y="4321175"/>
            <a:ext cx="23542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700">
                <a:latin typeface="Tahoma" panose="020B0604030504040204" pitchFamily="34" charset="0"/>
                <a:cs typeface="Tahoma" panose="020B0604030504040204" pitchFamily="34" charset="0"/>
              </a:rPr>
              <a:t>Определение участка для размещения второй очереди Биотехнопарка, а также обеспечение новой площадки необходимой инженерной и транспортной инфраструктурой</a:t>
            </a:r>
          </a:p>
        </p:txBody>
      </p:sp>
      <p:sp>
        <p:nvSpPr>
          <p:cNvPr id="29711" name="Прямоугольник 35">
            <a:extLst>
              <a:ext uri="{FF2B5EF4-FFF2-40B4-BE49-F238E27FC236}">
                <a16:creationId xmlns:a16="http://schemas.microsoft.com/office/drawing/2014/main" id="{E68A8B1B-A8C0-4D54-986B-92DF1A7E8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7138" y="4281488"/>
            <a:ext cx="153828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700">
                <a:latin typeface="Tahoma" panose="020B0604030504040204" pitchFamily="34" charset="0"/>
                <a:cs typeface="Tahoma" panose="020B0604030504040204" pitchFamily="34" charset="0"/>
              </a:rPr>
              <a:t>Проектирование и строительство вивария (в целях создания токсилогической лаборатории по требованиям </a:t>
            </a:r>
            <a:r>
              <a:rPr lang="en-US" altLang="ru-RU" sz="700">
                <a:latin typeface="Tahoma" panose="020B0604030504040204" pitchFamily="34" charset="0"/>
                <a:cs typeface="Tahoma" panose="020B0604030504040204" pitchFamily="34" charset="0"/>
              </a:rPr>
              <a:t>GLP</a:t>
            </a:r>
            <a:r>
              <a:rPr lang="ru-RU" altLang="ru-RU" sz="70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712" name="Picture 32" descr="C:\Users\User\Downloads\radiation.png">
            <a:extLst>
              <a:ext uri="{FF2B5EF4-FFF2-40B4-BE49-F238E27FC236}">
                <a16:creationId xmlns:a16="http://schemas.microsoft.com/office/drawing/2014/main" id="{EE1B6D1C-A54F-4F87-B4FF-8DF6612F0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3840163"/>
            <a:ext cx="358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35" descr="C:\Users\User\Downloads\diagram.png">
            <a:extLst>
              <a:ext uri="{FF2B5EF4-FFF2-40B4-BE49-F238E27FC236}">
                <a16:creationId xmlns:a16="http://schemas.microsoft.com/office/drawing/2014/main" id="{D8BBBC73-A830-4C5D-A10D-D11DBF275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3798888"/>
            <a:ext cx="419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Picture 36" descr="C:\Users\User\Downloads\dimension.png">
            <a:extLst>
              <a:ext uri="{FF2B5EF4-FFF2-40B4-BE49-F238E27FC236}">
                <a16:creationId xmlns:a16="http://schemas.microsoft.com/office/drawing/2014/main" id="{ED13E2F0-EF12-45F2-B229-E5EC50730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3862388"/>
            <a:ext cx="35083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681FC70E-09B3-4DE4-89A8-4FF981D55257}"/>
              </a:ext>
            </a:extLst>
          </p:cNvPr>
          <p:cNvCxnSpPr>
            <a:cxnSpLocks/>
          </p:cNvCxnSpPr>
          <p:nvPr/>
        </p:nvCxnSpPr>
        <p:spPr>
          <a:xfrm flipH="1">
            <a:off x="4121150" y="4416425"/>
            <a:ext cx="3175" cy="4857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BEF0BB28-243D-47A1-B1EE-2C2EFAAE7E43}"/>
              </a:ext>
            </a:extLst>
          </p:cNvPr>
          <p:cNvCxnSpPr>
            <a:cxnSpLocks/>
          </p:cNvCxnSpPr>
          <p:nvPr/>
        </p:nvCxnSpPr>
        <p:spPr>
          <a:xfrm flipH="1">
            <a:off x="6557963" y="4321175"/>
            <a:ext cx="3175" cy="4857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F39CED7F-3E8B-48D4-9ACB-9BCC05E8C6EC}"/>
              </a:ext>
            </a:extLst>
          </p:cNvPr>
          <p:cNvCxnSpPr>
            <a:cxnSpLocks/>
          </p:cNvCxnSpPr>
          <p:nvPr/>
        </p:nvCxnSpPr>
        <p:spPr>
          <a:xfrm flipH="1">
            <a:off x="7572375" y="4371975"/>
            <a:ext cx="3175" cy="4857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18" name="TextBox 18">
            <a:extLst>
              <a:ext uri="{FF2B5EF4-FFF2-40B4-BE49-F238E27FC236}">
                <a16:creationId xmlns:a16="http://schemas.microsoft.com/office/drawing/2014/main" id="{1814831F-5355-4089-B564-CD5E77845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3233738"/>
            <a:ext cx="22796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ПРЕДЛОЖЕНИЯ ПО РАЗВИТИЮ</a:t>
            </a:r>
          </a:p>
        </p:txBody>
      </p:sp>
      <p:sp>
        <p:nvSpPr>
          <p:cNvPr id="29719" name="TextBox 3">
            <a:extLst>
              <a:ext uri="{FF2B5EF4-FFF2-40B4-BE49-F238E27FC236}">
                <a16:creationId xmlns:a16="http://schemas.microsoft.com/office/drawing/2014/main" id="{AC661974-845F-462D-BD77-89EA526A2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3950"/>
            <a:ext cx="2736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ОСНОВНЫЕ ПРОБЛЕМЫ И ПРЕДЛОЖЕНИЯ</a:t>
            </a:r>
          </a:p>
          <a:p>
            <a:r>
              <a:rPr lang="ru-RU" altLang="ru-RU" sz="10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 РАЗВИТИЮ</a:t>
            </a:r>
          </a:p>
          <a:p>
            <a:endParaRPr lang="ru-RU" altLang="ru-RU" sz="10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720" name="Picture 30" descr="C:\Users\User\Downloads\flasks.png">
            <a:extLst>
              <a:ext uri="{FF2B5EF4-FFF2-40B4-BE49-F238E27FC236}">
                <a16:creationId xmlns:a16="http://schemas.microsoft.com/office/drawing/2014/main" id="{0FAA5B1D-F385-42F5-8A50-6AD43025E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3798888"/>
            <a:ext cx="419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1" name="Прямоугольник 29">
            <a:extLst>
              <a:ext uri="{FF2B5EF4-FFF2-40B4-BE49-F238E27FC236}">
                <a16:creationId xmlns:a16="http://schemas.microsoft.com/office/drawing/2014/main" id="{7319555D-95F7-4AFF-83C0-80F2E7E9F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38338"/>
            <a:ext cx="1979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</a:pPr>
            <a:r>
              <a:rPr lang="ru-RU" altLang="ru-RU" sz="1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БИОТЕХНОПАРК</a:t>
            </a:r>
          </a:p>
        </p:txBody>
      </p:sp>
      <p:pic>
        <p:nvPicPr>
          <p:cNvPr id="29722" name="Рисунок 12">
            <a:extLst>
              <a:ext uri="{FF2B5EF4-FFF2-40B4-BE49-F238E27FC236}">
                <a16:creationId xmlns:a16="http://schemas.microsoft.com/office/drawing/2014/main" id="{35F0621A-7563-4D45-904A-ACBD17870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320925"/>
            <a:ext cx="10795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3" name="TextBox 8">
            <a:extLst>
              <a:ext uri="{FF2B5EF4-FFF2-40B4-BE49-F238E27FC236}">
                <a16:creationId xmlns:a16="http://schemas.microsoft.com/office/drawing/2014/main" id="{3B60AF63-344F-4E0D-88BD-0D753E8A7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29724" name="Рисунок 9">
            <a:extLst>
              <a:ext uri="{FF2B5EF4-FFF2-40B4-BE49-F238E27FC236}">
                <a16:creationId xmlns:a16="http://schemas.microsoft.com/office/drawing/2014/main" id="{9161084D-F567-4C17-8D36-A56036FE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14</a:t>
            </a:fld>
            <a:endParaRPr lang="ru-RU" alt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2">
            <a:extLst>
              <a:ext uri="{FF2B5EF4-FFF2-40B4-BE49-F238E27FC236}">
                <a16:creationId xmlns:a16="http://schemas.microsoft.com/office/drawing/2014/main" id="{599C4FB8-4747-41DD-9758-BAA812869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909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Рисунок 4">
            <a:extLst>
              <a:ext uri="{FF2B5EF4-FFF2-40B4-BE49-F238E27FC236}">
                <a16:creationId xmlns:a16="http://schemas.microsoft.com/office/drawing/2014/main" id="{1664758E-CB99-4054-BEEA-4F9FD896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175"/>
            <a:ext cx="2322513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Рисунок 4">
            <a:extLst>
              <a:ext uri="{FF2B5EF4-FFF2-40B4-BE49-F238E27FC236}">
                <a16:creationId xmlns:a16="http://schemas.microsoft.com/office/drawing/2014/main" id="{68E0CEFC-501C-4390-85B8-A240CBD17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6">
            <a:extLst>
              <a:ext uri="{FF2B5EF4-FFF2-40B4-BE49-F238E27FC236}">
                <a16:creationId xmlns:a16="http://schemas.microsoft.com/office/drawing/2014/main" id="{B3494507-3918-4C85-8EC5-36961C6AB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30726" name="Рисунок 7">
            <a:extLst>
              <a:ext uri="{FF2B5EF4-FFF2-40B4-BE49-F238E27FC236}">
                <a16:creationId xmlns:a16="http://schemas.microsoft.com/office/drawing/2014/main" id="{9115F4AE-357A-4097-A6F5-10C2F393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8">
            <a:extLst>
              <a:ext uri="{FF2B5EF4-FFF2-40B4-BE49-F238E27FC236}">
                <a16:creationId xmlns:a16="http://schemas.microsoft.com/office/drawing/2014/main" id="{5C84B54A-9F40-4721-AE05-D31B61EE8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pic>
        <p:nvPicPr>
          <p:cNvPr id="30728" name="Рисунок 12">
            <a:extLst>
              <a:ext uri="{FF2B5EF4-FFF2-40B4-BE49-F238E27FC236}">
                <a16:creationId xmlns:a16="http://schemas.microsoft.com/office/drawing/2014/main" id="{2F1E17EC-10BC-455E-9B5B-3131BFFE1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2365375"/>
            <a:ext cx="71913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Box 10">
            <a:extLst>
              <a:ext uri="{FF2B5EF4-FFF2-40B4-BE49-F238E27FC236}">
                <a16:creationId xmlns:a16="http://schemas.microsoft.com/office/drawing/2014/main" id="{591367CD-18DB-4802-BB93-FDE9F72D0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024" y="277118"/>
            <a:ext cx="3016250" cy="86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КОМПЛЕКСНЫЙ ТЕХНОПАРК, </a:t>
            </a:r>
          </a:p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обладающий уникальной научно-технологической </a:t>
            </a:r>
            <a:b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и деловой инфраструктурой, позволяющей создать </a:t>
            </a:r>
          </a:p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наилучшие условия для генерации и развития инновационных компаний. </a:t>
            </a:r>
          </a:p>
        </p:txBody>
      </p:sp>
      <p:pic>
        <p:nvPicPr>
          <p:cNvPr id="30730" name="Рисунок 17">
            <a:extLst>
              <a:ext uri="{FF2B5EF4-FFF2-40B4-BE49-F238E27FC236}">
                <a16:creationId xmlns:a16="http://schemas.microsoft.com/office/drawing/2014/main" id="{EA4777E1-99A4-47C0-A15E-7248896EA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316568"/>
            <a:ext cx="6768430" cy="41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TextBox 10">
            <a:extLst>
              <a:ext uri="{FF2B5EF4-FFF2-40B4-BE49-F238E27FC236}">
                <a16:creationId xmlns:a16="http://schemas.microsoft.com/office/drawing/2014/main" id="{8C800C43-2F26-4797-A545-842C39318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024" y="1687772"/>
            <a:ext cx="36020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714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>
              <a:lnSpc>
                <a:spcPts val="700"/>
              </a:lnSpc>
              <a:spcBef>
                <a:spcPts val="600"/>
              </a:spcBef>
            </a:pP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▪ Центр технологического обеспечения приборостроения</a:t>
            </a:r>
          </a:p>
          <a:p>
            <a:pPr indent="0">
              <a:lnSpc>
                <a:spcPts val="700"/>
              </a:lnSpc>
              <a:spcBef>
                <a:spcPts val="600"/>
              </a:spcBef>
            </a:pP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▪ Центр обработки данных</a:t>
            </a:r>
          </a:p>
          <a:p>
            <a:pPr indent="0">
              <a:lnSpc>
                <a:spcPts val="700"/>
              </a:lnSpc>
              <a:spcBef>
                <a:spcPts val="600"/>
              </a:spcBef>
            </a:pP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▪ Центр тестирования программного обеспечения</a:t>
            </a:r>
          </a:p>
          <a:p>
            <a:pPr indent="0">
              <a:lnSpc>
                <a:spcPts val="700"/>
              </a:lnSpc>
              <a:spcBef>
                <a:spcPts val="600"/>
              </a:spcBef>
            </a:pP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▪ Центр промышленных биотехнологий «</a:t>
            </a:r>
            <a:r>
              <a:rPr lang="ru-RU" altLang="ru-RU" sz="900" dirty="0" err="1">
                <a:latin typeface="Tahoma" panose="020B0604030504040204" pitchFamily="34" charset="0"/>
                <a:cs typeface="Tahoma" panose="020B0604030504040204" pitchFamily="34" charset="0"/>
              </a:rPr>
              <a:t>ПромБиоТех</a:t>
            </a: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indent="0">
              <a:lnSpc>
                <a:spcPts val="700"/>
              </a:lnSpc>
              <a:spcBef>
                <a:spcPts val="600"/>
              </a:spcBef>
            </a:pP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▪ Инжиниринговый центр «IVD-инжиниринг»</a:t>
            </a:r>
          </a:p>
          <a:p>
            <a:pPr indent="0">
              <a:lnSpc>
                <a:spcPts val="700"/>
              </a:lnSpc>
              <a:spcBef>
                <a:spcPts val="600"/>
              </a:spcBef>
            </a:pP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▪ Нанотехнологический центр «СИГМА. Новосибирск»</a:t>
            </a:r>
          </a:p>
        </p:txBody>
      </p:sp>
      <p:sp>
        <p:nvSpPr>
          <p:cNvPr id="30732" name="Прямоугольник 29">
            <a:extLst>
              <a:ext uri="{FF2B5EF4-FFF2-40B4-BE49-F238E27FC236}">
                <a16:creationId xmlns:a16="http://schemas.microsoft.com/office/drawing/2014/main" id="{F97EC683-DFDF-4B7B-BA38-938691419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38338"/>
            <a:ext cx="1979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</a:pPr>
            <a:r>
              <a:rPr lang="ru-RU" altLang="ru-RU" sz="1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АКАДЕМПАРК</a:t>
            </a:r>
          </a:p>
        </p:txBody>
      </p:sp>
      <p:sp>
        <p:nvSpPr>
          <p:cNvPr id="30733" name="TextBox 16">
            <a:extLst>
              <a:ext uri="{FF2B5EF4-FFF2-40B4-BE49-F238E27FC236}">
                <a16:creationId xmlns:a16="http://schemas.microsoft.com/office/drawing/2014/main" id="{6F4DEF10-1848-4C4D-9349-902F85C9E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288" y="1626217"/>
            <a:ext cx="1800622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400"/>
              </a:spcBef>
            </a:pPr>
            <a:r>
              <a:rPr lang="ru-RU" altLang="ru-RU" sz="12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10,3 га   </a:t>
            </a:r>
          </a:p>
          <a:p>
            <a:pPr algn="ctr">
              <a:spcBef>
                <a:spcPts val="400"/>
              </a:spcBef>
            </a:pPr>
            <a: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общая площадь земли </a:t>
            </a:r>
          </a:p>
          <a:p>
            <a:pPr algn="ctr">
              <a:spcBef>
                <a:spcPts val="400"/>
              </a:spcBef>
            </a:pPr>
            <a:endParaRPr lang="ru-RU" altLang="ru-RU" sz="12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12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317 </a:t>
            </a:r>
            <a: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резидентов</a:t>
            </a:r>
          </a:p>
          <a:p>
            <a:pPr algn="ctr"/>
            <a:r>
              <a:rPr lang="ru-RU" altLang="ru-RU" sz="12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12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2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6,7 млрд руб.</a:t>
            </a:r>
          </a:p>
          <a:p>
            <a:pPr algn="ctr"/>
            <a: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бюджетных инвестиций</a:t>
            </a:r>
          </a:p>
          <a:p>
            <a:pPr>
              <a:spcBef>
                <a:spcPts val="400"/>
              </a:spcBef>
            </a:pPr>
            <a:endParaRPr lang="ru-RU" altLang="ru-RU" sz="12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ru-RU" altLang="ru-RU" sz="12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10 297 </a:t>
            </a: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рабочих мест</a:t>
            </a:r>
          </a:p>
        </p:txBody>
      </p:sp>
      <p:sp>
        <p:nvSpPr>
          <p:cNvPr id="30734" name="TextBox 18">
            <a:extLst>
              <a:ext uri="{FF2B5EF4-FFF2-40B4-BE49-F238E27FC236}">
                <a16:creationId xmlns:a16="http://schemas.microsoft.com/office/drawing/2014/main" id="{BFEA32C8-7914-4044-9EDF-15BEED046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" y="1058863"/>
            <a:ext cx="27146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АКАДЕМПАРК В 2015 ГОДУ ПРИЗНАН САМЫМ УСПЕШНЫМ ТЕХНОПАРКОМ РОССИИ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51">
            <a:extLst>
              <a:ext uri="{FF2B5EF4-FFF2-40B4-BE49-F238E27FC236}">
                <a16:creationId xmlns:a16="http://schemas.microsoft.com/office/drawing/2014/main" id="{CE319239-E07F-4993-B3D4-2419F4FEB5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35639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Рисунок 2">
            <a:extLst>
              <a:ext uri="{FF2B5EF4-FFF2-40B4-BE49-F238E27FC236}">
                <a16:creationId xmlns:a16="http://schemas.microsoft.com/office/drawing/2014/main" id="{5F48B344-406B-460A-8E9E-7CBFA8453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6">
            <a:extLst>
              <a:ext uri="{FF2B5EF4-FFF2-40B4-BE49-F238E27FC236}">
                <a16:creationId xmlns:a16="http://schemas.microsoft.com/office/drawing/2014/main" id="{4E60C13B-0E00-49BF-B9DF-5B837F971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31749" name="TextBox 3">
            <a:extLst>
              <a:ext uri="{FF2B5EF4-FFF2-40B4-BE49-F238E27FC236}">
                <a16:creationId xmlns:a16="http://schemas.microsoft.com/office/drawing/2014/main" id="{8A1D85CA-5ADD-41E6-AEC9-310BE6970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3950"/>
            <a:ext cx="1435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ЭТАПЫ СОЗДАНИЯ</a:t>
            </a:r>
          </a:p>
          <a:p>
            <a:endParaRPr lang="ru-RU" altLang="ru-RU" sz="10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750" name="TextBox 38">
            <a:extLst>
              <a:ext uri="{FF2B5EF4-FFF2-40B4-BE49-F238E27FC236}">
                <a16:creationId xmlns:a16="http://schemas.microsoft.com/office/drawing/2014/main" id="{DF109A22-1BC8-49F3-B332-F3A3DB2F9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725" y="3292475"/>
            <a:ext cx="9239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поручение Президента РФ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от 22.01.2005 Пр-91 «О создании на территории Новосибирского Академгородка технопарка в сфере информационных технологий» </a:t>
            </a:r>
          </a:p>
        </p:txBody>
      </p:sp>
      <p:sp>
        <p:nvSpPr>
          <p:cNvPr id="31751" name="Прямоугольник 40">
            <a:extLst>
              <a:ext uri="{FF2B5EF4-FFF2-40B4-BE49-F238E27FC236}">
                <a16:creationId xmlns:a16="http://schemas.microsoft.com/office/drawing/2014/main" id="{321760B2-1C48-4074-AF6B-B23A40721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0688" y="1411288"/>
            <a:ext cx="963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утверждение распоряжения Правительства РФ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от 10.03.2006 № 328-р «О государственной программе «Создание в Российской Федерации технопарков в сфере высоких технологий»</a:t>
            </a:r>
          </a:p>
        </p:txBody>
      </p:sp>
      <p:sp>
        <p:nvSpPr>
          <p:cNvPr id="31752" name="Прямоугольник 58">
            <a:extLst>
              <a:ext uri="{FF2B5EF4-FFF2-40B4-BE49-F238E27FC236}">
                <a16:creationId xmlns:a16="http://schemas.microsoft.com/office/drawing/2014/main" id="{F61A05B4-691A-49EC-A164-D6AB0F898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3292475"/>
            <a:ext cx="8556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создание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АО «Академпарк»,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учредитель Фонд «Технопарк Академгородка»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ФБ 255,7 млн руб., ОБ 175,7 млн руб., МБ 129,4 млн руб.»</a:t>
            </a:r>
          </a:p>
        </p:txBody>
      </p:sp>
      <p:sp>
        <p:nvSpPr>
          <p:cNvPr id="31753" name="Прямоугольник 62">
            <a:extLst>
              <a:ext uri="{FF2B5EF4-FFF2-40B4-BE49-F238E27FC236}">
                <a16:creationId xmlns:a16="http://schemas.microsoft.com/office/drawing/2014/main" id="{1BE9FC40-D1E2-42A2-A3D3-3384A65BF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163" y="1333500"/>
            <a:ext cx="7715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ФБ 318,5 млн руб., ОБ 205,3 млн руб., МБ 58,0 млн руб.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начало строительства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Академпарка</a:t>
            </a:r>
          </a:p>
        </p:txBody>
      </p:sp>
      <p:sp>
        <p:nvSpPr>
          <p:cNvPr id="31754" name="Прямоугольник 64">
            <a:extLst>
              <a:ext uri="{FF2B5EF4-FFF2-40B4-BE49-F238E27FC236}">
                <a16:creationId xmlns:a16="http://schemas.microsoft.com/office/drawing/2014/main" id="{F7F45764-92E7-4785-AFB8-A06D53C32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3292475"/>
            <a:ext cx="7286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ФБ 311,2 млн руб., ОБ 424,3 млн руб., МБ 38,7 млн руб.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привлечены первые резиденты</a:t>
            </a:r>
          </a:p>
        </p:txBody>
      </p:sp>
      <p:sp>
        <p:nvSpPr>
          <p:cNvPr id="31755" name="Прямоугольник 65">
            <a:extLst>
              <a:ext uri="{FF2B5EF4-FFF2-40B4-BE49-F238E27FC236}">
                <a16:creationId xmlns:a16="http://schemas.microsoft.com/office/drawing/2014/main" id="{E2B0E472-7290-4EEC-BE4B-6CDF7D15E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0" y="161925"/>
            <a:ext cx="112712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утверждение постановления Правительства НСО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от 30.09.2010 № 159-п «Об утверждении ДЦП «Создание и развитие в Новосибирском Академгородке Технопарка в сфере высоких технологий на 2011-2014 гг.»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ФБ 194,2 млн руб., ОБ 410,9 млн руб., МБ 243,0 млн руб.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ввод в эксплуатацию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Центра технологического обеспечения</a:t>
            </a:r>
          </a:p>
          <a:p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открытие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 бизнес-инкубатора Академпарка (23 компании)</a:t>
            </a:r>
          </a:p>
        </p:txBody>
      </p:sp>
      <p:sp>
        <p:nvSpPr>
          <p:cNvPr id="31756" name="Прямоугольник 66">
            <a:extLst>
              <a:ext uri="{FF2B5EF4-FFF2-40B4-BE49-F238E27FC236}">
                <a16:creationId xmlns:a16="http://schemas.microsoft.com/office/drawing/2014/main" id="{6DAA320D-F980-48F6-8DC0-C7CDA51B9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838" y="3292475"/>
            <a:ext cx="12160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ФБ 500,0 млн руб., ОБ 967,7 млн руб., МБ 66,9 млн руб.</a:t>
            </a:r>
          </a:p>
          <a:p>
            <a:pPr algn="just"/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ввод в эксплуатацию: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Центра наноструктурированных материалов, Медико-биологический инжиниринговый центра, Комплекса лабораторно-производственных зданий компаний-резидентов</a:t>
            </a:r>
          </a:p>
        </p:txBody>
      </p:sp>
      <p:sp>
        <p:nvSpPr>
          <p:cNvPr id="31757" name="Прямоугольник 67">
            <a:extLst>
              <a:ext uri="{FF2B5EF4-FFF2-40B4-BE49-F238E27FC236}">
                <a16:creationId xmlns:a16="http://schemas.microsoft.com/office/drawing/2014/main" id="{C8A86FAF-3EAB-4BC0-9698-02803FEE9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7363" y="328613"/>
            <a:ext cx="8763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ФБ 400,0 млн руб., ОБ 507,9 млн руб.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визит премьер-министра РФ В.В. Путина </a:t>
            </a:r>
          </a:p>
          <a:p>
            <a:endParaRPr lang="ru-RU" altLang="ru-RU" sz="600" b="1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ввод в эксплуатацию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Центра информационных технологий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открытие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 официального представительства Фонда содействия инноваций по НСО (Фонд Бортника)</a:t>
            </a:r>
          </a:p>
        </p:txBody>
      </p:sp>
      <p:sp>
        <p:nvSpPr>
          <p:cNvPr id="31758" name="Прямоугольник 68">
            <a:extLst>
              <a:ext uri="{FF2B5EF4-FFF2-40B4-BE49-F238E27FC236}">
                <a16:creationId xmlns:a16="http://schemas.microsoft.com/office/drawing/2014/main" id="{CFD9868A-98A1-4CFC-9759-26C80DAD2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4450" y="949325"/>
            <a:ext cx="82708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ФБ 147,5 млн руб., ОБ 210,5 млн руб.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открытие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 Центра коллективного пользования (2 этап), Центра молодежного инновационного творчества «Zoomer»</a:t>
            </a:r>
          </a:p>
        </p:txBody>
      </p:sp>
      <p:sp>
        <p:nvSpPr>
          <p:cNvPr id="31759" name="Прямоугольник 69">
            <a:extLst>
              <a:ext uri="{FF2B5EF4-FFF2-40B4-BE49-F238E27FC236}">
                <a16:creationId xmlns:a16="http://schemas.microsoft.com/office/drawing/2014/main" id="{D12A2A79-CA0C-4E8C-8B7C-8A34A3B89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75" y="3292475"/>
            <a:ext cx="900113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ФБ 166,0 млн руб., ОБ 558,2 млн руб.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открытие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 Нанотехнологического центра «СИГМА. Новосибирск»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ввод в эксплуатацию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Центра коллективного пользования (1 этап), Центра обработки данных</a:t>
            </a:r>
          </a:p>
        </p:txBody>
      </p:sp>
      <p:sp>
        <p:nvSpPr>
          <p:cNvPr id="31760" name="Прямоугольник 70">
            <a:extLst>
              <a:ext uri="{FF2B5EF4-FFF2-40B4-BE49-F238E27FC236}">
                <a16:creationId xmlns:a16="http://schemas.microsoft.com/office/drawing/2014/main" id="{6110D914-6979-40C5-ADA5-B03E9CA3F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6575" y="3292475"/>
            <a:ext cx="9874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ОБ 147,6 млн руб. (в т.ч. ФБ 30, 0 млн руб.)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признан самым успешным технопарком России</a:t>
            </a:r>
          </a:p>
          <a:p>
            <a:endParaRPr lang="ru-RU" altLang="ru-RU" sz="600" b="1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получение сертификата соответствия Национальному стандарту РФ ГОСТ Р 56425-2015 «Технопарки. Требования»</a:t>
            </a:r>
            <a:endParaRPr lang="ru-RU" altLang="ru-RU" sz="1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761" name="Прямоугольник 108">
            <a:extLst>
              <a:ext uri="{FF2B5EF4-FFF2-40B4-BE49-F238E27FC236}">
                <a16:creationId xmlns:a16="http://schemas.microsoft.com/office/drawing/2014/main" id="{E27A683C-ED4D-471A-B7E6-E58456C32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3292475"/>
            <a:ext cx="647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ОБ 35,7 млн руб.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открытие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 Точки кипения</a:t>
            </a:r>
          </a:p>
        </p:txBody>
      </p:sp>
      <p:sp>
        <p:nvSpPr>
          <p:cNvPr id="31762" name="Прямоугольник 109">
            <a:extLst>
              <a:ext uri="{FF2B5EF4-FFF2-40B4-BE49-F238E27FC236}">
                <a16:creationId xmlns:a16="http://schemas.microsoft.com/office/drawing/2014/main" id="{D0AC2622-37AD-4432-981A-76C4979B0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4863" y="3292475"/>
            <a:ext cx="7143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вхождение в I группу рейтинга АКиТ: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«Наивысший уровень эффективности функционирования технопарка»</a:t>
            </a:r>
          </a:p>
        </p:txBody>
      </p:sp>
      <p:sp>
        <p:nvSpPr>
          <p:cNvPr id="31763" name="Прямоугольник 110">
            <a:extLst>
              <a:ext uri="{FF2B5EF4-FFF2-40B4-BE49-F238E27FC236}">
                <a16:creationId xmlns:a16="http://schemas.microsoft.com/office/drawing/2014/main" id="{839C3262-54F4-448F-B0DD-46A0ACF8F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3088" y="428625"/>
            <a:ext cx="8318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 dirty="0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</a:t>
            </a:r>
            <a:r>
              <a:rPr lang="ru-RU" altLang="ru-RU" sz="600" dirty="0">
                <a:latin typeface="Tahoma" panose="020B0604030504040204" pitchFamily="34" charset="0"/>
                <a:cs typeface="Tahoma" panose="020B0604030504040204" pitchFamily="34" charset="0"/>
              </a:rPr>
              <a:t> ОБ 42,4 млн руб. </a:t>
            </a:r>
          </a:p>
          <a:p>
            <a:endParaRPr lang="ru-RU" altLang="ru-RU" sz="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 dirty="0">
                <a:latin typeface="Tahoma" panose="020B0604030504040204" pitchFamily="34" charset="0"/>
                <a:cs typeface="Tahoma" panose="020B0604030504040204" pitchFamily="34" charset="0"/>
              </a:rPr>
              <a:t>присвоение статуса регионального оператора Сколково</a:t>
            </a:r>
          </a:p>
          <a:p>
            <a:r>
              <a:rPr lang="ru-RU" altLang="ru-RU" sz="6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ru-RU" altLang="ru-RU" sz="600" dirty="0"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altLang="ru-RU" sz="600" b="1" dirty="0">
                <a:latin typeface="Tahoma" panose="020B0604030504040204" pitchFamily="34" charset="0"/>
                <a:cs typeface="Tahoma" panose="020B0604030504040204" pitchFamily="34" charset="0"/>
              </a:rPr>
              <a:t>ввод в эксплуатацию </a:t>
            </a:r>
            <a:r>
              <a:rPr lang="ru-RU" altLang="ru-RU" sz="600" dirty="0">
                <a:latin typeface="Tahoma" panose="020B0604030504040204" pitchFamily="34" charset="0"/>
                <a:cs typeface="Tahoma" panose="020B0604030504040204" pitchFamily="34" charset="0"/>
              </a:rPr>
              <a:t>Центра исследований и разработок, жилого дома для сотрудников компаний-резидентов</a:t>
            </a:r>
          </a:p>
        </p:txBody>
      </p:sp>
      <p:sp>
        <p:nvSpPr>
          <p:cNvPr id="31764" name="TextBox 8">
            <a:extLst>
              <a:ext uri="{FF2B5EF4-FFF2-40B4-BE49-F238E27FC236}">
                <a16:creationId xmlns:a16="http://schemas.microsoft.com/office/drawing/2014/main" id="{11FBDBCD-85C6-416A-B6C8-3BEAA99C1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31765" name="Рисунок 7">
            <a:extLst>
              <a:ext uri="{FF2B5EF4-FFF2-40B4-BE49-F238E27FC236}">
                <a16:creationId xmlns:a16="http://schemas.microsoft.com/office/drawing/2014/main" id="{5F472476-C974-45AF-A3E2-CE36B3167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72F1700E-33FD-4AD6-9A0E-FC06902530AC}"/>
              </a:ext>
            </a:extLst>
          </p:cNvPr>
          <p:cNvCxnSpPr>
            <a:cxnSpLocks/>
          </p:cNvCxnSpPr>
          <p:nvPr/>
        </p:nvCxnSpPr>
        <p:spPr>
          <a:xfrm>
            <a:off x="2627313" y="2751138"/>
            <a:ext cx="606425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767" name="Группа 69">
            <a:extLst>
              <a:ext uri="{FF2B5EF4-FFF2-40B4-BE49-F238E27FC236}">
                <a16:creationId xmlns:a16="http://schemas.microsoft.com/office/drawing/2014/main" id="{B5A8CF6C-9E38-4730-A7E5-FEB388FF2236}"/>
              </a:ext>
            </a:extLst>
          </p:cNvPr>
          <p:cNvGrpSpPr>
            <a:grpSpLocks/>
          </p:cNvGrpSpPr>
          <p:nvPr/>
        </p:nvGrpSpPr>
        <p:grpSpPr bwMode="auto">
          <a:xfrm>
            <a:off x="3489325" y="2720514"/>
            <a:ext cx="69850" cy="346075"/>
            <a:chOff x="3781820" y="2154238"/>
            <a:chExt cx="69455" cy="345504"/>
          </a:xfrm>
        </p:grpSpPr>
        <p:sp>
          <p:nvSpPr>
            <p:cNvPr id="71" name="Овал 70">
              <a:extLst>
                <a:ext uri="{FF2B5EF4-FFF2-40B4-BE49-F238E27FC236}">
                  <a16:creationId xmlns:a16="http://schemas.microsoft.com/office/drawing/2014/main" id="{DEF392E5-E31A-49AD-95A6-9AB5AFF80086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72" name="Прямая соединительная линия 71">
              <a:extLst>
                <a:ext uri="{FF2B5EF4-FFF2-40B4-BE49-F238E27FC236}">
                  <a16:creationId xmlns:a16="http://schemas.microsoft.com/office/drawing/2014/main" id="{8F45636D-E3FA-410A-9063-15201E34DDEA}"/>
                </a:ext>
              </a:extLst>
            </p:cNvPr>
            <p:cNvCxnSpPr>
              <a:stCxn id="71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AB9DB81F-E6C8-4FF0-9A2A-4E978F7C1328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31768" name="Группа 83">
            <a:extLst>
              <a:ext uri="{FF2B5EF4-FFF2-40B4-BE49-F238E27FC236}">
                <a16:creationId xmlns:a16="http://schemas.microsoft.com/office/drawing/2014/main" id="{A5CADED2-DBE5-4CFD-AA3B-B28D1EF9EC0D}"/>
              </a:ext>
            </a:extLst>
          </p:cNvPr>
          <p:cNvGrpSpPr>
            <a:grpSpLocks/>
          </p:cNvGrpSpPr>
          <p:nvPr/>
        </p:nvGrpSpPr>
        <p:grpSpPr bwMode="auto">
          <a:xfrm>
            <a:off x="2600325" y="2720514"/>
            <a:ext cx="69850" cy="346075"/>
            <a:chOff x="3781820" y="2154238"/>
            <a:chExt cx="69455" cy="345504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A986B951-062E-4093-B3C3-506FA4E242EA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id="{CC97905E-55FF-45B9-9216-190FE170182E}"/>
                </a:ext>
              </a:extLst>
            </p:cNvPr>
            <p:cNvCxnSpPr>
              <a:stCxn id="96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id="{0E5B36D0-ADD9-4DAD-971C-B8546FACDD15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31769" name="Группа 98">
            <a:extLst>
              <a:ext uri="{FF2B5EF4-FFF2-40B4-BE49-F238E27FC236}">
                <a16:creationId xmlns:a16="http://schemas.microsoft.com/office/drawing/2014/main" id="{B754F899-8385-46EF-B345-BB1F5BA2D5CC}"/>
              </a:ext>
            </a:extLst>
          </p:cNvPr>
          <p:cNvGrpSpPr>
            <a:grpSpLocks/>
          </p:cNvGrpSpPr>
          <p:nvPr/>
        </p:nvGrpSpPr>
        <p:grpSpPr bwMode="auto">
          <a:xfrm>
            <a:off x="3062288" y="2439903"/>
            <a:ext cx="69850" cy="344487"/>
            <a:chOff x="3781820" y="2154238"/>
            <a:chExt cx="69455" cy="345504"/>
          </a:xfrm>
        </p:grpSpPr>
        <p:sp>
          <p:nvSpPr>
            <p:cNvPr id="100" name="Овал 99">
              <a:extLst>
                <a:ext uri="{FF2B5EF4-FFF2-40B4-BE49-F238E27FC236}">
                  <a16:creationId xmlns:a16="http://schemas.microsoft.com/office/drawing/2014/main" id="{EF34FA9D-E612-42A9-801D-BE347FFE46FB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01" name="Прямая соединительная линия 100">
              <a:extLst>
                <a:ext uri="{FF2B5EF4-FFF2-40B4-BE49-F238E27FC236}">
                  <a16:creationId xmlns:a16="http://schemas.microsoft.com/office/drawing/2014/main" id="{F0FDA4A1-20F3-4797-AD4B-3796AE1452BF}"/>
                </a:ext>
              </a:extLst>
            </p:cNvPr>
            <p:cNvCxnSpPr>
              <a:cxnSpLocks/>
              <a:stCxn id="100" idx="0"/>
            </p:cNvCxnSpPr>
            <p:nvPr/>
          </p:nvCxnSpPr>
          <p:spPr>
            <a:xfrm flipH="1" flipV="1">
              <a:off x="3816548" y="2211557"/>
              <a:ext cx="0" cy="21972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Овал 101">
              <a:extLst>
                <a:ext uri="{FF2B5EF4-FFF2-40B4-BE49-F238E27FC236}">
                  <a16:creationId xmlns:a16="http://schemas.microsoft.com/office/drawing/2014/main" id="{C406F5B3-8F1A-43D1-B751-555BCEB57BCB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31770" name="Группа 102">
            <a:extLst>
              <a:ext uri="{FF2B5EF4-FFF2-40B4-BE49-F238E27FC236}">
                <a16:creationId xmlns:a16="http://schemas.microsoft.com/office/drawing/2014/main" id="{B3E5AB44-D71A-41E1-9F54-FF808F233EBE}"/>
              </a:ext>
            </a:extLst>
          </p:cNvPr>
          <p:cNvGrpSpPr>
            <a:grpSpLocks/>
          </p:cNvGrpSpPr>
          <p:nvPr/>
        </p:nvGrpSpPr>
        <p:grpSpPr bwMode="auto">
          <a:xfrm>
            <a:off x="3995738" y="2439902"/>
            <a:ext cx="69850" cy="344488"/>
            <a:chOff x="3781820" y="2154238"/>
            <a:chExt cx="69455" cy="345504"/>
          </a:xfrm>
        </p:grpSpPr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id="{A2BE9A62-5215-4B3F-829A-0B12C092249C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06" name="Прямая соединительная линия 105">
              <a:extLst>
                <a:ext uri="{FF2B5EF4-FFF2-40B4-BE49-F238E27FC236}">
                  <a16:creationId xmlns:a16="http://schemas.microsoft.com/office/drawing/2014/main" id="{80AD045C-A48E-4292-9773-E5D392FC7FB2}"/>
                </a:ext>
              </a:extLst>
            </p:cNvPr>
            <p:cNvCxnSpPr>
              <a:cxnSpLocks/>
              <a:stCxn id="105" idx="0"/>
            </p:cNvCxnSpPr>
            <p:nvPr/>
          </p:nvCxnSpPr>
          <p:spPr>
            <a:xfrm flipH="1" flipV="1">
              <a:off x="3816548" y="2211557"/>
              <a:ext cx="0" cy="21972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Овал 106">
              <a:extLst>
                <a:ext uri="{FF2B5EF4-FFF2-40B4-BE49-F238E27FC236}">
                  <a16:creationId xmlns:a16="http://schemas.microsoft.com/office/drawing/2014/main" id="{47038E3E-04F2-4AE2-93C8-40BFB9A0CA49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31771" name="Группа 107">
            <a:extLst>
              <a:ext uri="{FF2B5EF4-FFF2-40B4-BE49-F238E27FC236}">
                <a16:creationId xmlns:a16="http://schemas.microsoft.com/office/drawing/2014/main" id="{91EA0B19-83FD-467E-AFFD-AFBF55789BED}"/>
              </a:ext>
            </a:extLst>
          </p:cNvPr>
          <p:cNvGrpSpPr>
            <a:grpSpLocks/>
          </p:cNvGrpSpPr>
          <p:nvPr/>
        </p:nvGrpSpPr>
        <p:grpSpPr bwMode="auto">
          <a:xfrm>
            <a:off x="5462588" y="2720514"/>
            <a:ext cx="69850" cy="346075"/>
            <a:chOff x="3781820" y="2154238"/>
            <a:chExt cx="69455" cy="345504"/>
          </a:xfrm>
        </p:grpSpPr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id="{505B2145-B394-42C2-BE7F-9B77E9133DBC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10" name="Прямая соединительная линия 109">
              <a:extLst>
                <a:ext uri="{FF2B5EF4-FFF2-40B4-BE49-F238E27FC236}">
                  <a16:creationId xmlns:a16="http://schemas.microsoft.com/office/drawing/2014/main" id="{7CB94760-A967-4431-91B0-56F20918F34F}"/>
                </a:ext>
              </a:extLst>
            </p:cNvPr>
            <p:cNvCxnSpPr>
              <a:stCxn id="109" idx="0"/>
            </p:cNvCxnSpPr>
            <p:nvPr/>
          </p:nvCxnSpPr>
          <p:spPr>
            <a:xfrm flipH="1" flipV="1">
              <a:off x="3816548" y="2211294"/>
              <a:ext cx="0" cy="22029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Овал 110">
              <a:extLst>
                <a:ext uri="{FF2B5EF4-FFF2-40B4-BE49-F238E27FC236}">
                  <a16:creationId xmlns:a16="http://schemas.microsoft.com/office/drawing/2014/main" id="{2F7F5186-26C9-496D-A17B-8DE2E3EF163E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31772" name="Группа 114">
            <a:extLst>
              <a:ext uri="{FF2B5EF4-FFF2-40B4-BE49-F238E27FC236}">
                <a16:creationId xmlns:a16="http://schemas.microsoft.com/office/drawing/2014/main" id="{7F65BF54-69D7-4DE5-8847-9E36BF2E0338}"/>
              </a:ext>
            </a:extLst>
          </p:cNvPr>
          <p:cNvGrpSpPr>
            <a:grpSpLocks/>
          </p:cNvGrpSpPr>
          <p:nvPr/>
        </p:nvGrpSpPr>
        <p:grpSpPr bwMode="auto">
          <a:xfrm>
            <a:off x="4356100" y="2720514"/>
            <a:ext cx="69850" cy="346075"/>
            <a:chOff x="3781820" y="2154238"/>
            <a:chExt cx="69455" cy="345504"/>
          </a:xfrm>
        </p:grpSpPr>
        <p:sp>
          <p:nvSpPr>
            <p:cNvPr id="116" name="Овал 115">
              <a:extLst>
                <a:ext uri="{FF2B5EF4-FFF2-40B4-BE49-F238E27FC236}">
                  <a16:creationId xmlns:a16="http://schemas.microsoft.com/office/drawing/2014/main" id="{854314EA-407A-428A-A4AF-EF47F1670864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E6D649A-CBD1-4E2B-A995-CE9754210A71}"/>
                </a:ext>
              </a:extLst>
            </p:cNvPr>
            <p:cNvCxnSpPr>
              <a:stCxn id="116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Овал 117">
              <a:extLst>
                <a:ext uri="{FF2B5EF4-FFF2-40B4-BE49-F238E27FC236}">
                  <a16:creationId xmlns:a16="http://schemas.microsoft.com/office/drawing/2014/main" id="{C57CFEDD-8C7C-4FA3-B45F-EA2A50788ED0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31773" name="Группа 118">
            <a:extLst>
              <a:ext uri="{FF2B5EF4-FFF2-40B4-BE49-F238E27FC236}">
                <a16:creationId xmlns:a16="http://schemas.microsoft.com/office/drawing/2014/main" id="{FCE43120-71CF-4313-A72F-335D255A3C22}"/>
              </a:ext>
            </a:extLst>
          </p:cNvPr>
          <p:cNvGrpSpPr>
            <a:grpSpLocks/>
          </p:cNvGrpSpPr>
          <p:nvPr/>
        </p:nvGrpSpPr>
        <p:grpSpPr bwMode="auto">
          <a:xfrm>
            <a:off x="6302375" y="2720514"/>
            <a:ext cx="69850" cy="344487"/>
            <a:chOff x="3781820" y="2154238"/>
            <a:chExt cx="69455" cy="345504"/>
          </a:xfrm>
        </p:grpSpPr>
        <p:sp>
          <p:nvSpPr>
            <p:cNvPr id="120" name="Овал 119">
              <a:extLst>
                <a:ext uri="{FF2B5EF4-FFF2-40B4-BE49-F238E27FC236}">
                  <a16:creationId xmlns:a16="http://schemas.microsoft.com/office/drawing/2014/main" id="{A131FC31-B966-4044-A9A7-C0E0166AC867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21" name="Прямая соединительная линия 120">
              <a:extLst>
                <a:ext uri="{FF2B5EF4-FFF2-40B4-BE49-F238E27FC236}">
                  <a16:creationId xmlns:a16="http://schemas.microsoft.com/office/drawing/2014/main" id="{3D298E7D-31BB-40A8-9C3F-2E9DDCDAC8EC}"/>
                </a:ext>
              </a:extLst>
            </p:cNvPr>
            <p:cNvCxnSpPr>
              <a:stCxn id="120" idx="0"/>
            </p:cNvCxnSpPr>
            <p:nvPr/>
          </p:nvCxnSpPr>
          <p:spPr>
            <a:xfrm flipH="1" flipV="1">
              <a:off x="3816548" y="2211557"/>
              <a:ext cx="0" cy="21972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Овал 121">
              <a:extLst>
                <a:ext uri="{FF2B5EF4-FFF2-40B4-BE49-F238E27FC236}">
                  <a16:creationId xmlns:a16="http://schemas.microsoft.com/office/drawing/2014/main" id="{CC50425A-E8F2-4ECD-81DE-07E6AABC2F4D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31774" name="Группа 122">
            <a:extLst>
              <a:ext uri="{FF2B5EF4-FFF2-40B4-BE49-F238E27FC236}">
                <a16:creationId xmlns:a16="http://schemas.microsoft.com/office/drawing/2014/main" id="{39BCFA7E-64B2-4D9F-8C2B-BA8FB2992134}"/>
              </a:ext>
            </a:extLst>
          </p:cNvPr>
          <p:cNvGrpSpPr>
            <a:grpSpLocks/>
          </p:cNvGrpSpPr>
          <p:nvPr/>
        </p:nvGrpSpPr>
        <p:grpSpPr bwMode="auto">
          <a:xfrm>
            <a:off x="5162550" y="2438315"/>
            <a:ext cx="69850" cy="346075"/>
            <a:chOff x="3781820" y="2154238"/>
            <a:chExt cx="69455" cy="345504"/>
          </a:xfrm>
        </p:grpSpPr>
        <p:sp>
          <p:nvSpPr>
            <p:cNvPr id="124" name="Овал 123">
              <a:extLst>
                <a:ext uri="{FF2B5EF4-FFF2-40B4-BE49-F238E27FC236}">
                  <a16:creationId xmlns:a16="http://schemas.microsoft.com/office/drawing/2014/main" id="{DF199427-0E6D-4232-8B3C-1FB6E696AF20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25" name="Прямая соединительная линия 124">
              <a:extLst>
                <a:ext uri="{FF2B5EF4-FFF2-40B4-BE49-F238E27FC236}">
                  <a16:creationId xmlns:a16="http://schemas.microsoft.com/office/drawing/2014/main" id="{6716D1B2-5089-42D2-B127-5C90578B856F}"/>
                </a:ext>
              </a:extLst>
            </p:cNvPr>
            <p:cNvCxnSpPr>
              <a:cxnSpLocks/>
              <a:stCxn id="124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Овал 125">
              <a:extLst>
                <a:ext uri="{FF2B5EF4-FFF2-40B4-BE49-F238E27FC236}">
                  <a16:creationId xmlns:a16="http://schemas.microsoft.com/office/drawing/2014/main" id="{5F9F6054-7E6D-4B16-AA17-41A693D5F02E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31775" name="Группа 126">
            <a:extLst>
              <a:ext uri="{FF2B5EF4-FFF2-40B4-BE49-F238E27FC236}">
                <a16:creationId xmlns:a16="http://schemas.microsoft.com/office/drawing/2014/main" id="{D4742EA0-8FB4-488A-8FC2-CED6A7512DAF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2438315"/>
            <a:ext cx="69850" cy="346075"/>
            <a:chOff x="3781820" y="2154238"/>
            <a:chExt cx="69455" cy="345504"/>
          </a:xfrm>
        </p:grpSpPr>
        <p:sp>
          <p:nvSpPr>
            <p:cNvPr id="128" name="Овал 127">
              <a:extLst>
                <a:ext uri="{FF2B5EF4-FFF2-40B4-BE49-F238E27FC236}">
                  <a16:creationId xmlns:a16="http://schemas.microsoft.com/office/drawing/2014/main" id="{173E5973-47D8-463B-9227-70A2C171309F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29" name="Прямая соединительная линия 128">
              <a:extLst>
                <a:ext uri="{FF2B5EF4-FFF2-40B4-BE49-F238E27FC236}">
                  <a16:creationId xmlns:a16="http://schemas.microsoft.com/office/drawing/2014/main" id="{31F38F2B-9B7B-40C8-8112-FAF818348C24}"/>
                </a:ext>
              </a:extLst>
            </p:cNvPr>
            <p:cNvCxnSpPr>
              <a:cxnSpLocks/>
              <a:stCxn id="128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Овал 129">
              <a:extLst>
                <a:ext uri="{FF2B5EF4-FFF2-40B4-BE49-F238E27FC236}">
                  <a16:creationId xmlns:a16="http://schemas.microsoft.com/office/drawing/2014/main" id="{7F95924A-2AED-421B-B207-59219BC2B383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31776" name="Группа 130">
            <a:extLst>
              <a:ext uri="{FF2B5EF4-FFF2-40B4-BE49-F238E27FC236}">
                <a16:creationId xmlns:a16="http://schemas.microsoft.com/office/drawing/2014/main" id="{5259B1A2-BBB4-402A-8FAF-F094C2AB8112}"/>
              </a:ext>
            </a:extLst>
          </p:cNvPr>
          <p:cNvGrpSpPr>
            <a:grpSpLocks/>
          </p:cNvGrpSpPr>
          <p:nvPr/>
        </p:nvGrpSpPr>
        <p:grpSpPr bwMode="auto">
          <a:xfrm>
            <a:off x="6662738" y="2438315"/>
            <a:ext cx="69850" cy="346075"/>
            <a:chOff x="3781820" y="2154238"/>
            <a:chExt cx="69455" cy="345504"/>
          </a:xfrm>
        </p:grpSpPr>
        <p:sp>
          <p:nvSpPr>
            <p:cNvPr id="132" name="Овал 131">
              <a:extLst>
                <a:ext uri="{FF2B5EF4-FFF2-40B4-BE49-F238E27FC236}">
                  <a16:creationId xmlns:a16="http://schemas.microsoft.com/office/drawing/2014/main" id="{C8A5D3B7-21C0-40C0-8960-DAB24D8AC6CC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33" name="Прямая соединительная линия 132">
              <a:extLst>
                <a:ext uri="{FF2B5EF4-FFF2-40B4-BE49-F238E27FC236}">
                  <a16:creationId xmlns:a16="http://schemas.microsoft.com/office/drawing/2014/main" id="{51698F8B-09D5-4713-8F17-1EE4C079C785}"/>
                </a:ext>
              </a:extLst>
            </p:cNvPr>
            <p:cNvCxnSpPr>
              <a:cxnSpLocks/>
              <a:stCxn id="132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Овал 133">
              <a:extLst>
                <a:ext uri="{FF2B5EF4-FFF2-40B4-BE49-F238E27FC236}">
                  <a16:creationId xmlns:a16="http://schemas.microsoft.com/office/drawing/2014/main" id="{76BD4001-BAE1-413F-8D00-E0787A695958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31777" name="Группа 134">
            <a:extLst>
              <a:ext uri="{FF2B5EF4-FFF2-40B4-BE49-F238E27FC236}">
                <a16:creationId xmlns:a16="http://schemas.microsoft.com/office/drawing/2014/main" id="{A6AD2A34-3B15-47DE-9B08-E47F1CC02208}"/>
              </a:ext>
            </a:extLst>
          </p:cNvPr>
          <p:cNvGrpSpPr>
            <a:grpSpLocks/>
          </p:cNvGrpSpPr>
          <p:nvPr/>
        </p:nvGrpSpPr>
        <p:grpSpPr bwMode="auto">
          <a:xfrm>
            <a:off x="7450138" y="2438315"/>
            <a:ext cx="69850" cy="346075"/>
            <a:chOff x="3781820" y="2154238"/>
            <a:chExt cx="69455" cy="345504"/>
          </a:xfrm>
        </p:grpSpPr>
        <p:sp>
          <p:nvSpPr>
            <p:cNvPr id="136" name="Овал 135">
              <a:extLst>
                <a:ext uri="{FF2B5EF4-FFF2-40B4-BE49-F238E27FC236}">
                  <a16:creationId xmlns:a16="http://schemas.microsoft.com/office/drawing/2014/main" id="{28ABA881-C471-4052-9338-6AEFA76CA999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37" name="Прямая соединительная линия 136">
              <a:extLst>
                <a:ext uri="{FF2B5EF4-FFF2-40B4-BE49-F238E27FC236}">
                  <a16:creationId xmlns:a16="http://schemas.microsoft.com/office/drawing/2014/main" id="{55C57B5D-0B3B-4ABD-A4C4-1F2E0B6B5D0A}"/>
                </a:ext>
              </a:extLst>
            </p:cNvPr>
            <p:cNvCxnSpPr>
              <a:cxnSpLocks/>
              <a:stCxn id="136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Овал 137">
              <a:extLst>
                <a:ext uri="{FF2B5EF4-FFF2-40B4-BE49-F238E27FC236}">
                  <a16:creationId xmlns:a16="http://schemas.microsoft.com/office/drawing/2014/main" id="{AF519B93-1BE7-4E6F-ABC6-A71175B2D745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31778" name="Группа 138">
            <a:extLst>
              <a:ext uri="{FF2B5EF4-FFF2-40B4-BE49-F238E27FC236}">
                <a16:creationId xmlns:a16="http://schemas.microsoft.com/office/drawing/2014/main" id="{59245916-FFCB-47F8-AF27-0B3AD59DAE67}"/>
              </a:ext>
            </a:extLst>
          </p:cNvPr>
          <p:cNvGrpSpPr>
            <a:grpSpLocks/>
          </p:cNvGrpSpPr>
          <p:nvPr/>
        </p:nvGrpSpPr>
        <p:grpSpPr bwMode="auto">
          <a:xfrm>
            <a:off x="8459788" y="2439903"/>
            <a:ext cx="69850" cy="344487"/>
            <a:chOff x="3781820" y="2154238"/>
            <a:chExt cx="69455" cy="345504"/>
          </a:xfrm>
        </p:grpSpPr>
        <p:sp>
          <p:nvSpPr>
            <p:cNvPr id="140" name="Овал 139">
              <a:extLst>
                <a:ext uri="{FF2B5EF4-FFF2-40B4-BE49-F238E27FC236}">
                  <a16:creationId xmlns:a16="http://schemas.microsoft.com/office/drawing/2014/main" id="{EE5CCEF7-E136-4C7E-BA5D-60376D3E42F1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41" name="Прямая соединительная линия 140">
              <a:extLst>
                <a:ext uri="{FF2B5EF4-FFF2-40B4-BE49-F238E27FC236}">
                  <a16:creationId xmlns:a16="http://schemas.microsoft.com/office/drawing/2014/main" id="{BBE69A83-08E0-4FE4-A317-8DE09A1D5C34}"/>
                </a:ext>
              </a:extLst>
            </p:cNvPr>
            <p:cNvCxnSpPr>
              <a:cxnSpLocks/>
              <a:stCxn id="140" idx="0"/>
            </p:cNvCxnSpPr>
            <p:nvPr/>
          </p:nvCxnSpPr>
          <p:spPr>
            <a:xfrm flipH="1" flipV="1">
              <a:off x="3816548" y="2211557"/>
              <a:ext cx="0" cy="21972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Овал 141">
              <a:extLst>
                <a:ext uri="{FF2B5EF4-FFF2-40B4-BE49-F238E27FC236}">
                  <a16:creationId xmlns:a16="http://schemas.microsoft.com/office/drawing/2014/main" id="{A171819A-D630-441C-A00D-4952118CA771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31779" name="Группа 142">
            <a:extLst>
              <a:ext uri="{FF2B5EF4-FFF2-40B4-BE49-F238E27FC236}">
                <a16:creationId xmlns:a16="http://schemas.microsoft.com/office/drawing/2014/main" id="{32525C71-CD1D-4E03-8291-F7920F76AD4A}"/>
              </a:ext>
            </a:extLst>
          </p:cNvPr>
          <p:cNvGrpSpPr>
            <a:grpSpLocks/>
          </p:cNvGrpSpPr>
          <p:nvPr/>
        </p:nvGrpSpPr>
        <p:grpSpPr bwMode="auto">
          <a:xfrm>
            <a:off x="7140575" y="2720514"/>
            <a:ext cx="69850" cy="346075"/>
            <a:chOff x="3781820" y="2154238"/>
            <a:chExt cx="69455" cy="345504"/>
          </a:xfrm>
        </p:grpSpPr>
        <p:sp>
          <p:nvSpPr>
            <p:cNvPr id="144" name="Овал 143">
              <a:extLst>
                <a:ext uri="{FF2B5EF4-FFF2-40B4-BE49-F238E27FC236}">
                  <a16:creationId xmlns:a16="http://schemas.microsoft.com/office/drawing/2014/main" id="{CDC83DC2-077B-4145-B2BD-75BFCA55CEED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45" name="Прямая соединительная линия 144">
              <a:extLst>
                <a:ext uri="{FF2B5EF4-FFF2-40B4-BE49-F238E27FC236}">
                  <a16:creationId xmlns:a16="http://schemas.microsoft.com/office/drawing/2014/main" id="{B9307764-5AE4-407A-818A-CDAB2993E2A3}"/>
                </a:ext>
              </a:extLst>
            </p:cNvPr>
            <p:cNvCxnSpPr>
              <a:stCxn id="144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Овал 145">
              <a:extLst>
                <a:ext uri="{FF2B5EF4-FFF2-40B4-BE49-F238E27FC236}">
                  <a16:creationId xmlns:a16="http://schemas.microsoft.com/office/drawing/2014/main" id="{00339B36-FB91-467C-AEC7-FA3E1997F59A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31780" name="TextBox 11">
            <a:extLst>
              <a:ext uri="{FF2B5EF4-FFF2-40B4-BE49-F238E27FC236}">
                <a16:creationId xmlns:a16="http://schemas.microsoft.com/office/drawing/2014/main" id="{BBB301A6-C6CF-4F84-9713-C08851C0E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600" y="3082925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2005</a:t>
            </a:r>
          </a:p>
        </p:txBody>
      </p:sp>
      <p:sp>
        <p:nvSpPr>
          <p:cNvPr id="31781" name="TextBox 11">
            <a:extLst>
              <a:ext uri="{FF2B5EF4-FFF2-40B4-BE49-F238E27FC236}">
                <a16:creationId xmlns:a16="http://schemas.microsoft.com/office/drawing/2014/main" id="{DFC51DB8-0DB8-4008-BC23-F0092ED48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3082925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2007</a:t>
            </a:r>
          </a:p>
        </p:txBody>
      </p:sp>
      <p:sp>
        <p:nvSpPr>
          <p:cNvPr id="31782" name="TextBox 11">
            <a:extLst>
              <a:ext uri="{FF2B5EF4-FFF2-40B4-BE49-F238E27FC236}">
                <a16:creationId xmlns:a16="http://schemas.microsoft.com/office/drawing/2014/main" id="{FBC43D76-1022-427F-A993-033D9D558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135063"/>
            <a:ext cx="511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2008</a:t>
            </a:r>
          </a:p>
        </p:txBody>
      </p:sp>
      <p:sp>
        <p:nvSpPr>
          <p:cNvPr id="31783" name="TextBox 11">
            <a:extLst>
              <a:ext uri="{FF2B5EF4-FFF2-40B4-BE49-F238E27FC236}">
                <a16:creationId xmlns:a16="http://schemas.microsoft.com/office/drawing/2014/main" id="{C028A388-DD14-45F5-AB1E-25A13D7B1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3082925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2011</a:t>
            </a:r>
          </a:p>
        </p:txBody>
      </p:sp>
      <p:sp>
        <p:nvSpPr>
          <p:cNvPr id="31784" name="TextBox 11">
            <a:extLst>
              <a:ext uri="{FF2B5EF4-FFF2-40B4-BE49-F238E27FC236}">
                <a16:creationId xmlns:a16="http://schemas.microsoft.com/office/drawing/2014/main" id="{729DD504-4EFD-44F1-8254-9B1612BC2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2475" y="-4763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2010</a:t>
            </a:r>
          </a:p>
        </p:txBody>
      </p:sp>
      <p:sp>
        <p:nvSpPr>
          <p:cNvPr id="31785" name="TextBox 11">
            <a:extLst>
              <a:ext uri="{FF2B5EF4-FFF2-40B4-BE49-F238E27FC236}">
                <a16:creationId xmlns:a16="http://schemas.microsoft.com/office/drawing/2014/main" id="{CB8BA8BB-10E7-40E6-8F4C-AC45C7D22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3082925"/>
            <a:ext cx="5127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2013</a:t>
            </a:r>
          </a:p>
        </p:txBody>
      </p:sp>
      <p:sp>
        <p:nvSpPr>
          <p:cNvPr id="31786" name="TextBox 11">
            <a:extLst>
              <a:ext uri="{FF2B5EF4-FFF2-40B4-BE49-F238E27FC236}">
                <a16:creationId xmlns:a16="http://schemas.microsoft.com/office/drawing/2014/main" id="{E496EF9A-E36E-4CA9-880B-879A79FCF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6038" y="739775"/>
            <a:ext cx="5111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2014</a:t>
            </a:r>
          </a:p>
        </p:txBody>
      </p:sp>
      <p:sp>
        <p:nvSpPr>
          <p:cNvPr id="31787" name="TextBox 11">
            <a:extLst>
              <a:ext uri="{FF2B5EF4-FFF2-40B4-BE49-F238E27FC236}">
                <a16:creationId xmlns:a16="http://schemas.microsoft.com/office/drawing/2014/main" id="{75050D12-30F6-47B8-9ACE-577500572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3082925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2017</a:t>
            </a:r>
          </a:p>
        </p:txBody>
      </p:sp>
      <p:sp>
        <p:nvSpPr>
          <p:cNvPr id="31788" name="TextBox 11">
            <a:extLst>
              <a:ext uri="{FF2B5EF4-FFF2-40B4-BE49-F238E27FC236}">
                <a16:creationId xmlns:a16="http://schemas.microsoft.com/office/drawing/2014/main" id="{E8DA774F-145B-4484-BC44-E740D3AA0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6413" y="3076575"/>
            <a:ext cx="52387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2015</a:t>
            </a:r>
          </a:p>
        </p:txBody>
      </p:sp>
      <p:sp>
        <p:nvSpPr>
          <p:cNvPr id="31789" name="TextBox 11">
            <a:extLst>
              <a:ext uri="{FF2B5EF4-FFF2-40B4-BE49-F238E27FC236}">
                <a16:creationId xmlns:a16="http://schemas.microsoft.com/office/drawing/2014/main" id="{8E3BC8A3-8124-4558-B064-4D2507454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738" y="1276350"/>
            <a:ext cx="5127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2006</a:t>
            </a:r>
          </a:p>
        </p:txBody>
      </p:sp>
      <p:sp>
        <p:nvSpPr>
          <p:cNvPr id="31790" name="TextBox 11">
            <a:extLst>
              <a:ext uri="{FF2B5EF4-FFF2-40B4-BE49-F238E27FC236}">
                <a16:creationId xmlns:a16="http://schemas.microsoft.com/office/drawing/2014/main" id="{520CB4F9-BFBD-4007-994B-12377A82D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3082925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2009</a:t>
            </a:r>
          </a:p>
        </p:txBody>
      </p:sp>
      <p:sp>
        <p:nvSpPr>
          <p:cNvPr id="31791" name="TextBox 11">
            <a:extLst>
              <a:ext uri="{FF2B5EF4-FFF2-40B4-BE49-F238E27FC236}">
                <a16:creationId xmlns:a16="http://schemas.microsoft.com/office/drawing/2014/main" id="{9F57A485-E621-4E0E-AC83-5C61235C7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120650"/>
            <a:ext cx="5111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2012</a:t>
            </a:r>
          </a:p>
        </p:txBody>
      </p:sp>
      <p:sp>
        <p:nvSpPr>
          <p:cNvPr id="31792" name="TextBox 11">
            <a:extLst>
              <a:ext uri="{FF2B5EF4-FFF2-40B4-BE49-F238E27FC236}">
                <a16:creationId xmlns:a16="http://schemas.microsoft.com/office/drawing/2014/main" id="{92BEC8C7-227E-4116-8C5F-7BFFFB4D0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488" y="346075"/>
            <a:ext cx="5238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2016</a:t>
            </a:r>
          </a:p>
        </p:txBody>
      </p:sp>
      <p:sp>
        <p:nvSpPr>
          <p:cNvPr id="31793" name="TextBox 11">
            <a:extLst>
              <a:ext uri="{FF2B5EF4-FFF2-40B4-BE49-F238E27FC236}">
                <a16:creationId xmlns:a16="http://schemas.microsoft.com/office/drawing/2014/main" id="{927FC6A7-8E83-4BF0-8362-E5816D44E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0388" y="180975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2018</a:t>
            </a:r>
          </a:p>
        </p:txBody>
      </p:sp>
      <p:sp>
        <p:nvSpPr>
          <p:cNvPr id="31794" name="TextBox 11">
            <a:extLst>
              <a:ext uri="{FF2B5EF4-FFF2-40B4-BE49-F238E27FC236}">
                <a16:creationId xmlns:a16="http://schemas.microsoft.com/office/drawing/2014/main" id="{2064F1D4-98CD-45ED-8CBF-B564F7431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350" y="3082925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2019</a:t>
            </a:r>
          </a:p>
        </p:txBody>
      </p:sp>
      <p:cxnSp>
        <p:nvCxnSpPr>
          <p:cNvPr id="162" name="Прямая соединительная линия 161">
            <a:extLst>
              <a:ext uri="{FF2B5EF4-FFF2-40B4-BE49-F238E27FC236}">
                <a16:creationId xmlns:a16="http://schemas.microsoft.com/office/drawing/2014/main" id="{E6DE0F35-D87D-4FDB-9DAF-55ECA824D49A}"/>
              </a:ext>
            </a:extLst>
          </p:cNvPr>
          <p:cNvCxnSpPr/>
          <p:nvPr/>
        </p:nvCxnSpPr>
        <p:spPr>
          <a:xfrm flipV="1">
            <a:off x="2987675" y="1489075"/>
            <a:ext cx="0" cy="852488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единительная линия 162">
            <a:extLst>
              <a:ext uri="{FF2B5EF4-FFF2-40B4-BE49-F238E27FC236}">
                <a16:creationId xmlns:a16="http://schemas.microsoft.com/office/drawing/2014/main" id="{5C4225A9-019B-4E7C-89A5-077ED4514026}"/>
              </a:ext>
            </a:extLst>
          </p:cNvPr>
          <p:cNvCxnSpPr/>
          <p:nvPr/>
        </p:nvCxnSpPr>
        <p:spPr>
          <a:xfrm flipV="1">
            <a:off x="3902075" y="1411288"/>
            <a:ext cx="6350" cy="957262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единительная линия 163">
            <a:extLst>
              <a:ext uri="{FF2B5EF4-FFF2-40B4-BE49-F238E27FC236}">
                <a16:creationId xmlns:a16="http://schemas.microsoft.com/office/drawing/2014/main" id="{9693CA20-D730-4146-A592-A0608FE2C599}"/>
              </a:ext>
            </a:extLst>
          </p:cNvPr>
          <p:cNvCxnSpPr/>
          <p:nvPr/>
        </p:nvCxnSpPr>
        <p:spPr>
          <a:xfrm flipV="1">
            <a:off x="2260600" y="3375025"/>
            <a:ext cx="0" cy="852488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164">
            <a:extLst>
              <a:ext uri="{FF2B5EF4-FFF2-40B4-BE49-F238E27FC236}">
                <a16:creationId xmlns:a16="http://schemas.microsoft.com/office/drawing/2014/main" id="{92648AE9-682A-4D79-B44C-CA25506D9B32}"/>
              </a:ext>
            </a:extLst>
          </p:cNvPr>
          <p:cNvCxnSpPr/>
          <p:nvPr/>
        </p:nvCxnSpPr>
        <p:spPr>
          <a:xfrm flipV="1">
            <a:off x="3167063" y="3387725"/>
            <a:ext cx="0" cy="1055688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единительная линия 165">
            <a:extLst>
              <a:ext uri="{FF2B5EF4-FFF2-40B4-BE49-F238E27FC236}">
                <a16:creationId xmlns:a16="http://schemas.microsoft.com/office/drawing/2014/main" id="{C4D24AF1-6DD0-4F0F-8311-42B8AC79AE82}"/>
              </a:ext>
            </a:extLst>
          </p:cNvPr>
          <p:cNvCxnSpPr/>
          <p:nvPr/>
        </p:nvCxnSpPr>
        <p:spPr>
          <a:xfrm flipV="1">
            <a:off x="4114800" y="3373438"/>
            <a:ext cx="0" cy="927100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единительная линия 166">
            <a:extLst>
              <a:ext uri="{FF2B5EF4-FFF2-40B4-BE49-F238E27FC236}">
                <a16:creationId xmlns:a16="http://schemas.microsoft.com/office/drawing/2014/main" id="{4B022773-46A2-426A-8EF1-2F4D4ABC3929}"/>
              </a:ext>
            </a:extLst>
          </p:cNvPr>
          <p:cNvCxnSpPr/>
          <p:nvPr/>
        </p:nvCxnSpPr>
        <p:spPr>
          <a:xfrm flipV="1">
            <a:off x="4826000" y="3363913"/>
            <a:ext cx="4763" cy="1223962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>
            <a:extLst>
              <a:ext uri="{FF2B5EF4-FFF2-40B4-BE49-F238E27FC236}">
                <a16:creationId xmlns:a16="http://schemas.microsoft.com/office/drawing/2014/main" id="{5BD37F66-84C9-4919-AA6E-C674F91EE7E3}"/>
              </a:ext>
            </a:extLst>
          </p:cNvPr>
          <p:cNvCxnSpPr/>
          <p:nvPr/>
        </p:nvCxnSpPr>
        <p:spPr>
          <a:xfrm flipH="1" flipV="1">
            <a:off x="6084888" y="3348038"/>
            <a:ext cx="17462" cy="152717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единительная линия 168">
            <a:extLst>
              <a:ext uri="{FF2B5EF4-FFF2-40B4-BE49-F238E27FC236}">
                <a16:creationId xmlns:a16="http://schemas.microsoft.com/office/drawing/2014/main" id="{01E4B6F8-1CCA-4024-82A4-102A34DF2C2B}"/>
              </a:ext>
            </a:extLst>
          </p:cNvPr>
          <p:cNvCxnSpPr/>
          <p:nvPr/>
        </p:nvCxnSpPr>
        <p:spPr>
          <a:xfrm flipV="1">
            <a:off x="4575175" y="263525"/>
            <a:ext cx="15875" cy="2189163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единительная линия 169">
            <a:extLst>
              <a:ext uri="{FF2B5EF4-FFF2-40B4-BE49-F238E27FC236}">
                <a16:creationId xmlns:a16="http://schemas.microsoft.com/office/drawing/2014/main" id="{325CD852-642E-4332-B91D-180C8B5B376A}"/>
              </a:ext>
            </a:extLst>
          </p:cNvPr>
          <p:cNvCxnSpPr/>
          <p:nvPr/>
        </p:nvCxnSpPr>
        <p:spPr>
          <a:xfrm flipH="1" flipV="1">
            <a:off x="5607050" y="385763"/>
            <a:ext cx="14288" cy="1955800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>
            <a:extLst>
              <a:ext uri="{FF2B5EF4-FFF2-40B4-BE49-F238E27FC236}">
                <a16:creationId xmlns:a16="http://schemas.microsoft.com/office/drawing/2014/main" id="{50D16B7D-A1B0-419F-B593-90E5D01AE0C3}"/>
              </a:ext>
            </a:extLst>
          </p:cNvPr>
          <p:cNvCxnSpPr/>
          <p:nvPr/>
        </p:nvCxnSpPr>
        <p:spPr>
          <a:xfrm flipV="1">
            <a:off x="6443663" y="1017588"/>
            <a:ext cx="0" cy="132397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единительная линия 171">
            <a:extLst>
              <a:ext uri="{FF2B5EF4-FFF2-40B4-BE49-F238E27FC236}">
                <a16:creationId xmlns:a16="http://schemas.microsoft.com/office/drawing/2014/main" id="{A65DEF6D-7104-4AEE-8790-8562D4B90E10}"/>
              </a:ext>
            </a:extLst>
          </p:cNvPr>
          <p:cNvCxnSpPr/>
          <p:nvPr/>
        </p:nvCxnSpPr>
        <p:spPr>
          <a:xfrm flipV="1">
            <a:off x="7197725" y="625475"/>
            <a:ext cx="4763" cy="173037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единительная линия 172">
            <a:extLst>
              <a:ext uri="{FF2B5EF4-FFF2-40B4-BE49-F238E27FC236}">
                <a16:creationId xmlns:a16="http://schemas.microsoft.com/office/drawing/2014/main" id="{5F83EDB5-0690-445F-8C82-A57DFD259ACB}"/>
              </a:ext>
            </a:extLst>
          </p:cNvPr>
          <p:cNvCxnSpPr/>
          <p:nvPr/>
        </p:nvCxnSpPr>
        <p:spPr>
          <a:xfrm flipV="1">
            <a:off x="8243888" y="484188"/>
            <a:ext cx="0" cy="1789112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173">
            <a:extLst>
              <a:ext uri="{FF2B5EF4-FFF2-40B4-BE49-F238E27FC236}">
                <a16:creationId xmlns:a16="http://schemas.microsoft.com/office/drawing/2014/main" id="{F64550A2-0290-4D1D-BB71-EF3E7D225BBC}"/>
              </a:ext>
            </a:extLst>
          </p:cNvPr>
          <p:cNvCxnSpPr/>
          <p:nvPr/>
        </p:nvCxnSpPr>
        <p:spPr>
          <a:xfrm flipV="1">
            <a:off x="8459788" y="3363913"/>
            <a:ext cx="0" cy="93662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единительная линия 175">
            <a:extLst>
              <a:ext uri="{FF2B5EF4-FFF2-40B4-BE49-F238E27FC236}">
                <a16:creationId xmlns:a16="http://schemas.microsoft.com/office/drawing/2014/main" id="{E51D4E3A-C4CF-4283-A019-67EC5DA89F51}"/>
              </a:ext>
            </a:extLst>
          </p:cNvPr>
          <p:cNvCxnSpPr/>
          <p:nvPr/>
        </p:nvCxnSpPr>
        <p:spPr>
          <a:xfrm flipV="1">
            <a:off x="7845425" y="3368675"/>
            <a:ext cx="3175" cy="858838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Прямая соединительная линия 176">
            <a:extLst>
              <a:ext uri="{FF2B5EF4-FFF2-40B4-BE49-F238E27FC236}">
                <a16:creationId xmlns:a16="http://schemas.microsoft.com/office/drawing/2014/main" id="{806DEC30-7B6E-44E7-9AC1-18BBF9DF0B28}"/>
              </a:ext>
            </a:extLst>
          </p:cNvPr>
          <p:cNvCxnSpPr/>
          <p:nvPr/>
        </p:nvCxnSpPr>
        <p:spPr>
          <a:xfrm flipH="1" flipV="1">
            <a:off x="6938963" y="3363913"/>
            <a:ext cx="9525" cy="159067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10" name="Прямоугольник 70">
            <a:extLst>
              <a:ext uri="{FF2B5EF4-FFF2-40B4-BE49-F238E27FC236}">
                <a16:creationId xmlns:a16="http://schemas.microsoft.com/office/drawing/2014/main" id="{D036BAAB-21CD-4E9B-BB51-07C121DEF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150" y="584200"/>
            <a:ext cx="987425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ФБ 100,6 млн руб., ОБ 53,9 млн руб.</a:t>
            </a:r>
          </a:p>
          <a:p>
            <a:pPr algn="just"/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открытие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 Центра промышленных биотехнологий «ПромБиоТех» </a:t>
            </a:r>
          </a:p>
          <a:p>
            <a:pPr algn="just"/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ввод в эксплуатацию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Многофункционального центра </a:t>
            </a:r>
          </a:p>
          <a:p>
            <a:pPr algn="just"/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предоставление льготы по налогу на имущество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(до 2018 г.)</a:t>
            </a:r>
          </a:p>
        </p:txBody>
      </p:sp>
      <p:sp>
        <p:nvSpPr>
          <p:cNvPr id="31811" name="Прямоугольник 29">
            <a:extLst>
              <a:ext uri="{FF2B5EF4-FFF2-40B4-BE49-F238E27FC236}">
                <a16:creationId xmlns:a16="http://schemas.microsoft.com/office/drawing/2014/main" id="{D5153B11-9D05-45C7-AB3B-0C4D875F7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38338"/>
            <a:ext cx="1979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</a:pPr>
            <a:r>
              <a:rPr lang="ru-RU" altLang="ru-RU" sz="1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АКАДЕМПАРК</a:t>
            </a:r>
          </a:p>
        </p:txBody>
      </p:sp>
      <p:pic>
        <p:nvPicPr>
          <p:cNvPr id="31812" name="Рисунок 12">
            <a:extLst>
              <a:ext uri="{FF2B5EF4-FFF2-40B4-BE49-F238E27FC236}">
                <a16:creationId xmlns:a16="http://schemas.microsoft.com/office/drawing/2014/main" id="{993692EB-BBFE-41D6-BCC3-351D25100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2365375"/>
            <a:ext cx="71913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16</a:t>
            </a:fld>
            <a:endParaRPr lang="ru-RU" alt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3">
            <a:extLst>
              <a:ext uri="{FF2B5EF4-FFF2-40B4-BE49-F238E27FC236}">
                <a16:creationId xmlns:a16="http://schemas.microsoft.com/office/drawing/2014/main" id="{CA0A72C1-63DF-4877-B795-8B2B89F02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0"/>
            <a:ext cx="625316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Рисунок 51">
            <a:extLst>
              <a:ext uri="{FF2B5EF4-FFF2-40B4-BE49-F238E27FC236}">
                <a16:creationId xmlns:a16="http://schemas.microsoft.com/office/drawing/2014/main" id="{FE216EA1-01BB-4116-B06D-6919CA85A6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35639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Рисунок 12">
            <a:extLst>
              <a:ext uri="{FF2B5EF4-FFF2-40B4-BE49-F238E27FC236}">
                <a16:creationId xmlns:a16="http://schemas.microsoft.com/office/drawing/2014/main" id="{E8B4F849-07FA-405F-A58B-B9B994E8A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2365375"/>
            <a:ext cx="71913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Рисунок 4">
            <a:extLst>
              <a:ext uri="{FF2B5EF4-FFF2-40B4-BE49-F238E27FC236}">
                <a16:creationId xmlns:a16="http://schemas.microsoft.com/office/drawing/2014/main" id="{BBBC43D5-AA3E-4A6D-968A-7C4BB50AE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8">
            <a:extLst>
              <a:ext uri="{FF2B5EF4-FFF2-40B4-BE49-F238E27FC236}">
                <a16:creationId xmlns:a16="http://schemas.microsoft.com/office/drawing/2014/main" id="{8E7B4948-29C3-44A3-A6C1-B110E9D24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32775" name="TextBox 3">
            <a:extLst>
              <a:ext uri="{FF2B5EF4-FFF2-40B4-BE49-F238E27FC236}">
                <a16:creationId xmlns:a16="http://schemas.microsoft.com/office/drawing/2014/main" id="{6EB83463-35CC-4CF0-8105-44352D81D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3950"/>
            <a:ext cx="992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altLang="ru-RU" sz="9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ЦЕЛЕВЫЕ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9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ПОКАЗАТЕЛИ</a:t>
            </a:r>
          </a:p>
          <a:p>
            <a:endParaRPr lang="ru-RU" altLang="ru-RU" sz="10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3" name="Прямоугольник 242">
            <a:extLst>
              <a:ext uri="{FF2B5EF4-FFF2-40B4-BE49-F238E27FC236}">
                <a16:creationId xmlns:a16="http://schemas.microsoft.com/office/drawing/2014/main" id="{A4EDFB7F-F4EA-408F-A7B4-1351EC2E19F2}"/>
              </a:ext>
            </a:extLst>
          </p:cNvPr>
          <p:cNvSpPr/>
          <p:nvPr/>
        </p:nvSpPr>
        <p:spPr>
          <a:xfrm>
            <a:off x="3662363" y="3140075"/>
            <a:ext cx="5435600" cy="1481138"/>
          </a:xfrm>
          <a:prstGeom prst="rect">
            <a:avLst/>
          </a:prstGeom>
          <a:solidFill>
            <a:schemeClr val="bg1">
              <a:lumMod val="7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700">
              <a:solidFill>
                <a:prstClr val="white"/>
              </a:solidFill>
            </a:endParaRPr>
          </a:p>
        </p:txBody>
      </p:sp>
      <p:sp>
        <p:nvSpPr>
          <p:cNvPr id="32777" name="TextBox 18">
            <a:extLst>
              <a:ext uri="{FF2B5EF4-FFF2-40B4-BE49-F238E27FC236}">
                <a16:creationId xmlns:a16="http://schemas.microsoft.com/office/drawing/2014/main" id="{91305F78-B255-47E9-98E9-04222200A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913" y="3205163"/>
            <a:ext cx="65087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230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13 600,0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4 800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1 000,0</a:t>
            </a:r>
          </a:p>
        </p:txBody>
      </p:sp>
      <p:sp>
        <p:nvSpPr>
          <p:cNvPr id="32778" name="TextBox 18">
            <a:extLst>
              <a:ext uri="{FF2B5EF4-FFF2-40B4-BE49-F238E27FC236}">
                <a16:creationId xmlns:a16="http://schemas.microsoft.com/office/drawing/2014/main" id="{246D5D96-F869-476A-ADA7-C1284CA60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9307" y="3197225"/>
            <a:ext cx="6635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295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27 136,0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9 296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1 962,0</a:t>
            </a:r>
          </a:p>
        </p:txBody>
      </p:sp>
      <p:sp>
        <p:nvSpPr>
          <p:cNvPr id="32779" name="TextBox 18">
            <a:extLst>
              <a:ext uri="{FF2B5EF4-FFF2-40B4-BE49-F238E27FC236}">
                <a16:creationId xmlns:a16="http://schemas.microsoft.com/office/drawing/2014/main" id="{4811466F-4500-4AE7-898B-9F2E15184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6215" y="3208338"/>
            <a:ext cx="58737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211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14 700,0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5 050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1 000,0</a:t>
            </a:r>
          </a:p>
        </p:txBody>
      </p:sp>
      <p:sp>
        <p:nvSpPr>
          <p:cNvPr id="32780" name="TextBox 18">
            <a:extLst>
              <a:ext uri="{FF2B5EF4-FFF2-40B4-BE49-F238E27FC236}">
                <a16:creationId xmlns:a16="http://schemas.microsoft.com/office/drawing/2014/main" id="{B679567C-210B-42A9-B66A-9EF3BCA3D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0326" y="3205163"/>
            <a:ext cx="59372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317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30 667,0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10 297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1 790,0</a:t>
            </a:r>
          </a:p>
        </p:txBody>
      </p:sp>
      <p:sp>
        <p:nvSpPr>
          <p:cNvPr id="32781" name="TextBox 18">
            <a:extLst>
              <a:ext uri="{FF2B5EF4-FFF2-40B4-BE49-F238E27FC236}">
                <a16:creationId xmlns:a16="http://schemas.microsoft.com/office/drawing/2014/main" id="{B8999B5D-DBED-4868-B89A-991C0925C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4450" y="3208338"/>
            <a:ext cx="58102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211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15 100,0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15 100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500,0</a:t>
            </a:r>
          </a:p>
        </p:txBody>
      </p:sp>
      <p:sp>
        <p:nvSpPr>
          <p:cNvPr id="32782" name="TextBox 18">
            <a:extLst>
              <a:ext uri="{FF2B5EF4-FFF2-40B4-BE49-F238E27FC236}">
                <a16:creationId xmlns:a16="http://schemas.microsoft.com/office/drawing/2014/main" id="{7D121F68-5437-4D1C-ADB8-4DE13E041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3550" y="3205163"/>
            <a:ext cx="636588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211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15 300,0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15 100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500,0</a:t>
            </a:r>
          </a:p>
        </p:txBody>
      </p:sp>
      <p:cxnSp>
        <p:nvCxnSpPr>
          <p:cNvPr id="252" name="Прямая соединительная линия 251">
            <a:extLst>
              <a:ext uri="{FF2B5EF4-FFF2-40B4-BE49-F238E27FC236}">
                <a16:creationId xmlns:a16="http://schemas.microsoft.com/office/drawing/2014/main" id="{71B6B575-CFDC-4AD7-B94E-A267D7AD656B}"/>
              </a:ext>
            </a:extLst>
          </p:cNvPr>
          <p:cNvCxnSpPr>
            <a:cxnSpLocks/>
          </p:cNvCxnSpPr>
          <p:nvPr/>
        </p:nvCxnSpPr>
        <p:spPr>
          <a:xfrm>
            <a:off x="3644900" y="3368675"/>
            <a:ext cx="5429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Прямая соединительная линия 252">
            <a:extLst>
              <a:ext uri="{FF2B5EF4-FFF2-40B4-BE49-F238E27FC236}">
                <a16:creationId xmlns:a16="http://schemas.microsoft.com/office/drawing/2014/main" id="{05F55D67-2B95-4BD1-BF74-73BA2A4D6B68}"/>
              </a:ext>
            </a:extLst>
          </p:cNvPr>
          <p:cNvCxnSpPr>
            <a:cxnSpLocks/>
          </p:cNvCxnSpPr>
          <p:nvPr/>
        </p:nvCxnSpPr>
        <p:spPr>
          <a:xfrm>
            <a:off x="3629025" y="3603625"/>
            <a:ext cx="546417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5" name="TextBox 18">
            <a:extLst>
              <a:ext uri="{FF2B5EF4-FFF2-40B4-BE49-F238E27FC236}">
                <a16:creationId xmlns:a16="http://schemas.microsoft.com/office/drawing/2014/main" id="{933BAE40-6790-4CE6-889A-A01C3F0B1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5725" y="3205163"/>
            <a:ext cx="65087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331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25 871,0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9 817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1 845,0</a:t>
            </a:r>
          </a:p>
        </p:txBody>
      </p:sp>
      <p:sp>
        <p:nvSpPr>
          <p:cNvPr id="32786" name="TextBox 18">
            <a:extLst>
              <a:ext uri="{FF2B5EF4-FFF2-40B4-BE49-F238E27FC236}">
                <a16:creationId xmlns:a16="http://schemas.microsoft.com/office/drawing/2014/main" id="{54C8EF94-1F38-406B-AD56-9E749537B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138" y="3205163"/>
            <a:ext cx="6492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211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14 200,0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5 000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1 000,0</a:t>
            </a:r>
          </a:p>
        </p:txBody>
      </p:sp>
      <p:sp>
        <p:nvSpPr>
          <p:cNvPr id="256" name="Прямоугольник 255">
            <a:extLst>
              <a:ext uri="{FF2B5EF4-FFF2-40B4-BE49-F238E27FC236}">
                <a16:creationId xmlns:a16="http://schemas.microsoft.com/office/drawing/2014/main" id="{63D3635C-B27B-4783-AC0C-DA6168A84D64}"/>
              </a:ext>
            </a:extLst>
          </p:cNvPr>
          <p:cNvSpPr/>
          <p:nvPr/>
        </p:nvSpPr>
        <p:spPr>
          <a:xfrm>
            <a:off x="3630613" y="2908300"/>
            <a:ext cx="5475287" cy="23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1" name="Прямоугольник 260">
            <a:extLst>
              <a:ext uri="{FF2B5EF4-FFF2-40B4-BE49-F238E27FC236}">
                <a16:creationId xmlns:a16="http://schemas.microsoft.com/office/drawing/2014/main" id="{E0F8BAD0-256D-4C47-A70C-11192B5718B5}"/>
              </a:ext>
            </a:extLst>
          </p:cNvPr>
          <p:cNvSpPr/>
          <p:nvPr/>
        </p:nvSpPr>
        <p:spPr>
          <a:xfrm>
            <a:off x="3879850" y="2894013"/>
            <a:ext cx="5145088" cy="17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789" name="TextBox 251">
            <a:extLst>
              <a:ext uri="{FF2B5EF4-FFF2-40B4-BE49-F238E27FC236}">
                <a16:creationId xmlns:a16="http://schemas.microsoft.com/office/drawing/2014/main" id="{0A0C7AE9-A3B8-4CAD-A88C-16EB8C869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850" y="2892425"/>
            <a:ext cx="4143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План</a:t>
            </a:r>
            <a:r>
              <a:rPr lang="ru-RU" altLang="ru-RU" sz="7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700" dirty="0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264" name="Прямоугольник 263">
            <a:extLst>
              <a:ext uri="{FF2B5EF4-FFF2-40B4-BE49-F238E27FC236}">
                <a16:creationId xmlns:a16="http://schemas.microsoft.com/office/drawing/2014/main" id="{F76414B6-C08E-4845-BC72-8E26D42A7E0C}"/>
              </a:ext>
            </a:extLst>
          </p:cNvPr>
          <p:cNvSpPr/>
          <p:nvPr/>
        </p:nvSpPr>
        <p:spPr>
          <a:xfrm>
            <a:off x="5349875" y="2901950"/>
            <a:ext cx="85725" cy="236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791" name="TextBox 255">
            <a:extLst>
              <a:ext uri="{FF2B5EF4-FFF2-40B4-BE49-F238E27FC236}">
                <a16:creationId xmlns:a16="http://schemas.microsoft.com/office/drawing/2014/main" id="{0F582916-E6B6-482D-A368-45970902D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5" y="2886075"/>
            <a:ext cx="41592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Факт</a:t>
            </a:r>
            <a:r>
              <a:rPr lang="ru-RU" altLang="ru-RU" sz="700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266" name="Прямоугольник 265">
            <a:extLst>
              <a:ext uri="{FF2B5EF4-FFF2-40B4-BE49-F238E27FC236}">
                <a16:creationId xmlns:a16="http://schemas.microsoft.com/office/drawing/2014/main" id="{9315A477-8514-4752-B08B-379F0C5D329C}"/>
              </a:ext>
            </a:extLst>
          </p:cNvPr>
          <p:cNvSpPr/>
          <p:nvPr/>
        </p:nvSpPr>
        <p:spPr>
          <a:xfrm>
            <a:off x="6977063" y="2890838"/>
            <a:ext cx="82550" cy="252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793" name="TextBox 258">
            <a:extLst>
              <a:ext uri="{FF2B5EF4-FFF2-40B4-BE49-F238E27FC236}">
                <a16:creationId xmlns:a16="http://schemas.microsoft.com/office/drawing/2014/main" id="{F298BE83-C3C8-4A5C-B650-D74FA1151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7738" y="2890838"/>
            <a:ext cx="433387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>
                <a:solidFill>
                  <a:srgbClr val="000000"/>
                </a:solidFill>
                <a:latin typeface="Calibri" panose="020F0502020204030204" pitchFamily="34" charset="0"/>
              </a:rPr>
              <a:t>Факт</a:t>
            </a:r>
            <a:r>
              <a:rPr lang="ru-RU" altLang="ru-RU" sz="700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268" name="Прямоугольник 267">
            <a:extLst>
              <a:ext uri="{FF2B5EF4-FFF2-40B4-BE49-F238E27FC236}">
                <a16:creationId xmlns:a16="http://schemas.microsoft.com/office/drawing/2014/main" id="{CB9EBBA4-0155-411C-8C37-D1622B01D565}"/>
              </a:ext>
            </a:extLst>
          </p:cNvPr>
          <p:cNvSpPr/>
          <p:nvPr/>
        </p:nvSpPr>
        <p:spPr>
          <a:xfrm>
            <a:off x="7945438" y="2886075"/>
            <a:ext cx="1198562" cy="2587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795" name="TextBox 260">
            <a:extLst>
              <a:ext uri="{FF2B5EF4-FFF2-40B4-BE49-F238E27FC236}">
                <a16:creationId xmlns:a16="http://schemas.microsoft.com/office/drawing/2014/main" id="{37F1CABC-A582-44AE-AE8E-04B2D14F2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8588" y="2908300"/>
            <a:ext cx="415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ru-RU" altLang="ru-RU" sz="700" b="1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96" name="TextBox 261">
            <a:extLst>
              <a:ext uri="{FF2B5EF4-FFF2-40B4-BE49-F238E27FC236}">
                <a16:creationId xmlns:a16="http://schemas.microsoft.com/office/drawing/2014/main" id="{B499E740-294C-4FC6-A82A-1D9805BF9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788" y="2911475"/>
            <a:ext cx="4143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2021</a:t>
            </a:r>
          </a:p>
        </p:txBody>
      </p:sp>
      <p:sp>
        <p:nvSpPr>
          <p:cNvPr id="32797" name="TextBox 262">
            <a:extLst>
              <a:ext uri="{FF2B5EF4-FFF2-40B4-BE49-F238E27FC236}">
                <a16:creationId xmlns:a16="http://schemas.microsoft.com/office/drawing/2014/main" id="{10010C3D-846C-43E7-886D-B7FAA10D9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2513" y="2906713"/>
            <a:ext cx="4143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2022</a:t>
            </a:r>
            <a:endParaRPr lang="ru-RU" altLang="ru-RU" sz="700" b="1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2" name="Прямая соединительная линия 271">
            <a:extLst>
              <a:ext uri="{FF2B5EF4-FFF2-40B4-BE49-F238E27FC236}">
                <a16:creationId xmlns:a16="http://schemas.microsoft.com/office/drawing/2014/main" id="{583C013D-FCF4-4FA1-8F58-8A9E1398DCD7}"/>
              </a:ext>
            </a:extLst>
          </p:cNvPr>
          <p:cNvCxnSpPr>
            <a:cxnSpLocks/>
          </p:cNvCxnSpPr>
          <p:nvPr/>
        </p:nvCxnSpPr>
        <p:spPr>
          <a:xfrm>
            <a:off x="3630613" y="3138488"/>
            <a:ext cx="5478462" cy="476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TextBox 273">
            <a:extLst>
              <a:ext uri="{FF2B5EF4-FFF2-40B4-BE49-F238E27FC236}">
                <a16:creationId xmlns:a16="http://schemas.microsoft.com/office/drawing/2014/main" id="{709BB773-82F3-405F-B6E2-B689530F8AF9}"/>
              </a:ext>
            </a:extLst>
          </p:cNvPr>
          <p:cNvSpPr txBox="1"/>
          <p:nvPr/>
        </p:nvSpPr>
        <p:spPr>
          <a:xfrm>
            <a:off x="5797550" y="2886075"/>
            <a:ext cx="409575" cy="200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ru-RU" altLang="ru-RU" sz="6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План</a:t>
            </a:r>
            <a:r>
              <a:rPr lang="ru-RU" altLang="ru-RU" sz="700" dirty="0">
                <a:solidFill>
                  <a:srgbClr val="000000"/>
                </a:solidFill>
              </a:rPr>
              <a:t>    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9D978868-F617-464C-8378-B4D8EBBD798D}"/>
              </a:ext>
            </a:extLst>
          </p:cNvPr>
          <p:cNvSpPr txBox="1"/>
          <p:nvPr/>
        </p:nvSpPr>
        <p:spPr>
          <a:xfrm>
            <a:off x="6818313" y="2886075"/>
            <a:ext cx="387350" cy="2000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6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План</a:t>
            </a:r>
            <a:r>
              <a:rPr lang="ru-RU" altLang="ru-RU" sz="700" dirty="0">
                <a:solidFill>
                  <a:srgbClr val="000000"/>
                </a:solidFill>
              </a:rPr>
              <a:t>    </a:t>
            </a:r>
          </a:p>
        </p:txBody>
      </p:sp>
      <p:cxnSp>
        <p:nvCxnSpPr>
          <p:cNvPr id="278" name="Прямая соединительная линия 277">
            <a:extLst>
              <a:ext uri="{FF2B5EF4-FFF2-40B4-BE49-F238E27FC236}">
                <a16:creationId xmlns:a16="http://schemas.microsoft.com/office/drawing/2014/main" id="{0AC310CB-98CE-4FBF-9DBE-62C762D30BC8}"/>
              </a:ext>
            </a:extLst>
          </p:cNvPr>
          <p:cNvCxnSpPr>
            <a:cxnSpLocks/>
          </p:cNvCxnSpPr>
          <p:nvPr/>
        </p:nvCxnSpPr>
        <p:spPr>
          <a:xfrm>
            <a:off x="3648075" y="2593975"/>
            <a:ext cx="5478463" cy="476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Прямая соединительная линия 278">
            <a:extLst>
              <a:ext uri="{FF2B5EF4-FFF2-40B4-BE49-F238E27FC236}">
                <a16:creationId xmlns:a16="http://schemas.microsoft.com/office/drawing/2014/main" id="{439BCD7A-F426-49D5-B306-36104A7F816B}"/>
              </a:ext>
            </a:extLst>
          </p:cNvPr>
          <p:cNvCxnSpPr>
            <a:cxnSpLocks/>
          </p:cNvCxnSpPr>
          <p:nvPr/>
        </p:nvCxnSpPr>
        <p:spPr>
          <a:xfrm>
            <a:off x="3629025" y="2898775"/>
            <a:ext cx="5435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03" name="TextBox 18">
            <a:extLst>
              <a:ext uri="{FF2B5EF4-FFF2-40B4-BE49-F238E27FC236}">
                <a16:creationId xmlns:a16="http://schemas.microsoft.com/office/drawing/2014/main" id="{E0BEA02B-C7F3-4D0B-9455-22294242D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3" y="2640013"/>
            <a:ext cx="5540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2017</a:t>
            </a:r>
            <a:endParaRPr lang="ru-RU" altLang="ru-RU" sz="800" b="1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804" name="TextBox 18">
            <a:extLst>
              <a:ext uri="{FF2B5EF4-FFF2-40B4-BE49-F238E27FC236}">
                <a16:creationId xmlns:a16="http://schemas.microsoft.com/office/drawing/2014/main" id="{10A3A08A-66A6-4ED4-8192-E68AE6C0B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550" y="2636838"/>
            <a:ext cx="555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ru-RU" altLang="ru-RU" sz="800" b="1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805" name="TextBox 18">
            <a:extLst>
              <a:ext uri="{FF2B5EF4-FFF2-40B4-BE49-F238E27FC236}">
                <a16:creationId xmlns:a16="http://schemas.microsoft.com/office/drawing/2014/main" id="{A04A400F-FE48-4C2E-8ABD-4F9A18DF3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0725" y="2633663"/>
            <a:ext cx="555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2019</a:t>
            </a:r>
            <a:endParaRPr lang="ru-RU" altLang="ru-RU" sz="800" b="1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806" name="TextBox 18">
            <a:extLst>
              <a:ext uri="{FF2B5EF4-FFF2-40B4-BE49-F238E27FC236}">
                <a16:creationId xmlns:a16="http://schemas.microsoft.com/office/drawing/2014/main" id="{6BE4673B-9117-4AE9-A5E9-FE247DA34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2638425"/>
            <a:ext cx="13525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Перспективное развитие</a:t>
            </a:r>
          </a:p>
        </p:txBody>
      </p:sp>
      <p:grpSp>
        <p:nvGrpSpPr>
          <p:cNvPr id="32807" name="Группа 4">
            <a:extLst>
              <a:ext uri="{FF2B5EF4-FFF2-40B4-BE49-F238E27FC236}">
                <a16:creationId xmlns:a16="http://schemas.microsoft.com/office/drawing/2014/main" id="{690B3D65-7FA6-471E-8FD2-1B3036A62387}"/>
              </a:ext>
            </a:extLst>
          </p:cNvPr>
          <p:cNvGrpSpPr>
            <a:grpSpLocks/>
          </p:cNvGrpSpPr>
          <p:nvPr/>
        </p:nvGrpSpPr>
        <p:grpSpPr bwMode="auto">
          <a:xfrm>
            <a:off x="2108200" y="3397250"/>
            <a:ext cx="1519238" cy="206375"/>
            <a:chOff x="3094881" y="915566"/>
            <a:chExt cx="1135891" cy="366976"/>
          </a:xfrm>
        </p:grpSpPr>
        <p:sp>
          <p:nvSpPr>
            <p:cNvPr id="285" name="Параллелограмм 284">
              <a:extLst>
                <a:ext uri="{FF2B5EF4-FFF2-40B4-BE49-F238E27FC236}">
                  <a16:creationId xmlns:a16="http://schemas.microsoft.com/office/drawing/2014/main" id="{A86B18A7-E294-491B-9DA1-E0EFBE8E4A81}"/>
                </a:ext>
              </a:extLst>
            </p:cNvPr>
            <p:cNvSpPr/>
            <p:nvPr/>
          </p:nvSpPr>
          <p:spPr>
            <a:xfrm>
              <a:off x="3094881" y="915566"/>
              <a:ext cx="1113339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6" name="Прямоугольник 285">
              <a:extLst>
                <a:ext uri="{FF2B5EF4-FFF2-40B4-BE49-F238E27FC236}">
                  <a16:creationId xmlns:a16="http://schemas.microsoft.com/office/drawing/2014/main" id="{9FA23C63-4B57-4BD0-81CE-6EA2F676C9A2}"/>
                </a:ext>
              </a:extLst>
            </p:cNvPr>
            <p:cNvSpPr/>
            <p:nvPr/>
          </p:nvSpPr>
          <p:spPr>
            <a:xfrm>
              <a:off x="3276481" y="915566"/>
              <a:ext cx="954291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2808" name="Группа 4">
            <a:extLst>
              <a:ext uri="{FF2B5EF4-FFF2-40B4-BE49-F238E27FC236}">
                <a16:creationId xmlns:a16="http://schemas.microsoft.com/office/drawing/2014/main" id="{3AC0FD15-45D1-4FF2-AA5E-F33FBE261668}"/>
              </a:ext>
            </a:extLst>
          </p:cNvPr>
          <p:cNvGrpSpPr>
            <a:grpSpLocks/>
          </p:cNvGrpSpPr>
          <p:nvPr/>
        </p:nvGrpSpPr>
        <p:grpSpPr bwMode="auto">
          <a:xfrm>
            <a:off x="2011363" y="3632200"/>
            <a:ext cx="1614487" cy="188913"/>
            <a:chOff x="3094881" y="915566"/>
            <a:chExt cx="1135891" cy="366976"/>
          </a:xfrm>
        </p:grpSpPr>
        <p:sp>
          <p:nvSpPr>
            <p:cNvPr id="288" name="Параллелограмм 287">
              <a:extLst>
                <a:ext uri="{FF2B5EF4-FFF2-40B4-BE49-F238E27FC236}">
                  <a16:creationId xmlns:a16="http://schemas.microsoft.com/office/drawing/2014/main" id="{3489849C-FBFB-4778-AA68-55E50B710544}"/>
                </a:ext>
              </a:extLst>
            </p:cNvPr>
            <p:cNvSpPr/>
            <p:nvPr/>
          </p:nvSpPr>
          <p:spPr>
            <a:xfrm>
              <a:off x="3094881" y="915566"/>
              <a:ext cx="1114670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9" name="Прямоугольник 288">
              <a:extLst>
                <a:ext uri="{FF2B5EF4-FFF2-40B4-BE49-F238E27FC236}">
                  <a16:creationId xmlns:a16="http://schemas.microsoft.com/office/drawing/2014/main" id="{8EFF2367-DC4E-48DB-94DF-91E308FA5C2A}"/>
                </a:ext>
              </a:extLst>
            </p:cNvPr>
            <p:cNvSpPr/>
            <p:nvPr/>
          </p:nvSpPr>
          <p:spPr>
            <a:xfrm>
              <a:off x="3275819" y="915566"/>
              <a:ext cx="954953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32809" name="TextBox 10">
            <a:extLst>
              <a:ext uri="{FF2B5EF4-FFF2-40B4-BE49-F238E27FC236}">
                <a16:creationId xmlns:a16="http://schemas.microsoft.com/office/drawing/2014/main" id="{15DAB7C2-C6DE-47FC-8B7A-9B91D62F7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3348038"/>
            <a:ext cx="1439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>
                <a:solidFill>
                  <a:srgbClr val="FFFFFF"/>
                </a:solidFill>
              </a:rPr>
              <a:t>Годовая выручка резидентов, млн руб.</a:t>
            </a:r>
            <a:endParaRPr lang="ru-RU" altLang="ru-RU" sz="7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91" name="Прямая соединительная линия 290">
            <a:extLst>
              <a:ext uri="{FF2B5EF4-FFF2-40B4-BE49-F238E27FC236}">
                <a16:creationId xmlns:a16="http://schemas.microsoft.com/office/drawing/2014/main" id="{52729C3B-A7CE-4FE2-A67C-DC15FDC8A682}"/>
              </a:ext>
            </a:extLst>
          </p:cNvPr>
          <p:cNvCxnSpPr>
            <a:cxnSpLocks/>
          </p:cNvCxnSpPr>
          <p:nvPr/>
        </p:nvCxnSpPr>
        <p:spPr>
          <a:xfrm>
            <a:off x="3627438" y="3173413"/>
            <a:ext cx="0" cy="14382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811" name="Группа 4">
            <a:extLst>
              <a:ext uri="{FF2B5EF4-FFF2-40B4-BE49-F238E27FC236}">
                <a16:creationId xmlns:a16="http://schemas.microsoft.com/office/drawing/2014/main" id="{5E7BAA0F-2136-4034-AC3A-E2F2268BB3F7}"/>
              </a:ext>
            </a:extLst>
          </p:cNvPr>
          <p:cNvGrpSpPr>
            <a:grpSpLocks/>
          </p:cNvGrpSpPr>
          <p:nvPr/>
        </p:nvGrpSpPr>
        <p:grpSpPr bwMode="auto">
          <a:xfrm>
            <a:off x="2214563" y="3178175"/>
            <a:ext cx="1409700" cy="190500"/>
            <a:chOff x="3094881" y="915566"/>
            <a:chExt cx="1135891" cy="366976"/>
          </a:xfrm>
        </p:grpSpPr>
        <p:sp>
          <p:nvSpPr>
            <p:cNvPr id="293" name="Параллелограмм 292">
              <a:extLst>
                <a:ext uri="{FF2B5EF4-FFF2-40B4-BE49-F238E27FC236}">
                  <a16:creationId xmlns:a16="http://schemas.microsoft.com/office/drawing/2014/main" id="{2BCAE4AE-6122-427F-AAEA-F5FB566CEAEC}"/>
                </a:ext>
              </a:extLst>
            </p:cNvPr>
            <p:cNvSpPr/>
            <p:nvPr/>
          </p:nvSpPr>
          <p:spPr>
            <a:xfrm>
              <a:off x="3094881" y="915566"/>
              <a:ext cx="1114145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4" name="Прямоугольник 293">
              <a:extLst>
                <a:ext uri="{FF2B5EF4-FFF2-40B4-BE49-F238E27FC236}">
                  <a16:creationId xmlns:a16="http://schemas.microsoft.com/office/drawing/2014/main" id="{3E33D04C-4093-4C6A-B25F-10A52064C16E}"/>
                </a:ext>
              </a:extLst>
            </p:cNvPr>
            <p:cNvSpPr/>
            <p:nvPr/>
          </p:nvSpPr>
          <p:spPr>
            <a:xfrm>
              <a:off x="3276521" y="915566"/>
              <a:ext cx="954251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32812" name="TextBox 10">
            <a:extLst>
              <a:ext uri="{FF2B5EF4-FFF2-40B4-BE49-F238E27FC236}">
                <a16:creationId xmlns:a16="http://schemas.microsoft.com/office/drawing/2014/main" id="{F1F160D4-6FBE-41D9-B9B6-04FF9D0DE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138" y="3175000"/>
            <a:ext cx="1317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Количество резидентов</a:t>
            </a:r>
          </a:p>
        </p:txBody>
      </p:sp>
      <p:grpSp>
        <p:nvGrpSpPr>
          <p:cNvPr id="32813" name="Группа 4">
            <a:extLst>
              <a:ext uri="{FF2B5EF4-FFF2-40B4-BE49-F238E27FC236}">
                <a16:creationId xmlns:a16="http://schemas.microsoft.com/office/drawing/2014/main" id="{E56B0C12-42F9-41AD-AE16-BC4093C2BDF6}"/>
              </a:ext>
            </a:extLst>
          </p:cNvPr>
          <p:cNvGrpSpPr>
            <a:grpSpLocks/>
          </p:cNvGrpSpPr>
          <p:nvPr/>
        </p:nvGrpSpPr>
        <p:grpSpPr bwMode="auto">
          <a:xfrm>
            <a:off x="1901825" y="3843338"/>
            <a:ext cx="1724025" cy="233362"/>
            <a:chOff x="3094881" y="915566"/>
            <a:chExt cx="1135891" cy="366976"/>
          </a:xfrm>
        </p:grpSpPr>
        <p:sp>
          <p:nvSpPr>
            <p:cNvPr id="297" name="Параллелограмм 296">
              <a:extLst>
                <a:ext uri="{FF2B5EF4-FFF2-40B4-BE49-F238E27FC236}">
                  <a16:creationId xmlns:a16="http://schemas.microsoft.com/office/drawing/2014/main" id="{AF7B1DBC-677B-4D9A-81A9-808C32826CDA}"/>
                </a:ext>
              </a:extLst>
            </p:cNvPr>
            <p:cNvSpPr/>
            <p:nvPr/>
          </p:nvSpPr>
          <p:spPr>
            <a:xfrm>
              <a:off x="3094881" y="915566"/>
              <a:ext cx="1113927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8" name="Прямоугольник 297">
              <a:extLst>
                <a:ext uri="{FF2B5EF4-FFF2-40B4-BE49-F238E27FC236}">
                  <a16:creationId xmlns:a16="http://schemas.microsoft.com/office/drawing/2014/main" id="{EBBA1507-A317-4BEA-91B2-B7C64DAF9C59}"/>
                </a:ext>
              </a:extLst>
            </p:cNvPr>
            <p:cNvSpPr/>
            <p:nvPr/>
          </p:nvSpPr>
          <p:spPr>
            <a:xfrm>
              <a:off x="3275829" y="915566"/>
              <a:ext cx="954943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32814" name="TextBox 10">
            <a:extLst>
              <a:ext uri="{FF2B5EF4-FFF2-40B4-BE49-F238E27FC236}">
                <a16:creationId xmlns:a16="http://schemas.microsoft.com/office/drawing/2014/main" id="{0633E10E-6B95-456B-90B2-7032A6E07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3609975"/>
            <a:ext cx="2079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>
                <a:solidFill>
                  <a:srgbClr val="FFFFFF"/>
                </a:solidFill>
              </a:rPr>
              <a:t>Количество созданных рабочих мест</a:t>
            </a:r>
            <a:endParaRPr lang="ru-RU" altLang="ru-RU" sz="7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815" name="TextBox 10">
            <a:extLst>
              <a:ext uri="{FF2B5EF4-FFF2-40B4-BE49-F238E27FC236}">
                <a16:creationId xmlns:a16="http://schemas.microsoft.com/office/drawing/2014/main" id="{B03D1227-C11E-4A38-8E16-BD0428868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0" y="2733675"/>
            <a:ext cx="1008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Наименование показателя</a:t>
            </a:r>
          </a:p>
        </p:txBody>
      </p:sp>
      <p:cxnSp>
        <p:nvCxnSpPr>
          <p:cNvPr id="301" name="Прямая соединительная линия 300">
            <a:extLst>
              <a:ext uri="{FF2B5EF4-FFF2-40B4-BE49-F238E27FC236}">
                <a16:creationId xmlns:a16="http://schemas.microsoft.com/office/drawing/2014/main" id="{6B43CE6E-69B4-4A77-A8EA-99202C48D9A1}"/>
              </a:ext>
            </a:extLst>
          </p:cNvPr>
          <p:cNvCxnSpPr>
            <a:cxnSpLocks/>
          </p:cNvCxnSpPr>
          <p:nvPr/>
        </p:nvCxnSpPr>
        <p:spPr>
          <a:xfrm>
            <a:off x="3644900" y="3832225"/>
            <a:ext cx="5419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17" name="TextBox 10">
            <a:extLst>
              <a:ext uri="{FF2B5EF4-FFF2-40B4-BE49-F238E27FC236}">
                <a16:creationId xmlns:a16="http://schemas.microsoft.com/office/drawing/2014/main" id="{D5DBB3C1-969C-4EE1-9E9F-AB405F4F7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8" y="3805238"/>
            <a:ext cx="1624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Объем привлеченных инвестиций</a:t>
            </a:r>
          </a:p>
          <a:p>
            <a:pPr algn="r"/>
            <a:r>
              <a:rPr lang="ru-RU" altLang="ru-RU" sz="7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резидентов, млн руб.</a:t>
            </a:r>
            <a:endParaRPr lang="ru-RU" altLang="ru-RU" sz="6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818" name="TextBox 18">
            <a:extLst>
              <a:ext uri="{FF2B5EF4-FFF2-40B4-BE49-F238E27FC236}">
                <a16:creationId xmlns:a16="http://schemas.microsoft.com/office/drawing/2014/main" id="{16576BCA-4D5B-4824-989A-7F6742C56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5038" y="3205163"/>
            <a:ext cx="61912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211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15 500,0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15 100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500,0</a:t>
            </a:r>
          </a:p>
        </p:txBody>
      </p:sp>
      <p:sp>
        <p:nvSpPr>
          <p:cNvPr id="32819" name="TextBox 11">
            <a:extLst>
              <a:ext uri="{FF2B5EF4-FFF2-40B4-BE49-F238E27FC236}">
                <a16:creationId xmlns:a16="http://schemas.microsoft.com/office/drawing/2014/main" id="{21388615-A8F6-4C53-B5E2-D7D2F2A1D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663" y="2590800"/>
            <a:ext cx="1222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latin typeface="Tahoma" panose="020B0604030504040204" pitchFamily="34" charset="0"/>
                <a:cs typeface="Tahoma" panose="020B0604030504040204" pitchFamily="34" charset="0"/>
              </a:rPr>
              <a:t>С 2009</a:t>
            </a:r>
          </a:p>
          <a:p>
            <a:pPr algn="ctr"/>
            <a:r>
              <a:rPr lang="ru-RU" altLang="ru-RU" sz="700" b="1">
                <a:latin typeface="Tahoma" panose="020B0604030504040204" pitchFamily="34" charset="0"/>
                <a:cs typeface="Tahoma" panose="020B0604030504040204" pitchFamily="34" charset="0"/>
              </a:rPr>
              <a:t> по 2016 </a:t>
            </a:r>
          </a:p>
        </p:txBody>
      </p:sp>
      <p:sp>
        <p:nvSpPr>
          <p:cNvPr id="32820" name="TextBox 11">
            <a:extLst>
              <a:ext uri="{FF2B5EF4-FFF2-40B4-BE49-F238E27FC236}">
                <a16:creationId xmlns:a16="http://schemas.microsoft.com/office/drawing/2014/main" id="{35B6CBAC-DE82-4D93-B7EC-2FBCEB251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0300" y="2905125"/>
            <a:ext cx="388938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План</a:t>
            </a:r>
            <a:endParaRPr lang="ru-RU" altLang="ru-RU" sz="7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821" name="TextBox 11">
            <a:extLst>
              <a:ext uri="{FF2B5EF4-FFF2-40B4-BE49-F238E27FC236}">
                <a16:creationId xmlns:a16="http://schemas.microsoft.com/office/drawing/2014/main" id="{3C5398E5-280D-42A2-A39F-8418C6CDC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038" y="2898775"/>
            <a:ext cx="3857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Факт</a:t>
            </a:r>
            <a:endParaRPr lang="ru-RU" altLang="ru-RU" sz="7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822" name="TextBox 252">
            <a:extLst>
              <a:ext uri="{FF2B5EF4-FFF2-40B4-BE49-F238E27FC236}">
                <a16:creationId xmlns:a16="http://schemas.microsoft.com/office/drawing/2014/main" id="{4C660505-166A-4348-998F-F99AABA4F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9550" y="2892425"/>
            <a:ext cx="4143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Факт</a:t>
            </a:r>
            <a:r>
              <a:rPr lang="ru-RU" altLang="ru-RU" sz="700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70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2823" name="TextBox 18">
            <a:extLst>
              <a:ext uri="{FF2B5EF4-FFF2-40B4-BE49-F238E27FC236}">
                <a16:creationId xmlns:a16="http://schemas.microsoft.com/office/drawing/2014/main" id="{9FD0F7C5-BFF1-4EBD-A412-639B03CD1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463" y="3213100"/>
            <a:ext cx="6508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212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45 352,0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4 700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4 000,0</a:t>
            </a:r>
          </a:p>
        </p:txBody>
      </p:sp>
      <p:sp>
        <p:nvSpPr>
          <p:cNvPr id="32824" name="TextBox 18">
            <a:extLst>
              <a:ext uri="{FF2B5EF4-FFF2-40B4-BE49-F238E27FC236}">
                <a16:creationId xmlns:a16="http://schemas.microsoft.com/office/drawing/2014/main" id="{D15A9BEC-5E57-4800-8D74-BD0B9C91B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988" y="3211513"/>
            <a:ext cx="65087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342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109 291,0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8 867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6 661,0</a:t>
            </a:r>
          </a:p>
        </p:txBody>
      </p:sp>
      <p:grpSp>
        <p:nvGrpSpPr>
          <p:cNvPr id="32825" name="Группа 4">
            <a:extLst>
              <a:ext uri="{FF2B5EF4-FFF2-40B4-BE49-F238E27FC236}">
                <a16:creationId xmlns:a16="http://schemas.microsoft.com/office/drawing/2014/main" id="{29F8F653-A9E2-4AF5-A070-052547654C45}"/>
              </a:ext>
            </a:extLst>
          </p:cNvPr>
          <p:cNvGrpSpPr>
            <a:grpSpLocks/>
          </p:cNvGrpSpPr>
          <p:nvPr/>
        </p:nvGrpSpPr>
        <p:grpSpPr bwMode="auto">
          <a:xfrm>
            <a:off x="1801813" y="4114800"/>
            <a:ext cx="1830387" cy="217488"/>
            <a:chOff x="3094881" y="915566"/>
            <a:chExt cx="1135891" cy="366976"/>
          </a:xfrm>
        </p:grpSpPr>
        <p:sp>
          <p:nvSpPr>
            <p:cNvPr id="85" name="Параллелограмм 84">
              <a:extLst>
                <a:ext uri="{FF2B5EF4-FFF2-40B4-BE49-F238E27FC236}">
                  <a16:creationId xmlns:a16="http://schemas.microsoft.com/office/drawing/2014/main" id="{FD5F7E7D-9E31-4E27-9558-F1CDA9E6011B}"/>
                </a:ext>
              </a:extLst>
            </p:cNvPr>
            <p:cNvSpPr/>
            <p:nvPr/>
          </p:nvSpPr>
          <p:spPr>
            <a:xfrm>
              <a:off x="3094881" y="915566"/>
              <a:ext cx="1114217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4F6A91E3-2253-41BC-B357-DD9170EBB47B}"/>
                </a:ext>
              </a:extLst>
            </p:cNvPr>
            <p:cNvSpPr/>
            <p:nvPr/>
          </p:nvSpPr>
          <p:spPr>
            <a:xfrm>
              <a:off x="3277136" y="915566"/>
              <a:ext cx="953636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32826" name="TextBox 10">
            <a:extLst>
              <a:ext uri="{FF2B5EF4-FFF2-40B4-BE49-F238E27FC236}">
                <a16:creationId xmlns:a16="http://schemas.microsoft.com/office/drawing/2014/main" id="{64933C1D-1347-4E32-8485-59B6700B2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638" y="4056063"/>
            <a:ext cx="187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Объем налоговых отчислений резидентов в ФБ, млн руб.</a:t>
            </a:r>
            <a:endParaRPr lang="ru-RU" altLang="ru-RU" sz="6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2827" name="Группа 4">
            <a:extLst>
              <a:ext uri="{FF2B5EF4-FFF2-40B4-BE49-F238E27FC236}">
                <a16:creationId xmlns:a16="http://schemas.microsoft.com/office/drawing/2014/main" id="{35A99933-FA19-4998-985C-6AE036EF4EC4}"/>
              </a:ext>
            </a:extLst>
          </p:cNvPr>
          <p:cNvGrpSpPr>
            <a:grpSpLocks/>
          </p:cNvGrpSpPr>
          <p:nvPr/>
        </p:nvGrpSpPr>
        <p:grpSpPr bwMode="auto">
          <a:xfrm>
            <a:off x="1690688" y="4360863"/>
            <a:ext cx="1944687" cy="250825"/>
            <a:chOff x="3094881" y="915566"/>
            <a:chExt cx="1135891" cy="366976"/>
          </a:xfrm>
        </p:grpSpPr>
        <p:sp>
          <p:nvSpPr>
            <p:cNvPr id="94" name="Параллелограмм 93">
              <a:extLst>
                <a:ext uri="{FF2B5EF4-FFF2-40B4-BE49-F238E27FC236}">
                  <a16:creationId xmlns:a16="http://schemas.microsoft.com/office/drawing/2014/main" id="{2A5883DF-850B-4336-B7EC-3D54A19644FF}"/>
                </a:ext>
              </a:extLst>
            </p:cNvPr>
            <p:cNvSpPr/>
            <p:nvPr/>
          </p:nvSpPr>
          <p:spPr>
            <a:xfrm>
              <a:off x="3094881" y="915566"/>
              <a:ext cx="1114564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460B6734-5A61-4B14-A88A-22D7F41111D2}"/>
                </a:ext>
              </a:extLst>
            </p:cNvPr>
            <p:cNvSpPr/>
            <p:nvPr/>
          </p:nvSpPr>
          <p:spPr>
            <a:xfrm>
              <a:off x="3276624" y="915566"/>
              <a:ext cx="954148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32828" name="TextBox 10">
            <a:extLst>
              <a:ext uri="{FF2B5EF4-FFF2-40B4-BE49-F238E27FC236}">
                <a16:creationId xmlns:a16="http://schemas.microsoft.com/office/drawing/2014/main" id="{01D8D996-CDF4-4305-835A-0F02DC217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4335463"/>
            <a:ext cx="16335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Объем налоговых отчислений резидентов в ОБ, млн руб.</a:t>
            </a:r>
            <a:endParaRPr lang="ru-RU" altLang="ru-RU" sz="6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EC911BFA-C31F-4F71-8D6E-C2FC16F89985}"/>
              </a:ext>
            </a:extLst>
          </p:cNvPr>
          <p:cNvCxnSpPr>
            <a:cxnSpLocks/>
          </p:cNvCxnSpPr>
          <p:nvPr/>
        </p:nvCxnSpPr>
        <p:spPr>
          <a:xfrm>
            <a:off x="3614738" y="4070350"/>
            <a:ext cx="546417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>
            <a:extLst>
              <a:ext uri="{FF2B5EF4-FFF2-40B4-BE49-F238E27FC236}">
                <a16:creationId xmlns:a16="http://schemas.microsoft.com/office/drawing/2014/main" id="{E823AAE8-FA78-40B8-A8D6-72A44C870965}"/>
              </a:ext>
            </a:extLst>
          </p:cNvPr>
          <p:cNvCxnSpPr>
            <a:cxnSpLocks/>
          </p:cNvCxnSpPr>
          <p:nvPr/>
        </p:nvCxnSpPr>
        <p:spPr>
          <a:xfrm>
            <a:off x="3644900" y="4340225"/>
            <a:ext cx="546417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31" name="TextBox 18">
            <a:extLst>
              <a:ext uri="{FF2B5EF4-FFF2-40B4-BE49-F238E27FC236}">
                <a16:creationId xmlns:a16="http://schemas.microsoft.com/office/drawing/2014/main" id="{54FEED93-0B59-4FE2-9F80-CA39FF7FE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08781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2 493,5</a:t>
            </a:r>
          </a:p>
        </p:txBody>
      </p:sp>
      <p:sp>
        <p:nvSpPr>
          <p:cNvPr id="32832" name="TextBox 18">
            <a:extLst>
              <a:ext uri="{FF2B5EF4-FFF2-40B4-BE49-F238E27FC236}">
                <a16:creationId xmlns:a16="http://schemas.microsoft.com/office/drawing/2014/main" id="{5BD00DD7-7758-4539-872A-4D93537BB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368800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3 816,0</a:t>
            </a:r>
          </a:p>
        </p:txBody>
      </p:sp>
      <p:sp>
        <p:nvSpPr>
          <p:cNvPr id="32833" name="TextBox 18">
            <a:extLst>
              <a:ext uri="{FF2B5EF4-FFF2-40B4-BE49-F238E27FC236}">
                <a16:creationId xmlns:a16="http://schemas.microsoft.com/office/drawing/2014/main" id="{32757919-C133-47CE-BC9D-EA2B0BA77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063" y="408781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738,0</a:t>
            </a:r>
          </a:p>
        </p:txBody>
      </p:sp>
      <p:sp>
        <p:nvSpPr>
          <p:cNvPr id="32834" name="TextBox 18">
            <a:extLst>
              <a:ext uri="{FF2B5EF4-FFF2-40B4-BE49-F238E27FC236}">
                <a16:creationId xmlns:a16="http://schemas.microsoft.com/office/drawing/2014/main" id="{8CDAECD7-D641-4D97-BB9C-A9818372A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5413" y="4368800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1 163,9</a:t>
            </a:r>
          </a:p>
        </p:txBody>
      </p:sp>
      <p:sp>
        <p:nvSpPr>
          <p:cNvPr id="32835" name="TextBox 18">
            <a:extLst>
              <a:ext uri="{FF2B5EF4-FFF2-40B4-BE49-F238E27FC236}">
                <a16:creationId xmlns:a16="http://schemas.microsoft.com/office/drawing/2014/main" id="{FEE48328-4746-44A6-AE63-807E73EED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113" y="409098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1 968,6</a:t>
            </a:r>
          </a:p>
        </p:txBody>
      </p:sp>
      <p:sp>
        <p:nvSpPr>
          <p:cNvPr id="32836" name="TextBox 18">
            <a:extLst>
              <a:ext uri="{FF2B5EF4-FFF2-40B4-BE49-F238E27FC236}">
                <a16:creationId xmlns:a16="http://schemas.microsoft.com/office/drawing/2014/main" id="{811BFC85-7D2F-4ED3-BEBC-04C780F9A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525" y="435133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1 707,8</a:t>
            </a:r>
          </a:p>
        </p:txBody>
      </p:sp>
      <p:sp>
        <p:nvSpPr>
          <p:cNvPr id="32837" name="TextBox 18">
            <a:extLst>
              <a:ext uri="{FF2B5EF4-FFF2-40B4-BE49-F238E27FC236}">
                <a16:creationId xmlns:a16="http://schemas.microsoft.com/office/drawing/2014/main" id="{CB1905D1-676A-4F93-8806-52F38F5B9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938" y="4089400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1030,2</a:t>
            </a:r>
          </a:p>
        </p:txBody>
      </p:sp>
      <p:sp>
        <p:nvSpPr>
          <p:cNvPr id="32838" name="TextBox 18">
            <a:extLst>
              <a:ext uri="{FF2B5EF4-FFF2-40B4-BE49-F238E27FC236}">
                <a16:creationId xmlns:a16="http://schemas.microsoft.com/office/drawing/2014/main" id="{3AB364ED-FFA0-4EF5-8E17-8128060EA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010" y="435133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1 636,6</a:t>
            </a:r>
          </a:p>
        </p:txBody>
      </p:sp>
      <p:sp>
        <p:nvSpPr>
          <p:cNvPr id="32839" name="TextBox 18">
            <a:extLst>
              <a:ext uri="{FF2B5EF4-FFF2-40B4-BE49-F238E27FC236}">
                <a16:creationId xmlns:a16="http://schemas.microsoft.com/office/drawing/2014/main" id="{4587AFE5-E055-4E31-A380-5CDD8E9CF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2113" y="435133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1 040,0</a:t>
            </a:r>
          </a:p>
        </p:txBody>
      </p:sp>
      <p:sp>
        <p:nvSpPr>
          <p:cNvPr id="32840" name="TextBox 18">
            <a:extLst>
              <a:ext uri="{FF2B5EF4-FFF2-40B4-BE49-F238E27FC236}">
                <a16:creationId xmlns:a16="http://schemas.microsoft.com/office/drawing/2014/main" id="{130F2A37-628B-483E-9DE9-B1C96DF96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35133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850,0</a:t>
            </a:r>
          </a:p>
        </p:txBody>
      </p:sp>
      <p:sp>
        <p:nvSpPr>
          <p:cNvPr id="32841" name="TextBox 18">
            <a:extLst>
              <a:ext uri="{FF2B5EF4-FFF2-40B4-BE49-F238E27FC236}">
                <a16:creationId xmlns:a16="http://schemas.microsoft.com/office/drawing/2014/main" id="{CC3DABE5-B50F-4E04-81E7-0ECCDF31B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775" y="4368800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770,0</a:t>
            </a:r>
          </a:p>
        </p:txBody>
      </p:sp>
      <p:sp>
        <p:nvSpPr>
          <p:cNvPr id="32842" name="TextBox 18">
            <a:extLst>
              <a:ext uri="{FF2B5EF4-FFF2-40B4-BE49-F238E27FC236}">
                <a16:creationId xmlns:a16="http://schemas.microsoft.com/office/drawing/2014/main" id="{F1788001-FC64-4993-8736-C8F63A7A2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838" y="409098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572,7</a:t>
            </a:r>
          </a:p>
        </p:txBody>
      </p:sp>
      <p:sp>
        <p:nvSpPr>
          <p:cNvPr id="32843" name="TextBox 18">
            <a:extLst>
              <a:ext uri="{FF2B5EF4-FFF2-40B4-BE49-F238E27FC236}">
                <a16:creationId xmlns:a16="http://schemas.microsoft.com/office/drawing/2014/main" id="{5351E840-C3C1-4673-AFCD-CE640175F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75" y="408146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632,0</a:t>
            </a:r>
          </a:p>
        </p:txBody>
      </p:sp>
      <p:sp>
        <p:nvSpPr>
          <p:cNvPr id="32844" name="TextBox 18">
            <a:extLst>
              <a:ext uri="{FF2B5EF4-FFF2-40B4-BE49-F238E27FC236}">
                <a16:creationId xmlns:a16="http://schemas.microsoft.com/office/drawing/2014/main" id="{275FF163-5117-457C-93D7-90947B2CC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408781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632,0</a:t>
            </a:r>
          </a:p>
        </p:txBody>
      </p:sp>
      <p:sp>
        <p:nvSpPr>
          <p:cNvPr id="32845" name="TextBox 18">
            <a:extLst>
              <a:ext uri="{FF2B5EF4-FFF2-40B4-BE49-F238E27FC236}">
                <a16:creationId xmlns:a16="http://schemas.microsoft.com/office/drawing/2014/main" id="{F88D033D-C700-42D2-841E-2D6463CC4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275" y="4089400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2 071,7</a:t>
            </a:r>
          </a:p>
        </p:txBody>
      </p:sp>
      <p:sp>
        <p:nvSpPr>
          <p:cNvPr id="32846" name="TextBox 18">
            <a:extLst>
              <a:ext uri="{FF2B5EF4-FFF2-40B4-BE49-F238E27FC236}">
                <a16:creationId xmlns:a16="http://schemas.microsoft.com/office/drawing/2014/main" id="{E3FA048E-7C99-45EB-B649-4E5F1D835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213" y="4365625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3 173,2</a:t>
            </a:r>
          </a:p>
        </p:txBody>
      </p:sp>
      <p:sp>
        <p:nvSpPr>
          <p:cNvPr id="32847" name="TextBox 18">
            <a:extLst>
              <a:ext uri="{FF2B5EF4-FFF2-40B4-BE49-F238E27FC236}">
                <a16:creationId xmlns:a16="http://schemas.microsoft.com/office/drawing/2014/main" id="{F6B08F2A-B69C-4037-B4EC-BFE0DC419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7788" y="435133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1 150,0</a:t>
            </a:r>
          </a:p>
        </p:txBody>
      </p:sp>
      <p:sp>
        <p:nvSpPr>
          <p:cNvPr id="32848" name="TextBox 18">
            <a:extLst>
              <a:ext uri="{FF2B5EF4-FFF2-40B4-BE49-F238E27FC236}">
                <a16:creationId xmlns:a16="http://schemas.microsoft.com/office/drawing/2014/main" id="{5748A8F3-8C23-490C-9D4A-6C16BDFB0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5938" y="435133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1 270,0</a:t>
            </a:r>
          </a:p>
        </p:txBody>
      </p:sp>
      <p:sp>
        <p:nvSpPr>
          <p:cNvPr id="32849" name="TextBox 18">
            <a:extLst>
              <a:ext uri="{FF2B5EF4-FFF2-40B4-BE49-F238E27FC236}">
                <a16:creationId xmlns:a16="http://schemas.microsoft.com/office/drawing/2014/main" id="{10ADEE85-6A57-42B9-AE04-CC184EDC5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4725" y="4349750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1 400,0</a:t>
            </a:r>
          </a:p>
        </p:txBody>
      </p:sp>
      <p:sp>
        <p:nvSpPr>
          <p:cNvPr id="32850" name="TextBox 18">
            <a:extLst>
              <a:ext uri="{FF2B5EF4-FFF2-40B4-BE49-F238E27FC236}">
                <a16:creationId xmlns:a16="http://schemas.microsoft.com/office/drawing/2014/main" id="{2F1C2C22-EB58-4277-92BF-776325DE0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8263" y="4092575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632,0</a:t>
            </a:r>
          </a:p>
        </p:txBody>
      </p:sp>
      <p:sp>
        <p:nvSpPr>
          <p:cNvPr id="32851" name="TextBox 18">
            <a:extLst>
              <a:ext uri="{FF2B5EF4-FFF2-40B4-BE49-F238E27FC236}">
                <a16:creationId xmlns:a16="http://schemas.microsoft.com/office/drawing/2014/main" id="{A36D2B42-D429-4D3D-AEE5-9217925E5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063" y="408781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632,0</a:t>
            </a:r>
          </a:p>
        </p:txBody>
      </p:sp>
      <p:sp>
        <p:nvSpPr>
          <p:cNvPr id="32852" name="TextBox 18">
            <a:extLst>
              <a:ext uri="{FF2B5EF4-FFF2-40B4-BE49-F238E27FC236}">
                <a16:creationId xmlns:a16="http://schemas.microsoft.com/office/drawing/2014/main" id="{72676561-41D9-41BA-94D1-7F8CEF3C3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0913" y="4092575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632,0</a:t>
            </a:r>
          </a:p>
        </p:txBody>
      </p:sp>
      <p:sp>
        <p:nvSpPr>
          <p:cNvPr id="32853" name="Прямоугольник 29">
            <a:extLst>
              <a:ext uri="{FF2B5EF4-FFF2-40B4-BE49-F238E27FC236}">
                <a16:creationId xmlns:a16="http://schemas.microsoft.com/office/drawing/2014/main" id="{0CD6341D-E866-4413-AFBE-D83C8B82C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38338"/>
            <a:ext cx="1979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</a:pPr>
            <a:r>
              <a:rPr lang="ru-RU" altLang="ru-RU" sz="1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АКАДЕМПАРК</a:t>
            </a:r>
          </a:p>
        </p:txBody>
      </p:sp>
      <p:sp>
        <p:nvSpPr>
          <p:cNvPr id="32854" name="TextBox 6">
            <a:extLst>
              <a:ext uri="{FF2B5EF4-FFF2-40B4-BE49-F238E27FC236}">
                <a16:creationId xmlns:a16="http://schemas.microsoft.com/office/drawing/2014/main" id="{6EF30165-ABC7-434A-8B51-420B3B3E8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32855" name="Рисунок 7">
            <a:extLst>
              <a:ext uri="{FF2B5EF4-FFF2-40B4-BE49-F238E27FC236}">
                <a16:creationId xmlns:a16="http://schemas.microsoft.com/office/drawing/2014/main" id="{782CDA27-F586-49C9-8A21-877C7987A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id="{7230D467-C325-4D62-A866-4C10F0469B8B}"/>
              </a:ext>
            </a:extLst>
          </p:cNvPr>
          <p:cNvCxnSpPr/>
          <p:nvPr/>
        </p:nvCxnSpPr>
        <p:spPr>
          <a:xfrm flipH="1">
            <a:off x="4140200" y="3148013"/>
            <a:ext cx="7938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0C40586B-87B8-45F0-9552-6FE689096F2A}"/>
              </a:ext>
            </a:extLst>
          </p:cNvPr>
          <p:cNvCxnSpPr/>
          <p:nvPr/>
        </p:nvCxnSpPr>
        <p:spPr>
          <a:xfrm flipH="1">
            <a:off x="4716463" y="3148013"/>
            <a:ext cx="7937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04CC8214-2951-4DF9-8196-5CF27402A567}"/>
              </a:ext>
            </a:extLst>
          </p:cNvPr>
          <p:cNvCxnSpPr/>
          <p:nvPr/>
        </p:nvCxnSpPr>
        <p:spPr>
          <a:xfrm flipH="1">
            <a:off x="5219700" y="3148013"/>
            <a:ext cx="7938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id="{C2B79226-C0F7-408B-9886-CCD732E1BE50}"/>
              </a:ext>
            </a:extLst>
          </p:cNvPr>
          <p:cNvCxnSpPr/>
          <p:nvPr/>
        </p:nvCxnSpPr>
        <p:spPr>
          <a:xfrm flipH="1">
            <a:off x="5724525" y="3148013"/>
            <a:ext cx="7938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>
            <a:extLst>
              <a:ext uri="{FF2B5EF4-FFF2-40B4-BE49-F238E27FC236}">
                <a16:creationId xmlns:a16="http://schemas.microsoft.com/office/drawing/2014/main" id="{1D6FD31D-F1B9-43E3-B67B-F70BF474F013}"/>
              </a:ext>
            </a:extLst>
          </p:cNvPr>
          <p:cNvCxnSpPr/>
          <p:nvPr/>
        </p:nvCxnSpPr>
        <p:spPr>
          <a:xfrm flipH="1">
            <a:off x="7300913" y="3148013"/>
            <a:ext cx="7937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C4788DAC-4634-402A-AA99-56A60EA52E65}"/>
              </a:ext>
            </a:extLst>
          </p:cNvPr>
          <p:cNvCxnSpPr/>
          <p:nvPr/>
        </p:nvCxnSpPr>
        <p:spPr>
          <a:xfrm flipH="1">
            <a:off x="7732713" y="3148013"/>
            <a:ext cx="7937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F99A95BE-1008-4FAB-BA92-045ED44C2D72}"/>
              </a:ext>
            </a:extLst>
          </p:cNvPr>
          <p:cNvCxnSpPr/>
          <p:nvPr/>
        </p:nvCxnSpPr>
        <p:spPr>
          <a:xfrm flipH="1">
            <a:off x="8164513" y="3148013"/>
            <a:ext cx="7937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7B883CBF-3538-4EFF-9424-52C011379055}"/>
              </a:ext>
            </a:extLst>
          </p:cNvPr>
          <p:cNvCxnSpPr/>
          <p:nvPr/>
        </p:nvCxnSpPr>
        <p:spPr>
          <a:xfrm flipH="1">
            <a:off x="8604250" y="3148013"/>
            <a:ext cx="7938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>
            <a:extLst>
              <a:ext uri="{FF2B5EF4-FFF2-40B4-BE49-F238E27FC236}">
                <a16:creationId xmlns:a16="http://schemas.microsoft.com/office/drawing/2014/main" id="{83F7462E-2A95-4F0D-8A0F-F04BBBAFAE83}"/>
              </a:ext>
            </a:extLst>
          </p:cNvPr>
          <p:cNvCxnSpPr/>
          <p:nvPr/>
        </p:nvCxnSpPr>
        <p:spPr>
          <a:xfrm flipH="1">
            <a:off x="6300788" y="3148013"/>
            <a:ext cx="7937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>
            <a:extLst>
              <a:ext uri="{FF2B5EF4-FFF2-40B4-BE49-F238E27FC236}">
                <a16:creationId xmlns:a16="http://schemas.microsoft.com/office/drawing/2014/main" id="{5A4B1A75-69E6-4423-AFF4-BDDABE6BFA9C}"/>
              </a:ext>
            </a:extLst>
          </p:cNvPr>
          <p:cNvCxnSpPr/>
          <p:nvPr/>
        </p:nvCxnSpPr>
        <p:spPr>
          <a:xfrm flipH="1">
            <a:off x="6796088" y="3148013"/>
            <a:ext cx="7937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17</a:t>
            </a:fld>
            <a:endParaRPr lang="ru-RU" alt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7031731E-9A35-4221-B4BE-7B7DA20D2C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935661"/>
              </p:ext>
            </p:extLst>
          </p:nvPr>
        </p:nvGraphicFramePr>
        <p:xfrm>
          <a:off x="1439365" y="2304670"/>
          <a:ext cx="7369400" cy="2787360"/>
        </p:xfrm>
        <a:graphic>
          <a:graphicData uri="http://schemas.openxmlformats.org/drawingml/2006/table">
            <a:tbl>
              <a:tblPr/>
              <a:tblGrid>
                <a:gridCol w="42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00">
                  <a:extLst>
                    <a:ext uri="{9D8B030D-6E8A-4147-A177-3AD203B41FA5}">
                      <a16:colId xmlns:a16="http://schemas.microsoft.com/office/drawing/2014/main" val="334102057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2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Структура выручки</a:t>
                      </a:r>
                    </a:p>
                  </a:txBody>
                  <a:tcPr marL="36000" marR="36000" marT="39600" marB="396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9600" marB="396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2018 </a:t>
                      </a: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г., тыс. руб.</a:t>
                      </a:r>
                    </a:p>
                  </a:txBody>
                  <a:tcPr marL="36000" marR="36000" marT="39600" marB="396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2019 </a:t>
                      </a: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г., тыс. руб.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темп роста, %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096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Основные направления деятельности:</a:t>
                      </a:r>
                    </a:p>
                  </a:txBody>
                  <a:tcPr marL="36000" marR="36000" marT="39600" marB="396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228 785,00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247 918,00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108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096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Аренда имущества</a:t>
                      </a:r>
                    </a:p>
                  </a:txBody>
                  <a:tcPr marL="36000" marR="36000" marT="39600" marB="396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192 474,00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216 710,00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113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024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Функции Заказчика-Застройщика</a:t>
                      </a:r>
                    </a:p>
                  </a:txBody>
                  <a:tcPr marL="36000" marR="36000" marT="39600" marB="396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7 374,00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2 197,00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-70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096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Услуги Застройщика (жилье по ДДУ)</a:t>
                      </a:r>
                    </a:p>
                  </a:txBody>
                  <a:tcPr marL="36000" marR="36000" marT="39600" marB="396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8 318,00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4 560,00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-45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096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Посреднические услуги</a:t>
                      </a:r>
                    </a:p>
                  </a:txBody>
                  <a:tcPr marL="36000" marR="36000" marT="39600" marB="396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200,00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1 962,00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981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732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Сервисные услуги (предоставление линии связи, </a:t>
                      </a:r>
                      <a:b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офисные услуги, размещение информации, уборка)</a:t>
                      </a:r>
                    </a:p>
                  </a:txBody>
                  <a:tcPr marL="36000" marR="36000" marT="39600" marB="396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4 492,00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5 710,00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127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096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Сервисные услуги (проведение мероприятий)</a:t>
                      </a:r>
                    </a:p>
                  </a:txBody>
                  <a:tcPr marL="36000" marR="36000" marT="39600" marB="396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1 864,00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1 491,00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-20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1096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Сервисные услуги (услуги паркинга)</a:t>
                      </a:r>
                    </a:p>
                  </a:txBody>
                  <a:tcPr marL="36000" marR="36000" marT="39600" marB="396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13 834,00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15 098,00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109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096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Продажи товаров</a:t>
                      </a:r>
                    </a:p>
                  </a:txBody>
                  <a:tcPr marL="36000" marR="36000" marT="39600" marB="396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229,00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190,00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-17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1096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Строительство коттеджного поселка «Горки </a:t>
                      </a:r>
                      <a:r>
                        <a:rPr kumimoji="0" lang="ru-RU" altLang="ru-RU" sz="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Академпарка</a:t>
                      </a: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»</a:t>
                      </a:r>
                    </a:p>
                  </a:txBody>
                  <a:tcPr marL="36000" marR="36000" marT="39600" marB="396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37 401,00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28 516,00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-24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1096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Создание арендного фонда жилья</a:t>
                      </a:r>
                    </a:p>
                  </a:txBody>
                  <a:tcPr marL="36000" marR="36000" marT="39600" marB="396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396,00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1096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ИТОГО:</a:t>
                      </a:r>
                    </a:p>
                  </a:txBody>
                  <a:tcPr marL="36000" marR="36000" marT="39600" marB="396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266 186,00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276 830,00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104</a:t>
                      </a:r>
                    </a:p>
                  </a:txBody>
                  <a:tcPr marL="36000" marR="36000" marT="39600" marB="396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3794" name="Рисунок 51">
            <a:extLst>
              <a:ext uri="{FF2B5EF4-FFF2-40B4-BE49-F238E27FC236}">
                <a16:creationId xmlns:a16="http://schemas.microsoft.com/office/drawing/2014/main" id="{0F7F38AA-5347-4C66-9A1A-740CF63CA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" y="11268"/>
            <a:ext cx="35639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Рисунок 4">
            <a:extLst>
              <a:ext uri="{FF2B5EF4-FFF2-40B4-BE49-F238E27FC236}">
                <a16:creationId xmlns:a16="http://schemas.microsoft.com/office/drawing/2014/main" id="{6CAEC520-4240-454E-B765-C3BC648E7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6">
            <a:extLst>
              <a:ext uri="{FF2B5EF4-FFF2-40B4-BE49-F238E27FC236}">
                <a16:creationId xmlns:a16="http://schemas.microsoft.com/office/drawing/2014/main" id="{0F464923-4AF9-484D-A122-0F9124D6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33797" name="Рисунок 7">
            <a:extLst>
              <a:ext uri="{FF2B5EF4-FFF2-40B4-BE49-F238E27FC236}">
                <a16:creationId xmlns:a16="http://schemas.microsoft.com/office/drawing/2014/main" id="{ED70D379-28C3-441E-8B7F-F9FFE0497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8">
            <a:extLst>
              <a:ext uri="{FF2B5EF4-FFF2-40B4-BE49-F238E27FC236}">
                <a16:creationId xmlns:a16="http://schemas.microsoft.com/office/drawing/2014/main" id="{27B26622-540B-47FB-A439-4D819E8FB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pic>
        <p:nvPicPr>
          <p:cNvPr id="33799" name="Рисунок 12">
            <a:extLst>
              <a:ext uri="{FF2B5EF4-FFF2-40B4-BE49-F238E27FC236}">
                <a16:creationId xmlns:a16="http://schemas.microsoft.com/office/drawing/2014/main" id="{55B7381E-A3B0-40C5-80F6-705DE9B46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2365375"/>
            <a:ext cx="71913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Прямоугольник 29">
            <a:extLst>
              <a:ext uri="{FF2B5EF4-FFF2-40B4-BE49-F238E27FC236}">
                <a16:creationId xmlns:a16="http://schemas.microsoft.com/office/drawing/2014/main" id="{66D1C0B2-1A5D-4A06-B479-648F4FB10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491630"/>
            <a:ext cx="212338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</a:pPr>
            <a:r>
              <a:rPr lang="ru-RU" altLang="ru-RU" sz="135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АО «ТЕХНОПАРК НОВОСИБИРСКОГО АКАДЕМГОРОДКА»</a:t>
            </a:r>
            <a:endParaRPr lang="ru-RU" altLang="ru-RU" sz="135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801" name="Прямоугольник 1">
            <a:extLst>
              <a:ext uri="{FF2B5EF4-FFF2-40B4-BE49-F238E27FC236}">
                <a16:creationId xmlns:a16="http://schemas.microsoft.com/office/drawing/2014/main" id="{C9E715E1-2853-4FC9-94CA-1AD2510B4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577" y="51470"/>
            <a:ext cx="5363294" cy="208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Оборудо</a:t>
            </a: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ваны </a:t>
            </a: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оснащены:</a:t>
            </a:r>
            <a:endParaRPr lang="ru-RU" altLang="ru-RU" sz="9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300"/>
              </a:spcAft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 новая площадка бизнес-инкубатора площадью 1156 кв. м. на 84 рабочих места, </a:t>
            </a:r>
            <a:b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помещения для сотрудников Фонда «Научно-технологический парк Академгородка»;</a:t>
            </a:r>
            <a:b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помещение для кружковой и образовательной деятельности </a:t>
            </a:r>
            <a:b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 области информационных технологий площадью 90 кв. м.;</a:t>
            </a:r>
            <a:b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новые коворкинг- зоны в зданиях ЦИТ и ЦКП общей площадью 215,2 кв. м. </a:t>
            </a:r>
            <a:b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 36 рабочих 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мест</a:t>
            </a:r>
            <a:endParaRPr lang="ru-RU" altLang="ru-RU" sz="900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300"/>
              </a:spcAft>
            </a:pPr>
            <a:endParaRPr lang="ru-RU" altLang="ru-RU" sz="9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300"/>
              </a:spcAft>
            </a:pP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Проведен </a:t>
            </a: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ремонт и реконструкция 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13-го этажа здания Центра информационных технологий, обустроены и оборудованы рабочие зоны в общем зале «Точка кипения — Новосибирск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>
              <a:spcAft>
                <a:spcPts val="300"/>
              </a:spcAft>
            </a:pPr>
            <a:endParaRPr lang="ru-RU" altLang="ru-RU" sz="9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300"/>
              </a:spcAft>
            </a:pP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Реализуется </a:t>
            </a: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проект по строительству коттеджного поселка «Горки Академпарка</a:t>
            </a: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altLang="ru-RU" sz="9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802" name="TextBox 3">
            <a:extLst>
              <a:ext uri="{FF2B5EF4-FFF2-40B4-BE49-F238E27FC236}">
                <a16:creationId xmlns:a16="http://schemas.microsoft.com/office/drawing/2014/main" id="{3C5014B8-3883-4CE2-9686-3CE2A1265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63638"/>
            <a:ext cx="230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ИТОГИ РАБОТЫ ЗА 2019 ГОД</a:t>
            </a:r>
          </a:p>
          <a:p>
            <a:endParaRPr lang="ru-RU" altLang="ru-RU" sz="10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A2E60F7-8877-44DD-924F-22F776C97BD5}"/>
              </a:ext>
            </a:extLst>
          </p:cNvPr>
          <p:cNvCxnSpPr/>
          <p:nvPr/>
        </p:nvCxnSpPr>
        <p:spPr>
          <a:xfrm flipH="1">
            <a:off x="1428749" y="0"/>
            <a:ext cx="2135139" cy="51435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527066B-77D3-47F9-B4CE-6D24917766F9}"/>
              </a:ext>
            </a:extLst>
          </p:cNvPr>
          <p:cNvCxnSpPr>
            <a:cxnSpLocks/>
          </p:cNvCxnSpPr>
          <p:nvPr/>
        </p:nvCxnSpPr>
        <p:spPr>
          <a:xfrm>
            <a:off x="5728080" y="2534568"/>
            <a:ext cx="0" cy="2557462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199" y="4767263"/>
            <a:ext cx="2507671" cy="274637"/>
          </a:xfrm>
        </p:spPr>
        <p:txBody>
          <a:bodyPr/>
          <a:lstStyle/>
          <a:p>
            <a:fld id="{A753B26B-DA14-45D5-B8C2-AF130F83CE9D}" type="slidenum">
              <a:rPr lang="ru-RU" altLang="ru-RU" smtClean="0"/>
              <a:pPr/>
              <a:t>18</a:t>
            </a:fld>
            <a:endParaRPr lang="ru-RU" alt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51">
            <a:extLst>
              <a:ext uri="{FF2B5EF4-FFF2-40B4-BE49-F238E27FC236}">
                <a16:creationId xmlns:a16="http://schemas.microsoft.com/office/drawing/2014/main" id="{63503257-CC94-4A7D-8A83-D8C733D9A0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35639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Рисунок 4">
            <a:extLst>
              <a:ext uri="{FF2B5EF4-FFF2-40B4-BE49-F238E27FC236}">
                <a16:creationId xmlns:a16="http://schemas.microsoft.com/office/drawing/2014/main" id="{0C517A0C-6E5F-4D77-9333-4E318B965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6">
            <a:extLst>
              <a:ext uri="{FF2B5EF4-FFF2-40B4-BE49-F238E27FC236}">
                <a16:creationId xmlns:a16="http://schemas.microsoft.com/office/drawing/2014/main" id="{AAF099B4-0C43-410D-993F-47C663E0C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34821" name="Рисунок 7">
            <a:extLst>
              <a:ext uri="{FF2B5EF4-FFF2-40B4-BE49-F238E27FC236}">
                <a16:creationId xmlns:a16="http://schemas.microsoft.com/office/drawing/2014/main" id="{3BECFB59-3F58-4EFC-ACE1-C8016D7D2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8">
            <a:extLst>
              <a:ext uri="{FF2B5EF4-FFF2-40B4-BE49-F238E27FC236}">
                <a16:creationId xmlns:a16="http://schemas.microsoft.com/office/drawing/2014/main" id="{1231489A-65A3-4A7F-8A56-B67FE75CD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34823" name="TextBox 18">
            <a:extLst>
              <a:ext uri="{FF2B5EF4-FFF2-40B4-BE49-F238E27FC236}">
                <a16:creationId xmlns:a16="http://schemas.microsoft.com/office/drawing/2014/main" id="{BCD7D1D4-2493-45F5-8FFC-A14E2639E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261938"/>
            <a:ext cx="9715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ПРОБЛЕМЫ</a:t>
            </a:r>
          </a:p>
        </p:txBody>
      </p:sp>
      <p:sp>
        <p:nvSpPr>
          <p:cNvPr id="34824" name="Прямоугольник 2">
            <a:extLst>
              <a:ext uri="{FF2B5EF4-FFF2-40B4-BE49-F238E27FC236}">
                <a16:creationId xmlns:a16="http://schemas.microsoft.com/office/drawing/2014/main" id="{63045879-E87F-459C-9702-1AB139D29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0" y="1152525"/>
            <a:ext cx="20621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700">
                <a:latin typeface="Tahoma" panose="020B0604030504040204" pitchFamily="34" charset="0"/>
                <a:cs typeface="Tahoma" panose="020B0604030504040204" pitchFamily="34" charset="0"/>
              </a:rPr>
              <a:t>Необходимость подготовки инженерной инфраструктуры к размещению масштабного инвестиционного проекта, предполагающего создание производственной инфраструктуры</a:t>
            </a:r>
          </a:p>
        </p:txBody>
      </p:sp>
      <p:sp>
        <p:nvSpPr>
          <p:cNvPr id="34825" name="Прямоугольник 22">
            <a:extLst>
              <a:ext uri="{FF2B5EF4-FFF2-40B4-BE49-F238E27FC236}">
                <a16:creationId xmlns:a16="http://schemas.microsoft.com/office/drawing/2014/main" id="{068C87A3-1CCB-418C-994D-C842299A4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4325" y="1139825"/>
            <a:ext cx="1660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700"/>
              <a:t>Низкий доход УК от использования имущества</a:t>
            </a:r>
          </a:p>
        </p:txBody>
      </p:sp>
      <p:sp>
        <p:nvSpPr>
          <p:cNvPr id="34826" name="Прямоугольник 23">
            <a:extLst>
              <a:ext uri="{FF2B5EF4-FFF2-40B4-BE49-F238E27FC236}">
                <a16:creationId xmlns:a16="http://schemas.microsoft.com/office/drawing/2014/main" id="{5F4683D8-6A65-4C04-8345-C73DB7C84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0538" y="1123950"/>
            <a:ext cx="23336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700"/>
              <a:t>Отсутствие возможностей территориального расширения производственной деятельности успешных инновационных компаний</a:t>
            </a:r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5DE86F57-3045-4525-A86E-CA5658AB2D3C}"/>
              </a:ext>
            </a:extLst>
          </p:cNvPr>
          <p:cNvCxnSpPr>
            <a:cxnSpLocks/>
          </p:cNvCxnSpPr>
          <p:nvPr/>
        </p:nvCxnSpPr>
        <p:spPr>
          <a:xfrm>
            <a:off x="5399088" y="1184275"/>
            <a:ext cx="0" cy="8112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12039A9B-3382-44CC-8A9D-4B26C65175AB}"/>
              </a:ext>
            </a:extLst>
          </p:cNvPr>
          <p:cNvCxnSpPr>
            <a:cxnSpLocks/>
          </p:cNvCxnSpPr>
          <p:nvPr/>
        </p:nvCxnSpPr>
        <p:spPr>
          <a:xfrm>
            <a:off x="7059613" y="1184275"/>
            <a:ext cx="0" cy="8112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29" name="Picture 5" descr="C:\Users\User\Downloads\asia.png">
            <a:extLst>
              <a:ext uri="{FF2B5EF4-FFF2-40B4-BE49-F238E27FC236}">
                <a16:creationId xmlns:a16="http://schemas.microsoft.com/office/drawing/2014/main" id="{85D002E5-CB21-4549-B078-A2D513962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3" y="461963"/>
            <a:ext cx="619125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6" descr="C:\Users\User\Downloads\coins.png">
            <a:extLst>
              <a:ext uri="{FF2B5EF4-FFF2-40B4-BE49-F238E27FC236}">
                <a16:creationId xmlns:a16="http://schemas.microsoft.com/office/drawing/2014/main" id="{210F06E9-21C9-4CBD-B09E-CCC3F1342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615950"/>
            <a:ext cx="3937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7" descr="C:\Users\User\Downloads\pipe.png">
            <a:extLst>
              <a:ext uri="{FF2B5EF4-FFF2-40B4-BE49-F238E27FC236}">
                <a16:creationId xmlns:a16="http://schemas.microsoft.com/office/drawing/2014/main" id="{476803C3-3B39-4E05-B0B5-5964AC18E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523875"/>
            <a:ext cx="44767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2" name="TextBox 18">
            <a:extLst>
              <a:ext uri="{FF2B5EF4-FFF2-40B4-BE49-F238E27FC236}">
                <a16:creationId xmlns:a16="http://schemas.microsoft.com/office/drawing/2014/main" id="{53A58919-6D14-4817-A39B-6F4C8F4C1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763" y="3233738"/>
            <a:ext cx="22796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ПРЕДЛОЖЕНИЯ ПО РАЗВИТИЮ</a:t>
            </a:r>
          </a:p>
        </p:txBody>
      </p:sp>
      <p:grpSp>
        <p:nvGrpSpPr>
          <p:cNvPr id="34833" name="Группа 1">
            <a:extLst>
              <a:ext uri="{FF2B5EF4-FFF2-40B4-BE49-F238E27FC236}">
                <a16:creationId xmlns:a16="http://schemas.microsoft.com/office/drawing/2014/main" id="{9F516DA6-832B-4C1D-859E-9B3C2662740D}"/>
              </a:ext>
            </a:extLst>
          </p:cNvPr>
          <p:cNvGrpSpPr>
            <a:grpSpLocks/>
          </p:cNvGrpSpPr>
          <p:nvPr/>
        </p:nvGrpSpPr>
        <p:grpSpPr bwMode="auto">
          <a:xfrm>
            <a:off x="2444750" y="3538538"/>
            <a:ext cx="6551613" cy="1425575"/>
            <a:chOff x="2292094" y="1818287"/>
            <a:chExt cx="6550092" cy="1424159"/>
          </a:xfrm>
        </p:grpSpPr>
        <p:sp>
          <p:nvSpPr>
            <p:cNvPr id="34842" name="Прямоугольник 22">
              <a:extLst>
                <a:ext uri="{FF2B5EF4-FFF2-40B4-BE49-F238E27FC236}">
                  <a16:creationId xmlns:a16="http://schemas.microsoft.com/office/drawing/2014/main" id="{7FA4CD97-04F7-4923-AEBB-C22408CA0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0470" y="2288898"/>
              <a:ext cx="1991716" cy="953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ru-RU" altLang="ru-RU" sz="700">
                  <a:latin typeface="Tahoma" panose="020B0604030504040204" pitchFamily="34" charset="0"/>
                  <a:cs typeface="Tahoma" panose="020B0604030504040204" pitchFamily="34" charset="0"/>
                </a:rPr>
                <a:t>Доступность земельных и инфраструктурных ресурсов, поощрение затрат на исследования и разработки, проводимые с научными организациями, при размещении на территории технопарка </a:t>
              </a:r>
              <a:r>
                <a:rPr lang="en-US" altLang="ru-RU" sz="700">
                  <a:latin typeface="Tahoma" panose="020B0604030504040204" pitchFamily="34" charset="0"/>
                  <a:cs typeface="Tahoma" panose="020B0604030504040204" pitchFamily="34" charset="0"/>
                </a:rPr>
                <a:t>RgD</a:t>
              </a:r>
              <a:r>
                <a:rPr lang="ru-RU" altLang="ru-RU" sz="700">
                  <a:latin typeface="Tahoma" panose="020B0604030504040204" pitchFamily="34" charset="0"/>
                  <a:cs typeface="Tahoma" panose="020B0604030504040204" pitchFamily="34" charset="0"/>
                </a:rPr>
                <a:t> центров, инжиниринговых центров крупных корпораций и специализированных центров компетенций</a:t>
              </a:r>
            </a:p>
          </p:txBody>
        </p:sp>
        <p:sp>
          <p:nvSpPr>
            <p:cNvPr id="34843" name="Прямоугольник 23">
              <a:extLst>
                <a:ext uri="{FF2B5EF4-FFF2-40B4-BE49-F238E27FC236}">
                  <a16:creationId xmlns:a16="http://schemas.microsoft.com/office/drawing/2014/main" id="{C32F686F-04CD-4BF6-9D52-0E0F9812D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094" y="2288898"/>
              <a:ext cx="2161539" cy="630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ru-RU" altLang="ru-RU" sz="700">
                  <a:latin typeface="Tahoma" panose="020B0604030504040204" pitchFamily="34" charset="0"/>
                  <a:cs typeface="Tahoma" panose="020B0604030504040204" pitchFamily="34" charset="0"/>
                </a:rPr>
                <a:t>Формирование на примыкающей или малоудаленной территории условий для создания производственных мощностей инновационных высокотехнологичных компаний (промышленного технопарка)</a:t>
              </a:r>
            </a:p>
          </p:txBody>
        </p: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168276AE-50AB-4FE0-9F6A-D4CE12EAEC46}"/>
                </a:ext>
              </a:extLst>
            </p:cNvPr>
            <p:cNvCxnSpPr>
              <a:cxnSpLocks/>
            </p:cNvCxnSpPr>
            <p:nvPr/>
          </p:nvCxnSpPr>
          <p:spPr>
            <a:xfrm>
              <a:off x="6721778" y="2370188"/>
              <a:ext cx="0" cy="70415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845" name="Picture 29" descr="C:\Users\User\Downloads\displace.png">
              <a:extLst>
                <a:ext uri="{FF2B5EF4-FFF2-40B4-BE49-F238E27FC236}">
                  <a16:creationId xmlns:a16="http://schemas.microsoft.com/office/drawing/2014/main" id="{A8EAA9F0-8930-4978-9C55-540BACE21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5881" y="1824146"/>
              <a:ext cx="384910" cy="384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46" name="Picture 30" descr="C:\Users\User\Downloads\building (1).png">
              <a:extLst>
                <a:ext uri="{FF2B5EF4-FFF2-40B4-BE49-F238E27FC236}">
                  <a16:creationId xmlns:a16="http://schemas.microsoft.com/office/drawing/2014/main" id="{81844793-68B9-400E-8F11-C3D05407A2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348" y="1818287"/>
              <a:ext cx="372612" cy="37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Стрелка вниз 39">
            <a:extLst>
              <a:ext uri="{FF2B5EF4-FFF2-40B4-BE49-F238E27FC236}">
                <a16:creationId xmlns:a16="http://schemas.microsoft.com/office/drawing/2014/main" id="{0A995A70-F180-4881-A60E-185673776222}"/>
              </a:ext>
            </a:extLst>
          </p:cNvPr>
          <p:cNvSpPr/>
          <p:nvPr/>
        </p:nvSpPr>
        <p:spPr>
          <a:xfrm>
            <a:off x="6088063" y="2211388"/>
            <a:ext cx="273050" cy="865187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4835" name="TextBox 3">
            <a:extLst>
              <a:ext uri="{FF2B5EF4-FFF2-40B4-BE49-F238E27FC236}">
                <a16:creationId xmlns:a16="http://schemas.microsoft.com/office/drawing/2014/main" id="{436C1D41-4CC7-481C-B85E-19976ADCC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3950"/>
            <a:ext cx="2808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ОСНОВНЫЕ ПРОБЛЕМЫ И ПРЕДЛОЖЕНИЯ</a:t>
            </a:r>
          </a:p>
          <a:p>
            <a:r>
              <a:rPr lang="ru-RU" altLang="ru-RU" sz="10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 РАЗВИТИЮ</a:t>
            </a:r>
          </a:p>
          <a:p>
            <a:endParaRPr lang="ru-RU" altLang="ru-RU" sz="10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FAA05688-39B5-429E-901A-50805BD37DF8}"/>
              </a:ext>
            </a:extLst>
          </p:cNvPr>
          <p:cNvCxnSpPr>
            <a:cxnSpLocks/>
          </p:cNvCxnSpPr>
          <p:nvPr/>
        </p:nvCxnSpPr>
        <p:spPr bwMode="auto">
          <a:xfrm>
            <a:off x="4716463" y="4090988"/>
            <a:ext cx="0" cy="7048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37" name="Picture 6" descr="C:\Users\User\Downloads\coins.png">
            <a:extLst>
              <a:ext uri="{FF2B5EF4-FFF2-40B4-BE49-F238E27FC236}">
                <a16:creationId xmlns:a16="http://schemas.microsoft.com/office/drawing/2014/main" id="{259700DC-970C-402C-A6A1-09D06E90D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3543300"/>
            <a:ext cx="3937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8" name="Прямоугольник 22">
            <a:extLst>
              <a:ext uri="{FF2B5EF4-FFF2-40B4-BE49-F238E27FC236}">
                <a16:creationId xmlns:a16="http://schemas.microsoft.com/office/drawing/2014/main" id="{153C42F1-76DA-4916-9F95-D20AB259C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7588" y="4010025"/>
            <a:ext cx="18796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700"/>
              <a:t>Разработка специальных государственных мер поддержки низких цен на аренду площадей и оборудования в виде субсидирования потерь от низких арендных ставок</a:t>
            </a:r>
          </a:p>
        </p:txBody>
      </p:sp>
      <p:pic>
        <p:nvPicPr>
          <p:cNvPr id="34839" name="Picture 6" descr="C:\Users\User\Downloads\coins.png">
            <a:extLst>
              <a:ext uri="{FF2B5EF4-FFF2-40B4-BE49-F238E27FC236}">
                <a16:creationId xmlns:a16="http://schemas.microsoft.com/office/drawing/2014/main" id="{7B98EC49-7F84-48CB-BC48-90FF471E1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3736975"/>
            <a:ext cx="3206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0" name="Рисунок 12">
            <a:extLst>
              <a:ext uri="{FF2B5EF4-FFF2-40B4-BE49-F238E27FC236}">
                <a16:creationId xmlns:a16="http://schemas.microsoft.com/office/drawing/2014/main" id="{CB45D741-79BB-4F0B-8035-613CF0CB6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2365375"/>
            <a:ext cx="719137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1" name="Прямоугольник 29">
            <a:extLst>
              <a:ext uri="{FF2B5EF4-FFF2-40B4-BE49-F238E27FC236}">
                <a16:creationId xmlns:a16="http://schemas.microsoft.com/office/drawing/2014/main" id="{E5EE1259-CC38-43B5-A02A-08AC874A4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38338"/>
            <a:ext cx="1979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</a:pPr>
            <a:r>
              <a:rPr lang="ru-RU" altLang="ru-RU" sz="1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АКАДЕМПАРК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199" y="4767263"/>
            <a:ext cx="2593975" cy="274637"/>
          </a:xfrm>
        </p:spPr>
        <p:txBody>
          <a:bodyPr/>
          <a:lstStyle/>
          <a:p>
            <a:fld id="{A753B26B-DA14-45D5-B8C2-AF130F83CE9D}" type="slidenum">
              <a:rPr lang="ru-RU" altLang="ru-RU" smtClean="0"/>
              <a:pPr/>
              <a:t>19</a:t>
            </a:fld>
            <a:endParaRPr lang="ru-RU" alt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2">
            <a:extLst>
              <a:ext uri="{FF2B5EF4-FFF2-40B4-BE49-F238E27FC236}">
                <a16:creationId xmlns:a16="http://schemas.microsoft.com/office/drawing/2014/main" id="{6ADD839F-E966-49E4-91BE-B1B03F146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-23813"/>
            <a:ext cx="9144000" cy="514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6">
            <a:extLst>
              <a:ext uri="{FF2B5EF4-FFF2-40B4-BE49-F238E27FC236}">
                <a16:creationId xmlns:a16="http://schemas.microsoft.com/office/drawing/2014/main" id="{13D7E5DD-CA34-40B9-8FCE-FFD89254A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265" y="1240039"/>
            <a:ext cx="2673682" cy="261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400"/>
              </a:spcBef>
            </a:pPr>
            <a:r>
              <a:rPr lang="ru-RU" altLang="ru-RU" sz="12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1 172 га / </a:t>
            </a:r>
            <a:r>
              <a:rPr lang="ru-RU" altLang="ru-RU" sz="12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348,6 га</a:t>
            </a:r>
            <a:br>
              <a:rPr lang="ru-RU" altLang="ru-RU" sz="12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общая площадь земли </a:t>
            </a:r>
            <a:r>
              <a:rPr lang="ru-RU" altLang="ru-RU" sz="800" dirty="0">
                <a:solidFill>
                  <a:srgbClr val="15170B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свободная площадь</a:t>
            </a:r>
          </a:p>
          <a:p>
            <a:r>
              <a:rPr lang="ru-RU" altLang="ru-RU" sz="12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     </a:t>
            </a:r>
          </a:p>
          <a:p>
            <a:pPr algn="ctr"/>
            <a:r>
              <a:rPr lang="ru-RU" altLang="ru-RU" sz="12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21 </a:t>
            </a:r>
            <a:r>
              <a:rPr lang="ru-RU" altLang="ru-RU" sz="1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резидентов</a:t>
            </a:r>
            <a:endParaRPr lang="ru-RU" altLang="ru-RU" sz="10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1200" b="1" dirty="0">
                <a:solidFill>
                  <a:srgbClr val="0077D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altLang="ru-RU" sz="12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пользователя инфраструктуры</a:t>
            </a:r>
          </a:p>
          <a:p>
            <a:endParaRPr lang="ru-RU" altLang="ru-RU" sz="900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ru-RU" altLang="ru-RU" sz="12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3,7 млрд руб. </a:t>
            </a:r>
            <a:br>
              <a:rPr lang="ru-RU" altLang="ru-RU" sz="12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бюджетных инвестиций</a:t>
            </a:r>
            <a:endParaRPr lang="ru-RU" altLang="ru-RU" sz="9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ts val="400"/>
              </a:spcBef>
            </a:pPr>
            <a:r>
              <a:rPr lang="ru-RU" altLang="ru-RU" sz="1200" b="1" dirty="0">
                <a:solidFill>
                  <a:srgbClr val="0077D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39,4 млрд руб. </a:t>
            </a:r>
            <a:br>
              <a:rPr lang="ru-RU" altLang="ru-RU" sz="1200" b="1" dirty="0">
                <a:solidFill>
                  <a:srgbClr val="0077D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привлеченных инвестиций</a:t>
            </a:r>
          </a:p>
          <a:p>
            <a:pPr algn="ctr">
              <a:spcBef>
                <a:spcPts val="400"/>
              </a:spcBef>
            </a:pPr>
            <a:r>
              <a:rPr lang="ru-RU" altLang="ru-RU" sz="12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2 700</a:t>
            </a:r>
            <a:r>
              <a:rPr lang="ru-RU" altLang="ru-RU" sz="18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рабочих мест</a:t>
            </a:r>
          </a:p>
          <a:p>
            <a:pPr algn="ctr">
              <a:spcBef>
                <a:spcPts val="400"/>
              </a:spcBef>
            </a:pPr>
            <a:r>
              <a:rPr lang="ru-RU" altLang="ru-RU" sz="12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379,8 млн руб. </a:t>
            </a:r>
            <a: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возмещение затрат </a:t>
            </a:r>
            <a:b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 создание инфраструктуры </a:t>
            </a:r>
          </a:p>
        </p:txBody>
      </p:sp>
      <p:sp>
        <p:nvSpPr>
          <p:cNvPr id="16388" name="TextBox 13">
            <a:extLst>
              <a:ext uri="{FF2B5EF4-FFF2-40B4-BE49-F238E27FC236}">
                <a16:creationId xmlns:a16="http://schemas.microsoft.com/office/drawing/2014/main" id="{B4B3A62E-45CB-4B38-9D71-D5E8E1757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347" y="1639974"/>
            <a:ext cx="2443869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300"/>
              </a:spcAft>
              <a:defRPr/>
            </a:pPr>
            <a:r>
              <a:rPr lang="ru-RU" altLang="ru-RU" sz="900" b="1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Современная </a:t>
            </a:r>
            <a:r>
              <a:rPr lang="ru-RU" altLang="ru-RU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инвестиционная площадка </a:t>
            </a:r>
            <a:br>
              <a:rPr lang="ru-RU" altLang="ru-RU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с полным комплексом инженерной, </a:t>
            </a:r>
            <a:b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дорожно-транспортной и общественно-деловой инфраструктуры, на территории которой созданы все необходимые условия для развития логистических </a:t>
            </a:r>
            <a:b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и производственных компаний. </a:t>
            </a:r>
          </a:p>
          <a:p>
            <a:pPr>
              <a:spcAft>
                <a:spcPts val="300"/>
              </a:spcAft>
              <a:defRPr/>
            </a:pPr>
            <a:endParaRPr lang="ru-RU" altLang="ru-RU" sz="9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300"/>
              </a:spcAft>
              <a:defRPr/>
            </a:pPr>
            <a:r>
              <a:rPr lang="ru-RU" altLang="ru-RU" sz="900" dirty="0" smtClean="0">
                <a:latin typeface="Tahoma" panose="020B0604030504040204" pitchFamily="34" charset="0"/>
                <a:cs typeface="Tahoma" panose="020B0604030504040204" pitchFamily="34" charset="0"/>
              </a:rPr>
              <a:t>Все </a:t>
            </a: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коммуникации подведены к участкам. </a:t>
            </a:r>
          </a:p>
          <a:p>
            <a:pPr>
              <a:spcAft>
                <a:spcPts val="300"/>
              </a:spcAft>
              <a:defRPr/>
            </a:pPr>
            <a:endParaRPr lang="ru-RU" altLang="ru-RU" sz="9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300"/>
              </a:spcAft>
              <a:defRPr/>
            </a:pPr>
            <a:r>
              <a:rPr lang="ru-RU" altLang="ru-RU" sz="900" dirty="0" smtClean="0">
                <a:latin typeface="Tahoma" panose="020B0604030504040204" pitchFamily="34" charset="0"/>
                <a:cs typeface="Tahoma" panose="020B0604030504040204" pitchFamily="34" charset="0"/>
              </a:rPr>
              <a:t>Выход </a:t>
            </a: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на строительную площадку </a:t>
            </a:r>
            <a:b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возможен в течение 1,5 месяцев</a:t>
            </a:r>
          </a:p>
        </p:txBody>
      </p:sp>
      <p:sp>
        <p:nvSpPr>
          <p:cNvPr id="16389" name="TextBox 10">
            <a:extLst>
              <a:ext uri="{FF2B5EF4-FFF2-40B4-BE49-F238E27FC236}">
                <a16:creationId xmlns:a16="http://schemas.microsoft.com/office/drawing/2014/main" id="{93483E0F-D9F7-4F6D-8004-90819EEE8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4763"/>
            <a:ext cx="12144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Глория Джинс</a:t>
            </a:r>
          </a:p>
        </p:txBody>
      </p:sp>
      <p:sp>
        <p:nvSpPr>
          <p:cNvPr id="16390" name="TextBox 10">
            <a:extLst>
              <a:ext uri="{FF2B5EF4-FFF2-40B4-BE49-F238E27FC236}">
                <a16:creationId xmlns:a16="http://schemas.microsoft.com/office/drawing/2014/main" id="{AA1BA9B6-9E52-4E3E-92C7-5E126BE2D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4763"/>
            <a:ext cx="1657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Восточная снековая компания</a:t>
            </a:r>
          </a:p>
        </p:txBody>
      </p:sp>
      <p:sp>
        <p:nvSpPr>
          <p:cNvPr id="16391" name="TextBox 10">
            <a:extLst>
              <a:ext uri="{FF2B5EF4-FFF2-40B4-BE49-F238E27FC236}">
                <a16:creationId xmlns:a16="http://schemas.microsoft.com/office/drawing/2014/main" id="{48B63F93-6D7E-46F9-B5DB-AC480D924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3213" y="4763"/>
            <a:ext cx="12160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ЗТИ - Сибирь</a:t>
            </a:r>
          </a:p>
        </p:txBody>
      </p:sp>
      <p:sp>
        <p:nvSpPr>
          <p:cNvPr id="16392" name="TextBox 10">
            <a:extLst>
              <a:ext uri="{FF2B5EF4-FFF2-40B4-BE49-F238E27FC236}">
                <a16:creationId xmlns:a16="http://schemas.microsoft.com/office/drawing/2014/main" id="{D95353DA-6813-4EF4-A357-E876883EE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4011613"/>
            <a:ext cx="24479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Завод железобетонных изделий</a:t>
            </a:r>
          </a:p>
        </p:txBody>
      </p:sp>
      <p:sp>
        <p:nvSpPr>
          <p:cNvPr id="16393" name="TextBox 10">
            <a:extLst>
              <a:ext uri="{FF2B5EF4-FFF2-40B4-BE49-F238E27FC236}">
                <a16:creationId xmlns:a16="http://schemas.microsoft.com/office/drawing/2014/main" id="{21D3768F-5B95-43FC-B77C-746C2B3B3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011613"/>
            <a:ext cx="12160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Арнег</a:t>
            </a:r>
          </a:p>
        </p:txBody>
      </p:sp>
      <p:sp>
        <p:nvSpPr>
          <p:cNvPr id="16394" name="TextBox 10">
            <a:extLst>
              <a:ext uri="{FF2B5EF4-FFF2-40B4-BE49-F238E27FC236}">
                <a16:creationId xmlns:a16="http://schemas.microsoft.com/office/drawing/2014/main" id="{B22C0288-7EEC-48B9-8E32-04D7C597C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4011613"/>
            <a:ext cx="216058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9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Сладомир Логистик Групп</a:t>
            </a:r>
          </a:p>
        </p:txBody>
      </p:sp>
      <p:pic>
        <p:nvPicPr>
          <p:cNvPr id="16395" name="Рисунок 4">
            <a:extLst>
              <a:ext uri="{FF2B5EF4-FFF2-40B4-BE49-F238E27FC236}">
                <a16:creationId xmlns:a16="http://schemas.microsoft.com/office/drawing/2014/main" id="{B760E8FD-2DC0-4BFD-A848-C61DA7626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TextBox 6">
            <a:extLst>
              <a:ext uri="{FF2B5EF4-FFF2-40B4-BE49-F238E27FC236}">
                <a16:creationId xmlns:a16="http://schemas.microsoft.com/office/drawing/2014/main" id="{0D1696A8-2321-418E-9079-6A1DE3B0A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16397" name="Рисунок 7">
            <a:extLst>
              <a:ext uri="{FF2B5EF4-FFF2-40B4-BE49-F238E27FC236}">
                <a16:creationId xmlns:a16="http://schemas.microsoft.com/office/drawing/2014/main" id="{B50D65B0-8B00-4AE4-90B3-1001C4344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TextBox 8">
            <a:extLst>
              <a:ext uri="{FF2B5EF4-FFF2-40B4-BE49-F238E27FC236}">
                <a16:creationId xmlns:a16="http://schemas.microsoft.com/office/drawing/2014/main" id="{55390186-907F-4B0D-8B00-722620A64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pic>
        <p:nvPicPr>
          <p:cNvPr id="16399" name="Рисунок 1">
            <a:extLst>
              <a:ext uri="{FF2B5EF4-FFF2-40B4-BE49-F238E27FC236}">
                <a16:creationId xmlns:a16="http://schemas.microsoft.com/office/drawing/2014/main" id="{A509E3B8-BAC4-46F8-BA73-0E4F5E869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3348038"/>
            <a:ext cx="144621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TextBox 5">
            <a:extLst>
              <a:ext uri="{FF2B5EF4-FFF2-40B4-BE49-F238E27FC236}">
                <a16:creationId xmlns:a16="http://schemas.microsoft.com/office/drawing/2014/main" id="{520DAA2E-EA5F-44BF-BAF5-DEF25D68A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3950"/>
            <a:ext cx="23225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000" b="1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10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Один из самых больших</a:t>
            </a:r>
          </a:p>
          <a:p>
            <a:r>
              <a:rPr lang="ru-RU" altLang="ru-RU" sz="10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индустриальных парков России</a:t>
            </a:r>
          </a:p>
        </p:txBody>
      </p:sp>
      <p:sp>
        <p:nvSpPr>
          <p:cNvPr id="16401" name="Прямоугольник 27">
            <a:extLst>
              <a:ext uri="{FF2B5EF4-FFF2-40B4-BE49-F238E27FC236}">
                <a16:creationId xmlns:a16="http://schemas.microsoft.com/office/drawing/2014/main" id="{CC1AFCCB-7789-4A36-9C47-8D15A03BC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38338"/>
            <a:ext cx="19796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ПРОМЫШЛЕННО-</a:t>
            </a:r>
          </a:p>
          <a:p>
            <a:r>
              <a:rPr lang="ru-RU" altLang="ru-RU" sz="1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ЛОГИСТИЧЕСКИЙ </a:t>
            </a:r>
          </a:p>
          <a:p>
            <a:r>
              <a:rPr lang="ru-RU" altLang="ru-RU" sz="1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ПАРК</a:t>
            </a:r>
          </a:p>
        </p:txBody>
      </p:sp>
      <p:sp>
        <p:nvSpPr>
          <p:cNvPr id="16402" name="Прямоугольник 1">
            <a:extLst>
              <a:ext uri="{FF2B5EF4-FFF2-40B4-BE49-F238E27FC236}">
                <a16:creationId xmlns:a16="http://schemas.microsoft.com/office/drawing/2014/main" id="{B2570D64-5583-433F-B082-A60129B84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913" y="3016250"/>
            <a:ext cx="8985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400"/>
              </a:spcBef>
            </a:pPr>
            <a:endParaRPr lang="ru-RU" altLang="ru-RU" sz="90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7">
            <a:extLst>
              <a:ext uri="{FF2B5EF4-FFF2-40B4-BE49-F238E27FC236}">
                <a16:creationId xmlns:a16="http://schemas.microsoft.com/office/drawing/2014/main" id="{099A71C1-DC01-45EA-9361-091B9C212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169618"/>
            <a:ext cx="23383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Рисунок 15">
            <a:extLst>
              <a:ext uri="{FF2B5EF4-FFF2-40B4-BE49-F238E27FC236}">
                <a16:creationId xmlns:a16="http://schemas.microsoft.com/office/drawing/2014/main" id="{37293629-0E92-47CC-9EEE-686CD39C7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48456"/>
            <a:ext cx="24479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Рисунок 2">
            <a:extLst>
              <a:ext uri="{FF2B5EF4-FFF2-40B4-BE49-F238E27FC236}">
                <a16:creationId xmlns:a16="http://schemas.microsoft.com/office/drawing/2014/main" id="{57F8EC5E-94A1-408B-A6CC-E2B151468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8"/>
            <a:ext cx="359092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Рисунок 4">
            <a:extLst>
              <a:ext uri="{FF2B5EF4-FFF2-40B4-BE49-F238E27FC236}">
                <a16:creationId xmlns:a16="http://schemas.microsoft.com/office/drawing/2014/main" id="{536848B8-DCA8-44C9-BFD5-9E2EF81CF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5">
            <a:extLst>
              <a:ext uri="{FF2B5EF4-FFF2-40B4-BE49-F238E27FC236}">
                <a16:creationId xmlns:a16="http://schemas.microsoft.com/office/drawing/2014/main" id="{123CC991-47A6-432D-B41B-5433800E2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3950"/>
            <a:ext cx="18478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0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10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Частные парковые </a:t>
            </a:r>
          </a:p>
          <a:p>
            <a:r>
              <a:rPr lang="ru-RU" altLang="ru-RU" sz="10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проекты с государственной </a:t>
            </a:r>
          </a:p>
          <a:p>
            <a:r>
              <a:rPr lang="ru-RU" altLang="ru-RU" sz="10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поддержкой</a:t>
            </a:r>
            <a:endParaRPr lang="ru-RU" altLang="ru-RU" sz="1600" b="1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ru-RU" altLang="ru-RU" sz="10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847" name="TextBox 6">
            <a:extLst>
              <a:ext uri="{FF2B5EF4-FFF2-40B4-BE49-F238E27FC236}">
                <a16:creationId xmlns:a16="http://schemas.microsoft.com/office/drawing/2014/main" id="{E983AC07-D35D-4F5A-ABD4-A8F844F42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35848" name="Рисунок 7">
            <a:extLst>
              <a:ext uri="{FF2B5EF4-FFF2-40B4-BE49-F238E27FC236}">
                <a16:creationId xmlns:a16="http://schemas.microsoft.com/office/drawing/2014/main" id="{15D890D2-4575-46A6-A505-462E5FD9A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Box 8">
            <a:extLst>
              <a:ext uri="{FF2B5EF4-FFF2-40B4-BE49-F238E27FC236}">
                <a16:creationId xmlns:a16="http://schemas.microsoft.com/office/drawing/2014/main" id="{D94FDE50-BF32-4B6C-8CC2-BAA94471F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35850" name="TextBox 18">
            <a:extLst>
              <a:ext uri="{FF2B5EF4-FFF2-40B4-BE49-F238E27FC236}">
                <a16:creationId xmlns:a16="http://schemas.microsoft.com/office/drawing/2014/main" id="{9B99C760-4BB8-4BE8-A056-E43B16F00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4622800"/>
            <a:ext cx="26606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ИНФРАСТРУКТУРА ДЛЯ ИННОВАЦИЙ</a:t>
            </a:r>
          </a:p>
        </p:txBody>
      </p:sp>
      <p:sp>
        <p:nvSpPr>
          <p:cNvPr id="35851" name="TextBox 9">
            <a:extLst>
              <a:ext uri="{FF2B5EF4-FFF2-40B4-BE49-F238E27FC236}">
                <a16:creationId xmlns:a16="http://schemas.microsoft.com/office/drawing/2014/main" id="{652F7BC8-A328-4A83-92BC-CEB35517E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274390"/>
            <a:ext cx="26558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МЕДТЕХНОПАРК</a:t>
            </a:r>
          </a:p>
        </p:txBody>
      </p:sp>
      <p:sp>
        <p:nvSpPr>
          <p:cNvPr id="35852" name="TextBox 10">
            <a:extLst>
              <a:ext uri="{FF2B5EF4-FFF2-40B4-BE49-F238E27FC236}">
                <a16:creationId xmlns:a16="http://schemas.microsoft.com/office/drawing/2014/main" id="{DC5E59D2-581E-4C22-B6C1-E8E3ADCD3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42678"/>
            <a:ext cx="337661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Комплексный технологический парк, </a:t>
            </a:r>
          </a:p>
          <a:p>
            <a:pPr algn="r"/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решающий ключевую проблему </a:t>
            </a:r>
          </a:p>
          <a:p>
            <a:pPr algn="r"/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развития проектов в области медицины </a:t>
            </a:r>
          </a:p>
          <a:p>
            <a:pPr algn="r"/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и здравоохранения – отсутствие </a:t>
            </a:r>
          </a:p>
          <a:p>
            <a:pPr algn="r"/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инфраструктуры замкнутого цикла, </a:t>
            </a:r>
          </a:p>
          <a:p>
            <a:pPr algn="r"/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ориентированной на вывод инновационных </a:t>
            </a:r>
          </a:p>
          <a:p>
            <a:pPr algn="r"/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продуктов в практическое здравоохранение. </a:t>
            </a:r>
          </a:p>
        </p:txBody>
      </p:sp>
      <p:sp>
        <p:nvSpPr>
          <p:cNvPr id="35853" name="TextBox 9">
            <a:extLst>
              <a:ext uri="{FF2B5EF4-FFF2-40B4-BE49-F238E27FC236}">
                <a16:creationId xmlns:a16="http://schemas.microsoft.com/office/drawing/2014/main" id="{5EF79517-5EBC-4515-B41E-8A43D99BF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38" y="1902918"/>
            <a:ext cx="265588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МЕДПРОМПАРК</a:t>
            </a:r>
          </a:p>
        </p:txBody>
      </p:sp>
      <p:sp>
        <p:nvSpPr>
          <p:cNvPr id="35854" name="TextBox 10">
            <a:extLst>
              <a:ext uri="{FF2B5EF4-FFF2-40B4-BE49-F238E27FC236}">
                <a16:creationId xmlns:a16="http://schemas.microsoft.com/office/drawing/2014/main" id="{99E7A887-A9CE-4AC8-9AC8-4425C6251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6338" y="2171206"/>
            <a:ext cx="3376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Первая в России концессия в сфере медицины </a:t>
            </a:r>
          </a:p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с федеральным участием. Промышленный </a:t>
            </a:r>
          </a:p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медицинский парк, созданный на базе </a:t>
            </a:r>
          </a:p>
          <a:p>
            <a:r>
              <a:rPr lang="ru-RU" altLang="ru-RU" sz="900" dirty="0" err="1">
                <a:latin typeface="Tahoma" panose="020B0604030504040204" pitchFamily="34" charset="0"/>
                <a:cs typeface="Tahoma" panose="020B0604030504040204" pitchFamily="34" charset="0"/>
              </a:rPr>
              <a:t>Медтехнопарка</a:t>
            </a: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. Целью создания парка </a:t>
            </a:r>
          </a:p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является переход  от производства </a:t>
            </a:r>
          </a:p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небольших серий к массовому </a:t>
            </a:r>
          </a:p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производству инновационных продуктов </a:t>
            </a:r>
          </a:p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и технологий в сфере медицины. </a:t>
            </a:r>
          </a:p>
        </p:txBody>
      </p:sp>
      <p:sp>
        <p:nvSpPr>
          <p:cNvPr id="35855" name="TextBox 10">
            <a:extLst>
              <a:ext uri="{FF2B5EF4-FFF2-40B4-BE49-F238E27FC236}">
                <a16:creationId xmlns:a16="http://schemas.microsoft.com/office/drawing/2014/main" id="{4FE08B4D-862E-4CEE-8B0E-6538B24B8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3439618"/>
            <a:ext cx="240982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ru-RU" altLang="ru-RU" sz="9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Имплантаты</a:t>
            </a:r>
          </a:p>
          <a:p>
            <a:pPr>
              <a:spcBef>
                <a:spcPts val="600"/>
              </a:spcBef>
            </a:pPr>
            <a:r>
              <a:rPr lang="ru-RU" altLang="ru-RU" sz="9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Аппаратно-программные комплексы</a:t>
            </a:r>
          </a:p>
          <a:p>
            <a:pPr>
              <a:spcBef>
                <a:spcPts val="600"/>
              </a:spcBef>
            </a:pPr>
            <a:r>
              <a:rPr lang="ru-RU" altLang="ru-RU" sz="9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Аддитивные технологии</a:t>
            </a:r>
          </a:p>
          <a:p>
            <a:pPr>
              <a:spcBef>
                <a:spcPts val="600"/>
              </a:spcBef>
            </a:pPr>
            <a:r>
              <a:rPr lang="ru-RU" altLang="ru-RU" sz="9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Экзоконструкции</a:t>
            </a:r>
          </a:p>
        </p:txBody>
      </p:sp>
      <p:sp>
        <p:nvSpPr>
          <p:cNvPr id="35856" name="TextBox 10">
            <a:extLst>
              <a:ext uri="{FF2B5EF4-FFF2-40B4-BE49-F238E27FC236}">
                <a16:creationId xmlns:a16="http://schemas.microsoft.com/office/drawing/2014/main" id="{4ECFFC08-9E5D-40FD-B461-4AAFFC16E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0" y="3439618"/>
            <a:ext cx="2409825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▪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Центр прототипирования</a:t>
            </a:r>
            <a:b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медицинских изделий и технологий </a:t>
            </a:r>
          </a:p>
          <a:p>
            <a:pPr>
              <a:spcBef>
                <a:spcPts val="400"/>
              </a:spcBef>
            </a:pP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▪ </a:t>
            </a: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Инжиниринговый медико-</a:t>
            </a:r>
            <a:b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технологический центр</a:t>
            </a:r>
          </a:p>
          <a:p>
            <a:pPr>
              <a:spcBef>
                <a:spcPts val="400"/>
              </a:spcBef>
            </a:pP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▪ </a:t>
            </a: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Инновационная клиника</a:t>
            </a:r>
          </a:p>
        </p:txBody>
      </p:sp>
      <p:pic>
        <p:nvPicPr>
          <p:cNvPr id="35857" name="Рисунок 21">
            <a:extLst>
              <a:ext uri="{FF2B5EF4-FFF2-40B4-BE49-F238E27FC236}">
                <a16:creationId xmlns:a16="http://schemas.microsoft.com/office/drawing/2014/main" id="{B310BEB8-A0B5-4EB6-9F95-32B99F1F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2573338"/>
            <a:ext cx="985837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8" name="Прямоугольник 68">
            <a:extLst>
              <a:ext uri="{FF2B5EF4-FFF2-40B4-BE49-F238E27FC236}">
                <a16:creationId xmlns:a16="http://schemas.microsoft.com/office/drawing/2014/main" id="{5250B912-B515-4FD7-973F-A9909BA76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38338"/>
            <a:ext cx="1979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</a:pPr>
            <a:r>
              <a:rPr lang="ru-RU" altLang="ru-RU" sz="1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МЕДТЕХНОПАРК </a:t>
            </a:r>
            <a:br>
              <a:rPr lang="ru-RU" altLang="ru-RU" sz="1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 МЕДПРОМПАРК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20</a:t>
            </a:fld>
            <a:endParaRPr lang="ru-RU" alt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>
            <a:extLst>
              <a:ext uri="{FF2B5EF4-FFF2-40B4-BE49-F238E27FC236}">
                <a16:creationId xmlns:a16="http://schemas.microsoft.com/office/drawing/2014/main" id="{1EA41E76-1D6B-415C-8A7D-1649F9F34D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0638"/>
            <a:ext cx="3562351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Рисунок 4">
            <a:extLst>
              <a:ext uri="{FF2B5EF4-FFF2-40B4-BE49-F238E27FC236}">
                <a16:creationId xmlns:a16="http://schemas.microsoft.com/office/drawing/2014/main" id="{B368527C-F25B-4600-95E1-1729AEDAF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6">
            <a:extLst>
              <a:ext uri="{FF2B5EF4-FFF2-40B4-BE49-F238E27FC236}">
                <a16:creationId xmlns:a16="http://schemas.microsoft.com/office/drawing/2014/main" id="{A1CAF19C-A566-4420-9AB6-EE4F405A9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sp>
        <p:nvSpPr>
          <p:cNvPr id="36869" name="TextBox 8">
            <a:extLst>
              <a:ext uri="{FF2B5EF4-FFF2-40B4-BE49-F238E27FC236}">
                <a16:creationId xmlns:a16="http://schemas.microsoft.com/office/drawing/2014/main" id="{7636E459-7334-4C57-9F70-CEFAAF4A2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pic>
        <p:nvPicPr>
          <p:cNvPr id="36870" name="Рисунок 7">
            <a:extLst>
              <a:ext uri="{FF2B5EF4-FFF2-40B4-BE49-F238E27FC236}">
                <a16:creationId xmlns:a16="http://schemas.microsoft.com/office/drawing/2014/main" id="{E064641E-6D16-4433-B7D1-D6613AD6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Рисунок 21">
            <a:extLst>
              <a:ext uri="{FF2B5EF4-FFF2-40B4-BE49-F238E27FC236}">
                <a16:creationId xmlns:a16="http://schemas.microsoft.com/office/drawing/2014/main" id="{98ECC35E-DE64-4536-BABA-D0E50C4FD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2573338"/>
            <a:ext cx="985837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Прямоугольник 68">
            <a:extLst>
              <a:ext uri="{FF2B5EF4-FFF2-40B4-BE49-F238E27FC236}">
                <a16:creationId xmlns:a16="http://schemas.microsoft.com/office/drawing/2014/main" id="{03E4B57C-78E1-41E2-A468-752E35D32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38338"/>
            <a:ext cx="1979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</a:pPr>
            <a:r>
              <a:rPr lang="ru-RU" altLang="ru-RU" sz="14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МЕДПРОМПАРК</a:t>
            </a:r>
          </a:p>
        </p:txBody>
      </p:sp>
      <p:sp>
        <p:nvSpPr>
          <p:cNvPr id="36873" name="Прямоугольник 51">
            <a:extLst>
              <a:ext uri="{FF2B5EF4-FFF2-40B4-BE49-F238E27FC236}">
                <a16:creationId xmlns:a16="http://schemas.microsoft.com/office/drawing/2014/main" id="{53ADA18E-094A-4325-9A7D-4D18E0765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494" y="601663"/>
            <a:ext cx="4897437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Выпущено </a:t>
            </a: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более 69000 конечных медицинских изделий, </a:t>
            </a:r>
            <a:b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их компонентов и </a:t>
            </a: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узлов</a:t>
            </a:r>
            <a:endParaRPr lang="ru-RU" altLang="ru-RU" sz="9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ru-RU" altLang="ru-RU" sz="9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Созданы </a:t>
            </a: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следующие производственные участки:</a:t>
            </a:r>
            <a:endParaRPr lang="ru-RU" altLang="ru-RU" sz="9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участок производства эндопротезов и их компонентов;</a:t>
            </a:r>
          </a:p>
          <a:p>
            <a:pPr>
              <a:spcAft>
                <a:spcPts val="600"/>
              </a:spcAft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участок производства конструкций и их компонентов для травматологии, </a:t>
            </a:r>
            <a:b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ортопедии и нейрохирургии;</a:t>
            </a:r>
          </a:p>
          <a:p>
            <a:pPr>
              <a:spcAft>
                <a:spcPts val="600"/>
              </a:spcAft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участок производства аппаратно-программных комплексов для реабилитации пациентов;</a:t>
            </a:r>
          </a:p>
          <a:p>
            <a:pPr>
              <a:spcAft>
                <a:spcPts val="600"/>
              </a:spcAft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участок производства 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экзоконструкций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и их компонентов;</a:t>
            </a:r>
          </a:p>
          <a:p>
            <a:pPr>
              <a:spcAft>
                <a:spcPts val="600"/>
              </a:spcAft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участок производства изделий для 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остеосинтеза;</a:t>
            </a:r>
            <a:endParaRPr lang="ru-RU" altLang="ru-RU" sz="900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участок производства одноразовых медицинских изделий, в том числе </a:t>
            </a:r>
            <a:b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лабораторного пластика и прочих медицинских изделий.</a:t>
            </a:r>
          </a:p>
          <a:p>
            <a:pPr>
              <a:spcAft>
                <a:spcPts val="600"/>
              </a:spcAft>
            </a:pPr>
            <a:endParaRPr lang="ru-RU" altLang="ru-RU" sz="900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Приобретены </a:t>
            </a: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и запущены в эксплуатацию дополнительные единицы оборудования 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(технологическая линия для покрытия, 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электроэрозийный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станок).</a:t>
            </a:r>
          </a:p>
        </p:txBody>
      </p:sp>
      <p:sp>
        <p:nvSpPr>
          <p:cNvPr id="36874" name="TextBox 3">
            <a:extLst>
              <a:ext uri="{FF2B5EF4-FFF2-40B4-BE49-F238E27FC236}">
                <a16:creationId xmlns:a16="http://schemas.microsoft.com/office/drawing/2014/main" id="{2B9F64B8-3AE0-4EE0-993F-A4ABED97D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203325"/>
            <a:ext cx="230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ИТОГИ РАБОТЫ ЗА 2019 ГОД</a:t>
            </a:r>
          </a:p>
          <a:p>
            <a:endParaRPr lang="ru-RU" altLang="ru-RU" sz="10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https://rcmm.ru/uploads/posts/2017-03/1490871994_6okhu7j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1588"/>
            <a:ext cx="6249987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0638"/>
            <a:ext cx="3562351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" name="Прямоугольник 357"/>
          <p:cNvSpPr/>
          <p:nvPr/>
        </p:nvSpPr>
        <p:spPr>
          <a:xfrm>
            <a:off x="4740275" y="2011363"/>
            <a:ext cx="3692525" cy="1011237"/>
          </a:xfrm>
          <a:prstGeom prst="rect">
            <a:avLst/>
          </a:prstGeom>
          <a:solidFill>
            <a:schemeClr val="bg1">
              <a:lumMod val="7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700">
              <a:solidFill>
                <a:srgbClr val="0070C0"/>
              </a:solidFill>
            </a:endParaRPr>
          </a:p>
        </p:txBody>
      </p:sp>
      <p:pic>
        <p:nvPicPr>
          <p:cNvPr id="43013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sp>
        <p:nvSpPr>
          <p:cNvPr id="43015" name="TextBox 8"/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43016" name="TextBox 11"/>
          <p:cNvSpPr txBox="1">
            <a:spLocks noChangeArrowheads="1"/>
          </p:cNvSpPr>
          <p:nvPr/>
        </p:nvSpPr>
        <p:spPr bwMode="auto">
          <a:xfrm>
            <a:off x="4719638" y="1755775"/>
            <a:ext cx="4159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2015</a:t>
            </a:r>
            <a:endParaRPr lang="ru-RU" altLang="ru-RU" sz="800" b="1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017" name="TextBox 11"/>
          <p:cNvSpPr txBox="1">
            <a:spLocks noChangeArrowheads="1"/>
          </p:cNvSpPr>
          <p:nvPr/>
        </p:nvSpPr>
        <p:spPr bwMode="auto">
          <a:xfrm>
            <a:off x="5324475" y="1755775"/>
            <a:ext cx="4159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2016</a:t>
            </a:r>
          </a:p>
        </p:txBody>
      </p:sp>
      <p:sp>
        <p:nvSpPr>
          <p:cNvPr id="43018" name="TextBox 11"/>
          <p:cNvSpPr txBox="1">
            <a:spLocks noChangeArrowheads="1"/>
          </p:cNvSpPr>
          <p:nvPr/>
        </p:nvSpPr>
        <p:spPr bwMode="auto">
          <a:xfrm>
            <a:off x="5972175" y="1755775"/>
            <a:ext cx="4159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2017</a:t>
            </a:r>
            <a:endParaRPr lang="ru-RU" altLang="ru-RU" sz="800" b="1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019" name="TextBox 11"/>
          <p:cNvSpPr txBox="1">
            <a:spLocks noChangeArrowheads="1"/>
          </p:cNvSpPr>
          <p:nvPr/>
        </p:nvSpPr>
        <p:spPr bwMode="auto">
          <a:xfrm>
            <a:off x="7273925" y="1755775"/>
            <a:ext cx="4159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2019</a:t>
            </a:r>
            <a:endParaRPr lang="ru-RU" altLang="ru-RU" sz="800" b="1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020" name="TextBox 11"/>
          <p:cNvSpPr txBox="1">
            <a:spLocks noChangeArrowheads="1"/>
          </p:cNvSpPr>
          <p:nvPr/>
        </p:nvSpPr>
        <p:spPr bwMode="auto">
          <a:xfrm>
            <a:off x="7993063" y="1755775"/>
            <a:ext cx="4968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ИТОГО</a:t>
            </a:r>
            <a:endParaRPr lang="ru-RU" altLang="ru-RU" sz="800" b="1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021" name="TextBox 11"/>
          <p:cNvSpPr txBox="1">
            <a:spLocks noChangeArrowheads="1"/>
          </p:cNvSpPr>
          <p:nvPr/>
        </p:nvSpPr>
        <p:spPr bwMode="auto">
          <a:xfrm>
            <a:off x="5322888" y="2011363"/>
            <a:ext cx="4445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123,0</a:t>
            </a:r>
          </a:p>
        </p:txBody>
      </p:sp>
      <p:sp>
        <p:nvSpPr>
          <p:cNvPr id="43022" name="TextBox 11"/>
          <p:cNvSpPr txBox="1">
            <a:spLocks noChangeArrowheads="1"/>
          </p:cNvSpPr>
          <p:nvPr/>
        </p:nvSpPr>
        <p:spPr bwMode="auto">
          <a:xfrm>
            <a:off x="5353050" y="2287588"/>
            <a:ext cx="3857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50,0</a:t>
            </a:r>
          </a:p>
        </p:txBody>
      </p:sp>
      <p:sp>
        <p:nvSpPr>
          <p:cNvPr id="43023" name="TextBox 11"/>
          <p:cNvSpPr txBox="1">
            <a:spLocks noChangeArrowheads="1"/>
          </p:cNvSpPr>
          <p:nvPr/>
        </p:nvSpPr>
        <p:spPr bwMode="auto">
          <a:xfrm>
            <a:off x="5353050" y="2519363"/>
            <a:ext cx="3857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50,0</a:t>
            </a:r>
          </a:p>
        </p:txBody>
      </p:sp>
      <p:sp>
        <p:nvSpPr>
          <p:cNvPr id="43024" name="TextBox 11"/>
          <p:cNvSpPr txBox="1">
            <a:spLocks noChangeArrowheads="1"/>
          </p:cNvSpPr>
          <p:nvPr/>
        </p:nvSpPr>
        <p:spPr bwMode="auto">
          <a:xfrm>
            <a:off x="5353050" y="2776538"/>
            <a:ext cx="3857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73,0</a:t>
            </a:r>
          </a:p>
        </p:txBody>
      </p:sp>
      <p:sp>
        <p:nvSpPr>
          <p:cNvPr id="43025" name="TextBox 11"/>
          <p:cNvSpPr txBox="1">
            <a:spLocks noChangeArrowheads="1"/>
          </p:cNvSpPr>
          <p:nvPr/>
        </p:nvSpPr>
        <p:spPr bwMode="auto">
          <a:xfrm>
            <a:off x="6003925" y="2287588"/>
            <a:ext cx="3286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0,0</a:t>
            </a:r>
          </a:p>
        </p:txBody>
      </p:sp>
      <p:sp>
        <p:nvSpPr>
          <p:cNvPr id="43026" name="TextBox 11"/>
          <p:cNvSpPr txBox="1">
            <a:spLocks noChangeArrowheads="1"/>
          </p:cNvSpPr>
          <p:nvPr/>
        </p:nvSpPr>
        <p:spPr bwMode="auto">
          <a:xfrm>
            <a:off x="6003925" y="2519363"/>
            <a:ext cx="3286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0,0</a:t>
            </a:r>
          </a:p>
        </p:txBody>
      </p:sp>
      <p:sp>
        <p:nvSpPr>
          <p:cNvPr id="43027" name="TextBox 11"/>
          <p:cNvSpPr txBox="1">
            <a:spLocks noChangeArrowheads="1"/>
          </p:cNvSpPr>
          <p:nvPr/>
        </p:nvSpPr>
        <p:spPr bwMode="auto">
          <a:xfrm>
            <a:off x="5975350" y="2776538"/>
            <a:ext cx="3857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85,0</a:t>
            </a:r>
          </a:p>
        </p:txBody>
      </p:sp>
      <p:sp>
        <p:nvSpPr>
          <p:cNvPr id="43028" name="TextBox 11"/>
          <p:cNvSpPr txBox="1">
            <a:spLocks noChangeArrowheads="1"/>
          </p:cNvSpPr>
          <p:nvPr/>
        </p:nvSpPr>
        <p:spPr bwMode="auto">
          <a:xfrm>
            <a:off x="5975350" y="2011363"/>
            <a:ext cx="3857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85,0</a:t>
            </a:r>
          </a:p>
        </p:txBody>
      </p:sp>
      <p:grpSp>
        <p:nvGrpSpPr>
          <p:cNvPr id="43029" name="Группа 6"/>
          <p:cNvGrpSpPr>
            <a:grpSpLocks/>
          </p:cNvGrpSpPr>
          <p:nvPr/>
        </p:nvGrpSpPr>
        <p:grpSpPr bwMode="auto">
          <a:xfrm>
            <a:off x="3135313" y="1946275"/>
            <a:ext cx="1668462" cy="1092200"/>
            <a:chOff x="2613897" y="1279460"/>
            <a:chExt cx="1668636" cy="1091323"/>
          </a:xfrm>
        </p:grpSpPr>
        <p:grpSp>
          <p:nvGrpSpPr>
            <p:cNvPr id="43095" name="Группа 166"/>
            <p:cNvGrpSpPr>
              <a:grpSpLocks/>
            </p:cNvGrpSpPr>
            <p:nvPr/>
          </p:nvGrpSpPr>
          <p:grpSpPr bwMode="auto">
            <a:xfrm>
              <a:off x="2940808" y="1293602"/>
              <a:ext cx="1220357" cy="242855"/>
              <a:chOff x="2844082" y="1730599"/>
              <a:chExt cx="1386019" cy="366927"/>
            </a:xfrm>
          </p:grpSpPr>
          <p:sp>
            <p:nvSpPr>
              <p:cNvPr id="168" name="Параллелограмм 167"/>
              <p:cNvSpPr/>
              <p:nvPr/>
            </p:nvSpPr>
            <p:spPr>
              <a:xfrm>
                <a:off x="2844250" y="1730803"/>
                <a:ext cx="1112567" cy="366681"/>
              </a:xfrm>
              <a:prstGeom prst="parallelogram">
                <a:avLst>
                  <a:gd name="adj" fmla="val 42007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69" name="Прямоугольник 168"/>
              <p:cNvSpPr/>
              <p:nvPr/>
            </p:nvSpPr>
            <p:spPr>
              <a:xfrm>
                <a:off x="3024569" y="1730803"/>
                <a:ext cx="1206333" cy="36668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3096" name="Группа 175"/>
            <p:cNvGrpSpPr>
              <a:grpSpLocks/>
            </p:cNvGrpSpPr>
            <p:nvPr/>
          </p:nvGrpSpPr>
          <p:grpSpPr bwMode="auto">
            <a:xfrm>
              <a:off x="2837780" y="1571724"/>
              <a:ext cx="1323975" cy="242888"/>
              <a:chOff x="3094881" y="915566"/>
              <a:chExt cx="1135891" cy="366976"/>
            </a:xfrm>
          </p:grpSpPr>
          <p:sp>
            <p:nvSpPr>
              <p:cNvPr id="177" name="Параллелограмм 176"/>
              <p:cNvSpPr/>
              <p:nvPr/>
            </p:nvSpPr>
            <p:spPr>
              <a:xfrm>
                <a:off x="3094861" y="914964"/>
                <a:ext cx="1112854" cy="366682"/>
              </a:xfrm>
              <a:prstGeom prst="parallelogram">
                <a:avLst>
                  <a:gd name="adj" fmla="val 42007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78" name="Прямоугольник 177"/>
              <p:cNvSpPr/>
              <p:nvPr/>
            </p:nvSpPr>
            <p:spPr>
              <a:xfrm>
                <a:off x="3276024" y="914964"/>
                <a:ext cx="954847" cy="36668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3097" name="Группа 178"/>
            <p:cNvGrpSpPr>
              <a:grpSpLocks/>
            </p:cNvGrpSpPr>
            <p:nvPr/>
          </p:nvGrpSpPr>
          <p:grpSpPr bwMode="auto">
            <a:xfrm>
              <a:off x="2721893" y="1844774"/>
              <a:ext cx="1439862" cy="242888"/>
              <a:chOff x="3094881" y="915566"/>
              <a:chExt cx="1135891" cy="366976"/>
            </a:xfrm>
          </p:grpSpPr>
          <p:sp>
            <p:nvSpPr>
              <p:cNvPr id="180" name="Параллелограмм 179"/>
              <p:cNvSpPr/>
              <p:nvPr/>
            </p:nvSpPr>
            <p:spPr>
              <a:xfrm>
                <a:off x="3094853" y="914633"/>
                <a:ext cx="1113464" cy="369077"/>
              </a:xfrm>
              <a:prstGeom prst="parallelogram">
                <a:avLst>
                  <a:gd name="adj" fmla="val 42007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81" name="Прямоугольник 180"/>
              <p:cNvSpPr/>
              <p:nvPr/>
            </p:nvSpPr>
            <p:spPr>
              <a:xfrm>
                <a:off x="3276464" y="914633"/>
                <a:ext cx="954398" cy="36907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3098" name="TextBox 11"/>
            <p:cNvSpPr txBox="1">
              <a:spLocks noChangeArrowheads="1"/>
            </p:cNvSpPr>
            <p:nvPr/>
          </p:nvSpPr>
          <p:spPr bwMode="auto">
            <a:xfrm>
              <a:off x="2858286" y="1852087"/>
              <a:ext cx="1194139" cy="199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 sz="700" smtClean="0">
                  <a:solidFill>
                    <a:prstClr val="white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СУБСИДИИ, ВЗНОС В УК</a:t>
              </a:r>
            </a:p>
          </p:txBody>
        </p:sp>
        <p:grpSp>
          <p:nvGrpSpPr>
            <p:cNvPr id="43099" name="Группа 184"/>
            <p:cNvGrpSpPr>
              <a:grpSpLocks/>
            </p:cNvGrpSpPr>
            <p:nvPr/>
          </p:nvGrpSpPr>
          <p:grpSpPr bwMode="auto">
            <a:xfrm>
              <a:off x="2613897" y="2127984"/>
              <a:ext cx="1547272" cy="242799"/>
              <a:chOff x="3182969" y="515969"/>
              <a:chExt cx="1047405" cy="366842"/>
            </a:xfrm>
          </p:grpSpPr>
          <p:sp>
            <p:nvSpPr>
              <p:cNvPr id="186" name="Параллелограмм 185"/>
              <p:cNvSpPr/>
              <p:nvPr/>
            </p:nvSpPr>
            <p:spPr>
              <a:xfrm>
                <a:off x="3182969" y="516131"/>
                <a:ext cx="1038207" cy="366680"/>
              </a:xfrm>
              <a:prstGeom prst="parallelogram">
                <a:avLst>
                  <a:gd name="adj" fmla="val 42007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87" name="Прямоугольник 186"/>
              <p:cNvSpPr/>
              <p:nvPr/>
            </p:nvSpPr>
            <p:spPr>
              <a:xfrm>
                <a:off x="3275397" y="516131"/>
                <a:ext cx="955451" cy="366680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3100" name="TextBox 11"/>
            <p:cNvSpPr txBox="1">
              <a:spLocks noChangeArrowheads="1"/>
            </p:cNvSpPr>
            <p:nvPr/>
          </p:nvSpPr>
          <p:spPr bwMode="auto">
            <a:xfrm>
              <a:off x="2626593" y="2155056"/>
              <a:ext cx="1524241" cy="199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 sz="700" smtClean="0">
                  <a:solidFill>
                    <a:prstClr val="white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ВНЕБЮДЖЕТНЫЕ </a:t>
              </a:r>
              <a:r>
                <a:rPr lang="en-US" altLang="ru-RU" sz="700" smtClean="0">
                  <a:solidFill>
                    <a:prstClr val="white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altLang="ru-RU" sz="700" smtClean="0">
                  <a:solidFill>
                    <a:prstClr val="white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ИСТОЧНИКИ</a:t>
              </a:r>
            </a:p>
          </p:txBody>
        </p:sp>
        <p:sp>
          <p:nvSpPr>
            <p:cNvPr id="43101" name="TextBox 11"/>
            <p:cNvSpPr txBox="1">
              <a:spLocks noChangeArrowheads="1"/>
            </p:cNvSpPr>
            <p:nvPr/>
          </p:nvSpPr>
          <p:spPr bwMode="auto">
            <a:xfrm>
              <a:off x="2940808" y="1557049"/>
              <a:ext cx="1341725" cy="307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 sz="700" smtClean="0">
                  <a:solidFill>
                    <a:prstClr val="white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ОБЛАСТНОЙ БЮДЖЕТ, В ТОМ ЧИСЛЕ:</a:t>
              </a:r>
            </a:p>
          </p:txBody>
        </p:sp>
        <p:sp>
          <p:nvSpPr>
            <p:cNvPr id="43102" name="TextBox 11"/>
            <p:cNvSpPr txBox="1">
              <a:spLocks noChangeArrowheads="1"/>
            </p:cNvSpPr>
            <p:nvPr/>
          </p:nvSpPr>
          <p:spPr bwMode="auto">
            <a:xfrm>
              <a:off x="3045545" y="1279460"/>
              <a:ext cx="1125140" cy="307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 sz="600" b="1" smtClean="0">
                  <a:solidFill>
                    <a:prstClr val="white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ru-RU" altLang="ru-RU" sz="700" smtClean="0">
                  <a:solidFill>
                    <a:prstClr val="white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ВСЕГО, МЛН РУБ.</a:t>
              </a:r>
            </a:p>
            <a:p>
              <a:r>
                <a:rPr lang="ru-RU" altLang="ru-RU" sz="700" smtClean="0">
                  <a:solidFill>
                    <a:prstClr val="white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В ТОМ ЧИСЛЕ:</a:t>
              </a:r>
            </a:p>
          </p:txBody>
        </p:sp>
      </p:grpSp>
      <p:sp>
        <p:nvSpPr>
          <p:cNvPr id="43030" name="TextBox 11"/>
          <p:cNvSpPr txBox="1">
            <a:spLocks noChangeArrowheads="1"/>
          </p:cNvSpPr>
          <p:nvPr/>
        </p:nvSpPr>
        <p:spPr bwMode="auto">
          <a:xfrm>
            <a:off x="4764088" y="2011363"/>
            <a:ext cx="3873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33,0</a:t>
            </a:r>
          </a:p>
        </p:txBody>
      </p:sp>
      <p:sp>
        <p:nvSpPr>
          <p:cNvPr id="43031" name="TextBox 11"/>
          <p:cNvSpPr txBox="1">
            <a:spLocks noChangeArrowheads="1"/>
          </p:cNvSpPr>
          <p:nvPr/>
        </p:nvSpPr>
        <p:spPr bwMode="auto">
          <a:xfrm>
            <a:off x="4794250" y="2287588"/>
            <a:ext cx="3286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0,0</a:t>
            </a:r>
          </a:p>
        </p:txBody>
      </p:sp>
      <p:sp>
        <p:nvSpPr>
          <p:cNvPr id="43032" name="TextBox 11"/>
          <p:cNvSpPr txBox="1">
            <a:spLocks noChangeArrowheads="1"/>
          </p:cNvSpPr>
          <p:nvPr/>
        </p:nvSpPr>
        <p:spPr bwMode="auto">
          <a:xfrm>
            <a:off x="4794250" y="2519363"/>
            <a:ext cx="3286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0,0</a:t>
            </a:r>
          </a:p>
        </p:txBody>
      </p:sp>
      <p:sp>
        <p:nvSpPr>
          <p:cNvPr id="43033" name="TextBox 11"/>
          <p:cNvSpPr txBox="1">
            <a:spLocks noChangeArrowheads="1"/>
          </p:cNvSpPr>
          <p:nvPr/>
        </p:nvSpPr>
        <p:spPr bwMode="auto">
          <a:xfrm>
            <a:off x="4764088" y="2776538"/>
            <a:ext cx="3873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33,0</a:t>
            </a:r>
          </a:p>
        </p:txBody>
      </p:sp>
      <p:sp>
        <p:nvSpPr>
          <p:cNvPr id="43034" name="TextBox 11"/>
          <p:cNvSpPr txBox="1">
            <a:spLocks noChangeArrowheads="1"/>
          </p:cNvSpPr>
          <p:nvPr/>
        </p:nvSpPr>
        <p:spPr bwMode="auto">
          <a:xfrm>
            <a:off x="6615113" y="2287588"/>
            <a:ext cx="3286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0,0</a:t>
            </a:r>
          </a:p>
        </p:txBody>
      </p:sp>
      <p:sp>
        <p:nvSpPr>
          <p:cNvPr id="43035" name="TextBox 11"/>
          <p:cNvSpPr txBox="1">
            <a:spLocks noChangeArrowheads="1"/>
          </p:cNvSpPr>
          <p:nvPr/>
        </p:nvSpPr>
        <p:spPr bwMode="auto">
          <a:xfrm>
            <a:off x="6615113" y="2519363"/>
            <a:ext cx="3286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0,0</a:t>
            </a:r>
          </a:p>
        </p:txBody>
      </p:sp>
      <p:sp>
        <p:nvSpPr>
          <p:cNvPr id="43036" name="TextBox 11"/>
          <p:cNvSpPr txBox="1">
            <a:spLocks noChangeArrowheads="1"/>
          </p:cNvSpPr>
          <p:nvPr/>
        </p:nvSpPr>
        <p:spPr bwMode="auto">
          <a:xfrm>
            <a:off x="6615113" y="2776538"/>
            <a:ext cx="3286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6,0</a:t>
            </a:r>
          </a:p>
        </p:txBody>
      </p:sp>
      <p:sp>
        <p:nvSpPr>
          <p:cNvPr id="43037" name="TextBox 11"/>
          <p:cNvSpPr txBox="1">
            <a:spLocks noChangeArrowheads="1"/>
          </p:cNvSpPr>
          <p:nvPr/>
        </p:nvSpPr>
        <p:spPr bwMode="auto">
          <a:xfrm>
            <a:off x="6615113" y="2011363"/>
            <a:ext cx="3286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6,0</a:t>
            </a:r>
          </a:p>
        </p:txBody>
      </p:sp>
      <p:sp>
        <p:nvSpPr>
          <p:cNvPr id="43038" name="TextBox 11"/>
          <p:cNvSpPr txBox="1">
            <a:spLocks noChangeArrowheads="1"/>
          </p:cNvSpPr>
          <p:nvPr/>
        </p:nvSpPr>
        <p:spPr bwMode="auto">
          <a:xfrm>
            <a:off x="7353300" y="2287588"/>
            <a:ext cx="3286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0,0</a:t>
            </a:r>
          </a:p>
        </p:txBody>
      </p:sp>
      <p:sp>
        <p:nvSpPr>
          <p:cNvPr id="43039" name="TextBox 11"/>
          <p:cNvSpPr txBox="1">
            <a:spLocks noChangeArrowheads="1"/>
          </p:cNvSpPr>
          <p:nvPr/>
        </p:nvSpPr>
        <p:spPr bwMode="auto">
          <a:xfrm>
            <a:off x="7353300" y="2519363"/>
            <a:ext cx="3286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0,0</a:t>
            </a:r>
          </a:p>
        </p:txBody>
      </p:sp>
      <p:sp>
        <p:nvSpPr>
          <p:cNvPr id="43040" name="TextBox 11"/>
          <p:cNvSpPr txBox="1">
            <a:spLocks noChangeArrowheads="1"/>
          </p:cNvSpPr>
          <p:nvPr/>
        </p:nvSpPr>
        <p:spPr bwMode="auto">
          <a:xfrm>
            <a:off x="7324725" y="2776538"/>
            <a:ext cx="3857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21,0</a:t>
            </a:r>
          </a:p>
        </p:txBody>
      </p:sp>
      <p:sp>
        <p:nvSpPr>
          <p:cNvPr id="43041" name="TextBox 11"/>
          <p:cNvSpPr txBox="1">
            <a:spLocks noChangeArrowheads="1"/>
          </p:cNvSpPr>
          <p:nvPr/>
        </p:nvSpPr>
        <p:spPr bwMode="auto">
          <a:xfrm>
            <a:off x="7324725" y="2011363"/>
            <a:ext cx="3857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21,0</a:t>
            </a:r>
          </a:p>
        </p:txBody>
      </p:sp>
      <p:sp>
        <p:nvSpPr>
          <p:cNvPr id="43042" name="TextBox 11"/>
          <p:cNvSpPr txBox="1">
            <a:spLocks noChangeArrowheads="1"/>
          </p:cNvSpPr>
          <p:nvPr/>
        </p:nvSpPr>
        <p:spPr bwMode="auto">
          <a:xfrm>
            <a:off x="8018463" y="2287588"/>
            <a:ext cx="3857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50,0</a:t>
            </a:r>
          </a:p>
        </p:txBody>
      </p:sp>
      <p:sp>
        <p:nvSpPr>
          <p:cNvPr id="43043" name="TextBox 11"/>
          <p:cNvSpPr txBox="1">
            <a:spLocks noChangeArrowheads="1"/>
          </p:cNvSpPr>
          <p:nvPr/>
        </p:nvSpPr>
        <p:spPr bwMode="auto">
          <a:xfrm>
            <a:off x="8018463" y="2519363"/>
            <a:ext cx="3857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50,0</a:t>
            </a:r>
          </a:p>
        </p:txBody>
      </p:sp>
      <p:sp>
        <p:nvSpPr>
          <p:cNvPr id="43044" name="TextBox 11"/>
          <p:cNvSpPr txBox="1">
            <a:spLocks noChangeArrowheads="1"/>
          </p:cNvSpPr>
          <p:nvPr/>
        </p:nvSpPr>
        <p:spPr bwMode="auto">
          <a:xfrm>
            <a:off x="7988300" y="2776538"/>
            <a:ext cx="4445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218,0</a:t>
            </a:r>
          </a:p>
        </p:txBody>
      </p:sp>
      <p:sp>
        <p:nvSpPr>
          <p:cNvPr id="43045" name="TextBox 11"/>
          <p:cNvSpPr txBox="1">
            <a:spLocks noChangeArrowheads="1"/>
          </p:cNvSpPr>
          <p:nvPr/>
        </p:nvSpPr>
        <p:spPr bwMode="auto">
          <a:xfrm>
            <a:off x="7988300" y="2011363"/>
            <a:ext cx="4445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268,0</a:t>
            </a:r>
          </a:p>
        </p:txBody>
      </p:sp>
      <p:sp>
        <p:nvSpPr>
          <p:cNvPr id="43046" name="TextBox 11"/>
          <p:cNvSpPr txBox="1">
            <a:spLocks noChangeArrowheads="1"/>
          </p:cNvSpPr>
          <p:nvPr/>
        </p:nvSpPr>
        <p:spPr bwMode="auto">
          <a:xfrm>
            <a:off x="6618288" y="1755775"/>
            <a:ext cx="4159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ru-RU" altLang="ru-RU" sz="800" b="1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44" name="Прямая соединительная линия 143">
            <a:extLst/>
          </p:cNvPr>
          <p:cNvCxnSpPr>
            <a:cxnSpLocks/>
          </p:cNvCxnSpPr>
          <p:nvPr/>
        </p:nvCxnSpPr>
        <p:spPr bwMode="auto">
          <a:xfrm>
            <a:off x="4757738" y="2200275"/>
            <a:ext cx="3675062" cy="11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>
            <a:extLst/>
          </p:cNvPr>
          <p:cNvCxnSpPr>
            <a:cxnSpLocks/>
          </p:cNvCxnSpPr>
          <p:nvPr/>
        </p:nvCxnSpPr>
        <p:spPr bwMode="auto">
          <a:xfrm>
            <a:off x="4740275" y="2481263"/>
            <a:ext cx="3692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>
            <a:extLst/>
          </p:cNvPr>
          <p:cNvCxnSpPr>
            <a:cxnSpLocks/>
          </p:cNvCxnSpPr>
          <p:nvPr/>
        </p:nvCxnSpPr>
        <p:spPr bwMode="auto">
          <a:xfrm>
            <a:off x="4743450" y="2763838"/>
            <a:ext cx="3689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50" name="Рисунок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51" name="Прямоугольник 1"/>
          <p:cNvSpPr>
            <a:spLocks noChangeArrowheads="1"/>
          </p:cNvSpPr>
          <p:nvPr/>
        </p:nvSpPr>
        <p:spPr bwMode="auto">
          <a:xfrm>
            <a:off x="3025775" y="3171825"/>
            <a:ext cx="17684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ЦЕЛЕВЫЕ ПОКАЗАТЕЛИ</a:t>
            </a:r>
          </a:p>
        </p:txBody>
      </p:sp>
      <p:sp>
        <p:nvSpPr>
          <p:cNvPr id="43052" name="Прямоугольник 2"/>
          <p:cNvSpPr>
            <a:spLocks noChangeArrowheads="1"/>
          </p:cNvSpPr>
          <p:nvPr/>
        </p:nvSpPr>
        <p:spPr bwMode="auto">
          <a:xfrm>
            <a:off x="3574281" y="1501775"/>
            <a:ext cx="15017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ФИНАНСИРОВАНИЕ</a:t>
            </a:r>
            <a:endParaRPr lang="ru-RU" altLang="ru-RU" b="1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4500563" y="3741738"/>
            <a:ext cx="3097212" cy="1211262"/>
          </a:xfrm>
          <a:prstGeom prst="rect">
            <a:avLst/>
          </a:prstGeom>
          <a:solidFill>
            <a:schemeClr val="bg1">
              <a:lumMod val="7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700">
              <a:solidFill>
                <a:prstClr val="white"/>
              </a:solidFill>
            </a:endParaRPr>
          </a:p>
        </p:txBody>
      </p:sp>
      <p:sp>
        <p:nvSpPr>
          <p:cNvPr id="43054" name="TextBox 18"/>
          <p:cNvSpPr txBox="1">
            <a:spLocks noChangeArrowheads="1"/>
          </p:cNvSpPr>
          <p:nvPr/>
        </p:nvSpPr>
        <p:spPr bwMode="auto">
          <a:xfrm>
            <a:off x="4365625" y="3806825"/>
            <a:ext cx="6508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291,3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22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0,0</a:t>
            </a:r>
          </a:p>
        </p:txBody>
      </p:sp>
      <p:sp>
        <p:nvSpPr>
          <p:cNvPr id="43055" name="TextBox 18"/>
          <p:cNvSpPr txBox="1">
            <a:spLocks noChangeArrowheads="1"/>
          </p:cNvSpPr>
          <p:nvPr/>
        </p:nvSpPr>
        <p:spPr bwMode="auto">
          <a:xfrm>
            <a:off x="6054725" y="3790950"/>
            <a:ext cx="5873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347,5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119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0,0</a:t>
            </a:r>
          </a:p>
        </p:txBody>
      </p:sp>
      <p:sp>
        <p:nvSpPr>
          <p:cNvPr id="43056" name="TextBox 18"/>
          <p:cNvSpPr txBox="1">
            <a:spLocks noChangeArrowheads="1"/>
          </p:cNvSpPr>
          <p:nvPr/>
        </p:nvSpPr>
        <p:spPr bwMode="auto">
          <a:xfrm>
            <a:off x="6783388" y="3776663"/>
            <a:ext cx="7635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306,3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127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15,0</a:t>
            </a:r>
          </a:p>
        </p:txBody>
      </p:sp>
      <p:cxnSp>
        <p:nvCxnSpPr>
          <p:cNvPr id="67" name="Прямая соединительная линия 66">
            <a:extLst/>
          </p:cNvPr>
          <p:cNvCxnSpPr>
            <a:cxnSpLocks/>
          </p:cNvCxnSpPr>
          <p:nvPr/>
        </p:nvCxnSpPr>
        <p:spPr>
          <a:xfrm>
            <a:off x="4514850" y="3970338"/>
            <a:ext cx="3087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/>
          </p:cNvPr>
          <p:cNvCxnSpPr>
            <a:cxnSpLocks/>
          </p:cNvCxnSpPr>
          <p:nvPr/>
        </p:nvCxnSpPr>
        <p:spPr>
          <a:xfrm flipV="1">
            <a:off x="4532313" y="4198938"/>
            <a:ext cx="307022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59" name="TextBox 18"/>
          <p:cNvSpPr txBox="1">
            <a:spLocks noChangeArrowheads="1"/>
          </p:cNvSpPr>
          <p:nvPr/>
        </p:nvSpPr>
        <p:spPr bwMode="auto">
          <a:xfrm>
            <a:off x="5148263" y="3790950"/>
            <a:ext cx="649287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607,8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70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53,0</a:t>
            </a:r>
          </a:p>
        </p:txBody>
      </p:sp>
      <p:cxnSp>
        <p:nvCxnSpPr>
          <p:cNvPr id="70" name="Прямая соединительная линия 69">
            <a:extLst/>
          </p:cNvPr>
          <p:cNvCxnSpPr>
            <a:cxnSpLocks/>
          </p:cNvCxnSpPr>
          <p:nvPr/>
        </p:nvCxnSpPr>
        <p:spPr>
          <a:xfrm>
            <a:off x="4757738" y="1960563"/>
            <a:ext cx="367506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61" name="TextBox 18"/>
          <p:cNvSpPr txBox="1">
            <a:spLocks noChangeArrowheads="1"/>
          </p:cNvSpPr>
          <p:nvPr/>
        </p:nvSpPr>
        <p:spPr bwMode="auto">
          <a:xfrm>
            <a:off x="4519613" y="3541713"/>
            <a:ext cx="5540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2016</a:t>
            </a:r>
            <a:endParaRPr lang="ru-RU" altLang="ru-RU" sz="900" b="1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062" name="TextBox 18"/>
          <p:cNvSpPr txBox="1">
            <a:spLocks noChangeArrowheads="1"/>
          </p:cNvSpPr>
          <p:nvPr/>
        </p:nvSpPr>
        <p:spPr bwMode="auto">
          <a:xfrm>
            <a:off x="5257800" y="3529013"/>
            <a:ext cx="555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2017</a:t>
            </a:r>
            <a:endParaRPr lang="ru-RU" altLang="ru-RU" sz="900" b="1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063" name="TextBox 18"/>
          <p:cNvSpPr txBox="1">
            <a:spLocks noChangeArrowheads="1"/>
          </p:cNvSpPr>
          <p:nvPr/>
        </p:nvSpPr>
        <p:spPr bwMode="auto">
          <a:xfrm>
            <a:off x="6113463" y="3527425"/>
            <a:ext cx="555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ru-RU" altLang="ru-RU" sz="800" b="1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3064" name="Группа 4"/>
          <p:cNvGrpSpPr>
            <a:grpSpLocks/>
          </p:cNvGrpSpPr>
          <p:nvPr/>
        </p:nvGrpSpPr>
        <p:grpSpPr bwMode="auto">
          <a:xfrm>
            <a:off x="2843213" y="3998913"/>
            <a:ext cx="1519237" cy="206375"/>
            <a:chOff x="3094881" y="915566"/>
            <a:chExt cx="1135891" cy="366976"/>
          </a:xfrm>
        </p:grpSpPr>
        <p:sp>
          <p:nvSpPr>
            <p:cNvPr id="75" name="Параллелограмм 74"/>
            <p:cNvSpPr/>
            <p:nvPr/>
          </p:nvSpPr>
          <p:spPr>
            <a:xfrm>
              <a:off x="3094881" y="915566"/>
              <a:ext cx="1113340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3276481" y="915566"/>
              <a:ext cx="954291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43065" name="Группа 4"/>
          <p:cNvGrpSpPr>
            <a:grpSpLocks/>
          </p:cNvGrpSpPr>
          <p:nvPr/>
        </p:nvGrpSpPr>
        <p:grpSpPr bwMode="auto">
          <a:xfrm>
            <a:off x="2746375" y="4233863"/>
            <a:ext cx="1614488" cy="188912"/>
            <a:chOff x="3094881" y="915566"/>
            <a:chExt cx="1135891" cy="366976"/>
          </a:xfrm>
        </p:grpSpPr>
        <p:sp>
          <p:nvSpPr>
            <p:cNvPr id="78" name="Параллелограмм 77"/>
            <p:cNvSpPr/>
            <p:nvPr/>
          </p:nvSpPr>
          <p:spPr>
            <a:xfrm>
              <a:off x="3094881" y="915566"/>
              <a:ext cx="1114669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9" name="Прямоугольник 78"/>
            <p:cNvSpPr/>
            <p:nvPr/>
          </p:nvSpPr>
          <p:spPr>
            <a:xfrm>
              <a:off x="3275819" y="915566"/>
              <a:ext cx="954953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3066" name="TextBox 10"/>
          <p:cNvSpPr txBox="1">
            <a:spLocks noChangeArrowheads="1"/>
          </p:cNvSpPr>
          <p:nvPr/>
        </p:nvSpPr>
        <p:spPr bwMode="auto">
          <a:xfrm>
            <a:off x="2982913" y="3949700"/>
            <a:ext cx="1439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 smtClean="0">
                <a:solidFill>
                  <a:srgbClr val="FFFFFF"/>
                </a:solidFill>
              </a:rPr>
              <a:t>Годовая выручка резидентов, млн руб.</a:t>
            </a:r>
            <a:endParaRPr lang="ru-RU" altLang="ru-RU" sz="700" smtClean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3067" name="Группа 4"/>
          <p:cNvGrpSpPr>
            <a:grpSpLocks/>
          </p:cNvGrpSpPr>
          <p:nvPr/>
        </p:nvGrpSpPr>
        <p:grpSpPr bwMode="auto">
          <a:xfrm>
            <a:off x="2949575" y="3779838"/>
            <a:ext cx="1409700" cy="190500"/>
            <a:chOff x="3094881" y="915566"/>
            <a:chExt cx="1135891" cy="366976"/>
          </a:xfrm>
        </p:grpSpPr>
        <p:sp>
          <p:nvSpPr>
            <p:cNvPr id="82" name="Параллелограмм 81"/>
            <p:cNvSpPr/>
            <p:nvPr/>
          </p:nvSpPr>
          <p:spPr>
            <a:xfrm>
              <a:off x="3094881" y="915566"/>
              <a:ext cx="1114146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3" name="Прямоугольник 82"/>
            <p:cNvSpPr/>
            <p:nvPr/>
          </p:nvSpPr>
          <p:spPr>
            <a:xfrm>
              <a:off x="3276521" y="915566"/>
              <a:ext cx="954251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3068" name="TextBox 10"/>
          <p:cNvSpPr txBox="1">
            <a:spLocks noChangeArrowheads="1"/>
          </p:cNvSpPr>
          <p:nvPr/>
        </p:nvSpPr>
        <p:spPr bwMode="auto">
          <a:xfrm>
            <a:off x="3105150" y="3776663"/>
            <a:ext cx="1317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Количество резидентов</a:t>
            </a:r>
          </a:p>
        </p:txBody>
      </p:sp>
      <p:grpSp>
        <p:nvGrpSpPr>
          <p:cNvPr id="43069" name="Группа 4"/>
          <p:cNvGrpSpPr>
            <a:grpSpLocks/>
          </p:cNvGrpSpPr>
          <p:nvPr/>
        </p:nvGrpSpPr>
        <p:grpSpPr bwMode="auto">
          <a:xfrm>
            <a:off x="2636838" y="4445000"/>
            <a:ext cx="1724025" cy="233363"/>
            <a:chOff x="3094881" y="915566"/>
            <a:chExt cx="1135891" cy="366976"/>
          </a:xfrm>
        </p:grpSpPr>
        <p:sp>
          <p:nvSpPr>
            <p:cNvPr id="86" name="Параллелограмм 85"/>
            <p:cNvSpPr/>
            <p:nvPr/>
          </p:nvSpPr>
          <p:spPr>
            <a:xfrm>
              <a:off x="3094881" y="915566"/>
              <a:ext cx="1113926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3275828" y="915566"/>
              <a:ext cx="954944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3070" name="TextBox 10"/>
          <p:cNvSpPr txBox="1">
            <a:spLocks noChangeArrowheads="1"/>
          </p:cNvSpPr>
          <p:nvPr/>
        </p:nvSpPr>
        <p:spPr bwMode="auto">
          <a:xfrm>
            <a:off x="2352675" y="4221163"/>
            <a:ext cx="2079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 smtClean="0">
                <a:solidFill>
                  <a:srgbClr val="FFFFFF"/>
                </a:solidFill>
              </a:rPr>
              <a:t>Количество созданных рабочих мест</a:t>
            </a:r>
            <a:endParaRPr lang="ru-RU" altLang="ru-RU" sz="700" smtClean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071" name="TextBox 10"/>
          <p:cNvSpPr txBox="1">
            <a:spLocks noChangeArrowheads="1"/>
          </p:cNvSpPr>
          <p:nvPr/>
        </p:nvSpPr>
        <p:spPr bwMode="auto">
          <a:xfrm>
            <a:off x="3357563" y="3444875"/>
            <a:ext cx="100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Наименование показателя</a:t>
            </a:r>
          </a:p>
        </p:txBody>
      </p:sp>
      <p:cxnSp>
        <p:nvCxnSpPr>
          <p:cNvPr id="90" name="Прямая соединительная линия 89">
            <a:extLst/>
          </p:cNvPr>
          <p:cNvCxnSpPr>
            <a:cxnSpLocks/>
          </p:cNvCxnSpPr>
          <p:nvPr/>
        </p:nvCxnSpPr>
        <p:spPr>
          <a:xfrm flipV="1">
            <a:off x="4524375" y="4421188"/>
            <a:ext cx="3078163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73" name="TextBox 10"/>
          <p:cNvSpPr txBox="1">
            <a:spLocks noChangeArrowheads="1"/>
          </p:cNvSpPr>
          <p:nvPr/>
        </p:nvSpPr>
        <p:spPr bwMode="auto">
          <a:xfrm>
            <a:off x="2787650" y="4406900"/>
            <a:ext cx="1624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Объем привлеченных инвестиций</a:t>
            </a:r>
          </a:p>
          <a:p>
            <a:pPr algn="r"/>
            <a:r>
              <a:rPr lang="ru-RU" altLang="ru-RU" sz="70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резидентов, млн руб.</a:t>
            </a:r>
            <a:endParaRPr lang="ru-RU" altLang="ru-RU" sz="600" smtClean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3074" name="Группа 4"/>
          <p:cNvGrpSpPr>
            <a:grpSpLocks/>
          </p:cNvGrpSpPr>
          <p:nvPr/>
        </p:nvGrpSpPr>
        <p:grpSpPr bwMode="auto">
          <a:xfrm>
            <a:off x="2536825" y="4716463"/>
            <a:ext cx="1830388" cy="236537"/>
            <a:chOff x="3094881" y="915566"/>
            <a:chExt cx="1135891" cy="366976"/>
          </a:xfrm>
        </p:grpSpPr>
        <p:sp>
          <p:nvSpPr>
            <p:cNvPr id="93" name="Параллелограмм 92"/>
            <p:cNvSpPr/>
            <p:nvPr/>
          </p:nvSpPr>
          <p:spPr>
            <a:xfrm>
              <a:off x="3094881" y="915566"/>
              <a:ext cx="1114217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3277136" y="915566"/>
              <a:ext cx="953636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3075" name="TextBox 10"/>
          <p:cNvSpPr txBox="1">
            <a:spLocks noChangeArrowheads="1"/>
          </p:cNvSpPr>
          <p:nvPr/>
        </p:nvSpPr>
        <p:spPr bwMode="auto">
          <a:xfrm>
            <a:off x="2468563" y="4672013"/>
            <a:ext cx="1987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Объем налоговых отчислений резидентов во все уровни бюджета, млн руб.</a:t>
            </a:r>
            <a:endParaRPr lang="ru-RU" altLang="ru-RU" sz="600" smtClean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6" name="Прямая соединительная линия 95">
            <a:extLst/>
          </p:cNvPr>
          <p:cNvCxnSpPr>
            <a:cxnSpLocks/>
          </p:cNvCxnSpPr>
          <p:nvPr/>
        </p:nvCxnSpPr>
        <p:spPr>
          <a:xfrm flipV="1">
            <a:off x="4514850" y="4662488"/>
            <a:ext cx="3087688" cy="206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77" name="TextBox 18"/>
          <p:cNvSpPr txBox="1">
            <a:spLocks noChangeArrowheads="1"/>
          </p:cNvSpPr>
          <p:nvPr/>
        </p:nvSpPr>
        <p:spPr bwMode="auto">
          <a:xfrm>
            <a:off x="4400550" y="4692650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30,0</a:t>
            </a:r>
          </a:p>
        </p:txBody>
      </p:sp>
      <p:sp>
        <p:nvSpPr>
          <p:cNvPr id="43078" name="TextBox 18"/>
          <p:cNvSpPr txBox="1">
            <a:spLocks noChangeArrowheads="1"/>
          </p:cNvSpPr>
          <p:nvPr/>
        </p:nvSpPr>
        <p:spPr bwMode="auto">
          <a:xfrm>
            <a:off x="5191125" y="467518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64,0</a:t>
            </a:r>
          </a:p>
        </p:txBody>
      </p:sp>
      <p:sp>
        <p:nvSpPr>
          <p:cNvPr id="43079" name="TextBox 18"/>
          <p:cNvSpPr txBox="1">
            <a:spLocks noChangeArrowheads="1"/>
          </p:cNvSpPr>
          <p:nvPr/>
        </p:nvSpPr>
        <p:spPr bwMode="auto">
          <a:xfrm>
            <a:off x="6053138" y="4689475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53,2</a:t>
            </a:r>
          </a:p>
        </p:txBody>
      </p:sp>
      <p:sp>
        <p:nvSpPr>
          <p:cNvPr id="43080" name="TextBox 18"/>
          <p:cNvSpPr txBox="1">
            <a:spLocks noChangeArrowheads="1"/>
          </p:cNvSpPr>
          <p:nvPr/>
        </p:nvSpPr>
        <p:spPr bwMode="auto">
          <a:xfrm>
            <a:off x="6891338" y="4686300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35,0</a:t>
            </a:r>
          </a:p>
        </p:txBody>
      </p:sp>
      <p:sp>
        <p:nvSpPr>
          <p:cNvPr id="43081" name="TextBox 18"/>
          <p:cNvSpPr txBox="1">
            <a:spLocks noChangeArrowheads="1"/>
          </p:cNvSpPr>
          <p:nvPr/>
        </p:nvSpPr>
        <p:spPr bwMode="auto">
          <a:xfrm>
            <a:off x="6919913" y="3527425"/>
            <a:ext cx="555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2019</a:t>
            </a:r>
            <a:endParaRPr lang="ru-RU" altLang="ru-RU" sz="800" b="1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3" name="Прямая соединительная линия 102">
            <a:extLst/>
          </p:cNvPr>
          <p:cNvCxnSpPr>
            <a:cxnSpLocks/>
          </p:cNvCxnSpPr>
          <p:nvPr/>
        </p:nvCxnSpPr>
        <p:spPr>
          <a:xfrm>
            <a:off x="4494213" y="3757613"/>
            <a:ext cx="3095625" cy="476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83" name="Рисунок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2573338"/>
            <a:ext cx="985837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84" name="Прямоугольник 68"/>
          <p:cNvSpPr>
            <a:spLocks noChangeArrowheads="1"/>
          </p:cNvSpPr>
          <p:nvPr/>
        </p:nvSpPr>
        <p:spPr bwMode="auto">
          <a:xfrm>
            <a:off x="395288" y="1938338"/>
            <a:ext cx="1979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</a:pPr>
            <a:r>
              <a:rPr lang="ru-RU" altLang="ru-RU" sz="14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ЭТАП </a:t>
            </a:r>
            <a:br>
              <a:rPr lang="ru-RU" altLang="ru-RU" sz="14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b="1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МЕДПРОМПАРК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3F02C-B439-4955-9140-2AAF953A1AA4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989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>
            <a:extLst>
              <a:ext uri="{FF2B5EF4-FFF2-40B4-BE49-F238E27FC236}">
                <a16:creationId xmlns:a16="http://schemas.microsoft.com/office/drawing/2014/main" id="{D90B5CE2-02F0-45A6-B6ED-73E185492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136063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Рисунок 4">
            <a:extLst>
              <a:ext uri="{FF2B5EF4-FFF2-40B4-BE49-F238E27FC236}">
                <a16:creationId xmlns:a16="http://schemas.microsoft.com/office/drawing/2014/main" id="{116E2920-4F15-42B5-97D5-16227255F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5">
            <a:extLst>
              <a:ext uri="{FF2B5EF4-FFF2-40B4-BE49-F238E27FC236}">
                <a16:creationId xmlns:a16="http://schemas.microsoft.com/office/drawing/2014/main" id="{49391B0C-FE7C-49D4-BEEC-07FEA7AB5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3950"/>
            <a:ext cx="182562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</a:pPr>
            <a:endParaRPr lang="ru-RU" altLang="ru-RU" sz="14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1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Созданные и создаваемые</a:t>
            </a:r>
          </a:p>
          <a:p>
            <a:r>
              <a:rPr lang="ru-RU" altLang="ru-RU" sz="10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без финансовой </a:t>
            </a:r>
          </a:p>
          <a:p>
            <a:r>
              <a:rPr lang="ru-RU" altLang="ru-RU" sz="10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государственной поддержки</a:t>
            </a:r>
            <a:endParaRPr lang="ru-RU" altLang="ru-RU" sz="16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893" name="TextBox 10">
            <a:extLst>
              <a:ext uri="{FF2B5EF4-FFF2-40B4-BE49-F238E27FC236}">
                <a16:creationId xmlns:a16="http://schemas.microsoft.com/office/drawing/2014/main" id="{C36D3262-3766-489E-BA9C-35E141B7B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363" y="1275754"/>
            <a:ext cx="22320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Индустриальный парк «</a:t>
            </a:r>
            <a:r>
              <a:rPr lang="ru-RU" altLang="ru-RU" sz="900" dirty="0" err="1">
                <a:latin typeface="Tahoma" panose="020B0604030504040204" pitchFamily="34" charset="0"/>
                <a:cs typeface="Tahoma" panose="020B0604030504040204" pitchFamily="34" charset="0"/>
              </a:rPr>
              <a:t>Новосиб</a:t>
            </a: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»,</a:t>
            </a:r>
          </a:p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(309 резидентов)</a:t>
            </a:r>
          </a:p>
        </p:txBody>
      </p:sp>
      <p:sp>
        <p:nvSpPr>
          <p:cNvPr id="37894" name="TextBox 11">
            <a:extLst>
              <a:ext uri="{FF2B5EF4-FFF2-40B4-BE49-F238E27FC236}">
                <a16:creationId xmlns:a16="http://schemas.microsoft.com/office/drawing/2014/main" id="{5D3C4786-EE9B-454E-9B48-5A67F65EA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1275754"/>
            <a:ext cx="22320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Индустриальный парк на базе завода «Экран» (5 резидентов)</a:t>
            </a:r>
          </a:p>
        </p:txBody>
      </p:sp>
      <p:sp>
        <p:nvSpPr>
          <p:cNvPr id="37895" name="TextBox 12">
            <a:extLst>
              <a:ext uri="{FF2B5EF4-FFF2-40B4-BE49-F238E27FC236}">
                <a16:creationId xmlns:a16="http://schemas.microsoft.com/office/drawing/2014/main" id="{7A6824C3-CF38-4BCF-893D-B8C60128C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3057525"/>
            <a:ext cx="22320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Индустриальный парк </a:t>
            </a:r>
          </a:p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на базе завода «</a:t>
            </a:r>
            <a:r>
              <a:rPr lang="ru-RU" altLang="ru-RU" sz="900" dirty="0" err="1">
                <a:latin typeface="Tahoma" panose="020B0604030504040204" pitchFamily="34" charset="0"/>
                <a:cs typeface="Tahoma" panose="020B0604030504040204" pitchFamily="34" charset="0"/>
              </a:rPr>
              <a:t>Электросигнал</a:t>
            </a: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37896" name="TextBox 13">
            <a:extLst>
              <a:ext uri="{FF2B5EF4-FFF2-40B4-BE49-F238E27FC236}">
                <a16:creationId xmlns:a16="http://schemas.microsoft.com/office/drawing/2014/main" id="{EDD05F93-41CF-470E-B828-71ABBC003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057525"/>
            <a:ext cx="22320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Восточный ПЛП </a:t>
            </a:r>
          </a:p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(3 резидента)</a:t>
            </a:r>
          </a:p>
        </p:txBody>
      </p:sp>
      <p:sp>
        <p:nvSpPr>
          <p:cNvPr id="37897" name="TextBox 14">
            <a:extLst>
              <a:ext uri="{FF2B5EF4-FFF2-40B4-BE49-F238E27FC236}">
                <a16:creationId xmlns:a16="http://schemas.microsoft.com/office/drawing/2014/main" id="{FBF737A9-EF53-4478-84C9-B7D6D102A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4743826"/>
            <a:ext cx="22320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Индустриальный парк на базе </a:t>
            </a:r>
          </a:p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завода «Север»</a:t>
            </a:r>
          </a:p>
        </p:txBody>
      </p:sp>
      <p:sp>
        <p:nvSpPr>
          <p:cNvPr id="37898" name="TextBox 15">
            <a:extLst>
              <a:ext uri="{FF2B5EF4-FFF2-40B4-BE49-F238E27FC236}">
                <a16:creationId xmlns:a16="http://schemas.microsoft.com/office/drawing/2014/main" id="{B782F713-892E-4AA5-8284-C77DDE646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427413"/>
            <a:ext cx="2232025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rgbClr val="006CB5"/>
                </a:solidFill>
                <a:latin typeface="Gotham Pro" panose="02000503040000020004" pitchFamily="2" charset="0"/>
                <a:cs typeface="Gotham Pro" panose="02000503040000020004" pitchFamily="2" charset="0"/>
              </a:rPr>
              <a:t>ПЕРСПЕКТИВНЫЕ</a:t>
            </a:r>
          </a:p>
        </p:txBody>
      </p:sp>
      <p:sp>
        <p:nvSpPr>
          <p:cNvPr id="37899" name="TextBox 16">
            <a:extLst>
              <a:ext uri="{FF2B5EF4-FFF2-40B4-BE49-F238E27FC236}">
                <a16:creationId xmlns:a16="http://schemas.microsoft.com/office/drawing/2014/main" id="{C51D3F4D-AB17-463E-B3A1-50811EBC9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4743826"/>
            <a:ext cx="22320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>
                <a:latin typeface="Tahoma" panose="020B0604030504040204" pitchFamily="34" charset="0"/>
                <a:cs typeface="Tahoma" panose="020B0604030504040204" pitchFamily="34" charset="0"/>
              </a:rPr>
              <a:t>Индустриальный парк </a:t>
            </a:r>
          </a:p>
          <a:p>
            <a:r>
              <a:rPr lang="ru-RU" altLang="ru-RU" sz="900">
                <a:latin typeface="Tahoma" panose="020B0604030504040204" pitchFamily="34" charset="0"/>
                <a:cs typeface="Tahoma" panose="020B0604030504040204" pitchFamily="34" charset="0"/>
              </a:rPr>
              <a:t>на базе АО «НЗХК» </a:t>
            </a:r>
          </a:p>
        </p:txBody>
      </p:sp>
      <p:sp>
        <p:nvSpPr>
          <p:cNvPr id="37900" name="TextBox 17">
            <a:extLst>
              <a:ext uri="{FF2B5EF4-FFF2-40B4-BE49-F238E27FC236}">
                <a16:creationId xmlns:a16="http://schemas.microsoft.com/office/drawing/2014/main" id="{4C4B80CB-2DF7-4BB4-8407-E1FBFF7B8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75" y="4817963"/>
            <a:ext cx="23336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Индустриальный парк </a:t>
            </a:r>
          </a:p>
          <a:p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на базе АО «</a:t>
            </a:r>
            <a:r>
              <a:rPr lang="ru-RU" altLang="ru-RU" sz="900" dirty="0" err="1">
                <a:latin typeface="Tahoma" panose="020B0604030504040204" pitchFamily="34" charset="0"/>
                <a:cs typeface="Tahoma" panose="020B0604030504040204" pitchFamily="34" charset="0"/>
              </a:rPr>
              <a:t>Сибсельмаш</a:t>
            </a: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pic>
        <p:nvPicPr>
          <p:cNvPr id="37901" name="Рисунок 2">
            <a:extLst>
              <a:ext uri="{FF2B5EF4-FFF2-40B4-BE49-F238E27FC236}">
                <a16:creationId xmlns:a16="http://schemas.microsoft.com/office/drawing/2014/main" id="{722036A1-65E6-4AA5-A011-C247CA4B91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827213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2" name="TextBox 6">
            <a:extLst>
              <a:ext uri="{FF2B5EF4-FFF2-40B4-BE49-F238E27FC236}">
                <a16:creationId xmlns:a16="http://schemas.microsoft.com/office/drawing/2014/main" id="{44C9CA79-BA78-4D69-8541-4792F8986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37903" name="Рисунок 7">
            <a:extLst>
              <a:ext uri="{FF2B5EF4-FFF2-40B4-BE49-F238E27FC236}">
                <a16:creationId xmlns:a16="http://schemas.microsoft.com/office/drawing/2014/main" id="{9A7DAF2F-AB24-4850-A1D1-429267D0E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4" name="TextBox 6">
            <a:extLst>
              <a:ext uri="{FF2B5EF4-FFF2-40B4-BE49-F238E27FC236}">
                <a16:creationId xmlns:a16="http://schemas.microsoft.com/office/drawing/2014/main" id="{EB91C3FD-FC4C-4FED-9920-6B8E41164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37905" name="Прямоугольник 62">
            <a:extLst>
              <a:ext uri="{FF2B5EF4-FFF2-40B4-BE49-F238E27FC236}">
                <a16:creationId xmlns:a16="http://schemas.microsoft.com/office/drawing/2014/main" id="{B2EE19BC-27E9-4418-A2ED-F0CC02102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38338"/>
            <a:ext cx="2520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</a:pPr>
            <a:r>
              <a:rPr lang="ru-RU" altLang="ru-RU" sz="1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ЧАСТНЫЕ ПАРКОВЫЕ </a:t>
            </a:r>
            <a:br>
              <a:rPr lang="ru-RU" altLang="ru-RU" sz="1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ПРОЕКТЫ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23</a:t>
            </a:fld>
            <a:endParaRPr lang="ru-RU" altLang="ru-RU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5" y="9525"/>
            <a:ext cx="6211888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356235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Box 8"/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52230" name="TextBox 9"/>
          <p:cNvSpPr txBox="1">
            <a:spLocks noChangeArrowheads="1"/>
          </p:cNvSpPr>
          <p:nvPr/>
        </p:nvSpPr>
        <p:spPr bwMode="auto">
          <a:xfrm>
            <a:off x="3003550" y="1517650"/>
            <a:ext cx="26558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ИНДУСТРИАЛЬНЫЙ ПАРК «НОВОСИБ»</a:t>
            </a:r>
          </a:p>
        </p:txBody>
      </p:sp>
      <p:sp>
        <p:nvSpPr>
          <p:cNvPr id="52231" name="TextBox 10"/>
          <p:cNvSpPr txBox="1">
            <a:spLocks noChangeArrowheads="1"/>
          </p:cNvSpPr>
          <p:nvPr/>
        </p:nvSpPr>
        <p:spPr bwMode="auto">
          <a:xfrm>
            <a:off x="2987675" y="1739900"/>
            <a:ext cx="38877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9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Частный индустриальный парк по типу «brownfield», на котором расположены объекты коммерческой недвижимости офисного, производственного и складского назначения. </a:t>
            </a:r>
          </a:p>
          <a:p>
            <a:pPr algn="just"/>
            <a:r>
              <a:rPr lang="ru-RU" altLang="ru-RU" sz="9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Основным видом деятельности ООО «НЛК» является сдача в аренду производственных, административных, складских помещений и оборудования</a:t>
            </a:r>
          </a:p>
        </p:txBody>
      </p:sp>
      <p:sp>
        <p:nvSpPr>
          <p:cNvPr id="52232" name="TextBox 16"/>
          <p:cNvSpPr txBox="1">
            <a:spLocks noChangeArrowheads="1"/>
          </p:cNvSpPr>
          <p:nvPr/>
        </p:nvSpPr>
        <p:spPr bwMode="auto">
          <a:xfrm>
            <a:off x="7180263" y="1844675"/>
            <a:ext cx="6508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2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49 га</a:t>
            </a:r>
            <a:r>
              <a:rPr lang="ru-RU" altLang="ru-RU" sz="100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spcBef>
                <a:spcPts val="400"/>
              </a:spcBef>
            </a:pPr>
            <a:r>
              <a:rPr lang="ru-RU" altLang="ru-RU" sz="90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площадь</a:t>
            </a:r>
          </a:p>
        </p:txBody>
      </p:sp>
      <p:sp>
        <p:nvSpPr>
          <p:cNvPr id="52234" name="TextBox 16"/>
          <p:cNvSpPr txBox="1">
            <a:spLocks noChangeArrowheads="1"/>
          </p:cNvSpPr>
          <p:nvPr/>
        </p:nvSpPr>
        <p:spPr bwMode="auto">
          <a:xfrm>
            <a:off x="7192963" y="2551113"/>
            <a:ext cx="73449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2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53</a:t>
            </a:r>
            <a:br>
              <a:rPr lang="ru-RU" altLang="ru-RU" sz="12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резидента</a:t>
            </a:r>
          </a:p>
        </p:txBody>
      </p:sp>
      <p:cxnSp>
        <p:nvCxnSpPr>
          <p:cNvPr id="89" name="Прямая соединительная линия 88">
            <a:extLst/>
          </p:cNvPr>
          <p:cNvCxnSpPr>
            <a:cxnSpLocks/>
          </p:cNvCxnSpPr>
          <p:nvPr/>
        </p:nvCxnSpPr>
        <p:spPr>
          <a:xfrm flipH="1">
            <a:off x="3084513" y="2716213"/>
            <a:ext cx="3400425" cy="95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36" name="TextBox 6"/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52237" name="Рисунок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8" name="Прямоугольник 1"/>
          <p:cNvSpPr>
            <a:spLocks noChangeArrowheads="1"/>
          </p:cNvSpPr>
          <p:nvPr/>
        </p:nvSpPr>
        <p:spPr bwMode="auto">
          <a:xfrm>
            <a:off x="2843213" y="2867025"/>
            <a:ext cx="41719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9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 2015 году индустриальный парк «Новосиб» прошел сертификацию индустриального парка на соответствие Национальному стандарту Российской Федерации ГОСТ Р 56301 – 2014 «Индустриальные парки. Требования»</a:t>
            </a:r>
          </a:p>
          <a:p>
            <a:pPr algn="just"/>
            <a:endParaRPr lang="ru-RU" altLang="ru-RU" sz="9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altLang="ru-RU" sz="9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 2018 году индустриальный парк «Новосиб» вошел в федеральный реестр индустриальных парков Минпромторга России</a:t>
            </a:r>
          </a:p>
        </p:txBody>
      </p:sp>
      <p:pic>
        <p:nvPicPr>
          <p:cNvPr id="52239" name="Picture 2" descr="http://novosib-park.ru/wp-content/uploads/2019/09/1183ff806366e5945499aeef643415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4562475"/>
            <a:ext cx="6651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0" name="Picture 4" descr="http://novosib-park.ru/wp-content/uploads/2019/09/Screenshot_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4443413"/>
            <a:ext cx="5111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1" name="Picture 6" descr="http://novosib-park.ru/wp-content/uploads/2019/09/garan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4413250"/>
            <a:ext cx="3492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2" name="Picture 8" descr="http://novosib-park.ru/wp-content/uploads/2019/09/es-300x13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4573588"/>
            <a:ext cx="5842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3" name="Picture 12" descr="http://novosib-park.ru/wp-content/uploads/2019/09/plan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4425950"/>
            <a:ext cx="6651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4" name="Picture 14" descr="http://novosib-park.ru/wp-content/uploads/2019/09/sp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4446588"/>
            <a:ext cx="5476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араллелограмм 29">
            <a:extLst/>
          </p:cNvPr>
          <p:cNvSpPr/>
          <p:nvPr/>
        </p:nvSpPr>
        <p:spPr>
          <a:xfrm>
            <a:off x="2630488" y="3198813"/>
            <a:ext cx="100012" cy="46037"/>
          </a:xfrm>
          <a:prstGeom prst="parallelogram">
            <a:avLst/>
          </a:prstGeom>
          <a:solidFill>
            <a:srgbClr val="00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араллелограмм 31">
            <a:extLst/>
          </p:cNvPr>
          <p:cNvSpPr/>
          <p:nvPr/>
        </p:nvSpPr>
        <p:spPr>
          <a:xfrm>
            <a:off x="2673350" y="3651250"/>
            <a:ext cx="101600" cy="46038"/>
          </a:xfrm>
          <a:prstGeom prst="parallelogram">
            <a:avLst/>
          </a:prstGeom>
          <a:solidFill>
            <a:srgbClr val="00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2247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2840038"/>
            <a:ext cx="148272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8" name="Прямоугольник 15"/>
          <p:cNvSpPr>
            <a:spLocks noChangeArrowheads="1"/>
          </p:cNvSpPr>
          <p:nvPr/>
        </p:nvSpPr>
        <p:spPr bwMode="auto">
          <a:xfrm>
            <a:off x="395288" y="1938338"/>
            <a:ext cx="2520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ИНДУСТРИАЛЬНЫЙ</a:t>
            </a:r>
          </a:p>
          <a:p>
            <a:r>
              <a:rPr lang="ru-RU" altLang="ru-RU" sz="14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ПАРК «НОВОСИБ»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3F02C-B439-4955-9140-2AAF953A1AA4}" type="slidenum">
              <a:rPr lang="ru-RU" altLang="ru-RU" smtClean="0"/>
              <a:pPr>
                <a:defRPr/>
              </a:pPr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385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356235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6"/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53253" name="TextBox 3"/>
          <p:cNvSpPr txBox="1">
            <a:spLocks noChangeArrowheads="1"/>
          </p:cNvSpPr>
          <p:nvPr/>
        </p:nvSpPr>
        <p:spPr bwMode="auto">
          <a:xfrm>
            <a:off x="395288" y="1123950"/>
            <a:ext cx="14319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ЭТАПЫ</a:t>
            </a:r>
            <a:r>
              <a:rPr lang="ru-RU" altLang="ru-RU" sz="900" b="1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000" b="1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СОЗДАНИЯ</a:t>
            </a:r>
            <a:endParaRPr lang="ru-RU" altLang="ru-RU" sz="900" b="1" smtClean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254" name="TextBox 38"/>
          <p:cNvSpPr txBox="1">
            <a:spLocks noChangeArrowheads="1"/>
          </p:cNvSpPr>
          <p:nvPr/>
        </p:nvSpPr>
        <p:spPr bwMode="auto">
          <a:xfrm>
            <a:off x="2411413" y="3094038"/>
            <a:ext cx="19446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получение сертификата соответствия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Национальному стандарту РФ ГОСТ Р 56301-2014 «Индустриальные парки. Требования»</a:t>
            </a:r>
          </a:p>
          <a:p>
            <a:endParaRPr lang="ru-RU" altLang="ru-RU" sz="800" b="1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привлечены первые резиденты</a:t>
            </a:r>
          </a:p>
        </p:txBody>
      </p:sp>
      <p:sp>
        <p:nvSpPr>
          <p:cNvPr id="53255" name="Прямоугольник 62"/>
          <p:cNvSpPr>
            <a:spLocks noChangeArrowheads="1"/>
          </p:cNvSpPr>
          <p:nvPr/>
        </p:nvSpPr>
        <p:spPr bwMode="auto">
          <a:xfrm>
            <a:off x="3784600" y="958850"/>
            <a:ext cx="17240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внебюджетное финансирование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45,7 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млн руб.</a:t>
            </a:r>
          </a:p>
          <a:p>
            <a:endParaRPr lang="ru-RU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приобретение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энергетического оборудования</a:t>
            </a:r>
            <a:endParaRPr lang="en-US" altLang="ru-RU" sz="700" b="1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ru-RU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реконструкция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электроснабжения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помещения площадью  2904,8 кв.м.</a:t>
            </a:r>
            <a:endParaRPr lang="ru-RU" altLang="ru-RU" sz="3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256" name="Прямоугольник 64"/>
          <p:cNvSpPr>
            <a:spLocks noChangeArrowheads="1"/>
          </p:cNvSpPr>
          <p:nvPr/>
        </p:nvSpPr>
        <p:spPr bwMode="auto">
          <a:xfrm>
            <a:off x="4789488" y="3114675"/>
            <a:ext cx="20161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внебюджетное финансирование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45,2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млн руб.</a:t>
            </a:r>
          </a:p>
          <a:p>
            <a:endParaRPr lang="ru-RU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строительство здания 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площадью 690 кв.м. для  ООО «Сибирский проект»</a:t>
            </a:r>
            <a:endParaRPr lang="en-US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реконструкция хозяйственного водопровода</a:t>
            </a:r>
            <a:endParaRPr lang="en-US" altLang="ru-RU" sz="700" b="1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установка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узлов учета электроэнергии</a:t>
            </a:r>
            <a:endParaRPr lang="en-US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устройство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площадки для автопарковки (мастерская № 32)</a:t>
            </a:r>
            <a:endParaRPr lang="en-US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ru-RU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257" name="Прямоугольник 69"/>
          <p:cNvSpPr>
            <a:spLocks noChangeArrowheads="1"/>
          </p:cNvSpPr>
          <p:nvPr/>
        </p:nvSpPr>
        <p:spPr bwMode="auto">
          <a:xfrm>
            <a:off x="5902325" y="638175"/>
            <a:ext cx="163195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вхождение в федеральный реестр индустриальных парков Минпромторга России</a:t>
            </a:r>
            <a:endParaRPr lang="en-US" altLang="ru-RU" sz="700" b="1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altLang="ru-RU" sz="700" b="1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внебюджетное финансирование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51,8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млн руб.</a:t>
            </a:r>
          </a:p>
          <a:p>
            <a:pPr algn="just"/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реконструкция здания 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для ООО «Сибирский проект»</a:t>
            </a:r>
            <a:endParaRPr lang="en-US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устройство санитарно-бытовых помещений в двух уровнях  в здании площадью 3474,8 кв.м.</a:t>
            </a:r>
            <a:endParaRPr lang="en-US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altLang="ru-RU" sz="700" b="1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9" name="Прямая соединительная линия 38"/>
          <p:cNvCxnSpPr>
            <a:stCxn id="47" idx="2"/>
          </p:cNvCxnSpPr>
          <p:nvPr/>
        </p:nvCxnSpPr>
        <p:spPr>
          <a:xfrm flipV="1">
            <a:off x="2771775" y="2568575"/>
            <a:ext cx="5399088" cy="3492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259" name="Группа 43"/>
          <p:cNvGrpSpPr>
            <a:grpSpLocks/>
          </p:cNvGrpSpPr>
          <p:nvPr/>
        </p:nvGrpSpPr>
        <p:grpSpPr bwMode="auto">
          <a:xfrm>
            <a:off x="2771775" y="2568575"/>
            <a:ext cx="69850" cy="344488"/>
            <a:chOff x="3781820" y="2154238"/>
            <a:chExt cx="69455" cy="345504"/>
          </a:xfrm>
        </p:grpSpPr>
        <p:sp>
          <p:nvSpPr>
            <p:cNvPr id="45" name="Овал 44"/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46" name="Прямая соединительная линия 45"/>
            <p:cNvCxnSpPr>
              <a:stCxn id="45" idx="0"/>
            </p:cNvCxnSpPr>
            <p:nvPr/>
          </p:nvCxnSpPr>
          <p:spPr>
            <a:xfrm flipH="1" flipV="1">
              <a:off x="3816548" y="2211557"/>
              <a:ext cx="0" cy="21972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Овал 46"/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53260" name="Группа 51"/>
          <p:cNvGrpSpPr>
            <a:grpSpLocks/>
          </p:cNvGrpSpPr>
          <p:nvPr/>
        </p:nvGrpSpPr>
        <p:grpSpPr bwMode="auto">
          <a:xfrm>
            <a:off x="3917950" y="2278063"/>
            <a:ext cx="68263" cy="344487"/>
            <a:chOff x="3781820" y="2154238"/>
            <a:chExt cx="69455" cy="345504"/>
          </a:xfrm>
        </p:grpSpPr>
        <p:sp>
          <p:nvSpPr>
            <p:cNvPr id="53" name="Овал 52"/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54" name="Прямая соединительная линия 53"/>
            <p:cNvCxnSpPr>
              <a:stCxn id="53" idx="0"/>
            </p:cNvCxnSpPr>
            <p:nvPr/>
          </p:nvCxnSpPr>
          <p:spPr>
            <a:xfrm flipH="1" flipV="1">
              <a:off x="3815740" y="2211557"/>
              <a:ext cx="1615" cy="21972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Овал 56"/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53261" name="Группа 63"/>
          <p:cNvGrpSpPr>
            <a:grpSpLocks/>
          </p:cNvGrpSpPr>
          <p:nvPr/>
        </p:nvGrpSpPr>
        <p:grpSpPr bwMode="auto">
          <a:xfrm>
            <a:off x="5335588" y="2559050"/>
            <a:ext cx="68262" cy="344488"/>
            <a:chOff x="3781820" y="2154238"/>
            <a:chExt cx="69455" cy="345504"/>
          </a:xfrm>
        </p:grpSpPr>
        <p:sp>
          <p:nvSpPr>
            <p:cNvPr id="65" name="Овал 64"/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66" name="Прямая соединительная линия 65"/>
            <p:cNvCxnSpPr>
              <a:stCxn id="65" idx="0"/>
            </p:cNvCxnSpPr>
            <p:nvPr/>
          </p:nvCxnSpPr>
          <p:spPr>
            <a:xfrm flipH="1" flipV="1">
              <a:off x="3815740" y="2211557"/>
              <a:ext cx="1616" cy="21972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Овал 66"/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53262" name="Группа 84"/>
          <p:cNvGrpSpPr>
            <a:grpSpLocks/>
          </p:cNvGrpSpPr>
          <p:nvPr/>
        </p:nvGrpSpPr>
        <p:grpSpPr bwMode="auto">
          <a:xfrm>
            <a:off x="6446838" y="2243138"/>
            <a:ext cx="69850" cy="346075"/>
            <a:chOff x="3781820" y="2154238"/>
            <a:chExt cx="69455" cy="345504"/>
          </a:xfrm>
        </p:grpSpPr>
        <p:sp>
          <p:nvSpPr>
            <p:cNvPr id="86" name="Овал 85"/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87" name="Прямая соединительная линия 86"/>
            <p:cNvCxnSpPr>
              <a:stCxn id="86" idx="0"/>
            </p:cNvCxnSpPr>
            <p:nvPr/>
          </p:nvCxnSpPr>
          <p:spPr>
            <a:xfrm flipH="1" flipV="1">
              <a:off x="3816548" y="2211294"/>
              <a:ext cx="0" cy="22029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Овал 87"/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3263" name="TextBox 11"/>
          <p:cNvSpPr txBox="1">
            <a:spLocks noChangeArrowheads="1"/>
          </p:cNvSpPr>
          <p:nvPr/>
        </p:nvSpPr>
        <p:spPr bwMode="auto">
          <a:xfrm>
            <a:off x="2484438" y="2859088"/>
            <a:ext cx="511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</a:t>
            </a:r>
            <a:r>
              <a:rPr lang="en-US" altLang="ru-RU" sz="10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altLang="ru-RU" sz="10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264" name="TextBox 11"/>
          <p:cNvSpPr txBox="1">
            <a:spLocks noChangeArrowheads="1"/>
          </p:cNvSpPr>
          <p:nvPr/>
        </p:nvSpPr>
        <p:spPr bwMode="auto">
          <a:xfrm>
            <a:off x="5068888" y="2892425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</a:t>
            </a:r>
            <a:r>
              <a:rPr lang="en-US" altLang="ru-RU" sz="10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ru-RU" altLang="ru-RU" sz="10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265" name="TextBox 11"/>
          <p:cNvSpPr txBox="1">
            <a:spLocks noChangeArrowheads="1"/>
          </p:cNvSpPr>
          <p:nvPr/>
        </p:nvSpPr>
        <p:spPr bwMode="auto">
          <a:xfrm>
            <a:off x="3822700" y="812800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</a:t>
            </a:r>
            <a:r>
              <a:rPr lang="en-US" altLang="ru-RU" sz="10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ru-RU" altLang="ru-RU" sz="10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266" name="TextBox 11"/>
          <p:cNvSpPr txBox="1">
            <a:spLocks noChangeArrowheads="1"/>
          </p:cNvSpPr>
          <p:nvPr/>
        </p:nvSpPr>
        <p:spPr bwMode="auto">
          <a:xfrm>
            <a:off x="6011863" y="381000"/>
            <a:ext cx="5127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</a:t>
            </a:r>
            <a:r>
              <a:rPr lang="en-US" altLang="ru-RU" sz="10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ru-RU" altLang="ru-RU" sz="10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9" name="Прямая соединительная линия 98"/>
          <p:cNvCxnSpPr/>
          <p:nvPr/>
        </p:nvCxnSpPr>
        <p:spPr>
          <a:xfrm flipH="1" flipV="1">
            <a:off x="3817938" y="1176338"/>
            <a:ext cx="4762" cy="890587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V="1">
            <a:off x="4802188" y="3175000"/>
            <a:ext cx="0" cy="1341438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flipH="1" flipV="1">
            <a:off x="2428875" y="3167063"/>
            <a:ext cx="1588" cy="67627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70" name="TextBox 6"/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53271" name="Рисунок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" name="Прямая соединительная линия 74"/>
          <p:cNvCxnSpPr/>
          <p:nvPr/>
        </p:nvCxnSpPr>
        <p:spPr>
          <a:xfrm flipV="1">
            <a:off x="5902325" y="715963"/>
            <a:ext cx="0" cy="141287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73" name="Прямоугольник 64"/>
          <p:cNvSpPr>
            <a:spLocks noChangeArrowheads="1"/>
          </p:cNvSpPr>
          <p:nvPr/>
        </p:nvSpPr>
        <p:spPr bwMode="auto">
          <a:xfrm>
            <a:off x="7380288" y="3114675"/>
            <a:ext cx="1800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внебюджетное финансирование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73,1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млн</a:t>
            </a:r>
            <a:r>
              <a:rPr lang="en-US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руб.</a:t>
            </a:r>
          </a:p>
          <a:p>
            <a:endParaRPr lang="ru-RU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реконструкция  здания 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для создания Центра обработки данных в рамках национального проекта «Цифровая Россия» для ООО «Е2 Мобайл»</a:t>
            </a:r>
            <a:endParaRPr lang="en-US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ремонт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дорожного покрытия 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 территории ИП «Новосиб»</a:t>
            </a:r>
            <a:endParaRPr lang="en-US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ru-RU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3274" name="Группа 63"/>
          <p:cNvGrpSpPr>
            <a:grpSpLocks/>
          </p:cNvGrpSpPr>
          <p:nvPr/>
        </p:nvGrpSpPr>
        <p:grpSpPr bwMode="auto">
          <a:xfrm>
            <a:off x="7993063" y="2536825"/>
            <a:ext cx="68262" cy="344488"/>
            <a:chOff x="3781820" y="2154238"/>
            <a:chExt cx="69455" cy="345504"/>
          </a:xfrm>
        </p:grpSpPr>
        <p:sp>
          <p:nvSpPr>
            <p:cNvPr id="49" name="Овал 48"/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50" name="Прямая соединительная линия 49"/>
            <p:cNvCxnSpPr>
              <a:stCxn id="49" idx="0"/>
            </p:cNvCxnSpPr>
            <p:nvPr/>
          </p:nvCxnSpPr>
          <p:spPr>
            <a:xfrm flipH="1" flipV="1">
              <a:off x="3815740" y="2211557"/>
              <a:ext cx="1616" cy="21972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Овал 50"/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3275" name="TextBox 11"/>
          <p:cNvSpPr txBox="1">
            <a:spLocks noChangeArrowheads="1"/>
          </p:cNvSpPr>
          <p:nvPr/>
        </p:nvSpPr>
        <p:spPr bwMode="auto">
          <a:xfrm>
            <a:off x="7659688" y="2892425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</a:t>
            </a:r>
            <a:r>
              <a:rPr lang="en-US" altLang="ru-RU" sz="10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ru-RU" altLang="ru-RU" sz="10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H="1" flipV="1">
            <a:off x="7380288" y="3175000"/>
            <a:ext cx="14287" cy="1141413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77" name="TextBox 5"/>
          <p:cNvSpPr txBox="1">
            <a:spLocks noChangeArrowheads="1"/>
          </p:cNvSpPr>
          <p:nvPr/>
        </p:nvSpPr>
        <p:spPr bwMode="auto">
          <a:xfrm>
            <a:off x="395288" y="1255713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400" b="1" smtClean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278" name="Прямоугольник 15"/>
          <p:cNvSpPr>
            <a:spLocks noChangeArrowheads="1"/>
          </p:cNvSpPr>
          <p:nvPr/>
        </p:nvSpPr>
        <p:spPr bwMode="auto">
          <a:xfrm>
            <a:off x="395288" y="1938338"/>
            <a:ext cx="2520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ИНДУСТРИАЛЬНЫЙ</a:t>
            </a:r>
          </a:p>
          <a:p>
            <a:r>
              <a:rPr lang="ru-RU" altLang="ru-RU" sz="14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ПАРК «НОВОСИБ»</a:t>
            </a:r>
          </a:p>
        </p:txBody>
      </p:sp>
      <p:pic>
        <p:nvPicPr>
          <p:cNvPr id="53279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2840038"/>
            <a:ext cx="148272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3F02C-B439-4955-9140-2AAF953A1AA4}" type="slidenum">
              <a:rPr lang="ru-RU" altLang="ru-RU" smtClean="0"/>
              <a:pPr>
                <a:defRPr/>
              </a:pPr>
              <a:t>25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81719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inv-reg.ru/upload/images/industrialnyij-park-novosi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" t="16414" r="50" b="48131"/>
          <a:stretch>
            <a:fillRect/>
          </a:stretch>
        </p:blipFill>
        <p:spPr bwMode="auto">
          <a:xfrm>
            <a:off x="2771775" y="-1588"/>
            <a:ext cx="6372225" cy="150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356235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Рисунок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8" name="TextBox 8"/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55309" name="TextBox 6"/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55310" name="Рисунок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27" name="Прямоугольник 2"/>
          <p:cNvSpPr>
            <a:spLocks noChangeArrowheads="1"/>
          </p:cNvSpPr>
          <p:nvPr/>
        </p:nvSpPr>
        <p:spPr bwMode="auto">
          <a:xfrm>
            <a:off x="2987675" y="1923678"/>
            <a:ext cx="17684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dirty="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ЦЕЛЕВЫЕ ПОКАЗАТЕЛИ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4386263" y="2624089"/>
            <a:ext cx="4329112" cy="1452562"/>
          </a:xfrm>
          <a:prstGeom prst="rect">
            <a:avLst/>
          </a:prstGeom>
          <a:solidFill>
            <a:schemeClr val="bg1">
              <a:lumMod val="7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6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28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0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213" indent="1588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700">
              <a:solidFill>
                <a:prstClr val="white"/>
              </a:solidFill>
            </a:endParaRPr>
          </a:p>
        </p:txBody>
      </p:sp>
      <p:sp>
        <p:nvSpPr>
          <p:cNvPr id="55329" name="TextBox 18"/>
          <p:cNvSpPr txBox="1">
            <a:spLocks noChangeArrowheads="1"/>
          </p:cNvSpPr>
          <p:nvPr/>
        </p:nvSpPr>
        <p:spPr bwMode="auto">
          <a:xfrm>
            <a:off x="4424363" y="2686001"/>
            <a:ext cx="6508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140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6 411,1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2 056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cxnSp>
        <p:nvCxnSpPr>
          <p:cNvPr id="54" name="Прямая соединительная линия 53">
            <a:extLst/>
          </p:cNvPr>
          <p:cNvCxnSpPr>
            <a:cxnSpLocks/>
          </p:cNvCxnSpPr>
          <p:nvPr/>
        </p:nvCxnSpPr>
        <p:spPr>
          <a:xfrm>
            <a:off x="4400550" y="2852689"/>
            <a:ext cx="42910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/>
          </p:cNvPr>
          <p:cNvCxnSpPr>
            <a:cxnSpLocks/>
          </p:cNvCxnSpPr>
          <p:nvPr/>
        </p:nvCxnSpPr>
        <p:spPr>
          <a:xfrm>
            <a:off x="4400550" y="3087639"/>
            <a:ext cx="4310063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/>
          </p:cNvPr>
          <p:cNvCxnSpPr>
            <a:cxnSpLocks/>
          </p:cNvCxnSpPr>
          <p:nvPr/>
        </p:nvCxnSpPr>
        <p:spPr>
          <a:xfrm>
            <a:off x="4392613" y="2182764"/>
            <a:ext cx="429577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33" name="TextBox 18"/>
          <p:cNvSpPr txBox="1">
            <a:spLocks noChangeArrowheads="1"/>
          </p:cNvSpPr>
          <p:nvPr/>
        </p:nvSpPr>
        <p:spPr bwMode="auto">
          <a:xfrm>
            <a:off x="4578350" y="2316114"/>
            <a:ext cx="5540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2016</a:t>
            </a:r>
            <a:endParaRPr lang="ru-RU" altLang="ru-RU" sz="800" b="1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334" name="TextBox 18"/>
          <p:cNvSpPr txBox="1">
            <a:spLocks noChangeArrowheads="1"/>
          </p:cNvSpPr>
          <p:nvPr/>
        </p:nvSpPr>
        <p:spPr bwMode="auto">
          <a:xfrm>
            <a:off x="5092700" y="2316114"/>
            <a:ext cx="555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2017</a:t>
            </a:r>
            <a:endParaRPr lang="ru-RU" altLang="ru-RU" sz="800" b="1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335" name="TextBox 18"/>
          <p:cNvSpPr txBox="1">
            <a:spLocks noChangeArrowheads="1"/>
          </p:cNvSpPr>
          <p:nvPr/>
        </p:nvSpPr>
        <p:spPr bwMode="auto">
          <a:xfrm>
            <a:off x="5694363" y="2316114"/>
            <a:ext cx="555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ru-RU" altLang="ru-RU" sz="800" b="1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5336" name="Группа 59"/>
          <p:cNvGrpSpPr>
            <a:grpSpLocks/>
          </p:cNvGrpSpPr>
          <p:nvPr/>
        </p:nvGrpSpPr>
        <p:grpSpPr bwMode="auto">
          <a:xfrm>
            <a:off x="2728913" y="2881264"/>
            <a:ext cx="1519237" cy="206375"/>
            <a:chOff x="3094881" y="915566"/>
            <a:chExt cx="1135891" cy="366976"/>
          </a:xfrm>
        </p:grpSpPr>
        <p:sp>
          <p:nvSpPr>
            <p:cNvPr id="114" name="Параллелограмм 113"/>
            <p:cNvSpPr/>
            <p:nvPr/>
          </p:nvSpPr>
          <p:spPr>
            <a:xfrm>
              <a:off x="3094881" y="915566"/>
              <a:ext cx="1113340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3276481" y="915566"/>
              <a:ext cx="954291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55337" name="Группа 60"/>
          <p:cNvGrpSpPr>
            <a:grpSpLocks/>
          </p:cNvGrpSpPr>
          <p:nvPr/>
        </p:nvGrpSpPr>
        <p:grpSpPr bwMode="auto">
          <a:xfrm>
            <a:off x="2632075" y="3116214"/>
            <a:ext cx="1614488" cy="188912"/>
            <a:chOff x="3094881" y="915566"/>
            <a:chExt cx="1135891" cy="366976"/>
          </a:xfrm>
        </p:grpSpPr>
        <p:sp>
          <p:nvSpPr>
            <p:cNvPr id="112" name="Параллелограмм 111"/>
            <p:cNvSpPr/>
            <p:nvPr/>
          </p:nvSpPr>
          <p:spPr>
            <a:xfrm>
              <a:off x="3094881" y="915566"/>
              <a:ext cx="1114669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3" name="Прямоугольник 112"/>
            <p:cNvSpPr/>
            <p:nvPr/>
          </p:nvSpPr>
          <p:spPr>
            <a:xfrm>
              <a:off x="3275819" y="915566"/>
              <a:ext cx="954953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5338" name="TextBox 10"/>
          <p:cNvSpPr txBox="1">
            <a:spLocks noChangeArrowheads="1"/>
          </p:cNvSpPr>
          <p:nvPr/>
        </p:nvSpPr>
        <p:spPr bwMode="auto">
          <a:xfrm>
            <a:off x="2868613" y="2832051"/>
            <a:ext cx="1439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 smtClean="0">
                <a:solidFill>
                  <a:srgbClr val="FFFFFF"/>
                </a:solidFill>
              </a:rPr>
              <a:t>Годовая выручка резидентов, млн руб.</a:t>
            </a:r>
            <a:endParaRPr lang="ru-RU" altLang="ru-RU" sz="700" smtClean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5339" name="Группа 62"/>
          <p:cNvGrpSpPr>
            <a:grpSpLocks/>
          </p:cNvGrpSpPr>
          <p:nvPr/>
        </p:nvGrpSpPr>
        <p:grpSpPr bwMode="auto">
          <a:xfrm>
            <a:off x="2835275" y="2662189"/>
            <a:ext cx="1409700" cy="190500"/>
            <a:chOff x="3094881" y="915566"/>
            <a:chExt cx="1135891" cy="366976"/>
          </a:xfrm>
        </p:grpSpPr>
        <p:sp>
          <p:nvSpPr>
            <p:cNvPr id="110" name="Параллелограмм 109"/>
            <p:cNvSpPr/>
            <p:nvPr/>
          </p:nvSpPr>
          <p:spPr>
            <a:xfrm>
              <a:off x="3094881" y="915566"/>
              <a:ext cx="1114146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1" name="Прямоугольник 110"/>
            <p:cNvSpPr/>
            <p:nvPr/>
          </p:nvSpPr>
          <p:spPr>
            <a:xfrm>
              <a:off x="3276521" y="915566"/>
              <a:ext cx="954251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5340" name="TextBox 10"/>
          <p:cNvSpPr txBox="1">
            <a:spLocks noChangeArrowheads="1"/>
          </p:cNvSpPr>
          <p:nvPr/>
        </p:nvSpPr>
        <p:spPr bwMode="auto">
          <a:xfrm>
            <a:off x="2990850" y="2659014"/>
            <a:ext cx="1317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Количество резидентов</a:t>
            </a:r>
          </a:p>
        </p:txBody>
      </p:sp>
      <p:grpSp>
        <p:nvGrpSpPr>
          <p:cNvPr id="55341" name="Группа 64"/>
          <p:cNvGrpSpPr>
            <a:grpSpLocks/>
          </p:cNvGrpSpPr>
          <p:nvPr/>
        </p:nvGrpSpPr>
        <p:grpSpPr bwMode="auto">
          <a:xfrm>
            <a:off x="2522538" y="3327351"/>
            <a:ext cx="1724025" cy="233363"/>
            <a:chOff x="3094881" y="915566"/>
            <a:chExt cx="1135891" cy="366976"/>
          </a:xfrm>
        </p:grpSpPr>
        <p:sp>
          <p:nvSpPr>
            <p:cNvPr id="108" name="Параллелограмм 107"/>
            <p:cNvSpPr/>
            <p:nvPr/>
          </p:nvSpPr>
          <p:spPr>
            <a:xfrm>
              <a:off x="3094881" y="915566"/>
              <a:ext cx="1113926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9" name="Прямоугольник 108"/>
            <p:cNvSpPr/>
            <p:nvPr/>
          </p:nvSpPr>
          <p:spPr>
            <a:xfrm>
              <a:off x="3275828" y="915566"/>
              <a:ext cx="954944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5342" name="TextBox 10"/>
          <p:cNvSpPr txBox="1">
            <a:spLocks noChangeArrowheads="1"/>
          </p:cNvSpPr>
          <p:nvPr/>
        </p:nvSpPr>
        <p:spPr bwMode="auto">
          <a:xfrm>
            <a:off x="2235200" y="3093989"/>
            <a:ext cx="2079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 smtClean="0">
                <a:solidFill>
                  <a:srgbClr val="FFFFFF"/>
                </a:solidFill>
              </a:rPr>
              <a:t>Количество созданных рабочих мест</a:t>
            </a:r>
            <a:endParaRPr lang="ru-RU" altLang="ru-RU" sz="700" smtClean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343" name="TextBox 10"/>
          <p:cNvSpPr txBox="1">
            <a:spLocks noChangeArrowheads="1"/>
          </p:cNvSpPr>
          <p:nvPr/>
        </p:nvSpPr>
        <p:spPr bwMode="auto">
          <a:xfrm>
            <a:off x="3243263" y="2327226"/>
            <a:ext cx="100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Наименование показателя</a:t>
            </a:r>
          </a:p>
        </p:txBody>
      </p:sp>
      <p:cxnSp>
        <p:nvCxnSpPr>
          <p:cNvPr id="68" name="Прямая соединительная линия 67">
            <a:extLst/>
          </p:cNvPr>
          <p:cNvCxnSpPr>
            <a:cxnSpLocks/>
          </p:cNvCxnSpPr>
          <p:nvPr/>
        </p:nvCxnSpPr>
        <p:spPr>
          <a:xfrm>
            <a:off x="4400550" y="3324176"/>
            <a:ext cx="4281488" cy="11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45" name="TextBox 10"/>
          <p:cNvSpPr txBox="1">
            <a:spLocks noChangeArrowheads="1"/>
          </p:cNvSpPr>
          <p:nvPr/>
        </p:nvSpPr>
        <p:spPr bwMode="auto">
          <a:xfrm>
            <a:off x="2673350" y="3289251"/>
            <a:ext cx="1624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Объем привлеченных инвестиций</a:t>
            </a:r>
          </a:p>
          <a:p>
            <a:pPr algn="r"/>
            <a:r>
              <a:rPr lang="ru-RU" altLang="ru-RU" sz="70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резидентов, млн руб.</a:t>
            </a:r>
            <a:endParaRPr lang="ru-RU" altLang="ru-RU" sz="600" smtClean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5346" name="Группа 69"/>
          <p:cNvGrpSpPr>
            <a:grpSpLocks/>
          </p:cNvGrpSpPr>
          <p:nvPr/>
        </p:nvGrpSpPr>
        <p:grpSpPr bwMode="auto">
          <a:xfrm>
            <a:off x="2422525" y="3598814"/>
            <a:ext cx="1830388" cy="217487"/>
            <a:chOff x="3094881" y="915566"/>
            <a:chExt cx="1135891" cy="366976"/>
          </a:xfrm>
        </p:grpSpPr>
        <p:sp>
          <p:nvSpPr>
            <p:cNvPr id="106" name="Параллелограмм 105"/>
            <p:cNvSpPr/>
            <p:nvPr/>
          </p:nvSpPr>
          <p:spPr>
            <a:xfrm>
              <a:off x="3094881" y="915566"/>
              <a:ext cx="1114217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7" name="Прямоугольник 106"/>
            <p:cNvSpPr/>
            <p:nvPr/>
          </p:nvSpPr>
          <p:spPr>
            <a:xfrm>
              <a:off x="3277136" y="915566"/>
              <a:ext cx="953636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5347" name="TextBox 10"/>
          <p:cNvSpPr txBox="1">
            <a:spLocks noChangeArrowheads="1"/>
          </p:cNvSpPr>
          <p:nvPr/>
        </p:nvSpPr>
        <p:spPr bwMode="auto">
          <a:xfrm>
            <a:off x="2449513" y="3551189"/>
            <a:ext cx="187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Объем налоговых отчислений резидентов в ФБ , млн руб.</a:t>
            </a:r>
            <a:endParaRPr lang="ru-RU" altLang="ru-RU" sz="600" smtClean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2" name="Прямая соединительная линия 71">
            <a:extLst/>
          </p:cNvPr>
          <p:cNvCxnSpPr>
            <a:cxnSpLocks/>
          </p:cNvCxnSpPr>
          <p:nvPr/>
        </p:nvCxnSpPr>
        <p:spPr>
          <a:xfrm flipV="1">
            <a:off x="4386263" y="3560714"/>
            <a:ext cx="4295775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49" name="TextBox 18"/>
          <p:cNvSpPr txBox="1">
            <a:spLocks noChangeArrowheads="1"/>
          </p:cNvSpPr>
          <p:nvPr/>
        </p:nvSpPr>
        <p:spPr bwMode="auto">
          <a:xfrm>
            <a:off x="4457700" y="3624214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308,6</a:t>
            </a:r>
          </a:p>
        </p:txBody>
      </p:sp>
      <p:sp>
        <p:nvSpPr>
          <p:cNvPr id="55350" name="TextBox 18"/>
          <p:cNvSpPr txBox="1">
            <a:spLocks noChangeArrowheads="1"/>
          </p:cNvSpPr>
          <p:nvPr/>
        </p:nvSpPr>
        <p:spPr bwMode="auto">
          <a:xfrm>
            <a:off x="6257925" y="2316114"/>
            <a:ext cx="555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2019</a:t>
            </a:r>
            <a:endParaRPr lang="ru-RU" altLang="ru-RU" sz="800" b="1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351" name="TextBox 18"/>
          <p:cNvSpPr txBox="1">
            <a:spLocks noChangeArrowheads="1"/>
          </p:cNvSpPr>
          <p:nvPr/>
        </p:nvSpPr>
        <p:spPr bwMode="auto">
          <a:xfrm>
            <a:off x="6923088" y="2416126"/>
            <a:ext cx="555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ru-RU" altLang="ru-RU" sz="800" b="1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352" name="TextBox 18"/>
          <p:cNvSpPr txBox="1">
            <a:spLocks noChangeArrowheads="1"/>
          </p:cNvSpPr>
          <p:nvPr/>
        </p:nvSpPr>
        <p:spPr bwMode="auto">
          <a:xfrm>
            <a:off x="7523163" y="2416126"/>
            <a:ext cx="555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2021</a:t>
            </a:r>
            <a:endParaRPr lang="ru-RU" altLang="ru-RU" sz="800" b="1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353" name="TextBox 18"/>
          <p:cNvSpPr txBox="1">
            <a:spLocks noChangeArrowheads="1"/>
          </p:cNvSpPr>
          <p:nvPr/>
        </p:nvSpPr>
        <p:spPr bwMode="auto">
          <a:xfrm>
            <a:off x="8088313" y="2416126"/>
            <a:ext cx="555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2022</a:t>
            </a:r>
            <a:endParaRPr lang="ru-RU" altLang="ru-RU" sz="800" b="1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9" name="Прямая соединительная линия 78">
            <a:extLst/>
          </p:cNvPr>
          <p:cNvCxnSpPr>
            <a:cxnSpLocks/>
          </p:cNvCxnSpPr>
          <p:nvPr/>
        </p:nvCxnSpPr>
        <p:spPr>
          <a:xfrm>
            <a:off x="4397375" y="2624089"/>
            <a:ext cx="429577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355" name="Группа 79"/>
          <p:cNvGrpSpPr>
            <a:grpSpLocks/>
          </p:cNvGrpSpPr>
          <p:nvPr/>
        </p:nvGrpSpPr>
        <p:grpSpPr bwMode="auto">
          <a:xfrm>
            <a:off x="2328863" y="3859164"/>
            <a:ext cx="1917700" cy="217487"/>
            <a:chOff x="3094881" y="915566"/>
            <a:chExt cx="1135891" cy="366976"/>
          </a:xfrm>
        </p:grpSpPr>
        <p:sp>
          <p:nvSpPr>
            <p:cNvPr id="104" name="Параллелограмм 103"/>
            <p:cNvSpPr/>
            <p:nvPr/>
          </p:nvSpPr>
          <p:spPr>
            <a:xfrm>
              <a:off x="3094881" y="915566"/>
              <a:ext cx="1114264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5" name="Прямоугольник 104"/>
            <p:cNvSpPr/>
            <p:nvPr/>
          </p:nvSpPr>
          <p:spPr>
            <a:xfrm>
              <a:off x="3277301" y="915566"/>
              <a:ext cx="953471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55356" name="TextBox 10"/>
          <p:cNvSpPr txBox="1">
            <a:spLocks noChangeArrowheads="1"/>
          </p:cNvSpPr>
          <p:nvPr/>
        </p:nvSpPr>
        <p:spPr bwMode="auto">
          <a:xfrm>
            <a:off x="2379663" y="3819476"/>
            <a:ext cx="187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Объем налоговых отчислений резидентов в ОБ, млн руб.</a:t>
            </a:r>
            <a:endParaRPr lang="ru-RU" altLang="ru-RU" sz="600" smtClean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2" name="Прямая соединительная линия 81">
            <a:extLst/>
          </p:cNvPr>
          <p:cNvCxnSpPr>
            <a:cxnSpLocks/>
          </p:cNvCxnSpPr>
          <p:nvPr/>
        </p:nvCxnSpPr>
        <p:spPr>
          <a:xfrm flipV="1">
            <a:off x="4386263" y="3852814"/>
            <a:ext cx="4295775" cy="4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58" name="TextBox 18"/>
          <p:cNvSpPr txBox="1">
            <a:spLocks noChangeArrowheads="1"/>
          </p:cNvSpPr>
          <p:nvPr/>
        </p:nvSpPr>
        <p:spPr bwMode="auto">
          <a:xfrm>
            <a:off x="4467225" y="3876626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415,9</a:t>
            </a:r>
          </a:p>
        </p:txBody>
      </p:sp>
      <p:sp>
        <p:nvSpPr>
          <p:cNvPr id="55359" name="TextBox 18"/>
          <p:cNvSpPr txBox="1">
            <a:spLocks noChangeArrowheads="1"/>
          </p:cNvSpPr>
          <p:nvPr/>
        </p:nvSpPr>
        <p:spPr bwMode="auto">
          <a:xfrm>
            <a:off x="4989513" y="2687589"/>
            <a:ext cx="65087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80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9877,7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3427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23,2</a:t>
            </a:r>
          </a:p>
        </p:txBody>
      </p:sp>
      <p:sp>
        <p:nvSpPr>
          <p:cNvPr id="55360" name="TextBox 18"/>
          <p:cNvSpPr txBox="1">
            <a:spLocks noChangeArrowheads="1"/>
          </p:cNvSpPr>
          <p:nvPr/>
        </p:nvSpPr>
        <p:spPr bwMode="auto">
          <a:xfrm>
            <a:off x="5022850" y="3624214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434,4</a:t>
            </a:r>
          </a:p>
        </p:txBody>
      </p:sp>
      <p:sp>
        <p:nvSpPr>
          <p:cNvPr id="55361" name="TextBox 18"/>
          <p:cNvSpPr txBox="1">
            <a:spLocks noChangeArrowheads="1"/>
          </p:cNvSpPr>
          <p:nvPr/>
        </p:nvSpPr>
        <p:spPr bwMode="auto">
          <a:xfrm>
            <a:off x="5032375" y="3878214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585,6</a:t>
            </a:r>
          </a:p>
        </p:txBody>
      </p:sp>
      <p:sp>
        <p:nvSpPr>
          <p:cNvPr id="55362" name="TextBox 18"/>
          <p:cNvSpPr txBox="1">
            <a:spLocks noChangeArrowheads="1"/>
          </p:cNvSpPr>
          <p:nvPr/>
        </p:nvSpPr>
        <p:spPr bwMode="auto">
          <a:xfrm>
            <a:off x="5616575" y="2687589"/>
            <a:ext cx="65087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36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7868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3309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235,3</a:t>
            </a:r>
          </a:p>
        </p:txBody>
      </p:sp>
      <p:sp>
        <p:nvSpPr>
          <p:cNvPr id="55363" name="TextBox 18"/>
          <p:cNvSpPr txBox="1">
            <a:spLocks noChangeArrowheads="1"/>
          </p:cNvSpPr>
          <p:nvPr/>
        </p:nvSpPr>
        <p:spPr bwMode="auto">
          <a:xfrm>
            <a:off x="5649913" y="3624214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354,1</a:t>
            </a:r>
          </a:p>
        </p:txBody>
      </p:sp>
      <p:sp>
        <p:nvSpPr>
          <p:cNvPr id="55364" name="TextBox 18"/>
          <p:cNvSpPr txBox="1">
            <a:spLocks noChangeArrowheads="1"/>
          </p:cNvSpPr>
          <p:nvPr/>
        </p:nvSpPr>
        <p:spPr bwMode="auto">
          <a:xfrm>
            <a:off x="5659438" y="3878214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495,7</a:t>
            </a:r>
          </a:p>
        </p:txBody>
      </p:sp>
      <p:sp>
        <p:nvSpPr>
          <p:cNvPr id="55365" name="TextBox 18"/>
          <p:cNvSpPr txBox="1">
            <a:spLocks noChangeArrowheads="1"/>
          </p:cNvSpPr>
          <p:nvPr/>
        </p:nvSpPr>
        <p:spPr bwMode="auto">
          <a:xfrm>
            <a:off x="6192838" y="2687589"/>
            <a:ext cx="65087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53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6851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3000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55366" name="TextBox 18"/>
          <p:cNvSpPr txBox="1">
            <a:spLocks noChangeArrowheads="1"/>
          </p:cNvSpPr>
          <p:nvPr/>
        </p:nvSpPr>
        <p:spPr bwMode="auto">
          <a:xfrm>
            <a:off x="6226175" y="3624214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294,6</a:t>
            </a:r>
          </a:p>
        </p:txBody>
      </p:sp>
      <p:sp>
        <p:nvSpPr>
          <p:cNvPr id="55367" name="TextBox 18"/>
          <p:cNvSpPr txBox="1">
            <a:spLocks noChangeArrowheads="1"/>
          </p:cNvSpPr>
          <p:nvPr/>
        </p:nvSpPr>
        <p:spPr bwMode="auto">
          <a:xfrm>
            <a:off x="6235700" y="3878214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411,1</a:t>
            </a:r>
          </a:p>
        </p:txBody>
      </p:sp>
      <p:sp>
        <p:nvSpPr>
          <p:cNvPr id="55368" name="TextBox 18"/>
          <p:cNvSpPr txBox="1">
            <a:spLocks noChangeArrowheads="1"/>
          </p:cNvSpPr>
          <p:nvPr/>
        </p:nvSpPr>
        <p:spPr bwMode="auto">
          <a:xfrm>
            <a:off x="6770688" y="2687589"/>
            <a:ext cx="65087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50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7000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3 000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55369" name="TextBox 18"/>
          <p:cNvSpPr txBox="1">
            <a:spLocks noChangeArrowheads="1"/>
          </p:cNvSpPr>
          <p:nvPr/>
        </p:nvSpPr>
        <p:spPr bwMode="auto">
          <a:xfrm>
            <a:off x="6804025" y="3624214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315</a:t>
            </a:r>
          </a:p>
        </p:txBody>
      </p:sp>
      <p:sp>
        <p:nvSpPr>
          <p:cNvPr id="55370" name="TextBox 18"/>
          <p:cNvSpPr txBox="1">
            <a:spLocks noChangeArrowheads="1"/>
          </p:cNvSpPr>
          <p:nvPr/>
        </p:nvSpPr>
        <p:spPr bwMode="auto">
          <a:xfrm>
            <a:off x="6813550" y="3878214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420</a:t>
            </a:r>
          </a:p>
        </p:txBody>
      </p:sp>
      <p:sp>
        <p:nvSpPr>
          <p:cNvPr id="55371" name="TextBox 18"/>
          <p:cNvSpPr txBox="1">
            <a:spLocks noChangeArrowheads="1"/>
          </p:cNvSpPr>
          <p:nvPr/>
        </p:nvSpPr>
        <p:spPr bwMode="auto">
          <a:xfrm>
            <a:off x="7416800" y="2687589"/>
            <a:ext cx="650875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50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7500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3 000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55372" name="TextBox 18"/>
          <p:cNvSpPr txBox="1">
            <a:spLocks noChangeArrowheads="1"/>
          </p:cNvSpPr>
          <p:nvPr/>
        </p:nvSpPr>
        <p:spPr bwMode="auto">
          <a:xfrm>
            <a:off x="7450138" y="3624214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340</a:t>
            </a:r>
          </a:p>
        </p:txBody>
      </p:sp>
      <p:sp>
        <p:nvSpPr>
          <p:cNvPr id="55373" name="TextBox 18"/>
          <p:cNvSpPr txBox="1">
            <a:spLocks noChangeArrowheads="1"/>
          </p:cNvSpPr>
          <p:nvPr/>
        </p:nvSpPr>
        <p:spPr bwMode="auto">
          <a:xfrm>
            <a:off x="7459663" y="3878214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450</a:t>
            </a:r>
          </a:p>
        </p:txBody>
      </p:sp>
      <p:sp>
        <p:nvSpPr>
          <p:cNvPr id="55374" name="TextBox 18"/>
          <p:cNvSpPr txBox="1">
            <a:spLocks noChangeArrowheads="1"/>
          </p:cNvSpPr>
          <p:nvPr/>
        </p:nvSpPr>
        <p:spPr bwMode="auto">
          <a:xfrm>
            <a:off x="7993063" y="2687589"/>
            <a:ext cx="65087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50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8000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3 000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55375" name="TextBox 18"/>
          <p:cNvSpPr txBox="1">
            <a:spLocks noChangeArrowheads="1"/>
          </p:cNvSpPr>
          <p:nvPr/>
        </p:nvSpPr>
        <p:spPr bwMode="auto">
          <a:xfrm>
            <a:off x="8026400" y="3624214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360</a:t>
            </a:r>
          </a:p>
        </p:txBody>
      </p:sp>
      <p:sp>
        <p:nvSpPr>
          <p:cNvPr id="55376" name="TextBox 18"/>
          <p:cNvSpPr txBox="1">
            <a:spLocks noChangeArrowheads="1"/>
          </p:cNvSpPr>
          <p:nvPr/>
        </p:nvSpPr>
        <p:spPr bwMode="auto">
          <a:xfrm>
            <a:off x="8035925" y="3878214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480</a:t>
            </a:r>
          </a:p>
        </p:txBody>
      </p:sp>
      <p:sp>
        <p:nvSpPr>
          <p:cNvPr id="55377" name="TextBox 18"/>
          <p:cNvSpPr txBox="1">
            <a:spLocks noChangeArrowheads="1"/>
          </p:cNvSpPr>
          <p:nvPr/>
        </p:nvSpPr>
        <p:spPr bwMode="auto">
          <a:xfrm>
            <a:off x="7043738" y="2174826"/>
            <a:ext cx="13525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Перспективное развитие</a:t>
            </a:r>
          </a:p>
        </p:txBody>
      </p:sp>
      <p:sp>
        <p:nvSpPr>
          <p:cNvPr id="55378" name="Прямоугольник 15"/>
          <p:cNvSpPr>
            <a:spLocks noChangeArrowheads="1"/>
          </p:cNvSpPr>
          <p:nvPr/>
        </p:nvSpPr>
        <p:spPr bwMode="auto">
          <a:xfrm>
            <a:off x="395288" y="1938338"/>
            <a:ext cx="2520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ИНДУСТРИАЛЬНЫЙ</a:t>
            </a:r>
          </a:p>
          <a:p>
            <a:r>
              <a:rPr lang="ru-RU" altLang="ru-RU" sz="14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ПАРК «НОВОСИБ»</a:t>
            </a:r>
          </a:p>
        </p:txBody>
      </p:sp>
      <p:pic>
        <p:nvPicPr>
          <p:cNvPr id="55379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2840038"/>
            <a:ext cx="1482725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3F02C-B439-4955-9140-2AAF953A1AA4}" type="slidenum">
              <a:rPr lang="ru-RU" altLang="ru-RU" smtClean="0"/>
              <a:pPr>
                <a:defRPr/>
              </a:pPr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020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7" r="577" b="14999"/>
          <a:stretch>
            <a:fillRect/>
          </a:stretch>
        </p:blipFill>
        <p:spPr bwMode="auto">
          <a:xfrm>
            <a:off x="2852738" y="0"/>
            <a:ext cx="629126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3568700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8"/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45062" name="TextBox 9"/>
          <p:cNvSpPr txBox="1">
            <a:spLocks noChangeArrowheads="1"/>
          </p:cNvSpPr>
          <p:nvPr/>
        </p:nvSpPr>
        <p:spPr bwMode="auto">
          <a:xfrm>
            <a:off x="3375025" y="1709738"/>
            <a:ext cx="26558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ИНДУСТРИАЛЬНЫЙ ПАРК «ЭКРАН»</a:t>
            </a:r>
          </a:p>
        </p:txBody>
      </p:sp>
      <p:sp>
        <p:nvSpPr>
          <p:cNvPr id="45063" name="TextBox 10"/>
          <p:cNvSpPr txBox="1">
            <a:spLocks noChangeArrowheads="1"/>
          </p:cNvSpPr>
          <p:nvPr/>
        </p:nvSpPr>
        <p:spPr bwMode="auto">
          <a:xfrm>
            <a:off x="3355975" y="1993900"/>
            <a:ext cx="33766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Частный индустриальный парк типа «brownfield» создан в декабре 2016 года на территории АО «Завод «Экран» и предназначен для размещения производственных предприятий в промышленной части Новосибирска</a:t>
            </a:r>
            <a:endParaRPr lang="ru-RU" altLang="ru-RU" sz="900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064" name="TextBox 16"/>
          <p:cNvSpPr txBox="1">
            <a:spLocks noChangeArrowheads="1"/>
          </p:cNvSpPr>
          <p:nvPr/>
        </p:nvSpPr>
        <p:spPr bwMode="auto">
          <a:xfrm>
            <a:off x="7092950" y="2060575"/>
            <a:ext cx="6508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2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31 га</a:t>
            </a:r>
            <a:r>
              <a:rPr lang="ru-RU" altLang="ru-RU" sz="120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spcBef>
                <a:spcPts val="400"/>
              </a:spcBef>
            </a:pPr>
            <a:r>
              <a:rPr lang="ru-RU" altLang="ru-RU" sz="90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площадь</a:t>
            </a:r>
          </a:p>
        </p:txBody>
      </p:sp>
      <p:sp>
        <p:nvSpPr>
          <p:cNvPr id="45065" name="TextBox 16"/>
          <p:cNvSpPr txBox="1">
            <a:spLocks noChangeArrowheads="1"/>
          </p:cNvSpPr>
          <p:nvPr/>
        </p:nvSpPr>
        <p:spPr bwMode="auto">
          <a:xfrm>
            <a:off x="7092950" y="3213100"/>
            <a:ext cx="19431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649 млн руб. </a:t>
            </a:r>
          </a:p>
          <a:p>
            <a:r>
              <a:rPr lang="ru-RU" altLang="ru-RU" sz="90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инвестиции резидентов</a:t>
            </a:r>
          </a:p>
        </p:txBody>
      </p:sp>
      <p:sp>
        <p:nvSpPr>
          <p:cNvPr id="45066" name="TextBox 16"/>
          <p:cNvSpPr txBox="1">
            <a:spLocks noChangeArrowheads="1"/>
          </p:cNvSpPr>
          <p:nvPr/>
        </p:nvSpPr>
        <p:spPr bwMode="auto">
          <a:xfrm>
            <a:off x="7092950" y="2630488"/>
            <a:ext cx="7969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ru-RU" altLang="ru-RU" sz="12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</a:t>
            </a:r>
            <a:br>
              <a:rPr lang="ru-RU" altLang="ru-RU" sz="12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резидентов</a:t>
            </a:r>
          </a:p>
        </p:txBody>
      </p:sp>
      <p:sp>
        <p:nvSpPr>
          <p:cNvPr id="45067" name="TextBox 10"/>
          <p:cNvSpPr txBox="1">
            <a:spLocks noChangeArrowheads="1"/>
          </p:cNvSpPr>
          <p:nvPr/>
        </p:nvSpPr>
        <p:spPr bwMode="auto">
          <a:xfrm>
            <a:off x="3859213" y="3321050"/>
            <a:ext cx="23685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ru-RU" altLang="ru-RU" sz="90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Электронно-оптическое производство</a:t>
            </a:r>
          </a:p>
          <a:p>
            <a:pPr>
              <a:spcBef>
                <a:spcPts val="600"/>
              </a:spcBef>
            </a:pPr>
            <a:r>
              <a:rPr lang="ru-RU" altLang="ru-RU" sz="90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Стекольное производство</a:t>
            </a:r>
          </a:p>
          <a:p>
            <a:pPr>
              <a:spcBef>
                <a:spcPts val="600"/>
              </a:spcBef>
            </a:pPr>
            <a:r>
              <a:rPr lang="ru-RU" altLang="ru-RU" sz="90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Упаковочное производство</a:t>
            </a:r>
          </a:p>
          <a:p>
            <a:pPr>
              <a:spcBef>
                <a:spcPts val="600"/>
              </a:spcBef>
            </a:pPr>
            <a:r>
              <a:rPr lang="ru-RU" altLang="ru-RU" sz="90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Лёгкая промышленность</a:t>
            </a:r>
          </a:p>
          <a:p>
            <a:pPr>
              <a:spcBef>
                <a:spcPts val="600"/>
              </a:spcBef>
            </a:pPr>
            <a:r>
              <a:rPr lang="ru-RU" altLang="ru-RU" sz="90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Пищевая промышленность</a:t>
            </a:r>
          </a:p>
        </p:txBody>
      </p:sp>
      <p:sp>
        <p:nvSpPr>
          <p:cNvPr id="82" name="Параллелограмм 81">
            <a:extLst/>
          </p:cNvPr>
          <p:cNvSpPr/>
          <p:nvPr/>
        </p:nvSpPr>
        <p:spPr>
          <a:xfrm>
            <a:off x="3506788" y="3421063"/>
            <a:ext cx="101600" cy="46037"/>
          </a:xfrm>
          <a:prstGeom prst="parallelogram">
            <a:avLst/>
          </a:prstGeom>
          <a:solidFill>
            <a:srgbClr val="00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3" name="Параллелограмм 82">
            <a:extLst/>
          </p:cNvPr>
          <p:cNvSpPr/>
          <p:nvPr/>
        </p:nvSpPr>
        <p:spPr>
          <a:xfrm>
            <a:off x="3506788" y="3632200"/>
            <a:ext cx="101600" cy="46038"/>
          </a:xfrm>
          <a:prstGeom prst="parallelogram">
            <a:avLst/>
          </a:prstGeom>
          <a:solidFill>
            <a:srgbClr val="00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4" name="Параллелограмм 83">
            <a:extLst/>
          </p:cNvPr>
          <p:cNvSpPr/>
          <p:nvPr/>
        </p:nvSpPr>
        <p:spPr>
          <a:xfrm>
            <a:off x="3506788" y="3844925"/>
            <a:ext cx="101600" cy="46038"/>
          </a:xfrm>
          <a:prstGeom prst="parallelogram">
            <a:avLst/>
          </a:prstGeom>
          <a:solidFill>
            <a:srgbClr val="00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5" name="Параллелограмм 84">
            <a:extLst/>
          </p:cNvPr>
          <p:cNvSpPr/>
          <p:nvPr/>
        </p:nvSpPr>
        <p:spPr>
          <a:xfrm>
            <a:off x="3506788" y="4059238"/>
            <a:ext cx="101600" cy="46037"/>
          </a:xfrm>
          <a:prstGeom prst="parallelogram">
            <a:avLst/>
          </a:prstGeom>
          <a:solidFill>
            <a:srgbClr val="00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6" name="Параллелограмм 85">
            <a:extLst/>
          </p:cNvPr>
          <p:cNvSpPr/>
          <p:nvPr/>
        </p:nvSpPr>
        <p:spPr>
          <a:xfrm>
            <a:off x="3506788" y="4273550"/>
            <a:ext cx="101600" cy="46038"/>
          </a:xfrm>
          <a:prstGeom prst="parallelogram">
            <a:avLst/>
          </a:prstGeom>
          <a:solidFill>
            <a:srgbClr val="006C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5073" name="Прямоугольник 5"/>
          <p:cNvSpPr>
            <a:spLocks noChangeArrowheads="1"/>
          </p:cNvSpPr>
          <p:nvPr/>
        </p:nvSpPr>
        <p:spPr bwMode="auto">
          <a:xfrm>
            <a:off x="3554413" y="3090863"/>
            <a:ext cx="24876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ru-RU" altLang="ru-RU" sz="9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СФЕРЫ ДЕЯТЕЛЬНОСТИ:</a:t>
            </a:r>
          </a:p>
        </p:txBody>
      </p:sp>
      <p:cxnSp>
        <p:nvCxnSpPr>
          <p:cNvPr id="89" name="Прямая соединительная линия 88">
            <a:extLst/>
          </p:cNvPr>
          <p:cNvCxnSpPr>
            <a:cxnSpLocks/>
          </p:cNvCxnSpPr>
          <p:nvPr/>
        </p:nvCxnSpPr>
        <p:spPr>
          <a:xfrm flipH="1">
            <a:off x="3375025" y="2882900"/>
            <a:ext cx="31511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75" name="Picture 2" descr="http://ecran.ru/upload/iblock/120/120aff42b42b035a26fc7842b696ac2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4475163"/>
            <a:ext cx="14827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6" name="Picture 4" descr="http://park-ecran.su/upload/iblock/2ac/2ac4de060fa2d3239c72e2dc9fe4bff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3968750"/>
            <a:ext cx="114141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7" name="TextBox 6"/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45078" name="Рисунок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9" name="Picture 2" descr="Экран-Оптические системы, А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0" y="4029075"/>
            <a:ext cx="738188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0" name="Picture 4" descr="Сибирское стекло, ООО Новое стекло, ООО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040063"/>
            <a:ext cx="3603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1" name="Picture 6" descr="Нео-пак, ООО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3549650"/>
            <a:ext cx="6413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2" name="Picture 8" descr="Кват-премиум, ООО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4421188"/>
            <a:ext cx="9096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3" name="Прямоугольник 62"/>
          <p:cNvSpPr>
            <a:spLocks noChangeArrowheads="1"/>
          </p:cNvSpPr>
          <p:nvPr/>
        </p:nvSpPr>
        <p:spPr bwMode="auto">
          <a:xfrm>
            <a:off x="395288" y="1938338"/>
            <a:ext cx="2520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ИНДУСТРИАЛЬНЫЙ</a:t>
            </a:r>
          </a:p>
          <a:p>
            <a:r>
              <a:rPr lang="ru-RU" altLang="ru-RU" sz="14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ПАРК «ЭКРАН»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3F02C-B439-4955-9140-2AAF953A1AA4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479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3568700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6"/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46085" name="TextBox 3"/>
          <p:cNvSpPr txBox="1">
            <a:spLocks noChangeArrowheads="1"/>
          </p:cNvSpPr>
          <p:nvPr/>
        </p:nvSpPr>
        <p:spPr bwMode="auto">
          <a:xfrm>
            <a:off x="395288" y="1123950"/>
            <a:ext cx="1431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ЭТАПЫ</a:t>
            </a:r>
            <a:r>
              <a:rPr lang="ru-RU" altLang="ru-RU" sz="900" b="1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000" b="1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СОЗДАНИЯ</a:t>
            </a:r>
            <a:endParaRPr lang="ru-RU" altLang="ru-RU" sz="900" b="1" smtClean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ru-RU" altLang="ru-RU" sz="1000" smtClean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086" name="TextBox 38"/>
          <p:cNvSpPr txBox="1">
            <a:spLocks noChangeArrowheads="1"/>
          </p:cNvSpPr>
          <p:nvPr/>
        </p:nvSpPr>
        <p:spPr bwMode="auto">
          <a:xfrm>
            <a:off x="2859088" y="3094038"/>
            <a:ext cx="1944687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700" b="1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получение сертификата соответствия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Национальному стандарту РФ ГОСТ Р 56301-2014 «Индустриальные парки. Требования»</a:t>
            </a:r>
          </a:p>
          <a:p>
            <a:endParaRPr lang="ru-RU" altLang="ru-RU" sz="700" b="1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привлечены первые резиденты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ООО </a:t>
            </a:r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Сибирское стекло», АО «Экран-оптические системы»</a:t>
            </a:r>
          </a:p>
        </p:txBody>
      </p:sp>
      <p:sp>
        <p:nvSpPr>
          <p:cNvPr id="46087" name="Прямоугольник 62"/>
          <p:cNvSpPr>
            <a:spLocks noChangeArrowheads="1"/>
          </p:cNvSpPr>
          <p:nvPr/>
        </p:nvSpPr>
        <p:spPr bwMode="auto">
          <a:xfrm>
            <a:off x="4510088" y="1103313"/>
            <a:ext cx="1893887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начало работы индустриального парка</a:t>
            </a:r>
          </a:p>
          <a:p>
            <a:endParaRPr lang="ru-RU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внебюджетное финансирование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15 млн руб.</a:t>
            </a:r>
          </a:p>
          <a:p>
            <a:endParaRPr lang="ru-RU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привлечено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 новых резидента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ООО «Новое стекло», ООО «Нео-пак» </a:t>
            </a:r>
          </a:p>
          <a:p>
            <a:endParaRPr lang="ru-RU" altLang="ru-RU" sz="4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088" name="Прямоугольник 64"/>
          <p:cNvSpPr>
            <a:spLocks noChangeArrowheads="1"/>
          </p:cNvSpPr>
          <p:nvPr/>
        </p:nvSpPr>
        <p:spPr bwMode="auto">
          <a:xfrm>
            <a:off x="5867400" y="3103563"/>
            <a:ext cx="1831975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вхождение в федеральный реестр индустриальных парков Минпромторга России</a:t>
            </a:r>
          </a:p>
          <a:p>
            <a:endParaRPr lang="ru-RU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внебюджетное финансирование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18 млн руб.</a:t>
            </a:r>
          </a:p>
          <a:p>
            <a:endParaRPr lang="ru-RU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привлечение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резидента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ООО «Кват-премиум»</a:t>
            </a:r>
            <a:endParaRPr lang="ru-RU" altLang="ru-RU" sz="6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089" name="Прямоугольник 69"/>
          <p:cNvSpPr>
            <a:spLocks noChangeArrowheads="1"/>
          </p:cNvSpPr>
          <p:nvPr/>
        </p:nvSpPr>
        <p:spPr bwMode="auto">
          <a:xfrm>
            <a:off x="7388225" y="1695450"/>
            <a:ext cx="1768475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7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внебюджетное финансирование</a:t>
            </a:r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16 млн руб</a:t>
            </a:r>
            <a:r>
              <a:rPr lang="ru-RU" altLang="ru-RU" sz="8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just"/>
            <a:endParaRPr lang="ru-RU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V="1">
            <a:off x="3151188" y="2570163"/>
            <a:ext cx="5156200" cy="2222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091" name="Группа 43"/>
          <p:cNvGrpSpPr>
            <a:grpSpLocks/>
          </p:cNvGrpSpPr>
          <p:nvPr/>
        </p:nvGrpSpPr>
        <p:grpSpPr bwMode="auto">
          <a:xfrm>
            <a:off x="3462338" y="2589213"/>
            <a:ext cx="69850" cy="344487"/>
            <a:chOff x="3781820" y="2154238"/>
            <a:chExt cx="69455" cy="345504"/>
          </a:xfrm>
        </p:grpSpPr>
        <p:sp>
          <p:nvSpPr>
            <p:cNvPr id="45" name="Овал 44"/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46" name="Прямая соединительная линия 45"/>
            <p:cNvCxnSpPr>
              <a:stCxn id="45" idx="0"/>
            </p:cNvCxnSpPr>
            <p:nvPr/>
          </p:nvCxnSpPr>
          <p:spPr>
            <a:xfrm flipH="1" flipV="1">
              <a:off x="3816548" y="2211557"/>
              <a:ext cx="0" cy="21972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Овал 46"/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46092" name="Группа 51"/>
          <p:cNvGrpSpPr>
            <a:grpSpLocks/>
          </p:cNvGrpSpPr>
          <p:nvPr/>
        </p:nvGrpSpPr>
        <p:grpSpPr bwMode="auto">
          <a:xfrm>
            <a:off x="4643438" y="2278063"/>
            <a:ext cx="68262" cy="344487"/>
            <a:chOff x="3781820" y="2154238"/>
            <a:chExt cx="69455" cy="345504"/>
          </a:xfrm>
        </p:grpSpPr>
        <p:sp>
          <p:nvSpPr>
            <p:cNvPr id="53" name="Овал 52"/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54" name="Прямая соединительная линия 53"/>
            <p:cNvCxnSpPr>
              <a:stCxn id="53" idx="0"/>
            </p:cNvCxnSpPr>
            <p:nvPr/>
          </p:nvCxnSpPr>
          <p:spPr>
            <a:xfrm flipH="1" flipV="1">
              <a:off x="3815740" y="2211557"/>
              <a:ext cx="1616" cy="21972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Овал 56"/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46093" name="Группа 63"/>
          <p:cNvGrpSpPr>
            <a:grpSpLocks/>
          </p:cNvGrpSpPr>
          <p:nvPr/>
        </p:nvGrpSpPr>
        <p:grpSpPr bwMode="auto">
          <a:xfrm>
            <a:off x="6234113" y="2559050"/>
            <a:ext cx="68262" cy="344488"/>
            <a:chOff x="3781820" y="2154238"/>
            <a:chExt cx="69455" cy="345504"/>
          </a:xfrm>
        </p:grpSpPr>
        <p:sp>
          <p:nvSpPr>
            <p:cNvPr id="65" name="Овал 64"/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66" name="Прямая соединительная линия 65"/>
            <p:cNvCxnSpPr>
              <a:stCxn id="65" idx="0"/>
            </p:cNvCxnSpPr>
            <p:nvPr/>
          </p:nvCxnSpPr>
          <p:spPr>
            <a:xfrm flipH="1" flipV="1">
              <a:off x="3815740" y="2211557"/>
              <a:ext cx="1616" cy="21972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Овал 66"/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46094" name="Группа 84"/>
          <p:cNvGrpSpPr>
            <a:grpSpLocks/>
          </p:cNvGrpSpPr>
          <p:nvPr/>
        </p:nvGrpSpPr>
        <p:grpSpPr bwMode="auto">
          <a:xfrm>
            <a:off x="7921625" y="2255838"/>
            <a:ext cx="69850" cy="346075"/>
            <a:chOff x="3781820" y="2154238"/>
            <a:chExt cx="69455" cy="345504"/>
          </a:xfrm>
        </p:grpSpPr>
        <p:sp>
          <p:nvSpPr>
            <p:cNvPr id="86" name="Овал 85"/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87" name="Прямая соединительная линия 86"/>
            <p:cNvCxnSpPr>
              <a:stCxn id="86" idx="0"/>
            </p:cNvCxnSpPr>
            <p:nvPr/>
          </p:nvCxnSpPr>
          <p:spPr>
            <a:xfrm flipH="1" flipV="1">
              <a:off x="3816548" y="2211294"/>
              <a:ext cx="0" cy="22029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Овал 87"/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6095" name="TextBox 11"/>
          <p:cNvSpPr txBox="1">
            <a:spLocks noChangeArrowheads="1"/>
          </p:cNvSpPr>
          <p:nvPr/>
        </p:nvSpPr>
        <p:spPr bwMode="auto">
          <a:xfrm>
            <a:off x="3030538" y="2919413"/>
            <a:ext cx="511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2016</a:t>
            </a:r>
          </a:p>
        </p:txBody>
      </p:sp>
      <p:sp>
        <p:nvSpPr>
          <p:cNvPr id="46096" name="TextBox 11"/>
          <p:cNvSpPr txBox="1">
            <a:spLocks noChangeArrowheads="1"/>
          </p:cNvSpPr>
          <p:nvPr/>
        </p:nvSpPr>
        <p:spPr bwMode="auto">
          <a:xfrm>
            <a:off x="5967413" y="2892425"/>
            <a:ext cx="5127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2018</a:t>
            </a:r>
          </a:p>
        </p:txBody>
      </p:sp>
      <p:sp>
        <p:nvSpPr>
          <p:cNvPr id="46097" name="TextBox 11"/>
          <p:cNvSpPr txBox="1">
            <a:spLocks noChangeArrowheads="1"/>
          </p:cNvSpPr>
          <p:nvPr/>
        </p:nvSpPr>
        <p:spPr bwMode="auto">
          <a:xfrm>
            <a:off x="4624388" y="841375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2017</a:t>
            </a:r>
          </a:p>
        </p:txBody>
      </p:sp>
      <p:sp>
        <p:nvSpPr>
          <p:cNvPr id="46098" name="TextBox 11"/>
          <p:cNvSpPr txBox="1">
            <a:spLocks noChangeArrowheads="1"/>
          </p:cNvSpPr>
          <p:nvPr/>
        </p:nvSpPr>
        <p:spPr bwMode="auto">
          <a:xfrm>
            <a:off x="7466013" y="1466850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2019</a:t>
            </a:r>
          </a:p>
        </p:txBody>
      </p:sp>
      <p:cxnSp>
        <p:nvCxnSpPr>
          <p:cNvPr id="99" name="Прямая соединительная линия 98"/>
          <p:cNvCxnSpPr/>
          <p:nvPr/>
        </p:nvCxnSpPr>
        <p:spPr>
          <a:xfrm flipH="1" flipV="1">
            <a:off x="4540250" y="1154113"/>
            <a:ext cx="7938" cy="80962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H="1" flipV="1">
            <a:off x="5903913" y="3165475"/>
            <a:ext cx="1587" cy="931863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flipH="1" flipV="1">
            <a:off x="2841625" y="3175000"/>
            <a:ext cx="11113" cy="103187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02" name="TextBox 6"/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46103" name="Рисунок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5" name="Прямая соединительная линия 74"/>
          <p:cNvCxnSpPr/>
          <p:nvPr/>
        </p:nvCxnSpPr>
        <p:spPr>
          <a:xfrm flipV="1">
            <a:off x="7388225" y="1770063"/>
            <a:ext cx="0" cy="290512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105" name="Прямоугольник 62"/>
          <p:cNvSpPr>
            <a:spLocks noChangeArrowheads="1"/>
          </p:cNvSpPr>
          <p:nvPr/>
        </p:nvSpPr>
        <p:spPr bwMode="auto">
          <a:xfrm>
            <a:off x="395288" y="1938338"/>
            <a:ext cx="2520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ИНДУСТРИАЛЬНЫЙ</a:t>
            </a:r>
          </a:p>
          <a:p>
            <a:r>
              <a:rPr lang="ru-RU" altLang="ru-RU" sz="14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ПАРК «ЭКРАН»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3F02C-B439-4955-9140-2AAF953A1AA4}" type="slidenum">
              <a:rPr lang="ru-RU" altLang="ru-RU" smtClean="0"/>
              <a:pPr>
                <a:defRPr/>
              </a:pPr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10546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7" r="577" b="14999"/>
          <a:stretch>
            <a:fillRect/>
          </a:stretch>
        </p:blipFill>
        <p:spPr bwMode="auto">
          <a:xfrm>
            <a:off x="2852738" y="0"/>
            <a:ext cx="6291262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3568700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Рисунок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3" name="TextBox 8"/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48144" name="TextBox 6"/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48145" name="Рисунок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5" name="Прямоугольник 2"/>
          <p:cNvSpPr>
            <a:spLocks noChangeArrowheads="1"/>
          </p:cNvSpPr>
          <p:nvPr/>
        </p:nvSpPr>
        <p:spPr bwMode="auto">
          <a:xfrm>
            <a:off x="3235573" y="1851670"/>
            <a:ext cx="17684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ЦЕЛЕВЫЕ ПОКАЗАТЕЛИ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4625975" y="2708920"/>
            <a:ext cx="3770313" cy="1481138"/>
          </a:xfrm>
          <a:prstGeom prst="rect">
            <a:avLst/>
          </a:prstGeom>
          <a:solidFill>
            <a:schemeClr val="bg1">
              <a:lumMod val="7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700">
              <a:solidFill>
                <a:prstClr val="white"/>
              </a:solidFill>
            </a:endParaRPr>
          </a:p>
        </p:txBody>
      </p:sp>
      <p:sp>
        <p:nvSpPr>
          <p:cNvPr id="48157" name="TextBox 18"/>
          <p:cNvSpPr txBox="1">
            <a:spLocks noChangeArrowheads="1"/>
          </p:cNvSpPr>
          <p:nvPr/>
        </p:nvSpPr>
        <p:spPr bwMode="auto">
          <a:xfrm>
            <a:off x="5619750" y="2759720"/>
            <a:ext cx="6635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5 251,5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991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511,3</a:t>
            </a:r>
          </a:p>
        </p:txBody>
      </p:sp>
      <p:sp>
        <p:nvSpPr>
          <p:cNvPr id="48158" name="TextBox 18"/>
          <p:cNvSpPr txBox="1">
            <a:spLocks noChangeArrowheads="1"/>
          </p:cNvSpPr>
          <p:nvPr/>
        </p:nvSpPr>
        <p:spPr bwMode="auto">
          <a:xfrm>
            <a:off x="6324600" y="2766070"/>
            <a:ext cx="7334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5 539,8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1102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137,8</a:t>
            </a:r>
          </a:p>
        </p:txBody>
      </p:sp>
      <p:sp>
        <p:nvSpPr>
          <p:cNvPr id="48159" name="TextBox 18"/>
          <p:cNvSpPr txBox="1">
            <a:spLocks noChangeArrowheads="1"/>
          </p:cNvSpPr>
          <p:nvPr/>
        </p:nvSpPr>
        <p:spPr bwMode="auto">
          <a:xfrm>
            <a:off x="6954838" y="2761308"/>
            <a:ext cx="76358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5 816,8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8160" name="TextBox 18"/>
          <p:cNvSpPr txBox="1">
            <a:spLocks noChangeArrowheads="1"/>
          </p:cNvSpPr>
          <p:nvPr/>
        </p:nvSpPr>
        <p:spPr bwMode="auto">
          <a:xfrm>
            <a:off x="7588250" y="2767658"/>
            <a:ext cx="636588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6 107,6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</a:p>
          <a:p>
            <a:pPr algn="ctr"/>
            <a:endParaRPr lang="ru-RU" altLang="ru-RU" sz="700" b="1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cxnSp>
        <p:nvCxnSpPr>
          <p:cNvPr id="90" name="Прямая соединительная линия 89">
            <a:extLst/>
          </p:cNvPr>
          <p:cNvCxnSpPr>
            <a:cxnSpLocks/>
          </p:cNvCxnSpPr>
          <p:nvPr/>
        </p:nvCxnSpPr>
        <p:spPr>
          <a:xfrm flipV="1">
            <a:off x="4640263" y="2935933"/>
            <a:ext cx="37274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>
            <a:extLst/>
          </p:cNvPr>
          <p:cNvCxnSpPr>
            <a:cxnSpLocks/>
          </p:cNvCxnSpPr>
          <p:nvPr/>
        </p:nvCxnSpPr>
        <p:spPr>
          <a:xfrm flipV="1">
            <a:off x="4640263" y="3162945"/>
            <a:ext cx="373380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63" name="TextBox 18"/>
          <p:cNvSpPr txBox="1">
            <a:spLocks noChangeArrowheads="1"/>
          </p:cNvSpPr>
          <p:nvPr/>
        </p:nvSpPr>
        <p:spPr bwMode="auto">
          <a:xfrm>
            <a:off x="4760913" y="2774008"/>
            <a:ext cx="65087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4 595,1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1 141</a:t>
            </a:r>
          </a:p>
          <a:p>
            <a:pPr algn="ctr"/>
            <a:endParaRPr lang="ru-RU" altLang="ru-RU" sz="700" b="1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93" name="Прямоугольник 92"/>
          <p:cNvSpPr/>
          <p:nvPr/>
        </p:nvSpPr>
        <p:spPr>
          <a:xfrm>
            <a:off x="4625975" y="2464445"/>
            <a:ext cx="3748088" cy="230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8165" name="TextBox 255"/>
          <p:cNvSpPr txBox="1">
            <a:spLocks noChangeArrowheads="1"/>
          </p:cNvSpPr>
          <p:nvPr/>
        </p:nvSpPr>
        <p:spPr bwMode="auto">
          <a:xfrm>
            <a:off x="5719763" y="2450158"/>
            <a:ext cx="415925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Факт</a:t>
            </a:r>
            <a:r>
              <a:rPr lang="ru-RU" altLang="ru-RU" sz="700" smtClean="0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48166" name="TextBox 258"/>
          <p:cNvSpPr txBox="1">
            <a:spLocks noChangeArrowheads="1"/>
          </p:cNvSpPr>
          <p:nvPr/>
        </p:nvSpPr>
        <p:spPr bwMode="auto">
          <a:xfrm>
            <a:off x="6486525" y="2446983"/>
            <a:ext cx="4349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Факт</a:t>
            </a:r>
            <a:r>
              <a:rPr lang="ru-RU" altLang="ru-RU" sz="700" smtClean="0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48167" name="TextBox 260"/>
          <p:cNvSpPr txBox="1">
            <a:spLocks noChangeArrowheads="1"/>
          </p:cNvSpPr>
          <p:nvPr/>
        </p:nvSpPr>
        <p:spPr bwMode="auto">
          <a:xfrm>
            <a:off x="7121525" y="2469208"/>
            <a:ext cx="415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ru-RU" altLang="ru-RU" sz="700" b="1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168" name="TextBox 261"/>
          <p:cNvSpPr txBox="1">
            <a:spLocks noChangeArrowheads="1"/>
          </p:cNvSpPr>
          <p:nvPr/>
        </p:nvSpPr>
        <p:spPr bwMode="auto">
          <a:xfrm>
            <a:off x="7699375" y="2472383"/>
            <a:ext cx="4143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2021</a:t>
            </a:r>
          </a:p>
        </p:txBody>
      </p:sp>
      <p:cxnSp>
        <p:nvCxnSpPr>
          <p:cNvPr id="98" name="Прямая соединительная линия 97">
            <a:extLst/>
          </p:cNvPr>
          <p:cNvCxnSpPr>
            <a:cxnSpLocks/>
          </p:cNvCxnSpPr>
          <p:nvPr/>
        </p:nvCxnSpPr>
        <p:spPr>
          <a:xfrm flipV="1">
            <a:off x="4640263" y="2694633"/>
            <a:ext cx="3733800" cy="127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/>
          </p:cNvPr>
          <p:cNvCxnSpPr>
            <a:cxnSpLocks/>
          </p:cNvCxnSpPr>
          <p:nvPr/>
        </p:nvCxnSpPr>
        <p:spPr>
          <a:xfrm flipV="1">
            <a:off x="4640263" y="2158058"/>
            <a:ext cx="3713162" cy="95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>
            <a:extLst/>
          </p:cNvPr>
          <p:cNvCxnSpPr>
            <a:cxnSpLocks/>
          </p:cNvCxnSpPr>
          <p:nvPr/>
        </p:nvCxnSpPr>
        <p:spPr>
          <a:xfrm flipV="1">
            <a:off x="4635500" y="2446983"/>
            <a:ext cx="3732213" cy="793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72" name="TextBox 18"/>
          <p:cNvSpPr txBox="1">
            <a:spLocks noChangeArrowheads="1"/>
          </p:cNvSpPr>
          <p:nvPr/>
        </p:nvSpPr>
        <p:spPr bwMode="auto">
          <a:xfrm>
            <a:off x="4875213" y="2208858"/>
            <a:ext cx="5540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2017</a:t>
            </a:r>
            <a:endParaRPr lang="ru-RU" altLang="ru-RU" sz="800" b="1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173" name="TextBox 18"/>
          <p:cNvSpPr txBox="1">
            <a:spLocks noChangeArrowheads="1"/>
          </p:cNvSpPr>
          <p:nvPr/>
        </p:nvSpPr>
        <p:spPr bwMode="auto">
          <a:xfrm>
            <a:off x="5673725" y="2213620"/>
            <a:ext cx="555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ru-RU" altLang="ru-RU" sz="800" b="1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174" name="TextBox 18"/>
          <p:cNvSpPr txBox="1">
            <a:spLocks noChangeArrowheads="1"/>
          </p:cNvSpPr>
          <p:nvPr/>
        </p:nvSpPr>
        <p:spPr bwMode="auto">
          <a:xfrm>
            <a:off x="6457950" y="2210445"/>
            <a:ext cx="555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2019</a:t>
            </a:r>
            <a:endParaRPr lang="ru-RU" altLang="ru-RU" sz="800" b="1" smtClean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175" name="TextBox 18"/>
          <p:cNvSpPr txBox="1">
            <a:spLocks noChangeArrowheads="1"/>
          </p:cNvSpPr>
          <p:nvPr/>
        </p:nvSpPr>
        <p:spPr bwMode="auto">
          <a:xfrm>
            <a:off x="7043738" y="2213620"/>
            <a:ext cx="13525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Перспективное развитие</a:t>
            </a:r>
          </a:p>
        </p:txBody>
      </p:sp>
      <p:grpSp>
        <p:nvGrpSpPr>
          <p:cNvPr id="48176" name="Группа 4"/>
          <p:cNvGrpSpPr>
            <a:grpSpLocks/>
          </p:cNvGrpSpPr>
          <p:nvPr/>
        </p:nvGrpSpPr>
        <p:grpSpPr bwMode="auto">
          <a:xfrm>
            <a:off x="2968625" y="2966095"/>
            <a:ext cx="1519238" cy="206375"/>
            <a:chOff x="3094881" y="915566"/>
            <a:chExt cx="1135891" cy="366976"/>
          </a:xfrm>
        </p:grpSpPr>
        <p:sp>
          <p:nvSpPr>
            <p:cNvPr id="108" name="Параллелограмм 107"/>
            <p:cNvSpPr/>
            <p:nvPr/>
          </p:nvSpPr>
          <p:spPr>
            <a:xfrm>
              <a:off x="3094881" y="915566"/>
              <a:ext cx="1113339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9" name="Прямоугольник 108"/>
            <p:cNvSpPr/>
            <p:nvPr/>
          </p:nvSpPr>
          <p:spPr>
            <a:xfrm>
              <a:off x="3276481" y="915566"/>
              <a:ext cx="954291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48177" name="Группа 4"/>
          <p:cNvGrpSpPr>
            <a:grpSpLocks/>
          </p:cNvGrpSpPr>
          <p:nvPr/>
        </p:nvGrpSpPr>
        <p:grpSpPr bwMode="auto">
          <a:xfrm>
            <a:off x="2871788" y="3201045"/>
            <a:ext cx="1614487" cy="188913"/>
            <a:chOff x="3094881" y="915566"/>
            <a:chExt cx="1135891" cy="366976"/>
          </a:xfrm>
        </p:grpSpPr>
        <p:sp>
          <p:nvSpPr>
            <p:cNvPr id="111" name="Параллелограмм 110"/>
            <p:cNvSpPr/>
            <p:nvPr/>
          </p:nvSpPr>
          <p:spPr>
            <a:xfrm>
              <a:off x="3094881" y="915566"/>
              <a:ext cx="1114670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3275819" y="915566"/>
              <a:ext cx="954953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8178" name="TextBox 10"/>
          <p:cNvSpPr txBox="1">
            <a:spLocks noChangeArrowheads="1"/>
          </p:cNvSpPr>
          <p:nvPr/>
        </p:nvSpPr>
        <p:spPr bwMode="auto">
          <a:xfrm>
            <a:off x="3108325" y="2916883"/>
            <a:ext cx="1439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 smtClean="0">
                <a:solidFill>
                  <a:srgbClr val="FFFFFF"/>
                </a:solidFill>
              </a:rPr>
              <a:t>Годовая выручка резидентов, млн руб.</a:t>
            </a:r>
            <a:endParaRPr lang="ru-RU" altLang="ru-RU" sz="700" smtClean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8179" name="Группа 4"/>
          <p:cNvGrpSpPr>
            <a:grpSpLocks/>
          </p:cNvGrpSpPr>
          <p:nvPr/>
        </p:nvGrpSpPr>
        <p:grpSpPr bwMode="auto">
          <a:xfrm>
            <a:off x="3074988" y="2747020"/>
            <a:ext cx="1409700" cy="190500"/>
            <a:chOff x="3094881" y="915566"/>
            <a:chExt cx="1135891" cy="366976"/>
          </a:xfrm>
        </p:grpSpPr>
        <p:sp>
          <p:nvSpPr>
            <p:cNvPr id="115" name="Параллелограмм 114"/>
            <p:cNvSpPr/>
            <p:nvPr/>
          </p:nvSpPr>
          <p:spPr>
            <a:xfrm>
              <a:off x="3094881" y="915566"/>
              <a:ext cx="1114145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6" name="Прямоугольник 115"/>
            <p:cNvSpPr/>
            <p:nvPr/>
          </p:nvSpPr>
          <p:spPr>
            <a:xfrm>
              <a:off x="3276521" y="915566"/>
              <a:ext cx="954251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8180" name="TextBox 10"/>
          <p:cNvSpPr txBox="1">
            <a:spLocks noChangeArrowheads="1"/>
          </p:cNvSpPr>
          <p:nvPr/>
        </p:nvSpPr>
        <p:spPr bwMode="auto">
          <a:xfrm>
            <a:off x="3230563" y="2743845"/>
            <a:ext cx="1317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Количество резидентов</a:t>
            </a:r>
          </a:p>
        </p:txBody>
      </p:sp>
      <p:grpSp>
        <p:nvGrpSpPr>
          <p:cNvPr id="48181" name="Группа 4"/>
          <p:cNvGrpSpPr>
            <a:grpSpLocks/>
          </p:cNvGrpSpPr>
          <p:nvPr/>
        </p:nvGrpSpPr>
        <p:grpSpPr bwMode="auto">
          <a:xfrm>
            <a:off x="2762250" y="3412183"/>
            <a:ext cx="1724025" cy="233362"/>
            <a:chOff x="3094881" y="915566"/>
            <a:chExt cx="1135891" cy="366976"/>
          </a:xfrm>
        </p:grpSpPr>
        <p:sp>
          <p:nvSpPr>
            <p:cNvPr id="119" name="Параллелограмм 118"/>
            <p:cNvSpPr/>
            <p:nvPr/>
          </p:nvSpPr>
          <p:spPr>
            <a:xfrm>
              <a:off x="3094881" y="915566"/>
              <a:ext cx="1113927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0" name="Прямоугольник 119"/>
            <p:cNvSpPr/>
            <p:nvPr/>
          </p:nvSpPr>
          <p:spPr>
            <a:xfrm>
              <a:off x="3275829" y="915566"/>
              <a:ext cx="954943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8182" name="TextBox 10"/>
          <p:cNvSpPr txBox="1">
            <a:spLocks noChangeArrowheads="1"/>
          </p:cNvSpPr>
          <p:nvPr/>
        </p:nvSpPr>
        <p:spPr bwMode="auto">
          <a:xfrm>
            <a:off x="2474913" y="3178820"/>
            <a:ext cx="2079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 smtClean="0">
                <a:solidFill>
                  <a:srgbClr val="FFFFFF"/>
                </a:solidFill>
              </a:rPr>
              <a:t>Количество созданных рабочих мест</a:t>
            </a:r>
            <a:endParaRPr lang="ru-RU" altLang="ru-RU" sz="700" smtClean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183" name="TextBox 10"/>
          <p:cNvSpPr txBox="1">
            <a:spLocks noChangeArrowheads="1"/>
          </p:cNvSpPr>
          <p:nvPr/>
        </p:nvSpPr>
        <p:spPr bwMode="auto">
          <a:xfrm>
            <a:off x="3559175" y="2302520"/>
            <a:ext cx="1008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Наименование показателя</a:t>
            </a:r>
          </a:p>
        </p:txBody>
      </p:sp>
      <p:cxnSp>
        <p:nvCxnSpPr>
          <p:cNvPr id="123" name="Прямая соединительная линия 122">
            <a:extLst/>
          </p:cNvPr>
          <p:cNvCxnSpPr>
            <a:cxnSpLocks/>
          </p:cNvCxnSpPr>
          <p:nvPr/>
        </p:nvCxnSpPr>
        <p:spPr>
          <a:xfrm flipV="1">
            <a:off x="4640263" y="3375670"/>
            <a:ext cx="3719512" cy="14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85" name="TextBox 10"/>
          <p:cNvSpPr txBox="1">
            <a:spLocks noChangeArrowheads="1"/>
          </p:cNvSpPr>
          <p:nvPr/>
        </p:nvSpPr>
        <p:spPr bwMode="auto">
          <a:xfrm>
            <a:off x="2913063" y="3374083"/>
            <a:ext cx="1624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Объем привлеченных инвестиций</a:t>
            </a:r>
          </a:p>
          <a:p>
            <a:pPr algn="r"/>
            <a:r>
              <a:rPr lang="ru-RU" altLang="ru-RU" sz="70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резидентов, млн руб.</a:t>
            </a:r>
            <a:endParaRPr lang="ru-RU" altLang="ru-RU" sz="600" smtClean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186" name="TextBox 252"/>
          <p:cNvSpPr txBox="1">
            <a:spLocks noChangeArrowheads="1"/>
          </p:cNvSpPr>
          <p:nvPr/>
        </p:nvSpPr>
        <p:spPr bwMode="auto">
          <a:xfrm>
            <a:off x="4883150" y="2459683"/>
            <a:ext cx="4143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Факт</a:t>
            </a:r>
            <a:r>
              <a:rPr lang="ru-RU" altLang="ru-RU" sz="700" b="1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700" smtClean="0">
                <a:solidFill>
                  <a:srgbClr val="000000"/>
                </a:solidFill>
              </a:rPr>
              <a:t>  </a:t>
            </a:r>
          </a:p>
        </p:txBody>
      </p:sp>
      <p:grpSp>
        <p:nvGrpSpPr>
          <p:cNvPr id="48187" name="Группа 4"/>
          <p:cNvGrpSpPr>
            <a:grpSpLocks/>
          </p:cNvGrpSpPr>
          <p:nvPr/>
        </p:nvGrpSpPr>
        <p:grpSpPr bwMode="auto">
          <a:xfrm>
            <a:off x="2662238" y="3683645"/>
            <a:ext cx="1830387" cy="217488"/>
            <a:chOff x="3094881" y="915566"/>
            <a:chExt cx="1135891" cy="366976"/>
          </a:xfrm>
        </p:grpSpPr>
        <p:sp>
          <p:nvSpPr>
            <p:cNvPr id="127" name="Параллелограмм 126"/>
            <p:cNvSpPr/>
            <p:nvPr/>
          </p:nvSpPr>
          <p:spPr>
            <a:xfrm>
              <a:off x="3094881" y="915566"/>
              <a:ext cx="1114217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8" name="Прямоугольник 127"/>
            <p:cNvSpPr/>
            <p:nvPr/>
          </p:nvSpPr>
          <p:spPr>
            <a:xfrm>
              <a:off x="3277136" y="915566"/>
              <a:ext cx="953636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8188" name="TextBox 10"/>
          <p:cNvSpPr txBox="1">
            <a:spLocks noChangeArrowheads="1"/>
          </p:cNvSpPr>
          <p:nvPr/>
        </p:nvSpPr>
        <p:spPr bwMode="auto">
          <a:xfrm>
            <a:off x="2659063" y="3624908"/>
            <a:ext cx="1873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Объем налоговых отчислений резидентов в ФБ, млн руб.</a:t>
            </a:r>
            <a:endParaRPr lang="ru-RU" altLang="ru-RU" sz="600" smtClean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8189" name="Группа 4"/>
          <p:cNvGrpSpPr>
            <a:grpSpLocks/>
          </p:cNvGrpSpPr>
          <p:nvPr/>
        </p:nvGrpSpPr>
        <p:grpSpPr bwMode="auto">
          <a:xfrm>
            <a:off x="2551113" y="3929708"/>
            <a:ext cx="1944687" cy="250825"/>
            <a:chOff x="3094881" y="915566"/>
            <a:chExt cx="1135891" cy="366976"/>
          </a:xfrm>
        </p:grpSpPr>
        <p:sp>
          <p:nvSpPr>
            <p:cNvPr id="131" name="Параллелограмм 130"/>
            <p:cNvSpPr/>
            <p:nvPr/>
          </p:nvSpPr>
          <p:spPr>
            <a:xfrm>
              <a:off x="3094881" y="915566"/>
              <a:ext cx="1114564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2" name="Прямоугольник 131"/>
            <p:cNvSpPr/>
            <p:nvPr/>
          </p:nvSpPr>
          <p:spPr>
            <a:xfrm>
              <a:off x="3276624" y="915566"/>
              <a:ext cx="954148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8190" name="TextBox 10"/>
          <p:cNvSpPr txBox="1">
            <a:spLocks noChangeArrowheads="1"/>
          </p:cNvSpPr>
          <p:nvPr/>
        </p:nvSpPr>
        <p:spPr bwMode="auto">
          <a:xfrm>
            <a:off x="2881313" y="3891608"/>
            <a:ext cx="1633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Объем налоговых отчислений резидентов в ОБ, млн руб.</a:t>
            </a:r>
            <a:endParaRPr lang="ru-RU" altLang="ru-RU" sz="600" smtClean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4" name="Прямая соединительная линия 133">
            <a:extLst/>
          </p:cNvPr>
          <p:cNvCxnSpPr>
            <a:cxnSpLocks/>
          </p:cNvCxnSpPr>
          <p:nvPr/>
        </p:nvCxnSpPr>
        <p:spPr>
          <a:xfrm flipV="1">
            <a:off x="4640263" y="3629670"/>
            <a:ext cx="3733800" cy="20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>
            <a:extLst/>
          </p:cNvPr>
          <p:cNvCxnSpPr>
            <a:cxnSpLocks/>
          </p:cNvCxnSpPr>
          <p:nvPr/>
        </p:nvCxnSpPr>
        <p:spPr>
          <a:xfrm>
            <a:off x="4640263" y="3904308"/>
            <a:ext cx="3733800" cy="7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93" name="TextBox 18"/>
          <p:cNvSpPr txBox="1">
            <a:spLocks noChangeArrowheads="1"/>
          </p:cNvSpPr>
          <p:nvPr/>
        </p:nvSpPr>
        <p:spPr bwMode="auto">
          <a:xfrm>
            <a:off x="4803775" y="365665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148,4</a:t>
            </a:r>
          </a:p>
        </p:txBody>
      </p:sp>
      <p:sp>
        <p:nvSpPr>
          <p:cNvPr id="48194" name="TextBox 18"/>
          <p:cNvSpPr txBox="1">
            <a:spLocks noChangeArrowheads="1"/>
          </p:cNvSpPr>
          <p:nvPr/>
        </p:nvSpPr>
        <p:spPr bwMode="auto">
          <a:xfrm>
            <a:off x="4803775" y="392970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316,9</a:t>
            </a:r>
          </a:p>
        </p:txBody>
      </p:sp>
      <p:sp>
        <p:nvSpPr>
          <p:cNvPr id="48195" name="TextBox 18"/>
          <p:cNvSpPr txBox="1">
            <a:spLocks noChangeArrowheads="1"/>
          </p:cNvSpPr>
          <p:nvPr/>
        </p:nvSpPr>
        <p:spPr bwMode="auto">
          <a:xfrm>
            <a:off x="5664200" y="3651895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187,7</a:t>
            </a:r>
          </a:p>
        </p:txBody>
      </p:sp>
      <p:sp>
        <p:nvSpPr>
          <p:cNvPr id="48196" name="TextBox 18"/>
          <p:cNvSpPr txBox="1">
            <a:spLocks noChangeArrowheads="1"/>
          </p:cNvSpPr>
          <p:nvPr/>
        </p:nvSpPr>
        <p:spPr bwMode="auto">
          <a:xfrm>
            <a:off x="5684838" y="3918595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342,2</a:t>
            </a:r>
          </a:p>
        </p:txBody>
      </p:sp>
      <p:sp>
        <p:nvSpPr>
          <p:cNvPr id="48197" name="TextBox 18"/>
          <p:cNvSpPr txBox="1">
            <a:spLocks noChangeArrowheads="1"/>
          </p:cNvSpPr>
          <p:nvPr/>
        </p:nvSpPr>
        <p:spPr bwMode="auto">
          <a:xfrm>
            <a:off x="6419850" y="3651895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201,0</a:t>
            </a:r>
          </a:p>
        </p:txBody>
      </p:sp>
      <p:sp>
        <p:nvSpPr>
          <p:cNvPr id="48198" name="TextBox 18"/>
          <p:cNvSpPr txBox="1">
            <a:spLocks noChangeArrowheads="1"/>
          </p:cNvSpPr>
          <p:nvPr/>
        </p:nvSpPr>
        <p:spPr bwMode="auto">
          <a:xfrm>
            <a:off x="6429375" y="391700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377,6</a:t>
            </a:r>
          </a:p>
        </p:txBody>
      </p:sp>
      <p:sp>
        <p:nvSpPr>
          <p:cNvPr id="48199" name="TextBox 18"/>
          <p:cNvSpPr txBox="1">
            <a:spLocks noChangeArrowheads="1"/>
          </p:cNvSpPr>
          <p:nvPr/>
        </p:nvSpPr>
        <p:spPr bwMode="auto">
          <a:xfrm>
            <a:off x="6989763" y="3918595"/>
            <a:ext cx="7302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396,4</a:t>
            </a:r>
          </a:p>
        </p:txBody>
      </p:sp>
      <p:sp>
        <p:nvSpPr>
          <p:cNvPr id="48200" name="TextBox 18"/>
          <p:cNvSpPr txBox="1">
            <a:spLocks noChangeArrowheads="1"/>
          </p:cNvSpPr>
          <p:nvPr/>
        </p:nvSpPr>
        <p:spPr bwMode="auto">
          <a:xfrm>
            <a:off x="7475538" y="3918595"/>
            <a:ext cx="8731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416,3</a:t>
            </a:r>
          </a:p>
        </p:txBody>
      </p:sp>
      <p:sp>
        <p:nvSpPr>
          <p:cNvPr id="48201" name="TextBox 18"/>
          <p:cNvSpPr txBox="1">
            <a:spLocks noChangeArrowheads="1"/>
          </p:cNvSpPr>
          <p:nvPr/>
        </p:nvSpPr>
        <p:spPr bwMode="auto">
          <a:xfrm>
            <a:off x="7059613" y="3645545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211, 1</a:t>
            </a:r>
          </a:p>
        </p:txBody>
      </p:sp>
      <p:sp>
        <p:nvSpPr>
          <p:cNvPr id="48202" name="TextBox 18"/>
          <p:cNvSpPr txBox="1">
            <a:spLocks noChangeArrowheads="1"/>
          </p:cNvSpPr>
          <p:nvPr/>
        </p:nvSpPr>
        <p:spPr bwMode="auto">
          <a:xfrm>
            <a:off x="7620000" y="3642370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221,6</a:t>
            </a:r>
          </a:p>
        </p:txBody>
      </p:sp>
      <p:sp>
        <p:nvSpPr>
          <p:cNvPr id="48203" name="Прямоугольник 62"/>
          <p:cNvSpPr>
            <a:spLocks noChangeArrowheads="1"/>
          </p:cNvSpPr>
          <p:nvPr/>
        </p:nvSpPr>
        <p:spPr bwMode="auto">
          <a:xfrm>
            <a:off x="395288" y="1938338"/>
            <a:ext cx="2520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ИНДУСТРИАЛЬНЫЙ</a:t>
            </a:r>
          </a:p>
          <a:p>
            <a:r>
              <a:rPr lang="ru-RU" altLang="ru-RU" sz="14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ПАРК «ЭКРАН»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3F02C-B439-4955-9140-2AAF953A1AA4}" type="slidenum">
              <a:rPr lang="ru-RU" altLang="ru-RU" smtClean="0"/>
              <a:pPr>
                <a:defRPr/>
              </a:pPr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97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6">
            <a:extLst>
              <a:ext uri="{FF2B5EF4-FFF2-40B4-BE49-F238E27FC236}">
                <a16:creationId xmlns:a16="http://schemas.microsoft.com/office/drawing/2014/main" id="{93CF1529-F97C-4C36-AD94-BC844BAD8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2" name="Рисунок 7">
            <a:extLst>
              <a:ext uri="{FF2B5EF4-FFF2-40B4-BE49-F238E27FC236}">
                <a16:creationId xmlns:a16="http://schemas.microsoft.com/office/drawing/2014/main" id="{4B820246-BD57-45F8-A790-948B25D43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28" y="4137772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8">
            <a:extLst>
              <a:ext uri="{FF2B5EF4-FFF2-40B4-BE49-F238E27FC236}">
                <a16:creationId xmlns:a16="http://schemas.microsoft.com/office/drawing/2014/main" id="{E37B3BFB-E014-4A14-A3C5-D6B38F7B5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pic>
        <p:nvPicPr>
          <p:cNvPr id="17414" name="Рисунок 4">
            <a:extLst>
              <a:ext uri="{FF2B5EF4-FFF2-40B4-BE49-F238E27FC236}">
                <a16:creationId xmlns:a16="http://schemas.microsoft.com/office/drawing/2014/main" id="{ECD48486-F191-4340-8C9F-A36A87303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r="66690" b="88828"/>
          <a:stretch>
            <a:fillRect/>
          </a:stretch>
        </p:blipFill>
        <p:spPr bwMode="auto">
          <a:xfrm>
            <a:off x="3748213" y="1652627"/>
            <a:ext cx="660278" cy="27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Объект 6">
            <a:extLst>
              <a:ext uri="{FF2B5EF4-FFF2-40B4-BE49-F238E27FC236}">
                <a16:creationId xmlns:a16="http://schemas.microsoft.com/office/drawing/2014/main" id="{61B8E170-A10A-46DC-8DF5-368011C39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0638"/>
            <a:ext cx="3563938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Рисунок 4">
            <a:extLst>
              <a:ext uri="{FF2B5EF4-FFF2-40B4-BE49-F238E27FC236}">
                <a16:creationId xmlns:a16="http://schemas.microsoft.com/office/drawing/2014/main" id="{E8E2E2FE-66C0-4BD2-97DA-2ACD56D69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6" t="89378" r="62677"/>
          <a:stretch>
            <a:fillRect/>
          </a:stretch>
        </p:blipFill>
        <p:spPr bwMode="auto">
          <a:xfrm>
            <a:off x="4622093" y="1656432"/>
            <a:ext cx="978296" cy="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13">
            <a:extLst>
              <a:ext uri="{FF2B5EF4-FFF2-40B4-BE49-F238E27FC236}">
                <a16:creationId xmlns:a16="http://schemas.microsoft.com/office/drawing/2014/main" id="{BF530580-39F9-4C46-B8D2-C04C7ECE8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0804" y="2434699"/>
            <a:ext cx="656970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900" b="1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Новые резиденты 2019-2020: </a:t>
            </a:r>
          </a:p>
          <a:p>
            <a:pPr>
              <a:defRPr/>
            </a:pP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Фрито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Лей 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Мануфактуринг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 </a:t>
            </a:r>
            <a:endParaRPr lang="ru-RU" altLang="ru-RU" sz="900" dirty="0" smtClean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Алютех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-Сибирь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 lvl="0"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ООО </a:t>
            </a:r>
            <a:r>
              <a:rPr lang="ru-RU" altLang="ru-RU" sz="900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«Новосибирский транспортный терминал»</a:t>
            </a:r>
            <a:endParaRPr lang="ru-RU" altLang="ru-RU" sz="900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ru-RU" altLang="ru-RU" sz="9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Ввод </a:t>
            </a: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эксплуатацию 2019:</a:t>
            </a:r>
            <a:endParaRPr lang="ru-RU" altLang="ru-RU" sz="9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ООО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РоссПак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 (1 очередь) — производственно-складской комплекс по производству одноразовой посуды </a:t>
            </a:r>
            <a:b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 упаковки;</a:t>
            </a:r>
          </a:p>
          <a:p>
            <a:pPr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ООО «Распределительный центр Новосибирск» — крупнейший в восточной части России распределительный центр.</a:t>
            </a:r>
          </a:p>
          <a:p>
            <a:pPr>
              <a:defRPr/>
            </a:pPr>
            <a:endParaRPr lang="ru-RU" altLang="ru-RU" sz="9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Начало строительства 2020:</a:t>
            </a:r>
            <a:endParaRPr lang="ru-RU" altLang="ru-RU" sz="9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 ООО «Терминал 1» — логистический комплекс;</a:t>
            </a:r>
          </a:p>
          <a:p>
            <a:pPr>
              <a:defRPr/>
            </a:pPr>
            <a:endParaRPr lang="ru-RU" altLang="ru-RU" sz="900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Планы </a:t>
            </a: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по вводу в эксплуатацию </a:t>
            </a:r>
            <a:r>
              <a:rPr lang="ru-RU" altLang="ru-RU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2020:</a:t>
            </a:r>
            <a:endParaRPr lang="ru-RU" altLang="ru-RU" sz="9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ООО «ИЭК НСК» — производственно-логистический комплекс Новосибирск ГК IEK;</a:t>
            </a:r>
          </a:p>
          <a:p>
            <a:pPr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ООО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РусАгроМАркет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 — оптово-распределительный центр сельскохозяйственной продукции;</a:t>
            </a:r>
          </a:p>
          <a:p>
            <a:pPr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ООО «Сириус» — комплекс дорожного сервиса для большегрузных автомобилей и 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еврофур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ООО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Сладомир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логистик групп» — производственно-логистический комплекс с административными помещениями.</a:t>
            </a:r>
          </a:p>
        </p:txBody>
      </p:sp>
      <p:pic>
        <p:nvPicPr>
          <p:cNvPr id="17416" name="Рисунок 4">
            <a:extLst>
              <a:ext uri="{FF2B5EF4-FFF2-40B4-BE49-F238E27FC236}">
                <a16:creationId xmlns:a16="http://schemas.microsoft.com/office/drawing/2014/main" id="{F90923B6-0A1D-412E-A427-9060DAC1D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96" t="70758" r="4665" b="16208"/>
          <a:stretch>
            <a:fillRect/>
          </a:stretch>
        </p:blipFill>
        <p:spPr bwMode="auto">
          <a:xfrm>
            <a:off x="8489119" y="1966406"/>
            <a:ext cx="389322" cy="38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Рисунок 4">
            <a:extLst>
              <a:ext uri="{FF2B5EF4-FFF2-40B4-BE49-F238E27FC236}">
                <a16:creationId xmlns:a16="http://schemas.microsoft.com/office/drawing/2014/main" id="{DFB981B3-AB53-4C26-8CAD-4DCEF6BB5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9" t="16759" r="21893" b="73932"/>
          <a:stretch>
            <a:fillRect/>
          </a:stretch>
        </p:blipFill>
        <p:spPr bwMode="auto">
          <a:xfrm>
            <a:off x="5789492" y="1653347"/>
            <a:ext cx="905564" cy="28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21" descr="https://images.ru.prom.st/1166556_w640_h640_ooo-pk-evroplast.jpg">
            <a:extLst>
              <a:ext uri="{FF2B5EF4-FFF2-40B4-BE49-F238E27FC236}">
                <a16:creationId xmlns:a16="http://schemas.microsoft.com/office/drawing/2014/main" id="{627CD4A6-B6DE-46B8-81F6-ABBD219D2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308" y="1993353"/>
            <a:ext cx="762956" cy="33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23" descr="https://ksonline.ru/files/image/armaton_logo.jpg">
            <a:extLst>
              <a:ext uri="{FF2B5EF4-FFF2-40B4-BE49-F238E27FC236}">
                <a16:creationId xmlns:a16="http://schemas.microsoft.com/office/drawing/2014/main" id="{80802689-1789-457C-A1ED-80BD19E08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2105" r="10306" b="27054"/>
          <a:stretch>
            <a:fillRect/>
          </a:stretch>
        </p:blipFill>
        <p:spPr bwMode="auto">
          <a:xfrm>
            <a:off x="6883539" y="1650673"/>
            <a:ext cx="1018226" cy="2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25" descr="https://cdn3.slus.name/07/9c/079c01648540c95b85786d073db6943c.jpg">
            <a:extLst>
              <a:ext uri="{FF2B5EF4-FFF2-40B4-BE49-F238E27FC236}">
                <a16:creationId xmlns:a16="http://schemas.microsoft.com/office/drawing/2014/main" id="{3D624B09-3964-45BB-9661-FE1C1E1D9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209" y="2015461"/>
            <a:ext cx="978296" cy="28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27" descr="http://stroystil-nsk.ru/uploads/resize_cache/iblock/ece/110_90_1/vsk_logo.png">
            <a:extLst>
              <a:ext uri="{FF2B5EF4-FFF2-40B4-BE49-F238E27FC236}">
                <a16:creationId xmlns:a16="http://schemas.microsoft.com/office/drawing/2014/main" id="{B5562B74-8C9E-4483-B564-B5B0D554A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645" y="2000260"/>
            <a:ext cx="647442" cy="31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Рисунок 1">
            <a:extLst>
              <a:ext uri="{FF2B5EF4-FFF2-40B4-BE49-F238E27FC236}">
                <a16:creationId xmlns:a16="http://schemas.microsoft.com/office/drawing/2014/main" id="{011383A2-CEE2-4097-9CFE-7077FEE7ED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8647" y="1668009"/>
            <a:ext cx="781342" cy="1785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Рисунок 1">
            <a:extLst>
              <a:ext uri="{FF2B5EF4-FFF2-40B4-BE49-F238E27FC236}">
                <a16:creationId xmlns:a16="http://schemas.microsoft.com/office/drawing/2014/main" id="{0CF0493E-5916-4EC9-B97A-002B80D0EF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317" y="2015461"/>
            <a:ext cx="330852" cy="28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Рисунок 3">
            <a:extLst>
              <a:ext uri="{FF2B5EF4-FFF2-40B4-BE49-F238E27FC236}">
                <a16:creationId xmlns:a16="http://schemas.microsoft.com/office/drawing/2014/main" id="{786598F2-9AF7-42C2-A973-8D9809D5B13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558" y="2036186"/>
            <a:ext cx="245288" cy="24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Рисунок 4">
            <a:extLst>
              <a:ext uri="{FF2B5EF4-FFF2-40B4-BE49-F238E27FC236}">
                <a16:creationId xmlns:a16="http://schemas.microsoft.com/office/drawing/2014/main" id="{168091A2-8BAE-4CFC-BDD2-133E36FE1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9725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8" name="TextBox 8">
            <a:extLst>
              <a:ext uri="{FF2B5EF4-FFF2-40B4-BE49-F238E27FC236}">
                <a16:creationId xmlns:a16="http://schemas.microsoft.com/office/drawing/2014/main" id="{9081606B-8EAA-41DA-BE6E-291D73FF7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84188"/>
            <a:ext cx="16319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17429" name="TextBox 6">
            <a:extLst>
              <a:ext uri="{FF2B5EF4-FFF2-40B4-BE49-F238E27FC236}">
                <a16:creationId xmlns:a16="http://schemas.microsoft.com/office/drawing/2014/main" id="{7229C671-E569-45BD-BE0D-290C32616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365625"/>
            <a:ext cx="86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4F6517C-AA40-4B17-B16C-8DEA4FE46AED}"/>
              </a:ext>
            </a:extLst>
          </p:cNvPr>
          <p:cNvSpPr/>
          <p:nvPr/>
        </p:nvSpPr>
        <p:spPr>
          <a:xfrm>
            <a:off x="3716338" y="97231"/>
            <a:ext cx="510413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▪ </a:t>
            </a: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Резиденты:</a:t>
            </a:r>
          </a:p>
          <a:p>
            <a:pPr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ЗАО «Роса» ▪ ООО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Сладомир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Логистик Групп» ▪ ООО «ЗТИ Сибирь» ▪ ООО «Вела Девелопмент» ▪ АО «Корпорация «Глория Джинс» ▪ ООО ЗКПД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Арматон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 ▪ ООО «ВСК» </a:t>
            </a:r>
            <a:b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ООО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Арнег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 ▪ ООО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Сибалюкс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Ресурс» ▪ ООО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Мон’дэлис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Русь» ▪ ООО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РоссПак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 </a:t>
            </a:r>
            <a:b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ООО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РусАгроМаркет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-Новосибирск» ▪ ООО «Сириус» ▪ ООО «ИЭК НСК» </a:t>
            </a:r>
            <a:b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ПАО «Вымпелком» ▪ ООО «Терминал 1» ▪ ООО «Автоцентр Новосибирск» </a:t>
            </a:r>
            <a:b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ООО «Распределительный центр Новосибирск»</a:t>
            </a:r>
          </a:p>
          <a:p>
            <a:pPr>
              <a:defRPr/>
            </a:pPr>
            <a:endParaRPr lang="ru-RU" altLang="ru-RU" sz="9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▪ </a:t>
            </a:r>
            <a:r>
              <a:rPr lang="ru-RU" altLang="ru-RU" sz="900" b="1" dirty="0">
                <a:latin typeface="Tahoma" panose="020B0604030504040204" pitchFamily="34" charset="0"/>
                <a:cs typeface="Tahoma" panose="020B0604030504040204" pitchFamily="34" charset="0"/>
              </a:rPr>
              <a:t>Пользователи инфраструктуры:</a:t>
            </a:r>
          </a:p>
          <a:p>
            <a:pPr>
              <a:defRPr/>
            </a:pP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▪ ООО «Литий-ионные технологии» ▪ ТОО «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Волвер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Кампани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 ▪ ООО «Проект-</a:t>
            </a:r>
            <a:r>
              <a:rPr lang="ru-RU" altLang="ru-RU" sz="900" dirty="0" err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Девелопмент</a:t>
            </a:r>
            <a:r>
              <a:rPr lang="ru-RU" altLang="ru-RU" sz="900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</a:p>
          <a:p>
            <a:pPr>
              <a:defRPr/>
            </a:pPr>
            <a:endParaRPr lang="ru-RU" altLang="ru-RU" sz="9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431" name="Прямоугольник 27">
            <a:extLst>
              <a:ext uri="{FF2B5EF4-FFF2-40B4-BE49-F238E27FC236}">
                <a16:creationId xmlns:a16="http://schemas.microsoft.com/office/drawing/2014/main" id="{6B9037F0-8ECD-4FB7-A765-244058312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347788"/>
            <a:ext cx="19796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ПРОМЫШЛЕННО-</a:t>
            </a:r>
          </a:p>
          <a:p>
            <a:r>
              <a:rPr lang="ru-RU" altLang="ru-RU" sz="1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ЛОГИСТИЧЕСКИЙ </a:t>
            </a:r>
          </a:p>
          <a:p>
            <a:r>
              <a:rPr lang="ru-RU" altLang="ru-RU" sz="1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ПАРК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627312" cy="274637"/>
          </a:xfrm>
        </p:spPr>
        <p:txBody>
          <a:bodyPr/>
          <a:lstStyle/>
          <a:p>
            <a:fld id="{A753B26B-DA14-45D5-B8C2-AF130F83CE9D}" type="slidenum">
              <a:rPr lang="ru-RU" altLang="ru-RU" smtClean="0"/>
              <a:pPr/>
              <a:t>3</a:t>
            </a:fld>
            <a:endParaRPr lang="ru-RU" alt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3568700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8"/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50181" name="TextBox 3"/>
          <p:cNvSpPr txBox="1">
            <a:spLocks noChangeArrowheads="1"/>
          </p:cNvSpPr>
          <p:nvPr/>
        </p:nvSpPr>
        <p:spPr bwMode="auto">
          <a:xfrm>
            <a:off x="395288" y="1123950"/>
            <a:ext cx="2808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ОСНОВНЫЕ ПРОБЛЕМЫ И ПРЕДЛОЖЕНИЯ</a:t>
            </a:r>
          </a:p>
          <a:p>
            <a:r>
              <a:rPr lang="ru-RU" altLang="ru-RU" sz="1000" b="1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 РАЗВИТИЮ</a:t>
            </a:r>
          </a:p>
          <a:p>
            <a:endParaRPr lang="ru-RU" altLang="ru-RU" sz="1000" smtClean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182" name="TextBox 18"/>
          <p:cNvSpPr txBox="1">
            <a:spLocks noChangeArrowheads="1"/>
          </p:cNvSpPr>
          <p:nvPr/>
        </p:nvSpPr>
        <p:spPr bwMode="auto">
          <a:xfrm>
            <a:off x="5735638" y="261938"/>
            <a:ext cx="9715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ПРОБЛЕМЫ</a:t>
            </a:r>
          </a:p>
        </p:txBody>
      </p:sp>
      <p:sp>
        <p:nvSpPr>
          <p:cNvPr id="50183" name="Прямоугольник 2"/>
          <p:cNvSpPr>
            <a:spLocks noChangeArrowheads="1"/>
          </p:cNvSpPr>
          <p:nvPr/>
        </p:nvSpPr>
        <p:spPr bwMode="auto">
          <a:xfrm>
            <a:off x="6994525" y="1152525"/>
            <a:ext cx="20621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Низкая заинтересованность организаций и предприятий в статусе «резидента индустриального парка»</a:t>
            </a:r>
            <a:endParaRPr lang="ru-RU" altLang="ru-RU" sz="6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5" name="Прямая соединительная линия 94">
            <a:extLst/>
          </p:cNvPr>
          <p:cNvCxnSpPr>
            <a:cxnSpLocks/>
          </p:cNvCxnSpPr>
          <p:nvPr/>
        </p:nvCxnSpPr>
        <p:spPr>
          <a:xfrm>
            <a:off x="5219700" y="1184275"/>
            <a:ext cx="0" cy="8112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>
            <a:extLst/>
          </p:cNvPr>
          <p:cNvCxnSpPr>
            <a:cxnSpLocks/>
          </p:cNvCxnSpPr>
          <p:nvPr/>
        </p:nvCxnSpPr>
        <p:spPr>
          <a:xfrm>
            <a:off x="6942138" y="1184275"/>
            <a:ext cx="0" cy="8112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6" name="TextBox 18"/>
          <p:cNvSpPr txBox="1">
            <a:spLocks noChangeArrowheads="1"/>
          </p:cNvSpPr>
          <p:nvPr/>
        </p:nvSpPr>
        <p:spPr bwMode="auto">
          <a:xfrm>
            <a:off x="5046663" y="3141663"/>
            <a:ext cx="22796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ПРЕДЛОЖЕНИЯ ПО РАЗВИТИЮ</a:t>
            </a:r>
          </a:p>
        </p:txBody>
      </p:sp>
      <p:pic>
        <p:nvPicPr>
          <p:cNvPr id="50187" name="Picture 30" descr="C:\Users\User\Downloads\building 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601663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" name="Стрелка вниз 132"/>
          <p:cNvSpPr/>
          <p:nvPr/>
        </p:nvSpPr>
        <p:spPr>
          <a:xfrm>
            <a:off x="6084888" y="2454275"/>
            <a:ext cx="273050" cy="576263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0189" name="Прямоугольник 22"/>
          <p:cNvSpPr>
            <a:spLocks noChangeArrowheads="1"/>
          </p:cNvSpPr>
          <p:nvPr/>
        </p:nvSpPr>
        <p:spPr bwMode="auto">
          <a:xfrm>
            <a:off x="5008563" y="4146550"/>
            <a:ext cx="22812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Привлечение управляющей компанией новых резидентов на территорию индустриального парка, а также стимулирование резидентов льготными условиями размещения</a:t>
            </a:r>
          </a:p>
          <a:p>
            <a:pPr algn="just"/>
            <a:endParaRPr lang="ru-RU" altLang="ru-RU" sz="7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altLang="ru-RU" sz="6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190" name="Прямоугольник 2"/>
          <p:cNvSpPr>
            <a:spLocks noChangeArrowheads="1"/>
          </p:cNvSpPr>
          <p:nvPr/>
        </p:nvSpPr>
        <p:spPr bwMode="auto">
          <a:xfrm>
            <a:off x="2987675" y="1184275"/>
            <a:ext cx="20621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Необходимость в развитии и модернизации инфраструктуры для индустриальных парков на фоне износа промышленной инфраструктуры и ужесточения экологических требований;</a:t>
            </a:r>
          </a:p>
          <a:p>
            <a:pPr algn="just"/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ужесточение законодательства в части энергетики, в том числе «свободных» мощностей для резидентов</a:t>
            </a:r>
            <a:endParaRPr lang="ru-RU" altLang="ru-RU" sz="5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191" name="Прямоугольник 22"/>
          <p:cNvSpPr>
            <a:spLocks noChangeArrowheads="1"/>
          </p:cNvSpPr>
          <p:nvPr/>
        </p:nvSpPr>
        <p:spPr bwMode="auto">
          <a:xfrm>
            <a:off x="5248275" y="1190625"/>
            <a:ext cx="1636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700" smtClean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Снижение деловой активности производственных (промышленных) предприятий в секторе МСП</a:t>
            </a:r>
            <a:endParaRPr lang="ru-RU" altLang="ru-RU" sz="500" smtClean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0192" name="Picture 2" descr="C:\Users\User\Downloads\decreas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573088"/>
            <a:ext cx="5794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3" name="Picture 4" descr="C:\Users\User\Downloads\branc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587375"/>
            <a:ext cx="5651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4" name="Picture 5" descr="C:\Users\User\Downloads\work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3609975"/>
            <a:ext cx="420687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5" name="TextBox 6"/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50196" name="Рисунок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7" name="Прямоугольник 62"/>
          <p:cNvSpPr>
            <a:spLocks noChangeArrowheads="1"/>
          </p:cNvSpPr>
          <p:nvPr/>
        </p:nvSpPr>
        <p:spPr bwMode="auto">
          <a:xfrm>
            <a:off x="395288" y="1938338"/>
            <a:ext cx="2520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ИНДУСТРИАЛЬНЫЙ</a:t>
            </a:r>
          </a:p>
          <a:p>
            <a:r>
              <a:rPr lang="ru-RU" altLang="ru-RU" sz="1400" b="1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ПАРК «ЭКРАН»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3F02C-B439-4955-9140-2AAF953A1AA4}" type="slidenum">
              <a:rPr lang="ru-RU" altLang="ru-RU" smtClean="0"/>
              <a:pPr>
                <a:defRPr/>
              </a:pPr>
              <a:t>30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233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9154B1C1-3C7E-4778-BF12-F8841B30E9F0}"/>
              </a:ext>
            </a:extLst>
          </p:cNvPr>
          <p:cNvSpPr/>
          <p:nvPr/>
        </p:nvSpPr>
        <p:spPr>
          <a:xfrm>
            <a:off x="5879205" y="1017588"/>
            <a:ext cx="3264795" cy="3323208"/>
          </a:xfrm>
          <a:prstGeom prst="parallelogram">
            <a:avLst>
              <a:gd name="adj" fmla="val 0"/>
            </a:avLst>
          </a:prstGeom>
          <a:solidFill>
            <a:srgbClr val="3C6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938" name="Рисунок 2">
            <a:extLst>
              <a:ext uri="{FF2B5EF4-FFF2-40B4-BE49-F238E27FC236}">
                <a16:creationId xmlns:a16="http://schemas.microsoft.com/office/drawing/2014/main" id="{B9CCE566-B23D-49DA-938C-1866304A8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0638"/>
            <a:ext cx="3562351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араллелограмм 2">
            <a:extLst>
              <a:ext uri="{FF2B5EF4-FFF2-40B4-BE49-F238E27FC236}">
                <a16:creationId xmlns:a16="http://schemas.microsoft.com/office/drawing/2014/main" id="{561D34CC-1DF0-461A-AC1E-2742AC0B9F6D}"/>
              </a:ext>
            </a:extLst>
          </p:cNvPr>
          <p:cNvSpPr/>
          <p:nvPr/>
        </p:nvSpPr>
        <p:spPr>
          <a:xfrm>
            <a:off x="1773212" y="1017588"/>
            <a:ext cx="3264795" cy="3323208"/>
          </a:xfrm>
          <a:prstGeom prst="parallelogram">
            <a:avLst>
              <a:gd name="adj" fmla="val 41973"/>
            </a:avLst>
          </a:prstGeom>
          <a:solidFill>
            <a:srgbClr val="3C6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939" name="Рисунок 4">
            <a:extLst>
              <a:ext uri="{FF2B5EF4-FFF2-40B4-BE49-F238E27FC236}">
                <a16:creationId xmlns:a16="http://schemas.microsoft.com/office/drawing/2014/main" id="{C5C6C653-000E-4C69-B861-C021DB7EF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8">
            <a:extLst>
              <a:ext uri="{FF2B5EF4-FFF2-40B4-BE49-F238E27FC236}">
                <a16:creationId xmlns:a16="http://schemas.microsoft.com/office/drawing/2014/main" id="{73484340-9B31-4AE6-B6A7-94EA0BD9F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39941" name="TextBox 6">
            <a:extLst>
              <a:ext uri="{FF2B5EF4-FFF2-40B4-BE49-F238E27FC236}">
                <a16:creationId xmlns:a16="http://schemas.microsoft.com/office/drawing/2014/main" id="{4964FBD3-8FED-4F18-80B4-14C6FF59E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39942" name="Рисунок 7">
            <a:extLst>
              <a:ext uri="{FF2B5EF4-FFF2-40B4-BE49-F238E27FC236}">
                <a16:creationId xmlns:a16="http://schemas.microsoft.com/office/drawing/2014/main" id="{605DE168-15C2-422D-BA10-4EC16DFBB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Рисунок 3">
            <a:extLst>
              <a:ext uri="{FF2B5EF4-FFF2-40B4-BE49-F238E27FC236}">
                <a16:creationId xmlns:a16="http://schemas.microsoft.com/office/drawing/2014/main" id="{496A5DD4-AE0D-4942-96AF-A0D96C94CB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3"/>
          <a:stretch/>
        </p:blipFill>
        <p:spPr bwMode="auto">
          <a:xfrm>
            <a:off x="3303128" y="1017588"/>
            <a:ext cx="5426475" cy="3323208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4" name="Прямоугольник 15">
            <a:extLst>
              <a:ext uri="{FF2B5EF4-FFF2-40B4-BE49-F238E27FC236}">
                <a16:creationId xmlns:a16="http://schemas.microsoft.com/office/drawing/2014/main" id="{56957394-54C2-499C-8B61-753FB8B95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31888"/>
            <a:ext cx="2520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МЕРОПРИЯТИЯ, ПРОВОДИМЫЕ РЕГИОНОМ С ЦЕЛЬЮ РАЗВИТИЯ ПАРКОВ И ПРИВЛЕЧЕНИЯ ИНВЕСТОРОВ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31</a:t>
            </a:fld>
            <a:endParaRPr lang="ru-RU" alt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2">
            <a:extLst>
              <a:ext uri="{FF2B5EF4-FFF2-40B4-BE49-F238E27FC236}">
                <a16:creationId xmlns:a16="http://schemas.microsoft.com/office/drawing/2014/main" id="{E811D2C3-D4E0-4B0E-8356-EF896D4A4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2" y="-61954"/>
            <a:ext cx="914400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6">
            <a:extLst>
              <a:ext uri="{FF2B5EF4-FFF2-40B4-BE49-F238E27FC236}">
                <a16:creationId xmlns:a16="http://schemas.microsoft.com/office/drawing/2014/main" id="{625AC8C9-BF11-4DC4-AD9E-60A4D5A8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41988" name="Рисунок 7">
            <a:extLst>
              <a:ext uri="{FF2B5EF4-FFF2-40B4-BE49-F238E27FC236}">
                <a16:creationId xmlns:a16="http://schemas.microsoft.com/office/drawing/2014/main" id="{94C7646F-1AD7-4962-921C-F8FED4D4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Рисунок 10">
            <a:extLst>
              <a:ext uri="{FF2B5EF4-FFF2-40B4-BE49-F238E27FC236}">
                <a16:creationId xmlns:a16="http://schemas.microsoft.com/office/drawing/2014/main" id="{6BF37775-EC57-44B6-9A35-966C498DD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5032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Box 9">
            <a:extLst>
              <a:ext uri="{FF2B5EF4-FFF2-40B4-BE49-F238E27FC236}">
                <a16:creationId xmlns:a16="http://schemas.microsoft.com/office/drawing/2014/main" id="{1A1D2576-04B0-43FA-9EA3-4684203BE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225"/>
            <a:ext cx="1465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</a:t>
            </a:r>
          </a:p>
          <a:p>
            <a:r>
              <a:rPr lang="ru-RU" altLang="ru-RU" sz="1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область</a:t>
            </a:r>
          </a:p>
        </p:txBody>
      </p:sp>
      <p:sp>
        <p:nvSpPr>
          <p:cNvPr id="41991" name="TextBox 13">
            <a:extLst>
              <a:ext uri="{FF2B5EF4-FFF2-40B4-BE49-F238E27FC236}">
                <a16:creationId xmlns:a16="http://schemas.microsoft.com/office/drawing/2014/main" id="{E015C0AF-82DF-499A-9B46-BCCA3570F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1779588"/>
            <a:ext cx="1849437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9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Благодарим</a:t>
            </a:r>
          </a:p>
          <a:p>
            <a:pPr algn="r"/>
            <a:r>
              <a:rPr lang="ru-RU" altLang="ru-RU" sz="9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 внимание!</a:t>
            </a:r>
          </a:p>
          <a:p>
            <a:pPr algn="r"/>
            <a:endParaRPr lang="ru-RU" altLang="ru-RU" sz="9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altLang="ru-RU" sz="9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Будем рады ответить </a:t>
            </a:r>
          </a:p>
          <a:p>
            <a:pPr algn="r"/>
            <a:r>
              <a:rPr lang="ru-RU" altLang="ru-RU" sz="9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 все ваши вопросы </a:t>
            </a:r>
          </a:p>
          <a:p>
            <a:pPr algn="r"/>
            <a:r>
              <a:rPr lang="ru-RU" altLang="ru-RU" sz="9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 предоставить </a:t>
            </a:r>
          </a:p>
          <a:p>
            <a:pPr algn="r"/>
            <a:r>
              <a:rPr lang="ru-RU" altLang="ru-RU" sz="9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развернутые </a:t>
            </a:r>
          </a:p>
          <a:p>
            <a:pPr algn="r"/>
            <a:r>
              <a:rPr lang="ru-RU" altLang="ru-RU" sz="9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информационные </a:t>
            </a:r>
          </a:p>
          <a:p>
            <a:pPr algn="r"/>
            <a:r>
              <a:rPr lang="ru-RU" altLang="ru-RU" sz="9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материалы</a:t>
            </a:r>
          </a:p>
        </p:txBody>
      </p:sp>
      <p:sp>
        <p:nvSpPr>
          <p:cNvPr id="41992" name="TextBox 14">
            <a:extLst>
              <a:ext uri="{FF2B5EF4-FFF2-40B4-BE49-F238E27FC236}">
                <a16:creationId xmlns:a16="http://schemas.microsoft.com/office/drawing/2014/main" id="{E2335FA3-9A9F-4460-8567-EF989FEBA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3321050"/>
            <a:ext cx="19939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9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Министерство </a:t>
            </a:r>
          </a:p>
          <a:p>
            <a:pPr algn="r"/>
            <a:r>
              <a:rPr lang="ru-RU" altLang="ru-RU" sz="9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экономического развития </a:t>
            </a:r>
          </a:p>
          <a:p>
            <a:pPr algn="r"/>
            <a:r>
              <a:rPr lang="ru-RU" altLang="ru-RU" sz="9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Новосибирской области</a:t>
            </a:r>
          </a:p>
          <a:p>
            <a:pPr algn="r"/>
            <a:endParaRPr lang="ru-RU" altLang="ru-RU" sz="9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n-US" altLang="ru-RU" sz="9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econom.nso.ru</a:t>
            </a:r>
          </a:p>
          <a:p>
            <a:pPr algn="r"/>
            <a:r>
              <a:rPr lang="en-US" altLang="ru-RU" sz="9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invest.nso.ru </a:t>
            </a:r>
          </a:p>
          <a:p>
            <a:pPr algn="r"/>
            <a:r>
              <a:rPr lang="en-US" altLang="ru-RU" sz="9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facebook.com/mineconomnso</a:t>
            </a:r>
          </a:p>
          <a:p>
            <a:pPr algn="r"/>
            <a:r>
              <a:rPr lang="en-US" altLang="ru-RU" sz="9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export.nso.ru</a:t>
            </a:r>
          </a:p>
          <a:p>
            <a:pPr algn="r"/>
            <a:r>
              <a:rPr lang="en-US" altLang="ru-RU" sz="9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turizm.nso.ru </a:t>
            </a:r>
            <a:endParaRPr lang="ru-RU" altLang="ru-RU" sz="9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993" name="TextBox 6">
            <a:extLst>
              <a:ext uri="{FF2B5EF4-FFF2-40B4-BE49-F238E27FC236}">
                <a16:creationId xmlns:a16="http://schemas.microsoft.com/office/drawing/2014/main" id="{A18DF0F8-5BA9-473B-A9A1-329FFD13A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38275"/>
            <a:ext cx="265970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ОТЧЕТ О РЕАЛИЗАЦИИ</a:t>
            </a:r>
          </a:p>
          <a:p>
            <a:r>
              <a:rPr lang="ru-RU" altLang="ru-RU" sz="16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ПАРКОВОЙ ПОЛИТИКИ</a:t>
            </a:r>
          </a:p>
          <a:p>
            <a:r>
              <a:rPr lang="ru-RU" altLang="ru-RU" sz="16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НОВОСИБИРСКОЙ</a:t>
            </a:r>
          </a:p>
          <a:p>
            <a:r>
              <a:rPr lang="ru-RU" altLang="ru-RU" sz="16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ОБЛАСТИ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32</a:t>
            </a:fld>
            <a:endParaRPr lang="ru-RU" alt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>
            <a:extLst>
              <a:ext uri="{FF2B5EF4-FFF2-40B4-BE49-F238E27FC236}">
                <a16:creationId xmlns:a16="http://schemas.microsoft.com/office/drawing/2014/main" id="{1F30939A-F218-4695-90FB-EAF694945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7938"/>
            <a:ext cx="62452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Объект 6">
            <a:extLst>
              <a:ext uri="{FF2B5EF4-FFF2-40B4-BE49-F238E27FC236}">
                <a16:creationId xmlns:a16="http://schemas.microsoft.com/office/drawing/2014/main" id="{3BF3E313-1DF7-48DF-B66D-BB9E517D9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39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2">
            <a:extLst>
              <a:ext uri="{FF2B5EF4-FFF2-40B4-BE49-F238E27FC236}">
                <a16:creationId xmlns:a16="http://schemas.microsoft.com/office/drawing/2014/main" id="{D8F6B0A0-5BAA-4A0B-81D3-7BE1B8E9A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6">
            <a:extLst>
              <a:ext uri="{FF2B5EF4-FFF2-40B4-BE49-F238E27FC236}">
                <a16:creationId xmlns:a16="http://schemas.microsoft.com/office/drawing/2014/main" id="{1AA4E3D4-5D6E-4575-BC1E-D7369C6DE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18438" name="TextBox 8">
            <a:extLst>
              <a:ext uri="{FF2B5EF4-FFF2-40B4-BE49-F238E27FC236}">
                <a16:creationId xmlns:a16="http://schemas.microsoft.com/office/drawing/2014/main" id="{E0091FC0-F7C3-4643-A139-3B6621A9F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18439" name="Рисунок 7">
            <a:extLst>
              <a:ext uri="{FF2B5EF4-FFF2-40B4-BE49-F238E27FC236}">
                <a16:creationId xmlns:a16="http://schemas.microsoft.com/office/drawing/2014/main" id="{54D6C00A-04C8-40B9-AE6B-EBF2566CA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0" name="Группа 4">
            <a:extLst>
              <a:ext uri="{FF2B5EF4-FFF2-40B4-BE49-F238E27FC236}">
                <a16:creationId xmlns:a16="http://schemas.microsoft.com/office/drawing/2014/main" id="{F5543B8B-495C-4AA2-9105-635E5A6F9FAF}"/>
              </a:ext>
            </a:extLst>
          </p:cNvPr>
          <p:cNvGrpSpPr>
            <a:grpSpLocks/>
          </p:cNvGrpSpPr>
          <p:nvPr/>
        </p:nvGrpSpPr>
        <p:grpSpPr bwMode="auto">
          <a:xfrm>
            <a:off x="2373313" y="2747673"/>
            <a:ext cx="1697037" cy="187325"/>
            <a:chOff x="3094881" y="915566"/>
            <a:chExt cx="1135891" cy="366976"/>
          </a:xfrm>
        </p:grpSpPr>
        <p:sp>
          <p:nvSpPr>
            <p:cNvPr id="16" name="Параллелограмм 15">
              <a:extLst>
                <a:ext uri="{FF2B5EF4-FFF2-40B4-BE49-F238E27FC236}">
                  <a16:creationId xmlns:a16="http://schemas.microsoft.com/office/drawing/2014/main" id="{B04CDC62-6E87-4B35-AF2C-5DF7880F09E2}"/>
                </a:ext>
              </a:extLst>
            </p:cNvPr>
            <p:cNvSpPr/>
            <p:nvPr/>
          </p:nvSpPr>
          <p:spPr>
            <a:xfrm>
              <a:off x="3094881" y="915566"/>
              <a:ext cx="1113577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24FEA53-46F6-45F4-9952-6202A92982D7}"/>
                </a:ext>
              </a:extLst>
            </p:cNvPr>
            <p:cNvSpPr/>
            <p:nvPr/>
          </p:nvSpPr>
          <p:spPr>
            <a:xfrm>
              <a:off x="3276581" y="915566"/>
              <a:ext cx="954191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18441" name="Группа 4">
            <a:extLst>
              <a:ext uri="{FF2B5EF4-FFF2-40B4-BE49-F238E27FC236}">
                <a16:creationId xmlns:a16="http://schemas.microsoft.com/office/drawing/2014/main" id="{0733B901-F2A9-486E-B8B3-4EF0AD89CC62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2969923"/>
            <a:ext cx="1785938" cy="184150"/>
            <a:chOff x="3094881" y="915566"/>
            <a:chExt cx="1135891" cy="366976"/>
          </a:xfrm>
        </p:grpSpPr>
        <p:sp>
          <p:nvSpPr>
            <p:cNvPr id="19" name="Параллелограмм 18">
              <a:extLst>
                <a:ext uri="{FF2B5EF4-FFF2-40B4-BE49-F238E27FC236}">
                  <a16:creationId xmlns:a16="http://schemas.microsoft.com/office/drawing/2014/main" id="{66AD62AD-848A-496A-8FBC-C1EBD64A8EB3}"/>
                </a:ext>
              </a:extLst>
            </p:cNvPr>
            <p:cNvSpPr/>
            <p:nvPr/>
          </p:nvSpPr>
          <p:spPr>
            <a:xfrm>
              <a:off x="3094881" y="915566"/>
              <a:ext cx="1113678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AE772B5D-C413-425C-8644-2E9F386E2439}"/>
                </a:ext>
              </a:extLst>
            </p:cNvPr>
            <p:cNvSpPr/>
            <p:nvPr/>
          </p:nvSpPr>
          <p:spPr>
            <a:xfrm>
              <a:off x="3276624" y="915566"/>
              <a:ext cx="954148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0B9C993-A962-4D3E-BE96-FCBC6229C5B1}"/>
              </a:ext>
            </a:extLst>
          </p:cNvPr>
          <p:cNvSpPr/>
          <p:nvPr/>
        </p:nvSpPr>
        <p:spPr>
          <a:xfrm>
            <a:off x="4140200" y="2538123"/>
            <a:ext cx="4903788" cy="1443037"/>
          </a:xfrm>
          <a:prstGeom prst="rect">
            <a:avLst/>
          </a:prstGeom>
          <a:solidFill>
            <a:schemeClr val="bg1">
              <a:lumMod val="7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700" dirty="0">
              <a:solidFill>
                <a:prstClr val="white"/>
              </a:solidFill>
            </a:endParaRPr>
          </a:p>
        </p:txBody>
      </p:sp>
      <p:sp>
        <p:nvSpPr>
          <p:cNvPr id="18443" name="TextBox 10">
            <a:extLst>
              <a:ext uri="{FF2B5EF4-FFF2-40B4-BE49-F238E27FC236}">
                <a16:creationId xmlns:a16="http://schemas.microsoft.com/office/drawing/2014/main" id="{8EEAD8BF-114A-4E74-AF20-428909A0B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563" y="2049173"/>
            <a:ext cx="100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7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Наименование показателя</a:t>
            </a:r>
          </a:p>
        </p:txBody>
      </p:sp>
      <p:sp>
        <p:nvSpPr>
          <p:cNvPr id="18444" name="TextBox 10">
            <a:extLst>
              <a:ext uri="{FF2B5EF4-FFF2-40B4-BE49-F238E27FC236}">
                <a16:creationId xmlns:a16="http://schemas.microsoft.com/office/drawing/2014/main" id="{560C48AE-928F-4461-AB8D-DF1C58A4A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8" y="2741323"/>
            <a:ext cx="20177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Годовая выручка резидентов, млн руб</a:t>
            </a:r>
            <a:r>
              <a:rPr lang="ru-RU" altLang="ru-RU" sz="700">
                <a:solidFill>
                  <a:srgbClr val="FFFFFF"/>
                </a:solidFill>
              </a:rPr>
              <a:t>.</a:t>
            </a:r>
            <a:endParaRPr lang="ru-RU" altLang="ru-RU" sz="7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445" name="TextBox 18">
            <a:extLst>
              <a:ext uri="{FF2B5EF4-FFF2-40B4-BE49-F238E27FC236}">
                <a16:creationId xmlns:a16="http://schemas.microsoft.com/office/drawing/2014/main" id="{4CBA7C4C-F036-4C07-94CB-40FDE3B33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738" y="2536535"/>
            <a:ext cx="6540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15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2 926,6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1 000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4 280,0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5116FC7D-4308-408B-9DE3-AB1838B3D91C}"/>
              </a:ext>
            </a:extLst>
          </p:cNvPr>
          <p:cNvCxnSpPr>
            <a:cxnSpLocks/>
          </p:cNvCxnSpPr>
          <p:nvPr/>
        </p:nvCxnSpPr>
        <p:spPr>
          <a:xfrm>
            <a:off x="4095750" y="2533360"/>
            <a:ext cx="4763" cy="149383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7" name="TextBox 18">
            <a:extLst>
              <a:ext uri="{FF2B5EF4-FFF2-40B4-BE49-F238E27FC236}">
                <a16:creationId xmlns:a16="http://schemas.microsoft.com/office/drawing/2014/main" id="{95945CC3-1420-4970-8CFF-EA86DB1FC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9550" y="2536535"/>
            <a:ext cx="655638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13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3 445,3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1 719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2 383,0</a:t>
            </a:r>
          </a:p>
        </p:txBody>
      </p:sp>
      <p:sp>
        <p:nvSpPr>
          <p:cNvPr id="18448" name="TextBox 18">
            <a:extLst>
              <a:ext uri="{FF2B5EF4-FFF2-40B4-BE49-F238E27FC236}">
                <a16:creationId xmlns:a16="http://schemas.microsoft.com/office/drawing/2014/main" id="{0D32705A-3735-45A4-AB82-4B3C2A024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4850" y="2542885"/>
            <a:ext cx="6540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17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3 559,0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1 438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4 280,0</a:t>
            </a:r>
          </a:p>
        </p:txBody>
      </p:sp>
      <p:sp>
        <p:nvSpPr>
          <p:cNvPr id="18449" name="TextBox 18">
            <a:extLst>
              <a:ext uri="{FF2B5EF4-FFF2-40B4-BE49-F238E27FC236}">
                <a16:creationId xmlns:a16="http://schemas.microsoft.com/office/drawing/2014/main" id="{B1D0F85C-0043-459D-9126-9262126FB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238" y="2544473"/>
            <a:ext cx="6540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18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3 557,2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1 608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3 103,0</a:t>
            </a:r>
          </a:p>
        </p:txBody>
      </p:sp>
      <p:sp>
        <p:nvSpPr>
          <p:cNvPr id="18450" name="TextBox 18">
            <a:extLst>
              <a:ext uri="{FF2B5EF4-FFF2-40B4-BE49-F238E27FC236}">
                <a16:creationId xmlns:a16="http://schemas.microsoft.com/office/drawing/2014/main" id="{87A23BCD-F047-431E-8E5C-E50D938DC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800" y="2544473"/>
            <a:ext cx="6540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19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3 600,0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2 000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4 280,0</a:t>
            </a:r>
          </a:p>
        </p:txBody>
      </p:sp>
      <p:sp>
        <p:nvSpPr>
          <p:cNvPr id="18451" name="TextBox 18">
            <a:extLst>
              <a:ext uri="{FF2B5EF4-FFF2-40B4-BE49-F238E27FC236}">
                <a16:creationId xmlns:a16="http://schemas.microsoft.com/office/drawing/2014/main" id="{E5B52BFC-1AF9-434F-A563-7E3BABC55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6763" y="2542885"/>
            <a:ext cx="6540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3 700,0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2 700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4 737,0</a:t>
            </a:r>
          </a:p>
        </p:txBody>
      </p:sp>
      <p:sp>
        <p:nvSpPr>
          <p:cNvPr id="18452" name="TextBox 18">
            <a:extLst>
              <a:ext uri="{FF2B5EF4-FFF2-40B4-BE49-F238E27FC236}">
                <a16:creationId xmlns:a16="http://schemas.microsoft.com/office/drawing/2014/main" id="{13758936-81BD-4288-A79D-AEB3B5433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075" y="2544473"/>
            <a:ext cx="6540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21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4 100,0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2 800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5 000,0</a:t>
            </a:r>
          </a:p>
        </p:txBody>
      </p:sp>
      <p:sp>
        <p:nvSpPr>
          <p:cNvPr id="18453" name="TextBox 18">
            <a:extLst>
              <a:ext uri="{FF2B5EF4-FFF2-40B4-BE49-F238E27FC236}">
                <a16:creationId xmlns:a16="http://schemas.microsoft.com/office/drawing/2014/main" id="{148BE6C1-D274-4FA5-92DB-7FE63D2B9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463" y="2536535"/>
            <a:ext cx="6540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23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5 000,0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3 000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6 100,0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4E97B80-3915-4FD0-970F-F6B4EC224B94}"/>
              </a:ext>
            </a:extLst>
          </p:cNvPr>
          <p:cNvCxnSpPr>
            <a:cxnSpLocks/>
          </p:cNvCxnSpPr>
          <p:nvPr/>
        </p:nvCxnSpPr>
        <p:spPr>
          <a:xfrm>
            <a:off x="4127500" y="2966748"/>
            <a:ext cx="4911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6F748B6D-7546-4897-ACBF-1BC611C1EC1C}"/>
              </a:ext>
            </a:extLst>
          </p:cNvPr>
          <p:cNvCxnSpPr>
            <a:cxnSpLocks/>
          </p:cNvCxnSpPr>
          <p:nvPr/>
        </p:nvCxnSpPr>
        <p:spPr>
          <a:xfrm>
            <a:off x="4127500" y="3177885"/>
            <a:ext cx="4914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id="{E7DC9E29-83D0-40C0-BFF0-7C9E800780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788633"/>
              </p:ext>
            </p:extLst>
          </p:nvPr>
        </p:nvGraphicFramePr>
        <p:xfrm>
          <a:off x="4121150" y="1809460"/>
          <a:ext cx="4957763" cy="625475"/>
        </p:xfrm>
        <a:graphic>
          <a:graphicData uri="http://schemas.openxmlformats.org/drawingml/2006/table">
            <a:tbl>
              <a:tblPr/>
              <a:tblGrid>
                <a:gridCol w="449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4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1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12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12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96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12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128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128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128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13610">
                <a:tc gridSpan="2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С 2010 </a:t>
                      </a:r>
                      <a:b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по 2016 </a:t>
                      </a:r>
                    </a:p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62" marR="91462" marT="45220" marB="4522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47" marR="91447" marT="45355" marB="4535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           2017</a:t>
                      </a:r>
                    </a:p>
                  </a:txBody>
                  <a:tcPr marL="91462" marR="91462" marT="45220" marB="4522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           2018</a:t>
                      </a:r>
                    </a:p>
                  </a:txBody>
                  <a:tcPr marL="91462" marR="91462" marT="45220" marB="4522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          2019</a:t>
                      </a:r>
                    </a:p>
                  </a:txBody>
                  <a:tcPr marL="91462" marR="91462" marT="45220" marB="4522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Перспективное развитие</a:t>
                      </a:r>
                    </a:p>
                  </a:txBody>
                  <a:tcPr marL="91462" marR="91462" marT="45220" marB="4522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865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План </a:t>
                      </a:r>
                    </a:p>
                  </a:txBody>
                  <a:tcPr marL="91462" marR="91462" marT="45220" marB="4522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Факт</a:t>
                      </a:r>
                    </a:p>
                  </a:txBody>
                  <a:tcPr marL="91462" marR="91462" marT="45220" marB="4522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План </a:t>
                      </a:r>
                    </a:p>
                  </a:txBody>
                  <a:tcPr marL="91462" marR="91462" marT="45220" marB="4522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Факт</a:t>
                      </a:r>
                    </a:p>
                  </a:txBody>
                  <a:tcPr marL="91462" marR="91462" marT="45220" marB="4522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План </a:t>
                      </a:r>
                    </a:p>
                  </a:txBody>
                  <a:tcPr marL="91462" marR="91462" marT="45220" marB="4522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Факт</a:t>
                      </a:r>
                    </a:p>
                  </a:txBody>
                  <a:tcPr marL="91462" marR="91462" marT="45220" marB="4522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План </a:t>
                      </a:r>
                    </a:p>
                  </a:txBody>
                  <a:tcPr marL="91462" marR="91462" marT="45220" marB="4522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Факт</a:t>
                      </a:r>
                    </a:p>
                  </a:txBody>
                  <a:tcPr marL="91462" marR="91462" marT="45220" marB="4522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2020</a:t>
                      </a:r>
                    </a:p>
                  </a:txBody>
                  <a:tcPr marL="91462" marR="91462" marT="45220" marB="4522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2021</a:t>
                      </a:r>
                    </a:p>
                  </a:txBody>
                  <a:tcPr marL="91462" marR="91462" marT="45220" marB="4522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2022</a:t>
                      </a:r>
                    </a:p>
                  </a:txBody>
                  <a:tcPr marL="91462" marR="91462" marT="45220" marB="4522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8476" name="Группа 4">
            <a:extLst>
              <a:ext uri="{FF2B5EF4-FFF2-40B4-BE49-F238E27FC236}">
                <a16:creationId xmlns:a16="http://schemas.microsoft.com/office/drawing/2014/main" id="{23AFC7A7-709B-434B-9026-C2DA4D936592}"/>
              </a:ext>
            </a:extLst>
          </p:cNvPr>
          <p:cNvGrpSpPr>
            <a:grpSpLocks/>
          </p:cNvGrpSpPr>
          <p:nvPr/>
        </p:nvGrpSpPr>
        <p:grpSpPr bwMode="auto">
          <a:xfrm>
            <a:off x="2468563" y="2546060"/>
            <a:ext cx="1601787" cy="161925"/>
            <a:chOff x="3094881" y="915566"/>
            <a:chExt cx="1135891" cy="366976"/>
          </a:xfrm>
        </p:grpSpPr>
        <p:sp>
          <p:nvSpPr>
            <p:cNvPr id="38" name="Параллелограмм 37">
              <a:extLst>
                <a:ext uri="{FF2B5EF4-FFF2-40B4-BE49-F238E27FC236}">
                  <a16:creationId xmlns:a16="http://schemas.microsoft.com/office/drawing/2014/main" id="{930C8DEF-D786-4923-9EB5-2280A4BD6FA3}"/>
                </a:ext>
              </a:extLst>
            </p:cNvPr>
            <p:cNvSpPr/>
            <p:nvPr/>
          </p:nvSpPr>
          <p:spPr>
            <a:xfrm>
              <a:off x="3094881" y="915566"/>
              <a:ext cx="1114502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F3A79FAE-114F-4B1E-81E1-F579A965081C}"/>
                </a:ext>
              </a:extLst>
            </p:cNvPr>
            <p:cNvSpPr/>
            <p:nvPr/>
          </p:nvSpPr>
          <p:spPr>
            <a:xfrm>
              <a:off x="3276128" y="915566"/>
              <a:ext cx="954644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8477" name="TextBox 10">
            <a:extLst>
              <a:ext uri="{FF2B5EF4-FFF2-40B4-BE49-F238E27FC236}">
                <a16:creationId xmlns:a16="http://schemas.microsoft.com/office/drawing/2014/main" id="{711200BD-CA0A-441B-B080-7F977059D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0" y="2527010"/>
            <a:ext cx="14398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Количество резидентов</a:t>
            </a:r>
          </a:p>
        </p:txBody>
      </p:sp>
      <p:grpSp>
        <p:nvGrpSpPr>
          <p:cNvPr id="18478" name="Группа 4">
            <a:extLst>
              <a:ext uri="{FF2B5EF4-FFF2-40B4-BE49-F238E27FC236}">
                <a16:creationId xmlns:a16="http://schemas.microsoft.com/office/drawing/2014/main" id="{0D05945A-3C50-4FCC-AE68-3890FB1C1698}"/>
              </a:ext>
            </a:extLst>
          </p:cNvPr>
          <p:cNvGrpSpPr>
            <a:grpSpLocks/>
          </p:cNvGrpSpPr>
          <p:nvPr/>
        </p:nvGrpSpPr>
        <p:grpSpPr bwMode="auto">
          <a:xfrm>
            <a:off x="2173288" y="3196935"/>
            <a:ext cx="1898650" cy="239713"/>
            <a:chOff x="3094881" y="915566"/>
            <a:chExt cx="1135891" cy="366976"/>
          </a:xfrm>
        </p:grpSpPr>
        <p:sp>
          <p:nvSpPr>
            <p:cNvPr id="42" name="Параллелограмм 41">
              <a:extLst>
                <a:ext uri="{FF2B5EF4-FFF2-40B4-BE49-F238E27FC236}">
                  <a16:creationId xmlns:a16="http://schemas.microsoft.com/office/drawing/2014/main" id="{6AADDDDC-6F7A-441A-A6C8-B3458743BA5A}"/>
                </a:ext>
              </a:extLst>
            </p:cNvPr>
            <p:cNvSpPr/>
            <p:nvPr/>
          </p:nvSpPr>
          <p:spPr>
            <a:xfrm>
              <a:off x="3094881" y="915566"/>
              <a:ext cx="1114047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226E2EEC-F731-4CC4-8F5A-788F739DE37C}"/>
                </a:ext>
              </a:extLst>
            </p:cNvPr>
            <p:cNvSpPr/>
            <p:nvPr/>
          </p:nvSpPr>
          <p:spPr>
            <a:xfrm>
              <a:off x="3276281" y="915566"/>
              <a:ext cx="954491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036AE764-F008-409D-832F-23B25356ECA9}"/>
              </a:ext>
            </a:extLst>
          </p:cNvPr>
          <p:cNvCxnSpPr>
            <a:cxnSpLocks/>
          </p:cNvCxnSpPr>
          <p:nvPr/>
        </p:nvCxnSpPr>
        <p:spPr>
          <a:xfrm>
            <a:off x="4130675" y="3435060"/>
            <a:ext cx="4911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80" name="TextBox 10">
            <a:extLst>
              <a:ext uri="{FF2B5EF4-FFF2-40B4-BE49-F238E27FC236}">
                <a16:creationId xmlns:a16="http://schemas.microsoft.com/office/drawing/2014/main" id="{7874D358-EB9B-4404-BD69-1DECB3DC6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175" y="2952460"/>
            <a:ext cx="20796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Количество созданных рабочих мест</a:t>
            </a:r>
          </a:p>
        </p:txBody>
      </p:sp>
      <p:sp>
        <p:nvSpPr>
          <p:cNvPr id="18481" name="TextBox 10">
            <a:extLst>
              <a:ext uri="{FF2B5EF4-FFF2-40B4-BE49-F238E27FC236}">
                <a16:creationId xmlns:a16="http://schemas.microsoft.com/office/drawing/2014/main" id="{8EC22403-59A8-4AFA-B3D4-6DB73F686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0575" y="3157248"/>
            <a:ext cx="2070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Объем привлеченных инвестиций резидентов и пользователей, млн руб.</a:t>
            </a:r>
            <a:endParaRPr lang="ru-RU" altLang="ru-RU" sz="6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482" name="TextBox 18">
            <a:extLst>
              <a:ext uri="{FF2B5EF4-FFF2-40B4-BE49-F238E27FC236}">
                <a16:creationId xmlns:a16="http://schemas.microsoft.com/office/drawing/2014/main" id="{07759AE2-E2AB-4A4B-82ED-250A2B35D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0263" y="2538123"/>
            <a:ext cx="65405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25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6 000,0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6 000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7 200,0</a:t>
            </a:r>
          </a:p>
        </p:txBody>
      </p:sp>
      <p:grpSp>
        <p:nvGrpSpPr>
          <p:cNvPr id="18483" name="Группа 4">
            <a:extLst>
              <a:ext uri="{FF2B5EF4-FFF2-40B4-BE49-F238E27FC236}">
                <a16:creationId xmlns:a16="http://schemas.microsoft.com/office/drawing/2014/main" id="{60DFE6BC-CD36-4136-9237-EA0603D45766}"/>
              </a:ext>
            </a:extLst>
          </p:cNvPr>
          <p:cNvGrpSpPr>
            <a:grpSpLocks/>
          </p:cNvGrpSpPr>
          <p:nvPr/>
        </p:nvGrpSpPr>
        <p:grpSpPr bwMode="auto">
          <a:xfrm>
            <a:off x="1957388" y="3743035"/>
            <a:ext cx="2122487" cy="238125"/>
            <a:chOff x="3094881" y="915566"/>
            <a:chExt cx="1135891" cy="366976"/>
          </a:xfrm>
        </p:grpSpPr>
        <p:sp>
          <p:nvSpPr>
            <p:cNvPr id="45" name="Параллелограмм 44">
              <a:extLst>
                <a:ext uri="{FF2B5EF4-FFF2-40B4-BE49-F238E27FC236}">
                  <a16:creationId xmlns:a16="http://schemas.microsoft.com/office/drawing/2014/main" id="{2B243715-786C-41E9-9AE2-A67441B3E2F7}"/>
                </a:ext>
              </a:extLst>
            </p:cNvPr>
            <p:cNvSpPr/>
            <p:nvPr/>
          </p:nvSpPr>
          <p:spPr>
            <a:xfrm>
              <a:off x="3094881" y="915566"/>
              <a:ext cx="1114652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4FFC7375-5A5E-428A-B25B-39DA8C1C5803}"/>
                </a:ext>
              </a:extLst>
            </p:cNvPr>
            <p:cNvSpPr/>
            <p:nvPr/>
          </p:nvSpPr>
          <p:spPr>
            <a:xfrm>
              <a:off x="3276692" y="915566"/>
              <a:ext cx="954080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8484" name="TextBox 10">
            <a:extLst>
              <a:ext uri="{FF2B5EF4-FFF2-40B4-BE49-F238E27FC236}">
                <a16:creationId xmlns:a16="http://schemas.microsoft.com/office/drawing/2014/main" id="{80E8A773-38E6-4D3F-BBBF-D8E51E487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3711285"/>
            <a:ext cx="191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Объем налоговых отчислений резидентов и пользователей в ОБ, млн руб.</a:t>
            </a:r>
            <a:endParaRPr lang="ru-RU" altLang="ru-RU" sz="6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7444D76E-F072-4158-B9E6-3BC313EEFDDF}"/>
              </a:ext>
            </a:extLst>
          </p:cNvPr>
          <p:cNvCxnSpPr>
            <a:cxnSpLocks/>
          </p:cNvCxnSpPr>
          <p:nvPr/>
        </p:nvCxnSpPr>
        <p:spPr>
          <a:xfrm>
            <a:off x="4140200" y="2715923"/>
            <a:ext cx="490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86" name="Группа 4">
            <a:extLst>
              <a:ext uri="{FF2B5EF4-FFF2-40B4-BE49-F238E27FC236}">
                <a16:creationId xmlns:a16="http://schemas.microsoft.com/office/drawing/2014/main" id="{8D029F7F-DA82-4851-8E5C-00E15E99BC3A}"/>
              </a:ext>
            </a:extLst>
          </p:cNvPr>
          <p:cNvGrpSpPr>
            <a:grpSpLocks/>
          </p:cNvGrpSpPr>
          <p:nvPr/>
        </p:nvGrpSpPr>
        <p:grpSpPr bwMode="auto">
          <a:xfrm>
            <a:off x="2060575" y="3473160"/>
            <a:ext cx="2019300" cy="238125"/>
            <a:chOff x="3094881" y="915566"/>
            <a:chExt cx="1135891" cy="366976"/>
          </a:xfrm>
        </p:grpSpPr>
        <p:sp>
          <p:nvSpPr>
            <p:cNvPr id="49" name="Параллелограмм 48">
              <a:extLst>
                <a:ext uri="{FF2B5EF4-FFF2-40B4-BE49-F238E27FC236}">
                  <a16:creationId xmlns:a16="http://schemas.microsoft.com/office/drawing/2014/main" id="{2DB4BC9D-DE78-4BB4-8CA1-CB27B7D85538}"/>
                </a:ext>
              </a:extLst>
            </p:cNvPr>
            <p:cNvSpPr/>
            <p:nvPr/>
          </p:nvSpPr>
          <p:spPr>
            <a:xfrm>
              <a:off x="3094881" y="915566"/>
              <a:ext cx="1114459" cy="366976"/>
            </a:xfrm>
            <a:prstGeom prst="parallelogram">
              <a:avLst>
                <a:gd name="adj" fmla="val 4200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950D1387-B3C1-4076-9B96-F0CC4DB05A9A}"/>
                </a:ext>
              </a:extLst>
            </p:cNvPr>
            <p:cNvSpPr/>
            <p:nvPr/>
          </p:nvSpPr>
          <p:spPr>
            <a:xfrm>
              <a:off x="3277052" y="915566"/>
              <a:ext cx="953720" cy="36697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8487" name="TextBox 10">
            <a:extLst>
              <a:ext uri="{FF2B5EF4-FFF2-40B4-BE49-F238E27FC236}">
                <a16:creationId xmlns:a16="http://schemas.microsoft.com/office/drawing/2014/main" id="{74DC1176-3B3E-4EBA-B9D5-3D9ECBBAB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150" y="3447760"/>
            <a:ext cx="191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7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Объем налоговых отчислений резидентов и пользователей  в ФБ, млн руб.</a:t>
            </a:r>
            <a:endParaRPr lang="ru-RU" altLang="ru-RU" sz="60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488" name="TextBox 18">
            <a:extLst>
              <a:ext uri="{FF2B5EF4-FFF2-40B4-BE49-F238E27FC236}">
                <a16:creationId xmlns:a16="http://schemas.microsoft.com/office/drawing/2014/main" id="{B9E3609D-39E2-4E3B-A0A8-404BA5507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50" y="2542885"/>
            <a:ext cx="6540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11 362,0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1 466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29 185,0</a:t>
            </a:r>
          </a:p>
        </p:txBody>
      </p:sp>
      <p:sp>
        <p:nvSpPr>
          <p:cNvPr id="18489" name="TextBox 18">
            <a:extLst>
              <a:ext uri="{FF2B5EF4-FFF2-40B4-BE49-F238E27FC236}">
                <a16:creationId xmlns:a16="http://schemas.microsoft.com/office/drawing/2014/main" id="{1B29C449-50A1-4B6B-99B8-F1BDCE5FE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47474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245,9</a:t>
            </a: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B31937C8-9935-40E6-B697-C47165ECD4B4}"/>
              </a:ext>
            </a:extLst>
          </p:cNvPr>
          <p:cNvCxnSpPr>
            <a:cxnSpLocks/>
          </p:cNvCxnSpPr>
          <p:nvPr/>
        </p:nvCxnSpPr>
        <p:spPr>
          <a:xfrm>
            <a:off x="4127500" y="3711285"/>
            <a:ext cx="4911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91" name="TextBox 18">
            <a:extLst>
              <a:ext uri="{FF2B5EF4-FFF2-40B4-BE49-F238E27FC236}">
                <a16:creationId xmlns:a16="http://schemas.microsoft.com/office/drawing/2014/main" id="{16FBBF0F-4DA0-4DD3-B558-8EC11B053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75097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1 391,0</a:t>
            </a:r>
          </a:p>
        </p:txBody>
      </p:sp>
      <p:sp>
        <p:nvSpPr>
          <p:cNvPr id="18492" name="TextBox 18">
            <a:extLst>
              <a:ext uri="{FF2B5EF4-FFF2-40B4-BE49-F238E27FC236}">
                <a16:creationId xmlns:a16="http://schemas.microsoft.com/office/drawing/2014/main" id="{B21535D3-C111-43B6-9282-B7C88321D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725" y="374144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200,0</a:t>
            </a:r>
          </a:p>
        </p:txBody>
      </p:sp>
      <p:sp>
        <p:nvSpPr>
          <p:cNvPr id="18493" name="TextBox 18">
            <a:extLst>
              <a:ext uri="{FF2B5EF4-FFF2-40B4-BE49-F238E27FC236}">
                <a16:creationId xmlns:a16="http://schemas.microsoft.com/office/drawing/2014/main" id="{01E8E8E4-B51F-4812-99BA-4F7EB941F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888" y="374462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259,7</a:t>
            </a:r>
          </a:p>
        </p:txBody>
      </p:sp>
      <p:sp>
        <p:nvSpPr>
          <p:cNvPr id="18494" name="TextBox 18">
            <a:extLst>
              <a:ext uri="{FF2B5EF4-FFF2-40B4-BE49-F238E27FC236}">
                <a16:creationId xmlns:a16="http://schemas.microsoft.com/office/drawing/2014/main" id="{54FBB56B-F375-4327-824C-6F9B4B65A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9988" y="374144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527,5</a:t>
            </a:r>
          </a:p>
        </p:txBody>
      </p:sp>
      <p:sp>
        <p:nvSpPr>
          <p:cNvPr id="18495" name="TextBox 18">
            <a:extLst>
              <a:ext uri="{FF2B5EF4-FFF2-40B4-BE49-F238E27FC236}">
                <a16:creationId xmlns:a16="http://schemas.microsoft.com/office/drawing/2014/main" id="{9F382CC8-648C-4F2A-805F-E201859F7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6613" y="3739860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509,1</a:t>
            </a:r>
          </a:p>
        </p:txBody>
      </p:sp>
      <p:sp>
        <p:nvSpPr>
          <p:cNvPr id="18496" name="TextBox 18">
            <a:extLst>
              <a:ext uri="{FF2B5EF4-FFF2-40B4-BE49-F238E27FC236}">
                <a16:creationId xmlns:a16="http://schemas.microsoft.com/office/drawing/2014/main" id="{2AF71F28-2B98-4A83-9CA7-67C181D3B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476335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305,3</a:t>
            </a:r>
          </a:p>
        </p:txBody>
      </p:sp>
      <p:sp>
        <p:nvSpPr>
          <p:cNvPr id="18497" name="TextBox 18">
            <a:extLst>
              <a:ext uri="{FF2B5EF4-FFF2-40B4-BE49-F238E27FC236}">
                <a16:creationId xmlns:a16="http://schemas.microsoft.com/office/drawing/2014/main" id="{98EB2F37-86C4-4955-8823-A3815B21E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088" y="3479510"/>
            <a:ext cx="58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444,2</a:t>
            </a:r>
          </a:p>
          <a:p>
            <a:pPr algn="ctr"/>
            <a:endParaRPr lang="ru-RU" altLang="ru-RU" sz="700" b="1" dirty="0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498" name="TextBox 18">
            <a:extLst>
              <a:ext uri="{FF2B5EF4-FFF2-40B4-BE49-F238E27FC236}">
                <a16:creationId xmlns:a16="http://schemas.microsoft.com/office/drawing/2014/main" id="{6C57B225-A5A4-4263-8204-0302794AF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088" y="347474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546,2</a:t>
            </a:r>
          </a:p>
        </p:txBody>
      </p:sp>
      <p:sp>
        <p:nvSpPr>
          <p:cNvPr id="18499" name="TextBox 18">
            <a:extLst>
              <a:ext uri="{FF2B5EF4-FFF2-40B4-BE49-F238E27FC236}">
                <a16:creationId xmlns:a16="http://schemas.microsoft.com/office/drawing/2014/main" id="{C035EA21-533D-4DC1-BB16-96AA5F95F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1588" y="373827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200,0</a:t>
            </a:r>
          </a:p>
        </p:txBody>
      </p:sp>
      <p:sp>
        <p:nvSpPr>
          <p:cNvPr id="18500" name="TextBox 18">
            <a:extLst>
              <a:ext uri="{FF2B5EF4-FFF2-40B4-BE49-F238E27FC236}">
                <a16:creationId xmlns:a16="http://schemas.microsoft.com/office/drawing/2014/main" id="{2F11B974-0514-4677-9259-41C83A082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25" y="373827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225,0</a:t>
            </a:r>
          </a:p>
        </p:txBody>
      </p:sp>
      <p:sp>
        <p:nvSpPr>
          <p:cNvPr id="18501" name="TextBox 18">
            <a:extLst>
              <a:ext uri="{FF2B5EF4-FFF2-40B4-BE49-F238E27FC236}">
                <a16:creationId xmlns:a16="http://schemas.microsoft.com/office/drawing/2014/main" id="{9B0E08E9-5166-48A6-A6D9-7420D9DCC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475" y="373827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250,0</a:t>
            </a:r>
          </a:p>
        </p:txBody>
      </p:sp>
      <p:sp>
        <p:nvSpPr>
          <p:cNvPr id="18502" name="TextBox 18">
            <a:extLst>
              <a:ext uri="{FF2B5EF4-FFF2-40B4-BE49-F238E27FC236}">
                <a16:creationId xmlns:a16="http://schemas.microsoft.com/office/drawing/2014/main" id="{84749CD4-23E0-44F5-882B-D45A822F6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374779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1 372,9</a:t>
            </a:r>
          </a:p>
        </p:txBody>
      </p:sp>
      <p:sp>
        <p:nvSpPr>
          <p:cNvPr id="18503" name="TextBox 18">
            <a:extLst>
              <a:ext uri="{FF2B5EF4-FFF2-40B4-BE49-F238E27FC236}">
                <a16:creationId xmlns:a16="http://schemas.microsoft.com/office/drawing/2014/main" id="{33A712CE-B83B-4C50-9FCB-D0D0486BD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013" y="374462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100,0</a:t>
            </a:r>
          </a:p>
        </p:txBody>
      </p:sp>
      <p:sp>
        <p:nvSpPr>
          <p:cNvPr id="18504" name="TextBox 18">
            <a:extLst>
              <a:ext uri="{FF2B5EF4-FFF2-40B4-BE49-F238E27FC236}">
                <a16:creationId xmlns:a16="http://schemas.microsoft.com/office/drawing/2014/main" id="{41F580C2-2215-42F9-9F91-8C8935D02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5013" y="374144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100,0</a:t>
            </a:r>
          </a:p>
        </p:txBody>
      </p:sp>
      <p:sp>
        <p:nvSpPr>
          <p:cNvPr id="18505" name="TextBox 18">
            <a:extLst>
              <a:ext uri="{FF2B5EF4-FFF2-40B4-BE49-F238E27FC236}">
                <a16:creationId xmlns:a16="http://schemas.microsoft.com/office/drawing/2014/main" id="{935D00F8-D69F-44B3-A121-EB075CB29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3476335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302,3</a:t>
            </a:r>
          </a:p>
        </p:txBody>
      </p:sp>
      <p:sp>
        <p:nvSpPr>
          <p:cNvPr id="18506" name="TextBox 18">
            <a:extLst>
              <a:ext uri="{FF2B5EF4-FFF2-40B4-BE49-F238E27FC236}">
                <a16:creationId xmlns:a16="http://schemas.microsoft.com/office/drawing/2014/main" id="{DCBB160C-B35C-4300-8FE2-E3D3D7D90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2950" y="3476335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312,8</a:t>
            </a:r>
          </a:p>
        </p:txBody>
      </p:sp>
      <p:sp>
        <p:nvSpPr>
          <p:cNvPr id="18507" name="TextBox 18">
            <a:extLst>
              <a:ext uri="{FF2B5EF4-FFF2-40B4-BE49-F238E27FC236}">
                <a16:creationId xmlns:a16="http://schemas.microsoft.com/office/drawing/2014/main" id="{3CE01932-8889-4889-864B-CF3E46AC5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725" y="348109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458,9</a:t>
            </a:r>
          </a:p>
        </p:txBody>
      </p:sp>
      <p:sp>
        <p:nvSpPr>
          <p:cNvPr id="18508" name="TextBox 18">
            <a:extLst>
              <a:ext uri="{FF2B5EF4-FFF2-40B4-BE49-F238E27FC236}">
                <a16:creationId xmlns:a16="http://schemas.microsoft.com/office/drawing/2014/main" id="{409646D9-6455-4146-892D-E21899EDD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3477923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108,48</a:t>
            </a:r>
          </a:p>
        </p:txBody>
      </p:sp>
      <p:sp>
        <p:nvSpPr>
          <p:cNvPr id="18509" name="TextBox 18">
            <a:extLst>
              <a:ext uri="{FF2B5EF4-FFF2-40B4-BE49-F238E27FC236}">
                <a16:creationId xmlns:a16="http://schemas.microsoft.com/office/drawing/2014/main" id="{28D6C677-09B3-411F-AEA9-7920D3421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3838" y="2542885"/>
            <a:ext cx="6540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14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10 700,7</a:t>
            </a: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1 000</a:t>
            </a:r>
            <a:endParaRPr lang="ru-RU" altLang="ru-RU" sz="700" b="1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altLang="ru-RU" sz="700" b="1">
              <a:solidFill>
                <a:srgbClr val="006CB5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60 200,0</a:t>
            </a:r>
          </a:p>
        </p:txBody>
      </p:sp>
      <p:sp>
        <p:nvSpPr>
          <p:cNvPr id="18510" name="TextBox 18">
            <a:extLst>
              <a:ext uri="{FF2B5EF4-FFF2-40B4-BE49-F238E27FC236}">
                <a16:creationId xmlns:a16="http://schemas.microsoft.com/office/drawing/2014/main" id="{A147A1F7-3CEF-4BC2-BFB7-57B45F0B2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288" y="346839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570,04</a:t>
            </a:r>
          </a:p>
        </p:txBody>
      </p:sp>
      <p:sp>
        <p:nvSpPr>
          <p:cNvPr id="18511" name="TextBox 18">
            <a:extLst>
              <a:ext uri="{FF2B5EF4-FFF2-40B4-BE49-F238E27FC236}">
                <a16:creationId xmlns:a16="http://schemas.microsoft.com/office/drawing/2014/main" id="{7D52D044-EB00-4219-BD15-EFC063D3B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3466810"/>
            <a:ext cx="5842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590,0</a:t>
            </a:r>
          </a:p>
        </p:txBody>
      </p:sp>
      <p:sp>
        <p:nvSpPr>
          <p:cNvPr id="18512" name="TextBox 18">
            <a:extLst>
              <a:ext uri="{FF2B5EF4-FFF2-40B4-BE49-F238E27FC236}">
                <a16:creationId xmlns:a16="http://schemas.microsoft.com/office/drawing/2014/main" id="{72E1A685-DA63-4932-8538-3BC721320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5188" y="3462048"/>
            <a:ext cx="584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7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590,0</a:t>
            </a:r>
          </a:p>
        </p:txBody>
      </p:sp>
      <p:sp>
        <p:nvSpPr>
          <p:cNvPr id="18513" name="TextBox 3">
            <a:extLst>
              <a:ext uri="{FF2B5EF4-FFF2-40B4-BE49-F238E27FC236}">
                <a16:creationId xmlns:a16="http://schemas.microsoft.com/office/drawing/2014/main" id="{8CB0FCA0-586B-4E43-B245-DE225CAC6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3950"/>
            <a:ext cx="17684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altLang="ru-RU" sz="10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ЦЕЛЕВЫЕ ПОКАЗАТЕЛИ</a:t>
            </a:r>
          </a:p>
        </p:txBody>
      </p:sp>
      <p:sp>
        <p:nvSpPr>
          <p:cNvPr id="18514" name="Прямоугольник 75">
            <a:extLst>
              <a:ext uri="{FF2B5EF4-FFF2-40B4-BE49-F238E27FC236}">
                <a16:creationId xmlns:a16="http://schemas.microsoft.com/office/drawing/2014/main" id="{6FF7DB88-9EEC-4F49-9398-A48504096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563638"/>
            <a:ext cx="19796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ПРОМЫШЛЕННО-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ЛОГИСТИЧЕСКИЙ 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ПАРК</a:t>
            </a:r>
          </a:p>
        </p:txBody>
      </p:sp>
      <p:pic>
        <p:nvPicPr>
          <p:cNvPr id="18515" name="Рисунок 13">
            <a:extLst>
              <a:ext uri="{FF2B5EF4-FFF2-40B4-BE49-F238E27FC236}">
                <a16:creationId xmlns:a16="http://schemas.microsoft.com/office/drawing/2014/main" id="{A8E2F327-E5C0-4C66-A51B-B61A498D9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0"/>
          <a:stretch>
            <a:fillRect/>
          </a:stretch>
        </p:blipFill>
        <p:spPr bwMode="auto">
          <a:xfrm>
            <a:off x="827088" y="2586038"/>
            <a:ext cx="8985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A7B2A28D-47D8-4120-A0F9-B1D7BFF6387B}"/>
              </a:ext>
            </a:extLst>
          </p:cNvPr>
          <p:cNvCxnSpPr/>
          <p:nvPr/>
        </p:nvCxnSpPr>
        <p:spPr>
          <a:xfrm>
            <a:off x="5907088" y="2542885"/>
            <a:ext cx="0" cy="1393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2D37E807-3FE5-46E2-A11A-2CC5D64E7360}"/>
              </a:ext>
            </a:extLst>
          </p:cNvPr>
          <p:cNvCxnSpPr/>
          <p:nvPr/>
        </p:nvCxnSpPr>
        <p:spPr>
          <a:xfrm flipH="1">
            <a:off x="6300788" y="2530185"/>
            <a:ext cx="7937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324D1725-96CB-4F94-9D43-06B88D85BE68}"/>
              </a:ext>
            </a:extLst>
          </p:cNvPr>
          <p:cNvCxnSpPr/>
          <p:nvPr/>
        </p:nvCxnSpPr>
        <p:spPr>
          <a:xfrm flipH="1">
            <a:off x="4572000" y="2530185"/>
            <a:ext cx="7938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41EDED35-7BF1-4808-800C-9E3C289DF4FD}"/>
              </a:ext>
            </a:extLst>
          </p:cNvPr>
          <p:cNvCxnSpPr/>
          <p:nvPr/>
        </p:nvCxnSpPr>
        <p:spPr>
          <a:xfrm flipH="1">
            <a:off x="5003800" y="2530185"/>
            <a:ext cx="7938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5A6F8F78-96C8-4301-94BB-FBCCE36E5FE2}"/>
              </a:ext>
            </a:extLst>
          </p:cNvPr>
          <p:cNvCxnSpPr/>
          <p:nvPr/>
        </p:nvCxnSpPr>
        <p:spPr>
          <a:xfrm flipH="1">
            <a:off x="5427663" y="2530185"/>
            <a:ext cx="7937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E59283B2-6837-4D1B-9CDF-4B57C4765576}"/>
              </a:ext>
            </a:extLst>
          </p:cNvPr>
          <p:cNvCxnSpPr/>
          <p:nvPr/>
        </p:nvCxnSpPr>
        <p:spPr>
          <a:xfrm flipH="1">
            <a:off x="6732588" y="2530185"/>
            <a:ext cx="7937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6E8F0913-8E54-47F6-9559-96F792D229D5}"/>
              </a:ext>
            </a:extLst>
          </p:cNvPr>
          <p:cNvCxnSpPr/>
          <p:nvPr/>
        </p:nvCxnSpPr>
        <p:spPr>
          <a:xfrm flipH="1">
            <a:off x="7227888" y="2530185"/>
            <a:ext cx="7937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9BFAD3DA-FE44-4915-93C8-0A220B1F0D8C}"/>
              </a:ext>
            </a:extLst>
          </p:cNvPr>
          <p:cNvCxnSpPr/>
          <p:nvPr/>
        </p:nvCxnSpPr>
        <p:spPr>
          <a:xfrm flipH="1">
            <a:off x="8532813" y="2530185"/>
            <a:ext cx="7937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82ACA764-0086-49B2-AFCC-105812109976}"/>
              </a:ext>
            </a:extLst>
          </p:cNvPr>
          <p:cNvCxnSpPr/>
          <p:nvPr/>
        </p:nvCxnSpPr>
        <p:spPr>
          <a:xfrm flipH="1">
            <a:off x="8093075" y="2530185"/>
            <a:ext cx="7938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74A586BE-572D-47C4-845D-78C33ACB0FAE}"/>
              </a:ext>
            </a:extLst>
          </p:cNvPr>
          <p:cNvCxnSpPr/>
          <p:nvPr/>
        </p:nvCxnSpPr>
        <p:spPr>
          <a:xfrm flipH="1">
            <a:off x="7659688" y="2530185"/>
            <a:ext cx="7937" cy="1406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Объект 6">
            <a:extLst>
              <a:ext uri="{FF2B5EF4-FFF2-40B4-BE49-F238E27FC236}">
                <a16:creationId xmlns:a16="http://schemas.microsoft.com/office/drawing/2014/main" id="{BCECA364-2B2C-4875-9CB0-00CE0D5DF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563938" cy="5143500"/>
          </a:xfrm>
        </p:spPr>
      </p:pic>
      <p:pic>
        <p:nvPicPr>
          <p:cNvPr id="19459" name="Рисунок 2">
            <a:extLst>
              <a:ext uri="{FF2B5EF4-FFF2-40B4-BE49-F238E27FC236}">
                <a16:creationId xmlns:a16="http://schemas.microsoft.com/office/drawing/2014/main" id="{F7BD2F92-3509-41BA-B71D-87B5192AB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6">
            <a:extLst>
              <a:ext uri="{FF2B5EF4-FFF2-40B4-BE49-F238E27FC236}">
                <a16:creationId xmlns:a16="http://schemas.microsoft.com/office/drawing/2014/main" id="{AE3B1B1D-10CA-479D-9033-2CE9EBEF7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19461" name="TextBox 11">
            <a:extLst>
              <a:ext uri="{FF2B5EF4-FFF2-40B4-BE49-F238E27FC236}">
                <a16:creationId xmlns:a16="http://schemas.microsoft.com/office/drawing/2014/main" id="{70CCDA89-9D14-40DD-A35B-921FCD50B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563" y="1804988"/>
            <a:ext cx="511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2008</a:t>
            </a:r>
          </a:p>
        </p:txBody>
      </p:sp>
      <p:sp>
        <p:nvSpPr>
          <p:cNvPr id="19462" name="TextBox 11">
            <a:extLst>
              <a:ext uri="{FF2B5EF4-FFF2-40B4-BE49-F238E27FC236}">
                <a16:creationId xmlns:a16="http://schemas.microsoft.com/office/drawing/2014/main" id="{0E5B6431-300F-48C8-A9D1-A71C43BEF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3055938"/>
            <a:ext cx="511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2010</a:t>
            </a:r>
          </a:p>
        </p:txBody>
      </p:sp>
      <p:sp>
        <p:nvSpPr>
          <p:cNvPr id="19463" name="TextBox 11">
            <a:extLst>
              <a:ext uri="{FF2B5EF4-FFF2-40B4-BE49-F238E27FC236}">
                <a16:creationId xmlns:a16="http://schemas.microsoft.com/office/drawing/2014/main" id="{9EF9BC1D-7993-4745-9A81-966532E04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6488" y="42863"/>
            <a:ext cx="5143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2011</a:t>
            </a:r>
          </a:p>
        </p:txBody>
      </p:sp>
      <p:sp>
        <p:nvSpPr>
          <p:cNvPr id="19464" name="TextBox 11">
            <a:extLst>
              <a:ext uri="{FF2B5EF4-FFF2-40B4-BE49-F238E27FC236}">
                <a16:creationId xmlns:a16="http://schemas.microsoft.com/office/drawing/2014/main" id="{CA3A4E68-AEAD-4E96-BEDD-CCA8D1BB9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0288" y="3055938"/>
            <a:ext cx="511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2012</a:t>
            </a:r>
          </a:p>
        </p:txBody>
      </p:sp>
      <p:sp>
        <p:nvSpPr>
          <p:cNvPr id="19465" name="TextBox 11">
            <a:extLst>
              <a:ext uri="{FF2B5EF4-FFF2-40B4-BE49-F238E27FC236}">
                <a16:creationId xmlns:a16="http://schemas.microsoft.com/office/drawing/2014/main" id="{DE425A19-64DD-4C71-92C1-1C889054A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700" y="1109663"/>
            <a:ext cx="511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2013</a:t>
            </a:r>
          </a:p>
        </p:txBody>
      </p:sp>
      <p:sp>
        <p:nvSpPr>
          <p:cNvPr id="19466" name="TextBox 11">
            <a:extLst>
              <a:ext uri="{FF2B5EF4-FFF2-40B4-BE49-F238E27FC236}">
                <a16:creationId xmlns:a16="http://schemas.microsoft.com/office/drawing/2014/main" id="{09DDFBA2-2D18-4E53-BCB1-70A8E055D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0" y="3055938"/>
            <a:ext cx="511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2014</a:t>
            </a:r>
          </a:p>
        </p:txBody>
      </p:sp>
      <p:sp>
        <p:nvSpPr>
          <p:cNvPr id="19467" name="TextBox 11">
            <a:extLst>
              <a:ext uri="{FF2B5EF4-FFF2-40B4-BE49-F238E27FC236}">
                <a16:creationId xmlns:a16="http://schemas.microsoft.com/office/drawing/2014/main" id="{48D902A3-62A4-47EE-A639-8F64E8F8D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313" y="3175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2015</a:t>
            </a:r>
          </a:p>
        </p:txBody>
      </p:sp>
      <p:sp>
        <p:nvSpPr>
          <p:cNvPr id="19468" name="TextBox 11">
            <a:extLst>
              <a:ext uri="{FF2B5EF4-FFF2-40B4-BE49-F238E27FC236}">
                <a16:creationId xmlns:a16="http://schemas.microsoft.com/office/drawing/2014/main" id="{A897A127-1787-4BE7-8D4F-A98D237C0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663" y="3055938"/>
            <a:ext cx="511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2016</a:t>
            </a:r>
          </a:p>
        </p:txBody>
      </p:sp>
      <p:sp>
        <p:nvSpPr>
          <p:cNvPr id="19469" name="TextBox 11">
            <a:extLst>
              <a:ext uri="{FF2B5EF4-FFF2-40B4-BE49-F238E27FC236}">
                <a16:creationId xmlns:a16="http://schemas.microsoft.com/office/drawing/2014/main" id="{AC316AB5-6AB5-457F-829B-FA0C80F5E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7588" y="655638"/>
            <a:ext cx="511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2017</a:t>
            </a:r>
          </a:p>
        </p:txBody>
      </p:sp>
      <p:sp>
        <p:nvSpPr>
          <p:cNvPr id="19470" name="TextBox 11">
            <a:extLst>
              <a:ext uri="{FF2B5EF4-FFF2-40B4-BE49-F238E27FC236}">
                <a16:creationId xmlns:a16="http://schemas.microsoft.com/office/drawing/2014/main" id="{07558752-07FD-4636-95AA-8A1E8D819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123825"/>
            <a:ext cx="5127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2019</a:t>
            </a:r>
          </a:p>
        </p:txBody>
      </p:sp>
      <p:sp>
        <p:nvSpPr>
          <p:cNvPr id="19471" name="TextBox 11">
            <a:extLst>
              <a:ext uri="{FF2B5EF4-FFF2-40B4-BE49-F238E27FC236}">
                <a16:creationId xmlns:a16="http://schemas.microsoft.com/office/drawing/2014/main" id="{5ACEFF05-D637-42BC-B50C-1EC8DECFF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550" y="3055938"/>
            <a:ext cx="511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2018</a:t>
            </a:r>
          </a:p>
        </p:txBody>
      </p:sp>
      <p:sp>
        <p:nvSpPr>
          <p:cNvPr id="19472" name="TextBox 11">
            <a:extLst>
              <a:ext uri="{FF2B5EF4-FFF2-40B4-BE49-F238E27FC236}">
                <a16:creationId xmlns:a16="http://schemas.microsoft.com/office/drawing/2014/main" id="{E07A2CB1-68D9-40EB-BB58-DE6F34991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3055938"/>
            <a:ext cx="5111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2007</a:t>
            </a:r>
          </a:p>
        </p:txBody>
      </p:sp>
      <p:sp>
        <p:nvSpPr>
          <p:cNvPr id="19473" name="TextBox 38">
            <a:extLst>
              <a:ext uri="{FF2B5EF4-FFF2-40B4-BE49-F238E27FC236}">
                <a16:creationId xmlns:a16="http://schemas.microsoft.com/office/drawing/2014/main" id="{FDAFA9C9-9CA3-41C0-B5B0-595BBABDE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0" y="3186113"/>
            <a:ext cx="11191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утверждение распоряжения Губернатора НСО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от 04.04.2007 № 103-р </a:t>
            </a:r>
          </a:p>
          <a:p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«О мероприятиях по созданию промышленного-логистического парка»</a:t>
            </a:r>
          </a:p>
          <a:p>
            <a:endParaRPr lang="ru-RU" altLang="ru-RU" sz="600" b="1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 утверждение распоряжения Губернатора НСО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от  06.06.2007 № 174-р </a:t>
            </a:r>
          </a:p>
          <a:p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«О создании промышленно-логистического парка»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474" name="Прямоугольник 40">
            <a:extLst>
              <a:ext uri="{FF2B5EF4-FFF2-40B4-BE49-F238E27FC236}">
                <a16:creationId xmlns:a16="http://schemas.microsoft.com/office/drawing/2014/main" id="{BBAC340E-D6DB-47F3-802A-706A273C5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985963"/>
            <a:ext cx="863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создание АО «УК «ПЛП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» (учредитель АО «АИР»)</a:t>
            </a:r>
          </a:p>
        </p:txBody>
      </p:sp>
      <p:sp>
        <p:nvSpPr>
          <p:cNvPr id="19475" name="Прямоугольник 58">
            <a:extLst>
              <a:ext uri="{FF2B5EF4-FFF2-40B4-BE49-F238E27FC236}">
                <a16:creationId xmlns:a16="http://schemas.microsoft.com/office/drawing/2014/main" id="{4C1E4B4A-87CB-430F-95F1-0DBE81E19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6150" y="3208338"/>
            <a:ext cx="1358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ОБ 250 млн руб. (начало работ по созданию</a:t>
            </a:r>
          </a:p>
          <a:p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инженерной инфраструктуры, создание первых инфраструктурных мощностей: газопровод, внутренние ж/д пути, линии электропередач)</a:t>
            </a:r>
          </a:p>
          <a:p>
            <a:endParaRPr lang="ru-RU" altLang="ru-RU" sz="600" b="1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привлечены первые резиденты: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Роса, Сладомир Логистик Групп</a:t>
            </a:r>
          </a:p>
        </p:txBody>
      </p:sp>
      <p:sp>
        <p:nvSpPr>
          <p:cNvPr id="19476" name="Прямоугольник 62">
            <a:extLst>
              <a:ext uri="{FF2B5EF4-FFF2-40B4-BE49-F238E27FC236}">
                <a16:creationId xmlns:a16="http://schemas.microsoft.com/office/drawing/2014/main" id="{C1996559-F879-40C0-A9C4-625B5D834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363" y="238125"/>
            <a:ext cx="1547812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 dirty="0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</a:p>
          <a:p>
            <a:r>
              <a:rPr lang="ru-RU" altLang="ru-RU" sz="600" dirty="0">
                <a:latin typeface="Tahoma" panose="020B0604030504040204" pitchFamily="34" charset="0"/>
                <a:cs typeface="Tahoma" panose="020B0604030504040204" pitchFamily="34" charset="0"/>
              </a:rPr>
              <a:t>ОБ 157,9 млн руб. (строительство первого участка дороги)</a:t>
            </a:r>
          </a:p>
          <a:p>
            <a:endParaRPr lang="ru-RU" altLang="ru-RU" sz="6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 dirty="0">
                <a:latin typeface="Tahoma" panose="020B0604030504040204" pitchFamily="34" charset="0"/>
                <a:cs typeface="Tahoma" panose="020B0604030504040204" pitchFamily="34" charset="0"/>
              </a:rPr>
              <a:t>утверждение распоряжения Правительства НСО </a:t>
            </a:r>
            <a:r>
              <a:rPr lang="ru-RU" altLang="ru-RU" sz="600" dirty="0">
                <a:latin typeface="Tahoma" panose="020B0604030504040204" pitchFamily="34" charset="0"/>
                <a:cs typeface="Tahoma" panose="020B0604030504040204" pitchFamily="34" charset="0"/>
              </a:rPr>
              <a:t>от 07.07.2011 № 288-рп «Об утверждении концепции долгосрочной целевой программы «Развитие промышленно-логистического парка на территории Новосибирской области на 2011 - 2015 годы»</a:t>
            </a:r>
          </a:p>
          <a:p>
            <a:endParaRPr lang="ru-RU" altLang="ru-RU" sz="6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 dirty="0">
                <a:latin typeface="Tahoma" panose="020B0604030504040204" pitchFamily="34" charset="0"/>
                <a:cs typeface="Tahoma" panose="020B0604030504040204" pitchFamily="34" charset="0"/>
              </a:rPr>
              <a:t>утверждение постановления Правительства НСО </a:t>
            </a:r>
            <a:r>
              <a:rPr lang="ru-RU" altLang="ru-RU" sz="600" dirty="0">
                <a:latin typeface="Tahoma" panose="020B0604030504040204" pitchFamily="34" charset="0"/>
                <a:cs typeface="Tahoma" panose="020B0604030504040204" pitchFamily="34" charset="0"/>
              </a:rPr>
              <a:t>от 29.08.2011 № 382-п «Об утверждении ДЦП «Развитие промышленно-логистического парка на территории Новосибирской области на 2011-2015 годы» </a:t>
            </a:r>
          </a:p>
          <a:p>
            <a:endParaRPr lang="ru-RU" altLang="ru-RU" sz="6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 dirty="0">
                <a:latin typeface="Tahoma" panose="020B0604030504040204" pitchFamily="34" charset="0"/>
                <a:cs typeface="Tahoma" panose="020B0604030504040204" pitchFamily="34" charset="0"/>
              </a:rPr>
              <a:t>проведение первого форума «</a:t>
            </a:r>
            <a:r>
              <a:rPr lang="ru-RU" altLang="ru-RU" sz="600" b="1" dirty="0" err="1">
                <a:latin typeface="Tahoma" panose="020B0604030504040204" pitchFamily="34" charset="0"/>
                <a:cs typeface="Tahoma" panose="020B0604030504040204" pitchFamily="34" charset="0"/>
              </a:rPr>
              <a:t>InPark</a:t>
            </a:r>
            <a:r>
              <a:rPr lang="ru-RU" altLang="ru-RU" sz="600" b="1" dirty="0">
                <a:latin typeface="Tahoma" panose="020B0604030504040204" pitchFamily="34" charset="0"/>
                <a:cs typeface="Tahoma" panose="020B0604030504040204" pitchFamily="34" charset="0"/>
              </a:rPr>
              <a:t>»</a:t>
            </a:r>
          </a:p>
        </p:txBody>
      </p:sp>
      <p:sp>
        <p:nvSpPr>
          <p:cNvPr id="19477" name="Прямоугольник 64">
            <a:extLst>
              <a:ext uri="{FF2B5EF4-FFF2-40B4-BE49-F238E27FC236}">
                <a16:creationId xmlns:a16="http://schemas.microsoft.com/office/drawing/2014/main" id="{4563CD7C-9AF5-4652-B438-FB7F12DFF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0" y="3278188"/>
            <a:ext cx="1003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ОБ 1,4 млрд руб.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привлечен резидент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ЗТИ Сибирь</a:t>
            </a:r>
          </a:p>
        </p:txBody>
      </p:sp>
      <p:sp>
        <p:nvSpPr>
          <p:cNvPr id="19478" name="Прямоугольник 65">
            <a:extLst>
              <a:ext uri="{FF2B5EF4-FFF2-40B4-BE49-F238E27FC236}">
                <a16:creationId xmlns:a16="http://schemas.microsoft.com/office/drawing/2014/main" id="{F201B51B-7A31-41C6-B241-099B9E3C9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4113" y="1304925"/>
            <a:ext cx="1263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</a:p>
          <a:p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ОБ 1,1 млрд руб.</a:t>
            </a:r>
          </a:p>
          <a:p>
            <a:endParaRPr lang="ru-RU" altLang="ru-RU" sz="600" b="1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привлечено 6 новых резидентов: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Глория Джинс», Арматон, ВСК, Арнег, Вела Девелопмент, Сибалюкс ресурс</a:t>
            </a:r>
          </a:p>
        </p:txBody>
      </p:sp>
      <p:sp>
        <p:nvSpPr>
          <p:cNvPr id="19479" name="Прямоугольник 66">
            <a:extLst>
              <a:ext uri="{FF2B5EF4-FFF2-40B4-BE49-F238E27FC236}">
                <a16:creationId xmlns:a16="http://schemas.microsoft.com/office/drawing/2014/main" id="{8DB79EF6-A424-4176-A498-F51B0CEAE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1363" y="3270250"/>
            <a:ext cx="9159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ОБ 414,6 млн. руб.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привлечены новые резиденты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: Монд`элис-Русь, РоссПак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480" name="Прямоугольник 67">
            <a:extLst>
              <a:ext uri="{FF2B5EF4-FFF2-40B4-BE49-F238E27FC236}">
                <a16:creationId xmlns:a16="http://schemas.microsoft.com/office/drawing/2014/main" id="{9CB89346-EAF1-46E0-83D1-7A841AA6B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0" y="185738"/>
            <a:ext cx="12890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ОБ 396,2 млн руб.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ввод в эксплуатацию: </a:t>
            </a:r>
            <a:endParaRPr lang="en-US" altLang="ru-RU" sz="600" b="1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1-ая очередь ВСК, 1-ая очередь Сибалюкс ресурс, Арнег, Арматон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получение сертификата соответствия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Национальному стандарту РФ ГОСТ Р 56301-2014 «Индустриальные парки. Требования»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созданы: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 трансформаторные подстанции для резидентов, канализационные  сооружения, </a:t>
            </a:r>
          </a:p>
          <a:p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система теплоснабжения,</a:t>
            </a:r>
          </a:p>
          <a:p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межплощадочные дороги, железнодорожные пути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481" name="Прямоугольник 68">
            <a:extLst>
              <a:ext uri="{FF2B5EF4-FFF2-40B4-BE49-F238E27FC236}">
                <a16:creationId xmlns:a16="http://schemas.microsoft.com/office/drawing/2014/main" id="{E8A176CE-8AE8-4DF4-84F0-2067781C8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5525" y="858838"/>
            <a:ext cx="8382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возмещение затрат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на создание инфраструктуры 90,9 млн руб. из ФБ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созданы:</a:t>
            </a:r>
          </a:p>
          <a:p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канализационные  сооружения, кабельные линии, </a:t>
            </a:r>
            <a:endParaRPr lang="ru-RU" altLang="ru-RU" sz="600" b="1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межплощадочные дороги, железнодорожные пути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482" name="Прямоугольник 69">
            <a:extLst>
              <a:ext uri="{FF2B5EF4-FFF2-40B4-BE49-F238E27FC236}">
                <a16:creationId xmlns:a16="http://schemas.microsoft.com/office/drawing/2014/main" id="{85031B45-C227-47A1-BF30-65978614E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63" y="3194050"/>
            <a:ext cx="118427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возмещение затрат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на создание инфраструктуры 70,3 млн руб. из ФБ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строятся и производят 13 резидентов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вхождение в федеральный реестр ИП Минпромторга России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открытие подстанции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«Прокудская» (16 МВт)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созданы: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 газопровод, кабельные линии, распределительные сети</a:t>
            </a:r>
          </a:p>
        </p:txBody>
      </p:sp>
      <p:sp>
        <p:nvSpPr>
          <p:cNvPr id="19483" name="Прямоугольник 70">
            <a:extLst>
              <a:ext uri="{FF2B5EF4-FFF2-40B4-BE49-F238E27FC236}">
                <a16:creationId xmlns:a16="http://schemas.microsoft.com/office/drawing/2014/main" id="{F11CAC39-10CB-4FCC-B039-784E1571C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788" y="3200400"/>
            <a:ext cx="11922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 dirty="0">
                <a:latin typeface="Tahoma" panose="020B0604030504040204" pitchFamily="34" charset="0"/>
                <a:cs typeface="Tahoma" panose="020B0604030504040204" pitchFamily="34" charset="0"/>
              </a:rPr>
              <a:t>возмещение затрат</a:t>
            </a:r>
            <a:r>
              <a:rPr lang="ru-RU" altLang="ru-RU" sz="600" dirty="0">
                <a:latin typeface="Tahoma" panose="020B0604030504040204" pitchFamily="34" charset="0"/>
                <a:cs typeface="Tahoma" panose="020B0604030504040204" pitchFamily="34" charset="0"/>
              </a:rPr>
              <a:t> на создание инфраструктуры 172,7 млн руб. из ФБ</a:t>
            </a:r>
          </a:p>
          <a:p>
            <a:endParaRPr lang="ru-RU" altLang="ru-RU" sz="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 dirty="0">
                <a:latin typeface="Tahoma" panose="020B0604030504040204" pitchFamily="34" charset="0"/>
                <a:cs typeface="Tahoma" panose="020B0604030504040204" pitchFamily="34" charset="0"/>
              </a:rPr>
              <a:t>ввод в эксплуатацию</a:t>
            </a:r>
            <a:r>
              <a:rPr lang="ru-RU" altLang="ru-RU" sz="600" dirty="0"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ru-RU" altLang="ru-RU" sz="600" dirty="0" err="1">
                <a:latin typeface="Tahoma" panose="020B0604030504040204" pitchFamily="34" charset="0"/>
                <a:cs typeface="Tahoma" panose="020B0604030504040204" pitchFamily="34" charset="0"/>
              </a:rPr>
              <a:t>Сладомир</a:t>
            </a:r>
            <a:r>
              <a:rPr lang="ru-RU" altLang="ru-RU" sz="600" dirty="0">
                <a:latin typeface="Tahoma" panose="020B0604030504040204" pitchFamily="34" charset="0"/>
                <a:cs typeface="Tahoma" panose="020B0604030504040204" pitchFamily="34" charset="0"/>
              </a:rPr>
              <a:t> Логистик Групп, 2 оч. ВСК, 2 оч. </a:t>
            </a:r>
            <a:r>
              <a:rPr lang="ru-RU" altLang="ru-RU" sz="600" dirty="0" err="1">
                <a:latin typeface="Tahoma" panose="020B0604030504040204" pitchFamily="34" charset="0"/>
                <a:cs typeface="Tahoma" panose="020B0604030504040204" pitchFamily="34" charset="0"/>
              </a:rPr>
              <a:t>Сибалюкс</a:t>
            </a:r>
            <a:r>
              <a:rPr lang="ru-RU" altLang="ru-RU" sz="600" dirty="0">
                <a:latin typeface="Tahoma" panose="020B0604030504040204" pitchFamily="34" charset="0"/>
                <a:cs typeface="Tahoma" panose="020B0604030504040204" pitchFamily="34" charset="0"/>
              </a:rPr>
              <a:t> ресурс</a:t>
            </a:r>
          </a:p>
          <a:p>
            <a:endParaRPr lang="ru-RU" altLang="ru-RU" sz="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 dirty="0">
                <a:latin typeface="Tahoma" panose="020B0604030504040204" pitchFamily="34" charset="0"/>
                <a:cs typeface="Tahoma" panose="020B0604030504040204" pitchFamily="34" charset="0"/>
              </a:rPr>
              <a:t>привлечено 6 новых резидентов </a:t>
            </a:r>
            <a:r>
              <a:rPr lang="ru-RU" altLang="ru-RU" sz="600" dirty="0">
                <a:latin typeface="Tahoma" panose="020B0604030504040204" pitchFamily="34" charset="0"/>
                <a:cs typeface="Tahoma" panose="020B0604030504040204" pitchFamily="34" charset="0"/>
              </a:rPr>
              <a:t>(общий объем инвестиций 5,3 млрд руб.) </a:t>
            </a:r>
          </a:p>
          <a:p>
            <a:endParaRPr lang="ru-RU" altLang="ru-RU" sz="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 dirty="0">
                <a:latin typeface="Tahoma" panose="020B0604030504040204" pitchFamily="34" charset="0"/>
                <a:cs typeface="Tahoma" panose="020B0604030504040204" pitchFamily="34" charset="0"/>
              </a:rPr>
              <a:t>начало строительства </a:t>
            </a:r>
            <a:r>
              <a:rPr lang="ru-RU" altLang="ru-RU" sz="600" dirty="0" err="1">
                <a:latin typeface="Tahoma" panose="020B0604030504040204" pitchFamily="34" charset="0"/>
                <a:cs typeface="Tahoma" panose="020B0604030504040204" pitchFamily="34" charset="0"/>
              </a:rPr>
              <a:t>РусАгроМаркет</a:t>
            </a:r>
            <a:endParaRPr lang="ru-RU" altLang="ru-RU" sz="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ru-RU" altLang="ru-RU" sz="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 dirty="0">
                <a:latin typeface="Tahoma" panose="020B0604030504040204" pitchFamily="34" charset="0"/>
                <a:cs typeface="Tahoma" panose="020B0604030504040204" pitchFamily="34" charset="0"/>
              </a:rPr>
              <a:t>созданы:</a:t>
            </a:r>
            <a:r>
              <a:rPr lang="ru-RU" altLang="ru-RU" sz="6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ru-RU" altLang="ru-RU" sz="600" dirty="0">
                <a:latin typeface="Tahoma" panose="020B0604030504040204" pitchFamily="34" charset="0"/>
                <a:cs typeface="Tahoma" panose="020B0604030504040204" pitchFamily="34" charset="0"/>
              </a:rPr>
              <a:t>газопровод, кабельные линии</a:t>
            </a:r>
          </a:p>
          <a:p>
            <a:endParaRPr lang="ru-RU" altLang="ru-RU" sz="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FC77050-5211-4ACC-A01A-9C933978F393}"/>
              </a:ext>
            </a:extLst>
          </p:cNvPr>
          <p:cNvCxnSpPr>
            <a:cxnSpLocks/>
          </p:cNvCxnSpPr>
          <p:nvPr/>
        </p:nvCxnSpPr>
        <p:spPr>
          <a:xfrm flipV="1">
            <a:off x="2600325" y="2647869"/>
            <a:ext cx="6172200" cy="1436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5" name="TextBox 8">
            <a:extLst>
              <a:ext uri="{FF2B5EF4-FFF2-40B4-BE49-F238E27FC236}">
                <a16:creationId xmlns:a16="http://schemas.microsoft.com/office/drawing/2014/main" id="{D32ECB80-AA39-4670-B838-388299A81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19486" name="Рисунок 7">
            <a:extLst>
              <a:ext uri="{FF2B5EF4-FFF2-40B4-BE49-F238E27FC236}">
                <a16:creationId xmlns:a16="http://schemas.microsoft.com/office/drawing/2014/main" id="{A04551DB-F9CA-453E-89DE-37B789667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87" name="Группа 26">
            <a:extLst>
              <a:ext uri="{FF2B5EF4-FFF2-40B4-BE49-F238E27FC236}">
                <a16:creationId xmlns:a16="http://schemas.microsoft.com/office/drawing/2014/main" id="{38627071-A3BA-43FE-ABDA-6188C16A834B}"/>
              </a:ext>
            </a:extLst>
          </p:cNvPr>
          <p:cNvGrpSpPr>
            <a:grpSpLocks/>
          </p:cNvGrpSpPr>
          <p:nvPr/>
        </p:nvGrpSpPr>
        <p:grpSpPr bwMode="auto">
          <a:xfrm>
            <a:off x="3765550" y="2632075"/>
            <a:ext cx="69850" cy="346075"/>
            <a:chOff x="3781820" y="2154238"/>
            <a:chExt cx="69455" cy="345504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1522A19E-BED5-479C-8D6A-F2D5111F6936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0A22E401-7A2B-45B1-98D4-C1CF6C60F303}"/>
                </a:ext>
              </a:extLst>
            </p:cNvPr>
            <p:cNvCxnSpPr>
              <a:stCxn id="12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447F9A81-B0C1-4077-B232-8F9F89A0238A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19488" name="Группа 80">
            <a:extLst>
              <a:ext uri="{FF2B5EF4-FFF2-40B4-BE49-F238E27FC236}">
                <a16:creationId xmlns:a16="http://schemas.microsoft.com/office/drawing/2014/main" id="{4D3D281C-9CB6-4884-BFF3-2483C38B2217}"/>
              </a:ext>
            </a:extLst>
          </p:cNvPr>
          <p:cNvGrpSpPr>
            <a:grpSpLocks/>
          </p:cNvGrpSpPr>
          <p:nvPr/>
        </p:nvGrpSpPr>
        <p:grpSpPr bwMode="auto">
          <a:xfrm>
            <a:off x="2582863" y="2636838"/>
            <a:ext cx="69850" cy="346075"/>
            <a:chOff x="3781820" y="2154238"/>
            <a:chExt cx="69455" cy="345504"/>
          </a:xfrm>
        </p:grpSpPr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4F602AF0-3F8E-4513-BD6A-5600070A0B86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83" name="Прямая соединительная линия 82">
              <a:extLst>
                <a:ext uri="{FF2B5EF4-FFF2-40B4-BE49-F238E27FC236}">
                  <a16:creationId xmlns:a16="http://schemas.microsoft.com/office/drawing/2014/main" id="{938DC31D-030F-4F85-B01D-8EF0D8355C23}"/>
                </a:ext>
              </a:extLst>
            </p:cNvPr>
            <p:cNvCxnSpPr>
              <a:stCxn id="82" idx="0"/>
            </p:cNvCxnSpPr>
            <p:nvPr/>
          </p:nvCxnSpPr>
          <p:spPr>
            <a:xfrm flipH="1" flipV="1">
              <a:off x="3816548" y="2211294"/>
              <a:ext cx="0" cy="22029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1D0C314C-0CA3-4C8D-84A7-B2776FC0084C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19489" name="Группа 84">
            <a:extLst>
              <a:ext uri="{FF2B5EF4-FFF2-40B4-BE49-F238E27FC236}">
                <a16:creationId xmlns:a16="http://schemas.microsoft.com/office/drawing/2014/main" id="{A96EC7F6-7C55-4F6C-9876-CB5C28944E98}"/>
              </a:ext>
            </a:extLst>
          </p:cNvPr>
          <p:cNvGrpSpPr>
            <a:grpSpLocks/>
          </p:cNvGrpSpPr>
          <p:nvPr/>
        </p:nvGrpSpPr>
        <p:grpSpPr bwMode="auto">
          <a:xfrm>
            <a:off x="3254375" y="2341563"/>
            <a:ext cx="69850" cy="344487"/>
            <a:chOff x="3781820" y="2154238"/>
            <a:chExt cx="69455" cy="345504"/>
          </a:xfrm>
        </p:grpSpPr>
        <p:sp>
          <p:nvSpPr>
            <p:cNvPr id="86" name="Овал 85">
              <a:extLst>
                <a:ext uri="{FF2B5EF4-FFF2-40B4-BE49-F238E27FC236}">
                  <a16:creationId xmlns:a16="http://schemas.microsoft.com/office/drawing/2014/main" id="{F5598CE2-B4F8-46E7-BC5A-ECD7B3A6B811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id="{3E867F31-730B-4450-AFD8-5F17DA0B428F}"/>
                </a:ext>
              </a:extLst>
            </p:cNvPr>
            <p:cNvCxnSpPr>
              <a:stCxn id="86" idx="0"/>
            </p:cNvCxnSpPr>
            <p:nvPr/>
          </p:nvCxnSpPr>
          <p:spPr>
            <a:xfrm flipH="1" flipV="1">
              <a:off x="3816548" y="2211557"/>
              <a:ext cx="0" cy="21972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Овал 87">
              <a:extLst>
                <a:ext uri="{FF2B5EF4-FFF2-40B4-BE49-F238E27FC236}">
                  <a16:creationId xmlns:a16="http://schemas.microsoft.com/office/drawing/2014/main" id="{65B1FECF-4078-4E59-A966-48EBA5596007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19490" name="Группа 88">
            <a:extLst>
              <a:ext uri="{FF2B5EF4-FFF2-40B4-BE49-F238E27FC236}">
                <a16:creationId xmlns:a16="http://schemas.microsoft.com/office/drawing/2014/main" id="{7EF622EE-BBA2-409B-A6F4-F42003EE14C1}"/>
              </a:ext>
            </a:extLst>
          </p:cNvPr>
          <p:cNvGrpSpPr>
            <a:grpSpLocks/>
          </p:cNvGrpSpPr>
          <p:nvPr/>
        </p:nvGrpSpPr>
        <p:grpSpPr bwMode="auto">
          <a:xfrm>
            <a:off x="4359275" y="2341562"/>
            <a:ext cx="68263" cy="344488"/>
            <a:chOff x="3781820" y="2154238"/>
            <a:chExt cx="69455" cy="345504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CB78853D-B325-4639-B282-FE6571BCFA1A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id="{8DAF3092-E237-47CF-A140-193446A1F1F4}"/>
                </a:ext>
              </a:extLst>
            </p:cNvPr>
            <p:cNvCxnSpPr>
              <a:stCxn id="90" idx="0"/>
            </p:cNvCxnSpPr>
            <p:nvPr/>
          </p:nvCxnSpPr>
          <p:spPr>
            <a:xfrm flipH="1" flipV="1">
              <a:off x="3815740" y="2211557"/>
              <a:ext cx="1615" cy="21972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Овал 91">
              <a:extLst>
                <a:ext uri="{FF2B5EF4-FFF2-40B4-BE49-F238E27FC236}">
                  <a16:creationId xmlns:a16="http://schemas.microsoft.com/office/drawing/2014/main" id="{3274488F-1EBC-4A2C-9A8B-F5BFE83722FD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19491" name="Группа 92">
            <a:extLst>
              <a:ext uri="{FF2B5EF4-FFF2-40B4-BE49-F238E27FC236}">
                <a16:creationId xmlns:a16="http://schemas.microsoft.com/office/drawing/2014/main" id="{1F40B76C-34A4-40E4-BAC6-0377C0D13CD2}"/>
              </a:ext>
            </a:extLst>
          </p:cNvPr>
          <p:cNvGrpSpPr>
            <a:grpSpLocks/>
          </p:cNvGrpSpPr>
          <p:nvPr/>
        </p:nvGrpSpPr>
        <p:grpSpPr bwMode="auto">
          <a:xfrm>
            <a:off x="6107113" y="2624138"/>
            <a:ext cx="69850" cy="346075"/>
            <a:chOff x="3781820" y="2154238"/>
            <a:chExt cx="69455" cy="345504"/>
          </a:xfrm>
        </p:grpSpPr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id="{3BDA5F60-94B1-486B-8A35-B6995A62DD5D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95" name="Прямая соединительная линия 94">
              <a:extLst>
                <a:ext uri="{FF2B5EF4-FFF2-40B4-BE49-F238E27FC236}">
                  <a16:creationId xmlns:a16="http://schemas.microsoft.com/office/drawing/2014/main" id="{7C3D7E6C-D14D-4ED3-BC05-AF77D853A49B}"/>
                </a:ext>
              </a:extLst>
            </p:cNvPr>
            <p:cNvCxnSpPr>
              <a:stCxn id="94" idx="0"/>
            </p:cNvCxnSpPr>
            <p:nvPr/>
          </p:nvCxnSpPr>
          <p:spPr>
            <a:xfrm flipH="1" flipV="1">
              <a:off x="3816548" y="2211294"/>
              <a:ext cx="0" cy="22029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1D6CC050-B0CE-4576-B51A-BF9107C7DFD5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9492" name="Группа 96">
            <a:extLst>
              <a:ext uri="{FF2B5EF4-FFF2-40B4-BE49-F238E27FC236}">
                <a16:creationId xmlns:a16="http://schemas.microsoft.com/office/drawing/2014/main" id="{6940800F-A250-4FEE-A3AC-68BB21B188E2}"/>
              </a:ext>
            </a:extLst>
          </p:cNvPr>
          <p:cNvGrpSpPr>
            <a:grpSpLocks/>
          </p:cNvGrpSpPr>
          <p:nvPr/>
        </p:nvGrpSpPr>
        <p:grpSpPr bwMode="auto">
          <a:xfrm>
            <a:off x="5081588" y="2627313"/>
            <a:ext cx="69850" cy="346075"/>
            <a:chOff x="3781820" y="2154238"/>
            <a:chExt cx="69455" cy="345504"/>
          </a:xfrm>
        </p:grpSpPr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id="{1F823CA9-41CB-4E93-BCC2-9E1C47E4AD16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99" name="Прямая соединительная линия 98">
              <a:extLst>
                <a:ext uri="{FF2B5EF4-FFF2-40B4-BE49-F238E27FC236}">
                  <a16:creationId xmlns:a16="http://schemas.microsoft.com/office/drawing/2014/main" id="{49FCE686-621C-497F-B547-F78970454143}"/>
                </a:ext>
              </a:extLst>
            </p:cNvPr>
            <p:cNvCxnSpPr>
              <a:stCxn id="98" idx="0"/>
            </p:cNvCxnSpPr>
            <p:nvPr/>
          </p:nvCxnSpPr>
          <p:spPr>
            <a:xfrm flipH="1" flipV="1">
              <a:off x="3816548" y="2211294"/>
              <a:ext cx="0" cy="22029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Овал 99">
              <a:extLst>
                <a:ext uri="{FF2B5EF4-FFF2-40B4-BE49-F238E27FC236}">
                  <a16:creationId xmlns:a16="http://schemas.microsoft.com/office/drawing/2014/main" id="{F0E1340E-8533-45E9-948F-9C8202C4078F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9493" name="Группа 100">
            <a:extLst>
              <a:ext uri="{FF2B5EF4-FFF2-40B4-BE49-F238E27FC236}">
                <a16:creationId xmlns:a16="http://schemas.microsoft.com/office/drawing/2014/main" id="{E290813E-28D3-4230-8679-A91413786B14}"/>
              </a:ext>
            </a:extLst>
          </p:cNvPr>
          <p:cNvGrpSpPr>
            <a:grpSpLocks/>
          </p:cNvGrpSpPr>
          <p:nvPr/>
        </p:nvGrpSpPr>
        <p:grpSpPr bwMode="auto">
          <a:xfrm>
            <a:off x="8264525" y="2613025"/>
            <a:ext cx="69850" cy="344488"/>
            <a:chOff x="3781820" y="2154238"/>
            <a:chExt cx="69455" cy="345504"/>
          </a:xfrm>
        </p:grpSpPr>
        <p:sp>
          <p:nvSpPr>
            <p:cNvPr id="102" name="Овал 101">
              <a:extLst>
                <a:ext uri="{FF2B5EF4-FFF2-40B4-BE49-F238E27FC236}">
                  <a16:creationId xmlns:a16="http://schemas.microsoft.com/office/drawing/2014/main" id="{C65ACAA0-64E9-49D2-877B-F62CBFC5AF20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id="{B46F4D6B-8428-4717-830D-B4A3B8A62C23}"/>
                </a:ext>
              </a:extLst>
            </p:cNvPr>
            <p:cNvCxnSpPr>
              <a:stCxn id="102" idx="0"/>
            </p:cNvCxnSpPr>
            <p:nvPr/>
          </p:nvCxnSpPr>
          <p:spPr>
            <a:xfrm flipH="1" flipV="1">
              <a:off x="3816548" y="2211557"/>
              <a:ext cx="0" cy="21972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id="{52E8442A-3779-4A62-A312-367425A5FDAE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9494" name="Группа 105">
            <a:extLst>
              <a:ext uri="{FF2B5EF4-FFF2-40B4-BE49-F238E27FC236}">
                <a16:creationId xmlns:a16="http://schemas.microsoft.com/office/drawing/2014/main" id="{8CB68E1E-CB83-4A75-8C94-A95ED9242E43}"/>
              </a:ext>
            </a:extLst>
          </p:cNvPr>
          <p:cNvGrpSpPr>
            <a:grpSpLocks/>
          </p:cNvGrpSpPr>
          <p:nvPr/>
        </p:nvGrpSpPr>
        <p:grpSpPr bwMode="auto">
          <a:xfrm>
            <a:off x="7092950" y="2619375"/>
            <a:ext cx="68263" cy="344488"/>
            <a:chOff x="3781820" y="2154238"/>
            <a:chExt cx="69455" cy="345504"/>
          </a:xfrm>
        </p:grpSpPr>
        <p:sp>
          <p:nvSpPr>
            <p:cNvPr id="107" name="Овал 106">
              <a:extLst>
                <a:ext uri="{FF2B5EF4-FFF2-40B4-BE49-F238E27FC236}">
                  <a16:creationId xmlns:a16="http://schemas.microsoft.com/office/drawing/2014/main" id="{99065F59-0880-40DC-964C-5A8C58B095A1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08" name="Прямая соединительная линия 107">
              <a:extLst>
                <a:ext uri="{FF2B5EF4-FFF2-40B4-BE49-F238E27FC236}">
                  <a16:creationId xmlns:a16="http://schemas.microsoft.com/office/drawing/2014/main" id="{D070D05C-A2CC-48A7-857B-EF902DB47759}"/>
                </a:ext>
              </a:extLst>
            </p:cNvPr>
            <p:cNvCxnSpPr>
              <a:stCxn id="107" idx="0"/>
            </p:cNvCxnSpPr>
            <p:nvPr/>
          </p:nvCxnSpPr>
          <p:spPr>
            <a:xfrm flipH="1" flipV="1">
              <a:off x="3815740" y="2211557"/>
              <a:ext cx="1615" cy="21972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Овал 108">
              <a:extLst>
                <a:ext uri="{FF2B5EF4-FFF2-40B4-BE49-F238E27FC236}">
                  <a16:creationId xmlns:a16="http://schemas.microsoft.com/office/drawing/2014/main" id="{119A3BE0-D64C-4A06-993B-A963B915B746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9495" name="Группа 109">
            <a:extLst>
              <a:ext uri="{FF2B5EF4-FFF2-40B4-BE49-F238E27FC236}">
                <a16:creationId xmlns:a16="http://schemas.microsoft.com/office/drawing/2014/main" id="{DD4A5328-BCA3-4FDB-B6AC-6F4B764A3280}"/>
              </a:ext>
            </a:extLst>
          </p:cNvPr>
          <p:cNvGrpSpPr>
            <a:grpSpLocks/>
          </p:cNvGrpSpPr>
          <p:nvPr/>
        </p:nvGrpSpPr>
        <p:grpSpPr bwMode="auto">
          <a:xfrm>
            <a:off x="5583238" y="2339975"/>
            <a:ext cx="68262" cy="346075"/>
            <a:chOff x="3781820" y="2154238"/>
            <a:chExt cx="69455" cy="345504"/>
          </a:xfrm>
        </p:grpSpPr>
        <p:sp>
          <p:nvSpPr>
            <p:cNvPr id="111" name="Овал 110">
              <a:extLst>
                <a:ext uri="{FF2B5EF4-FFF2-40B4-BE49-F238E27FC236}">
                  <a16:creationId xmlns:a16="http://schemas.microsoft.com/office/drawing/2014/main" id="{0F23B719-EDFD-4D8D-8F4C-125E718A2724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12" name="Прямая соединительная линия 111">
              <a:extLst>
                <a:ext uri="{FF2B5EF4-FFF2-40B4-BE49-F238E27FC236}">
                  <a16:creationId xmlns:a16="http://schemas.microsoft.com/office/drawing/2014/main" id="{BCE51EFF-B9BE-4EB2-AB75-70A2AFFD72E1}"/>
                </a:ext>
              </a:extLst>
            </p:cNvPr>
            <p:cNvCxnSpPr>
              <a:stCxn id="111" idx="0"/>
            </p:cNvCxnSpPr>
            <p:nvPr/>
          </p:nvCxnSpPr>
          <p:spPr>
            <a:xfrm flipH="1" flipV="1">
              <a:off x="3815740" y="2211294"/>
              <a:ext cx="1616" cy="22029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Овал 112">
              <a:extLst>
                <a:ext uri="{FF2B5EF4-FFF2-40B4-BE49-F238E27FC236}">
                  <a16:creationId xmlns:a16="http://schemas.microsoft.com/office/drawing/2014/main" id="{5D6629EF-3319-4FFC-A7F5-EBC65DAC8149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9496" name="Группа 113">
            <a:extLst>
              <a:ext uri="{FF2B5EF4-FFF2-40B4-BE49-F238E27FC236}">
                <a16:creationId xmlns:a16="http://schemas.microsoft.com/office/drawing/2014/main" id="{D9CF8A58-70CB-4C45-AC4F-184F4CB99870}"/>
              </a:ext>
            </a:extLst>
          </p:cNvPr>
          <p:cNvGrpSpPr>
            <a:grpSpLocks/>
          </p:cNvGrpSpPr>
          <p:nvPr/>
        </p:nvGrpSpPr>
        <p:grpSpPr bwMode="auto">
          <a:xfrm>
            <a:off x="6624638" y="2339975"/>
            <a:ext cx="69850" cy="346075"/>
            <a:chOff x="3781820" y="2154238"/>
            <a:chExt cx="69455" cy="345504"/>
          </a:xfrm>
        </p:grpSpPr>
        <p:sp>
          <p:nvSpPr>
            <p:cNvPr id="115" name="Овал 114">
              <a:extLst>
                <a:ext uri="{FF2B5EF4-FFF2-40B4-BE49-F238E27FC236}">
                  <a16:creationId xmlns:a16="http://schemas.microsoft.com/office/drawing/2014/main" id="{849E6B13-175E-4BB2-8477-300B59EF1BD7}"/>
                </a:ext>
              </a:extLst>
            </p:cNvPr>
            <p:cNvSpPr/>
            <p:nvPr/>
          </p:nvSpPr>
          <p:spPr>
            <a:xfrm>
              <a:off x="3781820" y="2431593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CB91B96F-DA4C-49A5-99A9-24A0F7D7C1AB}"/>
                </a:ext>
              </a:extLst>
            </p:cNvPr>
            <p:cNvCxnSpPr>
              <a:stCxn id="115" idx="0"/>
            </p:cNvCxnSpPr>
            <p:nvPr/>
          </p:nvCxnSpPr>
          <p:spPr>
            <a:xfrm flipH="1" flipV="1">
              <a:off x="3816548" y="2211294"/>
              <a:ext cx="0" cy="220299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Овал 116">
              <a:extLst>
                <a:ext uri="{FF2B5EF4-FFF2-40B4-BE49-F238E27FC236}">
                  <a16:creationId xmlns:a16="http://schemas.microsoft.com/office/drawing/2014/main" id="{86F39AE3-ACBD-4F7B-B9B4-CE68662732EA}"/>
                </a:ext>
              </a:extLst>
            </p:cNvPr>
            <p:cNvSpPr/>
            <p:nvPr/>
          </p:nvSpPr>
          <p:spPr>
            <a:xfrm>
              <a:off x="3781820" y="2154238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9497" name="Группа 117">
            <a:extLst>
              <a:ext uri="{FF2B5EF4-FFF2-40B4-BE49-F238E27FC236}">
                <a16:creationId xmlns:a16="http://schemas.microsoft.com/office/drawing/2014/main" id="{F6F6C455-9512-4079-97A3-D9D89AF0471F}"/>
              </a:ext>
            </a:extLst>
          </p:cNvPr>
          <p:cNvGrpSpPr>
            <a:grpSpLocks/>
          </p:cNvGrpSpPr>
          <p:nvPr/>
        </p:nvGrpSpPr>
        <p:grpSpPr bwMode="auto">
          <a:xfrm>
            <a:off x="7731125" y="2341562"/>
            <a:ext cx="69850" cy="344488"/>
            <a:chOff x="3781820" y="2154238"/>
            <a:chExt cx="69455" cy="345504"/>
          </a:xfrm>
        </p:grpSpPr>
        <p:sp>
          <p:nvSpPr>
            <p:cNvPr id="119" name="Овал 118">
              <a:extLst>
                <a:ext uri="{FF2B5EF4-FFF2-40B4-BE49-F238E27FC236}">
                  <a16:creationId xmlns:a16="http://schemas.microsoft.com/office/drawing/2014/main" id="{B9609D69-10CD-4B71-8857-10C18E0460F3}"/>
                </a:ext>
              </a:extLst>
            </p:cNvPr>
            <p:cNvSpPr/>
            <p:nvPr/>
          </p:nvSpPr>
          <p:spPr>
            <a:xfrm>
              <a:off x="3781820" y="243127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20" name="Прямая соединительная линия 119">
              <a:extLst>
                <a:ext uri="{FF2B5EF4-FFF2-40B4-BE49-F238E27FC236}">
                  <a16:creationId xmlns:a16="http://schemas.microsoft.com/office/drawing/2014/main" id="{7488B6C4-247C-4D57-8066-4FEFE3A8BBD3}"/>
                </a:ext>
              </a:extLst>
            </p:cNvPr>
            <p:cNvCxnSpPr>
              <a:stCxn id="119" idx="0"/>
            </p:cNvCxnSpPr>
            <p:nvPr/>
          </p:nvCxnSpPr>
          <p:spPr>
            <a:xfrm flipH="1" flipV="1">
              <a:off x="3816548" y="2211557"/>
              <a:ext cx="0" cy="21972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Овал 120">
              <a:extLst>
                <a:ext uri="{FF2B5EF4-FFF2-40B4-BE49-F238E27FC236}">
                  <a16:creationId xmlns:a16="http://schemas.microsoft.com/office/drawing/2014/main" id="{03031560-5179-4CA6-98B4-5DA928DF5EAC}"/>
                </a:ext>
              </a:extLst>
            </p:cNvPr>
            <p:cNvSpPr/>
            <p:nvPr/>
          </p:nvSpPr>
          <p:spPr>
            <a:xfrm>
              <a:off x="3781820" y="2154238"/>
              <a:ext cx="69455" cy="6846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9498" name="Группа 121">
            <a:extLst>
              <a:ext uri="{FF2B5EF4-FFF2-40B4-BE49-F238E27FC236}">
                <a16:creationId xmlns:a16="http://schemas.microsoft.com/office/drawing/2014/main" id="{1EA6B79F-DD82-4DBD-8587-759524F5D8E2}"/>
              </a:ext>
            </a:extLst>
          </p:cNvPr>
          <p:cNvGrpSpPr>
            <a:grpSpLocks/>
          </p:cNvGrpSpPr>
          <p:nvPr/>
        </p:nvGrpSpPr>
        <p:grpSpPr bwMode="auto">
          <a:xfrm>
            <a:off x="8710613" y="2339975"/>
            <a:ext cx="68262" cy="346075"/>
            <a:chOff x="3781820" y="2154238"/>
            <a:chExt cx="69455" cy="345504"/>
          </a:xfrm>
        </p:grpSpPr>
        <p:sp>
          <p:nvSpPr>
            <p:cNvPr id="123" name="Овал 122">
              <a:extLst>
                <a:ext uri="{FF2B5EF4-FFF2-40B4-BE49-F238E27FC236}">
                  <a16:creationId xmlns:a16="http://schemas.microsoft.com/office/drawing/2014/main" id="{1A2E4613-3C24-424C-B0D8-50000277FA1A}"/>
                </a:ext>
              </a:extLst>
            </p:cNvPr>
            <p:cNvSpPr/>
            <p:nvPr/>
          </p:nvSpPr>
          <p:spPr>
            <a:xfrm>
              <a:off x="3781820" y="2431592"/>
              <a:ext cx="69455" cy="681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  <p:cxnSp>
          <p:nvCxnSpPr>
            <p:cNvPr id="124" name="Прямая соединительная линия 123">
              <a:extLst>
                <a:ext uri="{FF2B5EF4-FFF2-40B4-BE49-F238E27FC236}">
                  <a16:creationId xmlns:a16="http://schemas.microsoft.com/office/drawing/2014/main" id="{86FF84D7-3BC4-4130-86D7-8901794756DD}"/>
                </a:ext>
              </a:extLst>
            </p:cNvPr>
            <p:cNvCxnSpPr>
              <a:stCxn id="123" idx="0"/>
            </p:cNvCxnSpPr>
            <p:nvPr/>
          </p:nvCxnSpPr>
          <p:spPr>
            <a:xfrm flipH="1" flipV="1">
              <a:off x="3815740" y="2211294"/>
              <a:ext cx="1616" cy="22029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Овал 124">
              <a:extLst>
                <a:ext uri="{FF2B5EF4-FFF2-40B4-BE49-F238E27FC236}">
                  <a16:creationId xmlns:a16="http://schemas.microsoft.com/office/drawing/2014/main" id="{4E4A9B74-37A2-4E6A-9E72-0332357A0B65}"/>
                </a:ext>
              </a:extLst>
            </p:cNvPr>
            <p:cNvSpPr/>
            <p:nvPr/>
          </p:nvSpPr>
          <p:spPr>
            <a:xfrm>
              <a:off x="3781820" y="2154238"/>
              <a:ext cx="69455" cy="6814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/>
            </a:p>
          </p:txBody>
        </p:sp>
      </p:grpSp>
      <p:cxnSp>
        <p:nvCxnSpPr>
          <p:cNvPr id="136" name="Прямая соединительная линия 135">
            <a:extLst>
              <a:ext uri="{FF2B5EF4-FFF2-40B4-BE49-F238E27FC236}">
                <a16:creationId xmlns:a16="http://schemas.microsoft.com/office/drawing/2014/main" id="{4FAE60D1-F789-4E89-AF49-38E1BEA934A2}"/>
              </a:ext>
            </a:extLst>
          </p:cNvPr>
          <p:cNvCxnSpPr/>
          <p:nvPr/>
        </p:nvCxnSpPr>
        <p:spPr>
          <a:xfrm flipV="1">
            <a:off x="2843213" y="2051050"/>
            <a:ext cx="6350" cy="274638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52723FE1-48DA-47F6-9EC7-19A95C4D37AB}"/>
              </a:ext>
            </a:extLst>
          </p:cNvPr>
          <p:cNvCxnSpPr/>
          <p:nvPr/>
        </p:nvCxnSpPr>
        <p:spPr>
          <a:xfrm flipV="1">
            <a:off x="3587750" y="306388"/>
            <a:ext cx="1588" cy="204152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>
            <a:extLst>
              <a:ext uri="{FF2B5EF4-FFF2-40B4-BE49-F238E27FC236}">
                <a16:creationId xmlns:a16="http://schemas.microsoft.com/office/drawing/2014/main" id="{F0BABF51-012C-499C-88AA-A238D012A4EB}"/>
              </a:ext>
            </a:extLst>
          </p:cNvPr>
          <p:cNvCxnSpPr/>
          <p:nvPr/>
        </p:nvCxnSpPr>
        <p:spPr>
          <a:xfrm flipV="1">
            <a:off x="5000625" y="1374775"/>
            <a:ext cx="0" cy="79692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>
            <a:extLst>
              <a:ext uri="{FF2B5EF4-FFF2-40B4-BE49-F238E27FC236}">
                <a16:creationId xmlns:a16="http://schemas.microsoft.com/office/drawing/2014/main" id="{EE81E751-CC21-4E2C-927D-5ECBD7982C47}"/>
              </a:ext>
            </a:extLst>
          </p:cNvPr>
          <p:cNvCxnSpPr/>
          <p:nvPr/>
        </p:nvCxnSpPr>
        <p:spPr>
          <a:xfrm flipV="1">
            <a:off x="6183313" y="280988"/>
            <a:ext cx="0" cy="192722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>
            <a:extLst>
              <a:ext uri="{FF2B5EF4-FFF2-40B4-BE49-F238E27FC236}">
                <a16:creationId xmlns:a16="http://schemas.microsoft.com/office/drawing/2014/main" id="{A66BE395-E76D-4C39-9428-004F28C7BBC5}"/>
              </a:ext>
            </a:extLst>
          </p:cNvPr>
          <p:cNvCxnSpPr/>
          <p:nvPr/>
        </p:nvCxnSpPr>
        <p:spPr>
          <a:xfrm flipH="1" flipV="1">
            <a:off x="7410450" y="901700"/>
            <a:ext cx="7938" cy="125412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>
            <a:extLst>
              <a:ext uri="{FF2B5EF4-FFF2-40B4-BE49-F238E27FC236}">
                <a16:creationId xmlns:a16="http://schemas.microsoft.com/office/drawing/2014/main" id="{C4816BB2-3ABC-4682-B763-2660F49B124D}"/>
              </a:ext>
            </a:extLst>
          </p:cNvPr>
          <p:cNvCxnSpPr/>
          <p:nvPr/>
        </p:nvCxnSpPr>
        <p:spPr>
          <a:xfrm flipH="1" flipV="1">
            <a:off x="8208963" y="369888"/>
            <a:ext cx="4762" cy="2038350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>
            <a:extLst>
              <a:ext uri="{FF2B5EF4-FFF2-40B4-BE49-F238E27FC236}">
                <a16:creationId xmlns:a16="http://schemas.microsoft.com/office/drawing/2014/main" id="{7C523E2E-C38B-450D-8A0A-5501D756A69B}"/>
              </a:ext>
            </a:extLst>
          </p:cNvPr>
          <p:cNvCxnSpPr/>
          <p:nvPr/>
        </p:nvCxnSpPr>
        <p:spPr>
          <a:xfrm flipH="1" flipV="1">
            <a:off x="7961313" y="3302000"/>
            <a:ext cx="17462" cy="1638300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>
            <a:extLst>
              <a:ext uri="{FF2B5EF4-FFF2-40B4-BE49-F238E27FC236}">
                <a16:creationId xmlns:a16="http://schemas.microsoft.com/office/drawing/2014/main" id="{6FE417E8-C405-420F-9DFA-E19EE04D34C7}"/>
              </a:ext>
            </a:extLst>
          </p:cNvPr>
          <p:cNvCxnSpPr/>
          <p:nvPr/>
        </p:nvCxnSpPr>
        <p:spPr>
          <a:xfrm flipV="1">
            <a:off x="6737350" y="3219450"/>
            <a:ext cx="0" cy="156527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>
            <a:extLst>
              <a:ext uri="{FF2B5EF4-FFF2-40B4-BE49-F238E27FC236}">
                <a16:creationId xmlns:a16="http://schemas.microsoft.com/office/drawing/2014/main" id="{1D5BBEE5-0E2C-45E4-A2A1-FC4294D82C42}"/>
              </a:ext>
            </a:extLst>
          </p:cNvPr>
          <p:cNvCxnSpPr/>
          <p:nvPr/>
        </p:nvCxnSpPr>
        <p:spPr>
          <a:xfrm flipV="1">
            <a:off x="5848350" y="3317875"/>
            <a:ext cx="0" cy="895350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6CCDB2DB-864D-4BC7-AE24-97F1048EBC1E}"/>
              </a:ext>
            </a:extLst>
          </p:cNvPr>
          <p:cNvCxnSpPr/>
          <p:nvPr/>
        </p:nvCxnSpPr>
        <p:spPr>
          <a:xfrm flipV="1">
            <a:off x="4859338" y="3317875"/>
            <a:ext cx="0" cy="54927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>
            <a:extLst>
              <a:ext uri="{FF2B5EF4-FFF2-40B4-BE49-F238E27FC236}">
                <a16:creationId xmlns:a16="http://schemas.microsoft.com/office/drawing/2014/main" id="{3130AD08-91CD-41BA-8882-C2598F35FDD6}"/>
              </a:ext>
            </a:extLst>
          </p:cNvPr>
          <p:cNvCxnSpPr/>
          <p:nvPr/>
        </p:nvCxnSpPr>
        <p:spPr>
          <a:xfrm flipV="1">
            <a:off x="3509963" y="3282950"/>
            <a:ext cx="0" cy="1089025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>
            <a:extLst>
              <a:ext uri="{FF2B5EF4-FFF2-40B4-BE49-F238E27FC236}">
                <a16:creationId xmlns:a16="http://schemas.microsoft.com/office/drawing/2014/main" id="{F0B461E3-7283-40A5-B072-561B5125B802}"/>
              </a:ext>
            </a:extLst>
          </p:cNvPr>
          <p:cNvCxnSpPr/>
          <p:nvPr/>
        </p:nvCxnSpPr>
        <p:spPr>
          <a:xfrm flipV="1">
            <a:off x="2332038" y="3260725"/>
            <a:ext cx="0" cy="1414463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11" name="TextBox 3">
            <a:extLst>
              <a:ext uri="{FF2B5EF4-FFF2-40B4-BE49-F238E27FC236}">
                <a16:creationId xmlns:a16="http://schemas.microsoft.com/office/drawing/2014/main" id="{42F0FFE6-9854-4825-A3E2-9EA5D8FEA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3950"/>
            <a:ext cx="1435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ЭТАПЫ СОЗДАНИЯ</a:t>
            </a:r>
          </a:p>
        </p:txBody>
      </p:sp>
      <p:sp>
        <p:nvSpPr>
          <p:cNvPr id="19512" name="Прямоугольник 92">
            <a:extLst>
              <a:ext uri="{FF2B5EF4-FFF2-40B4-BE49-F238E27FC236}">
                <a16:creationId xmlns:a16="http://schemas.microsoft.com/office/drawing/2014/main" id="{EBB90651-816B-4E1D-AD06-B71F00B85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492250"/>
            <a:ext cx="197961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ПРОМЫШЛЕННО-</a:t>
            </a:r>
          </a:p>
          <a:p>
            <a:r>
              <a:rPr lang="ru-RU" altLang="ru-RU" sz="1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ЛОГИСТИЧЕСКИЙ </a:t>
            </a:r>
          </a:p>
          <a:p>
            <a:r>
              <a:rPr lang="ru-RU" altLang="ru-RU" sz="1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ПАРК</a:t>
            </a:r>
          </a:p>
        </p:txBody>
      </p:sp>
      <p:pic>
        <p:nvPicPr>
          <p:cNvPr id="19513" name="Рисунок 13">
            <a:extLst>
              <a:ext uri="{FF2B5EF4-FFF2-40B4-BE49-F238E27FC236}">
                <a16:creationId xmlns:a16="http://schemas.microsoft.com/office/drawing/2014/main" id="{16BA6351-AD7E-4595-ADEE-05079B4AD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0"/>
          <a:stretch>
            <a:fillRect/>
          </a:stretch>
        </p:blipFill>
        <p:spPr bwMode="auto">
          <a:xfrm>
            <a:off x="827088" y="2586038"/>
            <a:ext cx="8985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14" name="Прямоугольник 71">
            <a:extLst>
              <a:ext uri="{FF2B5EF4-FFF2-40B4-BE49-F238E27FC236}">
                <a16:creationId xmlns:a16="http://schemas.microsoft.com/office/drawing/2014/main" id="{045B1609-F525-4F54-9087-CD6B6A6DE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50" y="303213"/>
            <a:ext cx="104298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возмещение затрат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на создание инфраструктуры 45,8 млн руб. из ФБ </a:t>
            </a:r>
          </a:p>
          <a:p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ввод в эксплуатацию 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Х5 Retail Group, 1 оч. РоссПак  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привлечены новые резиденты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: PepsiCo, Алютех-Сибирь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созданы:</a:t>
            </a:r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распределительные сети, газопровод</a:t>
            </a:r>
          </a:p>
          <a:p>
            <a:endParaRPr lang="ru-RU" altLang="ru-RU" sz="60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altLang="ru-RU" sz="600" b="1">
                <a:latin typeface="Tahoma" panose="020B0604030504040204" pitchFamily="34" charset="0"/>
                <a:cs typeface="Tahoma" panose="020B0604030504040204" pitchFamily="34" charset="0"/>
              </a:rPr>
              <a:t>бюджетное финансирование: </a:t>
            </a:r>
          </a:p>
          <a:p>
            <a:r>
              <a:rPr lang="ru-RU" altLang="ru-RU" sz="600">
                <a:latin typeface="Tahoma" panose="020B0604030504040204" pitchFamily="34" charset="0"/>
                <a:cs typeface="Tahoma" panose="020B0604030504040204" pitchFamily="34" charset="0"/>
              </a:rPr>
              <a:t>ОБ 15 млн руб.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555304" cy="274637"/>
          </a:xfrm>
        </p:spPr>
        <p:txBody>
          <a:bodyPr/>
          <a:lstStyle/>
          <a:p>
            <a:fld id="{A753B26B-DA14-45D5-B8C2-AF130F83CE9D}" type="slidenum">
              <a:rPr lang="ru-RU" altLang="ru-RU" smtClean="0"/>
              <a:pPr/>
              <a:t>5</a:t>
            </a:fld>
            <a:endParaRPr lang="ru-RU" alt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C8775276-94D5-459E-A7B3-4C91F846E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01935"/>
              </p:ext>
            </p:extLst>
          </p:nvPr>
        </p:nvGraphicFramePr>
        <p:xfrm>
          <a:off x="1341661" y="667094"/>
          <a:ext cx="6685400" cy="4130228"/>
        </p:xfrm>
        <a:graphic>
          <a:graphicData uri="http://schemas.openxmlformats.org/drawingml/2006/table">
            <a:tbl>
              <a:tblPr/>
              <a:tblGrid>
                <a:gridCol w="2340000">
                  <a:extLst>
                    <a:ext uri="{9D8B030D-6E8A-4147-A177-3AD203B41FA5}">
                      <a16:colId xmlns:a16="http://schemas.microsoft.com/office/drawing/2014/main" val="3721199878"/>
                    </a:ext>
                  </a:extLst>
                </a:gridCol>
                <a:gridCol w="97400">
                  <a:extLst>
                    <a:ext uri="{9D8B030D-6E8A-4147-A177-3AD203B41FA5}">
                      <a16:colId xmlns:a16="http://schemas.microsoft.com/office/drawing/2014/main" val="1060507781"/>
                    </a:ext>
                  </a:extLst>
                </a:gridCol>
                <a:gridCol w="2592000">
                  <a:extLst>
                    <a:ext uri="{9D8B030D-6E8A-4147-A177-3AD203B41FA5}">
                      <a16:colId xmlns:a16="http://schemas.microsoft.com/office/drawing/2014/main" val="3699804588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731711588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53141736"/>
                    </a:ext>
                  </a:extLst>
                </a:gridCol>
              </a:tblGrid>
              <a:tr h="302708">
                <a:tc rowSpan="2"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№</a:t>
                      </a: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Планируемые объемы работ</a:t>
                      </a:r>
                    </a:p>
                  </a:txBody>
                  <a:tcPr marL="36000" marR="36000" marT="28800" marB="288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Общий объем инвестиций в инфраструктуру, млн руб., в. т. ч:</a:t>
                      </a:r>
                      <a:endParaRPr lang="ru-RU" b="1" dirty="0"/>
                    </a:p>
                  </a:txBody>
                  <a:tcPr marL="36000" marR="36000" marT="28800" marB="288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956" marR="90956" marT="45478" marB="45478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334741"/>
                  </a:ext>
                </a:extLst>
              </a:tr>
              <a:tr h="2334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внебюджетные инвестиции</a:t>
                      </a:r>
                      <a:endParaRPr lang="ru-RU" b="1" dirty="0"/>
                    </a:p>
                  </a:txBody>
                  <a:tcPr marL="36000" marR="36000" marT="28800" marB="288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областной бюджет</a:t>
                      </a: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607527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dirty="0"/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2020 год</a:t>
                      </a:r>
                      <a:endParaRPr lang="ru-RU" dirty="0"/>
                    </a:p>
                  </a:txBody>
                  <a:tcPr marL="36000" marR="36000" marT="28800" marB="288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0956" marR="90956" marT="45478" marB="4547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609141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Примыкание к АД для ООО «</a:t>
                      </a:r>
                      <a:r>
                        <a:rPr kumimoji="0" lang="ru-RU" altLang="ru-RU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Русагромаркет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-Новосибирск»</a:t>
                      </a:r>
                    </a:p>
                  </a:txBody>
                  <a:tcPr marL="36000" marR="36000" marT="28800" marB="288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19</a:t>
                      </a:r>
                      <a:endParaRPr lang="ru-RU" dirty="0"/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740455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КЛ для ООО «</a:t>
                      </a:r>
                      <a:r>
                        <a:rPr kumimoji="0" lang="ru-RU" altLang="ru-RU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Русагромаркет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-Новосибирск»</a:t>
                      </a:r>
                    </a:p>
                  </a:txBody>
                  <a:tcPr marL="36000" marR="36000" marT="28800" marB="288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lang="ru-RU" dirty="0"/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831274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ЛК 2 очередь 1 этап </a:t>
                      </a:r>
                    </a:p>
                  </a:txBody>
                  <a:tcPr marL="36000" marR="36000" marT="28800" marB="288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108</a:t>
                      </a:r>
                      <a:endParaRPr lang="ru-RU" dirty="0"/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726741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АД для ООО «</a:t>
                      </a:r>
                      <a:r>
                        <a:rPr kumimoji="0" lang="ru-RU" altLang="ru-RU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Алютех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-Новосибирск»</a:t>
                      </a:r>
                    </a:p>
                  </a:txBody>
                  <a:tcPr marL="36000" marR="36000" marT="28800" marB="288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13,76</a:t>
                      </a:r>
                      <a:endParaRPr lang="ru-RU" dirty="0"/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929707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АД для ООО «</a:t>
                      </a:r>
                      <a:r>
                        <a:rPr kumimoji="0" lang="ru-RU" altLang="ru-RU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Русагромаркет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-Новосибирск» (1 </a:t>
                      </a:r>
                      <a:r>
                        <a:rPr kumimoji="0" lang="ru-RU" altLang="ru-RU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уч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marL="36000" marR="36000" marT="28800" marB="288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dirty="0"/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043734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Врезка ЛК для ООО «</a:t>
                      </a:r>
                      <a:r>
                        <a:rPr kumimoji="0" lang="ru-RU" altLang="ru-RU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Русагромаркет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-Новосибирск»</a:t>
                      </a:r>
                    </a:p>
                  </a:txBody>
                  <a:tcPr marL="36000" marR="36000" marT="28800" marB="288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ru-RU" dirty="0"/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609331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Усиление РН-1</a:t>
                      </a:r>
                    </a:p>
                  </a:txBody>
                  <a:tcPr marL="36000" marR="36000" marT="28800" marB="288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ru-RU" dirty="0"/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153310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Строительство ВЛ 220 </a:t>
                      </a:r>
                      <a:r>
                        <a:rPr kumimoji="0" lang="ru-RU" altLang="ru-RU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кВ</a:t>
                      </a: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214,87</a:t>
                      </a:r>
                      <a:endParaRPr lang="ru-RU" dirty="0"/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403493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Пуско-наладка РН-1</a:t>
                      </a:r>
                    </a:p>
                  </a:txBody>
                  <a:tcPr marL="36000" marR="36000" marT="28800" marB="288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7,84</a:t>
                      </a:r>
                      <a:endParaRPr lang="ru-RU" dirty="0"/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018112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Итого:</a:t>
                      </a:r>
                    </a:p>
                  </a:txBody>
                  <a:tcPr marL="36000" marR="36000" marT="28800" marB="288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406,47</a:t>
                      </a:r>
                      <a:endParaRPr lang="ru-RU" dirty="0"/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005837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dirty="0"/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ru-RU" altLang="ru-RU" sz="7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+mn-ea"/>
                          <a:cs typeface="Tahoma" panose="020B0604030504040204" pitchFamily="34" charset="0"/>
                        </a:rPr>
                        <a:t>2021 год</a:t>
                      </a:r>
                      <a:endParaRPr lang="ru-RU" dirty="0"/>
                    </a:p>
                  </a:txBody>
                  <a:tcPr marL="36000" marR="36000" marT="28800" marB="288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  <a:prstDash val="solid"/>
                    </a:lnL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0956" marR="90956" marT="45478" marB="4547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892063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ЛК для ПАО «Вымпелком», ООО «</a:t>
                      </a:r>
                      <a:r>
                        <a:rPr kumimoji="0" lang="ru-RU" altLang="ru-RU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Алютех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-Новосибирск» </a:t>
                      </a:r>
                      <a:b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 очередь 2 этап</a:t>
                      </a:r>
                    </a:p>
                  </a:txBody>
                  <a:tcPr marL="36000" marR="36000" marT="28800" marB="288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23</a:t>
                      </a: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207</a:t>
                      </a: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265660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АД ООО «</a:t>
                      </a:r>
                      <a:r>
                        <a:rPr kumimoji="0" lang="ru-RU" altLang="ru-RU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Русагромаркет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-Новосибирск» (2 </a:t>
                      </a:r>
                      <a:r>
                        <a:rPr kumimoji="0" lang="ru-RU" altLang="ru-RU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уч</a:t>
                      </a: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marL="36000" marR="36000" marT="28800" marB="288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3,73</a:t>
                      </a: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33,6</a:t>
                      </a: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838539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Строительство подстанции </a:t>
                      </a:r>
                      <a:r>
                        <a:rPr kumimoji="0" lang="ru-RU" altLang="ru-RU" sz="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Логопарк</a:t>
                      </a: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150</a:t>
                      </a: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159555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Итого:</a:t>
                      </a:r>
                    </a:p>
                  </a:txBody>
                  <a:tcPr marL="36000" marR="36000" marT="28800" marB="288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176,73</a:t>
                      </a: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240,6</a:t>
                      </a: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407805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700" dirty="0"/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2022 год</a:t>
                      </a:r>
                      <a:endParaRPr lang="ru-RU" dirty="0"/>
                    </a:p>
                  </a:txBody>
                  <a:tcPr marL="36000" marR="36000" marT="28800" marB="288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  <a:prstDash val="solid"/>
                    </a:lnL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0956" marR="90956" marT="45478" marB="4547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304270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13</a:t>
                      </a: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ЛК 2 очередь 3 этап</a:t>
                      </a:r>
                    </a:p>
                  </a:txBody>
                  <a:tcPr marL="36000" marR="36000" marT="28800" marB="288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142</a:t>
                      </a: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09464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АД для ПАО «Мегафон»</a:t>
                      </a:r>
                    </a:p>
                  </a:txBody>
                  <a:tcPr marL="36000" marR="36000" marT="28800" marB="288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84,05</a:t>
                      </a: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911834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Итого:</a:t>
                      </a:r>
                    </a:p>
                  </a:txBody>
                  <a:tcPr marL="36000" marR="36000" marT="28800" marB="288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226,05</a:t>
                      </a: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6814092"/>
                  </a:ext>
                </a:extLst>
              </a:tr>
              <a:tr h="14400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Итого, общий объем инвестиций, в том числе:</a:t>
                      </a:r>
                    </a:p>
                  </a:txBody>
                  <a:tcPr marL="36000" marR="36000" marT="28800" marB="288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809,25</a:t>
                      </a: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240,6</a:t>
                      </a:r>
                    </a:p>
                  </a:txBody>
                  <a:tcPr marL="36000" marR="36000" marT="28800" marB="28800" anchor="ctr" horzOverflow="overflow">
                    <a:lnL w="9525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708477"/>
                  </a:ext>
                </a:extLst>
              </a:tr>
            </a:tbl>
          </a:graphicData>
        </a:graphic>
      </p:graphicFrame>
      <p:pic>
        <p:nvPicPr>
          <p:cNvPr id="20483" name="Объект 6">
            <a:extLst>
              <a:ext uri="{FF2B5EF4-FFF2-40B4-BE49-F238E27FC236}">
                <a16:creationId xmlns:a16="http://schemas.microsoft.com/office/drawing/2014/main" id="{5843FDC0-B94A-4349-B208-DB7612036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563938" cy="5143500"/>
          </a:xfrm>
        </p:spPr>
      </p:pic>
      <p:sp>
        <p:nvSpPr>
          <p:cNvPr id="20482" name="TextBox 10">
            <a:extLst>
              <a:ext uri="{FF2B5EF4-FFF2-40B4-BE49-F238E27FC236}">
                <a16:creationId xmlns:a16="http://schemas.microsoft.com/office/drawing/2014/main" id="{725CA960-D6B7-41B5-9372-76B145DF5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5369" y="263146"/>
            <a:ext cx="50339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План затрат </a:t>
            </a:r>
            <a:r>
              <a:rPr lang="ru-RU" altLang="ru-RU" sz="900" b="1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на создание </a:t>
            </a:r>
            <a:r>
              <a:rPr lang="ru-RU" altLang="ru-RU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инфраструктуры ПЛП</a:t>
            </a:r>
          </a:p>
        </p:txBody>
      </p:sp>
      <p:pic>
        <p:nvPicPr>
          <p:cNvPr id="20484" name="Рисунок 2">
            <a:extLst>
              <a:ext uri="{FF2B5EF4-FFF2-40B4-BE49-F238E27FC236}">
                <a16:creationId xmlns:a16="http://schemas.microsoft.com/office/drawing/2014/main" id="{F04B961A-64AF-45DD-B13B-7FD5DE142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6">
            <a:extLst>
              <a:ext uri="{FF2B5EF4-FFF2-40B4-BE49-F238E27FC236}">
                <a16:creationId xmlns:a16="http://schemas.microsoft.com/office/drawing/2014/main" id="{41E09779-F691-4774-BF42-9B5A0519E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20486" name="TextBox 8">
            <a:extLst>
              <a:ext uri="{FF2B5EF4-FFF2-40B4-BE49-F238E27FC236}">
                <a16:creationId xmlns:a16="http://schemas.microsoft.com/office/drawing/2014/main" id="{F747E034-9E7E-456F-B42D-1D4FF4BEC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20487" name="Рисунок 7">
            <a:extLst>
              <a:ext uri="{FF2B5EF4-FFF2-40B4-BE49-F238E27FC236}">
                <a16:creationId xmlns:a16="http://schemas.microsoft.com/office/drawing/2014/main" id="{DBC58D3F-A1BE-4230-928C-91EED028D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Box 3">
            <a:extLst>
              <a:ext uri="{FF2B5EF4-FFF2-40B4-BE49-F238E27FC236}">
                <a16:creationId xmlns:a16="http://schemas.microsoft.com/office/drawing/2014/main" id="{A0DD321E-0363-4A64-A883-CF3950CE1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17600"/>
            <a:ext cx="2211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ru-RU" altLang="ru-RU" sz="10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ПЛАН ЗАТРАТ </a:t>
            </a:r>
            <a:br>
              <a:rPr lang="ru-RU" altLang="ru-RU" sz="10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0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 ИНФРАСТРУКТУРУ</a:t>
            </a:r>
          </a:p>
        </p:txBody>
      </p:sp>
      <p:sp>
        <p:nvSpPr>
          <p:cNvPr id="20489" name="Прямоугольник 64">
            <a:extLst>
              <a:ext uri="{FF2B5EF4-FFF2-40B4-BE49-F238E27FC236}">
                <a16:creationId xmlns:a16="http://schemas.microsoft.com/office/drawing/2014/main" id="{0B3ACB22-D750-470E-90C1-FF4CC31D2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707654"/>
            <a:ext cx="19796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ПРОМЫШЛЕННО-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ЛОГИСТИЧЕСКИЙ </a:t>
            </a:r>
          </a:p>
          <a:p>
            <a:r>
              <a:rPr lang="ru-RU" altLang="ru-RU" sz="1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ПАРК</a:t>
            </a:r>
          </a:p>
        </p:txBody>
      </p:sp>
      <p:pic>
        <p:nvPicPr>
          <p:cNvPr id="20490" name="Рисунок 13">
            <a:extLst>
              <a:ext uri="{FF2B5EF4-FFF2-40B4-BE49-F238E27FC236}">
                <a16:creationId xmlns:a16="http://schemas.microsoft.com/office/drawing/2014/main" id="{70D40381-A28B-45F9-95C5-0DEBA2FE8A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0"/>
          <a:stretch>
            <a:fillRect/>
          </a:stretch>
        </p:blipFill>
        <p:spPr bwMode="auto">
          <a:xfrm>
            <a:off x="827088" y="2586038"/>
            <a:ext cx="8985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6885BC4B-D23C-49DD-BD91-C9D16F4C94CE}"/>
              </a:ext>
            </a:extLst>
          </p:cNvPr>
          <p:cNvCxnSpPr/>
          <p:nvPr/>
        </p:nvCxnSpPr>
        <p:spPr>
          <a:xfrm flipH="1">
            <a:off x="1428749" y="0"/>
            <a:ext cx="2135139" cy="51435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53E9507-8D4F-4B7C-951E-462EA9E3140C}"/>
              </a:ext>
            </a:extLst>
          </p:cNvPr>
          <p:cNvCxnSpPr>
            <a:cxnSpLocks/>
          </p:cNvCxnSpPr>
          <p:nvPr/>
        </p:nvCxnSpPr>
        <p:spPr>
          <a:xfrm>
            <a:off x="3723293" y="1203598"/>
            <a:ext cx="0" cy="3593724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7C45C5BA-7504-4E4E-8F6A-64D4939A1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034425"/>
              </p:ext>
            </p:extLst>
          </p:nvPr>
        </p:nvGraphicFramePr>
        <p:xfrm>
          <a:off x="2082516" y="352419"/>
          <a:ext cx="6555255" cy="3061410"/>
        </p:xfrm>
        <a:graphic>
          <a:graphicData uri="http://schemas.openxmlformats.org/drawingml/2006/table">
            <a:tbl>
              <a:tblPr/>
              <a:tblGrid>
                <a:gridCol w="3109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00">
                  <a:extLst>
                    <a:ext uri="{9D8B030D-6E8A-4147-A177-3AD203B41FA5}">
                      <a16:colId xmlns:a16="http://schemas.microsoft.com/office/drawing/2014/main" val="2915398228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4010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Структура выручки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2018 </a:t>
                      </a: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г., тыс. руб.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2019 </a:t>
                      </a: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г., тыс. руб.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темп роста, %</a:t>
                      </a:r>
                      <a:endParaRPr kumimoji="0" lang="ru-RU" alt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138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Выручка, в том числе: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174 130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273 735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157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76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Услуга по сдаче в аренду </a:t>
                      </a:r>
                      <a:b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земельных участков, сооружений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92 428</a:t>
                      </a:r>
                    </a:p>
                  </a:txBody>
                  <a:tcPr marL="36000" marR="36000" marT="36000" marB="36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143 504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155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76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Услуги по передаче </a:t>
                      </a:r>
                      <a:b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электрической энергии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29 132</a:t>
                      </a:r>
                    </a:p>
                  </a:txBody>
                  <a:tcPr marL="36000" marR="36000" marT="36000" marB="36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41 077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141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76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Тепловая энергия, </a:t>
                      </a:r>
                      <a:b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поставляемая потребителям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13 182</a:t>
                      </a:r>
                    </a:p>
                  </a:txBody>
                  <a:tcPr marL="36000" marR="36000" marT="36000" marB="36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19 215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146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76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Услуги по техобслуживанию </a:t>
                      </a:r>
                      <a:b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автодорог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6 036</a:t>
                      </a:r>
                    </a:p>
                  </a:txBody>
                  <a:tcPr marL="36000" marR="36000" marT="36000" marB="36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6 675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111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76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Услуги по транспортировке газа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2 315</a:t>
                      </a:r>
                    </a:p>
                  </a:txBody>
                  <a:tcPr marL="36000" marR="36000" marT="36000" marB="36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2 571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111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6769"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Услуги по тех. присоединению </a:t>
                      </a:r>
                      <a:b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к электросети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29 905</a:t>
                      </a:r>
                    </a:p>
                  </a:txBody>
                  <a:tcPr marL="36000" marR="36000" marT="36000" marB="36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57 714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2844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7416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1988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656013" indent="1588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193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6769"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Услуги по </a:t>
                      </a:r>
                      <a:r>
                        <a:rPr kumimoji="0" lang="ru-RU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водотведению</a:t>
                      </a:r>
                      <a:endParaRPr kumimoji="0" lang="ru-RU" alt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442</a:t>
                      </a:r>
                    </a:p>
                  </a:txBody>
                  <a:tcPr marL="36000" marR="36000" marT="36000" marB="36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2 064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467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054503"/>
                  </a:ext>
                </a:extLst>
              </a:tr>
              <a:tr h="146769"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Услуги по технадзору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491</a:t>
                      </a:r>
                    </a:p>
                  </a:txBody>
                  <a:tcPr marL="36000" marR="36000" marT="36000" marB="36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915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186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150060"/>
                  </a:ext>
                </a:extLst>
              </a:tr>
              <a:tr h="146769">
                <a:tc>
                  <a:txBody>
                    <a:bodyPr/>
                    <a:lstStyle/>
                    <a:p>
                      <a:pPr marL="0" marR="0" lvl="0" indent="0" algn="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Прочие услуги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700" b="0" i="0" u="none" strike="noStrike" cap="none" normalizeH="0" baseline="0" dirty="0">
                        <a:ln>
                          <a:noFill/>
                        </a:ln>
                        <a:solidFill>
                          <a:srgbClr val="006CB5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199</a:t>
                      </a:r>
                    </a:p>
                  </a:txBody>
                  <a:tcPr marL="36000" marR="36000" marT="36000" marB="3600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CB5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36000" marR="36000" marT="36000" marB="36000" anchor="ctr" horzOverflow="overflow">
                    <a:lnL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929662"/>
                  </a:ext>
                </a:extLst>
              </a:tr>
            </a:tbl>
          </a:graphicData>
        </a:graphic>
      </p:graphicFrame>
      <p:pic>
        <p:nvPicPr>
          <p:cNvPr id="22530" name="Объект 6">
            <a:extLst>
              <a:ext uri="{FF2B5EF4-FFF2-40B4-BE49-F238E27FC236}">
                <a16:creationId xmlns:a16="http://schemas.microsoft.com/office/drawing/2014/main" id="{A6F48BB3-588A-46AE-ADB3-334686B6B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02" y="0"/>
            <a:ext cx="35639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Рисунок 4">
            <a:extLst>
              <a:ext uri="{FF2B5EF4-FFF2-40B4-BE49-F238E27FC236}">
                <a16:creationId xmlns:a16="http://schemas.microsoft.com/office/drawing/2014/main" id="{B77DF7ED-2A50-4431-BE98-CB0BE923B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6">
            <a:extLst>
              <a:ext uri="{FF2B5EF4-FFF2-40B4-BE49-F238E27FC236}">
                <a16:creationId xmlns:a16="http://schemas.microsoft.com/office/drawing/2014/main" id="{326C3F14-3DA8-41AF-A3AA-2A4A68355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22533" name="Рисунок 7">
            <a:extLst>
              <a:ext uri="{FF2B5EF4-FFF2-40B4-BE49-F238E27FC236}">
                <a16:creationId xmlns:a16="http://schemas.microsoft.com/office/drawing/2014/main" id="{64D082C3-1F74-45E1-99DC-BD4BC9766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8">
            <a:extLst>
              <a:ext uri="{FF2B5EF4-FFF2-40B4-BE49-F238E27FC236}">
                <a16:creationId xmlns:a16="http://schemas.microsoft.com/office/drawing/2014/main" id="{946D4549-0AE1-4139-9FBB-7843114E8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pic>
        <p:nvPicPr>
          <p:cNvPr id="22536" name="Рисунок 13">
            <a:extLst>
              <a:ext uri="{FF2B5EF4-FFF2-40B4-BE49-F238E27FC236}">
                <a16:creationId xmlns:a16="http://schemas.microsoft.com/office/drawing/2014/main" id="{94F79002-D6B6-4680-A005-8651571A5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0"/>
          <a:stretch>
            <a:fillRect/>
          </a:stretch>
        </p:blipFill>
        <p:spPr bwMode="auto">
          <a:xfrm>
            <a:off x="1266825" y="2959100"/>
            <a:ext cx="8985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AutoShape 2" descr="Новости - Правительство России">
            <a:extLst>
              <a:ext uri="{FF2B5EF4-FFF2-40B4-BE49-F238E27FC236}">
                <a16:creationId xmlns:a16="http://schemas.microsoft.com/office/drawing/2014/main" id="{5E1DBE84-DAC2-452B-9A51-C05974096A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2600" name="TextBox 3">
            <a:extLst>
              <a:ext uri="{FF2B5EF4-FFF2-40B4-BE49-F238E27FC236}">
                <a16:creationId xmlns:a16="http://schemas.microsoft.com/office/drawing/2014/main" id="{BE2CFCEE-FE0F-435C-A412-A8C6A47B8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63638"/>
            <a:ext cx="230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ИТОГИ РАБОТЫ ЗА 2019 ГОД</a:t>
            </a:r>
          </a:p>
          <a:p>
            <a:endParaRPr lang="ru-RU" altLang="ru-RU" sz="10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D3DFC91-D23A-460D-AEC9-2E064818308B}"/>
              </a:ext>
            </a:extLst>
          </p:cNvPr>
          <p:cNvCxnSpPr/>
          <p:nvPr/>
        </p:nvCxnSpPr>
        <p:spPr>
          <a:xfrm flipH="1">
            <a:off x="1395497" y="0"/>
            <a:ext cx="2135139" cy="51435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9410FBB-0DB8-44CB-B9D3-6DBC62844D58}"/>
              </a:ext>
            </a:extLst>
          </p:cNvPr>
          <p:cNvCxnSpPr/>
          <p:nvPr/>
        </p:nvCxnSpPr>
        <p:spPr>
          <a:xfrm>
            <a:off x="5235898" y="632867"/>
            <a:ext cx="0" cy="2776597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07503" y="1563638"/>
            <a:ext cx="27363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1400" b="1" dirty="0" smtClean="0">
                <a:solidFill>
                  <a:prstClr val="white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АО «УК «ПРОМЫШЛЕННО-ЛОГИСТИЧЕСКИЙ ПАРК»</a:t>
            </a:r>
            <a:endParaRPr lang="ru-RU" altLang="ru-RU" sz="1400" b="1" dirty="0">
              <a:solidFill>
                <a:prstClr val="white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Объект 6">
            <a:extLst>
              <a:ext uri="{FF2B5EF4-FFF2-40B4-BE49-F238E27FC236}">
                <a16:creationId xmlns:a16="http://schemas.microsoft.com/office/drawing/2014/main" id="{5C30CD69-5B95-416C-BD4A-291BB0F57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39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8">
            <a:extLst>
              <a:ext uri="{FF2B5EF4-FFF2-40B4-BE49-F238E27FC236}">
                <a16:creationId xmlns:a16="http://schemas.microsoft.com/office/drawing/2014/main" id="{5369DD98-AA6A-4DD8-86B2-E79A4E2D8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158750"/>
            <a:ext cx="9715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ПРОБЛЕМЫ</a:t>
            </a:r>
          </a:p>
        </p:txBody>
      </p:sp>
      <p:pic>
        <p:nvPicPr>
          <p:cNvPr id="23556" name="Рисунок 4">
            <a:extLst>
              <a:ext uri="{FF2B5EF4-FFF2-40B4-BE49-F238E27FC236}">
                <a16:creationId xmlns:a16="http://schemas.microsoft.com/office/drawing/2014/main" id="{F91FC405-C7EE-4F96-B18D-DC67356C5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6">
            <a:extLst>
              <a:ext uri="{FF2B5EF4-FFF2-40B4-BE49-F238E27FC236}">
                <a16:creationId xmlns:a16="http://schemas.microsoft.com/office/drawing/2014/main" id="{30DA7F00-002F-45E2-AE81-896864C82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23558" name="Рисунок 7">
            <a:extLst>
              <a:ext uri="{FF2B5EF4-FFF2-40B4-BE49-F238E27FC236}">
                <a16:creationId xmlns:a16="http://schemas.microsoft.com/office/drawing/2014/main" id="{26766280-F71F-4484-8342-D549A2B87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8">
            <a:extLst>
              <a:ext uri="{FF2B5EF4-FFF2-40B4-BE49-F238E27FC236}">
                <a16:creationId xmlns:a16="http://schemas.microsoft.com/office/drawing/2014/main" id="{ED381312-C19E-4A57-B350-E4D274D39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sp>
        <p:nvSpPr>
          <p:cNvPr id="23560" name="Прямоугольник 1">
            <a:extLst>
              <a:ext uri="{FF2B5EF4-FFF2-40B4-BE49-F238E27FC236}">
                <a16:creationId xmlns:a16="http://schemas.microsoft.com/office/drawing/2014/main" id="{F505665C-262D-4E44-95A2-22B308BBF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238" y="1117600"/>
            <a:ext cx="2062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800"/>
              <a:t>Трансфер персонала, работающего на предприятиях ПЛП</a:t>
            </a:r>
          </a:p>
        </p:txBody>
      </p:sp>
      <p:sp>
        <p:nvSpPr>
          <p:cNvPr id="23561" name="Прямоугольник 16">
            <a:extLst>
              <a:ext uri="{FF2B5EF4-FFF2-40B4-BE49-F238E27FC236}">
                <a16:creationId xmlns:a16="http://schemas.microsoft.com/office/drawing/2014/main" id="{88C1F891-424D-4DCB-8497-6932B2AAD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1200" y="1062038"/>
            <a:ext cx="203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800"/>
              <a:t>Большой поток автотранспорта</a:t>
            </a:r>
          </a:p>
        </p:txBody>
      </p:sp>
      <p:sp>
        <p:nvSpPr>
          <p:cNvPr id="23562" name="Прямоугольник 17">
            <a:extLst>
              <a:ext uri="{FF2B5EF4-FFF2-40B4-BE49-F238E27FC236}">
                <a16:creationId xmlns:a16="http://schemas.microsoft.com/office/drawing/2014/main" id="{525F3ADD-966B-4468-81F8-6468F9E2E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488" y="1117600"/>
            <a:ext cx="168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800"/>
              <a:t>Строительство жилого </a:t>
            </a:r>
            <a:endParaRPr lang="en-US" altLang="ru-RU" sz="800"/>
          </a:p>
          <a:p>
            <a:pPr algn="just"/>
            <a:r>
              <a:rPr lang="ru-RU" altLang="ru-RU" sz="800"/>
              <a:t>комплекса селитебной зоны</a:t>
            </a:r>
            <a:endParaRPr lang="ru-RU" altLang="ru-RU" sz="700"/>
          </a:p>
        </p:txBody>
      </p:sp>
      <p:pic>
        <p:nvPicPr>
          <p:cNvPr id="23563" name="Picture 2" descr="C:\Users\User\Downloads\route.png">
            <a:extLst>
              <a:ext uri="{FF2B5EF4-FFF2-40B4-BE49-F238E27FC236}">
                <a16:creationId xmlns:a16="http://schemas.microsoft.com/office/drawing/2014/main" id="{94CC3C6F-97AB-4FD2-8462-326982B3C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411163"/>
            <a:ext cx="5699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3" descr="C:\Users\User\Downloads\road-with-broken-line.png">
            <a:extLst>
              <a:ext uri="{FF2B5EF4-FFF2-40B4-BE49-F238E27FC236}">
                <a16:creationId xmlns:a16="http://schemas.microsoft.com/office/drawing/2014/main" id="{02BE4180-655B-487A-9CDF-E52766840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963" y="447675"/>
            <a:ext cx="50006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C:\Users\User\Downloads\buildings.png">
            <a:extLst>
              <a:ext uri="{FF2B5EF4-FFF2-40B4-BE49-F238E27FC236}">
                <a16:creationId xmlns:a16="http://schemas.microsoft.com/office/drawing/2014/main" id="{E49DB48C-F109-45F0-8ADF-6B456E49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534988"/>
            <a:ext cx="40163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1FA79F75-0B9E-4DE2-9006-BFDEB5766B54}"/>
              </a:ext>
            </a:extLst>
          </p:cNvPr>
          <p:cNvCxnSpPr>
            <a:cxnSpLocks/>
          </p:cNvCxnSpPr>
          <p:nvPr/>
        </p:nvCxnSpPr>
        <p:spPr>
          <a:xfrm>
            <a:off x="5313363" y="1112838"/>
            <a:ext cx="0" cy="8112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529E2AD-3FDD-404A-B257-07FEC2D0AFBD}"/>
              </a:ext>
            </a:extLst>
          </p:cNvPr>
          <p:cNvCxnSpPr>
            <a:cxnSpLocks/>
          </p:cNvCxnSpPr>
          <p:nvPr/>
        </p:nvCxnSpPr>
        <p:spPr>
          <a:xfrm>
            <a:off x="6973888" y="1112838"/>
            <a:ext cx="0" cy="8112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68" name="Группа 2">
            <a:extLst>
              <a:ext uri="{FF2B5EF4-FFF2-40B4-BE49-F238E27FC236}">
                <a16:creationId xmlns:a16="http://schemas.microsoft.com/office/drawing/2014/main" id="{111A0646-31ED-4DDC-A8F9-A767BCF3D1B4}"/>
              </a:ext>
            </a:extLst>
          </p:cNvPr>
          <p:cNvGrpSpPr>
            <a:grpSpLocks/>
          </p:cNvGrpSpPr>
          <p:nvPr/>
        </p:nvGrpSpPr>
        <p:grpSpPr bwMode="auto">
          <a:xfrm>
            <a:off x="2187575" y="2147888"/>
            <a:ext cx="6743700" cy="2682875"/>
            <a:chOff x="2439025" y="-1027012"/>
            <a:chExt cx="6741487" cy="2683185"/>
          </a:xfrm>
        </p:grpSpPr>
        <p:sp>
          <p:nvSpPr>
            <p:cNvPr id="23577" name="TextBox 18">
              <a:extLst>
                <a:ext uri="{FF2B5EF4-FFF2-40B4-BE49-F238E27FC236}">
                  <a16:creationId xmlns:a16="http://schemas.microsoft.com/office/drawing/2014/main" id="{B302E366-1DB4-4C5C-8180-C635D5DE6C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9072" y="-1027012"/>
              <a:ext cx="2279791" cy="246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ru-RU" altLang="ru-RU" sz="1000" b="1">
                  <a:solidFill>
                    <a:srgbClr val="0070C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ПРЕДЛОЖЕНИЯ ПО РАЗВИТИЮ</a:t>
              </a:r>
            </a:p>
          </p:txBody>
        </p:sp>
        <p:sp>
          <p:nvSpPr>
            <p:cNvPr id="23578" name="Прямоугольник 1">
              <a:extLst>
                <a:ext uri="{FF2B5EF4-FFF2-40B4-BE49-F238E27FC236}">
                  <a16:creationId xmlns:a16="http://schemas.microsoft.com/office/drawing/2014/main" id="{A12B53F2-2DA0-42DB-9FF8-D4BB44C37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025" y="912868"/>
              <a:ext cx="1247118" cy="461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ru-RU" altLang="ru-RU" sz="800">
                  <a:latin typeface="Tahoma" panose="020B0604030504040204" pitchFamily="34" charset="0"/>
                  <a:cs typeface="Tahoma" panose="020B0604030504040204" pitchFamily="34" charset="0"/>
                </a:rPr>
                <a:t>Создание межплощадочных</a:t>
              </a:r>
            </a:p>
            <a:p>
              <a:pPr algn="just"/>
              <a:r>
                <a:rPr lang="ru-RU" altLang="ru-RU" sz="800">
                  <a:latin typeface="Tahoma" panose="020B0604030504040204" pitchFamily="34" charset="0"/>
                  <a:cs typeface="Tahoma" panose="020B0604030504040204" pitchFamily="34" charset="0"/>
                </a:rPr>
                <a:t>автомобильных дорог</a:t>
              </a:r>
              <a:endParaRPr lang="ru-RU" altLang="ru-RU" sz="7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579" name="Прямоугольник 16">
              <a:extLst>
                <a:ext uri="{FF2B5EF4-FFF2-40B4-BE49-F238E27FC236}">
                  <a16:creationId xmlns:a16="http://schemas.microsoft.com/office/drawing/2014/main" id="{DA0390C2-146D-40A9-9D67-E75FD5B26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7910" y="813975"/>
              <a:ext cx="1876630" cy="707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ru-RU" altLang="ru-RU" sz="800">
                  <a:latin typeface="Tahoma" panose="020B0604030504040204" pitchFamily="34" charset="0"/>
                  <a:cs typeface="Tahoma" panose="020B0604030504040204" pitchFamily="34" charset="0"/>
                </a:rPr>
                <a:t>Строительство производственно-складского комплекса с наружными инженерными коммуникациями, двухцепной ЛЭП и ПС</a:t>
              </a:r>
            </a:p>
          </p:txBody>
        </p:sp>
        <p:sp>
          <p:nvSpPr>
            <p:cNvPr id="23580" name="Прямоугольник 17">
              <a:extLst>
                <a:ext uri="{FF2B5EF4-FFF2-40B4-BE49-F238E27FC236}">
                  <a16:creationId xmlns:a16="http://schemas.microsoft.com/office/drawing/2014/main" id="{2C18F4D6-88DA-40C5-8D8A-745C8635B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7023" y="854822"/>
              <a:ext cx="1682750" cy="58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ru-RU" altLang="ru-RU" sz="800">
                  <a:latin typeface="Tahoma" panose="020B0604030504040204" pitchFamily="34" charset="0"/>
                  <a:cs typeface="Tahoma" panose="020B0604030504040204" pitchFamily="34" charset="0"/>
                </a:rPr>
                <a:t>Строительство канализационного коллектора ливневых сточных вод с двумя резервуарами</a:t>
              </a:r>
              <a:endParaRPr lang="ru-RU" altLang="ru-RU" sz="60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4BBD8AF3-EEB2-4F4C-90CC-C5877A7634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5893" y="911549"/>
              <a:ext cx="3174" cy="48265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82" name="Прямоугольник 30">
              <a:extLst>
                <a:ext uri="{FF2B5EF4-FFF2-40B4-BE49-F238E27FC236}">
                  <a16:creationId xmlns:a16="http://schemas.microsoft.com/office/drawing/2014/main" id="{1F3CAB5F-8D86-41E9-B321-6577D4523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8053" y="825450"/>
              <a:ext cx="1512459" cy="830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ru-RU" altLang="ru-RU" sz="800">
                  <a:latin typeface="Tahoma" panose="020B0604030504040204" pitchFamily="34" charset="0"/>
                  <a:cs typeface="Tahoma" panose="020B0604030504040204" pitchFamily="34" charset="0"/>
                </a:rPr>
                <a:t>Строительство газопровода высокого давления 2 категории (0,6 Мпа) от ГРС «Кудряши» до кранового узла существующего газопровода площадки А</a:t>
              </a:r>
            </a:p>
          </p:txBody>
        </p: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46AEECDA-E020-4F4C-BDEC-8EFFAEFBA4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12983" y="900436"/>
              <a:ext cx="3174" cy="48583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987CC9CA-1B17-4AE6-A86B-8AC6C3070D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12577" y="900436"/>
              <a:ext cx="3174" cy="48583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585" name="Picture 3" descr="C:\Users\User\Downloads\road-with-broken-line.png">
              <a:extLst>
                <a:ext uri="{FF2B5EF4-FFF2-40B4-BE49-F238E27FC236}">
                  <a16:creationId xmlns:a16="http://schemas.microsoft.com/office/drawing/2014/main" id="{83373774-26EF-449E-970C-82B2AE8322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3142" y="512016"/>
              <a:ext cx="354628" cy="353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6" name="Picture 26" descr="C:\Users\User\Downloads\pollution.png">
              <a:extLst>
                <a:ext uri="{FF2B5EF4-FFF2-40B4-BE49-F238E27FC236}">
                  <a16:creationId xmlns:a16="http://schemas.microsoft.com/office/drawing/2014/main" id="{773E020C-E678-4982-BEFF-577FBC480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855" y="436056"/>
              <a:ext cx="403072" cy="40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7" name="Picture 27" descr="C:\Users\User\Downloads\tower.png">
              <a:extLst>
                <a:ext uri="{FF2B5EF4-FFF2-40B4-BE49-F238E27FC236}">
                  <a16:creationId xmlns:a16="http://schemas.microsoft.com/office/drawing/2014/main" id="{F8AF9F9B-9C5D-4A81-99CF-35E88F04D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4539" y="439584"/>
              <a:ext cx="359688" cy="35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88" name="Picture 28" descr="C:\Users\User\Downloads\gas-pipe.png">
              <a:extLst>
                <a:ext uri="{FF2B5EF4-FFF2-40B4-BE49-F238E27FC236}">
                  <a16:creationId xmlns:a16="http://schemas.microsoft.com/office/drawing/2014/main" id="{E9CFB160-17EF-4E1D-98BE-2B0697C8BB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045" y="375087"/>
              <a:ext cx="428473" cy="428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Стрелка вниз 1">
            <a:extLst>
              <a:ext uri="{FF2B5EF4-FFF2-40B4-BE49-F238E27FC236}">
                <a16:creationId xmlns:a16="http://schemas.microsoft.com/office/drawing/2014/main" id="{B6784092-A106-4871-9B24-D6DCB685D7A1}"/>
              </a:ext>
            </a:extLst>
          </p:cNvPr>
          <p:cNvSpPr/>
          <p:nvPr/>
        </p:nvSpPr>
        <p:spPr>
          <a:xfrm>
            <a:off x="3916363" y="2235200"/>
            <a:ext cx="201612" cy="373063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2" name="Стрелка вниз 31">
            <a:extLst>
              <a:ext uri="{FF2B5EF4-FFF2-40B4-BE49-F238E27FC236}">
                <a16:creationId xmlns:a16="http://schemas.microsoft.com/office/drawing/2014/main" id="{E56B6A8B-016F-4AE6-B27D-7FC63F24B23A}"/>
              </a:ext>
            </a:extLst>
          </p:cNvPr>
          <p:cNvSpPr/>
          <p:nvPr/>
        </p:nvSpPr>
        <p:spPr>
          <a:xfrm>
            <a:off x="5892800" y="2665413"/>
            <a:ext cx="203200" cy="373062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3" name="Стрелка вниз 32">
            <a:extLst>
              <a:ext uri="{FF2B5EF4-FFF2-40B4-BE49-F238E27FC236}">
                <a16:creationId xmlns:a16="http://schemas.microsoft.com/office/drawing/2014/main" id="{16969C7A-D2D2-4204-99CA-C95D6CE5E87E}"/>
              </a:ext>
            </a:extLst>
          </p:cNvPr>
          <p:cNvSpPr/>
          <p:nvPr/>
        </p:nvSpPr>
        <p:spPr>
          <a:xfrm>
            <a:off x="7888288" y="2171700"/>
            <a:ext cx="203200" cy="373063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3572" name="Прямоугольник 1">
            <a:extLst>
              <a:ext uri="{FF2B5EF4-FFF2-40B4-BE49-F238E27FC236}">
                <a16:creationId xmlns:a16="http://schemas.microsoft.com/office/drawing/2014/main" id="{29A4920B-6ACF-4883-9DE0-FC3DFE295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863" y="2660650"/>
            <a:ext cx="2062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800"/>
              <a:t>Создание дополнительных пассажирских маршрутов, железнодорожного/ автомобильного транспорта в направлении Новосибирск-ПЛП</a:t>
            </a:r>
            <a:endParaRPr lang="ru-RU" altLang="ru-RU" sz="800">
              <a:solidFill>
                <a:srgbClr val="FF0000"/>
              </a:solidFill>
            </a:endParaRPr>
          </a:p>
        </p:txBody>
      </p:sp>
      <p:sp>
        <p:nvSpPr>
          <p:cNvPr id="23573" name="Прямоугольник 16">
            <a:extLst>
              <a:ext uri="{FF2B5EF4-FFF2-40B4-BE49-F238E27FC236}">
                <a16:creationId xmlns:a16="http://schemas.microsoft.com/office/drawing/2014/main" id="{1AAC73E3-1E06-414D-9ECC-68CC005E0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3888" y="2617788"/>
            <a:ext cx="203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sz="800"/>
              <a:t>Строительство дополнительных съездов/выездов с территории ПЛП, реконструкция федеральной автомобильной дороги Р-254 «Иртыш»</a:t>
            </a:r>
          </a:p>
        </p:txBody>
      </p:sp>
      <p:sp>
        <p:nvSpPr>
          <p:cNvPr id="23574" name="TextBox 3">
            <a:extLst>
              <a:ext uri="{FF2B5EF4-FFF2-40B4-BE49-F238E27FC236}">
                <a16:creationId xmlns:a16="http://schemas.microsoft.com/office/drawing/2014/main" id="{CE5F889F-C90F-4A85-9765-9A565AEB5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23950"/>
            <a:ext cx="28511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0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ОСНОВНЫЕ ПРОБЛЕМЫ И ПРЕДЛОЖЕНИЯ</a:t>
            </a:r>
          </a:p>
          <a:p>
            <a:r>
              <a:rPr lang="ru-RU" altLang="ru-RU" sz="10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 РАЗВИТИЮ</a:t>
            </a:r>
          </a:p>
        </p:txBody>
      </p:sp>
      <p:sp>
        <p:nvSpPr>
          <p:cNvPr id="23575" name="Прямоугольник 34">
            <a:extLst>
              <a:ext uri="{FF2B5EF4-FFF2-40B4-BE49-F238E27FC236}">
                <a16:creationId xmlns:a16="http://schemas.microsoft.com/office/drawing/2014/main" id="{BC0DCCE7-A57A-414D-B2F1-103B95D1A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38338"/>
            <a:ext cx="19796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ПРОМЫШЛЕННО-</a:t>
            </a:r>
          </a:p>
          <a:p>
            <a:r>
              <a:rPr lang="ru-RU" altLang="ru-RU" sz="1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ЛОГИСТИЧЕСКИЙ </a:t>
            </a:r>
          </a:p>
          <a:p>
            <a:r>
              <a:rPr lang="ru-RU" altLang="ru-RU" sz="1400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ПАРК</a:t>
            </a:r>
          </a:p>
        </p:txBody>
      </p:sp>
      <p:pic>
        <p:nvPicPr>
          <p:cNvPr id="23576" name="Рисунок 13">
            <a:extLst>
              <a:ext uri="{FF2B5EF4-FFF2-40B4-BE49-F238E27FC236}">
                <a16:creationId xmlns:a16="http://schemas.microsoft.com/office/drawing/2014/main" id="{9C28D91D-95A8-4709-8AFF-362BB58C99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0"/>
          <a:stretch>
            <a:fillRect/>
          </a:stretch>
        </p:blipFill>
        <p:spPr bwMode="auto">
          <a:xfrm>
            <a:off x="827088" y="2586038"/>
            <a:ext cx="8985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5" name="Рисунок 16">
            <a:extLst>
              <a:ext uri="{FF2B5EF4-FFF2-40B4-BE49-F238E27FC236}">
                <a16:creationId xmlns:a16="http://schemas.microsoft.com/office/drawing/2014/main" id="{B1B799C3-B994-419C-B764-DB17E6213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67" y="3524480"/>
            <a:ext cx="2566987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Рисунок 14">
            <a:extLst>
              <a:ext uri="{FF2B5EF4-FFF2-40B4-BE49-F238E27FC236}">
                <a16:creationId xmlns:a16="http://schemas.microsoft.com/office/drawing/2014/main" id="{FD77C340-F2F7-4741-BF02-70F78D00E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0"/>
            <a:ext cx="6300787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Объект 3">
            <a:extLst>
              <a:ext uri="{FF2B5EF4-FFF2-40B4-BE49-F238E27FC236}">
                <a16:creationId xmlns:a16="http://schemas.microsoft.com/office/drawing/2014/main" id="{E365F25A-1A5F-44C4-920A-4AD961C07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75" y="0"/>
            <a:ext cx="3576638" cy="5162550"/>
          </a:xfrm>
        </p:spPr>
      </p:pic>
      <p:pic>
        <p:nvPicPr>
          <p:cNvPr id="24580" name="Рисунок 6">
            <a:extLst>
              <a:ext uri="{FF2B5EF4-FFF2-40B4-BE49-F238E27FC236}">
                <a16:creationId xmlns:a16="http://schemas.microsoft.com/office/drawing/2014/main" id="{A3AA7E6D-6B33-4694-AA9E-673E7848D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4188"/>
            <a:ext cx="431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8">
            <a:extLst>
              <a:ext uri="{FF2B5EF4-FFF2-40B4-BE49-F238E27FC236}">
                <a16:creationId xmlns:a16="http://schemas.microsoft.com/office/drawing/2014/main" id="{8C0BAA05-46F8-410A-908F-88FA6E0F7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213225"/>
            <a:ext cx="88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СИБИРЬ </a:t>
            </a:r>
          </a:p>
          <a:p>
            <a:r>
              <a:rPr lang="ru-RU" altLang="ru-RU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ЗДЕСЬ</a:t>
            </a:r>
          </a:p>
        </p:txBody>
      </p:sp>
      <p:pic>
        <p:nvPicPr>
          <p:cNvPr id="24582" name="Рисунок 9">
            <a:extLst>
              <a:ext uri="{FF2B5EF4-FFF2-40B4-BE49-F238E27FC236}">
                <a16:creationId xmlns:a16="http://schemas.microsoft.com/office/drawing/2014/main" id="{FF7783E7-17A0-4F83-9835-16002622C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3413"/>
            <a:ext cx="115887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10">
            <a:extLst>
              <a:ext uri="{FF2B5EF4-FFF2-40B4-BE49-F238E27FC236}">
                <a16:creationId xmlns:a16="http://schemas.microsoft.com/office/drawing/2014/main" id="{9A2550FA-5767-422A-B64F-A252EDB91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1663"/>
            <a:ext cx="1616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Новосибирская область</a:t>
            </a:r>
          </a:p>
        </p:txBody>
      </p:sp>
      <p:pic>
        <p:nvPicPr>
          <p:cNvPr id="24584" name="Рисунок 12">
            <a:extLst>
              <a:ext uri="{FF2B5EF4-FFF2-40B4-BE49-F238E27FC236}">
                <a16:creationId xmlns:a16="http://schemas.microsoft.com/office/drawing/2014/main" id="{87F1BA61-9BD6-451E-80CE-D1050307D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320925"/>
            <a:ext cx="107950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Box 13">
            <a:extLst>
              <a:ext uri="{FF2B5EF4-FFF2-40B4-BE49-F238E27FC236}">
                <a16:creationId xmlns:a16="http://schemas.microsoft.com/office/drawing/2014/main" id="{D47335A7-8E4D-49D2-A94B-A9E36EC6E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587" y="1829508"/>
            <a:ext cx="246638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200"/>
              </a:spcBef>
              <a:defRPr/>
            </a:pPr>
            <a:r>
              <a:rPr lang="ru-RU" altLang="ru-RU" sz="900" b="1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Современная </a:t>
            </a:r>
            <a:r>
              <a:rPr lang="ru-RU" altLang="ru-RU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инвестиционная площадка </a:t>
            </a:r>
            <a: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с необходимой инженерной </a:t>
            </a:r>
            <a:b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и инновационной инфраструктурой </a:t>
            </a:r>
            <a:b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для развития фармацевтических, </a:t>
            </a:r>
            <a:b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биотехнологических и медицинских компаний;</a:t>
            </a:r>
          </a:p>
          <a:p>
            <a:pPr>
              <a:spcBef>
                <a:spcPts val="1200"/>
              </a:spcBef>
              <a:defRPr/>
            </a:pPr>
            <a:r>
              <a:rPr lang="ru-RU" altLang="ru-RU" sz="900" b="1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Центр </a:t>
            </a:r>
            <a:r>
              <a:rPr lang="ru-RU" altLang="ru-RU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коллективного пользования </a:t>
            </a:r>
            <a: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Биотехнопарка оснащён </a:t>
            </a:r>
            <a:r>
              <a:rPr lang="ru-RU" altLang="ru-RU" sz="900" dirty="0" err="1">
                <a:latin typeface="Tahoma" panose="020B0604030504040204" pitchFamily="34" charset="0"/>
                <a:cs typeface="Tahoma" panose="020B0604030504040204" pitchFamily="34" charset="0"/>
              </a:rPr>
              <a:t>испытательно</a:t>
            </a: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b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лабораторным оборудованием </a:t>
            </a:r>
            <a:b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для инновационных компаний</a:t>
            </a:r>
          </a:p>
          <a:p>
            <a:pPr>
              <a:spcBef>
                <a:spcPts val="0"/>
              </a:spcBef>
              <a:defRPr/>
            </a:pP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▪ Центр сертификации и декларирования;</a:t>
            </a:r>
            <a:b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▪ Химико-аналитическая лаборатория;</a:t>
            </a:r>
            <a:b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▪ Микробиологическая лаборатория.</a:t>
            </a:r>
          </a:p>
        </p:txBody>
      </p:sp>
      <p:sp>
        <p:nvSpPr>
          <p:cNvPr id="24587" name="TextBox 16">
            <a:extLst>
              <a:ext uri="{FF2B5EF4-FFF2-40B4-BE49-F238E27FC236}">
                <a16:creationId xmlns:a16="http://schemas.microsoft.com/office/drawing/2014/main" id="{2DD285F9-C6B6-4831-8735-2BC832C50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1159" y="1796256"/>
            <a:ext cx="2745432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ru-RU" altLang="ru-RU" sz="12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20,1 га / </a:t>
            </a:r>
            <a:r>
              <a:rPr lang="ru-RU" altLang="ru-RU" sz="1200" b="1" dirty="0">
                <a:solidFill>
                  <a:srgbClr val="0BB92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 га </a:t>
            </a:r>
            <a:br>
              <a:rPr lang="ru-RU" altLang="ru-RU" sz="1200" b="1" dirty="0">
                <a:solidFill>
                  <a:srgbClr val="0BB92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общая</a:t>
            </a:r>
            <a:r>
              <a:rPr lang="ru-RU" altLang="ru-RU" sz="12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площадь земли / свободной площади</a:t>
            </a:r>
          </a:p>
          <a:p>
            <a:pPr algn="ctr">
              <a:spcBef>
                <a:spcPts val="600"/>
              </a:spcBef>
            </a:pPr>
            <a:r>
              <a:rPr lang="ru-RU" altLang="ru-RU" sz="1200" b="1" dirty="0" smtClean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11 </a:t>
            </a:r>
            <a: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резидентов</a:t>
            </a:r>
          </a:p>
          <a:p>
            <a:pPr algn="ctr">
              <a:spcBef>
                <a:spcPts val="600"/>
              </a:spcBef>
            </a:pPr>
            <a:r>
              <a:rPr lang="ru-RU" altLang="ru-RU" sz="12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1,2 млрд руб. </a:t>
            </a: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бюджетных инвестиций </a:t>
            </a:r>
          </a:p>
          <a:p>
            <a:pPr algn="ctr">
              <a:spcBef>
                <a:spcPts val="600"/>
              </a:spcBef>
            </a:pPr>
            <a:r>
              <a:rPr lang="ru-RU" altLang="ru-RU" sz="12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3,5 млрд руб. </a:t>
            </a: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привлеченных </a:t>
            </a:r>
            <a:r>
              <a:rPr lang="ru-RU" altLang="ru-RU" sz="9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инвестиции</a:t>
            </a:r>
          </a:p>
          <a:p>
            <a:pPr algn="ctr">
              <a:spcBef>
                <a:spcPts val="600"/>
              </a:spcBef>
            </a:pPr>
            <a:r>
              <a:rPr lang="ru-RU" altLang="ru-RU" sz="1200" b="1" dirty="0">
                <a:solidFill>
                  <a:srgbClr val="006CB5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394,5 млн руб. </a:t>
            </a: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возмещение затрат </a:t>
            </a:r>
            <a:b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900" dirty="0">
                <a:latin typeface="Tahoma" panose="020B0604030504040204" pitchFamily="34" charset="0"/>
                <a:cs typeface="Tahoma" panose="020B0604030504040204" pitchFamily="34" charset="0"/>
              </a:rPr>
              <a:t>на создание инфраструктуры</a:t>
            </a:r>
          </a:p>
        </p:txBody>
      </p:sp>
      <p:sp>
        <p:nvSpPr>
          <p:cNvPr id="24588" name="Прямоугольник 29">
            <a:extLst>
              <a:ext uri="{FF2B5EF4-FFF2-40B4-BE49-F238E27FC236}">
                <a16:creationId xmlns:a16="http://schemas.microsoft.com/office/drawing/2014/main" id="{BCACC340-396E-48DA-A78B-B524E7A3E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38338"/>
            <a:ext cx="1979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</a:pPr>
            <a:r>
              <a:rPr lang="ru-RU" altLang="ru-RU" sz="1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БИОТЕХНОПАРК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3B26B-DA14-45D5-B8C2-AF130F83CE9D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33313</TotalTime>
  <Words>4924</Words>
  <Application>Microsoft Office PowerPoint</Application>
  <PresentationFormat>Экран (16:9)</PresentationFormat>
  <Paragraphs>1534</Paragraphs>
  <Slides>32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Gotham Pro</vt:lpstr>
      <vt:lpstr>Tahoma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Лада</dc:creator>
  <cp:lastModifiedBy>Ларионова Елена Владимировна</cp:lastModifiedBy>
  <cp:revision>2540</cp:revision>
  <cp:lastPrinted>2020-09-02T02:26:51Z</cp:lastPrinted>
  <dcterms:created xsi:type="dcterms:W3CDTF">2009-04-22T03:24:40Z</dcterms:created>
  <dcterms:modified xsi:type="dcterms:W3CDTF">2020-09-02T06:34:30Z</dcterms:modified>
</cp:coreProperties>
</file>