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9"/>
  </p:notesMasterIdLst>
  <p:sldIdLst>
    <p:sldId id="275" r:id="rId2"/>
    <p:sldId id="256" r:id="rId3"/>
    <p:sldId id="257" r:id="rId4"/>
    <p:sldId id="260" r:id="rId5"/>
    <p:sldId id="261" r:id="rId6"/>
    <p:sldId id="262" r:id="rId7"/>
    <p:sldId id="277" r:id="rId8"/>
    <p:sldId id="280" r:id="rId9"/>
    <p:sldId id="264" r:id="rId10"/>
    <p:sldId id="27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51;&#1080;&#1089;&#1090;%20Microsoft%20Excel%20(2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aad\&#1056;&#1072;&#1073;&#1086;&#1095;&#1080;&#1081;%20&#1089;&#1090;&#1086;&#1083;\&#1040;&#1085;&#1090;&#1080;&#1082;&#1088;&#1080;&#1079;&#1080;&#1089;&#1085;&#1099;&#1081;%20&#1087;&#1083;&#1072;&#1085;\&#1054;&#1090;&#1095;&#1077;&#1090;%201&#1082;&#1074;%202015\&#1057;&#1060;&#1054;%20&#1103;&#1085;&#1074;&#1072;&#1088;&#1100;-&#1092;&#1077;&#1074;&#1088;&#1072;&#1083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797038161967316E-2"/>
          <c:y val="0.134138248903275"/>
          <c:w val="0.93271179235365032"/>
          <c:h val="0.431355975462185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7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9"/>
            <c:invertIfNegative val="0"/>
            <c:bubble3D val="0"/>
          </c:dPt>
          <c:dLbls>
            <c:dLbl>
              <c:idx val="0"/>
              <c:layout>
                <c:manualLayout>
                  <c:x val="1.3118377113286769E-2"/>
                  <c:y val="1.0374664252991498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tx1"/>
                        </a:solidFill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96,4</a:t>
                    </a:r>
                    <a:endParaRPr lang="en-US" dirty="0">
                      <a:solidFill>
                        <a:srgbClr val="006600"/>
                      </a:solidFill>
                    </a:endParaRPr>
                  </a:p>
                </c:rich>
              </c:tx>
              <c:spPr>
                <a:noFill/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'Промышленность итог'!$A$3:$A$14</c:f>
              <c:strCache>
                <c:ptCount val="12"/>
                <c:pt idx="0">
                  <c:v>Республика Алтай </c:v>
                </c:pt>
                <c:pt idx="1">
                  <c:v>Республика Тыва</c:v>
                </c:pt>
                <c:pt idx="2">
                  <c:v>Иркутская область</c:v>
                </c:pt>
                <c:pt idx="3">
                  <c:v>Забайкальский край</c:v>
                </c:pt>
                <c:pt idx="4">
                  <c:v>Республика Хакасия</c:v>
                </c:pt>
                <c:pt idx="5">
                  <c:v>Республика Бурятия</c:v>
                </c:pt>
                <c:pt idx="6">
                  <c:v>Омская область </c:v>
                </c:pt>
                <c:pt idx="7">
                  <c:v>Новосибирская область </c:v>
                </c:pt>
                <c:pt idx="8">
                  <c:v>Алтайский край</c:v>
                </c:pt>
                <c:pt idx="9">
                  <c:v>Кемеровская область </c:v>
                </c:pt>
                <c:pt idx="10">
                  <c:v>Томская область </c:v>
                </c:pt>
                <c:pt idx="11">
                  <c:v>Красноярский край  </c:v>
                </c:pt>
              </c:strCache>
            </c:strRef>
          </c:cat>
          <c:val>
            <c:numRef>
              <c:f>'Промышленность итог'!$B$3:$B$14</c:f>
              <c:numCache>
                <c:formatCode>0.0</c:formatCode>
                <c:ptCount val="12"/>
                <c:pt idx="0">
                  <c:v>117.3</c:v>
                </c:pt>
                <c:pt idx="1">
                  <c:v>105.1</c:v>
                </c:pt>
                <c:pt idx="2">
                  <c:v>104.9</c:v>
                </c:pt>
                <c:pt idx="3">
                  <c:v>103.3</c:v>
                </c:pt>
                <c:pt idx="4">
                  <c:v>102.6</c:v>
                </c:pt>
                <c:pt idx="5">
                  <c:v>101.8</c:v>
                </c:pt>
                <c:pt idx="6">
                  <c:v>100.6</c:v>
                </c:pt>
                <c:pt idx="7">
                  <c:v>100.5</c:v>
                </c:pt>
                <c:pt idx="8">
                  <c:v>100.1</c:v>
                </c:pt>
                <c:pt idx="9">
                  <c:v>100.1</c:v>
                </c:pt>
                <c:pt idx="10">
                  <c:v>100.1</c:v>
                </c:pt>
                <c:pt idx="11">
                  <c:v>96.3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6044160"/>
        <c:axId val="116045696"/>
      </c:barChart>
      <c:catAx>
        <c:axId val="116044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45696"/>
        <c:crosses val="autoZero"/>
        <c:auto val="1"/>
        <c:lblAlgn val="ctr"/>
        <c:lblOffset val="100"/>
        <c:noMultiLvlLbl val="0"/>
      </c:catAx>
      <c:valAx>
        <c:axId val="11604569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16044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Индекс физического объема оборота оптовой торговли организаций с основным видом деятельности «Оптовая торговля», в </a:t>
            </a:r>
            <a:r>
              <a:rPr lang="ru-RU" sz="1400" dirty="0" smtClean="0"/>
              <a:t>%</a:t>
            </a:r>
            <a:endParaRPr lang="ru-RU" sz="1400" dirty="0"/>
          </a:p>
        </c:rich>
      </c:tx>
      <c:layout>
        <c:manualLayout>
          <c:xMode val="edge"/>
          <c:yMode val="edge"/>
          <c:x val="0.14742043689134723"/>
          <c:y val="9.62986489407096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5041985316749867E-2"/>
          <c:y val="0.12346772808130742"/>
          <c:w val="0.94905586537743525"/>
          <c:h val="0.5031878460080575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9"/>
            <c:invertIfNegative val="0"/>
            <c:bubble3D val="0"/>
          </c:dPt>
          <c:dLbls>
            <c:dLbl>
              <c:idx val="6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Опт!$A$10:$A$21</c:f>
              <c:strCache>
                <c:ptCount val="12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Красноярский край </c:v>
                </c:pt>
                <c:pt idx="3">
                  <c:v>Республика Хакасия</c:v>
                </c:pt>
                <c:pt idx="4">
                  <c:v>Забайкальский край</c:v>
                </c:pt>
                <c:pt idx="5">
                  <c:v>Кемеровская область</c:v>
                </c:pt>
                <c:pt idx="6">
                  <c:v>Новосибирская область</c:v>
                </c:pt>
                <c:pt idx="7">
                  <c:v>Республика Бурятия</c:v>
                </c:pt>
                <c:pt idx="8">
                  <c:v>Алтайский край</c:v>
                </c:pt>
                <c:pt idx="9">
                  <c:v>Омская область</c:v>
                </c:pt>
                <c:pt idx="10">
                  <c:v>Республика Тыва</c:v>
                </c:pt>
                <c:pt idx="11">
                  <c:v>Республика Алтай</c:v>
                </c:pt>
              </c:strCache>
            </c:strRef>
          </c:cat>
          <c:val>
            <c:numRef>
              <c:f>Опт!$C$10:$C$21</c:f>
              <c:numCache>
                <c:formatCode>0.0</c:formatCode>
                <c:ptCount val="12"/>
                <c:pt idx="0">
                  <c:v>79.2</c:v>
                </c:pt>
                <c:pt idx="1">
                  <c:v>82.3</c:v>
                </c:pt>
                <c:pt idx="2">
                  <c:v>84.6</c:v>
                </c:pt>
                <c:pt idx="3">
                  <c:v>86.9</c:v>
                </c:pt>
                <c:pt idx="4">
                  <c:v>87.2</c:v>
                </c:pt>
                <c:pt idx="5">
                  <c:v>87.9</c:v>
                </c:pt>
                <c:pt idx="6">
                  <c:v>88</c:v>
                </c:pt>
                <c:pt idx="7">
                  <c:v>88.4</c:v>
                </c:pt>
                <c:pt idx="8">
                  <c:v>90.7</c:v>
                </c:pt>
                <c:pt idx="9">
                  <c:v>96.9</c:v>
                </c:pt>
                <c:pt idx="10">
                  <c:v>130</c:v>
                </c:pt>
                <c:pt idx="11">
                  <c:v>470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201792"/>
        <c:axId val="119203328"/>
      </c:barChart>
      <c:catAx>
        <c:axId val="1192017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9203328"/>
        <c:crosses val="autoZero"/>
        <c:auto val="1"/>
        <c:lblAlgn val="ctr"/>
        <c:lblOffset val="100"/>
        <c:noMultiLvlLbl val="0"/>
      </c:catAx>
      <c:valAx>
        <c:axId val="11920332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9201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Индекс физического</a:t>
            </a:r>
            <a:r>
              <a:rPr lang="ru-RU" sz="1400" baseline="0" dirty="0"/>
              <a:t> объема платных услуг населения, в </a:t>
            </a:r>
            <a:r>
              <a:rPr lang="ru-RU" sz="1400" baseline="0" dirty="0" smtClean="0"/>
              <a:t>%</a:t>
            </a:r>
            <a:endParaRPr lang="ru-RU" sz="14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957799315558745E-2"/>
          <c:y val="0.16655110819480898"/>
          <c:w val="0.91451985753859777"/>
          <c:h val="0.394122922134733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9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11"/>
            <c:invertIfNegative val="0"/>
            <c:bubble3D val="0"/>
          </c:dPt>
          <c:dLbls>
            <c:dLbl>
              <c:idx val="9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'Платн услуги'!$A$9:$A$20</c:f>
              <c:strCache>
                <c:ptCount val="12"/>
                <c:pt idx="0">
                  <c:v>Красноярский край </c:v>
                </c:pt>
                <c:pt idx="1">
                  <c:v>Забайкальский край</c:v>
                </c:pt>
                <c:pt idx="2">
                  <c:v>Иркутская область</c:v>
                </c:pt>
                <c:pt idx="3">
                  <c:v>Кемеровская область</c:v>
                </c:pt>
                <c:pt idx="4">
                  <c:v>Республика Хакасия</c:v>
                </c:pt>
                <c:pt idx="5">
                  <c:v>Республика Бурятия</c:v>
                </c:pt>
                <c:pt idx="6">
                  <c:v>Алтайский край</c:v>
                </c:pt>
                <c:pt idx="7">
                  <c:v>Томская область</c:v>
                </c:pt>
                <c:pt idx="8">
                  <c:v>Омская область</c:v>
                </c:pt>
                <c:pt idx="9">
                  <c:v>Новосибирская область</c:v>
                </c:pt>
                <c:pt idx="10">
                  <c:v>Республика Тыва</c:v>
                </c:pt>
                <c:pt idx="11">
                  <c:v>Республика Алтай</c:v>
                </c:pt>
              </c:strCache>
            </c:strRef>
          </c:cat>
          <c:val>
            <c:numRef>
              <c:f>'Платн услуги'!$C$9:$C$20</c:f>
              <c:numCache>
                <c:formatCode>0.0</c:formatCode>
                <c:ptCount val="12"/>
                <c:pt idx="0">
                  <c:v>91.2</c:v>
                </c:pt>
                <c:pt idx="1">
                  <c:v>94.9</c:v>
                </c:pt>
                <c:pt idx="2">
                  <c:v>95</c:v>
                </c:pt>
                <c:pt idx="3">
                  <c:v>95.7</c:v>
                </c:pt>
                <c:pt idx="4">
                  <c:v>95.9</c:v>
                </c:pt>
                <c:pt idx="5">
                  <c:v>97.5</c:v>
                </c:pt>
                <c:pt idx="6">
                  <c:v>98.3</c:v>
                </c:pt>
                <c:pt idx="7">
                  <c:v>99.1</c:v>
                </c:pt>
                <c:pt idx="8">
                  <c:v>99.4</c:v>
                </c:pt>
                <c:pt idx="9">
                  <c:v>100.6</c:v>
                </c:pt>
                <c:pt idx="10">
                  <c:v>101.4</c:v>
                </c:pt>
                <c:pt idx="11">
                  <c:v>101.8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249152"/>
        <c:axId val="119250944"/>
      </c:barChart>
      <c:catAx>
        <c:axId val="119249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9250944"/>
        <c:crosses val="autoZero"/>
        <c:auto val="1"/>
        <c:lblAlgn val="ctr"/>
        <c:lblOffset val="100"/>
        <c:noMultiLvlLbl val="0"/>
      </c:catAx>
      <c:valAx>
        <c:axId val="1192509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9249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Индекс потребительских цен,</a:t>
            </a:r>
            <a:r>
              <a:rPr lang="ru-RU" baseline="0" dirty="0" smtClean="0"/>
              <a:t> </a:t>
            </a:r>
          </a:p>
          <a:p>
            <a:pPr>
              <a:defRPr/>
            </a:pPr>
            <a:r>
              <a:rPr lang="ru-RU" baseline="0" dirty="0" smtClean="0"/>
              <a:t>в % к декабрю 2014 года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1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12"/>
                <c:pt idx="0">
                  <c:v>Иркутская область</c:v>
                </c:pt>
                <c:pt idx="1">
                  <c:v>Республика Хакасия</c:v>
                </c:pt>
                <c:pt idx="2">
                  <c:v>Республика Бурятия</c:v>
                </c:pt>
                <c:pt idx="3">
                  <c:v>Алтайский край</c:v>
                </c:pt>
                <c:pt idx="4">
                  <c:v>Красноярский край </c:v>
                </c:pt>
                <c:pt idx="5">
                  <c:v>Кемеровская область</c:v>
                </c:pt>
                <c:pt idx="6">
                  <c:v>Республика Алтай</c:v>
                </c:pt>
                <c:pt idx="7">
                  <c:v>Омская область</c:v>
                </c:pt>
                <c:pt idx="8">
                  <c:v>Томская область</c:v>
                </c:pt>
                <c:pt idx="9">
                  <c:v>Республика Тыва</c:v>
                </c:pt>
                <c:pt idx="10">
                  <c:v>Забайкальский край</c:v>
                </c:pt>
                <c:pt idx="11">
                  <c:v>Новосибирская область</c:v>
                </c:pt>
              </c:strCache>
            </c:strRef>
          </c:cat>
          <c:val>
            <c:numRef>
              <c:f>Лист1!$B$4:$B$15</c:f>
              <c:numCache>
                <c:formatCode>0.0</c:formatCode>
                <c:ptCount val="12"/>
                <c:pt idx="0">
                  <c:v>107.2</c:v>
                </c:pt>
                <c:pt idx="1">
                  <c:v>107.4</c:v>
                </c:pt>
                <c:pt idx="2">
                  <c:v>107.8</c:v>
                </c:pt>
                <c:pt idx="3">
                  <c:v>108.1</c:v>
                </c:pt>
                <c:pt idx="4">
                  <c:v>109</c:v>
                </c:pt>
                <c:pt idx="5">
                  <c:v>109.2</c:v>
                </c:pt>
                <c:pt idx="6">
                  <c:v>109.3</c:v>
                </c:pt>
                <c:pt idx="7">
                  <c:v>109.3</c:v>
                </c:pt>
                <c:pt idx="8">
                  <c:v>109.6</c:v>
                </c:pt>
                <c:pt idx="9">
                  <c:v>109.7</c:v>
                </c:pt>
                <c:pt idx="10">
                  <c:v>109.7</c:v>
                </c:pt>
                <c:pt idx="11">
                  <c:v>110.14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826880"/>
        <c:axId val="118828032"/>
      </c:barChart>
      <c:catAx>
        <c:axId val="1188268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18828032"/>
        <c:crosses val="autoZero"/>
        <c:auto val="1"/>
        <c:lblAlgn val="ctr"/>
        <c:lblOffset val="100"/>
        <c:noMultiLvlLbl val="0"/>
      </c:catAx>
      <c:valAx>
        <c:axId val="1188280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8826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Стоимость </a:t>
            </a:r>
            <a:r>
              <a:rPr lang="ru-RU" sz="1600" dirty="0" smtClean="0"/>
              <a:t>набора в мае </a:t>
            </a:r>
            <a:r>
              <a:rPr lang="ru-RU" sz="1600" dirty="0"/>
              <a:t>2015 </a:t>
            </a:r>
            <a:r>
              <a:rPr lang="ru-RU" sz="1600" dirty="0" smtClean="0"/>
              <a:t>года, рублей</a:t>
            </a:r>
            <a:endParaRPr lang="ru-RU" sz="1600" dirty="0"/>
          </a:p>
        </c:rich>
      </c:tx>
      <c:layout>
        <c:manualLayout>
          <c:xMode val="edge"/>
          <c:yMode val="edge"/>
          <c:x val="0.22759914661695221"/>
          <c:y val="2.31481481481481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8466159586604191E-2"/>
          <c:y val="0.1850696267133275"/>
          <c:w val="0.93576097687429494"/>
          <c:h val="0.366345144356955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9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Цены!$A$26:$A$37</c:f>
              <c:strCache>
                <c:ptCount val="12"/>
                <c:pt idx="0">
                  <c:v>Омская область</c:v>
                </c:pt>
                <c:pt idx="1">
                  <c:v>Алтайский край</c:v>
                </c:pt>
                <c:pt idx="2">
                  <c:v>Кемеровская область</c:v>
                </c:pt>
                <c:pt idx="3">
                  <c:v>Республика Хакасия</c:v>
                </c:pt>
                <c:pt idx="4">
                  <c:v>Республика Бурятия</c:v>
                </c:pt>
                <c:pt idx="5">
                  <c:v>Томская область</c:v>
                </c:pt>
                <c:pt idx="6">
                  <c:v>Иркутская область</c:v>
                </c:pt>
                <c:pt idx="7">
                  <c:v>Республика Тыва</c:v>
                </c:pt>
                <c:pt idx="8">
                  <c:v>Забайкальский край</c:v>
                </c:pt>
                <c:pt idx="9">
                  <c:v>Новосибирская область</c:v>
                </c:pt>
                <c:pt idx="10">
                  <c:v>Республика Алтай</c:v>
                </c:pt>
                <c:pt idx="11">
                  <c:v>Красноярский край </c:v>
                </c:pt>
              </c:strCache>
            </c:strRef>
          </c:cat>
          <c:val>
            <c:numRef>
              <c:f>Цены!$B$26:$B$37</c:f>
              <c:numCache>
                <c:formatCode>0.0</c:formatCode>
                <c:ptCount val="12"/>
                <c:pt idx="0">
                  <c:v>3217.3</c:v>
                </c:pt>
                <c:pt idx="1">
                  <c:v>3447.9</c:v>
                </c:pt>
                <c:pt idx="2">
                  <c:v>3537.8</c:v>
                </c:pt>
                <c:pt idx="3">
                  <c:v>3713.3</c:v>
                </c:pt>
                <c:pt idx="4">
                  <c:v>3789.15</c:v>
                </c:pt>
                <c:pt idx="5">
                  <c:v>3867.37</c:v>
                </c:pt>
                <c:pt idx="6">
                  <c:v>3934.53</c:v>
                </c:pt>
                <c:pt idx="7">
                  <c:v>4001.5</c:v>
                </c:pt>
                <c:pt idx="8">
                  <c:v>4029.81</c:v>
                </c:pt>
                <c:pt idx="9">
                  <c:v>4056.02</c:v>
                </c:pt>
                <c:pt idx="10">
                  <c:v>4091.2</c:v>
                </c:pt>
                <c:pt idx="11">
                  <c:v>4204.16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870784"/>
        <c:axId val="118872320"/>
      </c:barChart>
      <c:catAx>
        <c:axId val="1188707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8872320"/>
        <c:crosses val="autoZero"/>
        <c:auto val="1"/>
        <c:lblAlgn val="ctr"/>
        <c:lblOffset val="100"/>
        <c:noMultiLvlLbl val="0"/>
      </c:catAx>
      <c:valAx>
        <c:axId val="11887232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887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Стоимость </a:t>
            </a:r>
            <a:r>
              <a:rPr lang="ru-RU" sz="1600" dirty="0" smtClean="0"/>
              <a:t>набора в </a:t>
            </a:r>
            <a:r>
              <a:rPr lang="ru-RU" sz="1600" dirty="0"/>
              <a:t>феврале 2015 </a:t>
            </a:r>
            <a:r>
              <a:rPr lang="ru-RU" sz="1600" dirty="0" smtClean="0"/>
              <a:t>года, рублей</a:t>
            </a:r>
            <a:endParaRPr lang="ru-RU" sz="1600" dirty="0"/>
          </a:p>
        </c:rich>
      </c:tx>
      <c:layout>
        <c:manualLayout>
          <c:xMode val="edge"/>
          <c:yMode val="edge"/>
          <c:x val="0.22759914661695221"/>
          <c:y val="2.31481481481481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8466159586604191E-2"/>
          <c:y val="0.1850696267133275"/>
          <c:w val="0.93576097687429494"/>
          <c:h val="0.36634514435695537"/>
        </c:manualLayout>
      </c:layout>
      <c:barChart>
        <c:barDir val="col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8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Цены!$A$26:$A$37</c:f>
              <c:strCache>
                <c:ptCount val="12"/>
                <c:pt idx="0">
                  <c:v>Омская область</c:v>
                </c:pt>
                <c:pt idx="1">
                  <c:v>Кемеровская область</c:v>
                </c:pt>
                <c:pt idx="2">
                  <c:v>Алтайский край</c:v>
                </c:pt>
                <c:pt idx="3">
                  <c:v>Республика Хакасия</c:v>
                </c:pt>
                <c:pt idx="4">
                  <c:v>Томская область</c:v>
                </c:pt>
                <c:pt idx="5">
                  <c:v>Республика Бурятия</c:v>
                </c:pt>
                <c:pt idx="6">
                  <c:v>Иркутская область</c:v>
                </c:pt>
                <c:pt idx="7">
                  <c:v>Республика Тыва</c:v>
                </c:pt>
                <c:pt idx="8">
                  <c:v>Новосибирская область</c:v>
                </c:pt>
                <c:pt idx="9">
                  <c:v>Забайкальский край</c:v>
                </c:pt>
                <c:pt idx="10">
                  <c:v>Республика Алтай</c:v>
                </c:pt>
                <c:pt idx="11">
                  <c:v>Красноярский край </c:v>
                </c:pt>
              </c:strCache>
            </c:strRef>
          </c:cat>
          <c:val>
            <c:numRef>
              <c:f>Цены!$B$26:$B$37</c:f>
              <c:numCache>
                <c:formatCode>0.0</c:formatCode>
                <c:ptCount val="12"/>
                <c:pt idx="0">
                  <c:v>3184.9</c:v>
                </c:pt>
                <c:pt idx="1">
                  <c:v>3414.3</c:v>
                </c:pt>
                <c:pt idx="2">
                  <c:v>3448.77</c:v>
                </c:pt>
                <c:pt idx="3">
                  <c:v>3661.5</c:v>
                </c:pt>
                <c:pt idx="4">
                  <c:v>3728.2</c:v>
                </c:pt>
                <c:pt idx="5">
                  <c:v>3734.74</c:v>
                </c:pt>
                <c:pt idx="6">
                  <c:v>3922.13</c:v>
                </c:pt>
                <c:pt idx="7">
                  <c:v>3977.8</c:v>
                </c:pt>
                <c:pt idx="8">
                  <c:v>3991.34</c:v>
                </c:pt>
                <c:pt idx="9">
                  <c:v>3995.31</c:v>
                </c:pt>
                <c:pt idx="10">
                  <c:v>4024</c:v>
                </c:pt>
                <c:pt idx="11">
                  <c:v>4060.44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909952"/>
        <c:axId val="118911744"/>
      </c:barChart>
      <c:catAx>
        <c:axId val="118909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8911744"/>
        <c:crosses val="autoZero"/>
        <c:auto val="1"/>
        <c:lblAlgn val="ctr"/>
        <c:lblOffset val="100"/>
        <c:noMultiLvlLbl val="0"/>
      </c:catAx>
      <c:valAx>
        <c:axId val="1189117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8909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Добыча полезных ископаемых</a:t>
            </a:r>
            <a:r>
              <a:rPr lang="ru-RU" sz="1200" dirty="0" smtClean="0"/>
              <a:t>,  </a:t>
            </a:r>
            <a:r>
              <a:rPr lang="ru-RU" sz="1200" dirty="0"/>
              <a:t>в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'Промышленность итог'!$A$17:$A$28</c:f>
              <c:strCache>
                <c:ptCount val="12"/>
                <c:pt idx="0">
                  <c:v>Республика Алтай </c:v>
                </c:pt>
                <c:pt idx="1">
                  <c:v>Омская область </c:v>
                </c:pt>
                <c:pt idx="2">
                  <c:v>Новосибирская область </c:v>
                </c:pt>
                <c:pt idx="3">
                  <c:v>Республика Бурятия</c:v>
                </c:pt>
                <c:pt idx="4">
                  <c:v>Кемеровская область </c:v>
                </c:pt>
                <c:pt idx="5">
                  <c:v>Томская область </c:v>
                </c:pt>
                <c:pt idx="6">
                  <c:v>Красноярский край  </c:v>
                </c:pt>
                <c:pt idx="7">
                  <c:v>Алтайский край</c:v>
                </c:pt>
                <c:pt idx="8">
                  <c:v>Республика Тыва</c:v>
                </c:pt>
                <c:pt idx="9">
                  <c:v>Забайкальский край</c:v>
                </c:pt>
                <c:pt idx="10">
                  <c:v>Иркутская область</c:v>
                </c:pt>
                <c:pt idx="11">
                  <c:v>Республика Хакасия</c:v>
                </c:pt>
              </c:strCache>
            </c:strRef>
          </c:cat>
          <c:val>
            <c:numRef>
              <c:f>'Промышленность итог'!$B$17:$B$28</c:f>
              <c:numCache>
                <c:formatCode>0.0</c:formatCode>
                <c:ptCount val="12"/>
                <c:pt idx="0">
                  <c:v>80.400000000000006</c:v>
                </c:pt>
                <c:pt idx="1">
                  <c:v>84.3</c:v>
                </c:pt>
                <c:pt idx="2">
                  <c:v>85.7</c:v>
                </c:pt>
                <c:pt idx="3">
                  <c:v>92</c:v>
                </c:pt>
                <c:pt idx="4">
                  <c:v>99.9</c:v>
                </c:pt>
                <c:pt idx="5">
                  <c:v>99.9</c:v>
                </c:pt>
                <c:pt idx="6">
                  <c:v>100.3</c:v>
                </c:pt>
                <c:pt idx="7">
                  <c:v>100.6</c:v>
                </c:pt>
                <c:pt idx="8">
                  <c:v>106.1</c:v>
                </c:pt>
                <c:pt idx="9">
                  <c:v>108.9</c:v>
                </c:pt>
                <c:pt idx="10">
                  <c:v>112.7</c:v>
                </c:pt>
                <c:pt idx="11">
                  <c:v>120.9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7880320"/>
        <c:axId val="117881856"/>
      </c:barChart>
      <c:catAx>
        <c:axId val="117880320"/>
        <c:scaling>
          <c:orientation val="minMax"/>
        </c:scaling>
        <c:delete val="0"/>
        <c:axPos val="l"/>
        <c:majorTickMark val="none"/>
        <c:minorTickMark val="none"/>
        <c:tickLblPos val="nextTo"/>
        <c:crossAx val="117881856"/>
        <c:crosses val="autoZero"/>
        <c:auto val="1"/>
        <c:lblAlgn val="ctr"/>
        <c:lblOffset val="100"/>
        <c:noMultiLvlLbl val="0"/>
      </c:catAx>
      <c:valAx>
        <c:axId val="117881856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17880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Обрабатывающие производства, в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3214858842844626"/>
          <c:y val="0.18479076147201484"/>
          <c:w val="0.45609345875149676"/>
          <c:h val="0.78560587695361461"/>
        </c:manualLayout>
      </c:layout>
      <c:barChart>
        <c:barDir val="bar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8"/>
              <c:spPr/>
              <c:txPr>
                <a:bodyPr/>
                <a:lstStyle/>
                <a:p>
                  <a:pPr>
                    <a:defRPr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'Промышленность итог'!$A$31:$A$42</c:f>
              <c:strCache>
                <c:ptCount val="12"/>
                <c:pt idx="0">
                  <c:v>Республика Алтай </c:v>
                </c:pt>
                <c:pt idx="1">
                  <c:v>Республика Хакасия</c:v>
                </c:pt>
                <c:pt idx="2">
                  <c:v>Красноярский край  </c:v>
                </c:pt>
                <c:pt idx="3">
                  <c:v>Республика Тыва</c:v>
                </c:pt>
                <c:pt idx="4">
                  <c:v>Забайкальский край</c:v>
                </c:pt>
                <c:pt idx="5">
                  <c:v>Кемеровская область </c:v>
                </c:pt>
                <c:pt idx="6">
                  <c:v>Алтайский край</c:v>
                </c:pt>
                <c:pt idx="7">
                  <c:v>Иркутская область</c:v>
                </c:pt>
                <c:pt idx="8">
                  <c:v>Новосибирская область </c:v>
                </c:pt>
                <c:pt idx="9">
                  <c:v>Республика Бурятия</c:v>
                </c:pt>
                <c:pt idx="10">
                  <c:v>Омская область </c:v>
                </c:pt>
                <c:pt idx="11">
                  <c:v>Томская область </c:v>
                </c:pt>
              </c:strCache>
            </c:strRef>
          </c:cat>
          <c:val>
            <c:numRef>
              <c:f>'Промышленность итог'!$B$31:$B$42</c:f>
              <c:numCache>
                <c:formatCode>0.0</c:formatCode>
                <c:ptCount val="12"/>
                <c:pt idx="0">
                  <c:v>78.900000000000006</c:v>
                </c:pt>
                <c:pt idx="1">
                  <c:v>91.8</c:v>
                </c:pt>
                <c:pt idx="2">
                  <c:v>91.8</c:v>
                </c:pt>
                <c:pt idx="3">
                  <c:v>93.2</c:v>
                </c:pt>
                <c:pt idx="4">
                  <c:v>95.5</c:v>
                </c:pt>
                <c:pt idx="5">
                  <c:v>96.6</c:v>
                </c:pt>
                <c:pt idx="6">
                  <c:v>99</c:v>
                </c:pt>
                <c:pt idx="7">
                  <c:v>99.8</c:v>
                </c:pt>
                <c:pt idx="8">
                  <c:v>101.1</c:v>
                </c:pt>
                <c:pt idx="9">
                  <c:v>101.5</c:v>
                </c:pt>
                <c:pt idx="10">
                  <c:v>101.5</c:v>
                </c:pt>
                <c:pt idx="11">
                  <c:v>103.6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444032"/>
        <c:axId val="118445568"/>
      </c:barChart>
      <c:catAx>
        <c:axId val="118444032"/>
        <c:scaling>
          <c:orientation val="minMax"/>
        </c:scaling>
        <c:delete val="0"/>
        <c:axPos val="l"/>
        <c:majorTickMark val="none"/>
        <c:minorTickMark val="none"/>
        <c:tickLblPos val="nextTo"/>
        <c:crossAx val="118445568"/>
        <c:crosses val="autoZero"/>
        <c:auto val="1"/>
        <c:lblAlgn val="ctr"/>
        <c:lblOffset val="100"/>
        <c:noMultiLvlLbl val="0"/>
      </c:catAx>
      <c:valAx>
        <c:axId val="11844556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18444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Производство и распределение электроэнергии,</a:t>
            </a:r>
            <a:r>
              <a:rPr lang="ru-RU" sz="1400" baseline="0"/>
              <a:t> газа и воды, в %</a:t>
            </a:r>
            <a:endParaRPr lang="ru-RU" sz="1400"/>
          </a:p>
        </c:rich>
      </c:tx>
      <c:layout>
        <c:manualLayout>
          <c:xMode val="edge"/>
          <c:yMode val="edge"/>
          <c:x val="0.18992428067177575"/>
          <c:y val="2.023703207221819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2286213451049433"/>
          <c:y val="0.18948664444835731"/>
          <c:w val="0.37366204734534658"/>
          <c:h val="0.78015771653357191"/>
        </c:manualLayout>
      </c:layout>
      <c:barChart>
        <c:barDir val="bar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6"/>
              <c:spPr/>
              <c:txPr>
                <a:bodyPr/>
                <a:lstStyle/>
                <a:p>
                  <a:pPr>
                    <a:defRPr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'Промышленность итог'!$A$45:$A$56</c:f>
              <c:strCache>
                <c:ptCount val="12"/>
                <c:pt idx="0">
                  <c:v>Томская область </c:v>
                </c:pt>
                <c:pt idx="1">
                  <c:v>Омская область </c:v>
                </c:pt>
                <c:pt idx="2">
                  <c:v>Красноярский край  </c:v>
                </c:pt>
                <c:pt idx="3">
                  <c:v>Забайкальский край</c:v>
                </c:pt>
                <c:pt idx="4">
                  <c:v>Республика Хакасия</c:v>
                </c:pt>
                <c:pt idx="5">
                  <c:v>Иркутская область</c:v>
                </c:pt>
                <c:pt idx="6">
                  <c:v>Новосибирская область </c:v>
                </c:pt>
                <c:pt idx="7">
                  <c:v>Республика Тыва</c:v>
                </c:pt>
                <c:pt idx="8">
                  <c:v>Алтайский край</c:v>
                </c:pt>
                <c:pt idx="9">
                  <c:v>Кемеровская область </c:v>
                </c:pt>
                <c:pt idx="10">
                  <c:v>Республика Бурятия</c:v>
                </c:pt>
                <c:pt idx="11">
                  <c:v>Республика Алтай </c:v>
                </c:pt>
              </c:strCache>
            </c:strRef>
          </c:cat>
          <c:val>
            <c:numRef>
              <c:f>'Промышленность итог'!$B$45:$B$56</c:f>
              <c:numCache>
                <c:formatCode>0.0</c:formatCode>
                <c:ptCount val="12"/>
                <c:pt idx="0">
                  <c:v>90.3</c:v>
                </c:pt>
                <c:pt idx="1">
                  <c:v>95.3</c:v>
                </c:pt>
                <c:pt idx="2">
                  <c:v>95.6</c:v>
                </c:pt>
                <c:pt idx="3">
                  <c:v>96</c:v>
                </c:pt>
                <c:pt idx="4">
                  <c:v>98.2</c:v>
                </c:pt>
                <c:pt idx="5">
                  <c:v>99.4</c:v>
                </c:pt>
                <c:pt idx="6">
                  <c:v>106.1</c:v>
                </c:pt>
                <c:pt idx="7">
                  <c:v>106.5</c:v>
                </c:pt>
                <c:pt idx="8">
                  <c:v>107.5</c:v>
                </c:pt>
                <c:pt idx="9">
                  <c:v>111.7</c:v>
                </c:pt>
                <c:pt idx="10">
                  <c:v>111.8</c:v>
                </c:pt>
                <c:pt idx="11">
                  <c:v>154.4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462720"/>
        <c:axId val="118468608"/>
      </c:barChart>
      <c:catAx>
        <c:axId val="118462720"/>
        <c:scaling>
          <c:orientation val="minMax"/>
        </c:scaling>
        <c:delete val="0"/>
        <c:axPos val="l"/>
        <c:majorTickMark val="none"/>
        <c:minorTickMark val="none"/>
        <c:tickLblPos val="nextTo"/>
        <c:crossAx val="118468608"/>
        <c:crosses val="autoZero"/>
        <c:auto val="1"/>
        <c:lblAlgn val="ctr"/>
        <c:lblOffset val="100"/>
        <c:noMultiLvlLbl val="0"/>
      </c:catAx>
      <c:valAx>
        <c:axId val="11846860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18462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Январь</a:t>
            </a:r>
            <a:r>
              <a:rPr lang="ru-RU" sz="1400" baseline="0" dirty="0"/>
              <a:t> - </a:t>
            </a:r>
            <a:r>
              <a:rPr lang="ru-RU" sz="1400" baseline="0" dirty="0" smtClean="0"/>
              <a:t>май </a:t>
            </a:r>
            <a:r>
              <a:rPr lang="ru-RU" sz="1400" baseline="0" dirty="0"/>
              <a:t>2015 года </a:t>
            </a:r>
            <a:r>
              <a:rPr lang="ru-RU" sz="1400" baseline="0" dirty="0" smtClean="0"/>
              <a:t>в </a:t>
            </a:r>
            <a:r>
              <a:rPr lang="ru-RU" sz="1400" baseline="0" dirty="0"/>
              <a:t>% к соответствующему периоду 2014 года</a:t>
            </a:r>
            <a:endParaRPr lang="ru-RU" sz="1400" dirty="0"/>
          </a:p>
        </c:rich>
      </c:tx>
      <c:layout>
        <c:manualLayout>
          <c:xMode val="edge"/>
          <c:yMode val="edge"/>
          <c:x val="0.17246273638083928"/>
          <c:y val="5.4436527536442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307428500658398E-2"/>
          <c:y val="3.3290030301131916E-2"/>
          <c:w val="0.91368172206731124"/>
          <c:h val="0.527472147028082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2"/>
            <c:invertIfNegative val="0"/>
            <c:bubble3D val="0"/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Лист9!$A$5:$A$16</c:f>
              <c:strCache>
                <c:ptCount val="12"/>
                <c:pt idx="0">
                  <c:v>Республика Алтай</c:v>
                </c:pt>
                <c:pt idx="1">
                  <c:v>Новосибирская область</c:v>
                </c:pt>
                <c:pt idx="2">
                  <c:v>Республика Тыва</c:v>
                </c:pt>
                <c:pt idx="3">
                  <c:v>Забайкальский край</c:v>
                </c:pt>
                <c:pt idx="4">
                  <c:v>Иркутская область</c:v>
                </c:pt>
                <c:pt idx="5">
                  <c:v>Омская область </c:v>
                </c:pt>
                <c:pt idx="6">
                  <c:v>Томская область</c:v>
                </c:pt>
                <c:pt idx="7">
                  <c:v>Алтайский край</c:v>
                </c:pt>
                <c:pt idx="8">
                  <c:v>Красноярский край </c:v>
                </c:pt>
                <c:pt idx="9">
                  <c:v>Кемеровская область</c:v>
                </c:pt>
                <c:pt idx="10">
                  <c:v>Республика Хакасия</c:v>
                </c:pt>
                <c:pt idx="11">
                  <c:v>Республика Бурятия</c:v>
                </c:pt>
              </c:strCache>
            </c:strRef>
          </c:cat>
          <c:val>
            <c:numRef>
              <c:f>Лист9!$B$5:$B$16</c:f>
              <c:numCache>
                <c:formatCode>0.0</c:formatCode>
                <c:ptCount val="12"/>
                <c:pt idx="0">
                  <c:v>64.8</c:v>
                </c:pt>
                <c:pt idx="1">
                  <c:v>71.099999999999994</c:v>
                </c:pt>
                <c:pt idx="2">
                  <c:v>74.7</c:v>
                </c:pt>
                <c:pt idx="3">
                  <c:v>75.2</c:v>
                </c:pt>
                <c:pt idx="4">
                  <c:v>83.8</c:v>
                </c:pt>
                <c:pt idx="5">
                  <c:v>86.3</c:v>
                </c:pt>
                <c:pt idx="6">
                  <c:v>87.4</c:v>
                </c:pt>
                <c:pt idx="7">
                  <c:v>91.8</c:v>
                </c:pt>
                <c:pt idx="8">
                  <c:v>100.1</c:v>
                </c:pt>
                <c:pt idx="9">
                  <c:v>100.2</c:v>
                </c:pt>
                <c:pt idx="10">
                  <c:v>102.7</c:v>
                </c:pt>
                <c:pt idx="11">
                  <c:v>152.9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511488"/>
        <c:axId val="118513024"/>
      </c:barChart>
      <c:catAx>
        <c:axId val="118511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8513024"/>
        <c:crosses val="autoZero"/>
        <c:auto val="1"/>
        <c:lblAlgn val="ctr"/>
        <c:lblOffset val="100"/>
        <c:noMultiLvlLbl val="0"/>
      </c:catAx>
      <c:valAx>
        <c:axId val="1185130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8511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Май </a:t>
            </a:r>
            <a:r>
              <a:rPr lang="ru-RU" sz="1400" dirty="0"/>
              <a:t>2015 года в</a:t>
            </a:r>
            <a:r>
              <a:rPr lang="ru-RU" sz="1400" baseline="0" dirty="0"/>
              <a:t> % к предыдущему месяцу </a:t>
            </a:r>
            <a:endParaRPr lang="ru-RU" sz="1400" dirty="0"/>
          </a:p>
        </c:rich>
      </c:tx>
      <c:layout>
        <c:manualLayout>
          <c:xMode val="edge"/>
          <c:yMode val="edge"/>
          <c:x val="0.27059896570631936"/>
          <c:y val="4.672662032260965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416128626873881E-2"/>
          <c:y val="4.5528671417461551E-2"/>
          <c:w val="0.91368172206731124"/>
          <c:h val="0.556812139920961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9"/>
            <c:invertIfNegative val="0"/>
            <c:bubble3D val="0"/>
          </c:dPt>
          <c:dLbls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223330024263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Лист9!$A$21:$A$32</c:f>
              <c:strCache>
                <c:ptCount val="12"/>
                <c:pt idx="0">
                  <c:v>Республика Бурятия</c:v>
                </c:pt>
                <c:pt idx="1">
                  <c:v>Томская область</c:v>
                </c:pt>
                <c:pt idx="2">
                  <c:v>Забайкальский край</c:v>
                </c:pt>
                <c:pt idx="3">
                  <c:v>Иркутская область</c:v>
                </c:pt>
                <c:pt idx="4">
                  <c:v>Новосибирская область</c:v>
                </c:pt>
                <c:pt idx="5">
                  <c:v>Красноярский край </c:v>
                </c:pt>
                <c:pt idx="6">
                  <c:v>Республика Хакасия</c:v>
                </c:pt>
                <c:pt idx="7">
                  <c:v>Омская область </c:v>
                </c:pt>
                <c:pt idx="8">
                  <c:v>Республика Алтай</c:v>
                </c:pt>
                <c:pt idx="9">
                  <c:v>Алтайский край</c:v>
                </c:pt>
                <c:pt idx="10">
                  <c:v>Кемеровская область</c:v>
                </c:pt>
                <c:pt idx="11">
                  <c:v>Республика Тыва</c:v>
                </c:pt>
              </c:strCache>
            </c:strRef>
          </c:cat>
          <c:val>
            <c:numRef>
              <c:f>Лист9!$B$21:$B$32</c:f>
              <c:numCache>
                <c:formatCode>0.0</c:formatCode>
                <c:ptCount val="12"/>
                <c:pt idx="0">
                  <c:v>77.3</c:v>
                </c:pt>
                <c:pt idx="1">
                  <c:v>81.8</c:v>
                </c:pt>
                <c:pt idx="2">
                  <c:v>93</c:v>
                </c:pt>
                <c:pt idx="3">
                  <c:v>93.9</c:v>
                </c:pt>
                <c:pt idx="4">
                  <c:v>94.6</c:v>
                </c:pt>
                <c:pt idx="5">
                  <c:v>106.6</c:v>
                </c:pt>
                <c:pt idx="6">
                  <c:v>107.9</c:v>
                </c:pt>
                <c:pt idx="7">
                  <c:v>111.9</c:v>
                </c:pt>
                <c:pt idx="8">
                  <c:v>127.2</c:v>
                </c:pt>
                <c:pt idx="9">
                  <c:v>134.6</c:v>
                </c:pt>
                <c:pt idx="10">
                  <c:v>142.80000000000001</c:v>
                </c:pt>
                <c:pt idx="11">
                  <c:v>170.1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692672"/>
        <c:axId val="118532352"/>
      </c:barChart>
      <c:catAx>
        <c:axId val="1156926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8532352"/>
        <c:crosses val="autoZero"/>
        <c:auto val="1"/>
        <c:lblAlgn val="ctr"/>
        <c:lblOffset val="100"/>
        <c:noMultiLvlLbl val="0"/>
      </c:catAx>
      <c:valAx>
        <c:axId val="11853235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15692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Индекс физического объема</a:t>
            </a:r>
            <a:r>
              <a:rPr lang="ru-RU" sz="1600" baseline="0" dirty="0"/>
              <a:t> оборота розничной торговли, в %</a:t>
            </a:r>
            <a:r>
              <a:rPr lang="ru-RU" sz="1600" dirty="0"/>
              <a:t>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1627849800233984E-2"/>
          <c:y val="0.16192147856517936"/>
          <c:w val="0.91278843811269539"/>
          <c:h val="0.39412292213473316"/>
        </c:manualLayout>
      </c:layout>
      <c:barChart>
        <c:barDir val="col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Розница!$A$9:$A$20</c:f>
              <c:strCache>
                <c:ptCount val="12"/>
                <c:pt idx="0">
                  <c:v>Кемеровская область</c:v>
                </c:pt>
                <c:pt idx="1">
                  <c:v>Новосибирская область</c:v>
                </c:pt>
                <c:pt idx="2">
                  <c:v>Омская область</c:v>
                </c:pt>
                <c:pt idx="3">
                  <c:v>Красноярский край </c:v>
                </c:pt>
                <c:pt idx="4">
                  <c:v>Забайкальский край</c:v>
                </c:pt>
                <c:pt idx="5">
                  <c:v>Алтайский край</c:v>
                </c:pt>
                <c:pt idx="6">
                  <c:v>Иркутская область</c:v>
                </c:pt>
                <c:pt idx="7">
                  <c:v>Томская область</c:v>
                </c:pt>
                <c:pt idx="8">
                  <c:v>Республика Хакасия</c:v>
                </c:pt>
                <c:pt idx="9">
                  <c:v>Республика Алтай</c:v>
                </c:pt>
                <c:pt idx="10">
                  <c:v>Республика Тыва</c:v>
                </c:pt>
                <c:pt idx="11">
                  <c:v>Республика Бурятия</c:v>
                </c:pt>
              </c:strCache>
            </c:strRef>
          </c:cat>
          <c:val>
            <c:numRef>
              <c:f>Розница!$C$9:$C$20</c:f>
              <c:numCache>
                <c:formatCode>0.0</c:formatCode>
                <c:ptCount val="12"/>
                <c:pt idx="0">
                  <c:v>83.2</c:v>
                </c:pt>
                <c:pt idx="1">
                  <c:v>83.5</c:v>
                </c:pt>
                <c:pt idx="2">
                  <c:v>88.8</c:v>
                </c:pt>
                <c:pt idx="3">
                  <c:v>89.7</c:v>
                </c:pt>
                <c:pt idx="4">
                  <c:v>90.5</c:v>
                </c:pt>
                <c:pt idx="5">
                  <c:v>92.7</c:v>
                </c:pt>
                <c:pt idx="6">
                  <c:v>93</c:v>
                </c:pt>
                <c:pt idx="7">
                  <c:v>93.3</c:v>
                </c:pt>
                <c:pt idx="8">
                  <c:v>93.6</c:v>
                </c:pt>
                <c:pt idx="9">
                  <c:v>97.1</c:v>
                </c:pt>
                <c:pt idx="10">
                  <c:v>101.5</c:v>
                </c:pt>
                <c:pt idx="11">
                  <c:v>103.1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083008"/>
        <c:axId val="119084544"/>
      </c:barChart>
      <c:catAx>
        <c:axId val="1190830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100000"/>
          <a:lstStyle/>
          <a:p>
            <a:pPr>
              <a:defRPr/>
            </a:pPr>
            <a:endParaRPr lang="ru-RU"/>
          </a:p>
        </c:txPr>
        <c:crossAx val="119084544"/>
        <c:crosses val="autoZero"/>
        <c:auto val="1"/>
        <c:lblAlgn val="ctr"/>
        <c:lblOffset val="100"/>
        <c:noMultiLvlLbl val="0"/>
      </c:catAx>
      <c:valAx>
        <c:axId val="1190845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9083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2"/>
            <c:invertIfNegative val="0"/>
            <c:bubble3D val="0"/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Розница!$A$31:$A$42</c:f>
              <c:strCache>
                <c:ptCount val="12"/>
                <c:pt idx="0">
                  <c:v>Омская область</c:v>
                </c:pt>
                <c:pt idx="1">
                  <c:v>Новосибирская область</c:v>
                </c:pt>
                <c:pt idx="2">
                  <c:v>Кемеровская область</c:v>
                </c:pt>
                <c:pt idx="3">
                  <c:v>Томская область</c:v>
                </c:pt>
                <c:pt idx="4">
                  <c:v>Красноярский край </c:v>
                </c:pt>
                <c:pt idx="5">
                  <c:v>Забайкальский край</c:v>
                </c:pt>
                <c:pt idx="6">
                  <c:v>Алтайский край</c:v>
                </c:pt>
                <c:pt idx="7">
                  <c:v>Иркутская область</c:v>
                </c:pt>
                <c:pt idx="8">
                  <c:v>Республика Хакасия</c:v>
                </c:pt>
                <c:pt idx="9">
                  <c:v>Республика Алтай</c:v>
                </c:pt>
                <c:pt idx="10">
                  <c:v>Республика Тыва</c:v>
                </c:pt>
                <c:pt idx="11">
                  <c:v>Республика Бурятия</c:v>
                </c:pt>
              </c:strCache>
            </c:strRef>
          </c:cat>
          <c:val>
            <c:numRef>
              <c:f>Розница!$C$31:$C$42</c:f>
              <c:numCache>
                <c:formatCode>0.0</c:formatCode>
                <c:ptCount val="12"/>
                <c:pt idx="0">
                  <c:v>81.900000000000006</c:v>
                </c:pt>
                <c:pt idx="1">
                  <c:v>86.9</c:v>
                </c:pt>
                <c:pt idx="2">
                  <c:v>88.1</c:v>
                </c:pt>
                <c:pt idx="3">
                  <c:v>91.4</c:v>
                </c:pt>
                <c:pt idx="4">
                  <c:v>92</c:v>
                </c:pt>
                <c:pt idx="5">
                  <c:v>92.5</c:v>
                </c:pt>
                <c:pt idx="6">
                  <c:v>94.8</c:v>
                </c:pt>
                <c:pt idx="7">
                  <c:v>95.2</c:v>
                </c:pt>
                <c:pt idx="8">
                  <c:v>96.3</c:v>
                </c:pt>
                <c:pt idx="9">
                  <c:v>98.6</c:v>
                </c:pt>
                <c:pt idx="10">
                  <c:v>102.8</c:v>
                </c:pt>
                <c:pt idx="11">
                  <c:v>107.7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138560"/>
        <c:axId val="119144448"/>
      </c:barChart>
      <c:catAx>
        <c:axId val="11913856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9144448"/>
        <c:crosses val="autoZero"/>
        <c:auto val="1"/>
        <c:lblAlgn val="ctr"/>
        <c:lblOffset val="100"/>
        <c:noMultiLvlLbl val="0"/>
      </c:catAx>
      <c:valAx>
        <c:axId val="11914444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19138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534924831360921"/>
          <c:y val="4.1666666666666664E-2"/>
          <c:w val="0.57465075168639079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Розница!$A$54:$A$65</c:f>
              <c:strCache>
                <c:ptCount val="12"/>
                <c:pt idx="0">
                  <c:v>Кемеровская область</c:v>
                </c:pt>
                <c:pt idx="1">
                  <c:v>Новосибирская область</c:v>
                </c:pt>
                <c:pt idx="2">
                  <c:v>Красноярский край </c:v>
                </c:pt>
                <c:pt idx="3">
                  <c:v>Забайкальский край</c:v>
                </c:pt>
                <c:pt idx="4">
                  <c:v>Алтайский край</c:v>
                </c:pt>
                <c:pt idx="5">
                  <c:v>Иркутская область</c:v>
                </c:pt>
                <c:pt idx="6">
                  <c:v>Республика Хакасия</c:v>
                </c:pt>
                <c:pt idx="7">
                  <c:v>Омская область</c:v>
                </c:pt>
                <c:pt idx="8">
                  <c:v>Томская область</c:v>
                </c:pt>
                <c:pt idx="9">
                  <c:v>Республика Алтай</c:v>
                </c:pt>
                <c:pt idx="10">
                  <c:v>Республика Бурятия</c:v>
                </c:pt>
                <c:pt idx="11">
                  <c:v>Республика Тыва</c:v>
                </c:pt>
              </c:strCache>
            </c:strRef>
          </c:cat>
          <c:val>
            <c:numRef>
              <c:f>Розница!$C$54:$C$65</c:f>
              <c:numCache>
                <c:formatCode>0.0</c:formatCode>
                <c:ptCount val="12"/>
                <c:pt idx="0">
                  <c:v>78.2</c:v>
                </c:pt>
                <c:pt idx="1">
                  <c:v>80.900000000000006</c:v>
                </c:pt>
                <c:pt idx="2">
                  <c:v>88</c:v>
                </c:pt>
                <c:pt idx="3">
                  <c:v>88.6</c:v>
                </c:pt>
                <c:pt idx="4">
                  <c:v>90.6</c:v>
                </c:pt>
                <c:pt idx="5">
                  <c:v>91.2</c:v>
                </c:pt>
                <c:pt idx="6">
                  <c:v>91.5</c:v>
                </c:pt>
                <c:pt idx="7">
                  <c:v>93.8</c:v>
                </c:pt>
                <c:pt idx="8">
                  <c:v>94.7</c:v>
                </c:pt>
                <c:pt idx="9">
                  <c:v>95.5</c:v>
                </c:pt>
                <c:pt idx="10">
                  <c:v>98.1</c:v>
                </c:pt>
                <c:pt idx="11">
                  <c:v>100.1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157120"/>
        <c:axId val="119158656"/>
      </c:barChart>
      <c:catAx>
        <c:axId val="11915712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9158656"/>
        <c:crosses val="autoZero"/>
        <c:auto val="1"/>
        <c:lblAlgn val="ctr"/>
        <c:lblOffset val="100"/>
        <c:noMultiLvlLbl val="0"/>
      </c:catAx>
      <c:valAx>
        <c:axId val="119158656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19157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0.05785</cdr:x>
      <cdr:y>3.75334E-7</cdr:y>
    </cdr:from>
    <cdr:to>
      <cdr:x>0.99174</cdr:x>
      <cdr:y>0.10811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"/>
          <a:ext cx="8136904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Индекс промышленного производства, в % к соответствующему периоду 2014 года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4BEC-DA9E-4843-89FC-FF189ECF9C0A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2C8C8-8D0D-4C3A-BB17-EBDA1951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5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50AAF-73B2-4E11-A11A-1DBDFCE5C6C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6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50AAF-73B2-4E11-A11A-1DBDFCE5C6C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6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6.xml"/><Relationship Id="rId4" Type="http://schemas.openxmlformats.org/officeDocument/2006/relationships/hyperlink" Target="#_ftnref3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37" y="1340768"/>
            <a:ext cx="9001000" cy="4032448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50800" h="38100" prst="riblet"/>
            </a:sp3d>
          </a:bodyPr>
          <a:lstStyle/>
          <a:p>
            <a:pPr algn="ctr"/>
            <a:r>
              <a:rPr lang="ru-RU" sz="48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 – экономическая ситуация в Новосибирской области и регионах Сибирского федерального округа </a:t>
            </a:r>
            <a:br>
              <a:rPr lang="ru-RU" sz="48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январе – мае 2015 года</a:t>
            </a:r>
            <a:endParaRPr lang="ru-RU" sz="4800" dirty="0">
              <a:ln w="18415" cmpd="sng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7" y="908720"/>
            <a:ext cx="8568953" cy="5400600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50800" h="38100" prst="riblet"/>
            </a:sp3d>
          </a:bodyPr>
          <a:lstStyle/>
          <a:p>
            <a:pPr algn="ctr"/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ходе реализации плана </a:t>
            </a:r>
            <a:b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первоочередных мероприятий </a:t>
            </a:r>
            <a:b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обеспечению устойчивого развития экономики </a:t>
            </a:r>
            <a:r>
              <a:rPr lang="ru-RU" sz="44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социальной стабильности </a:t>
            </a:r>
            <a:b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Новосибирской области на 2015 год и период 2016 и 2017 годов</a:t>
            </a:r>
            <a:b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полугодии </a:t>
            </a:r>
            <a:r>
              <a:rPr lang="ru-RU" sz="4400" dirty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4400" dirty="0" smtClean="0">
                <a:ln w="1841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4400" dirty="0">
              <a:ln w="18415" cmpd="sng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581102"/>
              </p:ext>
            </p:extLst>
          </p:nvPr>
        </p:nvGraphicFramePr>
        <p:xfrm>
          <a:off x="323527" y="1014259"/>
          <a:ext cx="8640962" cy="565510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926864"/>
                <a:gridCol w="2122342"/>
                <a:gridCol w="1591756"/>
              </a:tblGrid>
              <a:tr h="4156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931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согласно Плану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которых осуществлялась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en-US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полугодии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996">
                <a:tc gridSpan="3"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Активизация экономического роста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1.1.</a:t>
                      </a:r>
                      <a:r>
                        <a:rPr lang="ru-RU" sz="16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Стабилизационные меры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1.2. Меры по импортозамещению и поддержке </a:t>
                      </a:r>
                      <a:r>
                        <a:rPr lang="ru-RU" sz="1600" b="0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несырьевого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экспорта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1.3. Снижение издержек бизнеса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1.4. Поддержка малого и среднего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предпринимательства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9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Поддержка отраслей экономики</a:t>
                      </a:r>
                      <a:endParaRPr lang="ru-RU" sz="20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006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2.1.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04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2.2.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Жилищное строительство и жилищно-коммунальное хозяйство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48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2.3.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Промышленность и топливно-энергетический комплекс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9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2.4.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5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452255"/>
              </p:ext>
            </p:extLst>
          </p:nvPr>
        </p:nvGraphicFramePr>
        <p:xfrm>
          <a:off x="251520" y="1196752"/>
          <a:ext cx="8712968" cy="408831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706727"/>
                <a:gridCol w="2203558"/>
                <a:gridCol w="1802683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согласно Плану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которых осуществлялась в </a:t>
                      </a:r>
                      <a:r>
                        <a:rPr lang="en-US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полугодии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 grid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Обеспечение социальной стабильности</a:t>
                      </a:r>
                      <a:endParaRPr lang="ru-RU" sz="18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Содействие изменению структуры занятости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3.2.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3.3.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в сфере здравоохранения, обеспечения    лекарственными   препаратами и изделиями</a:t>
                      </a:r>
                      <a:r>
                        <a:rPr lang="ru-RU" sz="1600" b="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медицинского назначения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 Мониторинг и контроль ситуации в экономике и социальной сфере</a:t>
                      </a:r>
                      <a:endParaRPr lang="ru-RU" sz="18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1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320674"/>
              </p:ext>
            </p:extLst>
          </p:nvPr>
        </p:nvGraphicFramePr>
        <p:xfrm>
          <a:off x="146683" y="836712"/>
          <a:ext cx="8745797" cy="598810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997188"/>
                <a:gridCol w="1796281"/>
                <a:gridCol w="1368152"/>
                <a:gridCol w="1584176"/>
              </a:tblGrid>
              <a:tr h="517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финансирования,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Плана (%)</a:t>
                      </a:r>
                      <a:endParaRPr lang="ru-RU" sz="16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7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согласно Плану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en-US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полугодии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 gridSpan="4">
                  <a:txBody>
                    <a:bodyPr/>
                    <a:lstStyle/>
                    <a:p>
                      <a:pPr marL="0" indent="0" algn="l" defTabSz="180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I.</a:t>
                      </a:r>
                      <a:r>
                        <a:rPr lang="en-US" sz="18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Активизация экономического роста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1.1.</a:t>
                      </a:r>
                      <a:r>
                        <a:rPr lang="ru-RU" sz="16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Стабилизационные меры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9 160,8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5146,9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1.2. Меры по импортозамещению и поддержке </a:t>
                      </a:r>
                      <a:r>
                        <a:rPr lang="ru-RU" sz="1600" b="0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несырьевого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экспорта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528,6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1.3. Снижение издержек бизнеса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1.4. Поддержка малого и среднего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предпринимательства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132,0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Поддержка отраслей экономики</a:t>
                      </a:r>
                      <a:r>
                        <a:rPr lang="en-US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 инвестиционной деятельности</a:t>
                      </a:r>
                      <a:r>
                        <a:rPr lang="en-US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265,0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147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2.1.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2 148,4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1029,2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47,9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2.2.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Жилищное строительство и жилищно-коммунальное хозяйство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3 579,2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1566,5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2.3.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Промышленность и топливно-энергетический комплекс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2.4.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1 297,2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949,8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7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81545"/>
              </p:ext>
            </p:extLst>
          </p:nvPr>
        </p:nvGraphicFramePr>
        <p:xfrm>
          <a:off x="251520" y="1196752"/>
          <a:ext cx="8817803" cy="434223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512234"/>
                <a:gridCol w="1315591"/>
                <a:gridCol w="1494989"/>
                <a:gridCol w="1494989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финансирования, млн. рублей</a:t>
                      </a:r>
                      <a:endParaRPr lang="ru-RU" sz="16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 Плана (%)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согласно Плану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en-US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полугодии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III. Обеспечение социальной стабильности</a:t>
                      </a:r>
                      <a:endParaRPr lang="ru-RU" sz="18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Содействие изменению структуры занятости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3.2.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8 404,2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4148,8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3.3.</a:t>
                      </a:r>
                      <a:r>
                        <a:rPr lang="en-US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в сфере здравоохранения, обеспечения  лекарственными препаратами и изделиями    медицинского назначения</a:t>
                      </a:r>
                      <a:endParaRPr lang="ru-RU" sz="1600" b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328,2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8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 Мониторинг и контроль ситуации в экономике и социальной сфере</a:t>
                      </a:r>
                      <a:endParaRPr lang="ru-RU" sz="1800" b="0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94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ВСЕГО: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26344,3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13282,4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5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19" y="1056793"/>
            <a:ext cx="8709713" cy="532453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BECAB"/>
              </a:gs>
              <a:gs pos="100000">
                <a:srgbClr val="F7FEA0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постоянной основе 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 полугодии осуществлялся мониторинг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ситуации в отдельных отраслях экономики и социальной сфере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2000" b="1" dirty="0">
              <a:ea typeface="Calibri"/>
              <a:cs typeface="Times New Roman"/>
            </a:endParaRP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финансово-экономического состояния системообразующих предприятий Новосибирской области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endParaRPr lang="ru-RU" sz="2000" dirty="0">
              <a:ea typeface="Calibri"/>
              <a:cs typeface="Times New Roman"/>
            </a:endParaRP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состояния региональных рынков сельскохозяйственной продукции, сырья и продовольствия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endParaRPr lang="ru-RU" sz="2000" dirty="0">
              <a:ea typeface="Calibri"/>
              <a:cs typeface="Times New Roman"/>
            </a:endParaRP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увольнения и неполной занятости работников организаций, задолженности по заработной плате, вакантных рабочих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мест;</a:t>
            </a: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endParaRPr lang="ru-RU" sz="2000" dirty="0" smtClean="0">
              <a:ea typeface="Calibri"/>
              <a:cs typeface="Times New Roman"/>
            </a:endParaRP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ситуации в банковском секторе Новосибирской области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endParaRPr lang="ru-RU" sz="2000" dirty="0" smtClean="0">
              <a:ea typeface="Calibri"/>
              <a:cs typeface="Times New Roman"/>
            </a:endParaRPr>
          </a:p>
          <a:p>
            <a:pPr marL="285750" indent="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возникновения неблагоприятных факторов, угрожающих стабильности финансового состояния организаций строительного и жилищно-коммунального комплексов Новосибирской области.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57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2476" y="1268760"/>
            <a:ext cx="8456996" cy="2923877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BECAB"/>
              </a:gs>
              <a:gs pos="100000">
                <a:srgbClr val="F7FEA0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Количество мероприятий Плана со сроком исполнения 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</a:rPr>
              <a:t>I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полугодие 2015 года –</a:t>
            </a: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11 мероприятий</a:t>
            </a: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3200" b="1" dirty="0" smtClean="0">
              <a:latin typeface="Times New Roman"/>
              <a:ea typeface="Times New Roman"/>
              <a:cs typeface="Times New Roman"/>
            </a:endParaRP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все</a:t>
            </a: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мероприятия по </a:t>
            </a:r>
            <a:r>
              <a:rPr lang="ru-RU" sz="3200" b="1" dirty="0">
                <a:latin typeface="Times New Roman"/>
                <a:ea typeface="Times New Roman"/>
                <a:cs typeface="Times New Roman"/>
              </a:rPr>
              <a:t>данным ОИОГВ 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исполнены)</a:t>
            </a:r>
            <a:endParaRPr lang="ru-RU" sz="3200" dirty="0" smtClean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476" y="4437112"/>
            <a:ext cx="8456996" cy="1224951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BECAB"/>
              </a:gs>
              <a:gs pos="100000">
                <a:srgbClr val="F7FEA0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Фактически осуществлялась реализация мероприятий по 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96 пунктам Плана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19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76264"/>
            <a:ext cx="8712968" cy="1828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600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br>
              <a:rPr lang="ru-RU" sz="600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392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indent="177800" algn="ctr" fontAlgn="base"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социально-экономического развития </a:t>
            </a:r>
            <a:b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январе – мае 2015 года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181225" y="190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79512" y="6304002"/>
            <a:ext cx="252028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По данным Минтруда НСО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Оценка Минэкономразвития РФ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4"/>
              </a:rPr>
              <a:t>[3]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Оценка Минэкономразвития НСО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11374"/>
              </p:ext>
            </p:extLst>
          </p:nvPr>
        </p:nvGraphicFramePr>
        <p:xfrm>
          <a:off x="107503" y="908720"/>
          <a:ext cx="9001002" cy="53994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5143430"/>
                <a:gridCol w="1928786"/>
                <a:gridCol w="1928786"/>
              </a:tblGrid>
              <a:tr h="3306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Новосибирская 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Россия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0883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% к январю – маю 2014 года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Индекс промышленного производства 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100,5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97,7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 marL="87630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в том числе: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cap="all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cap="all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 marL="177165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добыча полезных ископаемых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85,7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100,2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 marL="177165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обрабатывающие производства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101,1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95,9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329025">
                <a:tc>
                  <a:txBody>
                    <a:bodyPr/>
                    <a:lstStyle/>
                    <a:p>
                      <a:pPr marL="177165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106,1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100,0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72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Объем работ, выполненных по виду деятельности «строительство»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71,1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93,9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Ввод в действие жилых домов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145,1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122,2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Грузооборот автомобильного транспорта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93,3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91,5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Оборот розничной торговли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83,5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92,3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Оборот оптовой торговли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88,4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89,5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182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Объем платных услуг населению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100,6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98,6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37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Денежные доходы в среднем на душу населения, рублей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22 512,1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</a:rPr>
                        <a:t>-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Реальные располагаемые денежные доходы населения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98,0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97,0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Среднемесячная начисленная заработная плата одного работника</a:t>
                      </a:r>
                    </a:p>
                    <a:p>
                      <a:pPr marL="177165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номинальная, рублей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cap="all" dirty="0">
                          <a:effectLst/>
                        </a:rPr>
                        <a:t>27 </a:t>
                      </a:r>
                      <a:r>
                        <a:rPr lang="ru-RU" sz="1200" b="1" cap="all" dirty="0" smtClean="0">
                          <a:effectLst/>
                        </a:rPr>
                        <a:t>125</a:t>
                      </a:r>
                      <a:r>
                        <a:rPr lang="ru-RU" sz="1200" b="1" cap="small" baseline="30000" dirty="0" smtClean="0">
                          <a:effectLst/>
                        </a:rPr>
                        <a:t>1</a:t>
                      </a: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cap="all" dirty="0">
                          <a:effectLst/>
                        </a:rPr>
                        <a:t>32 </a:t>
                      </a:r>
                      <a:r>
                        <a:rPr lang="ru-RU" sz="1200" b="1" cap="all" dirty="0" smtClean="0">
                          <a:effectLst/>
                        </a:rPr>
                        <a:t>685</a:t>
                      </a:r>
                      <a:r>
                        <a:rPr lang="ru-RU" sz="1200" b="1" cap="all" baseline="30000" dirty="0" smtClean="0">
                          <a:effectLst/>
                        </a:rPr>
                        <a:t>2</a:t>
                      </a: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marL="177165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реальная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cap="all" dirty="0" smtClean="0">
                          <a:effectLst/>
                        </a:rPr>
                        <a:t>90,3</a:t>
                      </a:r>
                      <a:r>
                        <a:rPr lang="ru-RU" sz="1200" b="1" cap="small" baseline="30000" dirty="0" smtClean="0">
                          <a:effectLst/>
                        </a:rPr>
                        <a:t>3</a:t>
                      </a: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</a:rPr>
                        <a:t>91,2</a:t>
                      </a:r>
                      <a:r>
                        <a:rPr lang="ru-RU" sz="1200" b="1" cap="all" baseline="30000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Индекс потребительских цен (в % к декабрю 2014 года)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107,3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108,3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329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Индекс цен производителей промышленных товаров (в % к декабрю 2014 года)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109,1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110,7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  <a:tr h="493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Уровень официально зарегистрированной безработицы (на конец месяца)</a:t>
                      </a:r>
                      <a:r>
                        <a:rPr lang="ru-RU" sz="1300" b="0" baseline="30000" dirty="0">
                          <a:effectLst/>
                        </a:rPr>
                        <a:t> </a:t>
                      </a:r>
                      <a:r>
                        <a:rPr lang="ru-RU" sz="1300" b="0" dirty="0">
                          <a:effectLst/>
                        </a:rPr>
                        <a:t>(в % к экономически активному населению)</a:t>
                      </a:r>
                      <a:endParaRPr lang="ru-RU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1,2</a:t>
                      </a:r>
                      <a:r>
                        <a:rPr lang="ru-RU" sz="1200" b="1" cap="small" baseline="30000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small" dirty="0">
                          <a:effectLst/>
                        </a:rPr>
                        <a:t>1,3</a:t>
                      </a:r>
                      <a:r>
                        <a:rPr lang="ru-RU" sz="1200" b="1" cap="small" baseline="30000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39" marR="51239" marT="0" marB="0" anchor="ctr"/>
                </a:tc>
              </a:tr>
            </a:tbl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81225" y="190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Промышленное производство, 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январе –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мае 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2015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662265"/>
              </p:ext>
            </p:extLst>
          </p:nvPr>
        </p:nvGraphicFramePr>
        <p:xfrm>
          <a:off x="179512" y="620688"/>
          <a:ext cx="87129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26511"/>
              </p:ext>
            </p:extLst>
          </p:nvPr>
        </p:nvGraphicFramePr>
        <p:xfrm>
          <a:off x="0" y="3068960"/>
          <a:ext cx="3203848" cy="37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102722"/>
              </p:ext>
            </p:extLst>
          </p:nvPr>
        </p:nvGraphicFramePr>
        <p:xfrm>
          <a:off x="2987824" y="2996952"/>
          <a:ext cx="3240360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902694"/>
              </p:ext>
            </p:extLst>
          </p:nvPr>
        </p:nvGraphicFramePr>
        <p:xfrm>
          <a:off x="5436096" y="2996952"/>
          <a:ext cx="3707904" cy="383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514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66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Объем выполненных работ по виду деятельности «Строительство»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317487"/>
              </p:ext>
            </p:extLst>
          </p:nvPr>
        </p:nvGraphicFramePr>
        <p:xfrm>
          <a:off x="107504" y="952874"/>
          <a:ext cx="8784976" cy="3032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057973"/>
              </p:ext>
            </p:extLst>
          </p:nvPr>
        </p:nvGraphicFramePr>
        <p:xfrm>
          <a:off x="107504" y="3717032"/>
          <a:ext cx="89289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40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442224"/>
              </p:ext>
            </p:extLst>
          </p:nvPr>
        </p:nvGraphicFramePr>
        <p:xfrm>
          <a:off x="53752" y="823979"/>
          <a:ext cx="8964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6632"/>
            <a:ext cx="88569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Розничная торговля 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</a:rPr>
              <a:t>(январь – май 2015 года в % к соответствующему периоду 2014 года)</a:t>
            </a:r>
            <a:endParaRPr lang="ru-RU" b="1" i="1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329044"/>
              </p:ext>
            </p:extLst>
          </p:nvPr>
        </p:nvGraphicFramePr>
        <p:xfrm>
          <a:off x="194370" y="4132036"/>
          <a:ext cx="37444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198746"/>
              </p:ext>
            </p:extLst>
          </p:nvPr>
        </p:nvGraphicFramePr>
        <p:xfrm>
          <a:off x="4716016" y="4114800"/>
          <a:ext cx="40684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357301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Оборот розничной торговли  пищевыми продуктами, включая напитки и  табачными </a:t>
            </a:r>
            <a:r>
              <a:rPr lang="ru-RU" sz="1200" b="1" dirty="0" smtClean="0"/>
              <a:t>изделиями, в %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3573015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Оборот розничной торговли </a:t>
            </a:r>
            <a:r>
              <a:rPr lang="ru-RU" sz="1200" b="1" dirty="0" smtClean="0"/>
              <a:t>непродовольственными товарами, в %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42494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Оптовая торговля и платные услуги 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</a:rPr>
              <a:t>в январе – мае 2015 года, 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</a:rPr>
              <a:t>в % к соответствующему периоду 2014 года</a:t>
            </a:r>
            <a:endParaRPr lang="ru-RU" b="1" i="1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872073"/>
              </p:ext>
            </p:extLst>
          </p:nvPr>
        </p:nvGraphicFramePr>
        <p:xfrm>
          <a:off x="251520" y="1096461"/>
          <a:ext cx="8784976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789284"/>
              </p:ext>
            </p:extLst>
          </p:nvPr>
        </p:nvGraphicFramePr>
        <p:xfrm>
          <a:off x="179512" y="3933056"/>
          <a:ext cx="87849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43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70056"/>
            <a:ext cx="87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Динамика оборота  оптовой торговли в 2015 году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</a:rPr>
              <a:t>в % к соответствующему периоду 2014 года</a:t>
            </a:r>
            <a:endParaRPr lang="ru-RU" b="1" i="1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407084"/>
              </p:ext>
            </p:extLst>
          </p:nvPr>
        </p:nvGraphicFramePr>
        <p:xfrm>
          <a:off x="202628" y="1412776"/>
          <a:ext cx="8784972" cy="41764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7200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январь-февраль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январь-март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январь-апрель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январь-май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9391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Оборот оптовой</a:t>
                      </a:r>
                      <a:r>
                        <a:rPr lang="ru-RU" sz="1600" baseline="0" dirty="0" smtClean="0"/>
                        <a:t> торговли, млрд. рублей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106,7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305,7</a:t>
                      </a:r>
                      <a:endParaRPr lang="ru-RU" dirty="0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Индекс физического объема , в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70056"/>
            <a:ext cx="87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Инфляция в мае 2015 года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</a:rPr>
              <a:t>в % к декабрю 2014 года</a:t>
            </a:r>
            <a:endParaRPr lang="ru-RU" b="1" i="1" dirty="0">
              <a:solidFill>
                <a:schemeClr val="tx2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878039"/>
              </p:ext>
            </p:extLst>
          </p:nvPr>
        </p:nvGraphicFramePr>
        <p:xfrm>
          <a:off x="35496" y="1196752"/>
          <a:ext cx="88569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23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298206"/>
              </p:ext>
            </p:extLst>
          </p:nvPr>
        </p:nvGraphicFramePr>
        <p:xfrm>
          <a:off x="179512" y="692696"/>
          <a:ext cx="885698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1663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Стоимость минимального набора продуктов </a:t>
            </a:r>
            <a:r>
              <a:rPr lang="ru-RU" sz="2400" b="1" dirty="0" smtClean="0">
                <a:solidFill>
                  <a:schemeClr val="tx2"/>
                </a:solidFill>
              </a:rPr>
              <a:t>питания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70898"/>
              </p:ext>
            </p:extLst>
          </p:nvPr>
        </p:nvGraphicFramePr>
        <p:xfrm>
          <a:off x="133192" y="3573016"/>
          <a:ext cx="885698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7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2413</TotalTime>
  <Words>860</Words>
  <Application>Microsoft Office PowerPoint</Application>
  <PresentationFormat>Экран (4:3)</PresentationFormat>
  <Paragraphs>265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Социально – экономическая ситуация в Новосибирской области и регионах Сибирского федерального округа  в январе – мае 2015 года</vt:lpstr>
      <vt:lpstr>Динамика социально-экономического развития  в январе – мае 2015 года </vt:lpstr>
      <vt:lpstr>Промышленное производство, в январе – мае 2015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 ходе реализации плана  первоочередных мероприятий  по обеспечению устойчивого развития экономики  и социальной стабильности  в Новосибирской области на 2015 год и период 2016 и 2017 годов в I полугодии 2015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СОЦИАЛЬНО – ЭКОНОМИЧЕСКОГО РАЗВИТИЯ В ЯНВАРЕ – ФЕВРАЛЕ 2015</dc:title>
  <dc:creator>Должикова Алиса Андреевна</dc:creator>
  <cp:lastModifiedBy>-</cp:lastModifiedBy>
  <cp:revision>75</cp:revision>
  <cp:lastPrinted>2015-07-08T08:36:16Z</cp:lastPrinted>
  <dcterms:created xsi:type="dcterms:W3CDTF">2015-04-06T08:32:30Z</dcterms:created>
  <dcterms:modified xsi:type="dcterms:W3CDTF">2015-07-08T08:54:27Z</dcterms:modified>
</cp:coreProperties>
</file>