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theme/themeOverride20.xml" ContentType="application/vnd.openxmlformats-officedocument.themeOverride+xml"/>
  <Override PartName="/ppt/charts/chart21.xml" ContentType="application/vnd.openxmlformats-officedocument.drawingml.chart+xml"/>
  <Override PartName="/ppt/theme/themeOverride21.xml" ContentType="application/vnd.openxmlformats-officedocument.themeOverride+xml"/>
  <Override PartName="/ppt/charts/chart22.xml" ContentType="application/vnd.openxmlformats-officedocument.drawingml.chart+xml"/>
  <Override PartName="/ppt/theme/themeOverride22.xml" ContentType="application/vnd.openxmlformats-officedocument.themeOverride+xml"/>
  <Override PartName="/ppt/notesSlides/notesSlide3.xml" ContentType="application/vnd.openxmlformats-officedocument.presentationml.notesSlide+xml"/>
  <Override PartName="/ppt/charts/chart23.xml" ContentType="application/vnd.openxmlformats-officedocument.drawingml.chart+xml"/>
  <Override PartName="/ppt/theme/themeOverride23.xml" ContentType="application/vnd.openxmlformats-officedocument.themeOverride+xml"/>
  <Override PartName="/ppt/charts/chart24.xml" ContentType="application/vnd.openxmlformats-officedocument.drawingml.chart+xml"/>
  <Override PartName="/ppt/theme/themeOverride24.xml" ContentType="application/vnd.openxmlformats-officedocument.themeOverride+xml"/>
  <Override PartName="/ppt/charts/chart25.xml" ContentType="application/vnd.openxmlformats-officedocument.drawingml.chart+xml"/>
  <Override PartName="/ppt/theme/themeOverride25.xml" ContentType="application/vnd.openxmlformats-officedocument.themeOverride+xml"/>
  <Override PartName="/ppt/charts/chart26.xml" ContentType="application/vnd.openxmlformats-officedocument.drawingml.chart+xml"/>
  <Override PartName="/ppt/theme/themeOverride26.xml" ContentType="application/vnd.openxmlformats-officedocument.themeOverride+xml"/>
  <Override PartName="/ppt/charts/chart27.xml" ContentType="application/vnd.openxmlformats-officedocument.drawingml.chart+xml"/>
  <Override PartName="/ppt/theme/themeOverride27.xml" ContentType="application/vnd.openxmlformats-officedocument.themeOverride+xml"/>
  <Override PartName="/ppt/charts/chart28.xml" ContentType="application/vnd.openxmlformats-officedocument.drawingml.chart+xml"/>
  <Override PartName="/ppt/theme/themeOverride28.xml" ContentType="application/vnd.openxmlformats-officedocument.themeOverride+xml"/>
  <Override PartName="/ppt/charts/chart29.xml" ContentType="application/vnd.openxmlformats-officedocument.drawingml.chart+xml"/>
  <Override PartName="/ppt/theme/themeOverride29.xml" ContentType="application/vnd.openxmlformats-officedocument.themeOverride+xml"/>
  <Override PartName="/ppt/charts/chart30.xml" ContentType="application/vnd.openxmlformats-officedocument.drawingml.chart+xml"/>
  <Override PartName="/ppt/theme/themeOverride30.xml" ContentType="application/vnd.openxmlformats-officedocument.themeOverride+xml"/>
  <Override PartName="/ppt/charts/chart3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912" r:id="rId1"/>
    <p:sldMasterId id="2147483924" r:id="rId2"/>
  </p:sldMasterIdLst>
  <p:notesMasterIdLst>
    <p:notesMasterId r:id="rId44"/>
  </p:notesMasterIdLst>
  <p:sldIdLst>
    <p:sldId id="256" r:id="rId3"/>
    <p:sldId id="324" r:id="rId4"/>
    <p:sldId id="263" r:id="rId5"/>
    <p:sldId id="305" r:id="rId6"/>
    <p:sldId id="258" r:id="rId7"/>
    <p:sldId id="321" r:id="rId8"/>
    <p:sldId id="323" r:id="rId9"/>
    <p:sldId id="320" r:id="rId10"/>
    <p:sldId id="318" r:id="rId11"/>
    <p:sldId id="330" r:id="rId12"/>
    <p:sldId id="331" r:id="rId13"/>
    <p:sldId id="325" r:id="rId14"/>
    <p:sldId id="328" r:id="rId15"/>
    <p:sldId id="329" r:id="rId16"/>
    <p:sldId id="357" r:id="rId17"/>
    <p:sldId id="332" r:id="rId18"/>
    <p:sldId id="333" r:id="rId19"/>
    <p:sldId id="334" r:id="rId20"/>
    <p:sldId id="350" r:id="rId21"/>
    <p:sldId id="335" r:id="rId22"/>
    <p:sldId id="336" r:id="rId23"/>
    <p:sldId id="337" r:id="rId24"/>
    <p:sldId id="338" r:id="rId25"/>
    <p:sldId id="339" r:id="rId26"/>
    <p:sldId id="347" r:id="rId27"/>
    <p:sldId id="340" r:id="rId28"/>
    <p:sldId id="341" r:id="rId29"/>
    <p:sldId id="342" r:id="rId30"/>
    <p:sldId id="348" r:id="rId31"/>
    <p:sldId id="349" r:id="rId32"/>
    <p:sldId id="344" r:id="rId33"/>
    <p:sldId id="353" r:id="rId34"/>
    <p:sldId id="345" r:id="rId35"/>
    <p:sldId id="326" r:id="rId36"/>
    <p:sldId id="352" r:id="rId37"/>
    <p:sldId id="358" r:id="rId38"/>
    <p:sldId id="359" r:id="rId39"/>
    <p:sldId id="327" r:id="rId40"/>
    <p:sldId id="355" r:id="rId41"/>
    <p:sldId id="356" r:id="rId42"/>
    <p:sldId id="313" r:id="rId43"/>
  </p:sldIdLst>
  <p:sldSz cx="9144000" cy="6858000" type="screen4x3"/>
  <p:notesSz cx="679132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КЕА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4B4B"/>
    <a:srgbClr val="FA9696"/>
    <a:srgbClr val="96C896"/>
    <a:srgbClr val="5DAB5D"/>
    <a:srgbClr val="000000"/>
    <a:srgbClr val="00DA63"/>
    <a:srgbClr val="A2144F"/>
    <a:srgbClr val="ADC1EA"/>
    <a:srgbClr val="080808"/>
    <a:srgbClr val="B3A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84477" autoAdjust="0"/>
  </p:normalViewPr>
  <p:slideViewPr>
    <p:cSldViewPr>
      <p:cViewPr varScale="1">
        <p:scale>
          <a:sx n="97" d="100"/>
          <a:sy n="97" d="100"/>
        </p:scale>
        <p:origin x="19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240" y="-91"/>
      </p:cViewPr>
      <p:guideLst>
        <p:guide orient="horz" pos="3109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20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21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6.xlsx"/><Relationship Id="rId1" Type="http://schemas.openxmlformats.org/officeDocument/2006/relationships/themeOverride" Target="../theme/themeOverride22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7.xlsx"/><Relationship Id="rId1" Type="http://schemas.openxmlformats.org/officeDocument/2006/relationships/themeOverride" Target="../theme/themeOverride23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8.xlsx"/><Relationship Id="rId1" Type="http://schemas.openxmlformats.org/officeDocument/2006/relationships/themeOverride" Target="../theme/themeOverride24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9.xlsx"/><Relationship Id="rId1" Type="http://schemas.openxmlformats.org/officeDocument/2006/relationships/themeOverride" Target="../theme/themeOverride25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0.xlsx"/><Relationship Id="rId1" Type="http://schemas.openxmlformats.org/officeDocument/2006/relationships/themeOverride" Target="../theme/themeOverride26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1.xlsx"/><Relationship Id="rId1" Type="http://schemas.openxmlformats.org/officeDocument/2006/relationships/themeOverride" Target="../theme/themeOverride27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6.bin"/><Relationship Id="rId1" Type="http://schemas.openxmlformats.org/officeDocument/2006/relationships/themeOverride" Target="../theme/themeOverride28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2.xlsx"/><Relationship Id="rId1" Type="http://schemas.openxmlformats.org/officeDocument/2006/relationships/themeOverride" Target="../theme/themeOverride29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3.xlsx"/><Relationship Id="rId1" Type="http://schemas.openxmlformats.org/officeDocument/2006/relationships/themeOverride" Target="../theme/themeOverride30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61443395734474"/>
          <c:y val="4.065040650406504E-2"/>
          <c:w val="0.74295058316385953"/>
          <c:h val="0.91056910569105687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Лист3!$B$10:$B$15</c:f>
              <c:numCache>
                <c:formatCode>General</c:formatCode>
                <c:ptCount val="6"/>
                <c:pt idx="0">
                  <c:v>2018</c:v>
                </c:pt>
                <c:pt idx="1">
                  <c:v>2017</c:v>
                </c:pt>
                <c:pt idx="2">
                  <c:v>2016</c:v>
                </c:pt>
                <c:pt idx="3">
                  <c:v>2015</c:v>
                </c:pt>
                <c:pt idx="4">
                  <c:v>2014</c:v>
                </c:pt>
                <c:pt idx="5">
                  <c:v>2013</c:v>
                </c:pt>
              </c:numCache>
            </c:numRef>
          </c:cat>
          <c:val>
            <c:numRef>
              <c:f>Лист3!$C$10:$C$15</c:f>
              <c:numCache>
                <c:formatCode>General</c:formatCode>
                <c:ptCount val="6"/>
                <c:pt idx="0">
                  <c:v>122270</c:v>
                </c:pt>
                <c:pt idx="1">
                  <c:v>128037</c:v>
                </c:pt>
                <c:pt idx="2">
                  <c:v>144766</c:v>
                </c:pt>
                <c:pt idx="3">
                  <c:v>141945</c:v>
                </c:pt>
                <c:pt idx="4">
                  <c:v>142970</c:v>
                </c:pt>
                <c:pt idx="5">
                  <c:v>144080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ED-468E-83BF-B6375FFEC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6024320"/>
        <c:axId val="36026240"/>
      </c:barChart>
      <c:catAx>
        <c:axId val="360243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6026240"/>
        <c:crosses val="autoZero"/>
        <c:auto val="1"/>
        <c:lblAlgn val="ctr"/>
        <c:lblOffset val="100"/>
        <c:noMultiLvlLbl val="0"/>
      </c:catAx>
      <c:valAx>
        <c:axId val="36026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02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4390616427184156E-3"/>
          <c:y val="0.14833198960747071"/>
          <c:w val="0.6028583963355072"/>
          <c:h val="0.66586289038384128"/>
        </c:manualLayout>
      </c:layout>
      <c:doughnutChart>
        <c:varyColors val="1"/>
        <c:ser>
          <c:idx val="0"/>
          <c:order val="0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96C896"/>
              </a:solidFill>
              <a:ln>
                <a:solidFill>
                  <a:sysClr val="window" lastClr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BBC-4773-9270-4EAAA8008788}"/>
              </c:ext>
            </c:extLst>
          </c:dPt>
          <c:dPt>
            <c:idx val="1"/>
            <c:bubble3D val="0"/>
            <c:spPr>
              <a:solidFill>
                <a:srgbClr val="FA9696"/>
              </a:solidFill>
              <a:ln>
                <a:solidFill>
                  <a:sysClr val="window" lastClr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BBC-4773-9270-4EAAA8008788}"/>
              </c:ext>
            </c:extLst>
          </c:dPt>
          <c:dPt>
            <c:idx val="2"/>
            <c:bubble3D val="0"/>
            <c:spPr>
              <a:solidFill>
                <a:srgbClr val="F74B4B"/>
              </a:solidFill>
              <a:ln>
                <a:solidFill>
                  <a:sysClr val="window" lastClr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5BBC-4773-9270-4EAAA8008788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'1.2.9'!$B$7:$B$9</c:f>
              <c:strCache>
                <c:ptCount val="3"/>
                <c:pt idx="0">
                  <c:v>Большое количество</c:v>
                </c:pt>
                <c:pt idx="1">
                  <c:v>1-3 конкурента</c:v>
                </c:pt>
                <c:pt idx="2">
                  <c:v>Конкуренты отсутствуют</c:v>
                </c:pt>
              </c:strCache>
            </c:strRef>
          </c:cat>
          <c:val>
            <c:numRef>
              <c:f>'1.2.9'!$C$7:$C$9</c:f>
              <c:numCache>
                <c:formatCode>General</c:formatCode>
                <c:ptCount val="3"/>
                <c:pt idx="0">
                  <c:v>70.099999999999994</c:v>
                </c:pt>
                <c:pt idx="1">
                  <c:v>21</c:v>
                </c:pt>
                <c:pt idx="2">
                  <c:v>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BBC-4773-9270-4EAAA800878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9192466813285582"/>
          <c:y val="0.25712420630657962"/>
          <c:w val="0.40298055963343582"/>
          <c:h val="0.31664073649555508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0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8071481299212588E-2"/>
          <c:y val="3.7383177570093865E-2"/>
          <c:w val="0.60296690452755908"/>
          <c:h val="0.96174160472931947"/>
        </c:manualLayout>
      </c:layout>
      <c:doughnutChart>
        <c:varyColors val="1"/>
        <c:ser>
          <c:idx val="0"/>
          <c:order val="0"/>
          <c:spPr>
            <a:ln>
              <a:solidFill>
                <a:sysClr val="window" lastClr="FFFFFF"/>
              </a:solidFill>
            </a:ln>
          </c:spPr>
          <c:explosion val="1"/>
          <c:dPt>
            <c:idx val="0"/>
            <c:bubble3D val="0"/>
            <c:spPr>
              <a:solidFill>
                <a:srgbClr val="96C896"/>
              </a:solidFill>
              <a:ln>
                <a:solidFill>
                  <a:sysClr val="window" lastClr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46B-4AC1-8BF6-A5B2042913BF}"/>
              </c:ext>
            </c:extLst>
          </c:dPt>
          <c:dPt>
            <c:idx val="1"/>
            <c:bubble3D val="0"/>
            <c:spPr>
              <a:solidFill>
                <a:srgbClr val="FA9696"/>
              </a:solidFill>
              <a:ln>
                <a:solidFill>
                  <a:sysClr val="window" lastClr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46B-4AC1-8BF6-A5B2042913BF}"/>
              </c:ext>
            </c:extLst>
          </c:dPt>
          <c:dPt>
            <c:idx val="2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46B-4AC1-8BF6-A5B2042913BF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'1.2.10'!$B$7:$B$9</c:f>
              <c:strCache>
                <c:ptCount val="3"/>
                <c:pt idx="0">
                  <c:v>Увеличилось</c:v>
                </c:pt>
                <c:pt idx="1">
                  <c:v>Уменьшилось</c:v>
                </c:pt>
                <c:pt idx="2">
                  <c:v>Не изменилось</c:v>
                </c:pt>
              </c:strCache>
            </c:strRef>
          </c:cat>
          <c:val>
            <c:numRef>
              <c:f>'1.2.10'!$C$7:$C$9</c:f>
              <c:numCache>
                <c:formatCode>General</c:formatCode>
                <c:ptCount val="3"/>
                <c:pt idx="0">
                  <c:v>48.4</c:v>
                </c:pt>
                <c:pt idx="1">
                  <c:v>11.8</c:v>
                </c:pt>
                <c:pt idx="2">
                  <c:v>39.700000000000003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46B-4AC1-8BF6-A5B2042913B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243376250375472"/>
          <c:y val="0.27710124119288171"/>
          <c:w val="0.33158231426859658"/>
          <c:h val="0.33015591594097354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801547752122748"/>
          <c:y val="1.8420507562939375E-2"/>
          <c:w val="0.26628787202726906"/>
          <c:h val="0.9695680711832763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5DAB5D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B1C-42FF-94D4-EF6643A148F9}"/>
              </c:ext>
            </c:extLst>
          </c:dPt>
          <c:dPt>
            <c:idx val="1"/>
            <c:bubble3D val="0"/>
            <c:spPr>
              <a:solidFill>
                <a:srgbClr val="B3D7B3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B1C-42FF-94D4-EF6643A148F9}"/>
              </c:ext>
            </c:extLst>
          </c:dPt>
          <c:dPt>
            <c:idx val="2"/>
            <c:bubble3D val="0"/>
            <c:spPr>
              <a:solidFill>
                <a:srgbClr val="FA9696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4B1C-42FF-94D4-EF6643A148F9}"/>
              </c:ext>
            </c:extLst>
          </c:dPt>
          <c:dPt>
            <c:idx val="3"/>
            <c:bubble3D val="0"/>
            <c:spPr>
              <a:solidFill>
                <a:srgbClr val="F74B4B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4B1C-42FF-94D4-EF6643A148F9}"/>
              </c:ext>
            </c:extLst>
          </c:dPt>
          <c:dPt>
            <c:idx val="4"/>
            <c:bubble3D val="0"/>
            <c:spPr>
              <a:solidFill>
                <a:srgbClr val="8064A2">
                  <a:lumMod val="60000"/>
                  <a:lumOff val="40000"/>
                </a:srgbClr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D9F2-493C-930B-55F13232B30A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Органы власти помогают бизнесу своими действиями</c:v>
                </c:pt>
                <c:pt idx="1">
                  <c:v>Органы власти ничего не предпринимают и их участие не нужно</c:v>
                </c:pt>
                <c:pt idx="2">
                  <c:v>Органы власти не предпринимают каких-либо действий, но их участие необходимо</c:v>
                </c:pt>
                <c:pt idx="3">
                  <c:v>Органы власти мешают бизнесу своими действиями</c:v>
                </c:pt>
                <c:pt idx="4">
                  <c:v>В чем-то органы власти помогают, в чем-то мешают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15.8</c:v>
                </c:pt>
                <c:pt idx="1">
                  <c:v>28.3</c:v>
                </c:pt>
                <c:pt idx="2">
                  <c:v>18.2</c:v>
                </c:pt>
                <c:pt idx="3">
                  <c:v>10.3</c:v>
                </c:pt>
                <c:pt idx="4">
                  <c:v>27.4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B1C-42FF-94D4-EF6643A148F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151078855349156"/>
          <c:y val="0.1427876477776979"/>
          <c:w val="0.39284753040249859"/>
          <c:h val="0.70807638288946328"/>
        </c:manualLayout>
      </c:layout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000" b="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2926154936154457"/>
          <c:y val="4.9022360577020904E-2"/>
          <c:w val="0.51583454165111764"/>
          <c:h val="0.937817656513883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A9696"/>
            </a:solidFill>
            <a:ln>
              <a:solidFill>
                <a:sysClr val="windowText" lastClr="000000">
                  <a:lumMod val="15000"/>
                  <a:lumOff val="85000"/>
                </a:sys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3"/>
            <c:invertIfNegative val="0"/>
            <c:bubble3D val="0"/>
            <c:spPr>
              <a:solidFill>
                <a:srgbClr val="6DB36D"/>
              </a:solidFill>
              <a:ln>
                <a:solidFill>
                  <a:sysClr val="windowText" lastClr="000000">
                    <a:lumMod val="15000"/>
                    <a:lumOff val="85000"/>
                  </a:sys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5F-4925-8D0A-253DC2AE8D58}"/>
              </c:ext>
            </c:extLst>
          </c:dPt>
          <c:dPt>
            <c:idx val="12"/>
            <c:invertIfNegative val="0"/>
            <c:bubble3D val="0"/>
            <c:spPr>
              <a:solidFill>
                <a:srgbClr val="FA9696"/>
              </a:solidFill>
              <a:ln>
                <a:solidFill>
                  <a:srgbClr val="6DB36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5F-4925-8D0A-253DC2AE8D58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FF">
                  <a:lumMod val="50000"/>
                </a:srgbClr>
              </a:solidFill>
              <a:ln>
                <a:solidFill>
                  <a:sysClr val="windowText" lastClr="000000">
                    <a:lumMod val="15000"/>
                    <a:lumOff val="85000"/>
                  </a:sys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5F-4925-8D0A-253DC2AE8D58}"/>
              </c:ext>
            </c:extLst>
          </c:dPt>
          <c:dPt>
            <c:idx val="14"/>
            <c:invertIfNegative val="0"/>
            <c:bubble3D val="0"/>
            <c:spPr>
              <a:solidFill>
                <a:srgbClr val="FA9696"/>
              </a:solidFill>
              <a:ln>
                <a:solidFill>
                  <a:srgbClr val="C3D69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5F-4925-8D0A-253DC2AE8D5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Доступ к финансированию</c:v>
                </c:pt>
                <c:pt idx="1">
                  <c:v>Высокие налоги</c:v>
                </c:pt>
                <c:pt idx="2">
                  <c:v>Нестабильность российского законодательства</c:v>
                </c:pt>
                <c:pt idx="3">
                  <c:v>Не сталкиваемся с препятствиями</c:v>
                </c:pt>
                <c:pt idx="4">
                  <c:v>Недостаточная подготовка сотрудников</c:v>
                </c:pt>
                <c:pt idx="5">
                  <c:v>Коррупция </c:v>
                </c:pt>
                <c:pt idx="6">
                  <c:v>Другое</c:v>
                </c:pt>
                <c:pt idx="7">
                  <c:v>Сложность/затянутость процедуры получения лицензий</c:v>
                </c:pt>
                <c:pt idx="8">
                  <c:v>Сложность получения доступа к земельным участкам</c:v>
                </c:pt>
                <c:pt idx="9">
                  <c:v>Политическая нестабильность, экономическая нестабильность</c:v>
                </c:pt>
                <c:pt idx="10">
                  <c:v>Низкая покупательская способность</c:v>
                </c:pt>
                <c:pt idx="11">
                  <c:v>Судебная система</c:v>
                </c:pt>
                <c:pt idx="12">
                  <c:v>Высокая конкуренция</c:v>
                </c:pt>
                <c:pt idx="13">
                  <c:v>Затрудняюсь ответить</c:v>
                </c:pt>
                <c:pt idx="14">
                  <c:v>Таможенные правила</c:v>
                </c:pt>
                <c:pt idx="15">
                  <c:v>Транспорт</c:v>
                </c:pt>
                <c:pt idx="16">
                  <c:v>Преступность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20.5</c:v>
                </c:pt>
                <c:pt idx="1">
                  <c:v>19.399999999999999</c:v>
                </c:pt>
                <c:pt idx="2">
                  <c:v>18.899999999999999</c:v>
                </c:pt>
                <c:pt idx="3">
                  <c:v>8.8000000000000007</c:v>
                </c:pt>
                <c:pt idx="4">
                  <c:v>8.1999999999999993</c:v>
                </c:pt>
                <c:pt idx="5">
                  <c:v>5.3</c:v>
                </c:pt>
                <c:pt idx="6">
                  <c:v>4.8</c:v>
                </c:pt>
                <c:pt idx="7">
                  <c:v>3</c:v>
                </c:pt>
                <c:pt idx="8">
                  <c:v>2.9</c:v>
                </c:pt>
                <c:pt idx="9">
                  <c:v>2.7</c:v>
                </c:pt>
                <c:pt idx="10">
                  <c:v>1.5</c:v>
                </c:pt>
                <c:pt idx="11">
                  <c:v>1</c:v>
                </c:pt>
                <c:pt idx="12">
                  <c:v>1</c:v>
                </c:pt>
                <c:pt idx="13">
                  <c:v>0.8</c:v>
                </c:pt>
                <c:pt idx="14">
                  <c:v>0.6</c:v>
                </c:pt>
                <c:pt idx="15">
                  <c:v>0.3</c:v>
                </c:pt>
                <c:pt idx="16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25-4DD2-B2AB-E0BC0F9976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99460608"/>
        <c:axId val="99469184"/>
      </c:barChart>
      <c:catAx>
        <c:axId val="994606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9469184"/>
        <c:crosses val="autoZero"/>
        <c:auto val="1"/>
        <c:lblAlgn val="ctr"/>
        <c:lblOffset val="100"/>
        <c:noMultiLvlLbl val="0"/>
      </c:catAx>
      <c:valAx>
        <c:axId val="9946918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60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661889942850738"/>
          <c:y val="3.3282531918194511E-2"/>
          <c:w val="0.50523342551151451"/>
          <c:h val="0.9667174680818054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7"/>
            <c:invertIfNegative val="0"/>
            <c:bubble3D val="0"/>
            <c:spPr>
              <a:solidFill>
                <a:srgbClr val="96C89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11-4301-80D4-CBD4B0730C0E}"/>
              </c:ext>
            </c:extLst>
          </c:dPt>
          <c:dPt>
            <c:idx val="8"/>
            <c:invertIfNegative val="0"/>
            <c:bubble3D val="0"/>
            <c:spPr>
              <a:solidFill>
                <a:srgbClr val="FFFFFF">
                  <a:lumMod val="5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63C-4C37-AF86-35C4224AA29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Нестабильность законодательства, регулирующего предприн. деятельность </c:v>
                </c:pt>
                <c:pt idx="1">
                  <c:v>Сложность/затянутость процедуры получения лицензий, средств гос. поддержки, разрешений, согласований и т. д.</c:v>
                </c:pt>
                <c:pt idx="2">
                  <c:v>Коррупция </c:v>
                </c:pt>
                <c:pt idx="3">
                  <c:v>Ограничение/сложность доступа к закупкам компаний с госучастием и субъектов естест. монополий</c:v>
                </c:pt>
                <c:pt idx="4">
                  <c:v>Ограничение/сложность доступа к поставкам товаров, оказанию услуг и выполнению работ в рамках госзакупок</c:v>
                </c:pt>
                <c:pt idx="5">
                  <c:v>Сложность получения доступа к земельным участкам</c:v>
                </c:pt>
                <c:pt idx="6">
                  <c:v>Иные действия </c:v>
                </c:pt>
                <c:pt idx="7">
                  <c:v>Нет ограничений</c:v>
                </c:pt>
                <c:pt idx="8">
                  <c:v>Затрудняюсь ответить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35.6</c:v>
                </c:pt>
                <c:pt idx="1">
                  <c:v>22.1</c:v>
                </c:pt>
                <c:pt idx="2">
                  <c:v>16.2</c:v>
                </c:pt>
                <c:pt idx="3">
                  <c:v>15.8</c:v>
                </c:pt>
                <c:pt idx="4">
                  <c:v>14.3</c:v>
                </c:pt>
                <c:pt idx="5">
                  <c:v>12.9</c:v>
                </c:pt>
                <c:pt idx="6">
                  <c:v>1.8</c:v>
                </c:pt>
                <c:pt idx="7">
                  <c:v>30.9</c:v>
                </c:pt>
                <c:pt idx="8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11-4301-80D4-CBD4B0730C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99568256"/>
        <c:axId val="100215040"/>
      </c:barChart>
      <c:catAx>
        <c:axId val="995682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ru-RU"/>
          </a:p>
        </c:txPr>
        <c:crossAx val="100215040"/>
        <c:crosses val="autoZero"/>
        <c:auto val="1"/>
        <c:lblAlgn val="ctr"/>
        <c:lblOffset val="100"/>
        <c:noMultiLvlLbl val="0"/>
      </c:catAx>
      <c:valAx>
        <c:axId val="10021504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56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b="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4710266110783013"/>
          <c:y val="2.4326798938049028E-2"/>
          <c:w val="0.74105386925819161"/>
          <c:h val="0.8483459635639644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5DAB5D"/>
            </a:solidFill>
            <a:ln>
              <a:solidFill>
                <a:sysClr val="window" lastClr="FFFFFF"/>
              </a:solidFill>
            </a:ln>
          </c:spPr>
          <c:invertIfNegative val="0"/>
          <c:dLbls>
            <c:dLbl>
              <c:idx val="0"/>
              <c:layout>
                <c:manualLayout>
                  <c:x val="7.9660670633079113E-3"/>
                  <c:y val="-4.22705334108625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C1-41C9-AF29-A8C3DF3F648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</c:v>
                </c:pt>
                <c:pt idx="1">
                  <c:v>УФАС по НСО</c:v>
                </c:pt>
                <c:pt idx="2">
                  <c:v>ОМСУ</c:v>
                </c:pt>
                <c:pt idx="3">
                  <c:v>ОИОГВ НСО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4.5999999999999999E-2</c:v>
                </c:pt>
                <c:pt idx="1">
                  <c:v>7.9000000000000001E-2</c:v>
                </c:pt>
                <c:pt idx="2">
                  <c:v>0.09</c:v>
                </c:pt>
                <c:pt idx="3">
                  <c:v>0.106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C1-41C9-AF29-A8C3DF3F64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96C896"/>
            </a:solidFill>
            <a:ln>
              <a:solidFill>
                <a:sysClr val="window" lastClr="FFFFFF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</c:v>
                </c:pt>
                <c:pt idx="1">
                  <c:v>УФАС по НСО</c:v>
                </c:pt>
                <c:pt idx="2">
                  <c:v>ОМСУ</c:v>
                </c:pt>
                <c:pt idx="3">
                  <c:v>ОИОГВ НСО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0.53200000000000003</c:v>
                </c:pt>
                <c:pt idx="1">
                  <c:v>0.55100000000000005</c:v>
                </c:pt>
                <c:pt idx="2">
                  <c:v>0.51300000000000001</c:v>
                </c:pt>
                <c:pt idx="3">
                  <c:v>0.53799999999999992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C1-41C9-AF29-A8C3DF3F64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rgbClr val="FA9696"/>
            </a:solidFill>
            <a:ln>
              <a:solidFill>
                <a:sysClr val="window" lastClr="FFFFFF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</c:v>
                </c:pt>
                <c:pt idx="1">
                  <c:v>УФАС по НСО</c:v>
                </c:pt>
                <c:pt idx="2">
                  <c:v>ОМСУ</c:v>
                </c:pt>
                <c:pt idx="3">
                  <c:v>ОИОГВ НСО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0.42200000000000004</c:v>
                </c:pt>
                <c:pt idx="1">
                  <c:v>0.37</c:v>
                </c:pt>
                <c:pt idx="2">
                  <c:v>0.39700000000000002</c:v>
                </c:pt>
                <c:pt idx="3">
                  <c:v>0.35600000000000004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C1-41C9-AF29-A8C3DF3F64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0259712"/>
        <c:axId val="100261248"/>
      </c:barChart>
      <c:catAx>
        <c:axId val="1002597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0261248"/>
        <c:crosses val="autoZero"/>
        <c:auto val="1"/>
        <c:lblAlgn val="ctr"/>
        <c:lblOffset val="100"/>
        <c:noMultiLvlLbl val="0"/>
      </c:catAx>
      <c:valAx>
        <c:axId val="100261248"/>
        <c:scaling>
          <c:orientation val="minMax"/>
          <c:max val="1"/>
          <c:min val="0"/>
        </c:scaling>
        <c:delete val="1"/>
        <c:axPos val="b"/>
        <c:majorGridlines/>
        <c:numFmt formatCode="0%" sourceLinked="1"/>
        <c:majorTickMark val="out"/>
        <c:minorTickMark val="none"/>
        <c:tickLblPos val="none"/>
        <c:crossAx val="100259712"/>
        <c:crosses val="autoZero"/>
        <c:crossBetween val="between"/>
        <c:majorUnit val="0.2"/>
      </c:valAx>
    </c:plotArea>
    <c:legend>
      <c:legendPos val="b"/>
      <c:layout>
        <c:manualLayout>
          <c:xMode val="edge"/>
          <c:yMode val="edge"/>
          <c:x val="0.39067492644111135"/>
          <c:y val="0.80902495883666659"/>
          <c:w val="0.58889837094385544"/>
          <c:h val="0.12472269770626573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n>
            <a:noFill/>
          </a:ln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0124132298057422E-2"/>
          <c:y val="0"/>
          <c:w val="0.45179599386076447"/>
          <c:h val="0.9758798888345121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74B4B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71E-4C70-95B5-81FC0B9E21C0}"/>
              </c:ext>
            </c:extLst>
          </c:dPt>
          <c:dPt>
            <c:idx val="1"/>
            <c:bubble3D val="0"/>
            <c:spPr>
              <a:solidFill>
                <a:srgbClr val="D0E6D0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71E-4C70-95B5-81FC0B9E21C0}"/>
              </c:ext>
            </c:extLst>
          </c:dPt>
          <c:dPt>
            <c:idx val="2"/>
            <c:bubble3D val="0"/>
            <c:spPr>
              <a:solidFill>
                <a:srgbClr val="FCBABA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71E-4C70-95B5-81FC0B9E21C0}"/>
              </c:ext>
            </c:extLst>
          </c:dPt>
          <c:dPt>
            <c:idx val="3"/>
            <c:bubble3D val="0"/>
            <c:spPr>
              <a:solidFill>
                <a:srgbClr val="5DAB5D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71E-4C70-95B5-81FC0B9E21C0}"/>
              </c:ext>
            </c:extLst>
          </c:dPt>
          <c:dLbls>
            <c:dLbl>
              <c:idx val="0"/>
              <c:layout>
                <c:manualLayout>
                  <c:x val="2.2870211549457084E-3"/>
                  <c:y val="-1.120448179271725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71E-4C70-95B5-81FC0B9E21C0}"/>
                </c:ext>
              </c:extLst>
            </c:dLbl>
            <c:dLbl>
              <c:idx val="3"/>
              <c:layout>
                <c:manualLayout>
                  <c:x val="4.8027444253859353E-2"/>
                  <c:y val="0.2689075630252119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71E-4C70-95B5-81FC0B9E21C0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Есть непреодолимые административные барьеры</c:v>
                </c:pt>
                <c:pt idx="1">
                  <c:v>Административные барьеры имеют тенденцию к снижению</c:v>
                </c:pt>
                <c:pt idx="2">
                  <c:v>Административные барьеры имеют тенденцию к увеличению</c:v>
                </c:pt>
                <c:pt idx="3">
                  <c:v>Непреодолимые административные барьеры отсутствуют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11.5</c:v>
                </c:pt>
                <c:pt idx="1">
                  <c:v>16.399999999999999</c:v>
                </c:pt>
                <c:pt idx="2">
                  <c:v>17.3</c:v>
                </c:pt>
                <c:pt idx="3">
                  <c:v>54.8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71E-4C70-95B5-81FC0B9E21C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7987054936282802"/>
          <c:y val="4.7230863237418076E-2"/>
          <c:w val="0.50053286260374352"/>
          <c:h val="0.86719712302497787"/>
        </c:manualLayout>
      </c:layout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0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3354139991075885"/>
          <c:y val="2.3544800523217811E-2"/>
          <c:w val="0.51440449161752533"/>
          <c:h val="0.8692697095008317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[диаграмма_таблица.xlsx]Лист2!$D$4:$D$5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ADC1EA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[диаграмма_таблица.xlsx]Лист2!$C$6:$C$19</c:f>
              <c:strCache>
                <c:ptCount val="14"/>
                <c:pt idx="0">
                  <c:v>Медицинские услуги</c:v>
                </c:pt>
                <c:pt idx="1">
                  <c:v>Услуги жилищно-коммунального хозяйства</c:v>
                </c:pt>
                <c:pt idx="2">
                  <c:v>Услуги психолого-педагогического сопровождения детей с ограниченными возможностями здоровья</c:v>
                </c:pt>
                <c:pt idx="3">
                  <c:v>Услуги высокотехнологичной медицинской помощи</c:v>
                </c:pt>
                <c:pt idx="4">
                  <c:v>Услуги по производству, переработке и хранению сельскохозяйственной продукции</c:v>
                </c:pt>
                <c:pt idx="5">
                  <c:v>Услуги детского отдыха и оздоровления</c:v>
                </c:pt>
                <c:pt idx="6">
                  <c:v>Услуги социального обслуживания населения</c:v>
                </c:pt>
                <c:pt idx="7">
                  <c:v>Розничная торговля</c:v>
                </c:pt>
                <c:pt idx="8">
                  <c:v>Услуги по сбору, сортировке и переработке твердых коммунальных (бытовых) отходов</c:v>
                </c:pt>
                <c:pt idx="9">
                  <c:v>Услуги дошкольного образования</c:v>
                </c:pt>
                <c:pt idx="10">
                  <c:v>Услуги дополнительного образования детей</c:v>
                </c:pt>
                <c:pt idx="11">
                  <c:v>Услуги по перевозке пассажиров наземным транспортом (автобусные перевозки и такси)</c:v>
                </c:pt>
                <c:pt idx="12">
                  <c:v>Услуги связи</c:v>
                </c:pt>
                <c:pt idx="13">
                  <c:v>Услуги в сфере культуры</c:v>
                </c:pt>
              </c:strCache>
            </c:strRef>
          </c:cat>
          <c:val>
            <c:numRef>
              <c:f>[диаграмма_таблица.xlsx]Лист2!$D$6:$D$19</c:f>
              <c:numCache>
                <c:formatCode>0.00%</c:formatCode>
                <c:ptCount val="14"/>
                <c:pt idx="0" formatCode="0%">
                  <c:v>0.42000000000000032</c:v>
                </c:pt>
                <c:pt idx="1">
                  <c:v>0.53600000000000003</c:v>
                </c:pt>
                <c:pt idx="2">
                  <c:v>0.60600000000000065</c:v>
                </c:pt>
                <c:pt idx="3">
                  <c:v>0.61600000000000465</c:v>
                </c:pt>
                <c:pt idx="4">
                  <c:v>0.67800000000001281</c:v>
                </c:pt>
                <c:pt idx="5">
                  <c:v>0.68300000000000005</c:v>
                </c:pt>
                <c:pt idx="6">
                  <c:v>0.69599999999999995</c:v>
                </c:pt>
                <c:pt idx="7">
                  <c:v>0.70800000000000063</c:v>
                </c:pt>
                <c:pt idx="8">
                  <c:v>0.71400000000000063</c:v>
                </c:pt>
                <c:pt idx="9">
                  <c:v>0.74700000000000988</c:v>
                </c:pt>
                <c:pt idx="10" formatCode="0%">
                  <c:v>0.78</c:v>
                </c:pt>
                <c:pt idx="11">
                  <c:v>0.78900000000000003</c:v>
                </c:pt>
                <c:pt idx="12">
                  <c:v>0.84600000000000064</c:v>
                </c:pt>
                <c:pt idx="13" formatCode="0%">
                  <c:v>0.86000000000000065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4B-4B75-BF65-40AC6F00459A}"/>
            </c:ext>
          </c:extLst>
        </c:ser>
        <c:ser>
          <c:idx val="1"/>
          <c:order val="1"/>
          <c:tx>
            <c:strRef>
              <c:f>[диаграмма_таблица.xlsx]Лист2!$E$4:$E$5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[диаграмма_таблица.xlsx]Лист2!$C$6:$C$19</c:f>
              <c:strCache>
                <c:ptCount val="14"/>
                <c:pt idx="0">
                  <c:v>Медицинские услуги</c:v>
                </c:pt>
                <c:pt idx="1">
                  <c:v>Услуги жилищно-коммунального хозяйства</c:v>
                </c:pt>
                <c:pt idx="2">
                  <c:v>Услуги психолого-педагогического сопровождения детей с ограниченными возможностями здоровья</c:v>
                </c:pt>
                <c:pt idx="3">
                  <c:v>Услуги высокотехнологичной медицинской помощи</c:v>
                </c:pt>
                <c:pt idx="4">
                  <c:v>Услуги по производству, переработке и хранению сельскохозяйственной продукции</c:v>
                </c:pt>
                <c:pt idx="5">
                  <c:v>Услуги детского отдыха и оздоровления</c:v>
                </c:pt>
                <c:pt idx="6">
                  <c:v>Услуги социального обслуживания населения</c:v>
                </c:pt>
                <c:pt idx="7">
                  <c:v>Розничная торговля</c:v>
                </c:pt>
                <c:pt idx="8">
                  <c:v>Услуги по сбору, сортировке и переработке твердых коммунальных (бытовых) отходов</c:v>
                </c:pt>
                <c:pt idx="9">
                  <c:v>Услуги дошкольного образования</c:v>
                </c:pt>
                <c:pt idx="10">
                  <c:v>Услуги дополнительного образования детей</c:v>
                </c:pt>
                <c:pt idx="11">
                  <c:v>Услуги по перевозке пассажиров наземным транспортом (автобусные перевозки и такси)</c:v>
                </c:pt>
                <c:pt idx="12">
                  <c:v>Услуги связи</c:v>
                </c:pt>
                <c:pt idx="13">
                  <c:v>Услуги в сфере культуры</c:v>
                </c:pt>
              </c:strCache>
            </c:strRef>
          </c:cat>
          <c:val>
            <c:numRef>
              <c:f>[диаграмма_таблица.xlsx]Лист2!$E$6:$E$19</c:f>
              <c:numCache>
                <c:formatCode>0.00%</c:formatCode>
                <c:ptCount val="14"/>
                <c:pt idx="0" formatCode="0%">
                  <c:v>0.58000000000000007</c:v>
                </c:pt>
                <c:pt idx="1">
                  <c:v>0.46400000000000002</c:v>
                </c:pt>
                <c:pt idx="2">
                  <c:v>0.39400000000000607</c:v>
                </c:pt>
                <c:pt idx="3">
                  <c:v>0.38400000000000556</c:v>
                </c:pt>
                <c:pt idx="4">
                  <c:v>0.32200000000000556</c:v>
                </c:pt>
                <c:pt idx="5">
                  <c:v>0.31700000000000511</c:v>
                </c:pt>
                <c:pt idx="6">
                  <c:v>0.30400000000000038</c:v>
                </c:pt>
                <c:pt idx="7">
                  <c:v>0.29200000000000031</c:v>
                </c:pt>
                <c:pt idx="8">
                  <c:v>0.28600000000000031</c:v>
                </c:pt>
                <c:pt idx="9">
                  <c:v>0.253</c:v>
                </c:pt>
                <c:pt idx="10" formatCode="0%">
                  <c:v>0.22</c:v>
                </c:pt>
                <c:pt idx="11">
                  <c:v>0.21100000000000024</c:v>
                </c:pt>
                <c:pt idx="12">
                  <c:v>0.15400000000000041</c:v>
                </c:pt>
                <c:pt idx="13" formatCode="0%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4B-4B75-BF65-40AC6F0045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0620928"/>
        <c:axId val="100630912"/>
      </c:barChart>
      <c:catAx>
        <c:axId val="1006209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00630912"/>
        <c:crosses val="autoZero"/>
        <c:auto val="1"/>
        <c:lblAlgn val="ctr"/>
        <c:lblOffset val="100"/>
        <c:noMultiLvlLbl val="0"/>
      </c:catAx>
      <c:valAx>
        <c:axId val="100630912"/>
        <c:scaling>
          <c:orientation val="minMax"/>
        </c:scaling>
        <c:delete val="1"/>
        <c:axPos val="b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0%" sourceLinked="1"/>
        <c:majorTickMark val="out"/>
        <c:minorTickMark val="none"/>
        <c:tickLblPos val="nextTo"/>
        <c:crossAx val="100620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7990913981273516"/>
          <c:y val="0.95134939721809675"/>
          <c:w val="0.58126308908621027"/>
          <c:h val="4.8449555316376756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701370749708918"/>
          <c:y val="2.3810417928528206E-2"/>
          <c:w val="0.48449438557023011"/>
          <c:h val="0.9049231227829145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Снизилось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Lbls>
            <c:dLbl>
              <c:idx val="2"/>
              <c:layout>
                <c:manualLayout>
                  <c:x val="1.282873636946786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DA3-45CC-8BDE-AA6CBA3CC78F}"/>
                </c:ext>
              </c:extLst>
            </c:dLbl>
            <c:dLbl>
              <c:idx val="5"/>
              <c:layout>
                <c:manualLayout>
                  <c:x val="1.282873636946786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A3-45CC-8BDE-AA6CBA3CC78F}"/>
                </c:ext>
              </c:extLst>
            </c:dLbl>
            <c:dLbl>
              <c:idx val="8"/>
              <c:layout>
                <c:manualLayout>
                  <c:x val="1.0690613641223007E-2"/>
                  <c:y val="6.81332636641113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DA3-45CC-8BDE-AA6CBA3CC78F}"/>
                </c:ext>
              </c:extLst>
            </c:dLbl>
            <c:dLbl>
              <c:idx val="9"/>
              <c:layout>
                <c:manualLayout>
                  <c:x val="1.069061364122300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DA3-45CC-8BDE-AA6CBA3CC78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ОВЗ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по производству, переработке и хранению с/х продукции</c:v>
                </c:pt>
                <c:pt idx="12">
                  <c:v>Услуги по сбору, сортировке и переработке ТБО</c:v>
                </c:pt>
                <c:pt idx="13">
                  <c:v>Услуги высокотехнологичной медицинской помощи</c:v>
                </c:pt>
              </c:strCache>
            </c:strRef>
          </c:cat>
          <c:val>
            <c:numRef>
              <c:f>Лист1!$B$2:$B$15</c:f>
              <c:numCache>
                <c:formatCode>###0.0%</c:formatCode>
                <c:ptCount val="14"/>
                <c:pt idx="0">
                  <c:v>8.4000000000000047E-2</c:v>
                </c:pt>
                <c:pt idx="1">
                  <c:v>8.4000000000000047E-2</c:v>
                </c:pt>
                <c:pt idx="2">
                  <c:v>6.8000000000000019E-2</c:v>
                </c:pt>
                <c:pt idx="3">
                  <c:v>0.21700000000000041</c:v>
                </c:pt>
                <c:pt idx="4">
                  <c:v>0.13300000000000001</c:v>
                </c:pt>
                <c:pt idx="5">
                  <c:v>5.7000000000000023E-2</c:v>
                </c:pt>
                <c:pt idx="6">
                  <c:v>0.18100000000000024</c:v>
                </c:pt>
                <c:pt idx="7">
                  <c:v>0.13200000000000001</c:v>
                </c:pt>
                <c:pt idx="8">
                  <c:v>7.3000000000000009E-2</c:v>
                </c:pt>
                <c:pt idx="9">
                  <c:v>7.6999999999999999E-2</c:v>
                </c:pt>
                <c:pt idx="10">
                  <c:v>8.9000000000000065E-2</c:v>
                </c:pt>
                <c:pt idx="11">
                  <c:v>0.113</c:v>
                </c:pt>
                <c:pt idx="12">
                  <c:v>7.8000000000000014E-2</c:v>
                </c:pt>
                <c:pt idx="13">
                  <c:v>0.113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A3-45CC-8BDE-AA6CBA3CC78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Увеличилось</c:v>
                </c:pt>
              </c:strCache>
            </c:strRef>
          </c:tx>
          <c:spPr>
            <a:solidFill>
              <a:srgbClr val="ADC1EA"/>
            </a:solidFill>
            <a:ln>
              <a:noFill/>
            </a:ln>
          </c:spPr>
          <c:invertIfNegative val="0"/>
          <c:dLbls>
            <c:dLbl>
              <c:idx val="4"/>
              <c:layout>
                <c:manualLayout>
                  <c:x val="1.9230769230769659E-2"/>
                  <c:y val="-3.97136987403043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A3-45CC-8BDE-AA6CBA3CC78F}"/>
                </c:ext>
              </c:extLst>
            </c:dLbl>
            <c:dLbl>
              <c:idx val="10"/>
              <c:layout>
                <c:manualLayout>
                  <c:x val="8.5470085470085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DA3-45CC-8BDE-AA6CBA3CC78F}"/>
                </c:ext>
              </c:extLst>
            </c:dLbl>
            <c:dLbl>
              <c:idx val="11"/>
              <c:layout>
                <c:manualLayout>
                  <c:x val="1.4170040485829958E-2"/>
                  <c:y val="1.6583747927032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DA3-45CC-8BDE-AA6CBA3CC78F}"/>
                </c:ext>
              </c:extLst>
            </c:dLbl>
            <c:dLbl>
              <c:idx val="12"/>
              <c:layout>
                <c:manualLayout>
                  <c:x val="6.41025641025645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DA3-45CC-8BDE-AA6CBA3CC78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ОВЗ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по производству, переработке и хранению с/х продукции</c:v>
                </c:pt>
                <c:pt idx="12">
                  <c:v>Услуги по сбору, сортировке и переработке ТБО</c:v>
                </c:pt>
                <c:pt idx="13">
                  <c:v>Услуги высокотехнологичной медицинской помощи</c:v>
                </c:pt>
              </c:strCache>
            </c:strRef>
          </c:cat>
          <c:val>
            <c:numRef>
              <c:f>Лист1!$C$2:$C$15</c:f>
              <c:numCache>
                <c:formatCode>###0.0%</c:formatCode>
                <c:ptCount val="14"/>
                <c:pt idx="0">
                  <c:v>0.251</c:v>
                </c:pt>
                <c:pt idx="1">
                  <c:v>0.24100000000000021</c:v>
                </c:pt>
                <c:pt idx="2">
                  <c:v>0.30200000000000032</c:v>
                </c:pt>
                <c:pt idx="3">
                  <c:v>0.21000000000000021</c:v>
                </c:pt>
                <c:pt idx="4">
                  <c:v>0.16900000000000001</c:v>
                </c:pt>
                <c:pt idx="5">
                  <c:v>0.29500000000000032</c:v>
                </c:pt>
                <c:pt idx="6">
                  <c:v>0.14800000000000021</c:v>
                </c:pt>
                <c:pt idx="7">
                  <c:v>0.26100000000000001</c:v>
                </c:pt>
                <c:pt idx="8">
                  <c:v>0.251</c:v>
                </c:pt>
                <c:pt idx="9">
                  <c:v>0.27100000000000002</c:v>
                </c:pt>
                <c:pt idx="10">
                  <c:v>0.18800000000000044</c:v>
                </c:pt>
                <c:pt idx="11">
                  <c:v>0.18100000000000024</c:v>
                </c:pt>
                <c:pt idx="12">
                  <c:v>0.161</c:v>
                </c:pt>
                <c:pt idx="13">
                  <c:v>0.33600000000000302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DA3-45CC-8BDE-AA6CBA3CC78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изменилось</c:v>
                </c:pt>
              </c:strCache>
            </c:strRef>
          </c:tx>
          <c:spPr>
            <a:solidFill>
              <a:srgbClr val="B3A2C7"/>
            </a:solidFill>
          </c:spPr>
          <c:invertIfNegative val="0"/>
          <c:dLbls>
            <c:dLbl>
              <c:idx val="4"/>
              <c:layout>
                <c:manualLayout>
                  <c:x val="1.92307692307696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DA3-45CC-8BDE-AA6CBA3CC78F}"/>
                </c:ext>
              </c:extLst>
            </c:dLbl>
            <c:dLbl>
              <c:idx val="7"/>
              <c:layout>
                <c:manualLayout>
                  <c:x val="-2.4064975433671091E-2"/>
                  <c:y val="-1.644466370662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DA3-45CC-8BDE-AA6CBA3CC78F}"/>
                </c:ext>
              </c:extLst>
            </c:dLbl>
            <c:dLbl>
              <c:idx val="9"/>
              <c:layout>
                <c:manualLayout>
                  <c:x val="-1.6043316955780609E-2"/>
                  <c:y val="-1.644466370662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DA3-45CC-8BDE-AA6CBA3CC78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ОВЗ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по производству, переработке и хранению с/х продукции</c:v>
                </c:pt>
                <c:pt idx="12">
                  <c:v>Услуги по сбору, сортировке и переработке ТБО</c:v>
                </c:pt>
                <c:pt idx="13">
                  <c:v>Услуги высокотехнологичной медицинской помощи</c:v>
                </c:pt>
              </c:strCache>
            </c:strRef>
          </c:cat>
          <c:val>
            <c:numRef>
              <c:f>Лист1!$D$2:$D$15</c:f>
              <c:numCache>
                <c:formatCode>###0.0%</c:formatCode>
                <c:ptCount val="14"/>
                <c:pt idx="0">
                  <c:v>0.66600000000000603</c:v>
                </c:pt>
                <c:pt idx="1">
                  <c:v>0.67400000000000604</c:v>
                </c:pt>
                <c:pt idx="2">
                  <c:v>0.63000000000000522</c:v>
                </c:pt>
                <c:pt idx="3">
                  <c:v>0.57299999999999995</c:v>
                </c:pt>
                <c:pt idx="4">
                  <c:v>0.69799999999999995</c:v>
                </c:pt>
                <c:pt idx="5">
                  <c:v>0.64700000000000524</c:v>
                </c:pt>
                <c:pt idx="6">
                  <c:v>0.67100000000000604</c:v>
                </c:pt>
                <c:pt idx="7">
                  <c:v>0.60700000000000065</c:v>
                </c:pt>
                <c:pt idx="8">
                  <c:v>0.67600000000000604</c:v>
                </c:pt>
                <c:pt idx="9">
                  <c:v>0.65200000000000569</c:v>
                </c:pt>
                <c:pt idx="10">
                  <c:v>0.72300000000000064</c:v>
                </c:pt>
                <c:pt idx="11">
                  <c:v>0.70600000000000063</c:v>
                </c:pt>
                <c:pt idx="12">
                  <c:v>0.76100000000000523</c:v>
                </c:pt>
                <c:pt idx="13">
                  <c:v>0.55100000000000005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BDA3-45CC-8BDE-AA6CBA3CC7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2462976"/>
        <c:axId val="102464512"/>
      </c:barChart>
      <c:catAx>
        <c:axId val="1024629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02464512"/>
        <c:crosses val="autoZero"/>
        <c:auto val="1"/>
        <c:lblAlgn val="ctr"/>
        <c:lblOffset val="100"/>
        <c:noMultiLvlLbl val="0"/>
      </c:catAx>
      <c:valAx>
        <c:axId val="102464512"/>
        <c:scaling>
          <c:orientation val="minMax"/>
          <c:max val="1"/>
          <c:min val="0"/>
        </c:scaling>
        <c:delete val="1"/>
        <c:axPos val="t"/>
        <c:majorGridlines/>
        <c:numFmt formatCode="###0.0%" sourceLinked="1"/>
        <c:majorTickMark val="out"/>
        <c:minorTickMark val="none"/>
        <c:tickLblPos val="nextTo"/>
        <c:crossAx val="102462976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  <c:spPr>
        <a:noFill/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699604282532411"/>
          <c:y val="5.7348453452887783E-2"/>
          <c:w val="0.46996804682283388"/>
          <c:h val="0.8608052970651480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'3.6.1'!$D$5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ADC1EA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7</a:t>
                    </a:r>
                    <a:r>
                      <a:rPr lang="en-US"/>
                      <a:t>8,1%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FF-42AA-B78F-61A12DE5DCA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7</a:t>
                    </a:r>
                    <a:r>
                      <a:rPr lang="en-US"/>
                      <a:t>7,2%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FF-42AA-B78F-61A12DE5DCA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7</a:t>
                    </a:r>
                    <a:r>
                      <a:rPr lang="en-US"/>
                      <a:t>4,6%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FF-42AA-B78F-61A12DE5DCA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9,8%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FF-42AA-B78F-61A12DE5DCA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6,1%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5FF-42AA-B78F-61A12DE5DCA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1,8%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FF-42AA-B78F-61A12DE5DCA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0,1%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FF-42AA-B78F-61A12DE5DCA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8,9%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5FF-42AA-B78F-61A12DE5DCA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5,2%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5FF-42AA-B78F-61A12DE5DCAD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6,2%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5FF-42AA-B78F-61A12DE5DCAD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3,8%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5FF-42AA-B78F-61A12DE5DCAD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8,6%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5FF-42AA-B78F-61A12DE5DCAD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2,6%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5FF-42AA-B78F-61A12DE5DCAD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2,2%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5FF-42AA-B78F-61A12DE5DC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'3.6.1'!$C$6:$C$19</c:f>
              <c:strCache>
                <c:ptCount val="14"/>
                <c:pt idx="0">
                  <c:v>Услуги связи</c:v>
                </c:pt>
                <c:pt idx="1">
                  <c:v>Услуги по перевозке пассажиров наземным транспортом (автобусные перевозки и такси)</c:v>
                </c:pt>
                <c:pt idx="2">
                  <c:v>Услуги в сфере культуры</c:v>
                </c:pt>
                <c:pt idx="3">
                  <c:v>Услуги по сбору, сортировке и переработке твердых коммунальных (бытовых) отходов</c:v>
                </c:pt>
                <c:pt idx="4">
                  <c:v>Услуги социального обслуживания населения</c:v>
                </c:pt>
                <c:pt idx="5">
                  <c:v>Услуги по производству, переработке и хранению сельскохозяйственной продукции</c:v>
                </c:pt>
                <c:pt idx="6">
                  <c:v>Услуги психолого-педагогического сопровождения детей с ограниченными возможностями здоровья</c:v>
                </c:pt>
                <c:pt idx="7">
                  <c:v>Услуги дошкольного образования</c:v>
                </c:pt>
                <c:pt idx="8">
                  <c:v>Услуги дополнительного образования детей</c:v>
                </c:pt>
                <c:pt idx="9">
                  <c:v>Розничная торговля</c:v>
                </c:pt>
                <c:pt idx="10">
                  <c:v>Услуги детского отдыха и оздоровления</c:v>
                </c:pt>
                <c:pt idx="11">
                  <c:v>Услуги жилищно-коммунального хозяйства</c:v>
                </c:pt>
                <c:pt idx="12">
                  <c:v>Услуги высокотехнологичной медицинской помощи</c:v>
                </c:pt>
                <c:pt idx="13">
                  <c:v>Медицинские услуги</c:v>
                </c:pt>
              </c:strCache>
            </c:strRef>
          </c:cat>
          <c:val>
            <c:numRef>
              <c:f>'3.6.1'!$D$6:$D$19</c:f>
              <c:numCache>
                <c:formatCode>General</c:formatCode>
                <c:ptCount val="14"/>
                <c:pt idx="0">
                  <c:v>78.099999999999994</c:v>
                </c:pt>
                <c:pt idx="1">
                  <c:v>77.2</c:v>
                </c:pt>
                <c:pt idx="2">
                  <c:v>74.599999999999994</c:v>
                </c:pt>
                <c:pt idx="3">
                  <c:v>69.8</c:v>
                </c:pt>
                <c:pt idx="4">
                  <c:v>66.099999999999994</c:v>
                </c:pt>
                <c:pt idx="5">
                  <c:v>61.8</c:v>
                </c:pt>
                <c:pt idx="6">
                  <c:v>60.1</c:v>
                </c:pt>
                <c:pt idx="7">
                  <c:v>58.9</c:v>
                </c:pt>
                <c:pt idx="8">
                  <c:v>55.2</c:v>
                </c:pt>
                <c:pt idx="9">
                  <c:v>46.2</c:v>
                </c:pt>
                <c:pt idx="10">
                  <c:v>43.8</c:v>
                </c:pt>
                <c:pt idx="11">
                  <c:v>38.6</c:v>
                </c:pt>
                <c:pt idx="12">
                  <c:v>32.6</c:v>
                </c:pt>
                <c:pt idx="13">
                  <c:v>32.200000000000003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5FF-42AA-B78F-61A12DE5DCAD}"/>
            </c:ext>
          </c:extLst>
        </c:ser>
        <c:ser>
          <c:idx val="1"/>
          <c:order val="1"/>
          <c:tx>
            <c:strRef>
              <c:f>'3.6.1'!$E$5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1,9%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5FF-42AA-B78F-61A12DE5DCA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2,8%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5FF-42AA-B78F-61A12DE5DCA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5,4%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5FF-42AA-B78F-61A12DE5DCA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0,2%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5FF-42AA-B78F-61A12DE5DCA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3,9%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5FF-42AA-B78F-61A12DE5DCA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8,2%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95FF-42AA-B78F-61A12DE5DCA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9,9%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95FF-42AA-B78F-61A12DE5DCA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1,1%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95FF-42AA-B78F-61A12DE5DCA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4,8%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95FF-42AA-B78F-61A12DE5DCAD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3,8%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5FF-42AA-B78F-61A12DE5DCAD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6,2%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95FF-42AA-B78F-61A12DE5DCAD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1,4%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95FF-42AA-B78F-61A12DE5DCAD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7,4%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95FF-42AA-B78F-61A12DE5DCAD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7,8%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95FF-42AA-B78F-61A12DE5DC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'3.6.1'!$C$6:$C$19</c:f>
              <c:strCache>
                <c:ptCount val="14"/>
                <c:pt idx="0">
                  <c:v>Услуги связи</c:v>
                </c:pt>
                <c:pt idx="1">
                  <c:v>Услуги по перевозке пассажиров наземным транспортом (автобусные перевозки и такси)</c:v>
                </c:pt>
                <c:pt idx="2">
                  <c:v>Услуги в сфере культуры</c:v>
                </c:pt>
                <c:pt idx="3">
                  <c:v>Услуги по сбору, сортировке и переработке твердых коммунальных (бытовых) отходов</c:v>
                </c:pt>
                <c:pt idx="4">
                  <c:v>Услуги социального обслуживания населения</c:v>
                </c:pt>
                <c:pt idx="5">
                  <c:v>Услуги по производству, переработке и хранению сельскохозяйственной продукции</c:v>
                </c:pt>
                <c:pt idx="6">
                  <c:v>Услуги психолого-педагогического сопровождения детей с ограниченными возможностями здоровья</c:v>
                </c:pt>
                <c:pt idx="7">
                  <c:v>Услуги дошкольного образования</c:v>
                </c:pt>
                <c:pt idx="8">
                  <c:v>Услуги дополнительного образования детей</c:v>
                </c:pt>
                <c:pt idx="9">
                  <c:v>Розничная торговля</c:v>
                </c:pt>
                <c:pt idx="10">
                  <c:v>Услуги детского отдыха и оздоровления</c:v>
                </c:pt>
                <c:pt idx="11">
                  <c:v>Услуги жилищно-коммунального хозяйства</c:v>
                </c:pt>
                <c:pt idx="12">
                  <c:v>Услуги высокотехнологичной медицинской помощи</c:v>
                </c:pt>
                <c:pt idx="13">
                  <c:v>Медицинские услуги</c:v>
                </c:pt>
              </c:strCache>
            </c:strRef>
          </c:cat>
          <c:val>
            <c:numRef>
              <c:f>'3.6.1'!$E$6:$E$19</c:f>
              <c:numCache>
                <c:formatCode>General</c:formatCode>
                <c:ptCount val="14"/>
                <c:pt idx="0">
                  <c:v>21.9</c:v>
                </c:pt>
                <c:pt idx="1">
                  <c:v>22.8</c:v>
                </c:pt>
                <c:pt idx="2">
                  <c:v>25.4</c:v>
                </c:pt>
                <c:pt idx="3">
                  <c:v>30.2</c:v>
                </c:pt>
                <c:pt idx="4">
                  <c:v>33.9</c:v>
                </c:pt>
                <c:pt idx="5">
                  <c:v>38.200000000000003</c:v>
                </c:pt>
                <c:pt idx="6">
                  <c:v>39.9</c:v>
                </c:pt>
                <c:pt idx="7">
                  <c:v>41.1</c:v>
                </c:pt>
                <c:pt idx="8">
                  <c:v>44.8</c:v>
                </c:pt>
                <c:pt idx="9">
                  <c:v>53.8</c:v>
                </c:pt>
                <c:pt idx="10">
                  <c:v>56.2</c:v>
                </c:pt>
                <c:pt idx="11">
                  <c:v>61.4</c:v>
                </c:pt>
                <c:pt idx="12">
                  <c:v>67.400000000000006</c:v>
                </c:pt>
                <c:pt idx="13">
                  <c:v>67.8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95FF-42AA-B78F-61A12DE5DC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2360576"/>
        <c:axId val="102362112"/>
      </c:barChart>
      <c:catAx>
        <c:axId val="1023605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02362112"/>
        <c:crosses val="autoZero"/>
        <c:auto val="1"/>
        <c:lblAlgn val="ctr"/>
        <c:lblOffset val="100"/>
        <c:noMultiLvlLbl val="0"/>
      </c:catAx>
      <c:valAx>
        <c:axId val="10236211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02360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512028171161649"/>
          <c:y val="0.94468859545413664"/>
          <c:w val="0.77899433156336351"/>
          <c:h val="3.4945779621488003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4370726807297232E-2"/>
          <c:y val="7.4167730029462697E-2"/>
          <c:w val="0.9129955283367357"/>
          <c:h val="0.806724045342656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Лист1!$C$2</c:f>
              <c:strCache>
                <c:ptCount val="1"/>
                <c:pt idx="0">
                  <c:v>Коэффициент рождаемости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Лист1!$B$3:$B$6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Лист1!$C$3:$C$6</c:f>
              <c:numCache>
                <c:formatCode>General</c:formatCode>
                <c:ptCount val="4"/>
                <c:pt idx="0">
                  <c:v>102.1</c:v>
                </c:pt>
                <c:pt idx="1">
                  <c:v>101.1</c:v>
                </c:pt>
                <c:pt idx="2">
                  <c:v>112.9</c:v>
                </c:pt>
                <c:pt idx="3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7F-41B3-870B-86551D7308E5}"/>
            </c:ext>
          </c:extLst>
        </c:ser>
        <c:ser>
          <c:idx val="1"/>
          <c:order val="1"/>
          <c:tx>
            <c:strRef>
              <c:f>Лист1!$D$2</c:f>
              <c:strCache>
                <c:ptCount val="1"/>
                <c:pt idx="0">
                  <c:v>Коэффициент ликвидации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Лист1!$B$3:$B$6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Лист1!$D$3:$D$6</c:f>
              <c:numCache>
                <c:formatCode>General</c:formatCode>
                <c:ptCount val="4"/>
                <c:pt idx="0">
                  <c:v>109.9</c:v>
                </c:pt>
                <c:pt idx="1">
                  <c:v>80.900000000000006</c:v>
                </c:pt>
                <c:pt idx="2">
                  <c:v>229</c:v>
                </c:pt>
                <c:pt idx="3">
                  <c:v>148.19999999999999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7F-41B3-870B-86551D7308E5}"/>
            </c:ext>
          </c:extLst>
        </c:ser>
        <c:ser>
          <c:idx val="2"/>
          <c:order val="2"/>
          <c:tx>
            <c:strRef>
              <c:f>Лист1!$E$2</c:f>
              <c:strCache>
                <c:ptCount val="1"/>
                <c:pt idx="0">
                  <c:v>Коэффициент прироста (+, -)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Лист1!$B$3:$B$6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Лист1!$E$3:$E$6</c:f>
              <c:numCache>
                <c:formatCode>General</c:formatCode>
                <c:ptCount val="4"/>
                <c:pt idx="0">
                  <c:v>-7.8</c:v>
                </c:pt>
                <c:pt idx="1">
                  <c:v>20.2</c:v>
                </c:pt>
                <c:pt idx="2">
                  <c:v>-116.1</c:v>
                </c:pt>
                <c:pt idx="3">
                  <c:v>-47.2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7F-41B3-870B-86551D7308E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98639600"/>
        <c:axId val="998640432"/>
      </c:barChart>
      <c:catAx>
        <c:axId val="99863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998640432"/>
        <c:crosses val="autoZero"/>
        <c:auto val="1"/>
        <c:lblAlgn val="ctr"/>
        <c:lblOffset val="100"/>
        <c:noMultiLvlLbl val="0"/>
      </c:catAx>
      <c:valAx>
        <c:axId val="998640432"/>
        <c:scaling>
          <c:orientation val="minMax"/>
          <c:max val="2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863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5765633883816828"/>
          <c:w val="0.98500297293627326"/>
          <c:h val="0.121594332655848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ysClr val="windowText" lastClr="0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6026955818381604"/>
          <c:y val="5.8883917459431813E-2"/>
          <c:w val="0.49283614544620491"/>
          <c:h val="0.8875009671410115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'3.6.2'!$C$3</c:f>
              <c:strCache>
                <c:ptCount val="1"/>
                <c:pt idx="0">
                  <c:v>Снижение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654730090860511E-2"/>
                  <c:y val="-4.3109345110692665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ysClr val="windowText" lastClr="000000"/>
                        </a:solidFill>
                        <a:latin typeface="Arial Narrow" pitchFamily="34" charset="0"/>
                      </a:rPr>
                      <a:t>0</a:t>
                    </a:r>
                    <a:r>
                      <a:rPr lang="en-US">
                        <a:solidFill>
                          <a:sysClr val="windowText" lastClr="000000"/>
                        </a:solidFill>
                      </a:rPr>
                      <a:t>,9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20F-4072-94DD-FF19FDF2E16E}"/>
                </c:ext>
              </c:extLst>
            </c:dLbl>
            <c:dLbl>
              <c:idx val="1"/>
              <c:layout>
                <c:manualLayout>
                  <c:x val="2.7792624265098827E-2"/>
                  <c:y val="-2.1551277851424898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0F-4072-94DD-FF19FDF2E16E}"/>
                </c:ext>
              </c:extLst>
            </c:dLbl>
            <c:dLbl>
              <c:idx val="2"/>
              <c:layout>
                <c:manualLayout>
                  <c:x val="2.5654730090860511E-2"/>
                  <c:y val="-4.3109345110692665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20F-4072-94DD-FF19FDF2E16E}"/>
                </c:ext>
              </c:extLst>
            </c:dLbl>
            <c:dLbl>
              <c:idx val="3"/>
              <c:layout>
                <c:manualLayout>
                  <c:x val="2.3516835916622132E-2"/>
                  <c:y val="-6.4660622962117989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0F-4072-94DD-FF19FDF2E16E}"/>
                </c:ext>
              </c:extLst>
            </c:dLbl>
            <c:dLbl>
              <c:idx val="4"/>
              <c:layout>
                <c:manualLayout>
                  <c:x val="2.7792624265098827E-2"/>
                  <c:y val="-4.3105950406770776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20F-4072-94DD-FF19FDF2E16E}"/>
                </c:ext>
              </c:extLst>
            </c:dLbl>
            <c:dLbl>
              <c:idx val="5"/>
              <c:layout>
                <c:manualLayout>
                  <c:x val="2.7792624265098827E-2"/>
                  <c:y val="-4.3111042462653845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20F-4072-94DD-FF19FDF2E16E}"/>
                </c:ext>
              </c:extLst>
            </c:dLbl>
            <c:dLbl>
              <c:idx val="6"/>
              <c:layout>
                <c:manualLayout>
                  <c:x val="2.5654730090860511E-2"/>
                  <c:y val="-4.3111042462653845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20F-4072-94DD-FF19FDF2E16E}"/>
                </c:ext>
              </c:extLst>
            </c:dLbl>
            <c:dLbl>
              <c:idx val="7"/>
              <c:layout>
                <c:manualLayout>
                  <c:x val="2.5654730090860511E-2"/>
                  <c:y val="-2.1554672555346402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20F-4072-94DD-FF19FDF2E16E}"/>
                </c:ext>
              </c:extLst>
            </c:dLbl>
            <c:dLbl>
              <c:idx val="8"/>
              <c:layout>
                <c:manualLayout>
                  <c:x val="2.7792624265098827E-2"/>
                  <c:y val="2.1559764611230022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20F-4072-94DD-FF19FDF2E16E}"/>
                </c:ext>
              </c:extLst>
            </c:dLbl>
            <c:dLbl>
              <c:idx val="9"/>
              <c:layout>
                <c:manualLayout>
                  <c:x val="4.1655857150735325E-2"/>
                  <c:y val="-2.1544958258038673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098122681342438E-2"/>
                      <c:h val="3.12028363455339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220F-4072-94DD-FF19FDF2E16E}"/>
                </c:ext>
              </c:extLst>
            </c:dLbl>
            <c:dLbl>
              <c:idx val="10"/>
              <c:layout>
                <c:manualLayout>
                  <c:x val="3.4206306787814771E-2"/>
                  <c:y val="-4.3107647758732414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20F-4072-94DD-FF19FDF2E16E}"/>
                </c:ext>
              </c:extLst>
            </c:dLbl>
            <c:dLbl>
              <c:idx val="11"/>
              <c:layout>
                <c:manualLayout>
                  <c:x val="3.4206306787814771E-2"/>
                  <c:y val="-2.1551277851424898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20F-4072-94DD-FF19FDF2E16E}"/>
                </c:ext>
              </c:extLst>
            </c:dLbl>
            <c:dLbl>
              <c:idx val="12"/>
              <c:layout>
                <c:manualLayout>
                  <c:x val="3.2068412613576243E-2"/>
                  <c:y val="-2.1554672555346402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20F-4072-94DD-FF19FDF2E16E}"/>
                </c:ext>
              </c:extLst>
            </c:dLbl>
            <c:dLbl>
              <c:idx val="13"/>
              <c:layout>
                <c:manualLayout>
                  <c:x val="3.4206306787814771E-2"/>
                  <c:y val="-2.1554672555346402E-3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20F-4072-94DD-FF19FDF2E1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'3.6.2'!$B$4:$B$17</c:f>
              <c:strCache>
                <c:ptCount val="14"/>
                <c:pt idx="0">
                  <c:v>Розничная торговля</c:v>
                </c:pt>
                <c:pt idx="1">
                  <c:v>Услуги жилищно-коммунального хозяйства</c:v>
                </c:pt>
                <c:pt idx="2">
                  <c:v>Медицинские услуги</c:v>
                </c:pt>
                <c:pt idx="3">
                  <c:v>Услуги высокотехнологичной медицинской помощи</c:v>
                </c:pt>
                <c:pt idx="4">
                  <c:v>Услуги детского отдыха и оздоровления</c:v>
                </c:pt>
                <c:pt idx="5">
                  <c:v>Услуги по перевозке пассажиров наземным транспортом (автобусные перевозки и такси)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Услуги по сбору, сортировке и переработке твердых коммунальных (бытовых) отходов</c:v>
                </c:pt>
                <c:pt idx="9">
                  <c:v>Услуги по производству, переработке и хранению сельскохозяйственной продукции</c:v>
                </c:pt>
                <c:pt idx="10">
                  <c:v>Услуги связи</c:v>
                </c:pt>
                <c:pt idx="11">
                  <c:v>Услуги психолого-педагогического сопровождения детей с ограниченными возможностями здоровья</c:v>
                </c:pt>
                <c:pt idx="12">
                  <c:v>Услуги в сфере культуры</c:v>
                </c:pt>
                <c:pt idx="13">
                  <c:v>Услуги социального обслуживания населения</c:v>
                </c:pt>
              </c:strCache>
            </c:strRef>
          </c:cat>
          <c:val>
            <c:numRef>
              <c:f>'3.6.2'!$C$4:$C$17</c:f>
              <c:numCache>
                <c:formatCode>General</c:formatCode>
                <c:ptCount val="14"/>
                <c:pt idx="0">
                  <c:v>0.9</c:v>
                </c:pt>
                <c:pt idx="1">
                  <c:v>1.2</c:v>
                </c:pt>
                <c:pt idx="2">
                  <c:v>1.3</c:v>
                </c:pt>
                <c:pt idx="3">
                  <c:v>1.8</c:v>
                </c:pt>
                <c:pt idx="4">
                  <c:v>1.7</c:v>
                </c:pt>
                <c:pt idx="5">
                  <c:v>2.2000000000000002</c:v>
                </c:pt>
                <c:pt idx="6">
                  <c:v>1.1000000000000001</c:v>
                </c:pt>
                <c:pt idx="7">
                  <c:v>1.4</c:v>
                </c:pt>
                <c:pt idx="8">
                  <c:v>1.2</c:v>
                </c:pt>
                <c:pt idx="9">
                  <c:v>4.5</c:v>
                </c:pt>
                <c:pt idx="10">
                  <c:v>3.1</c:v>
                </c:pt>
                <c:pt idx="11">
                  <c:v>2.7</c:v>
                </c:pt>
                <c:pt idx="12">
                  <c:v>1.4</c:v>
                </c:pt>
                <c:pt idx="13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20F-4072-94DD-FF19FDF2E16E}"/>
            </c:ext>
          </c:extLst>
        </c:ser>
        <c:ser>
          <c:idx val="1"/>
          <c:order val="1"/>
          <c:tx>
            <c:strRef>
              <c:f>'3.6.2'!$D$3</c:f>
              <c:strCache>
                <c:ptCount val="1"/>
                <c:pt idx="0">
                  <c:v>Увеличение</c:v>
                </c:pt>
              </c:strCache>
            </c:strRef>
          </c:tx>
          <c:spPr>
            <a:solidFill>
              <a:srgbClr val="ADC1EA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8</a:t>
                    </a:r>
                    <a:r>
                      <a:rPr lang="en-US"/>
                      <a:t>9,6%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20F-4072-94DD-FF19FDF2E16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8</a:t>
                    </a:r>
                    <a:r>
                      <a:rPr lang="en-US"/>
                      <a:t>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20F-4072-94DD-FF19FDF2E16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8</a:t>
                    </a:r>
                    <a:r>
                      <a:rPr lang="en-US"/>
                      <a:t>0,8%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20F-4072-94DD-FF19FDF2E16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7</a:t>
                    </a:r>
                    <a:r>
                      <a:rPr lang="en-US"/>
                      <a:t>9,7%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20F-4072-94DD-FF19FDF2E16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7</a:t>
                    </a:r>
                    <a:r>
                      <a:rPr lang="en-US"/>
                      <a:t>1,4%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220F-4072-94DD-FF19FDF2E16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7</a:t>
                    </a:r>
                    <a:r>
                      <a:rPr lang="en-US"/>
                      <a:t>1,4%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220F-4072-94DD-FF19FDF2E16E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9,4%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220F-4072-94DD-FF19FDF2E16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5,5%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220F-4072-94DD-FF19FDF2E16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5,5%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220F-4072-94DD-FF19FDF2E16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220F-4072-94DD-FF19FDF2E16E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6</a:t>
                    </a:r>
                    <a:r>
                      <a:rPr lang="en-US"/>
                      <a:t>3,5%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220F-4072-94DD-FF19FDF2E16E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8,3%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220F-4072-94DD-FF19FDF2E16E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6,5%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220F-4072-94DD-FF19FDF2E16E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5</a:t>
                    </a:r>
                    <a:r>
                      <a:rPr lang="en-US"/>
                      <a:t>3,8%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220F-4072-94DD-FF19FDF2E1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'3.6.2'!$B$4:$B$17</c:f>
              <c:strCache>
                <c:ptCount val="14"/>
                <c:pt idx="0">
                  <c:v>Розничная торговля</c:v>
                </c:pt>
                <c:pt idx="1">
                  <c:v>Услуги жилищно-коммунального хозяйства</c:v>
                </c:pt>
                <c:pt idx="2">
                  <c:v>Медицинские услуги</c:v>
                </c:pt>
                <c:pt idx="3">
                  <c:v>Услуги высокотехнологичной медицинской помощи</c:v>
                </c:pt>
                <c:pt idx="4">
                  <c:v>Услуги детского отдыха и оздоровления</c:v>
                </c:pt>
                <c:pt idx="5">
                  <c:v>Услуги по перевозке пассажиров наземным транспортом (автобусные перевозки и такси)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Услуги по сбору, сортировке и переработке твердых коммунальных (бытовых) отходов</c:v>
                </c:pt>
                <c:pt idx="9">
                  <c:v>Услуги по производству, переработке и хранению сельскохозяйственной продукции</c:v>
                </c:pt>
                <c:pt idx="10">
                  <c:v>Услуги связи</c:v>
                </c:pt>
                <c:pt idx="11">
                  <c:v>Услуги психолого-педагогического сопровождения детей с ограниченными возможностями здоровья</c:v>
                </c:pt>
                <c:pt idx="12">
                  <c:v>Услуги в сфере культуры</c:v>
                </c:pt>
                <c:pt idx="13">
                  <c:v>Услуги социального обслуживания населения</c:v>
                </c:pt>
              </c:strCache>
            </c:strRef>
          </c:cat>
          <c:val>
            <c:numRef>
              <c:f>'3.6.2'!$D$4:$D$17</c:f>
              <c:numCache>
                <c:formatCode>General</c:formatCode>
                <c:ptCount val="14"/>
                <c:pt idx="0">
                  <c:v>89.6</c:v>
                </c:pt>
                <c:pt idx="1">
                  <c:v>89</c:v>
                </c:pt>
                <c:pt idx="2">
                  <c:v>80.8</c:v>
                </c:pt>
                <c:pt idx="3">
                  <c:v>79.7</c:v>
                </c:pt>
                <c:pt idx="4">
                  <c:v>71.400000000000006</c:v>
                </c:pt>
                <c:pt idx="5">
                  <c:v>71.400000000000006</c:v>
                </c:pt>
                <c:pt idx="6">
                  <c:v>69.400000000000006</c:v>
                </c:pt>
                <c:pt idx="7">
                  <c:v>65.5</c:v>
                </c:pt>
                <c:pt idx="8">
                  <c:v>65.5</c:v>
                </c:pt>
                <c:pt idx="9">
                  <c:v>65</c:v>
                </c:pt>
                <c:pt idx="10">
                  <c:v>63.5</c:v>
                </c:pt>
                <c:pt idx="11">
                  <c:v>58.3</c:v>
                </c:pt>
                <c:pt idx="12">
                  <c:v>56.5</c:v>
                </c:pt>
                <c:pt idx="13">
                  <c:v>53.8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220F-4072-94DD-FF19FDF2E16E}"/>
            </c:ext>
          </c:extLst>
        </c:ser>
        <c:ser>
          <c:idx val="2"/>
          <c:order val="2"/>
          <c:tx>
            <c:strRef>
              <c:f>'3.6.2'!$E$3</c:f>
              <c:strCache>
                <c:ptCount val="1"/>
                <c:pt idx="0">
                  <c:v>Не изменилось</c:v>
                </c:pt>
              </c:strCache>
            </c:strRef>
          </c:tx>
          <c:spPr>
            <a:solidFill>
              <a:srgbClr val="B3A2C7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9</a:t>
                    </a:r>
                    <a:r>
                      <a:rPr lang="en-US"/>
                      <a:t>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220F-4072-94DD-FF19FDF2E16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9</a:t>
                    </a:r>
                    <a:r>
                      <a:rPr lang="en-US"/>
                      <a:t>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220F-4072-94DD-FF19FDF2E16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7,8%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220F-4072-94DD-FF19FDF2E16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1</a:t>
                    </a:r>
                    <a:r>
                      <a:rPr lang="en-US"/>
                      <a:t>8,5%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220F-4072-94DD-FF19FDF2E16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6,8%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220F-4072-94DD-FF19FDF2E16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6,3%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220F-4072-94DD-FF19FDF2E16E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2</a:t>
                    </a:r>
                    <a:r>
                      <a:rPr lang="en-US"/>
                      <a:t>9,5%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220F-4072-94DD-FF19FDF2E16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3,1%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220F-4072-94DD-FF19FDF2E16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3,3%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220F-4072-94DD-FF19FDF2E16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0,6%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220F-4072-94DD-FF19FDF2E16E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3,4%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8-220F-4072-94DD-FF19FDF2E16E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3</a:t>
                    </a:r>
                    <a:r>
                      <a:rPr lang="en-US"/>
                      <a:t>9,1%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220F-4072-94DD-FF19FDF2E16E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2,1%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220F-4072-94DD-FF19FDF2E16E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>
                        <a:latin typeface="Arial Narrow" pitchFamily="34" charset="0"/>
                      </a:rPr>
                      <a:t>4</a:t>
                    </a:r>
                    <a:r>
                      <a:rPr lang="en-US"/>
                      <a:t>4,3%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220F-4072-94DD-FF19FDF2E1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'3.6.2'!$B$4:$B$17</c:f>
              <c:strCache>
                <c:ptCount val="14"/>
                <c:pt idx="0">
                  <c:v>Розничная торговля</c:v>
                </c:pt>
                <c:pt idx="1">
                  <c:v>Услуги жилищно-коммунального хозяйства</c:v>
                </c:pt>
                <c:pt idx="2">
                  <c:v>Медицинские услуги</c:v>
                </c:pt>
                <c:pt idx="3">
                  <c:v>Услуги высокотехнологичной медицинской помощи</c:v>
                </c:pt>
                <c:pt idx="4">
                  <c:v>Услуги детского отдыха и оздоровления</c:v>
                </c:pt>
                <c:pt idx="5">
                  <c:v>Услуги по перевозке пассажиров наземным транспортом (автобусные перевозки и такси)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Услуги по сбору, сортировке и переработке твердых коммунальных (бытовых) отходов</c:v>
                </c:pt>
                <c:pt idx="9">
                  <c:v>Услуги по производству, переработке и хранению сельскохозяйственной продукции</c:v>
                </c:pt>
                <c:pt idx="10">
                  <c:v>Услуги связи</c:v>
                </c:pt>
                <c:pt idx="11">
                  <c:v>Услуги психолого-педагогического сопровождения детей с ограниченными возможностями здоровья</c:v>
                </c:pt>
                <c:pt idx="12">
                  <c:v>Услуги в сфере культуры</c:v>
                </c:pt>
                <c:pt idx="13">
                  <c:v>Услуги социального обслуживания населения</c:v>
                </c:pt>
              </c:strCache>
            </c:strRef>
          </c:cat>
          <c:val>
            <c:numRef>
              <c:f>'3.6.2'!$E$4:$E$17</c:f>
              <c:numCache>
                <c:formatCode>General</c:formatCode>
                <c:ptCount val="14"/>
                <c:pt idx="0">
                  <c:v>9.5</c:v>
                </c:pt>
                <c:pt idx="1">
                  <c:v>9.8000000000000007</c:v>
                </c:pt>
                <c:pt idx="2">
                  <c:v>17.8</c:v>
                </c:pt>
                <c:pt idx="3">
                  <c:v>18.5</c:v>
                </c:pt>
                <c:pt idx="4">
                  <c:v>26.8</c:v>
                </c:pt>
                <c:pt idx="5">
                  <c:v>26.3</c:v>
                </c:pt>
                <c:pt idx="6">
                  <c:v>29.5</c:v>
                </c:pt>
                <c:pt idx="7">
                  <c:v>33.1</c:v>
                </c:pt>
                <c:pt idx="8">
                  <c:v>33.300000000000004</c:v>
                </c:pt>
                <c:pt idx="9">
                  <c:v>30.6</c:v>
                </c:pt>
                <c:pt idx="10">
                  <c:v>33.4</c:v>
                </c:pt>
                <c:pt idx="11">
                  <c:v>39.1</c:v>
                </c:pt>
                <c:pt idx="12">
                  <c:v>42.1</c:v>
                </c:pt>
                <c:pt idx="13">
                  <c:v>44.3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C-220F-4072-94DD-FF19FDF2E1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2509952"/>
        <c:axId val="102589568"/>
      </c:barChart>
      <c:catAx>
        <c:axId val="1025099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9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02589568"/>
        <c:crosses val="autoZero"/>
        <c:auto val="1"/>
        <c:lblAlgn val="ctr"/>
        <c:lblOffset val="100"/>
        <c:noMultiLvlLbl val="0"/>
      </c:catAx>
      <c:valAx>
        <c:axId val="10258956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Arial Narrow" pitchFamily="34" charset="0"/>
              </a:defRPr>
            </a:pPr>
            <a:endParaRPr lang="ru-RU"/>
          </a:p>
        </c:txPr>
        <c:crossAx val="10250995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0830391605233825"/>
          <c:y val="0.96282917016325364"/>
          <c:w val="0.69170831377158815"/>
          <c:h val="3.4945779621488003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ru-RU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701370749708918"/>
          <c:y val="2.3810417928528206E-2"/>
          <c:w val="0.48449438557023011"/>
          <c:h val="0.8844521548887731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Избыточно много</c:v>
                </c:pt>
              </c:strCache>
            </c:strRef>
          </c:tx>
          <c:spPr>
            <a:solidFill>
              <a:srgbClr val="96C896"/>
            </a:solidFill>
          </c:spPr>
          <c:invertIfNegative val="0"/>
          <c:dLbls>
            <c:dLbl>
              <c:idx val="0"/>
              <c:layout>
                <c:manualLayout>
                  <c:x val="2.3429179978700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04-44AE-B126-3385BA840149}"/>
                </c:ext>
              </c:extLst>
            </c:dLbl>
            <c:dLbl>
              <c:idx val="1"/>
              <c:layout>
                <c:manualLayout>
                  <c:x val="2.1299254526091601E-2"/>
                  <c:y val="2.5890721736231802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C04-44AE-B126-3385BA840149}"/>
                </c:ext>
              </c:extLst>
            </c:dLbl>
            <c:dLbl>
              <c:idx val="2"/>
              <c:layout>
                <c:manualLayout>
                  <c:x val="2.12992545260916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04-44AE-B126-3385BA840149}"/>
                </c:ext>
              </c:extLst>
            </c:dLbl>
            <c:dLbl>
              <c:idx val="3"/>
              <c:layout>
                <c:manualLayout>
                  <c:x val="1.2779552715654953E-2"/>
                  <c:y val="-3.014076703255253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04-44AE-B126-3385BA840149}"/>
                </c:ext>
              </c:extLst>
            </c:dLbl>
            <c:dLbl>
              <c:idx val="4"/>
              <c:layout>
                <c:manualLayout>
                  <c:x val="2.12992545260916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C04-44AE-B126-3385BA840149}"/>
                </c:ext>
              </c:extLst>
            </c:dLbl>
            <c:dLbl>
              <c:idx val="5"/>
              <c:layout>
                <c:manualLayout>
                  <c:x val="1.9169329073482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C04-44AE-B126-3385BA840149}"/>
                </c:ext>
              </c:extLst>
            </c:dLbl>
            <c:dLbl>
              <c:idx val="6"/>
              <c:layout>
                <c:manualLayout>
                  <c:x val="1.27795527156549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C04-44AE-B126-3385BA840149}"/>
                </c:ext>
              </c:extLst>
            </c:dLbl>
            <c:dLbl>
              <c:idx val="9"/>
              <c:layout>
                <c:manualLayout>
                  <c:x val="8.519701810436706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C04-44AE-B126-3385BA840149}"/>
                </c:ext>
              </c:extLst>
            </c:dLbl>
            <c:dLbl>
              <c:idx val="10"/>
              <c:layout>
                <c:manualLayout>
                  <c:x val="1.9169329073482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C04-44AE-B126-3385BA840149}"/>
                </c:ext>
              </c:extLst>
            </c:dLbl>
            <c:dLbl>
              <c:idx val="11"/>
              <c:layout>
                <c:manualLayout>
                  <c:x val="1.9169329073482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C04-44AE-B126-3385BA840149}"/>
                </c:ext>
              </c:extLst>
            </c:dLbl>
            <c:dLbl>
              <c:idx val="12"/>
              <c:layout>
                <c:manualLayout>
                  <c:x val="1.916932907348275E-2"/>
                  <c:y val="1.2056306813020766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C04-44AE-B126-3385BA840149}"/>
                </c:ext>
              </c:extLst>
            </c:dLbl>
            <c:dLbl>
              <c:idx val="13"/>
              <c:layout>
                <c:manualLayout>
                  <c:x val="1.91693290734827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C04-44AE-B126-3385BA8401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связи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жилищно-коммунального хозяйства</c:v>
                </c:pt>
                <c:pt idx="4">
                  <c:v>Услуги в сфере культуры</c:v>
                </c:pt>
                <c:pt idx="5">
                  <c:v>Услуги социального обслуживания населения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Медицинские услуги</c:v>
                </c:pt>
                <c:pt idx="9">
                  <c:v>Услуги по сбору, сортировке и переработке ТБО</c:v>
                </c:pt>
                <c:pt idx="10">
                  <c:v>Услуги по производству, переработке и хранению с/х продукции</c:v>
                </c:pt>
                <c:pt idx="11">
                  <c:v>Услуги психолого-педагогического сопровождения детей с ОВЗ</c:v>
                </c:pt>
                <c:pt idx="12">
                  <c:v>Услуги высокотехнологичной медицинской помощи</c:v>
                </c:pt>
                <c:pt idx="13">
                  <c:v>Услуги детского отдыха и оздоровления</c:v>
                </c:pt>
              </c:strCache>
            </c:strRef>
          </c:cat>
          <c:val>
            <c:numRef>
              <c:f>Лист1!$B$2:$B$15</c:f>
              <c:numCache>
                <c:formatCode>###0.0%</c:formatCode>
                <c:ptCount val="14"/>
                <c:pt idx="0">
                  <c:v>0.34500000000000008</c:v>
                </c:pt>
                <c:pt idx="1">
                  <c:v>7.0999999999999994E-2</c:v>
                </c:pt>
                <c:pt idx="2">
                  <c:v>0.10600000000000002</c:v>
                </c:pt>
                <c:pt idx="3">
                  <c:v>5.1999999999999998E-2</c:v>
                </c:pt>
                <c:pt idx="4">
                  <c:v>3.1000000000000052E-2</c:v>
                </c:pt>
                <c:pt idx="5">
                  <c:v>1.9000000000000152E-2</c:v>
                </c:pt>
                <c:pt idx="6">
                  <c:v>4.0000000000000022E-2</c:v>
                </c:pt>
                <c:pt idx="7">
                  <c:v>2.0000000000000011E-2</c:v>
                </c:pt>
                <c:pt idx="8">
                  <c:v>5.9000000000000434E-2</c:v>
                </c:pt>
                <c:pt idx="9">
                  <c:v>1.2E-2</c:v>
                </c:pt>
                <c:pt idx="10">
                  <c:v>1.4999999999999998E-2</c:v>
                </c:pt>
                <c:pt idx="11">
                  <c:v>3.3000000000000002E-2</c:v>
                </c:pt>
                <c:pt idx="12">
                  <c:v>2.5000000000000001E-2</c:v>
                </c:pt>
                <c:pt idx="13">
                  <c:v>2.0000000000000011E-2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C04-44AE-B126-3385BA84014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Достаточно</c:v>
                </c:pt>
              </c:strCache>
            </c:strRef>
          </c:tx>
          <c:spPr>
            <a:solidFill>
              <a:srgbClr val="B3A2C7"/>
            </a:solidFill>
            <a:ln>
              <a:noFill/>
            </a:ln>
          </c:spPr>
          <c:invertIfNegative val="0"/>
          <c:dLbls>
            <c:dLbl>
              <c:idx val="4"/>
              <c:layout>
                <c:manualLayout>
                  <c:x val="3.8461538461538429E-2"/>
                  <c:y val="3.31674958540630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C04-44AE-B126-3385BA840149}"/>
                </c:ext>
              </c:extLst>
            </c:dLbl>
            <c:dLbl>
              <c:idx val="11"/>
              <c:layout>
                <c:manualLayout>
                  <c:x val="1.4170040485829958E-2"/>
                  <c:y val="1.6583747927032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C04-44AE-B126-3385BA84014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связи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жилищно-коммунального хозяйства</c:v>
                </c:pt>
                <c:pt idx="4">
                  <c:v>Услуги в сфере культуры</c:v>
                </c:pt>
                <c:pt idx="5">
                  <c:v>Услуги социального обслуживания населения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Медицинские услуги</c:v>
                </c:pt>
                <c:pt idx="9">
                  <c:v>Услуги по сбору, сортировке и переработке ТБО</c:v>
                </c:pt>
                <c:pt idx="10">
                  <c:v>Услуги по производству, переработке и хранению с/х продукции</c:v>
                </c:pt>
                <c:pt idx="11">
                  <c:v>Услуги психолого-педагогического сопровождения детей с ОВЗ</c:v>
                </c:pt>
                <c:pt idx="12">
                  <c:v>Услуги высокотехнологичной медицинской помощи</c:v>
                </c:pt>
                <c:pt idx="13">
                  <c:v>Услуги детского отдыха и оздоровления</c:v>
                </c:pt>
              </c:strCache>
            </c:strRef>
          </c:cat>
          <c:val>
            <c:numRef>
              <c:f>Лист1!$C$2:$C$15</c:f>
              <c:numCache>
                <c:formatCode>###0.0%</c:formatCode>
                <c:ptCount val="14"/>
                <c:pt idx="0">
                  <c:v>0.61100000000000065</c:v>
                </c:pt>
                <c:pt idx="1">
                  <c:v>0.87100000000000466</c:v>
                </c:pt>
                <c:pt idx="2">
                  <c:v>0.76200000000000523</c:v>
                </c:pt>
                <c:pt idx="3">
                  <c:v>0.74900000000000466</c:v>
                </c:pt>
                <c:pt idx="4">
                  <c:v>0.73300000000000065</c:v>
                </c:pt>
                <c:pt idx="5">
                  <c:v>0.68500000000000005</c:v>
                </c:pt>
                <c:pt idx="6">
                  <c:v>0.59099999999999997</c:v>
                </c:pt>
                <c:pt idx="7">
                  <c:v>0.59799999999999998</c:v>
                </c:pt>
                <c:pt idx="8">
                  <c:v>0.55600000000000005</c:v>
                </c:pt>
                <c:pt idx="9">
                  <c:v>0.58699999999999997</c:v>
                </c:pt>
                <c:pt idx="10">
                  <c:v>0.56599999999999995</c:v>
                </c:pt>
                <c:pt idx="11">
                  <c:v>0.47100000000000031</c:v>
                </c:pt>
                <c:pt idx="12">
                  <c:v>0.42200000000000032</c:v>
                </c:pt>
                <c:pt idx="13">
                  <c:v>0.42200000000000032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3C04-44AE-B126-3385BA84014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Мало</c:v>
                </c:pt>
              </c:strCache>
            </c:strRef>
          </c:tx>
          <c:spPr>
            <a:solidFill>
              <a:srgbClr val="FA9696"/>
            </a:solidFill>
          </c:spPr>
          <c:invertIfNegative val="0"/>
          <c:dLbls>
            <c:dLbl>
              <c:idx val="7"/>
              <c:layout>
                <c:manualLayout>
                  <c:x val="-2.4064975433671091E-2"/>
                  <c:y val="-1.644466370662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C04-44AE-B126-3385BA840149}"/>
                </c:ext>
              </c:extLst>
            </c:dLbl>
            <c:dLbl>
              <c:idx val="9"/>
              <c:layout>
                <c:manualLayout>
                  <c:x val="-1.6043316955780609E-2"/>
                  <c:y val="-1.644466370662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3C04-44AE-B126-3385BA84014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связи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жилищно-коммунального хозяйства</c:v>
                </c:pt>
                <c:pt idx="4">
                  <c:v>Услуги в сфере культуры</c:v>
                </c:pt>
                <c:pt idx="5">
                  <c:v>Услуги социального обслуживания населения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Медицинские услуги</c:v>
                </c:pt>
                <c:pt idx="9">
                  <c:v>Услуги по сбору, сортировке и переработке ТБО</c:v>
                </c:pt>
                <c:pt idx="10">
                  <c:v>Услуги по производству, переработке и хранению с/х продукции</c:v>
                </c:pt>
                <c:pt idx="11">
                  <c:v>Услуги психолого-педагогического сопровождения детей с ОВЗ</c:v>
                </c:pt>
                <c:pt idx="12">
                  <c:v>Услуги высокотехнологичной медицинской помощи</c:v>
                </c:pt>
                <c:pt idx="13">
                  <c:v>Услуги детского отдыха и оздоровления</c:v>
                </c:pt>
              </c:strCache>
            </c:strRef>
          </c:cat>
          <c:val>
            <c:numRef>
              <c:f>Лист1!$D$2:$D$15</c:f>
              <c:numCache>
                <c:formatCode>###0.0%</c:formatCode>
                <c:ptCount val="14"/>
                <c:pt idx="0">
                  <c:v>3.5999999999999997E-2</c:v>
                </c:pt>
                <c:pt idx="1">
                  <c:v>5.3999999999999999E-2</c:v>
                </c:pt>
                <c:pt idx="2">
                  <c:v>0.12200000000000009</c:v>
                </c:pt>
                <c:pt idx="3">
                  <c:v>0.17200000000000001</c:v>
                </c:pt>
                <c:pt idx="4">
                  <c:v>0.20100000000000001</c:v>
                </c:pt>
                <c:pt idx="5">
                  <c:v>0.253</c:v>
                </c:pt>
                <c:pt idx="6">
                  <c:v>0.30100000000000032</c:v>
                </c:pt>
                <c:pt idx="7">
                  <c:v>0</c:v>
                </c:pt>
                <c:pt idx="8">
                  <c:v>0.35100000000000031</c:v>
                </c:pt>
                <c:pt idx="9">
                  <c:v>0.24900000000000044</c:v>
                </c:pt>
                <c:pt idx="10">
                  <c:v>0.23700000000000004</c:v>
                </c:pt>
                <c:pt idx="11">
                  <c:v>0.27500000000000002</c:v>
                </c:pt>
                <c:pt idx="12">
                  <c:v>0.33700000000000302</c:v>
                </c:pt>
                <c:pt idx="13">
                  <c:v>0.40500000000000008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C04-44AE-B126-3385BA84014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Нет совсем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Lbls>
            <c:dLbl>
              <c:idx val="0"/>
              <c:layout>
                <c:manualLayout>
                  <c:x val="3.833865814696485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3C04-44AE-B126-3385BA84014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C04-44AE-B126-3385BA840149}"/>
                </c:ext>
              </c:extLst>
            </c:dLbl>
            <c:dLbl>
              <c:idx val="3"/>
              <c:layout>
                <c:manualLayout>
                  <c:x val="2.5559105431310042E-2"/>
                  <c:y val="2.5890721736231802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3C04-44AE-B126-3385BA840149}"/>
                </c:ext>
              </c:extLst>
            </c:dLbl>
            <c:dLbl>
              <c:idx val="5"/>
              <c:layout>
                <c:manualLayout>
                  <c:x val="2.729658792650925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C04-44AE-B126-3385BA840149}"/>
                </c:ext>
              </c:extLst>
            </c:dLbl>
            <c:dLbl>
              <c:idx val="6"/>
              <c:layout>
                <c:manualLayout>
                  <c:x val="2.5196850393700787E-2"/>
                  <c:y val="-3.2879922068928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3C04-44AE-B126-3385BA840149}"/>
                </c:ext>
              </c:extLst>
            </c:dLbl>
            <c:dLbl>
              <c:idx val="7"/>
              <c:layout>
                <c:manualLayout>
                  <c:x val="3.3628907182056814E-2"/>
                  <c:y val="4.5845797659572601E-7"/>
                </c:manualLayout>
              </c:layout>
              <c:tx>
                <c:rich>
                  <a:bodyPr/>
                  <a:lstStyle/>
                  <a:p>
                    <a:r>
                      <a:rPr lang="en-US" b="0"/>
                      <a:t>0,8%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3C04-44AE-B126-3385BA840149}"/>
                </c:ext>
              </c:extLst>
            </c:dLbl>
            <c:dLbl>
              <c:idx val="8"/>
              <c:layout>
                <c:manualLayout>
                  <c:x val="2.0148386963440588E-2"/>
                  <c:y val="1.2945360868116338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3C04-44AE-B126-3385BA840149}"/>
                </c:ext>
              </c:extLst>
            </c:dLbl>
            <c:dLbl>
              <c:idx val="9"/>
              <c:layout>
                <c:manualLayout>
                  <c:x val="2.4253621840577007E-2"/>
                  <c:y val="1.2945360868116269E-6"/>
                </c:manualLayout>
              </c:layout>
              <c:tx>
                <c:rich>
                  <a:bodyPr/>
                  <a:lstStyle/>
                  <a:p>
                    <a:r>
                      <a:rPr lang="en-US" b="0"/>
                      <a:t>0,3%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3C04-44AE-B126-3385BA840149}"/>
                </c:ext>
              </c:extLst>
            </c:dLbl>
            <c:dLbl>
              <c:idx val="10"/>
              <c:layout>
                <c:manualLayout>
                  <c:x val="2.9396325459317592E-2"/>
                  <c:y val="-1.64406083025075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3C04-44AE-B126-3385BA8401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связи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жилищно-коммунального хозяйства</c:v>
                </c:pt>
                <c:pt idx="4">
                  <c:v>Услуги в сфере культуры</c:v>
                </c:pt>
                <c:pt idx="5">
                  <c:v>Услуги социального обслуживания населения</c:v>
                </c:pt>
                <c:pt idx="6">
                  <c:v>Услуги дополнительного образования детей</c:v>
                </c:pt>
                <c:pt idx="7">
                  <c:v>Услуги дошкольного образования</c:v>
                </c:pt>
                <c:pt idx="8">
                  <c:v>Медицинские услуги</c:v>
                </c:pt>
                <c:pt idx="9">
                  <c:v>Услуги по сбору, сортировке и переработке ТБО</c:v>
                </c:pt>
                <c:pt idx="10">
                  <c:v>Услуги по производству, переработке и хранению с/х продукции</c:v>
                </c:pt>
                <c:pt idx="11">
                  <c:v>Услуги психолого-педагогического сопровождения детей с ОВЗ</c:v>
                </c:pt>
                <c:pt idx="12">
                  <c:v>Услуги высокотехнологичной медицинской помощи</c:v>
                </c:pt>
                <c:pt idx="13">
                  <c:v>Услуги детского отдыха и оздоровления</c:v>
                </c:pt>
              </c:strCache>
            </c:strRef>
          </c:cat>
          <c:val>
            <c:numRef>
              <c:f>Лист1!$E$2:$E$15</c:f>
              <c:numCache>
                <c:formatCode>####.0%</c:formatCode>
                <c:ptCount val="14"/>
                <c:pt idx="0">
                  <c:v>8.0000000000000227E-3</c:v>
                </c:pt>
                <c:pt idx="1">
                  <c:v>3.0000000000000092E-3</c:v>
                </c:pt>
                <c:pt idx="2" formatCode="###0.0%">
                  <c:v>1.0000000000000005E-2</c:v>
                </c:pt>
                <c:pt idx="3" formatCode="###0.0%">
                  <c:v>2.7000000000000232E-2</c:v>
                </c:pt>
                <c:pt idx="4" formatCode="###0.0%">
                  <c:v>3.5999999999999997E-2</c:v>
                </c:pt>
                <c:pt idx="5" formatCode="###0.0%">
                  <c:v>4.3000000000000003E-2</c:v>
                </c:pt>
                <c:pt idx="6" formatCode="###0.0%">
                  <c:v>0</c:v>
                </c:pt>
                <c:pt idx="7" formatCode="###0.0%">
                  <c:v>4.3999999999999997E-2</c:v>
                </c:pt>
                <c:pt idx="8" formatCode="###0.0%">
                  <c:v>3.3000000000000002E-2</c:v>
                </c:pt>
                <c:pt idx="9" formatCode="###0.0%">
                  <c:v>0.15200000000000041</c:v>
                </c:pt>
                <c:pt idx="10" formatCode="###0.0%">
                  <c:v>0.18300000000000041</c:v>
                </c:pt>
                <c:pt idx="11" formatCode="###0.0%">
                  <c:v>0.222</c:v>
                </c:pt>
                <c:pt idx="12" formatCode="###0.0%">
                  <c:v>0.21500000000000041</c:v>
                </c:pt>
                <c:pt idx="13" formatCode="###0.0%">
                  <c:v>0.15300000000000041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3C04-44AE-B126-3385BA840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4376576"/>
        <c:axId val="104390656"/>
      </c:barChart>
      <c:catAx>
        <c:axId val="1043765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04390656"/>
        <c:crosses val="autoZero"/>
        <c:auto val="1"/>
        <c:lblAlgn val="ctr"/>
        <c:lblOffset val="100"/>
        <c:noMultiLvlLbl val="0"/>
      </c:catAx>
      <c:valAx>
        <c:axId val="104390656"/>
        <c:scaling>
          <c:orientation val="minMax"/>
          <c:max val="1"/>
          <c:min val="0"/>
        </c:scaling>
        <c:delete val="1"/>
        <c:axPos val="t"/>
        <c:majorGridlines/>
        <c:numFmt formatCode="###0.0%" sourceLinked="1"/>
        <c:majorTickMark val="out"/>
        <c:minorTickMark val="none"/>
        <c:tickLblPos val="nextTo"/>
        <c:crossAx val="104376576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2825448350989553"/>
          <c:y val="5.3048060509145865E-2"/>
          <c:w val="0.51966339954961915"/>
          <c:h val="0.8729224945155347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Увеличилось</c:v>
                </c:pt>
              </c:strCache>
            </c:strRef>
          </c:tx>
          <c:spPr>
            <a:solidFill>
              <a:srgbClr val="ADC1EA"/>
            </a:solidFill>
          </c:spPr>
          <c:invertIfNegative val="0"/>
          <c:dLbls>
            <c:dLbl>
              <c:idx val="0"/>
              <c:layout>
                <c:manualLayout>
                  <c:x val="1.282051282051282E-2"/>
                  <c:y val="1.462212766579722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6C3-4D16-9465-733B4BE01C30}"/>
                </c:ext>
              </c:extLst>
            </c:dLbl>
            <c:dLbl>
              <c:idx val="1"/>
              <c:layout>
                <c:manualLayout>
                  <c:x val="1.70940170940171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6C3-4D16-9465-733B4BE01C30}"/>
                </c:ext>
              </c:extLst>
            </c:dLbl>
            <c:dLbl>
              <c:idx val="2"/>
              <c:layout>
                <c:manualLayout>
                  <c:x val="1.2820512820512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6C3-4D16-9465-733B4BE01C30}"/>
                </c:ext>
              </c:extLst>
            </c:dLbl>
            <c:dLbl>
              <c:idx val="4"/>
              <c:layout>
                <c:manualLayout>
                  <c:x val="6.41025641025645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6C3-4D16-9465-733B4BE01C30}"/>
                </c:ext>
              </c:extLst>
            </c:dLbl>
            <c:dLbl>
              <c:idx val="5"/>
              <c:layout>
                <c:manualLayout>
                  <c:x val="1.068376068376090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6C3-4D16-9465-733B4BE01C30}"/>
                </c:ext>
              </c:extLst>
            </c:dLbl>
            <c:dLbl>
              <c:idx val="6"/>
              <c:layout>
                <c:manualLayout>
                  <c:x val="6.41025641025645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6C3-4D16-9465-733B4BE01C30}"/>
                </c:ext>
              </c:extLst>
            </c:dLbl>
            <c:dLbl>
              <c:idx val="7"/>
              <c:layout>
                <c:manualLayout>
                  <c:x val="1.2820512820512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6C3-4D16-9465-733B4BE01C30}"/>
                </c:ext>
              </c:extLst>
            </c:dLbl>
            <c:dLbl>
              <c:idx val="8"/>
              <c:layout>
                <c:manualLayout>
                  <c:x val="1.4957264957264856E-2"/>
                  <c:y val="-1.85701021355627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C3-4D16-9465-733B4BE01C30}"/>
                </c:ext>
              </c:extLst>
            </c:dLbl>
            <c:dLbl>
              <c:idx val="9"/>
              <c:layout>
                <c:manualLayout>
                  <c:x val="1.923076923076962E-2"/>
                  <c:y val="1.85701021355618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6C3-4D16-9465-733B4BE01C30}"/>
                </c:ext>
              </c:extLst>
            </c:dLbl>
            <c:dLbl>
              <c:idx val="10"/>
              <c:layout>
                <c:manualLayout>
                  <c:x val="1.2820512820512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6C3-4D16-9465-733B4BE01C30}"/>
                </c:ext>
              </c:extLst>
            </c:dLbl>
            <c:dLbl>
              <c:idx val="12"/>
              <c:layout>
                <c:manualLayout>
                  <c:x val="8.5470085470085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6C3-4D16-9465-733B4BE01C30}"/>
                </c:ext>
              </c:extLst>
            </c:dLbl>
            <c:dLbl>
              <c:idx val="13"/>
              <c:layout>
                <c:manualLayout>
                  <c:x val="6.41025641025645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6C3-4D16-9465-733B4BE01C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дошкольного образования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дополнительного образования детей</c:v>
                </c:pt>
                <c:pt idx="4">
                  <c:v>Услуги связи</c:v>
                </c:pt>
                <c:pt idx="5">
                  <c:v>Услуги высокотехнологичной медицинской помощи</c:v>
                </c:pt>
                <c:pt idx="6">
                  <c:v>Медицинские услуги</c:v>
                </c:pt>
                <c:pt idx="7">
                  <c:v>Услуги детского отдыха и оздоровления</c:v>
                </c:pt>
                <c:pt idx="8">
                  <c:v>Услуги в сфере культуры</c:v>
                </c:pt>
                <c:pt idx="9">
                  <c:v>Услуги жилищно-коммунального хозяйства</c:v>
                </c:pt>
                <c:pt idx="10">
                  <c:v>Услуги психолого-педагогического сопровождения детей с ОВЗ</c:v>
                </c:pt>
                <c:pt idx="11">
                  <c:v>Услуги по производству, переработке и хранению с/х продукции</c:v>
                </c:pt>
                <c:pt idx="12">
                  <c:v>Услуги по сбору, сортировке и переработке ТБО</c:v>
                </c:pt>
                <c:pt idx="13">
                  <c:v>Услуги социального обслуживания населения</c:v>
                </c:pt>
              </c:strCache>
            </c:strRef>
          </c:cat>
          <c:val>
            <c:numRef>
              <c:f>Лист1!$B$2:$B$15</c:f>
              <c:numCache>
                <c:formatCode>###0.0%</c:formatCode>
                <c:ptCount val="14"/>
                <c:pt idx="0">
                  <c:v>0.67400000000000604</c:v>
                </c:pt>
                <c:pt idx="1">
                  <c:v>0.46300000000000002</c:v>
                </c:pt>
                <c:pt idx="2">
                  <c:v>0.43400000000000138</c:v>
                </c:pt>
                <c:pt idx="3">
                  <c:v>0.40600000000000008</c:v>
                </c:pt>
                <c:pt idx="4">
                  <c:v>0.35100000000000031</c:v>
                </c:pt>
                <c:pt idx="5">
                  <c:v>0.29900000000000032</c:v>
                </c:pt>
                <c:pt idx="6">
                  <c:v>0.28700000000000031</c:v>
                </c:pt>
                <c:pt idx="7">
                  <c:v>0.27800000000000002</c:v>
                </c:pt>
                <c:pt idx="8">
                  <c:v>0.254</c:v>
                </c:pt>
                <c:pt idx="9">
                  <c:v>0.18800000000000044</c:v>
                </c:pt>
                <c:pt idx="10">
                  <c:v>0.18500000000000041</c:v>
                </c:pt>
                <c:pt idx="11">
                  <c:v>0.17</c:v>
                </c:pt>
                <c:pt idx="12">
                  <c:v>0.14700000000000021</c:v>
                </c:pt>
                <c:pt idx="13">
                  <c:v>0.14400000000000004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6C3-4D16-9465-733B4BE01C3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изменилось</c:v>
                </c:pt>
              </c:strCache>
            </c:strRef>
          </c:tx>
          <c:spPr>
            <a:solidFill>
              <a:srgbClr val="B3A2C7"/>
            </a:solidFill>
            <a:ln>
              <a:noFill/>
            </a:ln>
          </c:spPr>
          <c:invertIfNegative val="0"/>
          <c:dLbls>
            <c:dLbl>
              <c:idx val="4"/>
              <c:layout>
                <c:manualLayout>
                  <c:x val="1.9230769230769659E-2"/>
                  <c:y val="-3.97136987403043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6C3-4D16-9465-733B4BE01C30}"/>
                </c:ext>
              </c:extLst>
            </c:dLbl>
            <c:dLbl>
              <c:idx val="10"/>
              <c:layout>
                <c:manualLayout>
                  <c:x val="8.5470085470085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6C3-4D16-9465-733B4BE01C30}"/>
                </c:ext>
              </c:extLst>
            </c:dLbl>
            <c:dLbl>
              <c:idx val="11"/>
              <c:layout>
                <c:manualLayout>
                  <c:x val="1.4170040485829958E-2"/>
                  <c:y val="1.6583747927032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6C3-4D16-9465-733B4BE01C30}"/>
                </c:ext>
              </c:extLst>
            </c:dLbl>
            <c:dLbl>
              <c:idx val="12"/>
              <c:layout>
                <c:manualLayout>
                  <c:x val="6.41025641025645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6C3-4D16-9465-733B4BE01C3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дошкольного образования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дополнительного образования детей</c:v>
                </c:pt>
                <c:pt idx="4">
                  <c:v>Услуги связи</c:v>
                </c:pt>
                <c:pt idx="5">
                  <c:v>Услуги высокотехнологичной медицинской помощи</c:v>
                </c:pt>
                <c:pt idx="6">
                  <c:v>Медицинские услуги</c:v>
                </c:pt>
                <c:pt idx="7">
                  <c:v>Услуги детского отдыха и оздоровления</c:v>
                </c:pt>
                <c:pt idx="8">
                  <c:v>Услуги в сфере культуры</c:v>
                </c:pt>
                <c:pt idx="9">
                  <c:v>Услуги жилищно-коммунального хозяйства</c:v>
                </c:pt>
                <c:pt idx="10">
                  <c:v>Услуги психолого-педагогического сопровождения детей с ОВЗ</c:v>
                </c:pt>
                <c:pt idx="11">
                  <c:v>Услуги по производству, переработке и хранению с/х продукции</c:v>
                </c:pt>
                <c:pt idx="12">
                  <c:v>Услуги по сбору, сортировке и переработке ТБО</c:v>
                </c:pt>
                <c:pt idx="13">
                  <c:v>Услуги социального обслуживания населения</c:v>
                </c:pt>
              </c:strCache>
            </c:strRef>
          </c:cat>
          <c:val>
            <c:numRef>
              <c:f>Лист1!$C$2:$C$15</c:f>
              <c:numCache>
                <c:formatCode>###0.0%</c:formatCode>
                <c:ptCount val="14"/>
                <c:pt idx="0">
                  <c:v>0.27200000000000002</c:v>
                </c:pt>
                <c:pt idx="1">
                  <c:v>0.45500000000000002</c:v>
                </c:pt>
                <c:pt idx="2">
                  <c:v>0.51200000000000001</c:v>
                </c:pt>
                <c:pt idx="3">
                  <c:v>0.52300000000000002</c:v>
                </c:pt>
                <c:pt idx="4">
                  <c:v>0.61700000000000466</c:v>
                </c:pt>
                <c:pt idx="5">
                  <c:v>0.63100000000000522</c:v>
                </c:pt>
                <c:pt idx="6">
                  <c:v>0.53600000000000003</c:v>
                </c:pt>
                <c:pt idx="7">
                  <c:v>0.64700000000000524</c:v>
                </c:pt>
                <c:pt idx="8">
                  <c:v>0.68</c:v>
                </c:pt>
                <c:pt idx="9">
                  <c:v>0.73000000000000065</c:v>
                </c:pt>
                <c:pt idx="10">
                  <c:v>0.73500000000000065</c:v>
                </c:pt>
                <c:pt idx="11">
                  <c:v>0.69499999999999995</c:v>
                </c:pt>
                <c:pt idx="12">
                  <c:v>0.8</c:v>
                </c:pt>
                <c:pt idx="13">
                  <c:v>0.79400000000000004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D6C3-4D16-9465-733B4BE01C3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Снизилось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Lbls>
            <c:dLbl>
              <c:idx val="4"/>
              <c:layout>
                <c:manualLayout>
                  <c:x val="1.92307692307696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D6C3-4D16-9465-733B4BE01C30}"/>
                </c:ext>
              </c:extLst>
            </c:dLbl>
            <c:dLbl>
              <c:idx val="7"/>
              <c:layout>
                <c:manualLayout>
                  <c:x val="-2.4064975433671091E-2"/>
                  <c:y val="-1.644466370662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D6C3-4D16-9465-733B4BE01C30}"/>
                </c:ext>
              </c:extLst>
            </c:dLbl>
            <c:dLbl>
              <c:idx val="9"/>
              <c:layout>
                <c:manualLayout>
                  <c:x val="-1.6043316955780609E-2"/>
                  <c:y val="-1.644466370662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D6C3-4D16-9465-733B4BE01C3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Розничная торговля</c:v>
                </c:pt>
                <c:pt idx="1">
                  <c:v>Услуги дошкольного образования</c:v>
                </c:pt>
                <c:pt idx="2">
                  <c:v>Услуги по перевозке пассажиров наземным транспортом (автобусные перевозки и такси)</c:v>
                </c:pt>
                <c:pt idx="3">
                  <c:v>Услуги дополнительного образования детей</c:v>
                </c:pt>
                <c:pt idx="4">
                  <c:v>Услуги связи</c:v>
                </c:pt>
                <c:pt idx="5">
                  <c:v>Услуги высокотехнологичной медицинской помощи</c:v>
                </c:pt>
                <c:pt idx="6">
                  <c:v>Медицинские услуги</c:v>
                </c:pt>
                <c:pt idx="7">
                  <c:v>Услуги детского отдыха и оздоровления</c:v>
                </c:pt>
                <c:pt idx="8">
                  <c:v>Услуги в сфере культуры</c:v>
                </c:pt>
                <c:pt idx="9">
                  <c:v>Услуги жилищно-коммунального хозяйства</c:v>
                </c:pt>
                <c:pt idx="10">
                  <c:v>Услуги психолого-педагогического сопровождения детей с ОВЗ</c:v>
                </c:pt>
                <c:pt idx="11">
                  <c:v>Услуги по производству, переработке и хранению с/х продукции</c:v>
                </c:pt>
                <c:pt idx="12">
                  <c:v>Услуги по сбору, сортировке и переработке ТБО</c:v>
                </c:pt>
                <c:pt idx="13">
                  <c:v>Услуги социального обслуживания населения</c:v>
                </c:pt>
              </c:strCache>
            </c:strRef>
          </c:cat>
          <c:val>
            <c:numRef>
              <c:f>Лист1!$D$2:$D$15</c:f>
              <c:numCache>
                <c:formatCode>###0.0%</c:formatCode>
                <c:ptCount val="14"/>
                <c:pt idx="0">
                  <c:v>5.3999999999999999E-2</c:v>
                </c:pt>
                <c:pt idx="1">
                  <c:v>8.2000000000000003E-2</c:v>
                </c:pt>
                <c:pt idx="2">
                  <c:v>5.3999999999999999E-2</c:v>
                </c:pt>
                <c:pt idx="3">
                  <c:v>7.0999999999999994E-2</c:v>
                </c:pt>
                <c:pt idx="4">
                  <c:v>3.2000000000000042E-2</c:v>
                </c:pt>
                <c:pt idx="5">
                  <c:v>7.0000000000000021E-2</c:v>
                </c:pt>
                <c:pt idx="6">
                  <c:v>0.17700000000000021</c:v>
                </c:pt>
                <c:pt idx="7">
                  <c:v>7.3999999999999996E-2</c:v>
                </c:pt>
                <c:pt idx="8">
                  <c:v>6.6000000000000003E-2</c:v>
                </c:pt>
                <c:pt idx="9">
                  <c:v>8.2000000000000003E-2</c:v>
                </c:pt>
                <c:pt idx="10">
                  <c:v>8.0000000000000043E-2</c:v>
                </c:pt>
                <c:pt idx="11">
                  <c:v>0.13500000000000001</c:v>
                </c:pt>
                <c:pt idx="12">
                  <c:v>5.3000000000000012E-2</c:v>
                </c:pt>
                <c:pt idx="13">
                  <c:v>6.2000000000000034E-2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D6C3-4D16-9465-733B4BE01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7529600"/>
        <c:axId val="117564160"/>
      </c:barChart>
      <c:catAx>
        <c:axId val="1175296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17564160"/>
        <c:crosses val="autoZero"/>
        <c:auto val="1"/>
        <c:lblAlgn val="ctr"/>
        <c:lblOffset val="100"/>
        <c:noMultiLvlLbl val="0"/>
      </c:catAx>
      <c:valAx>
        <c:axId val="117564160"/>
        <c:scaling>
          <c:orientation val="minMax"/>
          <c:max val="1"/>
          <c:min val="0"/>
        </c:scaling>
        <c:delete val="1"/>
        <c:axPos val="t"/>
        <c:majorGridlines/>
        <c:numFmt formatCode="###0.0%" sourceLinked="1"/>
        <c:majorTickMark val="out"/>
        <c:minorTickMark val="none"/>
        <c:tickLblPos val="nextTo"/>
        <c:crossAx val="117529600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  <c:spPr>
        <a:noFill/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744060323241691"/>
          <c:y val="0.16746044244469974"/>
          <c:w val="0.6593103973829133"/>
          <c:h val="0.802089613798292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Полностью удовлетворен</c:v>
                </c:pt>
              </c:strCache>
            </c:strRef>
          </c:tx>
          <c:spPr>
            <a:solidFill>
              <a:srgbClr val="96C89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ДОСТУПНОСТЬ ИНФОРМАЦИИ</c:v>
                </c:pt>
                <c:pt idx="1">
                  <c:v> ПОНЯТНОСТЬ ИНФОРМАЦИИ</c:v>
                </c:pt>
                <c:pt idx="2">
                  <c:v>УДОБСТВО ПОЛУЧЕНИЯ ИНФОРМАЦИИ</c:v>
                </c:pt>
                <c:pt idx="3">
                  <c:v>Общая удовлетворенность качеством информации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45.5</c:v>
                </c:pt>
                <c:pt idx="1">
                  <c:v>47.4</c:v>
                </c:pt>
                <c:pt idx="2">
                  <c:v>47.2</c:v>
                </c:pt>
                <c:pt idx="3">
                  <c:v>46.7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A6-4898-BFEC-ED49F333BB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ДОСТУПНОСТЬ ИНФОРМАЦИИ</c:v>
                </c:pt>
                <c:pt idx="1">
                  <c:v> ПОНЯТНОСТЬ ИНФОРМАЦИИ</c:v>
                </c:pt>
                <c:pt idx="2">
                  <c:v>УДОБСТВО ПОЛУЧЕНИЯ ИНФОРМАЦИИ</c:v>
                </c:pt>
                <c:pt idx="3">
                  <c:v>Общая удовлетворенность качеством информации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19.8</c:v>
                </c:pt>
                <c:pt idx="1">
                  <c:v>18.2</c:v>
                </c:pt>
                <c:pt idx="2">
                  <c:v>18.100000000000001</c:v>
                </c:pt>
                <c:pt idx="3">
                  <c:v>18.7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A6-4898-BFEC-ED49F333BB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ответить/мне ничего не известно о такой информации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ДОСТУПНОСТЬ ИНФОРМАЦИИ</c:v>
                </c:pt>
                <c:pt idx="1">
                  <c:v> ПОНЯТНОСТЬ ИНФОРМАЦИИ</c:v>
                </c:pt>
                <c:pt idx="2">
                  <c:v>УДОБСТВО ПОЛУЧЕНИЯ ИНФОРМАЦИИ</c:v>
                </c:pt>
                <c:pt idx="3">
                  <c:v>Общая удовлетворенность качеством информации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34.799999999999997</c:v>
                </c:pt>
                <c:pt idx="1">
                  <c:v>34.299999999999997</c:v>
                </c:pt>
                <c:pt idx="2">
                  <c:v>34.6</c:v>
                </c:pt>
                <c:pt idx="3">
                  <c:v>34.6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A6-4898-BFEC-ED49F333BB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7286784"/>
        <c:axId val="117288320"/>
      </c:barChart>
      <c:catAx>
        <c:axId val="1172867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17288320"/>
        <c:crosses val="autoZero"/>
        <c:auto val="1"/>
        <c:lblAlgn val="ctr"/>
        <c:lblOffset val="100"/>
        <c:noMultiLvlLbl val="0"/>
      </c:catAx>
      <c:valAx>
        <c:axId val="11728832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crossAx val="11728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4.2337711199069913E-3"/>
          <c:w val="1"/>
          <c:h val="0.14692928742269423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rgbClr val="FF0000"/>
      </a:solidFill>
      <a:prstDash val="sysDash"/>
      <a:round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744060323241335"/>
          <c:y val="0.16746044244469849"/>
          <c:w val="0.6593103973829133"/>
          <c:h val="0.8020896137982881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6C89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 УДОБСТВО ПОЛУЧЕНИЯ ИНФОРМАЦИИ</c:v>
                </c:pt>
                <c:pt idx="3">
                  <c:v>Общая удовлетворенность качеством информации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0.77500000000000002</c:v>
                </c:pt>
                <c:pt idx="1">
                  <c:v>0.80600000000000005</c:v>
                </c:pt>
                <c:pt idx="2">
                  <c:v>0.77</c:v>
                </c:pt>
                <c:pt idx="3">
                  <c:v>0.78400000000000003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C7-4379-B596-17632E25CB1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 УДОБСТВО ПОЛУЧЕНИЯ ИНФОРМАЦИИ</c:v>
                </c:pt>
                <c:pt idx="3">
                  <c:v>Общая удовлетворенность качеством информации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0.22500000000000001</c:v>
                </c:pt>
                <c:pt idx="1">
                  <c:v>0.19400000000000001</c:v>
                </c:pt>
                <c:pt idx="2">
                  <c:v>0.23</c:v>
                </c:pt>
                <c:pt idx="3">
                  <c:v>0.21633333333333335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C7-4379-B596-17632E25C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7392128"/>
        <c:axId val="117393664"/>
      </c:barChart>
      <c:catAx>
        <c:axId val="1173921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17393664"/>
        <c:crosses val="autoZero"/>
        <c:auto val="1"/>
        <c:lblAlgn val="ctr"/>
        <c:lblOffset val="100"/>
        <c:noMultiLvlLbl val="0"/>
      </c:catAx>
      <c:valAx>
        <c:axId val="11739366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crossAx val="11739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693265475961847"/>
          <c:y val="4.8114735658042904E-2"/>
          <c:w val="0.70528309553722757"/>
          <c:h val="8.4996208807232798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rgbClr val="FF0000"/>
      </a:solidFill>
      <a:prstDash val="sysDash"/>
      <a:round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7650257804892092"/>
          <c:y val="0.2168067484271155"/>
          <c:w val="0.68250275481088551"/>
          <c:h val="0.599833797368812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6C896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0.39500000000000407</c:v>
                </c:pt>
                <c:pt idx="1">
                  <c:v>0.38600000000000356</c:v>
                </c:pt>
                <c:pt idx="2">
                  <c:v>0.3410000000000003</c:v>
                </c:pt>
                <c:pt idx="3">
                  <c:v>0.23800000000000004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84-433B-A2C9-AB1E91D93C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0.19400000000000006</c:v>
                </c:pt>
                <c:pt idx="1">
                  <c:v>0.15600000000000044</c:v>
                </c:pt>
                <c:pt idx="2">
                  <c:v>0.17500000000000004</c:v>
                </c:pt>
                <c:pt idx="3">
                  <c:v>0.17500000000000004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84-433B-A2C9-AB1E91D93C4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0.41100000000000031</c:v>
                </c:pt>
                <c:pt idx="1">
                  <c:v>0.45900000000000002</c:v>
                </c:pt>
                <c:pt idx="2">
                  <c:v>0.48400000000000032</c:v>
                </c:pt>
                <c:pt idx="3">
                  <c:v>0.58700000000000019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84-433B-A2C9-AB1E91D93C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7635328"/>
        <c:axId val="117710848"/>
      </c:barChart>
      <c:catAx>
        <c:axId val="1176353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17710848"/>
        <c:crosses val="autoZero"/>
        <c:auto val="1"/>
        <c:lblAlgn val="ctr"/>
        <c:lblOffset val="100"/>
        <c:noMultiLvlLbl val="0"/>
      </c:catAx>
      <c:valAx>
        <c:axId val="117710848"/>
        <c:scaling>
          <c:orientation val="minMax"/>
          <c:max val="1"/>
          <c:min val="0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117635328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7650257804892092"/>
          <c:y val="0.21680674842711556"/>
          <c:w val="0.68250275481088518"/>
          <c:h val="0.6535790980672870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6C896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0.29600000000000032</c:v>
                </c:pt>
                <c:pt idx="1">
                  <c:v>0.29000000000000031</c:v>
                </c:pt>
                <c:pt idx="2">
                  <c:v>0.26</c:v>
                </c:pt>
                <c:pt idx="3">
                  <c:v>0.18100000000000024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84-433B-A2C9-AB1E91D93C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0.17700000000000021</c:v>
                </c:pt>
                <c:pt idx="1">
                  <c:v>0.22</c:v>
                </c:pt>
                <c:pt idx="2">
                  <c:v>0.18200000000000024</c:v>
                </c:pt>
                <c:pt idx="3">
                  <c:v>0.20100000000000001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84-433B-A2C9-AB1E91D93C4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0.52600000000000002</c:v>
                </c:pt>
                <c:pt idx="1">
                  <c:v>0.49000000000000032</c:v>
                </c:pt>
                <c:pt idx="2">
                  <c:v>0.55800000000000005</c:v>
                </c:pt>
                <c:pt idx="3">
                  <c:v>0.61800000000000743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84-433B-A2C9-AB1E91D93C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2524032"/>
        <c:axId val="122525568"/>
      </c:barChart>
      <c:catAx>
        <c:axId val="1225240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22525568"/>
        <c:crosses val="autoZero"/>
        <c:auto val="1"/>
        <c:lblAlgn val="ctr"/>
        <c:lblOffset val="100"/>
        <c:noMultiLvlLbl val="0"/>
      </c:catAx>
      <c:valAx>
        <c:axId val="122525568"/>
        <c:scaling>
          <c:orientation val="minMax"/>
          <c:max val="1"/>
          <c:min val="0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122524032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7650257804892092"/>
          <c:y val="8.8460369993601767E-2"/>
          <c:w val="0.68250275481088496"/>
          <c:h val="0.7455657231937226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6C89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0.21500000000000041</c:v>
                </c:pt>
                <c:pt idx="1">
                  <c:v>0.20800000000000021</c:v>
                </c:pt>
                <c:pt idx="2">
                  <c:v>0.17700000000000021</c:v>
                </c:pt>
                <c:pt idx="3">
                  <c:v>0.12100000000000002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9-4F5F-A6C3-584FA0CE46A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0.23300000000000001</c:v>
                </c:pt>
                <c:pt idx="1">
                  <c:v>0.27300000000000002</c:v>
                </c:pt>
                <c:pt idx="2">
                  <c:v>0.23700000000000004</c:v>
                </c:pt>
                <c:pt idx="3">
                  <c:v>0.24300000000000024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89-4F5F-A6C3-584FA0CE46A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0.55200000000000005</c:v>
                </c:pt>
                <c:pt idx="1">
                  <c:v>0.51900000000000002</c:v>
                </c:pt>
                <c:pt idx="2">
                  <c:v>0.58599999999999997</c:v>
                </c:pt>
                <c:pt idx="3">
                  <c:v>0.63700000000000745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89-4F5F-A6C3-584FA0CE46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2577280"/>
        <c:axId val="122578816"/>
      </c:barChart>
      <c:catAx>
        <c:axId val="122577280"/>
        <c:scaling>
          <c:orientation val="maxMin"/>
        </c:scaling>
        <c:delete val="0"/>
        <c:axPos val="l"/>
        <c:numFmt formatCode="0.0%" sourceLinked="0"/>
        <c:majorTickMark val="out"/>
        <c:minorTickMark val="none"/>
        <c:tickLblPos val="nextTo"/>
        <c:crossAx val="122578816"/>
        <c:crosses val="autoZero"/>
        <c:auto val="1"/>
        <c:lblAlgn val="ctr"/>
        <c:lblOffset val="100"/>
        <c:noMultiLvlLbl val="0"/>
      </c:catAx>
      <c:valAx>
        <c:axId val="122578816"/>
        <c:scaling>
          <c:orientation val="minMax"/>
          <c:max val="1"/>
          <c:min val="0"/>
        </c:scaling>
        <c:delete val="1"/>
        <c:axPos val="t"/>
        <c:majorGridlines/>
        <c:numFmt formatCode="0.0%" sourceLinked="0"/>
        <c:majorTickMark val="out"/>
        <c:minorTickMark val="none"/>
        <c:tickLblPos val="nextTo"/>
        <c:crossAx val="122577280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[4_2_1_4.xlsx]Лист1!$P$44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6C896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[4_2_1_4.xlsx]Лист1!$O$45:$O$48</c:f>
              <c:strCache>
                <c:ptCount val="4"/>
                <c:pt idx="0">
                  <c:v>Газоснабжение</c:v>
                </c:pt>
                <c:pt idx="1">
                  <c:v>Теплоснабжение</c:v>
                </c:pt>
                <c:pt idx="2">
                  <c:v>Водоснабжение, водоотведение</c:v>
                </c:pt>
                <c:pt idx="3">
                  <c:v>Электроснабжение</c:v>
                </c:pt>
              </c:strCache>
            </c:strRef>
          </c:cat>
          <c:val>
            <c:numRef>
              <c:f>[4_2_1_4.xlsx]Лист1!$P$45:$P$48</c:f>
              <c:numCache>
                <c:formatCode>0.00%</c:formatCode>
                <c:ptCount val="4"/>
                <c:pt idx="0">
                  <c:v>0.35600000000000032</c:v>
                </c:pt>
                <c:pt idx="1">
                  <c:v>0.505</c:v>
                </c:pt>
                <c:pt idx="2">
                  <c:v>0.55300000000000005</c:v>
                </c:pt>
                <c:pt idx="3">
                  <c:v>0.58899999999999997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77-4A8E-AE1F-A43F2260D8A9}"/>
            </c:ext>
          </c:extLst>
        </c:ser>
        <c:ser>
          <c:idx val="1"/>
          <c:order val="1"/>
          <c:tx>
            <c:strRef>
              <c:f>[4_2_1_4.xlsx]Лист1!$Q$44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A9696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[4_2_1_4.xlsx]Лист1!$O$45:$O$48</c:f>
              <c:strCache>
                <c:ptCount val="4"/>
                <c:pt idx="0">
                  <c:v>Газоснабжение</c:v>
                </c:pt>
                <c:pt idx="1">
                  <c:v>Теплоснабжение</c:v>
                </c:pt>
                <c:pt idx="2">
                  <c:v>Водоснабжение, водоотведение</c:v>
                </c:pt>
                <c:pt idx="3">
                  <c:v>Электроснабжение</c:v>
                </c:pt>
              </c:strCache>
            </c:strRef>
          </c:cat>
          <c:val>
            <c:numRef>
              <c:f>[4_2_1_4.xlsx]Лист1!$Q$45:$Q$48</c:f>
              <c:numCache>
                <c:formatCode>0.00%</c:formatCode>
                <c:ptCount val="4"/>
                <c:pt idx="0">
                  <c:v>0.13100000000000001</c:v>
                </c:pt>
                <c:pt idx="1">
                  <c:v>0.17400000000000004</c:v>
                </c:pt>
                <c:pt idx="2" formatCode="0%">
                  <c:v>0.19</c:v>
                </c:pt>
                <c:pt idx="3">
                  <c:v>0.18100000000000024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77-4A8E-AE1F-A43F2260D8A9}"/>
            </c:ext>
          </c:extLst>
        </c:ser>
        <c:ser>
          <c:idx val="2"/>
          <c:order val="2"/>
          <c:tx>
            <c:strRef>
              <c:f>[4_2_1_4.xlsx]Лист1!$R$44</c:f>
              <c:strCache>
                <c:ptCount val="1"/>
                <c:pt idx="0">
                  <c:v>Затруднились ответить</c:v>
                </c:pt>
              </c:strCache>
            </c:strRef>
          </c:tx>
          <c:spPr>
            <a:solidFill>
              <a:srgbClr val="D9D9D9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[4_2_1_4.xlsx]Лист1!$O$45:$O$48</c:f>
              <c:strCache>
                <c:ptCount val="4"/>
                <c:pt idx="0">
                  <c:v>Газоснабжение</c:v>
                </c:pt>
                <c:pt idx="1">
                  <c:v>Теплоснабжение</c:v>
                </c:pt>
                <c:pt idx="2">
                  <c:v>Водоснабжение, водоотведение</c:v>
                </c:pt>
                <c:pt idx="3">
                  <c:v>Электроснабжение</c:v>
                </c:pt>
              </c:strCache>
            </c:strRef>
          </c:cat>
          <c:val>
            <c:numRef>
              <c:f>[4_2_1_4.xlsx]Лист1!$R$45:$R$48</c:f>
              <c:numCache>
                <c:formatCode>0.00%</c:formatCode>
                <c:ptCount val="4"/>
                <c:pt idx="0">
                  <c:v>0.51300000000000001</c:v>
                </c:pt>
                <c:pt idx="1">
                  <c:v>0.32100000000000373</c:v>
                </c:pt>
                <c:pt idx="2">
                  <c:v>0.25700000000000001</c:v>
                </c:pt>
                <c:pt idx="3" formatCode="0%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77-4A8E-AE1F-A43F2260D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2329344"/>
        <c:axId val="122347520"/>
      </c:barChart>
      <c:catAx>
        <c:axId val="12232934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22347520"/>
        <c:crosses val="autoZero"/>
        <c:auto val="1"/>
        <c:lblAlgn val="ctr"/>
        <c:lblOffset val="100"/>
        <c:noMultiLvlLbl val="0"/>
      </c:catAx>
      <c:valAx>
        <c:axId val="122347520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12232934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7650252259706182"/>
          <c:y val="6.8291884306540901E-2"/>
          <c:w val="0.68250275481088551"/>
          <c:h val="0.843987422364289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6C896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Лист1!$A$2:$B$9</c:f>
              <c:multiLvlStrCache>
                <c:ptCount val="8"/>
                <c:lvl>
                  <c:pt idx="0">
                    <c:v>Стоимость услуги</c:v>
                  </c:pt>
                  <c:pt idx="1">
                    <c:v>Качество услуги</c:v>
                  </c:pt>
                  <c:pt idx="2">
                    <c:v>Стоимость услуги</c:v>
                  </c:pt>
                  <c:pt idx="3">
                    <c:v>Качество услуги</c:v>
                  </c:pt>
                  <c:pt idx="4">
                    <c:v>Стоимость услуги</c:v>
                  </c:pt>
                  <c:pt idx="5">
                    <c:v>Качество услуги</c:v>
                  </c:pt>
                  <c:pt idx="6">
                    <c:v>Стоимость услуги</c:v>
                  </c:pt>
                  <c:pt idx="7">
                    <c:v>Качество услуги</c:v>
                  </c:pt>
                </c:lvl>
                <c:lvl>
                  <c:pt idx="0">
                    <c:v>Электроснабжение</c:v>
                  </c:pt>
                  <c:pt idx="2">
                    <c:v>Водоснабжение, водоотведение</c:v>
                  </c:pt>
                  <c:pt idx="4">
                    <c:v>Газоснабжение</c:v>
                  </c:pt>
                  <c:pt idx="6">
                    <c:v>Теплоснабжение</c:v>
                  </c:pt>
                </c:lvl>
              </c:multiLvlStrCache>
            </c:multiLvlStrRef>
          </c:cat>
          <c:val>
            <c:numRef>
              <c:f>Лист1!$C$2:$C$9</c:f>
              <c:numCache>
                <c:formatCode>0.00%</c:formatCode>
                <c:ptCount val="8"/>
                <c:pt idx="0" formatCode="0.0%">
                  <c:v>0.54900000000000004</c:v>
                </c:pt>
                <c:pt idx="1">
                  <c:v>0.873</c:v>
                </c:pt>
                <c:pt idx="2" formatCode="0.0%">
                  <c:v>0.53800000000000003</c:v>
                </c:pt>
                <c:pt idx="3">
                  <c:v>0.69099999999999995</c:v>
                </c:pt>
                <c:pt idx="4" formatCode="0.0%">
                  <c:v>0.52800000000000002</c:v>
                </c:pt>
                <c:pt idx="5">
                  <c:v>0.84699999999999998</c:v>
                </c:pt>
                <c:pt idx="6" formatCode="0.0%">
                  <c:v>0.47199999999999998</c:v>
                </c:pt>
                <c:pt idx="7">
                  <c:v>0.80300000000000005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9A-4C6F-85CD-EBBB0180EC76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Лист1!$A$2:$B$9</c:f>
              <c:multiLvlStrCache>
                <c:ptCount val="8"/>
                <c:lvl>
                  <c:pt idx="0">
                    <c:v>Стоимость услуги</c:v>
                  </c:pt>
                  <c:pt idx="1">
                    <c:v>Качество услуги</c:v>
                  </c:pt>
                  <c:pt idx="2">
                    <c:v>Стоимость услуги</c:v>
                  </c:pt>
                  <c:pt idx="3">
                    <c:v>Качество услуги</c:v>
                  </c:pt>
                  <c:pt idx="4">
                    <c:v>Стоимость услуги</c:v>
                  </c:pt>
                  <c:pt idx="5">
                    <c:v>Качество услуги</c:v>
                  </c:pt>
                  <c:pt idx="6">
                    <c:v>Стоимость услуги</c:v>
                  </c:pt>
                  <c:pt idx="7">
                    <c:v>Качество услуги</c:v>
                  </c:pt>
                </c:lvl>
                <c:lvl>
                  <c:pt idx="0">
                    <c:v>Электроснабжение</c:v>
                  </c:pt>
                  <c:pt idx="2">
                    <c:v>Водоснабжение, водоотведение</c:v>
                  </c:pt>
                  <c:pt idx="4">
                    <c:v>Газоснабжение</c:v>
                  </c:pt>
                  <c:pt idx="6">
                    <c:v>Теплоснабжение</c:v>
                  </c:pt>
                </c:lvl>
              </c:multiLvlStrCache>
            </c:multiLvlStrRef>
          </c:cat>
          <c:val>
            <c:numRef>
              <c:f>Лист1!$D$2:$D$9</c:f>
              <c:numCache>
                <c:formatCode>0.00%</c:formatCode>
                <c:ptCount val="8"/>
                <c:pt idx="0" formatCode="0.0%">
                  <c:v>0.45100000000000001</c:v>
                </c:pt>
                <c:pt idx="1">
                  <c:v>0.127</c:v>
                </c:pt>
                <c:pt idx="2" formatCode="0.0%">
                  <c:v>0.46200000000000002</c:v>
                </c:pt>
                <c:pt idx="3">
                  <c:v>0.309</c:v>
                </c:pt>
                <c:pt idx="4" formatCode="0.0%">
                  <c:v>0.47199999999999998</c:v>
                </c:pt>
                <c:pt idx="5">
                  <c:v>0.153</c:v>
                </c:pt>
                <c:pt idx="6" formatCode="0.0%">
                  <c:v>0.52800000000000002</c:v>
                </c:pt>
                <c:pt idx="7">
                  <c:v>0.19700000000000001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9A-4C6F-85CD-EBBB0180EC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7812608"/>
        <c:axId val="117818496"/>
      </c:barChart>
      <c:catAx>
        <c:axId val="1178126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17818496"/>
        <c:crosses val="autoZero"/>
        <c:auto val="1"/>
        <c:lblAlgn val="ctr"/>
        <c:lblOffset val="100"/>
        <c:noMultiLvlLbl val="0"/>
      </c:catAx>
      <c:valAx>
        <c:axId val="117818496"/>
        <c:scaling>
          <c:orientation val="minMax"/>
          <c:max val="1"/>
          <c:min val="0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117812608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t"/>
      <c:layout>
        <c:manualLayout>
          <c:xMode val="edge"/>
          <c:yMode val="edge"/>
          <c:x val="0.12398866930597555"/>
          <c:y val="0.94152003760723924"/>
          <c:w val="0.70506032766119064"/>
          <c:h val="5.7851921494887812E-2"/>
        </c:manualLayout>
      </c:layout>
      <c:overlay val="0"/>
    </c:legend>
    <c:plotVisOnly val="1"/>
    <c:dispBlanksAs val="gap"/>
    <c:showDLblsOverMax val="0"/>
  </c:chart>
  <c:spPr>
    <a:ln w="28575">
      <a:solidFill>
        <a:srgbClr val="C00000"/>
      </a:solidFill>
      <a:prstDash val="sysDash"/>
    </a:ln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8756672959739683"/>
          <c:y val="3.4383110806801322E-2"/>
          <c:w val="0.48824227246823504"/>
          <c:h val="0.937817656513884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ysClr val="windowText" lastClr="000000">
                  <a:lumMod val="15000"/>
                  <a:lumOff val="85000"/>
                </a:sys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2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6DB36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D2D-4C2B-AF9A-0895DBC71454}"/>
              </c:ext>
            </c:extLst>
          </c:dPt>
          <c:dPt>
            <c:idx val="14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C3D69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D2D-4C2B-AF9A-0895DBC71454}"/>
              </c:ext>
            </c:extLst>
          </c:dPt>
          <c:dLbls>
            <c:dLbl>
              <c:idx val="1"/>
              <c:layout>
                <c:manualLayout>
                  <c:x val="-5.4054054054054352E-3"/>
                  <c:y val="1.32013201320132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D2D-4C2B-AF9A-0895DBC71454}"/>
                </c:ext>
              </c:extLst>
            </c:dLbl>
            <c:dLbl>
              <c:idx val="2"/>
              <c:layout>
                <c:manualLayout>
                  <c:x val="-3.6036036036036041E-3"/>
                  <c:y val="9.90099009901001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D2D-4C2B-AF9A-0895DBC71454}"/>
                </c:ext>
              </c:extLst>
            </c:dLbl>
            <c:dLbl>
              <c:idx val="3"/>
              <c:layout>
                <c:manualLayout>
                  <c:x val="-5.4054054054054734E-3"/>
                  <c:y val="6.60066006600657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D2D-4C2B-AF9A-0895DBC71454}"/>
                </c:ext>
              </c:extLst>
            </c:dLbl>
            <c:dLbl>
              <c:idx val="4"/>
              <c:layout>
                <c:manualLayout>
                  <c:x val="-7.2072072072072073E-3"/>
                  <c:y val="6.60066006600660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8D2D-4C2B-AF9A-0895DBC71454}"/>
                </c:ext>
              </c:extLst>
            </c:dLbl>
            <c:dLbl>
              <c:idx val="5"/>
              <c:layout>
                <c:manualLayout>
                  <c:x val="-7.2072072072072073E-3"/>
                  <c:y val="6.60066006600660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D2D-4C2B-AF9A-0895DBC71454}"/>
                </c:ext>
              </c:extLst>
            </c:dLbl>
            <c:dLbl>
              <c:idx val="6"/>
              <c:layout>
                <c:manualLayout>
                  <c:x val="-5.4054054054054352E-3"/>
                  <c:y val="6.601179803019702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D2D-4C2B-AF9A-0895DBC71454}"/>
                </c:ext>
              </c:extLst>
            </c:dLbl>
            <c:dLbl>
              <c:idx val="7"/>
              <c:layout>
                <c:manualLayout>
                  <c:x val="-1.0810810810810825E-2"/>
                  <c:y val="6.60117980301974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D2D-4C2B-AF9A-0895DBC71454}"/>
                </c:ext>
              </c:extLst>
            </c:dLbl>
            <c:dLbl>
              <c:idx val="8"/>
              <c:layout>
                <c:manualLayout>
                  <c:x val="-5.4054054054054352E-3"/>
                  <c:y val="9.90099009901001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8D2D-4C2B-AF9A-0895DBC71454}"/>
                </c:ext>
              </c:extLst>
            </c:dLbl>
            <c:dLbl>
              <c:idx val="9"/>
              <c:layout>
                <c:manualLayout>
                  <c:x val="-1.0810810810810825E-2"/>
                  <c:y val="9.90099009901001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8D2D-4C2B-AF9A-0895DBC71454}"/>
                </c:ext>
              </c:extLst>
            </c:dLbl>
            <c:dLbl>
              <c:idx val="10"/>
              <c:layout>
                <c:manualLayout>
                  <c:x val="-3.6036036036036041E-3"/>
                  <c:y val="3.300330033003301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8D2D-4C2B-AF9A-0895DBC71454}"/>
                </c:ext>
              </c:extLst>
            </c:dLbl>
            <c:dLbl>
              <c:idx val="11"/>
              <c:layout>
                <c:manualLayout>
                  <c:x val="-5.4054054054054352E-3"/>
                  <c:y val="3.300330033003301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8D2D-4C2B-AF9A-0895DBC71454}"/>
                </c:ext>
              </c:extLst>
            </c:dLbl>
            <c:dLbl>
              <c:idx val="12"/>
              <c:layout>
                <c:manualLayout>
                  <c:x val="-5.4054054054054352E-3"/>
                  <c:y val="3.300330033003301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D2D-4C2B-AF9A-0895DBC71454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0" i="0" baseline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Лист1!$A$2:$A$16</c:f>
              <c:strCache>
                <c:ptCount val="15"/>
                <c:pt idx="0">
                  <c:v>Опт. и розн. торговля, ремонт автотранс. средств, мотоциклов, быт. изделий и предметов личн. пользования </c:v>
                </c:pt>
                <c:pt idx="1">
                  <c:v>Операции с недвиж. имуществом, аренда и предоставление услуг</c:v>
                </c:pt>
                <c:pt idx="2">
                  <c:v>Строительство</c:v>
                </c:pt>
                <c:pt idx="3">
                  <c:v>Обрабатывающие производства</c:v>
                </c:pt>
                <c:pt idx="4">
                  <c:v>Транспорт и связь</c:v>
                </c:pt>
                <c:pt idx="5">
                  <c:v>Предоставление прочих коммун, социал. и персонал. услуг</c:v>
                </c:pt>
                <c:pt idx="6">
                  <c:v>Образование</c:v>
                </c:pt>
                <c:pt idx="7">
                  <c:v>Сел. хозяйство, охота и лесное хозяйство</c:v>
                </c:pt>
                <c:pt idx="8">
                  <c:v>Гостиницы и рестораны</c:v>
                </c:pt>
                <c:pt idx="9">
                  <c:v>Финансовая деятельность</c:v>
                </c:pt>
                <c:pt idx="10">
                  <c:v>Здравоохранение и предоставление соц. услуг </c:v>
                </c:pt>
                <c:pt idx="11">
                  <c:v>Гос. управление и обеспечение воен. безопасности; соц. страхование</c:v>
                </c:pt>
                <c:pt idx="12">
                  <c:v>Производство и распределение эл/энергии, газа и воды</c:v>
                </c:pt>
                <c:pt idx="13">
                  <c:v>Рыболовство, рыбоводство</c:v>
                </c:pt>
                <c:pt idx="14">
                  <c:v>Добыча полез. ископаемых</c:v>
                </c:pt>
              </c:strCache>
            </c:strRef>
          </c:cat>
          <c:val>
            <c:numRef>
              <c:f>Лист1!$B$2:$B$16</c:f>
              <c:numCache>
                <c:formatCode>0.0%</c:formatCode>
                <c:ptCount val="15"/>
                <c:pt idx="0">
                  <c:v>0.40799999999999997</c:v>
                </c:pt>
                <c:pt idx="1">
                  <c:v>0.192</c:v>
                </c:pt>
                <c:pt idx="2">
                  <c:v>9.2999999999999999E-2</c:v>
                </c:pt>
                <c:pt idx="3">
                  <c:v>8.2000000000000003E-2</c:v>
                </c:pt>
                <c:pt idx="4">
                  <c:v>7.2999999999999995E-2</c:v>
                </c:pt>
                <c:pt idx="5">
                  <c:v>4.3999999999999997E-2</c:v>
                </c:pt>
                <c:pt idx="6">
                  <c:v>2.1000000000000001E-2</c:v>
                </c:pt>
                <c:pt idx="7">
                  <c:v>2.1999999999999999E-2</c:v>
                </c:pt>
                <c:pt idx="8">
                  <c:v>1.7000000000000001E-2</c:v>
                </c:pt>
                <c:pt idx="9">
                  <c:v>1.7999999999999999E-2</c:v>
                </c:pt>
                <c:pt idx="10">
                  <c:v>1.2999999999999999E-2</c:v>
                </c:pt>
                <c:pt idx="11">
                  <c:v>0.01</c:v>
                </c:pt>
                <c:pt idx="12">
                  <c:v>6.0000000000000001E-3</c:v>
                </c:pt>
                <c:pt idx="13">
                  <c:v>1E-3</c:v>
                </c:pt>
                <c:pt idx="14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8D2D-4C2B-AF9A-0895DBC7145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-3.6036036036036041E-3"/>
                  <c:y val="-9.90099009901001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8D2D-4C2B-AF9A-0895DBC71454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Лист1!$A$2:$A$16</c:f>
              <c:strCache>
                <c:ptCount val="15"/>
                <c:pt idx="0">
                  <c:v>Опт. и розн. торговля, ремонт автотранс. средств, мотоциклов, быт. изделий и предметов личн. пользования </c:v>
                </c:pt>
                <c:pt idx="1">
                  <c:v>Операции с недвиж. имуществом, аренда и предоставление услуг</c:v>
                </c:pt>
                <c:pt idx="2">
                  <c:v>Строительство</c:v>
                </c:pt>
                <c:pt idx="3">
                  <c:v>Обрабатывающие производства</c:v>
                </c:pt>
                <c:pt idx="4">
                  <c:v>Транспорт и связь</c:v>
                </c:pt>
                <c:pt idx="5">
                  <c:v>Предоставление прочих коммун, социал. и персонал. услуг</c:v>
                </c:pt>
                <c:pt idx="6">
                  <c:v>Образование</c:v>
                </c:pt>
                <c:pt idx="7">
                  <c:v>Сел. хозяйство, охота и лесное хозяйство</c:v>
                </c:pt>
                <c:pt idx="8">
                  <c:v>Гостиницы и рестораны</c:v>
                </c:pt>
                <c:pt idx="9">
                  <c:v>Финансовая деятельность</c:v>
                </c:pt>
                <c:pt idx="10">
                  <c:v>Здравоохранение и предоставление соц. услуг </c:v>
                </c:pt>
                <c:pt idx="11">
                  <c:v>Гос. управление и обеспечение воен. безопасности; соц. страхование</c:v>
                </c:pt>
                <c:pt idx="12">
                  <c:v>Производство и распределение эл/энергии, газа и воды</c:v>
                </c:pt>
                <c:pt idx="13">
                  <c:v>Рыболовство, рыбоводство</c:v>
                </c:pt>
                <c:pt idx="14">
                  <c:v>Добыча полез. ископаемых</c:v>
                </c:pt>
              </c:strCache>
            </c:strRef>
          </c:cat>
          <c:val>
            <c:numRef>
              <c:f>Лист1!$C$2:$C$16</c:f>
              <c:numCache>
                <c:formatCode>0.0%</c:formatCode>
                <c:ptCount val="15"/>
                <c:pt idx="0">
                  <c:v>0.38</c:v>
                </c:pt>
                <c:pt idx="1">
                  <c:v>0.20399999999999999</c:v>
                </c:pt>
                <c:pt idx="2">
                  <c:v>9.5000000000000001E-2</c:v>
                </c:pt>
                <c:pt idx="3">
                  <c:v>8.2000000000000003E-2</c:v>
                </c:pt>
                <c:pt idx="4">
                  <c:v>7.5999999999999998E-2</c:v>
                </c:pt>
                <c:pt idx="5">
                  <c:v>4.8000000000000001E-2</c:v>
                </c:pt>
                <c:pt idx="6">
                  <c:v>2.3E-2</c:v>
                </c:pt>
                <c:pt idx="7">
                  <c:v>2.1999999999999999E-2</c:v>
                </c:pt>
                <c:pt idx="8">
                  <c:v>1.7999999999999999E-2</c:v>
                </c:pt>
                <c:pt idx="9">
                  <c:v>1.7999999999999999E-2</c:v>
                </c:pt>
                <c:pt idx="10">
                  <c:v>1.4E-2</c:v>
                </c:pt>
                <c:pt idx="11">
                  <c:v>1.0999999999999999E-2</c:v>
                </c:pt>
                <c:pt idx="12">
                  <c:v>6.0000000000000001E-3</c:v>
                </c:pt>
                <c:pt idx="13">
                  <c:v>1E-3</c:v>
                </c:pt>
                <c:pt idx="14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D2D-4C2B-AF9A-0895DBC714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82037760"/>
        <c:axId val="81531648"/>
      </c:barChart>
      <c:catAx>
        <c:axId val="820377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100" b="0" i="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1531648"/>
        <c:crosses val="autoZero"/>
        <c:auto val="1"/>
        <c:lblAlgn val="ctr"/>
        <c:lblOffset val="100"/>
        <c:noMultiLvlLbl val="0"/>
      </c:catAx>
      <c:valAx>
        <c:axId val="81531648"/>
        <c:scaling>
          <c:orientation val="minMax"/>
          <c:min val="0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82037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203329583802024"/>
          <c:y val="0.4644491054338733"/>
          <c:w val="8.2728608923884547E-2"/>
          <c:h val="0.10021387064608263"/>
        </c:manualLayout>
      </c:layout>
      <c:overlay val="0"/>
      <c:spPr>
        <a:solidFill>
          <a:sysClr val="window" lastClr="FFFFFF"/>
        </a:solidFill>
      </c:spPr>
      <c:txPr>
        <a:bodyPr/>
        <a:lstStyle/>
        <a:p>
          <a:pPr>
            <a:defRPr sz="1100" b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084233528081824E-2"/>
          <c:y val="2.897073571432171E-2"/>
          <c:w val="0.88881189439656805"/>
          <c:h val="0.7467366189091532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Лист1!$A$38</c:f>
              <c:strCache>
                <c:ptCount val="1"/>
                <c:pt idx="0">
                  <c:v>плановые значения достигнуты</c:v>
                </c:pt>
              </c:strCache>
            </c:strRef>
          </c:tx>
          <c:spPr>
            <a:solidFill>
              <a:srgbClr val="ADC1EA"/>
            </a:solidFill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E0D-401D-B247-D4EFA758388E}"/>
                </c:ext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E0D-401D-B247-D4EFA75838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Лист1!$B$37:$C$37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Лист1!$B$38:$C$38</c:f>
              <c:numCache>
                <c:formatCode>General</c:formatCode>
                <c:ptCount val="2"/>
                <c:pt idx="0">
                  <c:v>23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0D-401D-B247-D4EFA758388E}"/>
            </c:ext>
          </c:extLst>
        </c:ser>
        <c:ser>
          <c:idx val="1"/>
          <c:order val="1"/>
          <c:tx>
            <c:strRef>
              <c:f>Лист1!$A$39</c:f>
              <c:strCache>
                <c:ptCount val="1"/>
                <c:pt idx="0">
                  <c:v>плановые значения не достигнуты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Лист1!$B$37:$C$37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Лист1!$B$39:$C$39</c:f>
              <c:numCache>
                <c:formatCode>General</c:formatCode>
                <c:ptCount val="2"/>
                <c:pt idx="0">
                  <c:v>5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0D-401D-B247-D4EFA758388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2442880"/>
        <c:axId val="122688640"/>
      </c:barChart>
      <c:catAx>
        <c:axId val="1224428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22688640"/>
        <c:crosses val="autoZero"/>
        <c:auto val="1"/>
        <c:lblAlgn val="ctr"/>
        <c:lblOffset val="100"/>
        <c:noMultiLvlLbl val="0"/>
      </c:catAx>
      <c:valAx>
        <c:axId val="1226886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22442880"/>
        <c:crosses val="autoZero"/>
        <c:crossBetween val="between"/>
      </c:valAx>
      <c:spPr>
        <a:ln>
          <a:solidFill>
            <a:srgbClr val="002060"/>
          </a:solidFill>
        </a:ln>
      </c:spPr>
    </c:plotArea>
    <c:legend>
      <c:legendPos val="b"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solidFill>
            <a:schemeClr val="accent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1"/>
    </mc:Choice>
    <mc:Fallback>
      <c:style val="4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113806771960457"/>
          <c:y val="0"/>
          <c:w val="0.50357348809455782"/>
          <c:h val="0.981058550474448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424-4BB0-87AE-3D6A0C0FC3B9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424-4BB0-87AE-3D6A0C0FC3B9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424-4BB0-87AE-3D6A0C0FC3B9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424-4BB0-87AE-3D6A0C0FC3B9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4424-4BB0-87AE-3D6A0C0FC3B9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4424-4BB0-87AE-3D6A0C0FC3B9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4424-4BB0-87AE-3D6A0C0FC3B9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4424-4BB0-87AE-3D6A0C0FC3B9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4424-4BB0-87AE-3D6A0C0FC3B9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4424-4BB0-87AE-3D6A0C0FC3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Лист1!$A$2:$A$16</c:f>
              <c:strCache>
                <c:ptCount val="15"/>
                <c:pt idx="0">
                  <c:v>Обеспечение того, чтобы конкуренция была добросовестной</c:v>
                </c:pt>
                <c:pt idx="1">
                  <c:v>Помощь начинающим предпринимателям</c:v>
                </c:pt>
                <c:pt idx="2">
                  <c:v>Контроль над ростом цен</c:v>
                </c:pt>
                <c:pt idx="3">
                  <c:v>Обеспечение качества продукции</c:v>
                </c:pt>
                <c:pt idx="4">
                  <c:v>Юрид. защита предпринимателей</c:v>
                </c:pt>
                <c:pt idx="5">
                  <c:v>Контроль работы естественных монополий</c:v>
                </c:pt>
                <c:pt idx="6">
                  <c:v>Создание системы информирования населения о работе компаний, защите прав потребителей и сост. конкуренции</c:v>
                </c:pt>
                <c:pt idx="7">
                  <c:v>Повышение открытости процедур мун. конкурсов и закупок</c:v>
                </c:pt>
                <c:pt idx="8">
                  <c:v>Создание условий для увеличения ЮЛ и ФЛ (ИП), продающих товары или услуги</c:v>
                </c:pt>
                <c:pt idx="9">
                  <c:v>Обеспечение того, чтобы все желающие заняться бизнесом могли получить эту возможность</c:v>
                </c:pt>
                <c:pt idx="10">
                  <c:v>Сокращение мун. предприятий, оказывающих услуги населению, за счет появления новых коммер.предприятий</c:v>
                </c:pt>
                <c:pt idx="11">
                  <c:v>Ведение учета обращений граждан по проблемам развития конкуренции</c:v>
                </c:pt>
                <c:pt idx="12">
                  <c:v>Финансовая поддержка</c:v>
                </c:pt>
                <c:pt idx="13">
                  <c:v>Другое </c:v>
                </c:pt>
                <c:pt idx="14">
                  <c:v>Затрудняюсь ответить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39.299999999999997</c:v>
                </c:pt>
                <c:pt idx="1">
                  <c:v>29.3</c:v>
                </c:pt>
                <c:pt idx="2">
                  <c:v>27</c:v>
                </c:pt>
                <c:pt idx="3">
                  <c:v>24.1</c:v>
                </c:pt>
                <c:pt idx="4">
                  <c:v>23.8</c:v>
                </c:pt>
                <c:pt idx="5">
                  <c:v>18.100000000000001</c:v>
                </c:pt>
                <c:pt idx="6">
                  <c:v>14.8</c:v>
                </c:pt>
                <c:pt idx="7">
                  <c:v>13.9</c:v>
                </c:pt>
                <c:pt idx="8">
                  <c:v>12.9</c:v>
                </c:pt>
                <c:pt idx="9">
                  <c:v>11.8</c:v>
                </c:pt>
                <c:pt idx="10">
                  <c:v>5.7</c:v>
                </c:pt>
                <c:pt idx="11">
                  <c:v>2</c:v>
                </c:pt>
                <c:pt idx="12">
                  <c:v>0.6</c:v>
                </c:pt>
                <c:pt idx="13">
                  <c:v>3.1</c:v>
                </c:pt>
                <c:pt idx="14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25-4DD2-B2AB-E0BC0F9976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123095680"/>
        <c:axId val="123139584"/>
      </c:barChart>
      <c:catAx>
        <c:axId val="1230956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12700"/>
        </c:spPr>
        <c:txPr>
          <a:bodyPr rot="-60000000" vert="horz" anchor="t" anchorCtr="0"/>
          <a:lstStyle/>
          <a:p>
            <a:pPr>
              <a:defRPr/>
            </a:pPr>
            <a:endParaRPr lang="ru-RU"/>
          </a:p>
        </c:txPr>
        <c:crossAx val="123139584"/>
        <c:crosses val="autoZero"/>
        <c:auto val="1"/>
        <c:lblAlgn val="ctr"/>
        <c:lblOffset val="100"/>
        <c:noMultiLvlLbl val="0"/>
      </c:catAx>
      <c:valAx>
        <c:axId val="123139584"/>
        <c:scaling>
          <c:orientation val="minMax"/>
        </c:scaling>
        <c:delete val="1"/>
        <c:axPos val="t"/>
        <c:majorGridlines/>
        <c:numFmt formatCode="General" sourceLinked="1"/>
        <c:majorTickMark val="none"/>
        <c:minorTickMark val="none"/>
        <c:tickLblPos val="nextTo"/>
        <c:crossAx val="123095680"/>
        <c:crosses val="autoZero"/>
        <c:crossBetween val="between"/>
      </c:valAx>
      <c:spPr>
        <a:solidFill>
          <a:schemeClr val="tx2"/>
        </a:solidFill>
      </c:spPr>
    </c:plotArea>
    <c:plotVisOnly val="1"/>
    <c:dispBlanksAs val="gap"/>
    <c:showDLblsOverMax val="0"/>
  </c:chart>
  <c:spPr>
    <a:solidFill>
      <a:schemeClr val="lt1"/>
    </a:solidFill>
    <a:ln w="19050" cap="flat" cmpd="sng" algn="ctr">
      <a:solidFill>
        <a:schemeClr val="dk1"/>
      </a:solidFill>
      <a:prstDash val="solid"/>
    </a:ln>
    <a:effectLst/>
  </c:spPr>
  <c:txPr>
    <a:bodyPr anchor="t" anchorCtr="0"/>
    <a:lstStyle/>
    <a:p>
      <a:pPr>
        <a:defRPr sz="1100" b="1">
          <a:solidFill>
            <a:schemeClr val="dk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Лист3!$B$60:$B$66</c:f>
              <c:strCache>
                <c:ptCount val="7"/>
                <c:pt idx="0">
                  <c:v>на 01.10.2017</c:v>
                </c:pt>
                <c:pt idx="1">
                  <c:v>2016</c:v>
                </c:pt>
                <c:pt idx="2">
                  <c:v>2015</c:v>
                </c:pt>
                <c:pt idx="3">
                  <c:v>2014</c:v>
                </c:pt>
                <c:pt idx="4">
                  <c:v>2013</c:v>
                </c:pt>
                <c:pt idx="5">
                  <c:v>2012</c:v>
                </c:pt>
                <c:pt idx="6">
                  <c:v>2011</c:v>
                </c:pt>
              </c:strCache>
            </c:strRef>
          </c:cat>
          <c:val>
            <c:numRef>
              <c:f>Лист3!$C$60:$C$66</c:f>
              <c:numCache>
                <c:formatCode>General</c:formatCode>
                <c:ptCount val="7"/>
                <c:pt idx="0">
                  <c:v>6476</c:v>
                </c:pt>
                <c:pt idx="1">
                  <c:v>4003</c:v>
                </c:pt>
                <c:pt idx="2">
                  <c:v>6120</c:v>
                </c:pt>
                <c:pt idx="3">
                  <c:v>5898</c:v>
                </c:pt>
                <c:pt idx="4">
                  <c:v>5662</c:v>
                </c:pt>
                <c:pt idx="5">
                  <c:v>6409</c:v>
                </c:pt>
                <c:pt idx="6">
                  <c:v>6153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FD-430F-B54F-785F431FB53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81572608"/>
        <c:axId val="81575296"/>
      </c:barChart>
      <c:catAx>
        <c:axId val="81572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1575296"/>
        <c:crosses val="autoZero"/>
        <c:auto val="1"/>
        <c:lblAlgn val="ctr"/>
        <c:lblOffset val="100"/>
        <c:noMultiLvlLbl val="0"/>
      </c:catAx>
      <c:valAx>
        <c:axId val="81575296"/>
        <c:scaling>
          <c:orientation val="minMax"/>
        </c:scaling>
        <c:delete val="1"/>
        <c:axPos val="b"/>
        <c:majorGridlines/>
        <c:numFmt formatCode="General" sourceLinked="1"/>
        <c:majorTickMark val="none"/>
        <c:minorTickMark val="none"/>
        <c:tickLblPos val="nextTo"/>
        <c:crossAx val="8157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154745078141677"/>
          <c:y val="5.3738790463692038E-2"/>
          <c:w val="0.84110553635014729"/>
          <c:h val="0.782273030685979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Частная     </c:v>
                </c:pt>
              </c:strCache>
            </c:strRef>
          </c:tx>
          <c:spPr>
            <a:solidFill>
              <a:srgbClr val="92D050"/>
            </a:solidFill>
            <a:ln w="19050"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Лист1!$B$1:$G$1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132717</c:v>
                </c:pt>
                <c:pt idx="1">
                  <c:v>131711</c:v>
                </c:pt>
                <c:pt idx="2">
                  <c:v>130804</c:v>
                </c:pt>
                <c:pt idx="3">
                  <c:v>133666</c:v>
                </c:pt>
                <c:pt idx="4">
                  <c:v>117164</c:v>
                </c:pt>
                <c:pt idx="5">
                  <c:v>111183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0C-43DD-9187-10C7EBDD69EA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Государственная и муниципальная     </c:v>
                </c:pt>
              </c:strCache>
            </c:strRef>
          </c:tx>
          <c:spPr>
            <a:solidFill>
              <a:srgbClr val="C0504D">
                <a:lumMod val="40000"/>
                <a:lumOff val="6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Лист1!$B$1:$G$1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5967</c:v>
                </c:pt>
                <c:pt idx="1">
                  <c:v>5967</c:v>
                </c:pt>
                <c:pt idx="2">
                  <c:v>5895</c:v>
                </c:pt>
                <c:pt idx="3">
                  <c:v>5753</c:v>
                </c:pt>
                <c:pt idx="4">
                  <c:v>5675</c:v>
                </c:pt>
                <c:pt idx="5">
                  <c:v>5587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0C-43DD-9187-10C7EBDD69EA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Прочие формы собственности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</c:spPr>
          <c:invertIfNegative val="0"/>
          <c:dLbls>
            <c:dLbl>
              <c:idx val="3"/>
              <c:layout>
                <c:manualLayout>
                  <c:x val="-5.1510213657110114E-3"/>
                  <c:y val="5.53944961425287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A0C-43DD-9187-10C7EBDD69E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Лист1!$B$1:$G$1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4797</c:v>
                </c:pt>
                <c:pt idx="1">
                  <c:v>4747</c:v>
                </c:pt>
                <c:pt idx="2">
                  <c:v>4767</c:v>
                </c:pt>
                <c:pt idx="3">
                  <c:v>4880</c:v>
                </c:pt>
                <c:pt idx="4">
                  <c:v>4755</c:v>
                </c:pt>
                <c:pt idx="5">
                  <c:v>5093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0C-43DD-9187-10C7EBDD69EA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Смешанная российская   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Лист1!$B$1:$G$1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599</c:v>
                </c:pt>
                <c:pt idx="1">
                  <c:v>545</c:v>
                </c:pt>
                <c:pt idx="2">
                  <c:v>479</c:v>
                </c:pt>
                <c:pt idx="3">
                  <c:v>467</c:v>
                </c:pt>
                <c:pt idx="4">
                  <c:v>443</c:v>
                </c:pt>
                <c:pt idx="5">
                  <c:v>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0C-43DD-9187-10C7EBDD69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4461824"/>
        <c:axId val="84460288"/>
      </c:barChart>
      <c:valAx>
        <c:axId val="84460288"/>
        <c:scaling>
          <c:orientation val="minMax"/>
        </c:scaling>
        <c:delete val="1"/>
        <c:axPos val="t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84461824"/>
        <c:crosses val="autoZero"/>
        <c:crossBetween val="between"/>
      </c:valAx>
      <c:catAx>
        <c:axId val="844618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84460288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"/>
          <c:y val="0.84613589967920677"/>
          <c:w val="0.85465070070951565"/>
          <c:h val="0.12318537960532713"/>
        </c:manualLayout>
      </c:layout>
      <c:overlay val="0"/>
      <c:spPr>
        <a:solidFill>
          <a:sysClr val="window" lastClr="FFFFFF"/>
        </a:solidFill>
      </c:sp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1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038221255257801E-2"/>
          <c:y val="6.8856854663144765E-3"/>
          <c:w val="0.51824115059340381"/>
          <c:h val="0.9647297973933993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DB36D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925-4DAF-9D71-9AD923A16CE8}"/>
              </c:ext>
            </c:extLst>
          </c:dPt>
          <c:dPt>
            <c:idx val="1"/>
            <c:bubble3D val="0"/>
            <c:spPr>
              <a:solidFill>
                <a:srgbClr val="96C896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925-4DAF-9D71-9AD923A16CE8}"/>
              </c:ext>
            </c:extLst>
          </c:dPt>
          <c:dPt>
            <c:idx val="2"/>
            <c:bubble3D val="0"/>
            <c:spPr>
              <a:solidFill>
                <a:srgbClr val="FA9696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925-4DAF-9D71-9AD923A16CE8}"/>
              </c:ext>
            </c:extLst>
          </c:dPt>
          <c:dPt>
            <c:idx val="3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925-4DAF-9D71-9AD923A16CE8}"/>
              </c:ext>
            </c:extLst>
          </c:dPt>
          <c:dLbls>
            <c:dLbl>
              <c:idx val="0"/>
              <c:layout>
                <c:manualLayout>
                  <c:x val="6.2894032185371092E-3"/>
                  <c:y val="-2.255836441497464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925-4DAF-9D71-9AD923A16CE8}"/>
                </c:ext>
              </c:extLst>
            </c:dLbl>
            <c:dLbl>
              <c:idx val="3"/>
              <c:layout>
                <c:manualLayout>
                  <c:x val="0"/>
                  <c:y val="-2.85714285714285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925-4DAF-9D71-9AD923A16CE8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Хорошие</c:v>
                </c:pt>
                <c:pt idx="1">
                  <c:v>Удовлетворительные</c:v>
                </c:pt>
                <c:pt idx="2">
                  <c:v>Неудовлетворительные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10.200000000000001</c:v>
                </c:pt>
                <c:pt idx="1">
                  <c:v>47.1</c:v>
                </c:pt>
                <c:pt idx="2">
                  <c:v>35.800000000000004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925-4DAF-9D71-9AD923A16CE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9584023240460537"/>
          <c:y val="0.22446010275463704"/>
          <c:w val="0.39949514654540319"/>
          <c:h val="0.55181861556993994"/>
        </c:manualLayout>
      </c:layout>
      <c:overlay val="0"/>
      <c:txPr>
        <a:bodyPr/>
        <a:lstStyle/>
        <a:p>
          <a:pPr>
            <a:defRPr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>
          <a:latin typeface="Arial Narrow" pitchFamily="34" charset="0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0615832947352168"/>
          <c:y val="1.835201788872682E-2"/>
          <c:w val="0.45652951469301634"/>
          <c:h val="0.893649542958237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Хорошие и удовлетворительные</c:v>
                </c:pt>
              </c:strCache>
            </c:strRef>
          </c:tx>
          <c:spPr>
            <a:solidFill>
              <a:srgbClr val="96C896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numFmt formatCode="#,##0.0" sourceLinked="0"/>
            <c:spPr>
              <a:noFill/>
              <a:ln w="23221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Услуги дошкол. образования</c:v>
                </c:pt>
                <c:pt idx="1">
                  <c:v>Услуги дет. отдыха и оздоровления</c:v>
                </c:pt>
                <c:pt idx="2">
                  <c:v>Услуги допол. образования детей</c:v>
                </c:pt>
                <c:pt idx="3">
                  <c:v>Услуги соц. обслуживания населения</c:v>
                </c:pt>
                <c:pt idx="4">
                  <c:v>Услуги высокотехнол. мед. помощи</c:v>
                </c:pt>
                <c:pt idx="5">
                  <c:v>Услуги псих/педаг. сопровождения детей с ОВЗ</c:v>
                </c:pt>
                <c:pt idx="6">
                  <c:v>Медиц. услуги</c:v>
                </c:pt>
                <c:pt idx="7">
                  <c:v>Рознич. торговля</c:v>
                </c:pt>
                <c:pt idx="8">
                  <c:v>Услуги в сфере культуры</c:v>
                </c:pt>
                <c:pt idx="9">
                  <c:v>Услуги по перевозке пассажиров назем. транспортом (автобус. перевозки и такси)</c:v>
                </c:pt>
                <c:pt idx="10">
                  <c:v>Услуги ЖКХ</c:v>
                </c:pt>
                <c:pt idx="11">
                  <c:v>Услуги по сбору, сортировке и переработке ТБО</c:v>
                </c:pt>
                <c:pt idx="12">
                  <c:v>Услуги по производству, переработке и хранению с/х продукции</c:v>
                </c:pt>
                <c:pt idx="13">
                  <c:v>Услуги связи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73.3</c:v>
                </c:pt>
                <c:pt idx="1">
                  <c:v>72</c:v>
                </c:pt>
                <c:pt idx="2">
                  <c:v>72</c:v>
                </c:pt>
                <c:pt idx="3">
                  <c:v>68</c:v>
                </c:pt>
                <c:pt idx="4">
                  <c:v>65</c:v>
                </c:pt>
                <c:pt idx="5">
                  <c:v>64</c:v>
                </c:pt>
                <c:pt idx="6">
                  <c:v>61.4</c:v>
                </c:pt>
                <c:pt idx="7">
                  <c:v>60.3</c:v>
                </c:pt>
                <c:pt idx="8">
                  <c:v>60</c:v>
                </c:pt>
                <c:pt idx="9">
                  <c:v>55</c:v>
                </c:pt>
                <c:pt idx="10">
                  <c:v>54.3</c:v>
                </c:pt>
                <c:pt idx="11">
                  <c:v>54.2</c:v>
                </c:pt>
                <c:pt idx="12">
                  <c:v>49</c:v>
                </c:pt>
                <c:pt idx="13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C9-4467-8AE5-27DA64ADEE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Неудовлетворительные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Услуги дошкол. образования</c:v>
                </c:pt>
                <c:pt idx="1">
                  <c:v>Услуги дет. отдыха и оздоровления</c:v>
                </c:pt>
                <c:pt idx="2">
                  <c:v>Услуги допол. образования детей</c:v>
                </c:pt>
                <c:pt idx="3">
                  <c:v>Услуги соц. обслуживания населения</c:v>
                </c:pt>
                <c:pt idx="4">
                  <c:v>Услуги высокотехнол. мед. помощи</c:v>
                </c:pt>
                <c:pt idx="5">
                  <c:v>Услуги псих/педаг. сопровождения детей с ОВЗ</c:v>
                </c:pt>
                <c:pt idx="6">
                  <c:v>Медиц. услуги</c:v>
                </c:pt>
                <c:pt idx="7">
                  <c:v>Рознич. торговля</c:v>
                </c:pt>
                <c:pt idx="8">
                  <c:v>Услуги в сфере культуры</c:v>
                </c:pt>
                <c:pt idx="9">
                  <c:v>Услуги по перевозке пассажиров назем. транспортом (автобус. перевозки и такси)</c:v>
                </c:pt>
                <c:pt idx="10">
                  <c:v>Услуги ЖКХ</c:v>
                </c:pt>
                <c:pt idx="11">
                  <c:v>Услуги по сбору, сортировке и переработке ТБО</c:v>
                </c:pt>
                <c:pt idx="12">
                  <c:v>Услуги по производству, переработке и хранению с/х продукции</c:v>
                </c:pt>
                <c:pt idx="13">
                  <c:v>Услуги связи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26.7</c:v>
                </c:pt>
                <c:pt idx="1">
                  <c:v>24</c:v>
                </c:pt>
                <c:pt idx="2">
                  <c:v>24</c:v>
                </c:pt>
                <c:pt idx="3">
                  <c:v>16</c:v>
                </c:pt>
                <c:pt idx="4">
                  <c:v>25</c:v>
                </c:pt>
                <c:pt idx="5">
                  <c:v>32</c:v>
                </c:pt>
                <c:pt idx="6">
                  <c:v>32.9</c:v>
                </c:pt>
                <c:pt idx="7">
                  <c:v>32.5</c:v>
                </c:pt>
                <c:pt idx="8">
                  <c:v>36</c:v>
                </c:pt>
                <c:pt idx="9">
                  <c:v>30</c:v>
                </c:pt>
                <c:pt idx="10">
                  <c:v>42.9</c:v>
                </c:pt>
                <c:pt idx="11">
                  <c:v>40</c:v>
                </c:pt>
                <c:pt idx="12">
                  <c:v>46.9</c:v>
                </c:pt>
                <c:pt idx="1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C9-4467-8AE5-27DA64ADEE4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2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2C9-4467-8AE5-27DA64ADEE48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Услуги дошкол. образования</c:v>
                </c:pt>
                <c:pt idx="1">
                  <c:v>Услуги дет. отдыха и оздоровления</c:v>
                </c:pt>
                <c:pt idx="2">
                  <c:v>Услуги допол. образования детей</c:v>
                </c:pt>
                <c:pt idx="3">
                  <c:v>Услуги соц. обслуживания населения</c:v>
                </c:pt>
                <c:pt idx="4">
                  <c:v>Услуги высокотехнол. мед. помощи</c:v>
                </c:pt>
                <c:pt idx="5">
                  <c:v>Услуги псих/педаг. сопровождения детей с ОВЗ</c:v>
                </c:pt>
                <c:pt idx="6">
                  <c:v>Медиц. услуги</c:v>
                </c:pt>
                <c:pt idx="7">
                  <c:v>Рознич. торговля</c:v>
                </c:pt>
                <c:pt idx="8">
                  <c:v>Услуги в сфере культуры</c:v>
                </c:pt>
                <c:pt idx="9">
                  <c:v>Услуги по перевозке пассажиров назем. транспортом (автобус. перевозки и такси)</c:v>
                </c:pt>
                <c:pt idx="10">
                  <c:v>Услуги ЖКХ</c:v>
                </c:pt>
                <c:pt idx="11">
                  <c:v>Услуги по сбору, сортировке и переработке ТБО</c:v>
                </c:pt>
                <c:pt idx="12">
                  <c:v>Услуги по производству, переработке и хранению с/х продукции</c:v>
                </c:pt>
                <c:pt idx="13">
                  <c:v>Услуги связи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  <c:pt idx="1">
                  <c:v>4</c:v>
                </c:pt>
                <c:pt idx="2">
                  <c:v>4</c:v>
                </c:pt>
                <c:pt idx="3">
                  <c:v>16</c:v>
                </c:pt>
                <c:pt idx="4">
                  <c:v>10</c:v>
                </c:pt>
                <c:pt idx="5">
                  <c:v>4</c:v>
                </c:pt>
                <c:pt idx="6">
                  <c:v>5.7</c:v>
                </c:pt>
                <c:pt idx="7">
                  <c:v>7.1</c:v>
                </c:pt>
                <c:pt idx="8">
                  <c:v>4</c:v>
                </c:pt>
                <c:pt idx="9">
                  <c:v>15</c:v>
                </c:pt>
                <c:pt idx="10">
                  <c:v>2.9</c:v>
                </c:pt>
                <c:pt idx="11">
                  <c:v>5.7</c:v>
                </c:pt>
                <c:pt idx="12">
                  <c:v>4.2</c:v>
                </c:pt>
                <c:pt idx="1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C9-4467-8AE5-27DA64ADE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5646720"/>
        <c:axId val="85656704"/>
      </c:barChart>
      <c:catAx>
        <c:axId val="856467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5656704"/>
        <c:crosses val="autoZero"/>
        <c:auto val="1"/>
        <c:lblAlgn val="ctr"/>
        <c:lblOffset val="100"/>
        <c:noMultiLvlLbl val="0"/>
      </c:catAx>
      <c:valAx>
        <c:axId val="85656704"/>
        <c:scaling>
          <c:orientation val="minMax"/>
          <c:min val="0"/>
        </c:scaling>
        <c:delete val="1"/>
        <c:axPos val="t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856467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90503966977090045"/>
          <c:w val="0.99800683521936717"/>
          <c:h val="9.496037621267861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9643806000953244E-2"/>
          <c:y val="4.3874117923914997E-2"/>
          <c:w val="0.652154590635042"/>
          <c:h val="0.8762926491651077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5DAB5D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E32-4FC7-B906-586E49A3DCB9}"/>
              </c:ext>
            </c:extLst>
          </c:dPt>
          <c:dPt>
            <c:idx val="1"/>
            <c:bubble3D val="0"/>
            <c:spPr>
              <a:solidFill>
                <a:srgbClr val="B3D7B3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E32-4FC7-B906-586E49A3DCB9}"/>
              </c:ext>
            </c:extLst>
          </c:dPt>
          <c:dPt>
            <c:idx val="2"/>
            <c:bubble3D val="0"/>
            <c:spPr>
              <a:solidFill>
                <a:srgbClr val="FA9696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EE32-4FC7-B906-586E49A3DCB9}"/>
              </c:ext>
            </c:extLst>
          </c:dPt>
          <c:dPt>
            <c:idx val="3"/>
            <c:bubble3D val="0"/>
            <c:spPr>
              <a:solidFill>
                <a:srgbClr val="F74B4B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EE32-4FC7-B906-586E49A3DCB9}"/>
              </c:ext>
            </c:extLst>
          </c:dPt>
          <c:dLbls>
            <c:dLbl>
              <c:idx val="3"/>
              <c:layout>
                <c:manualLayout>
                  <c:x val="8.0922431865828107E-3"/>
                  <c:y val="-5.033158813263543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5,2%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E32-4FC7-B906-586E49A3DCB9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Высокая конкуренция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Конкуренция отсутствует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47.9</c:v>
                </c:pt>
                <c:pt idx="1">
                  <c:v>39.6</c:v>
                </c:pt>
                <c:pt idx="2">
                  <c:v>7.3</c:v>
                </c:pt>
                <c:pt idx="3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E32-4FC7-B906-586E49A3DCB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0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2945072508394844"/>
          <c:y val="1.6758846520219535E-2"/>
          <c:w val="0.57798882681564245"/>
          <c:h val="0.8717438877427963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 конкуренция</c:v>
                </c:pt>
              </c:strCache>
            </c:strRef>
          </c:tx>
          <c:spPr>
            <a:solidFill>
              <a:srgbClr val="6DB36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numFmt formatCode="#,##0.0" sourceLinked="0"/>
            <c:spPr>
              <a:noFill/>
              <a:ln w="23221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Лист1!$A$2:$A$15</c:f>
              <c:strCache>
                <c:ptCount val="14"/>
                <c:pt idx="0">
                  <c:v>Медиц. услуги</c:v>
                </c:pt>
                <c:pt idx="1">
                  <c:v>Услуги по перевозке пассажиров назем. транспортом (автобусные перевозки и такси)</c:v>
                </c:pt>
                <c:pt idx="2">
                  <c:v>Рознич. торговля</c:v>
                </c:pt>
                <c:pt idx="3">
                  <c:v>Услуги допол. образования детей</c:v>
                </c:pt>
                <c:pt idx="4">
                  <c:v>Услуги связи</c:v>
                </c:pt>
                <c:pt idx="5">
                  <c:v>Услуги дет. отдыха и оздоровления</c:v>
                </c:pt>
                <c:pt idx="6">
                  <c:v>Услуги высокотехнолог. мед.помощи</c:v>
                </c:pt>
                <c:pt idx="7">
                  <c:v>Услуги ЖКХ</c:v>
                </c:pt>
                <c:pt idx="8">
                  <c:v>Услуги по сбору, сортировке и переработке ТБО</c:v>
                </c:pt>
                <c:pt idx="9">
                  <c:v>Услуги по производству, переработке и хранению с/х продукции</c:v>
                </c:pt>
                <c:pt idx="10">
                  <c:v>Услуги дошкол. образования</c:v>
                </c:pt>
                <c:pt idx="11">
                  <c:v>Услуги в сфере культуры</c:v>
                </c:pt>
                <c:pt idx="12">
                  <c:v>Услуги соц. обслуживания населения</c:v>
                </c:pt>
                <c:pt idx="13">
                  <c:v>Услуги псих/педаг. сопровождения детей с ОВЗ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68.599999999999994</c:v>
                </c:pt>
                <c:pt idx="1">
                  <c:v>66.7</c:v>
                </c:pt>
                <c:pt idx="2">
                  <c:v>63</c:v>
                </c:pt>
                <c:pt idx="3">
                  <c:v>60</c:v>
                </c:pt>
                <c:pt idx="4">
                  <c:v>52</c:v>
                </c:pt>
                <c:pt idx="5">
                  <c:v>44</c:v>
                </c:pt>
                <c:pt idx="6">
                  <c:v>42.5</c:v>
                </c:pt>
                <c:pt idx="7">
                  <c:v>41.4</c:v>
                </c:pt>
                <c:pt idx="8">
                  <c:v>35.700000000000003</c:v>
                </c:pt>
                <c:pt idx="9">
                  <c:v>35.4</c:v>
                </c:pt>
                <c:pt idx="10">
                  <c:v>33.299999999999997</c:v>
                </c:pt>
                <c:pt idx="11">
                  <c:v>24</c:v>
                </c:pt>
                <c:pt idx="12">
                  <c:v>24</c:v>
                </c:pt>
                <c:pt idx="1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64-45AC-9154-3D1CE369DEF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Умеренная конкуренция</c:v>
                </c:pt>
              </c:strCache>
            </c:strRef>
          </c:tx>
          <c:spPr>
            <a:solidFill>
              <a:srgbClr val="B3D7B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Медиц. услуги</c:v>
                </c:pt>
                <c:pt idx="1">
                  <c:v>Услуги по перевозке пассажиров назем. транспортом (автобусные перевозки и такси)</c:v>
                </c:pt>
                <c:pt idx="2">
                  <c:v>Рознич. торговля</c:v>
                </c:pt>
                <c:pt idx="3">
                  <c:v>Услуги допол. образования детей</c:v>
                </c:pt>
                <c:pt idx="4">
                  <c:v>Услуги связи</c:v>
                </c:pt>
                <c:pt idx="5">
                  <c:v>Услуги дет. отдыха и оздоровления</c:v>
                </c:pt>
                <c:pt idx="6">
                  <c:v>Услуги высокотехнолог. мед.помощи</c:v>
                </c:pt>
                <c:pt idx="7">
                  <c:v>Услуги ЖКХ</c:v>
                </c:pt>
                <c:pt idx="8">
                  <c:v>Услуги по сбору, сортировке и переработке ТБО</c:v>
                </c:pt>
                <c:pt idx="9">
                  <c:v>Услуги по производству, переработке и хранению с/х продукции</c:v>
                </c:pt>
                <c:pt idx="10">
                  <c:v>Услуги дошкол. образования</c:v>
                </c:pt>
                <c:pt idx="11">
                  <c:v>Услуги в сфере культуры</c:v>
                </c:pt>
                <c:pt idx="12">
                  <c:v>Услуги соц. обслуживания населения</c:v>
                </c:pt>
                <c:pt idx="13">
                  <c:v>Услуги псих/педаг. сопровождения детей с ОВЗ</c:v>
                </c:pt>
              </c:strCache>
            </c:strRef>
          </c:cat>
          <c:val>
            <c:numRef>
              <c:f>Лист1!$C$2:$C$15</c:f>
              <c:numCache>
                <c:formatCode>0.0</c:formatCode>
                <c:ptCount val="14"/>
                <c:pt idx="0">
                  <c:v>17.100000000000001</c:v>
                </c:pt>
                <c:pt idx="1">
                  <c:v>21.7</c:v>
                </c:pt>
                <c:pt idx="2">
                  <c:v>34.6</c:v>
                </c:pt>
                <c:pt idx="3">
                  <c:v>32</c:v>
                </c:pt>
                <c:pt idx="4">
                  <c:v>28</c:v>
                </c:pt>
                <c:pt idx="5">
                  <c:v>44</c:v>
                </c:pt>
                <c:pt idx="6">
                  <c:v>42.5</c:v>
                </c:pt>
                <c:pt idx="7">
                  <c:v>31.4</c:v>
                </c:pt>
                <c:pt idx="8">
                  <c:v>44.3</c:v>
                </c:pt>
                <c:pt idx="9">
                  <c:v>35.4</c:v>
                </c:pt>
                <c:pt idx="10">
                  <c:v>53.3</c:v>
                </c:pt>
                <c:pt idx="11">
                  <c:v>52</c:v>
                </c:pt>
                <c:pt idx="12">
                  <c:v>24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64-45AC-9154-3D1CE369DEF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Слабая конкуренция</c:v>
                </c:pt>
              </c:strCache>
            </c:strRef>
          </c:tx>
          <c:spPr>
            <a:solidFill>
              <a:srgbClr val="FA9696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2"/>
              <c:layout>
                <c:manualLayout>
                  <c:x val="-5.689900426742532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7A7-44FB-879A-127ACC100C9C}"/>
                </c:ext>
              </c:extLst>
            </c:dLbl>
            <c:dLbl>
              <c:idx val="8"/>
              <c:layout>
                <c:manualLayout>
                  <c:x val="-9.5510983763132766E-3"/>
                  <c:y val="-1.56482200288344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D64-45AC-9154-3D1CE369DEF0}"/>
                </c:ext>
              </c:extLst>
            </c:dLbl>
            <c:dLbl>
              <c:idx val="18"/>
              <c:layout>
                <c:manualLayout>
                  <c:x val="2.6743075453677809E-2"/>
                  <c:y val="-1.56494522691708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64-45AC-9154-3D1CE369DEF0}"/>
                </c:ext>
              </c:extLst>
            </c:dLbl>
            <c:dLbl>
              <c:idx val="23"/>
              <c:layout>
                <c:manualLayout>
                  <c:x val="-1.14613180515759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64-45AC-9154-3D1CE369DEF0}"/>
                </c:ext>
              </c:extLst>
            </c:dLbl>
            <c:dLbl>
              <c:idx val="25"/>
              <c:layout>
                <c:manualLayout>
                  <c:x val="-9.551098376313276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64-45AC-9154-3D1CE369DEF0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Медиц. услуги</c:v>
                </c:pt>
                <c:pt idx="1">
                  <c:v>Услуги по перевозке пассажиров назем. транспортом (автобусные перевозки и такси)</c:v>
                </c:pt>
                <c:pt idx="2">
                  <c:v>Рознич. торговля</c:v>
                </c:pt>
                <c:pt idx="3">
                  <c:v>Услуги допол. образования детей</c:v>
                </c:pt>
                <c:pt idx="4">
                  <c:v>Услуги связи</c:v>
                </c:pt>
                <c:pt idx="5">
                  <c:v>Услуги дет. отдыха и оздоровления</c:v>
                </c:pt>
                <c:pt idx="6">
                  <c:v>Услуги высокотехнолог. мед.помощи</c:v>
                </c:pt>
                <c:pt idx="7">
                  <c:v>Услуги ЖКХ</c:v>
                </c:pt>
                <c:pt idx="8">
                  <c:v>Услуги по сбору, сортировке и переработке ТБО</c:v>
                </c:pt>
                <c:pt idx="9">
                  <c:v>Услуги по производству, переработке и хранению с/х продукции</c:v>
                </c:pt>
                <c:pt idx="10">
                  <c:v>Услуги дошкол. образования</c:v>
                </c:pt>
                <c:pt idx="11">
                  <c:v>Услуги в сфере культуры</c:v>
                </c:pt>
                <c:pt idx="12">
                  <c:v>Услуги соц. обслуживания населения</c:v>
                </c:pt>
                <c:pt idx="13">
                  <c:v>Услуги псих/педаг. сопровождения детей с ОВЗ</c:v>
                </c:pt>
              </c:strCache>
            </c:strRef>
          </c:cat>
          <c:val>
            <c:numRef>
              <c:f>Лист1!$D$2:$D$15</c:f>
              <c:numCache>
                <c:formatCode>0.0</c:formatCode>
                <c:ptCount val="14"/>
                <c:pt idx="0">
                  <c:v>7.1</c:v>
                </c:pt>
                <c:pt idx="1">
                  <c:v>5</c:v>
                </c:pt>
                <c:pt idx="2">
                  <c:v>1.6</c:v>
                </c:pt>
                <c:pt idx="3">
                  <c:v>4</c:v>
                </c:pt>
                <c:pt idx="4">
                  <c:v>8</c:v>
                </c:pt>
                <c:pt idx="5">
                  <c:v>8</c:v>
                </c:pt>
                <c:pt idx="6">
                  <c:v>15</c:v>
                </c:pt>
                <c:pt idx="7">
                  <c:v>12.9</c:v>
                </c:pt>
                <c:pt idx="8">
                  <c:v>15.7</c:v>
                </c:pt>
                <c:pt idx="9">
                  <c:v>14.6</c:v>
                </c:pt>
                <c:pt idx="10">
                  <c:v>13.3</c:v>
                </c:pt>
                <c:pt idx="11">
                  <c:v>16</c:v>
                </c:pt>
                <c:pt idx="12">
                  <c:v>20</c:v>
                </c:pt>
                <c:pt idx="1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64-45AC-9154-3D1CE369DEF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Конкуренция отсутствует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effectLst>
              <a:outerShdw blurRad="50800" dist="50800" dir="5400000" algn="ctr" rotWithShape="0">
                <a:sysClr val="window" lastClr="FFFFFF">
                  <a:lumMod val="85000"/>
                </a:sysClr>
              </a:outerShdw>
            </a:effectLst>
          </c:spPr>
          <c:invertIfNegative val="0"/>
          <c:dLbls>
            <c:dLbl>
              <c:idx val="2"/>
              <c:layout>
                <c:manualLayout>
                  <c:x val="1.52817574021012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8D64-45AC-9154-3D1CE369DEF0}"/>
                </c:ext>
              </c:extLst>
            </c:dLbl>
            <c:dLbl>
              <c:idx val="3"/>
              <c:layout>
                <c:manualLayout>
                  <c:x val="2.2868322114074489E-2"/>
                  <c:y val="3.3014741078049962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D64-45AC-9154-3D1CE369DEF0}"/>
                </c:ext>
              </c:extLst>
            </c:dLbl>
            <c:dLbl>
              <c:idx val="5"/>
              <c:layout>
                <c:manualLayout>
                  <c:x val="2.275960170697020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7A7-44FB-879A-127ACC100C9C}"/>
                </c:ext>
              </c:extLst>
            </c:dLbl>
            <c:dLbl>
              <c:idx val="8"/>
              <c:layout>
                <c:manualLayout>
                  <c:x val="2.1249464160819451E-2"/>
                  <c:y val="2.4644806723104196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D64-45AC-9154-3D1CE369DEF0}"/>
                </c:ext>
              </c:extLst>
            </c:dLbl>
            <c:dLbl>
              <c:idx val="16"/>
              <c:layout>
                <c:manualLayout>
                  <c:x val="7.8778926637124574E-3"/>
                  <c:y val="1.2322403361551947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D64-45AC-9154-3D1CE369DEF0}"/>
                </c:ext>
              </c:extLst>
            </c:dLbl>
            <c:dLbl>
              <c:idx val="18"/>
              <c:layout>
                <c:manualLayout>
                  <c:x val="-1.1935413517436403E-2"/>
                  <c:y val="4.9289613446207948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D64-45AC-9154-3D1CE369DEF0}"/>
                </c:ext>
              </c:extLst>
            </c:dLbl>
            <c:dLbl>
              <c:idx val="22"/>
              <c:layout>
                <c:manualLayout>
                  <c:x val="1.5281757402101241E-2"/>
                  <c:y val="1.2322403361551926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D64-45AC-9154-3D1CE369DEF0}"/>
                </c:ext>
              </c:extLst>
            </c:dLbl>
            <c:dLbl>
              <c:idx val="23"/>
              <c:layout>
                <c:manualLayout>
                  <c:x val="1.14613180515759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D64-45AC-9154-3D1CE369DEF0}"/>
                </c:ext>
              </c:extLst>
            </c:dLbl>
            <c:dLbl>
              <c:idx val="25"/>
              <c:layout>
                <c:manualLayout>
                  <c:x val="1.14613180515759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D64-45AC-9154-3D1CE369DEF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Медиц. услуги</c:v>
                </c:pt>
                <c:pt idx="1">
                  <c:v>Услуги по перевозке пассажиров назем. транспортом (автобусные перевозки и такси)</c:v>
                </c:pt>
                <c:pt idx="2">
                  <c:v>Рознич. торговля</c:v>
                </c:pt>
                <c:pt idx="3">
                  <c:v>Услуги допол. образования детей</c:v>
                </c:pt>
                <c:pt idx="4">
                  <c:v>Услуги связи</c:v>
                </c:pt>
                <c:pt idx="5">
                  <c:v>Услуги дет. отдыха и оздоровления</c:v>
                </c:pt>
                <c:pt idx="6">
                  <c:v>Услуги высокотехнолог. мед.помощи</c:v>
                </c:pt>
                <c:pt idx="7">
                  <c:v>Услуги ЖКХ</c:v>
                </c:pt>
                <c:pt idx="8">
                  <c:v>Услуги по сбору, сортировке и переработке ТБО</c:v>
                </c:pt>
                <c:pt idx="9">
                  <c:v>Услуги по производству, переработке и хранению с/х продукции</c:v>
                </c:pt>
                <c:pt idx="10">
                  <c:v>Услуги дошкол. образования</c:v>
                </c:pt>
                <c:pt idx="11">
                  <c:v>Услуги в сфере культуры</c:v>
                </c:pt>
                <c:pt idx="12">
                  <c:v>Услуги соц. обслуживания населения</c:v>
                </c:pt>
                <c:pt idx="13">
                  <c:v>Услуги псих/педаг. сопровождения детей с ОВЗ</c:v>
                </c:pt>
              </c:strCache>
            </c:strRef>
          </c:cat>
          <c:val>
            <c:numRef>
              <c:f>Лист1!$E$2:$E$15</c:f>
              <c:numCache>
                <c:formatCode>0.0</c:formatCode>
                <c:ptCount val="14"/>
                <c:pt idx="0">
                  <c:v>7.1</c:v>
                </c:pt>
                <c:pt idx="1">
                  <c:v>6.7</c:v>
                </c:pt>
                <c:pt idx="2">
                  <c:v>0.8</c:v>
                </c:pt>
                <c:pt idx="3">
                  <c:v>4</c:v>
                </c:pt>
                <c:pt idx="4">
                  <c:v>12</c:v>
                </c:pt>
                <c:pt idx="5">
                  <c:v>4</c:v>
                </c:pt>
                <c:pt idx="7">
                  <c:v>14.3</c:v>
                </c:pt>
                <c:pt idx="8">
                  <c:v>4.3</c:v>
                </c:pt>
                <c:pt idx="9">
                  <c:v>14.6</c:v>
                </c:pt>
                <c:pt idx="11">
                  <c:v>8</c:v>
                </c:pt>
                <c:pt idx="12">
                  <c:v>32</c:v>
                </c:pt>
                <c:pt idx="13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8D64-45AC-9154-3D1CE369DE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7635072"/>
        <c:axId val="87636608"/>
      </c:barChart>
      <c:catAx>
        <c:axId val="876350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7636608"/>
        <c:crosses val="autoZero"/>
        <c:auto val="1"/>
        <c:lblAlgn val="ctr"/>
        <c:lblOffset val="100"/>
        <c:noMultiLvlLbl val="0"/>
      </c:catAx>
      <c:valAx>
        <c:axId val="87636608"/>
        <c:scaling>
          <c:orientation val="minMax"/>
          <c:min val="0"/>
        </c:scaling>
        <c:delete val="1"/>
        <c:axPos val="t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8763507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spcBef>
          <a:spcPts val="600"/>
        </a:spcBef>
        <a:defRPr sz="9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0E3DC7-59E2-42EB-80A9-B2D3E0CCA911}" type="doc">
      <dgm:prSet loTypeId="urn:microsoft.com/office/officeart/2008/layout/Lin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D66F22C-C65D-4877-A751-47A4F5666FCF}">
      <dgm:prSet phldrT="[Текст]" custT="1"/>
      <dgm:spPr/>
      <dgm:t>
        <a:bodyPr/>
        <a:lstStyle/>
        <a:p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1.</a:t>
          </a:r>
          <a:r>
            <a:rPr lang="ru-RU" sz="14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Решение высшего должностного лица субъекта Российской Федерации о внедрении Стандарта развития конкуренции в субъектах Российской Федерации (Введение).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gm:t>
    </dgm:pt>
    <dgm:pt modelId="{1E718B68-4C3B-4504-AB65-116DDAA04773}" type="parTrans" cxnId="{24A1BE4B-3811-4531-B2CE-D4312CE548C5}">
      <dgm:prSet/>
      <dgm:spPr/>
      <dgm:t>
        <a:bodyPr/>
        <a:lstStyle/>
        <a:p>
          <a:endParaRPr lang="ru-RU"/>
        </a:p>
      </dgm:t>
    </dgm:pt>
    <dgm:pt modelId="{DFF8B2CC-B0D2-4D37-83FC-67B7E0F446B6}" type="sibTrans" cxnId="{24A1BE4B-3811-4531-B2CE-D4312CE548C5}">
      <dgm:prSet/>
      <dgm:spPr/>
      <dgm:t>
        <a:bodyPr/>
        <a:lstStyle/>
        <a:p>
          <a:endParaRPr lang="ru-RU"/>
        </a:p>
      </dgm:t>
    </dgm:pt>
    <dgm:pt modelId="{95B88C38-E1B2-4857-B5E8-E44F6F76466F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endParaRPr lang="ru-RU" sz="1600" b="1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ctr">
            <a:spcAft>
              <a:spcPts val="0"/>
            </a:spcAft>
          </a:pPr>
          <a:r>
            <a: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Доклад подготовлен в соответствии со структурой, сформированной </a:t>
          </a:r>
        </a:p>
        <a:p>
          <a:pPr algn="ctr">
            <a:spcAft>
              <a:spcPts val="0"/>
            </a:spcAft>
          </a:pPr>
          <a:r>
            <a: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АНО «Агентство стратегических инициатив </a:t>
          </a:r>
        </a:p>
        <a:p>
          <a:pPr algn="ctr">
            <a:spcAft>
              <a:spcPts val="0"/>
            </a:spcAft>
          </a:pPr>
          <a:r>
            <a: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по продвижению новых проектов» </a:t>
          </a:r>
        </a:p>
        <a:p>
          <a:pPr algn="ctr">
            <a:spcAft>
              <a:spcPts val="0"/>
            </a:spcAft>
          </a:pPr>
          <a:r>
            <a: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и Аналитическим центром </a:t>
          </a:r>
        </a:p>
        <a:p>
          <a:pPr algn="ctr">
            <a:spcAft>
              <a:spcPts val="0"/>
            </a:spcAft>
          </a:pPr>
          <a:r>
            <a: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при Правительстве РФ</a:t>
          </a:r>
          <a:endParaRPr lang="ru-RU" sz="18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730693F-E4D0-460B-B002-FC5246DEFD4D}" type="sibTrans" cxnId="{4705C377-0C09-4B65-86D9-F986E21EEF14}">
      <dgm:prSet/>
      <dgm:spPr/>
      <dgm:t>
        <a:bodyPr/>
        <a:lstStyle/>
        <a:p>
          <a:endParaRPr lang="ru-RU"/>
        </a:p>
      </dgm:t>
    </dgm:pt>
    <dgm:pt modelId="{582E1CFD-FF1A-4F4D-B729-2A32F5AE5E1A}" type="parTrans" cxnId="{4705C377-0C09-4B65-86D9-F986E21EEF14}">
      <dgm:prSet/>
      <dgm:spPr/>
      <dgm:t>
        <a:bodyPr/>
        <a:lstStyle/>
        <a:p>
          <a:endParaRPr lang="ru-RU"/>
        </a:p>
      </dgm:t>
    </dgm:pt>
    <dgm:pt modelId="{55F6715F-9EA3-47A2-8988-AF6F897D0282}">
      <dgm:prSet phldrT="[Текст]" custT="1"/>
      <dgm:spPr/>
      <dgm:t>
        <a:bodyPr/>
        <a:lstStyle/>
        <a:p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2.</a:t>
          </a:r>
          <a:r>
            <a:rPr lang="ru-RU" sz="14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Доклад о состоянии и развитии конкурентной среды на рынках товаров, работ и услуг субъекта Российской Федерации.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gm:t>
    </dgm:pt>
    <dgm:pt modelId="{BD8A2AFE-FB61-4BCF-972C-E68AE2A763BB}" type="parTrans" cxnId="{FB1209E2-F834-469A-BBEA-4B191E401112}">
      <dgm:prSet/>
      <dgm:spPr/>
      <dgm:t>
        <a:bodyPr/>
        <a:lstStyle/>
        <a:p>
          <a:endParaRPr lang="ru-RU"/>
        </a:p>
      </dgm:t>
    </dgm:pt>
    <dgm:pt modelId="{30C1641E-2C77-4F46-9D02-F58BE20EDAB3}" type="sibTrans" cxnId="{FB1209E2-F834-469A-BBEA-4B191E401112}">
      <dgm:prSet/>
      <dgm:spPr/>
      <dgm:t>
        <a:bodyPr/>
        <a:lstStyle/>
        <a:p>
          <a:endParaRPr lang="ru-RU"/>
        </a:p>
      </dgm:t>
    </dgm:pt>
    <dgm:pt modelId="{AC644887-599D-4C60-AE0A-F2A616547839}">
      <dgm:prSet phldrT="[Текст]" custT="1"/>
      <dgm:spPr/>
      <dgm:t>
        <a:bodyPr/>
        <a:lstStyle/>
        <a:p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3.</a:t>
          </a:r>
          <a:r>
            <a:rPr lang="ru-RU" sz="14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Сведения о реализации составляющих стандарта развития конкуренции в субъекте Российской Федерации.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gm:t>
    </dgm:pt>
    <dgm:pt modelId="{0EE35143-4922-4209-BEB2-CC06C72944C6}" type="parTrans" cxnId="{5431E4F5-3D7D-4A10-BF39-6C48C625FA12}">
      <dgm:prSet/>
      <dgm:spPr/>
      <dgm:t>
        <a:bodyPr/>
        <a:lstStyle/>
        <a:p>
          <a:endParaRPr lang="ru-RU"/>
        </a:p>
      </dgm:t>
    </dgm:pt>
    <dgm:pt modelId="{F4CD5811-C2A6-494A-BFD1-ECB6CCE71BDC}" type="sibTrans" cxnId="{5431E4F5-3D7D-4A10-BF39-6C48C625FA12}">
      <dgm:prSet/>
      <dgm:spPr/>
      <dgm:t>
        <a:bodyPr/>
        <a:lstStyle/>
        <a:p>
          <a:endParaRPr lang="ru-RU"/>
        </a:p>
      </dgm:t>
    </dgm:pt>
    <dgm:pt modelId="{8BAB6106-AA59-426E-818C-ADC5FE3B02E0}">
      <dgm:prSet phldrT="[Текст]" custT="1"/>
      <dgm:spPr/>
      <dgm:t>
        <a:bodyPr/>
        <a:lstStyle/>
        <a:p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4.</a:t>
          </a:r>
          <a:r>
            <a:rPr lang="ru-RU" sz="16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Сведения о достижении целевых значений контрольных показателей эффективности, установленных в плане мероприятий («дорожной карте») по содействию развитию конкуренции в субъекте Российской Федерации.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gm:t>
    </dgm:pt>
    <dgm:pt modelId="{6BD67135-9874-497A-A2F9-5456CE517090}" type="parTrans" cxnId="{2ECA3DB2-C9D4-4CF5-8145-C130AA49D0EF}">
      <dgm:prSet/>
      <dgm:spPr/>
      <dgm:t>
        <a:bodyPr/>
        <a:lstStyle/>
        <a:p>
          <a:endParaRPr lang="ru-RU"/>
        </a:p>
      </dgm:t>
    </dgm:pt>
    <dgm:pt modelId="{109EC1B2-592E-4A3D-941C-051808585F73}" type="sibTrans" cxnId="{2ECA3DB2-C9D4-4CF5-8145-C130AA49D0EF}">
      <dgm:prSet/>
      <dgm:spPr/>
      <dgm:t>
        <a:bodyPr/>
        <a:lstStyle/>
        <a:p>
          <a:endParaRPr lang="ru-RU"/>
        </a:p>
      </dgm:t>
    </dgm:pt>
    <dgm:pt modelId="{1B141125-571B-4423-88D2-65E96096F8DE}">
      <dgm:prSet phldrT="[Текст]" custT="1"/>
      <dgm:spPr/>
      <dgm:t>
        <a:bodyPr/>
        <a:lstStyle/>
        <a:p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5.</a:t>
          </a:r>
          <a:r>
            <a:rPr lang="ru-RU" sz="16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Дополнительные комментарии со стороны субъекта Российской Федерации («обратная связь»).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gm:t>
    </dgm:pt>
    <dgm:pt modelId="{68879EF7-546D-4490-820B-BBED04DE8210}" type="parTrans" cxnId="{6D10D87B-E32A-42DF-A9F9-D2BCB92D88F0}">
      <dgm:prSet/>
      <dgm:spPr/>
      <dgm:t>
        <a:bodyPr/>
        <a:lstStyle/>
        <a:p>
          <a:endParaRPr lang="ru-RU"/>
        </a:p>
      </dgm:t>
    </dgm:pt>
    <dgm:pt modelId="{9B4404BD-21CC-4C5C-9A49-F7BBD3C0C916}" type="sibTrans" cxnId="{6D10D87B-E32A-42DF-A9F9-D2BCB92D88F0}">
      <dgm:prSet/>
      <dgm:spPr/>
      <dgm:t>
        <a:bodyPr/>
        <a:lstStyle/>
        <a:p>
          <a:endParaRPr lang="ru-RU"/>
        </a:p>
      </dgm:t>
    </dgm:pt>
    <dgm:pt modelId="{C9604BCB-783A-4636-AFB7-FD5F37C75340}" type="pres">
      <dgm:prSet presAssocID="{CE0E3DC7-59E2-42EB-80A9-B2D3E0CCA91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E0F904E-FC83-4C38-BF24-3976EC9A1187}" type="pres">
      <dgm:prSet presAssocID="{95B88C38-E1B2-4857-B5E8-E44F6F76466F}" presName="thickLine" presStyleLbl="alignNode1" presStyleIdx="0" presStyleCnt="1"/>
      <dgm:spPr/>
    </dgm:pt>
    <dgm:pt modelId="{8948BCFA-AD4E-4E9D-8104-1C5381FB6FC7}" type="pres">
      <dgm:prSet presAssocID="{95B88C38-E1B2-4857-B5E8-E44F6F76466F}" presName="horz1" presStyleCnt="0"/>
      <dgm:spPr/>
    </dgm:pt>
    <dgm:pt modelId="{15685D99-A030-4E9A-9CD8-637CF3577D59}" type="pres">
      <dgm:prSet presAssocID="{95B88C38-E1B2-4857-B5E8-E44F6F76466F}" presName="tx1" presStyleLbl="revTx" presStyleIdx="0" presStyleCnt="6" custScaleX="250035"/>
      <dgm:spPr/>
      <dgm:t>
        <a:bodyPr/>
        <a:lstStyle/>
        <a:p>
          <a:endParaRPr lang="ru-RU"/>
        </a:p>
      </dgm:t>
    </dgm:pt>
    <dgm:pt modelId="{EF6D4687-586C-451A-88B6-F1499ED61DDA}" type="pres">
      <dgm:prSet presAssocID="{95B88C38-E1B2-4857-B5E8-E44F6F76466F}" presName="vert1" presStyleCnt="0"/>
      <dgm:spPr/>
    </dgm:pt>
    <dgm:pt modelId="{65F47038-1E6C-4CA1-A1AB-E9790C64BDF5}" type="pres">
      <dgm:prSet presAssocID="{1D66F22C-C65D-4877-A751-47A4F5666FCF}" presName="vertSpace2a" presStyleCnt="0"/>
      <dgm:spPr/>
    </dgm:pt>
    <dgm:pt modelId="{327D3814-9969-4645-8E87-F3387627C8F5}" type="pres">
      <dgm:prSet presAssocID="{1D66F22C-C65D-4877-A751-47A4F5666FCF}" presName="horz2" presStyleCnt="0"/>
      <dgm:spPr/>
    </dgm:pt>
    <dgm:pt modelId="{262D798D-C9BB-4C57-BECC-EF4D449D9A7A}" type="pres">
      <dgm:prSet presAssocID="{1D66F22C-C65D-4877-A751-47A4F5666FCF}" presName="horzSpace2" presStyleCnt="0"/>
      <dgm:spPr/>
    </dgm:pt>
    <dgm:pt modelId="{2176F3E1-19C2-4A29-905B-196FCD04B328}" type="pres">
      <dgm:prSet presAssocID="{1D66F22C-C65D-4877-A751-47A4F5666FCF}" presName="tx2" presStyleLbl="revTx" presStyleIdx="1" presStyleCnt="6"/>
      <dgm:spPr/>
      <dgm:t>
        <a:bodyPr/>
        <a:lstStyle/>
        <a:p>
          <a:endParaRPr lang="ru-RU"/>
        </a:p>
      </dgm:t>
    </dgm:pt>
    <dgm:pt modelId="{DEB44321-A59E-431E-B57D-3CC4023369CD}" type="pres">
      <dgm:prSet presAssocID="{1D66F22C-C65D-4877-A751-47A4F5666FCF}" presName="vert2" presStyleCnt="0"/>
      <dgm:spPr/>
    </dgm:pt>
    <dgm:pt modelId="{7343E21E-2455-41CD-8A23-53B79D06DB7F}" type="pres">
      <dgm:prSet presAssocID="{1D66F22C-C65D-4877-A751-47A4F5666FCF}" presName="thinLine2b" presStyleLbl="callout" presStyleIdx="0" presStyleCnt="5"/>
      <dgm:spPr/>
    </dgm:pt>
    <dgm:pt modelId="{906FD497-AA3D-4FEC-9EC4-24175067B272}" type="pres">
      <dgm:prSet presAssocID="{1D66F22C-C65D-4877-A751-47A4F5666FCF}" presName="vertSpace2b" presStyleCnt="0"/>
      <dgm:spPr/>
    </dgm:pt>
    <dgm:pt modelId="{3BC7E347-5C7E-4C44-AEFC-5B24F2090F77}" type="pres">
      <dgm:prSet presAssocID="{55F6715F-9EA3-47A2-8988-AF6F897D0282}" presName="horz2" presStyleCnt="0"/>
      <dgm:spPr/>
    </dgm:pt>
    <dgm:pt modelId="{C664D913-6C74-461C-ADB0-D3E18630E266}" type="pres">
      <dgm:prSet presAssocID="{55F6715F-9EA3-47A2-8988-AF6F897D0282}" presName="horzSpace2" presStyleCnt="0"/>
      <dgm:spPr/>
    </dgm:pt>
    <dgm:pt modelId="{3CE99D3B-A6D0-4CD8-B167-357E7CB40FEF}" type="pres">
      <dgm:prSet presAssocID="{55F6715F-9EA3-47A2-8988-AF6F897D0282}" presName="tx2" presStyleLbl="revTx" presStyleIdx="2" presStyleCnt="6"/>
      <dgm:spPr/>
      <dgm:t>
        <a:bodyPr/>
        <a:lstStyle/>
        <a:p>
          <a:endParaRPr lang="ru-RU"/>
        </a:p>
      </dgm:t>
    </dgm:pt>
    <dgm:pt modelId="{1157C3E9-B3BE-4FCA-999C-8C08DC5253B6}" type="pres">
      <dgm:prSet presAssocID="{55F6715F-9EA3-47A2-8988-AF6F897D0282}" presName="vert2" presStyleCnt="0"/>
      <dgm:spPr/>
    </dgm:pt>
    <dgm:pt modelId="{2CED494C-5F4D-44BD-9075-6197B4A70212}" type="pres">
      <dgm:prSet presAssocID="{55F6715F-9EA3-47A2-8988-AF6F897D0282}" presName="thinLine2b" presStyleLbl="callout" presStyleIdx="1" presStyleCnt="5"/>
      <dgm:spPr/>
    </dgm:pt>
    <dgm:pt modelId="{C56E3A7F-15D8-4F1F-9DB5-550CD9F03EA5}" type="pres">
      <dgm:prSet presAssocID="{55F6715F-9EA3-47A2-8988-AF6F897D0282}" presName="vertSpace2b" presStyleCnt="0"/>
      <dgm:spPr/>
    </dgm:pt>
    <dgm:pt modelId="{8F678ABB-86E4-454B-8C5A-F7F4268EB867}" type="pres">
      <dgm:prSet presAssocID="{AC644887-599D-4C60-AE0A-F2A616547839}" presName="horz2" presStyleCnt="0"/>
      <dgm:spPr/>
    </dgm:pt>
    <dgm:pt modelId="{38518D48-3CDE-481B-AC2A-3A2650B4E9B6}" type="pres">
      <dgm:prSet presAssocID="{AC644887-599D-4C60-AE0A-F2A616547839}" presName="horzSpace2" presStyleCnt="0"/>
      <dgm:spPr/>
    </dgm:pt>
    <dgm:pt modelId="{A20A3C13-DCCA-489C-AE1C-B37223DC1AA6}" type="pres">
      <dgm:prSet presAssocID="{AC644887-599D-4C60-AE0A-F2A616547839}" presName="tx2" presStyleLbl="revTx" presStyleIdx="3" presStyleCnt="6"/>
      <dgm:spPr/>
      <dgm:t>
        <a:bodyPr/>
        <a:lstStyle/>
        <a:p>
          <a:endParaRPr lang="ru-RU"/>
        </a:p>
      </dgm:t>
    </dgm:pt>
    <dgm:pt modelId="{AFFF44F7-D7C5-4923-8D0C-6F332EE8CE34}" type="pres">
      <dgm:prSet presAssocID="{AC644887-599D-4C60-AE0A-F2A616547839}" presName="vert2" presStyleCnt="0"/>
      <dgm:spPr/>
    </dgm:pt>
    <dgm:pt modelId="{E1AE803B-0B26-467B-9CB2-ABA5E8AB867E}" type="pres">
      <dgm:prSet presAssocID="{AC644887-599D-4C60-AE0A-F2A616547839}" presName="thinLine2b" presStyleLbl="callout" presStyleIdx="2" presStyleCnt="5"/>
      <dgm:spPr/>
    </dgm:pt>
    <dgm:pt modelId="{CAA84EF9-BCE4-41C2-AB9C-50187FB1541F}" type="pres">
      <dgm:prSet presAssocID="{AC644887-599D-4C60-AE0A-F2A616547839}" presName="vertSpace2b" presStyleCnt="0"/>
      <dgm:spPr/>
    </dgm:pt>
    <dgm:pt modelId="{3848659C-06F3-4B30-A79C-D8966F208D58}" type="pres">
      <dgm:prSet presAssocID="{8BAB6106-AA59-426E-818C-ADC5FE3B02E0}" presName="horz2" presStyleCnt="0"/>
      <dgm:spPr/>
    </dgm:pt>
    <dgm:pt modelId="{AA1A43D7-524E-48D7-A5BA-64AE5DDA8927}" type="pres">
      <dgm:prSet presAssocID="{8BAB6106-AA59-426E-818C-ADC5FE3B02E0}" presName="horzSpace2" presStyleCnt="0"/>
      <dgm:spPr/>
    </dgm:pt>
    <dgm:pt modelId="{51AFEA50-E3C7-4FF1-902C-DEFE9DCCC871}" type="pres">
      <dgm:prSet presAssocID="{8BAB6106-AA59-426E-818C-ADC5FE3B02E0}" presName="tx2" presStyleLbl="revTx" presStyleIdx="4" presStyleCnt="6"/>
      <dgm:spPr/>
      <dgm:t>
        <a:bodyPr/>
        <a:lstStyle/>
        <a:p>
          <a:endParaRPr lang="ru-RU"/>
        </a:p>
      </dgm:t>
    </dgm:pt>
    <dgm:pt modelId="{78B2B515-5D03-4FA8-857F-BB84FCC22EC5}" type="pres">
      <dgm:prSet presAssocID="{8BAB6106-AA59-426E-818C-ADC5FE3B02E0}" presName="vert2" presStyleCnt="0"/>
      <dgm:spPr/>
    </dgm:pt>
    <dgm:pt modelId="{53C0C0CF-5305-4CCC-8060-D5663EEB2DA8}" type="pres">
      <dgm:prSet presAssocID="{8BAB6106-AA59-426E-818C-ADC5FE3B02E0}" presName="thinLine2b" presStyleLbl="callout" presStyleIdx="3" presStyleCnt="5"/>
      <dgm:spPr/>
    </dgm:pt>
    <dgm:pt modelId="{AE3556D9-15F6-4997-BB57-C174A4C74A44}" type="pres">
      <dgm:prSet presAssocID="{8BAB6106-AA59-426E-818C-ADC5FE3B02E0}" presName="vertSpace2b" presStyleCnt="0"/>
      <dgm:spPr/>
    </dgm:pt>
    <dgm:pt modelId="{BD04ECD4-F2C7-4441-86BE-8E3A2859379C}" type="pres">
      <dgm:prSet presAssocID="{1B141125-571B-4423-88D2-65E96096F8DE}" presName="horz2" presStyleCnt="0"/>
      <dgm:spPr/>
    </dgm:pt>
    <dgm:pt modelId="{FEF959B8-A16E-4DCD-80C1-E1918363A6C4}" type="pres">
      <dgm:prSet presAssocID="{1B141125-571B-4423-88D2-65E96096F8DE}" presName="horzSpace2" presStyleCnt="0"/>
      <dgm:spPr/>
    </dgm:pt>
    <dgm:pt modelId="{4932511A-6D67-4219-9FC0-6A0B66750980}" type="pres">
      <dgm:prSet presAssocID="{1B141125-571B-4423-88D2-65E96096F8DE}" presName="tx2" presStyleLbl="revTx" presStyleIdx="5" presStyleCnt="6"/>
      <dgm:spPr/>
      <dgm:t>
        <a:bodyPr/>
        <a:lstStyle/>
        <a:p>
          <a:endParaRPr lang="ru-RU"/>
        </a:p>
      </dgm:t>
    </dgm:pt>
    <dgm:pt modelId="{BE61007A-77DB-4832-A187-28355A65930C}" type="pres">
      <dgm:prSet presAssocID="{1B141125-571B-4423-88D2-65E96096F8DE}" presName="vert2" presStyleCnt="0"/>
      <dgm:spPr/>
    </dgm:pt>
    <dgm:pt modelId="{34B56922-8EAD-499D-862D-5D9FAF6184B9}" type="pres">
      <dgm:prSet presAssocID="{1B141125-571B-4423-88D2-65E96096F8DE}" presName="thinLine2b" presStyleLbl="callout" presStyleIdx="4" presStyleCnt="5"/>
      <dgm:spPr/>
    </dgm:pt>
    <dgm:pt modelId="{16BB097C-BFF8-4326-A9FD-BD6F032F3F3B}" type="pres">
      <dgm:prSet presAssocID="{1B141125-571B-4423-88D2-65E96096F8DE}" presName="vertSpace2b" presStyleCnt="0"/>
      <dgm:spPr/>
    </dgm:pt>
  </dgm:ptLst>
  <dgm:cxnLst>
    <dgm:cxn modelId="{5431E4F5-3D7D-4A10-BF39-6C48C625FA12}" srcId="{95B88C38-E1B2-4857-B5E8-E44F6F76466F}" destId="{AC644887-599D-4C60-AE0A-F2A616547839}" srcOrd="2" destOrd="0" parTransId="{0EE35143-4922-4209-BEB2-CC06C72944C6}" sibTransId="{F4CD5811-C2A6-494A-BFD1-ECB6CCE71BDC}"/>
    <dgm:cxn modelId="{7EF960BC-61CD-4005-B511-D807A308C819}" type="presOf" srcId="{95B88C38-E1B2-4857-B5E8-E44F6F76466F}" destId="{15685D99-A030-4E9A-9CD8-637CF3577D59}" srcOrd="0" destOrd="0" presId="urn:microsoft.com/office/officeart/2008/layout/LinedList"/>
    <dgm:cxn modelId="{6D10D87B-E32A-42DF-A9F9-D2BCB92D88F0}" srcId="{95B88C38-E1B2-4857-B5E8-E44F6F76466F}" destId="{1B141125-571B-4423-88D2-65E96096F8DE}" srcOrd="4" destOrd="0" parTransId="{68879EF7-546D-4490-820B-BBED04DE8210}" sibTransId="{9B4404BD-21CC-4C5C-9A49-F7BBD3C0C916}"/>
    <dgm:cxn modelId="{23D24358-2264-4271-8FBC-E3BCECC8396C}" type="presOf" srcId="{1D66F22C-C65D-4877-A751-47A4F5666FCF}" destId="{2176F3E1-19C2-4A29-905B-196FCD04B328}" srcOrd="0" destOrd="0" presId="urn:microsoft.com/office/officeart/2008/layout/LinedList"/>
    <dgm:cxn modelId="{24A1BE4B-3811-4531-B2CE-D4312CE548C5}" srcId="{95B88C38-E1B2-4857-B5E8-E44F6F76466F}" destId="{1D66F22C-C65D-4877-A751-47A4F5666FCF}" srcOrd="0" destOrd="0" parTransId="{1E718B68-4C3B-4504-AB65-116DDAA04773}" sibTransId="{DFF8B2CC-B0D2-4D37-83FC-67B7E0F446B6}"/>
    <dgm:cxn modelId="{FB1209E2-F834-469A-BBEA-4B191E401112}" srcId="{95B88C38-E1B2-4857-B5E8-E44F6F76466F}" destId="{55F6715F-9EA3-47A2-8988-AF6F897D0282}" srcOrd="1" destOrd="0" parTransId="{BD8A2AFE-FB61-4BCF-972C-E68AE2A763BB}" sibTransId="{30C1641E-2C77-4F46-9D02-F58BE20EDAB3}"/>
    <dgm:cxn modelId="{2ECA3DB2-C9D4-4CF5-8145-C130AA49D0EF}" srcId="{95B88C38-E1B2-4857-B5E8-E44F6F76466F}" destId="{8BAB6106-AA59-426E-818C-ADC5FE3B02E0}" srcOrd="3" destOrd="0" parTransId="{6BD67135-9874-497A-A2F9-5456CE517090}" sibTransId="{109EC1B2-592E-4A3D-941C-051808585F73}"/>
    <dgm:cxn modelId="{5AB0753A-8AAB-4D85-A8F6-022AADB1E691}" type="presOf" srcId="{8BAB6106-AA59-426E-818C-ADC5FE3B02E0}" destId="{51AFEA50-E3C7-4FF1-902C-DEFE9DCCC871}" srcOrd="0" destOrd="0" presId="urn:microsoft.com/office/officeart/2008/layout/LinedList"/>
    <dgm:cxn modelId="{13B45D13-0C58-4EBE-B52D-9091075F35F4}" type="presOf" srcId="{1B141125-571B-4423-88D2-65E96096F8DE}" destId="{4932511A-6D67-4219-9FC0-6A0B66750980}" srcOrd="0" destOrd="0" presId="urn:microsoft.com/office/officeart/2008/layout/LinedList"/>
    <dgm:cxn modelId="{A328BC05-9BD0-4D10-8249-1B75CB6D2155}" type="presOf" srcId="{AC644887-599D-4C60-AE0A-F2A616547839}" destId="{A20A3C13-DCCA-489C-AE1C-B37223DC1AA6}" srcOrd="0" destOrd="0" presId="urn:microsoft.com/office/officeart/2008/layout/LinedList"/>
    <dgm:cxn modelId="{9F0B407E-5F6E-4D48-B5AF-6C37E0FAA8F2}" type="presOf" srcId="{CE0E3DC7-59E2-42EB-80A9-B2D3E0CCA911}" destId="{C9604BCB-783A-4636-AFB7-FD5F37C75340}" srcOrd="0" destOrd="0" presId="urn:microsoft.com/office/officeart/2008/layout/LinedList"/>
    <dgm:cxn modelId="{3C71EAF7-7395-42E9-9978-482B5F25DBE8}" type="presOf" srcId="{55F6715F-9EA3-47A2-8988-AF6F897D0282}" destId="{3CE99D3B-A6D0-4CD8-B167-357E7CB40FEF}" srcOrd="0" destOrd="0" presId="urn:microsoft.com/office/officeart/2008/layout/LinedList"/>
    <dgm:cxn modelId="{4705C377-0C09-4B65-86D9-F986E21EEF14}" srcId="{CE0E3DC7-59E2-42EB-80A9-B2D3E0CCA911}" destId="{95B88C38-E1B2-4857-B5E8-E44F6F76466F}" srcOrd="0" destOrd="0" parTransId="{582E1CFD-FF1A-4F4D-B729-2A32F5AE5E1A}" sibTransId="{5730693F-E4D0-460B-B002-FC5246DEFD4D}"/>
    <dgm:cxn modelId="{F71BF19E-E13B-4E76-BE88-695203027EB2}" type="presParOf" srcId="{C9604BCB-783A-4636-AFB7-FD5F37C75340}" destId="{AE0F904E-FC83-4C38-BF24-3976EC9A1187}" srcOrd="0" destOrd="0" presId="urn:microsoft.com/office/officeart/2008/layout/LinedList"/>
    <dgm:cxn modelId="{F6D3C81E-81C0-4A11-AF5E-F1E80B67884F}" type="presParOf" srcId="{C9604BCB-783A-4636-AFB7-FD5F37C75340}" destId="{8948BCFA-AD4E-4E9D-8104-1C5381FB6FC7}" srcOrd="1" destOrd="0" presId="urn:microsoft.com/office/officeart/2008/layout/LinedList"/>
    <dgm:cxn modelId="{A27ADBF5-5774-45BF-8A37-D1D81E310214}" type="presParOf" srcId="{8948BCFA-AD4E-4E9D-8104-1C5381FB6FC7}" destId="{15685D99-A030-4E9A-9CD8-637CF3577D59}" srcOrd="0" destOrd="0" presId="urn:microsoft.com/office/officeart/2008/layout/LinedList"/>
    <dgm:cxn modelId="{3388E2F0-0620-4D44-A7BD-4C73D7B06975}" type="presParOf" srcId="{8948BCFA-AD4E-4E9D-8104-1C5381FB6FC7}" destId="{EF6D4687-586C-451A-88B6-F1499ED61DDA}" srcOrd="1" destOrd="0" presId="urn:microsoft.com/office/officeart/2008/layout/LinedList"/>
    <dgm:cxn modelId="{540E9757-C9FA-481C-A208-3D096181C636}" type="presParOf" srcId="{EF6D4687-586C-451A-88B6-F1499ED61DDA}" destId="{65F47038-1E6C-4CA1-A1AB-E9790C64BDF5}" srcOrd="0" destOrd="0" presId="urn:microsoft.com/office/officeart/2008/layout/LinedList"/>
    <dgm:cxn modelId="{58F907ED-0579-4993-9CF9-A19BDF89349B}" type="presParOf" srcId="{EF6D4687-586C-451A-88B6-F1499ED61DDA}" destId="{327D3814-9969-4645-8E87-F3387627C8F5}" srcOrd="1" destOrd="0" presId="urn:microsoft.com/office/officeart/2008/layout/LinedList"/>
    <dgm:cxn modelId="{B34B7204-C654-4767-A5F7-32B466343123}" type="presParOf" srcId="{327D3814-9969-4645-8E87-F3387627C8F5}" destId="{262D798D-C9BB-4C57-BECC-EF4D449D9A7A}" srcOrd="0" destOrd="0" presId="urn:microsoft.com/office/officeart/2008/layout/LinedList"/>
    <dgm:cxn modelId="{4544C360-5791-4703-8893-2A6253D1FA7E}" type="presParOf" srcId="{327D3814-9969-4645-8E87-F3387627C8F5}" destId="{2176F3E1-19C2-4A29-905B-196FCD04B328}" srcOrd="1" destOrd="0" presId="urn:microsoft.com/office/officeart/2008/layout/LinedList"/>
    <dgm:cxn modelId="{DE65196D-42EC-4D87-8415-44C76815581E}" type="presParOf" srcId="{327D3814-9969-4645-8E87-F3387627C8F5}" destId="{DEB44321-A59E-431E-B57D-3CC4023369CD}" srcOrd="2" destOrd="0" presId="urn:microsoft.com/office/officeart/2008/layout/LinedList"/>
    <dgm:cxn modelId="{13FA9AAF-9CE8-4A22-8FC1-629F313337B1}" type="presParOf" srcId="{EF6D4687-586C-451A-88B6-F1499ED61DDA}" destId="{7343E21E-2455-41CD-8A23-53B79D06DB7F}" srcOrd="2" destOrd="0" presId="urn:microsoft.com/office/officeart/2008/layout/LinedList"/>
    <dgm:cxn modelId="{2A1B21DF-CF17-48FC-A2F1-4D0460AE6CE1}" type="presParOf" srcId="{EF6D4687-586C-451A-88B6-F1499ED61DDA}" destId="{906FD497-AA3D-4FEC-9EC4-24175067B272}" srcOrd="3" destOrd="0" presId="urn:microsoft.com/office/officeart/2008/layout/LinedList"/>
    <dgm:cxn modelId="{6F91D4F4-578D-4DB1-88E2-540EBD2A88B6}" type="presParOf" srcId="{EF6D4687-586C-451A-88B6-F1499ED61DDA}" destId="{3BC7E347-5C7E-4C44-AEFC-5B24F2090F77}" srcOrd="4" destOrd="0" presId="urn:microsoft.com/office/officeart/2008/layout/LinedList"/>
    <dgm:cxn modelId="{AAB04AC5-4DE0-4DAE-A953-7C41C4777F0B}" type="presParOf" srcId="{3BC7E347-5C7E-4C44-AEFC-5B24F2090F77}" destId="{C664D913-6C74-461C-ADB0-D3E18630E266}" srcOrd="0" destOrd="0" presId="urn:microsoft.com/office/officeart/2008/layout/LinedList"/>
    <dgm:cxn modelId="{DEC9B4B2-0E2B-43F0-B819-DE2CFE074933}" type="presParOf" srcId="{3BC7E347-5C7E-4C44-AEFC-5B24F2090F77}" destId="{3CE99D3B-A6D0-4CD8-B167-357E7CB40FEF}" srcOrd="1" destOrd="0" presId="urn:microsoft.com/office/officeart/2008/layout/LinedList"/>
    <dgm:cxn modelId="{732F455C-0285-4BCC-9153-5CD8EBF7B3D1}" type="presParOf" srcId="{3BC7E347-5C7E-4C44-AEFC-5B24F2090F77}" destId="{1157C3E9-B3BE-4FCA-999C-8C08DC5253B6}" srcOrd="2" destOrd="0" presId="urn:microsoft.com/office/officeart/2008/layout/LinedList"/>
    <dgm:cxn modelId="{2F95E829-AE16-4B51-B1B9-BCEB27D92BC5}" type="presParOf" srcId="{EF6D4687-586C-451A-88B6-F1499ED61DDA}" destId="{2CED494C-5F4D-44BD-9075-6197B4A70212}" srcOrd="5" destOrd="0" presId="urn:microsoft.com/office/officeart/2008/layout/LinedList"/>
    <dgm:cxn modelId="{51F3132C-BBB1-47B3-A0E3-6831F56CEE22}" type="presParOf" srcId="{EF6D4687-586C-451A-88B6-F1499ED61DDA}" destId="{C56E3A7F-15D8-4F1F-9DB5-550CD9F03EA5}" srcOrd="6" destOrd="0" presId="urn:microsoft.com/office/officeart/2008/layout/LinedList"/>
    <dgm:cxn modelId="{F21C2BC2-FA56-4172-B55B-E790FEAAB2D0}" type="presParOf" srcId="{EF6D4687-586C-451A-88B6-F1499ED61DDA}" destId="{8F678ABB-86E4-454B-8C5A-F7F4268EB867}" srcOrd="7" destOrd="0" presId="urn:microsoft.com/office/officeart/2008/layout/LinedList"/>
    <dgm:cxn modelId="{A72E74AD-15F9-4E0F-904E-408D943159FA}" type="presParOf" srcId="{8F678ABB-86E4-454B-8C5A-F7F4268EB867}" destId="{38518D48-3CDE-481B-AC2A-3A2650B4E9B6}" srcOrd="0" destOrd="0" presId="urn:microsoft.com/office/officeart/2008/layout/LinedList"/>
    <dgm:cxn modelId="{4E782BF8-878D-4F0D-848B-9D044ADAB663}" type="presParOf" srcId="{8F678ABB-86E4-454B-8C5A-F7F4268EB867}" destId="{A20A3C13-DCCA-489C-AE1C-B37223DC1AA6}" srcOrd="1" destOrd="0" presId="urn:microsoft.com/office/officeart/2008/layout/LinedList"/>
    <dgm:cxn modelId="{AB331416-0064-4E0F-87B7-39D022E5408B}" type="presParOf" srcId="{8F678ABB-86E4-454B-8C5A-F7F4268EB867}" destId="{AFFF44F7-D7C5-4923-8D0C-6F332EE8CE34}" srcOrd="2" destOrd="0" presId="urn:microsoft.com/office/officeart/2008/layout/LinedList"/>
    <dgm:cxn modelId="{07B8362D-1804-4D9B-9107-98650844BE60}" type="presParOf" srcId="{EF6D4687-586C-451A-88B6-F1499ED61DDA}" destId="{E1AE803B-0B26-467B-9CB2-ABA5E8AB867E}" srcOrd="8" destOrd="0" presId="urn:microsoft.com/office/officeart/2008/layout/LinedList"/>
    <dgm:cxn modelId="{4D06F1AA-60ED-4DB3-ABE0-CF38FDD1DB23}" type="presParOf" srcId="{EF6D4687-586C-451A-88B6-F1499ED61DDA}" destId="{CAA84EF9-BCE4-41C2-AB9C-50187FB1541F}" srcOrd="9" destOrd="0" presId="urn:microsoft.com/office/officeart/2008/layout/LinedList"/>
    <dgm:cxn modelId="{7A45E36E-0C65-4848-9344-6D27CD70CF5E}" type="presParOf" srcId="{EF6D4687-586C-451A-88B6-F1499ED61DDA}" destId="{3848659C-06F3-4B30-A79C-D8966F208D58}" srcOrd="10" destOrd="0" presId="urn:microsoft.com/office/officeart/2008/layout/LinedList"/>
    <dgm:cxn modelId="{401E6C7E-DBBE-47F6-89CC-1AC20FCD3549}" type="presParOf" srcId="{3848659C-06F3-4B30-A79C-D8966F208D58}" destId="{AA1A43D7-524E-48D7-A5BA-64AE5DDA8927}" srcOrd="0" destOrd="0" presId="urn:microsoft.com/office/officeart/2008/layout/LinedList"/>
    <dgm:cxn modelId="{69688510-6798-4C50-98DA-9E651E8ACB56}" type="presParOf" srcId="{3848659C-06F3-4B30-A79C-D8966F208D58}" destId="{51AFEA50-E3C7-4FF1-902C-DEFE9DCCC871}" srcOrd="1" destOrd="0" presId="urn:microsoft.com/office/officeart/2008/layout/LinedList"/>
    <dgm:cxn modelId="{7FB4EB3C-77DE-4B93-AA3A-6B2FE6D82476}" type="presParOf" srcId="{3848659C-06F3-4B30-A79C-D8966F208D58}" destId="{78B2B515-5D03-4FA8-857F-BB84FCC22EC5}" srcOrd="2" destOrd="0" presId="urn:microsoft.com/office/officeart/2008/layout/LinedList"/>
    <dgm:cxn modelId="{83647B07-993D-4FB4-8C28-C5B3390D8B90}" type="presParOf" srcId="{EF6D4687-586C-451A-88B6-F1499ED61DDA}" destId="{53C0C0CF-5305-4CCC-8060-D5663EEB2DA8}" srcOrd="11" destOrd="0" presId="urn:microsoft.com/office/officeart/2008/layout/LinedList"/>
    <dgm:cxn modelId="{AE137087-3A2F-4DDF-82B4-CC43ADD4DF2B}" type="presParOf" srcId="{EF6D4687-586C-451A-88B6-F1499ED61DDA}" destId="{AE3556D9-15F6-4997-BB57-C174A4C74A44}" srcOrd="12" destOrd="0" presId="urn:microsoft.com/office/officeart/2008/layout/LinedList"/>
    <dgm:cxn modelId="{C51233DC-C6FC-445A-AEBA-749E9142C3F5}" type="presParOf" srcId="{EF6D4687-586C-451A-88B6-F1499ED61DDA}" destId="{BD04ECD4-F2C7-4441-86BE-8E3A2859379C}" srcOrd="13" destOrd="0" presId="urn:microsoft.com/office/officeart/2008/layout/LinedList"/>
    <dgm:cxn modelId="{5A1E1A1A-A29C-4E41-BA4C-A3377D09E0B5}" type="presParOf" srcId="{BD04ECD4-F2C7-4441-86BE-8E3A2859379C}" destId="{FEF959B8-A16E-4DCD-80C1-E1918363A6C4}" srcOrd="0" destOrd="0" presId="urn:microsoft.com/office/officeart/2008/layout/LinedList"/>
    <dgm:cxn modelId="{CDFE8ECE-03CB-48FB-9B37-17BF9BFE8930}" type="presParOf" srcId="{BD04ECD4-F2C7-4441-86BE-8E3A2859379C}" destId="{4932511A-6D67-4219-9FC0-6A0B66750980}" srcOrd="1" destOrd="0" presId="urn:microsoft.com/office/officeart/2008/layout/LinedList"/>
    <dgm:cxn modelId="{5D1ABA06-C59C-4803-92D8-4B34333B57B7}" type="presParOf" srcId="{BD04ECD4-F2C7-4441-86BE-8E3A2859379C}" destId="{BE61007A-77DB-4832-A187-28355A65930C}" srcOrd="2" destOrd="0" presId="urn:microsoft.com/office/officeart/2008/layout/LinedList"/>
    <dgm:cxn modelId="{A7803A65-D024-4330-85F8-00A6ABF4DF3D}" type="presParOf" srcId="{EF6D4687-586C-451A-88B6-F1499ED61DDA}" destId="{34B56922-8EAD-499D-862D-5D9FAF6184B9}" srcOrd="14" destOrd="0" presId="urn:microsoft.com/office/officeart/2008/layout/LinedList"/>
    <dgm:cxn modelId="{24B56BD1-7701-44F4-8730-A7769B908B0A}" type="presParOf" srcId="{EF6D4687-586C-451A-88B6-F1499ED61DDA}" destId="{16BB097C-BFF8-4326-A9FD-BD6F032F3F3B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5A2E4F-25DA-4B14-9DE0-C69B26E17A8A}" type="doc">
      <dgm:prSet loTypeId="urn:microsoft.com/office/officeart/2008/layout/LinedList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7EBEBF5-7A10-40F7-9790-CE3441FAA799}">
      <dgm:prSet phldrT="[Текст]" custT="1"/>
      <dgm:spPr>
        <a:xfrm rot="10800000">
          <a:off x="444020" y="0"/>
          <a:ext cx="8340928" cy="763044"/>
        </a:xfrm>
      </dgm:spPr>
      <dgm:t>
        <a:bodyPr/>
        <a:lstStyle/>
        <a:p>
          <a:pPr algn="l"/>
          <a:r>
            <a:rPr lang="ru-RU" sz="1800" b="1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СОДЕРЖАНИЕ МОНИТОРИНГА:</a:t>
          </a:r>
          <a:endParaRPr lang="ru-RU" sz="1800" b="1" dirty="0">
            <a:solidFill>
              <a:srgbClr val="A2144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60B7D86-521B-4343-A55C-EEC8BD8A777F}" type="parTrans" cxnId="{E7CFD1CE-FCAC-4E7C-B4F8-B684CA2471B2}">
      <dgm:prSet/>
      <dgm:spPr/>
      <dgm:t>
        <a:bodyPr/>
        <a:lstStyle/>
        <a:p>
          <a:endParaRPr lang="ru-RU"/>
        </a:p>
      </dgm:t>
    </dgm:pt>
    <dgm:pt modelId="{1DD227BA-7EC6-4248-85AF-181F0DFD722A}" type="sibTrans" cxnId="{E7CFD1CE-FCAC-4E7C-B4F8-B684CA2471B2}">
      <dgm:prSet/>
      <dgm:spPr/>
      <dgm:t>
        <a:bodyPr/>
        <a:lstStyle/>
        <a:p>
          <a:endParaRPr lang="ru-RU"/>
        </a:p>
      </dgm:t>
    </dgm:pt>
    <dgm:pt modelId="{72466A47-6334-45CC-B317-8C11D4AA242D}">
      <dgm:prSet phldrT="[Текст]" custT="1"/>
      <dgm:spPr>
        <a:xfrm rot="10800000">
          <a:off x="444020" y="2970031"/>
          <a:ext cx="8340928" cy="763044"/>
        </a:xfrm>
      </dgm:spPr>
      <dgm:t>
        <a:bodyPr anchor="t"/>
        <a:lstStyle/>
        <a:p>
          <a:pPr algn="l"/>
          <a:r>
            <a:rPr lang="ru-RU" sz="1800" b="1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04</a:t>
          </a: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- </a:t>
          </a:r>
          <a:r>
            <a:rPr lang="ru-RU" sz="16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субъектов естественных монополий на территории субъекта РФ</a:t>
          </a:r>
          <a:endParaRPr lang="ru-RU" sz="16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546E883-3F29-4B9C-8656-6B8F462F7DD8}" type="parTrans" cxnId="{F861DF25-4467-43D2-973C-57780D0FAC10}">
      <dgm:prSet/>
      <dgm:spPr/>
      <dgm:t>
        <a:bodyPr/>
        <a:lstStyle/>
        <a:p>
          <a:endParaRPr lang="ru-RU"/>
        </a:p>
      </dgm:t>
    </dgm:pt>
    <dgm:pt modelId="{9E295F7D-194D-4C56-B04D-C0C39C0BF4BD}" type="sibTrans" cxnId="{F861DF25-4467-43D2-973C-57780D0FAC10}">
      <dgm:prSet/>
      <dgm:spPr/>
      <dgm:t>
        <a:bodyPr/>
        <a:lstStyle/>
        <a:p>
          <a:endParaRPr lang="ru-RU"/>
        </a:p>
      </dgm:t>
    </dgm:pt>
    <dgm:pt modelId="{6B80EB47-B56D-453D-89FF-A4962D2D2D5E}">
      <dgm:prSet phldrT="[Текст]" custT="1"/>
      <dgm:spPr>
        <a:xfrm rot="10800000">
          <a:off x="444020" y="3965581"/>
          <a:ext cx="8340928" cy="763044"/>
        </a:xfrm>
      </dgm:spPr>
      <dgm:t>
        <a:bodyPr anchor="t"/>
        <a:lstStyle/>
        <a:p>
          <a:pPr algn="l"/>
          <a:r>
            <a:rPr lang="ru-RU" sz="1800" b="1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05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16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хозяйствующих субъектов, доля участия субъекта РФ или муниципального образования в которых составляет 50 и более процентов</a:t>
          </a:r>
          <a:endParaRPr lang="ru-RU" sz="16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0CF5D1D-5819-458D-9EF5-7C944CBE92F6}" type="parTrans" cxnId="{678A49B5-D798-4972-B7C6-E1F4B2049387}">
      <dgm:prSet/>
      <dgm:spPr/>
      <dgm:t>
        <a:bodyPr/>
        <a:lstStyle/>
        <a:p>
          <a:endParaRPr lang="ru-RU"/>
        </a:p>
      </dgm:t>
    </dgm:pt>
    <dgm:pt modelId="{15426DDA-6CA2-415E-9A8E-ABD0FBBDC4A8}" type="sibTrans" cxnId="{678A49B5-D798-4972-B7C6-E1F4B2049387}">
      <dgm:prSet/>
      <dgm:spPr/>
      <dgm:t>
        <a:bodyPr/>
        <a:lstStyle/>
        <a:p>
          <a:endParaRPr lang="ru-RU"/>
        </a:p>
      </dgm:t>
    </dgm:pt>
    <dgm:pt modelId="{65C70756-2561-40E1-B848-CE7853E9FEE4}">
      <dgm:prSet phldrT="[Текст]" custT="1"/>
      <dgm:spPr>
        <a:xfrm rot="10800000">
          <a:off x="444047" y="1008460"/>
          <a:ext cx="8340928" cy="763044"/>
        </a:xfrm>
      </dgm:spPr>
      <dgm:t>
        <a:bodyPr anchor="t"/>
        <a:lstStyle/>
        <a:p>
          <a:pPr algn="l"/>
          <a:r>
            <a:rPr lang="ru-RU" sz="1800" b="1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02</a:t>
          </a: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- </a:t>
          </a:r>
          <a:r>
            <a:rPr lang="ru-RU" sz="16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потребителей качеством товаров, работ и услуг на товарных рынках субъекта РФ и состоянием ценовой конкуренции</a:t>
          </a:r>
          <a:endParaRPr lang="ru-RU" sz="16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6C4E6E2-4179-4870-A84B-C101585F09D1}" type="parTrans" cxnId="{6203FEBE-6DD0-47F6-9789-E8629ADDFD96}">
      <dgm:prSet/>
      <dgm:spPr/>
      <dgm:t>
        <a:bodyPr/>
        <a:lstStyle/>
        <a:p>
          <a:endParaRPr lang="ru-RU"/>
        </a:p>
      </dgm:t>
    </dgm:pt>
    <dgm:pt modelId="{797601A8-9DF6-411D-A74B-481996A63FF8}" type="sibTrans" cxnId="{6203FEBE-6DD0-47F6-9789-E8629ADDFD96}">
      <dgm:prSet/>
      <dgm:spPr/>
      <dgm:t>
        <a:bodyPr/>
        <a:lstStyle/>
        <a:p>
          <a:endParaRPr lang="ru-RU"/>
        </a:p>
      </dgm:t>
    </dgm:pt>
    <dgm:pt modelId="{B56A0537-33EF-483E-8C8D-6B42A54D22AE}">
      <dgm:prSet phldrT="[Текст]" custT="1"/>
      <dgm:spPr>
        <a:xfrm rot="10800000">
          <a:off x="444020" y="1959525"/>
          <a:ext cx="8340928" cy="763044"/>
        </a:xfrm>
      </dgm:spPr>
      <dgm:t>
        <a:bodyPr anchor="t"/>
        <a:lstStyle/>
        <a:p>
          <a:pPr algn="l"/>
          <a:r>
            <a:rPr lang="ru-RU" sz="1800" b="1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03</a:t>
          </a:r>
          <a:r>
            <a:rPr lang="ru-RU" sz="18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16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субъектов предпринимательской деятельности и потребителей товаров, работ и услуг качеством официальной информации о состоянии конкурентной среды и деятельности по содействию развитию конкуренции</a:t>
          </a:r>
          <a:endParaRPr lang="ru-RU" sz="16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FB0932B-98F2-420B-A4C5-9A77E3F817D1}" type="parTrans" cxnId="{1BB4C87B-7741-42E9-9FC7-1AE8DA7BC33E}">
      <dgm:prSet/>
      <dgm:spPr/>
      <dgm:t>
        <a:bodyPr/>
        <a:lstStyle/>
        <a:p>
          <a:endParaRPr lang="ru-RU"/>
        </a:p>
      </dgm:t>
    </dgm:pt>
    <dgm:pt modelId="{0138ADD8-BD74-4592-BA1B-9708A7E8F0C1}" type="sibTrans" cxnId="{1BB4C87B-7741-42E9-9FC7-1AE8DA7BC33E}">
      <dgm:prSet/>
      <dgm:spPr/>
      <dgm:t>
        <a:bodyPr/>
        <a:lstStyle/>
        <a:p>
          <a:endParaRPr lang="ru-RU"/>
        </a:p>
      </dgm:t>
    </dgm:pt>
    <dgm:pt modelId="{5A91ACE8-379D-4E34-B732-F69C03CA47F0}">
      <dgm:prSet phldrT="[Текст]" custT="1"/>
      <dgm:spPr>
        <a:xfrm rot="10800000">
          <a:off x="444020" y="0"/>
          <a:ext cx="8340928" cy="763044"/>
        </a:xfrm>
      </dgm:spPr>
      <dgm:t>
        <a:bodyPr anchor="t"/>
        <a:lstStyle/>
        <a:p>
          <a:pPr algn="l"/>
          <a:r>
            <a:rPr lang="ru-RU" sz="1800" b="1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01 </a:t>
          </a:r>
          <a:r>
            <a:rPr lang="ru-RU" sz="14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16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</a:r>
          <a:endParaRPr lang="ru-RU" sz="1600" b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0E21A3A-81B8-4753-A9CE-1DEAEC98A095}" type="parTrans" cxnId="{6F90D2A3-08F6-4A9B-86CF-9A940AA29D0D}">
      <dgm:prSet/>
      <dgm:spPr/>
      <dgm:t>
        <a:bodyPr/>
        <a:lstStyle/>
        <a:p>
          <a:endParaRPr lang="ru-RU"/>
        </a:p>
      </dgm:t>
    </dgm:pt>
    <dgm:pt modelId="{91B23782-E12A-4C35-BC59-89F68B6DD511}" type="sibTrans" cxnId="{6F90D2A3-08F6-4A9B-86CF-9A940AA29D0D}">
      <dgm:prSet/>
      <dgm:spPr/>
      <dgm:t>
        <a:bodyPr/>
        <a:lstStyle/>
        <a:p>
          <a:endParaRPr lang="ru-RU"/>
        </a:p>
      </dgm:t>
    </dgm:pt>
    <dgm:pt modelId="{B0D77217-3D05-493D-A787-765324CC2461}" type="pres">
      <dgm:prSet presAssocID="{8D5A2E4F-25DA-4B14-9DE0-C69B26E17A8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BEBC185-E483-4324-8B2D-27294855744D}" type="pres">
      <dgm:prSet presAssocID="{C7EBEBF5-7A10-40F7-9790-CE3441FAA799}" presName="thickLine" presStyleLbl="alignNode1" presStyleIdx="0" presStyleCnt="1"/>
      <dgm:spPr/>
      <dgm:t>
        <a:bodyPr/>
        <a:lstStyle/>
        <a:p>
          <a:endParaRPr lang="ru-RU"/>
        </a:p>
      </dgm:t>
    </dgm:pt>
    <dgm:pt modelId="{0B12BB0A-D2D2-4501-9115-F9EE4AA492FC}" type="pres">
      <dgm:prSet presAssocID="{C7EBEBF5-7A10-40F7-9790-CE3441FAA799}" presName="horz1" presStyleCnt="0"/>
      <dgm:spPr/>
      <dgm:t>
        <a:bodyPr/>
        <a:lstStyle/>
        <a:p>
          <a:endParaRPr lang="ru-RU"/>
        </a:p>
      </dgm:t>
    </dgm:pt>
    <dgm:pt modelId="{0E7B4B18-AC99-44B1-828B-603591DF731A}" type="pres">
      <dgm:prSet presAssocID="{C7EBEBF5-7A10-40F7-9790-CE3441FAA799}" presName="tx1" presStyleLbl="revTx" presStyleIdx="0" presStyleCnt="6" custScaleX="155773"/>
      <dgm:spPr/>
      <dgm:t>
        <a:bodyPr/>
        <a:lstStyle/>
        <a:p>
          <a:endParaRPr lang="ru-RU"/>
        </a:p>
      </dgm:t>
    </dgm:pt>
    <dgm:pt modelId="{CB532BCB-4F12-4CB8-8ECD-B578E4A6DBDD}" type="pres">
      <dgm:prSet presAssocID="{C7EBEBF5-7A10-40F7-9790-CE3441FAA799}" presName="vert1" presStyleCnt="0"/>
      <dgm:spPr/>
      <dgm:t>
        <a:bodyPr/>
        <a:lstStyle/>
        <a:p>
          <a:endParaRPr lang="ru-RU"/>
        </a:p>
      </dgm:t>
    </dgm:pt>
    <dgm:pt modelId="{53419F53-F275-408A-85FB-86011A674381}" type="pres">
      <dgm:prSet presAssocID="{5A91ACE8-379D-4E34-B732-F69C03CA47F0}" presName="vertSpace2a" presStyleCnt="0"/>
      <dgm:spPr/>
      <dgm:t>
        <a:bodyPr/>
        <a:lstStyle/>
        <a:p>
          <a:endParaRPr lang="ru-RU"/>
        </a:p>
      </dgm:t>
    </dgm:pt>
    <dgm:pt modelId="{8AAF8313-0C67-4842-BD15-AF4D85974CDC}" type="pres">
      <dgm:prSet presAssocID="{5A91ACE8-379D-4E34-B732-F69C03CA47F0}" presName="horz2" presStyleCnt="0"/>
      <dgm:spPr/>
      <dgm:t>
        <a:bodyPr/>
        <a:lstStyle/>
        <a:p>
          <a:endParaRPr lang="ru-RU"/>
        </a:p>
      </dgm:t>
    </dgm:pt>
    <dgm:pt modelId="{08314201-7ED7-40A4-BF8B-33367715BB99}" type="pres">
      <dgm:prSet presAssocID="{5A91ACE8-379D-4E34-B732-F69C03CA47F0}" presName="horzSpace2" presStyleCnt="0"/>
      <dgm:spPr/>
      <dgm:t>
        <a:bodyPr/>
        <a:lstStyle/>
        <a:p>
          <a:endParaRPr lang="ru-RU"/>
        </a:p>
      </dgm:t>
    </dgm:pt>
    <dgm:pt modelId="{D70E770C-69BF-4282-9EA2-0C26E666431C}" type="pres">
      <dgm:prSet presAssocID="{5A91ACE8-379D-4E34-B732-F69C03CA47F0}" presName="tx2" presStyleLbl="revTx" presStyleIdx="1" presStyleCnt="6"/>
      <dgm:spPr/>
      <dgm:t>
        <a:bodyPr/>
        <a:lstStyle/>
        <a:p>
          <a:endParaRPr lang="ru-RU"/>
        </a:p>
      </dgm:t>
    </dgm:pt>
    <dgm:pt modelId="{4AD44E38-DBBF-4253-8219-843881D56BBE}" type="pres">
      <dgm:prSet presAssocID="{5A91ACE8-379D-4E34-B732-F69C03CA47F0}" presName="vert2" presStyleCnt="0"/>
      <dgm:spPr/>
      <dgm:t>
        <a:bodyPr/>
        <a:lstStyle/>
        <a:p>
          <a:endParaRPr lang="ru-RU"/>
        </a:p>
      </dgm:t>
    </dgm:pt>
    <dgm:pt modelId="{D3342D28-2CFD-4BFA-A6DF-D8F4BCD672B3}" type="pres">
      <dgm:prSet presAssocID="{5A91ACE8-379D-4E34-B732-F69C03CA47F0}" presName="thinLine2b" presStyleLbl="callout" presStyleIdx="0" presStyleCnt="5"/>
      <dgm:spPr/>
      <dgm:t>
        <a:bodyPr/>
        <a:lstStyle/>
        <a:p>
          <a:endParaRPr lang="ru-RU"/>
        </a:p>
      </dgm:t>
    </dgm:pt>
    <dgm:pt modelId="{39EAB159-60AA-4351-96B0-1B2707C105F2}" type="pres">
      <dgm:prSet presAssocID="{5A91ACE8-379D-4E34-B732-F69C03CA47F0}" presName="vertSpace2b" presStyleCnt="0"/>
      <dgm:spPr/>
      <dgm:t>
        <a:bodyPr/>
        <a:lstStyle/>
        <a:p>
          <a:endParaRPr lang="ru-RU"/>
        </a:p>
      </dgm:t>
    </dgm:pt>
    <dgm:pt modelId="{92B7E233-661B-4CD4-BA55-C0BCFF18F6C2}" type="pres">
      <dgm:prSet presAssocID="{65C70756-2561-40E1-B848-CE7853E9FEE4}" presName="horz2" presStyleCnt="0"/>
      <dgm:spPr/>
      <dgm:t>
        <a:bodyPr/>
        <a:lstStyle/>
        <a:p>
          <a:endParaRPr lang="ru-RU"/>
        </a:p>
      </dgm:t>
    </dgm:pt>
    <dgm:pt modelId="{59EC50BB-C395-401A-A334-6A9B3150803B}" type="pres">
      <dgm:prSet presAssocID="{65C70756-2561-40E1-B848-CE7853E9FEE4}" presName="horzSpace2" presStyleCnt="0"/>
      <dgm:spPr/>
      <dgm:t>
        <a:bodyPr/>
        <a:lstStyle/>
        <a:p>
          <a:endParaRPr lang="ru-RU"/>
        </a:p>
      </dgm:t>
    </dgm:pt>
    <dgm:pt modelId="{BAB2EA8A-6692-48F0-90F9-202C5BABF044}" type="pres">
      <dgm:prSet presAssocID="{65C70756-2561-40E1-B848-CE7853E9FEE4}" presName="tx2" presStyleLbl="revTx" presStyleIdx="2" presStyleCnt="6"/>
      <dgm:spPr/>
      <dgm:t>
        <a:bodyPr/>
        <a:lstStyle/>
        <a:p>
          <a:endParaRPr lang="ru-RU"/>
        </a:p>
      </dgm:t>
    </dgm:pt>
    <dgm:pt modelId="{54080914-8FD5-47C6-AD7B-974E509FDE0D}" type="pres">
      <dgm:prSet presAssocID="{65C70756-2561-40E1-B848-CE7853E9FEE4}" presName="vert2" presStyleCnt="0"/>
      <dgm:spPr/>
      <dgm:t>
        <a:bodyPr/>
        <a:lstStyle/>
        <a:p>
          <a:endParaRPr lang="ru-RU"/>
        </a:p>
      </dgm:t>
    </dgm:pt>
    <dgm:pt modelId="{23A715D7-0B7A-4BD1-BB69-4D393647334A}" type="pres">
      <dgm:prSet presAssocID="{65C70756-2561-40E1-B848-CE7853E9FEE4}" presName="thinLine2b" presStyleLbl="callout" presStyleIdx="1" presStyleCnt="5"/>
      <dgm:spPr/>
      <dgm:t>
        <a:bodyPr/>
        <a:lstStyle/>
        <a:p>
          <a:endParaRPr lang="ru-RU"/>
        </a:p>
      </dgm:t>
    </dgm:pt>
    <dgm:pt modelId="{547D026A-4E5D-4CB7-A875-9AE0B095D765}" type="pres">
      <dgm:prSet presAssocID="{65C70756-2561-40E1-B848-CE7853E9FEE4}" presName="vertSpace2b" presStyleCnt="0"/>
      <dgm:spPr/>
      <dgm:t>
        <a:bodyPr/>
        <a:lstStyle/>
        <a:p>
          <a:endParaRPr lang="ru-RU"/>
        </a:p>
      </dgm:t>
    </dgm:pt>
    <dgm:pt modelId="{1BBC88FD-6A1F-41C8-BDFA-8551B64F9424}" type="pres">
      <dgm:prSet presAssocID="{B56A0537-33EF-483E-8C8D-6B42A54D22AE}" presName="horz2" presStyleCnt="0"/>
      <dgm:spPr/>
      <dgm:t>
        <a:bodyPr/>
        <a:lstStyle/>
        <a:p>
          <a:endParaRPr lang="ru-RU"/>
        </a:p>
      </dgm:t>
    </dgm:pt>
    <dgm:pt modelId="{F2EFF1F8-337C-4E41-9195-9DFEF23340E9}" type="pres">
      <dgm:prSet presAssocID="{B56A0537-33EF-483E-8C8D-6B42A54D22AE}" presName="horzSpace2" presStyleCnt="0"/>
      <dgm:spPr/>
      <dgm:t>
        <a:bodyPr/>
        <a:lstStyle/>
        <a:p>
          <a:endParaRPr lang="ru-RU"/>
        </a:p>
      </dgm:t>
    </dgm:pt>
    <dgm:pt modelId="{B8DEF33E-CD06-4EFC-B139-D3A5C7FA6E10}" type="pres">
      <dgm:prSet presAssocID="{B56A0537-33EF-483E-8C8D-6B42A54D22AE}" presName="tx2" presStyleLbl="revTx" presStyleIdx="3" presStyleCnt="6" custScaleY="128850" custLinFactNeighborX="-381" custLinFactNeighborY="-1111"/>
      <dgm:spPr/>
      <dgm:t>
        <a:bodyPr/>
        <a:lstStyle/>
        <a:p>
          <a:endParaRPr lang="ru-RU"/>
        </a:p>
      </dgm:t>
    </dgm:pt>
    <dgm:pt modelId="{299BA3AC-2B43-445B-9B80-64970F3C8C18}" type="pres">
      <dgm:prSet presAssocID="{B56A0537-33EF-483E-8C8D-6B42A54D22AE}" presName="vert2" presStyleCnt="0"/>
      <dgm:spPr/>
      <dgm:t>
        <a:bodyPr/>
        <a:lstStyle/>
        <a:p>
          <a:endParaRPr lang="ru-RU"/>
        </a:p>
      </dgm:t>
    </dgm:pt>
    <dgm:pt modelId="{B649112C-D2A0-4769-A6B8-561052F33492}" type="pres">
      <dgm:prSet presAssocID="{B56A0537-33EF-483E-8C8D-6B42A54D22AE}" presName="thinLine2b" presStyleLbl="callout" presStyleIdx="2" presStyleCnt="5"/>
      <dgm:spPr/>
      <dgm:t>
        <a:bodyPr/>
        <a:lstStyle/>
        <a:p>
          <a:endParaRPr lang="ru-RU"/>
        </a:p>
      </dgm:t>
    </dgm:pt>
    <dgm:pt modelId="{FBBBD072-453F-4183-A353-38F2D0463A96}" type="pres">
      <dgm:prSet presAssocID="{B56A0537-33EF-483E-8C8D-6B42A54D22AE}" presName="vertSpace2b" presStyleCnt="0"/>
      <dgm:spPr/>
      <dgm:t>
        <a:bodyPr/>
        <a:lstStyle/>
        <a:p>
          <a:endParaRPr lang="ru-RU"/>
        </a:p>
      </dgm:t>
    </dgm:pt>
    <dgm:pt modelId="{75EADF10-6E1F-4599-922B-736592FE1125}" type="pres">
      <dgm:prSet presAssocID="{72466A47-6334-45CC-B317-8C11D4AA242D}" presName="horz2" presStyleCnt="0"/>
      <dgm:spPr/>
      <dgm:t>
        <a:bodyPr/>
        <a:lstStyle/>
        <a:p>
          <a:endParaRPr lang="ru-RU"/>
        </a:p>
      </dgm:t>
    </dgm:pt>
    <dgm:pt modelId="{1C9E4C08-B816-4F50-9AEB-C7D0CF20BFA8}" type="pres">
      <dgm:prSet presAssocID="{72466A47-6334-45CC-B317-8C11D4AA242D}" presName="horzSpace2" presStyleCnt="0"/>
      <dgm:spPr/>
      <dgm:t>
        <a:bodyPr/>
        <a:lstStyle/>
        <a:p>
          <a:endParaRPr lang="ru-RU"/>
        </a:p>
      </dgm:t>
    </dgm:pt>
    <dgm:pt modelId="{10D8415C-EE28-4901-ACCD-87623317E0F3}" type="pres">
      <dgm:prSet presAssocID="{72466A47-6334-45CC-B317-8C11D4AA242D}" presName="tx2" presStyleLbl="revTx" presStyleIdx="4" presStyleCnt="6"/>
      <dgm:spPr/>
      <dgm:t>
        <a:bodyPr/>
        <a:lstStyle/>
        <a:p>
          <a:endParaRPr lang="ru-RU"/>
        </a:p>
      </dgm:t>
    </dgm:pt>
    <dgm:pt modelId="{C8E48381-108A-4382-B567-52A740172793}" type="pres">
      <dgm:prSet presAssocID="{72466A47-6334-45CC-B317-8C11D4AA242D}" presName="vert2" presStyleCnt="0"/>
      <dgm:spPr/>
      <dgm:t>
        <a:bodyPr/>
        <a:lstStyle/>
        <a:p>
          <a:endParaRPr lang="ru-RU"/>
        </a:p>
      </dgm:t>
    </dgm:pt>
    <dgm:pt modelId="{E3E80D2F-BDFE-4EBD-9293-1AC20E77704C}" type="pres">
      <dgm:prSet presAssocID="{72466A47-6334-45CC-B317-8C11D4AA242D}" presName="thinLine2b" presStyleLbl="callout" presStyleIdx="3" presStyleCnt="5"/>
      <dgm:spPr/>
      <dgm:t>
        <a:bodyPr/>
        <a:lstStyle/>
        <a:p>
          <a:endParaRPr lang="ru-RU"/>
        </a:p>
      </dgm:t>
    </dgm:pt>
    <dgm:pt modelId="{61686A74-159B-46ED-B381-BCEA4D3D77D8}" type="pres">
      <dgm:prSet presAssocID="{72466A47-6334-45CC-B317-8C11D4AA242D}" presName="vertSpace2b" presStyleCnt="0"/>
      <dgm:spPr/>
      <dgm:t>
        <a:bodyPr/>
        <a:lstStyle/>
        <a:p>
          <a:endParaRPr lang="ru-RU"/>
        </a:p>
      </dgm:t>
    </dgm:pt>
    <dgm:pt modelId="{063C5491-2E39-4695-B45A-2B046D63013C}" type="pres">
      <dgm:prSet presAssocID="{6B80EB47-B56D-453D-89FF-A4962D2D2D5E}" presName="horz2" presStyleCnt="0"/>
      <dgm:spPr/>
      <dgm:t>
        <a:bodyPr/>
        <a:lstStyle/>
        <a:p>
          <a:endParaRPr lang="ru-RU"/>
        </a:p>
      </dgm:t>
    </dgm:pt>
    <dgm:pt modelId="{EB75575D-33B0-4DE3-8DA9-FC1981E0609C}" type="pres">
      <dgm:prSet presAssocID="{6B80EB47-B56D-453D-89FF-A4962D2D2D5E}" presName="horzSpace2" presStyleCnt="0"/>
      <dgm:spPr/>
      <dgm:t>
        <a:bodyPr/>
        <a:lstStyle/>
        <a:p>
          <a:endParaRPr lang="ru-RU"/>
        </a:p>
      </dgm:t>
    </dgm:pt>
    <dgm:pt modelId="{91A98B2E-E158-4F43-8B07-9D1FE1AB8345}" type="pres">
      <dgm:prSet presAssocID="{6B80EB47-B56D-453D-89FF-A4962D2D2D5E}" presName="tx2" presStyleLbl="revTx" presStyleIdx="5" presStyleCnt="6"/>
      <dgm:spPr/>
      <dgm:t>
        <a:bodyPr/>
        <a:lstStyle/>
        <a:p>
          <a:endParaRPr lang="ru-RU"/>
        </a:p>
      </dgm:t>
    </dgm:pt>
    <dgm:pt modelId="{B6A86B93-CF19-4677-AC5D-21D091FEE8D1}" type="pres">
      <dgm:prSet presAssocID="{6B80EB47-B56D-453D-89FF-A4962D2D2D5E}" presName="vert2" presStyleCnt="0"/>
      <dgm:spPr/>
      <dgm:t>
        <a:bodyPr/>
        <a:lstStyle/>
        <a:p>
          <a:endParaRPr lang="ru-RU"/>
        </a:p>
      </dgm:t>
    </dgm:pt>
    <dgm:pt modelId="{8DF54A74-A671-4A7D-A735-5E2BC35F2603}" type="pres">
      <dgm:prSet presAssocID="{6B80EB47-B56D-453D-89FF-A4962D2D2D5E}" presName="thinLine2b" presStyleLbl="callout" presStyleIdx="4" presStyleCnt="5"/>
      <dgm:spPr/>
      <dgm:t>
        <a:bodyPr/>
        <a:lstStyle/>
        <a:p>
          <a:endParaRPr lang="ru-RU"/>
        </a:p>
      </dgm:t>
    </dgm:pt>
    <dgm:pt modelId="{CAB7F2FC-4880-4985-9A72-83E8DB1D02D3}" type="pres">
      <dgm:prSet presAssocID="{6B80EB47-B56D-453D-89FF-A4962D2D2D5E}" presName="vertSpace2b" presStyleCnt="0"/>
      <dgm:spPr/>
      <dgm:t>
        <a:bodyPr/>
        <a:lstStyle/>
        <a:p>
          <a:endParaRPr lang="ru-RU"/>
        </a:p>
      </dgm:t>
    </dgm:pt>
  </dgm:ptLst>
  <dgm:cxnLst>
    <dgm:cxn modelId="{3400B235-CE73-4DDB-93DC-A54B471519E6}" type="presOf" srcId="{C7EBEBF5-7A10-40F7-9790-CE3441FAA799}" destId="{0E7B4B18-AC99-44B1-828B-603591DF731A}" srcOrd="0" destOrd="0" presId="urn:microsoft.com/office/officeart/2008/layout/LinedList"/>
    <dgm:cxn modelId="{2AA7FBC3-2734-4FEB-B5BD-B15823610968}" type="presOf" srcId="{65C70756-2561-40E1-B848-CE7853E9FEE4}" destId="{BAB2EA8A-6692-48F0-90F9-202C5BABF044}" srcOrd="0" destOrd="0" presId="urn:microsoft.com/office/officeart/2008/layout/LinedList"/>
    <dgm:cxn modelId="{6F90D2A3-08F6-4A9B-86CF-9A940AA29D0D}" srcId="{C7EBEBF5-7A10-40F7-9790-CE3441FAA799}" destId="{5A91ACE8-379D-4E34-B732-F69C03CA47F0}" srcOrd="0" destOrd="0" parTransId="{C0E21A3A-81B8-4753-A9CE-1DEAEC98A095}" sibTransId="{91B23782-E12A-4C35-BC59-89F68B6DD511}"/>
    <dgm:cxn modelId="{F861DF25-4467-43D2-973C-57780D0FAC10}" srcId="{C7EBEBF5-7A10-40F7-9790-CE3441FAA799}" destId="{72466A47-6334-45CC-B317-8C11D4AA242D}" srcOrd="3" destOrd="0" parTransId="{C546E883-3F29-4B9C-8656-6B8F462F7DD8}" sibTransId="{9E295F7D-194D-4C56-B04D-C0C39C0BF4BD}"/>
    <dgm:cxn modelId="{1FD36C33-A35A-42AD-A9D6-14F0A66A396D}" type="presOf" srcId="{5A91ACE8-379D-4E34-B732-F69C03CA47F0}" destId="{D70E770C-69BF-4282-9EA2-0C26E666431C}" srcOrd="0" destOrd="0" presId="urn:microsoft.com/office/officeart/2008/layout/LinedList"/>
    <dgm:cxn modelId="{1F2B4AF7-0104-44FF-8C23-D33950C11A78}" type="presOf" srcId="{8D5A2E4F-25DA-4B14-9DE0-C69B26E17A8A}" destId="{B0D77217-3D05-493D-A787-765324CC2461}" srcOrd="0" destOrd="0" presId="urn:microsoft.com/office/officeart/2008/layout/LinedList"/>
    <dgm:cxn modelId="{EC705F62-B3FA-481B-962F-5DB3C3F0F249}" type="presOf" srcId="{B56A0537-33EF-483E-8C8D-6B42A54D22AE}" destId="{B8DEF33E-CD06-4EFC-B139-D3A5C7FA6E10}" srcOrd="0" destOrd="0" presId="urn:microsoft.com/office/officeart/2008/layout/LinedList"/>
    <dgm:cxn modelId="{1BB4C87B-7741-42E9-9FC7-1AE8DA7BC33E}" srcId="{C7EBEBF5-7A10-40F7-9790-CE3441FAA799}" destId="{B56A0537-33EF-483E-8C8D-6B42A54D22AE}" srcOrd="2" destOrd="0" parTransId="{CFB0932B-98F2-420B-A4C5-9A77E3F817D1}" sibTransId="{0138ADD8-BD74-4592-BA1B-9708A7E8F0C1}"/>
    <dgm:cxn modelId="{7418AA81-E390-4ABC-8FF8-499DF467BA1D}" type="presOf" srcId="{72466A47-6334-45CC-B317-8C11D4AA242D}" destId="{10D8415C-EE28-4901-ACCD-87623317E0F3}" srcOrd="0" destOrd="0" presId="urn:microsoft.com/office/officeart/2008/layout/LinedList"/>
    <dgm:cxn modelId="{6203FEBE-6DD0-47F6-9789-E8629ADDFD96}" srcId="{C7EBEBF5-7A10-40F7-9790-CE3441FAA799}" destId="{65C70756-2561-40E1-B848-CE7853E9FEE4}" srcOrd="1" destOrd="0" parTransId="{16C4E6E2-4179-4870-A84B-C101585F09D1}" sibTransId="{797601A8-9DF6-411D-A74B-481996A63FF8}"/>
    <dgm:cxn modelId="{224AB3F1-6867-4920-9D4B-B78BD95F2065}" type="presOf" srcId="{6B80EB47-B56D-453D-89FF-A4962D2D2D5E}" destId="{91A98B2E-E158-4F43-8B07-9D1FE1AB8345}" srcOrd="0" destOrd="0" presId="urn:microsoft.com/office/officeart/2008/layout/LinedList"/>
    <dgm:cxn modelId="{678A49B5-D798-4972-B7C6-E1F4B2049387}" srcId="{C7EBEBF5-7A10-40F7-9790-CE3441FAA799}" destId="{6B80EB47-B56D-453D-89FF-A4962D2D2D5E}" srcOrd="4" destOrd="0" parTransId="{90CF5D1D-5819-458D-9EF5-7C944CBE92F6}" sibTransId="{15426DDA-6CA2-415E-9A8E-ABD0FBBDC4A8}"/>
    <dgm:cxn modelId="{E7CFD1CE-FCAC-4E7C-B4F8-B684CA2471B2}" srcId="{8D5A2E4F-25DA-4B14-9DE0-C69B26E17A8A}" destId="{C7EBEBF5-7A10-40F7-9790-CE3441FAA799}" srcOrd="0" destOrd="0" parTransId="{160B7D86-521B-4343-A55C-EEC8BD8A777F}" sibTransId="{1DD227BA-7EC6-4248-85AF-181F0DFD722A}"/>
    <dgm:cxn modelId="{84D46D3C-9F82-4C66-B096-7E441EA8A97B}" type="presParOf" srcId="{B0D77217-3D05-493D-A787-765324CC2461}" destId="{5BEBC185-E483-4324-8B2D-27294855744D}" srcOrd="0" destOrd="0" presId="urn:microsoft.com/office/officeart/2008/layout/LinedList"/>
    <dgm:cxn modelId="{062617D5-49D9-40FD-BD5C-8190F4BDD58F}" type="presParOf" srcId="{B0D77217-3D05-493D-A787-765324CC2461}" destId="{0B12BB0A-D2D2-4501-9115-F9EE4AA492FC}" srcOrd="1" destOrd="0" presId="urn:microsoft.com/office/officeart/2008/layout/LinedList"/>
    <dgm:cxn modelId="{BA7735FA-E341-4543-B792-F78EDE422A7D}" type="presParOf" srcId="{0B12BB0A-D2D2-4501-9115-F9EE4AA492FC}" destId="{0E7B4B18-AC99-44B1-828B-603591DF731A}" srcOrd="0" destOrd="0" presId="urn:microsoft.com/office/officeart/2008/layout/LinedList"/>
    <dgm:cxn modelId="{8217CED7-0F1C-4F66-9094-7DD3A5344414}" type="presParOf" srcId="{0B12BB0A-D2D2-4501-9115-F9EE4AA492FC}" destId="{CB532BCB-4F12-4CB8-8ECD-B578E4A6DBDD}" srcOrd="1" destOrd="0" presId="urn:microsoft.com/office/officeart/2008/layout/LinedList"/>
    <dgm:cxn modelId="{5FE179DC-3967-4DE9-A6CB-73FB3C376B44}" type="presParOf" srcId="{CB532BCB-4F12-4CB8-8ECD-B578E4A6DBDD}" destId="{53419F53-F275-408A-85FB-86011A674381}" srcOrd="0" destOrd="0" presId="urn:microsoft.com/office/officeart/2008/layout/LinedList"/>
    <dgm:cxn modelId="{E8465478-210E-4001-9A9E-4F13DB36C653}" type="presParOf" srcId="{CB532BCB-4F12-4CB8-8ECD-B578E4A6DBDD}" destId="{8AAF8313-0C67-4842-BD15-AF4D85974CDC}" srcOrd="1" destOrd="0" presId="urn:microsoft.com/office/officeart/2008/layout/LinedList"/>
    <dgm:cxn modelId="{05A75F54-1749-49C3-8CE1-EDDEF4E1D515}" type="presParOf" srcId="{8AAF8313-0C67-4842-BD15-AF4D85974CDC}" destId="{08314201-7ED7-40A4-BF8B-33367715BB99}" srcOrd="0" destOrd="0" presId="urn:microsoft.com/office/officeart/2008/layout/LinedList"/>
    <dgm:cxn modelId="{7D1D92D4-1B5E-42FA-8F93-051705A6944E}" type="presParOf" srcId="{8AAF8313-0C67-4842-BD15-AF4D85974CDC}" destId="{D70E770C-69BF-4282-9EA2-0C26E666431C}" srcOrd="1" destOrd="0" presId="urn:microsoft.com/office/officeart/2008/layout/LinedList"/>
    <dgm:cxn modelId="{AED939A6-7C10-419D-8CE0-0A9E45EB8FD0}" type="presParOf" srcId="{8AAF8313-0C67-4842-BD15-AF4D85974CDC}" destId="{4AD44E38-DBBF-4253-8219-843881D56BBE}" srcOrd="2" destOrd="0" presId="urn:microsoft.com/office/officeart/2008/layout/LinedList"/>
    <dgm:cxn modelId="{FD2D1663-2239-4708-BFC4-169DAB4289AE}" type="presParOf" srcId="{CB532BCB-4F12-4CB8-8ECD-B578E4A6DBDD}" destId="{D3342D28-2CFD-4BFA-A6DF-D8F4BCD672B3}" srcOrd="2" destOrd="0" presId="urn:microsoft.com/office/officeart/2008/layout/LinedList"/>
    <dgm:cxn modelId="{8CDCF0C4-4E07-4FBB-A702-B8C1824FD406}" type="presParOf" srcId="{CB532BCB-4F12-4CB8-8ECD-B578E4A6DBDD}" destId="{39EAB159-60AA-4351-96B0-1B2707C105F2}" srcOrd="3" destOrd="0" presId="urn:microsoft.com/office/officeart/2008/layout/LinedList"/>
    <dgm:cxn modelId="{597A8D98-4C4A-4A8B-A75E-B8CD7D56522D}" type="presParOf" srcId="{CB532BCB-4F12-4CB8-8ECD-B578E4A6DBDD}" destId="{92B7E233-661B-4CD4-BA55-C0BCFF18F6C2}" srcOrd="4" destOrd="0" presId="urn:microsoft.com/office/officeart/2008/layout/LinedList"/>
    <dgm:cxn modelId="{AD7B2D09-D18F-48A4-9A59-7B69620C0009}" type="presParOf" srcId="{92B7E233-661B-4CD4-BA55-C0BCFF18F6C2}" destId="{59EC50BB-C395-401A-A334-6A9B3150803B}" srcOrd="0" destOrd="0" presId="urn:microsoft.com/office/officeart/2008/layout/LinedList"/>
    <dgm:cxn modelId="{0C35DBFF-41D9-4FEE-B99D-53B22715A8C5}" type="presParOf" srcId="{92B7E233-661B-4CD4-BA55-C0BCFF18F6C2}" destId="{BAB2EA8A-6692-48F0-90F9-202C5BABF044}" srcOrd="1" destOrd="0" presId="urn:microsoft.com/office/officeart/2008/layout/LinedList"/>
    <dgm:cxn modelId="{88B6A563-F8F3-4990-9250-97F3DD1AF0DA}" type="presParOf" srcId="{92B7E233-661B-4CD4-BA55-C0BCFF18F6C2}" destId="{54080914-8FD5-47C6-AD7B-974E509FDE0D}" srcOrd="2" destOrd="0" presId="urn:microsoft.com/office/officeart/2008/layout/LinedList"/>
    <dgm:cxn modelId="{18DE2B41-A6C1-473F-AB89-9CBE2465B41C}" type="presParOf" srcId="{CB532BCB-4F12-4CB8-8ECD-B578E4A6DBDD}" destId="{23A715D7-0B7A-4BD1-BB69-4D393647334A}" srcOrd="5" destOrd="0" presId="urn:microsoft.com/office/officeart/2008/layout/LinedList"/>
    <dgm:cxn modelId="{B491F31D-E151-4AC1-97A3-FBB92D661567}" type="presParOf" srcId="{CB532BCB-4F12-4CB8-8ECD-B578E4A6DBDD}" destId="{547D026A-4E5D-4CB7-A875-9AE0B095D765}" srcOrd="6" destOrd="0" presId="urn:microsoft.com/office/officeart/2008/layout/LinedList"/>
    <dgm:cxn modelId="{058A8065-7E7D-4FCE-A5A7-0B3E5D2C9BA5}" type="presParOf" srcId="{CB532BCB-4F12-4CB8-8ECD-B578E4A6DBDD}" destId="{1BBC88FD-6A1F-41C8-BDFA-8551B64F9424}" srcOrd="7" destOrd="0" presId="urn:microsoft.com/office/officeart/2008/layout/LinedList"/>
    <dgm:cxn modelId="{EA8BD206-25DB-459B-869E-A6612C65156D}" type="presParOf" srcId="{1BBC88FD-6A1F-41C8-BDFA-8551B64F9424}" destId="{F2EFF1F8-337C-4E41-9195-9DFEF23340E9}" srcOrd="0" destOrd="0" presId="urn:microsoft.com/office/officeart/2008/layout/LinedList"/>
    <dgm:cxn modelId="{E26DE361-C06F-4A19-8384-5E954855BD58}" type="presParOf" srcId="{1BBC88FD-6A1F-41C8-BDFA-8551B64F9424}" destId="{B8DEF33E-CD06-4EFC-B139-D3A5C7FA6E10}" srcOrd="1" destOrd="0" presId="urn:microsoft.com/office/officeart/2008/layout/LinedList"/>
    <dgm:cxn modelId="{54488628-C7B0-4B28-8D09-AD90EC2B310C}" type="presParOf" srcId="{1BBC88FD-6A1F-41C8-BDFA-8551B64F9424}" destId="{299BA3AC-2B43-445B-9B80-64970F3C8C18}" srcOrd="2" destOrd="0" presId="urn:microsoft.com/office/officeart/2008/layout/LinedList"/>
    <dgm:cxn modelId="{32794EC4-6319-4FEB-B207-260C72D0DDAD}" type="presParOf" srcId="{CB532BCB-4F12-4CB8-8ECD-B578E4A6DBDD}" destId="{B649112C-D2A0-4769-A6B8-561052F33492}" srcOrd="8" destOrd="0" presId="urn:microsoft.com/office/officeart/2008/layout/LinedList"/>
    <dgm:cxn modelId="{77A663E6-B374-4856-AEF0-B1DBC318A379}" type="presParOf" srcId="{CB532BCB-4F12-4CB8-8ECD-B578E4A6DBDD}" destId="{FBBBD072-453F-4183-A353-38F2D0463A96}" srcOrd="9" destOrd="0" presId="urn:microsoft.com/office/officeart/2008/layout/LinedList"/>
    <dgm:cxn modelId="{E211199C-A73B-48DF-93AA-E894658BCA3B}" type="presParOf" srcId="{CB532BCB-4F12-4CB8-8ECD-B578E4A6DBDD}" destId="{75EADF10-6E1F-4599-922B-736592FE1125}" srcOrd="10" destOrd="0" presId="urn:microsoft.com/office/officeart/2008/layout/LinedList"/>
    <dgm:cxn modelId="{FB1A3181-629A-4E1F-A81F-FA1C0241AAD6}" type="presParOf" srcId="{75EADF10-6E1F-4599-922B-736592FE1125}" destId="{1C9E4C08-B816-4F50-9AEB-C7D0CF20BFA8}" srcOrd="0" destOrd="0" presId="urn:microsoft.com/office/officeart/2008/layout/LinedList"/>
    <dgm:cxn modelId="{1CEF3F3D-4ECB-4D41-96DD-501A26EA9ACA}" type="presParOf" srcId="{75EADF10-6E1F-4599-922B-736592FE1125}" destId="{10D8415C-EE28-4901-ACCD-87623317E0F3}" srcOrd="1" destOrd="0" presId="urn:microsoft.com/office/officeart/2008/layout/LinedList"/>
    <dgm:cxn modelId="{232E9454-B7D2-47C2-95A8-28B8972DF5AE}" type="presParOf" srcId="{75EADF10-6E1F-4599-922B-736592FE1125}" destId="{C8E48381-108A-4382-B567-52A740172793}" srcOrd="2" destOrd="0" presId="urn:microsoft.com/office/officeart/2008/layout/LinedList"/>
    <dgm:cxn modelId="{55B66DDD-A10C-4205-82A4-8DC3C09E7BFF}" type="presParOf" srcId="{CB532BCB-4F12-4CB8-8ECD-B578E4A6DBDD}" destId="{E3E80D2F-BDFE-4EBD-9293-1AC20E77704C}" srcOrd="11" destOrd="0" presId="urn:microsoft.com/office/officeart/2008/layout/LinedList"/>
    <dgm:cxn modelId="{28CD819E-5711-4640-A6B0-DFEF01218469}" type="presParOf" srcId="{CB532BCB-4F12-4CB8-8ECD-B578E4A6DBDD}" destId="{61686A74-159B-46ED-B381-BCEA4D3D77D8}" srcOrd="12" destOrd="0" presId="urn:microsoft.com/office/officeart/2008/layout/LinedList"/>
    <dgm:cxn modelId="{81FB66EE-08E6-41CF-9752-11A31DF81B46}" type="presParOf" srcId="{CB532BCB-4F12-4CB8-8ECD-B578E4A6DBDD}" destId="{063C5491-2E39-4695-B45A-2B046D63013C}" srcOrd="13" destOrd="0" presId="urn:microsoft.com/office/officeart/2008/layout/LinedList"/>
    <dgm:cxn modelId="{3F2FA498-747D-410B-9A48-CA1A74AC6FC5}" type="presParOf" srcId="{063C5491-2E39-4695-B45A-2B046D63013C}" destId="{EB75575D-33B0-4DE3-8DA9-FC1981E0609C}" srcOrd="0" destOrd="0" presId="urn:microsoft.com/office/officeart/2008/layout/LinedList"/>
    <dgm:cxn modelId="{33A51E49-2DBE-48CE-8435-BE46D14B3656}" type="presParOf" srcId="{063C5491-2E39-4695-B45A-2B046D63013C}" destId="{91A98B2E-E158-4F43-8B07-9D1FE1AB8345}" srcOrd="1" destOrd="0" presId="urn:microsoft.com/office/officeart/2008/layout/LinedList"/>
    <dgm:cxn modelId="{D9B52726-1DE6-4FF5-83B2-2BE3CBD83A07}" type="presParOf" srcId="{063C5491-2E39-4695-B45A-2B046D63013C}" destId="{B6A86B93-CF19-4677-AC5D-21D091FEE8D1}" srcOrd="2" destOrd="0" presId="urn:microsoft.com/office/officeart/2008/layout/LinedList"/>
    <dgm:cxn modelId="{A95AB6BC-C034-451A-9007-1B5B51FFDCAD}" type="presParOf" srcId="{CB532BCB-4F12-4CB8-8ECD-B578E4A6DBDD}" destId="{8DF54A74-A671-4A7D-A735-5E2BC35F2603}" srcOrd="14" destOrd="0" presId="urn:microsoft.com/office/officeart/2008/layout/LinedList"/>
    <dgm:cxn modelId="{18712870-1530-4F27-A37F-9D0F35D6F6C2}" type="presParOf" srcId="{CB532BCB-4F12-4CB8-8ECD-B578E4A6DBDD}" destId="{CAB7F2FC-4880-4985-9A72-83E8DB1D02D3}" srcOrd="15" destOrd="0" presId="urn:microsoft.com/office/officeart/2008/layout/LinedList"/>
  </dgm:cxnLst>
  <dgm:bg/>
  <dgm:whole>
    <a:ln w="12700"/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F904E-FC83-4C38-BF24-3976EC9A1187}">
      <dsp:nvSpPr>
        <dsp:cNvPr id="0" name=""/>
        <dsp:cNvSpPr/>
      </dsp:nvSpPr>
      <dsp:spPr>
        <a:xfrm>
          <a:off x="0" y="3024"/>
          <a:ext cx="8496944" cy="0"/>
        </a:xfrm>
        <a:prstGeom prst="lin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85D99-A030-4E9A-9CD8-637CF3577D59}">
      <dsp:nvSpPr>
        <dsp:cNvPr id="0" name=""/>
        <dsp:cNvSpPr/>
      </dsp:nvSpPr>
      <dsp:spPr>
        <a:xfrm>
          <a:off x="0" y="3024"/>
          <a:ext cx="3265640" cy="6187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Доклад подготовлен в соответствии со структурой, сформированной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АНО «Агентство стратегических инициатив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по продвижению новых проектов»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и Аналитическим центром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при Правительстве РФ</a:t>
          </a:r>
          <a:endParaRPr lang="ru-RU" sz="18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024"/>
        <a:ext cx="3265640" cy="6187479"/>
      </dsp:txXfrm>
    </dsp:sp>
    <dsp:sp modelId="{2176F3E1-19C2-4A29-905B-196FCD04B328}">
      <dsp:nvSpPr>
        <dsp:cNvPr id="0" name=""/>
        <dsp:cNvSpPr/>
      </dsp:nvSpPr>
      <dsp:spPr>
        <a:xfrm>
          <a:off x="3363595" y="61333"/>
          <a:ext cx="5126337" cy="116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1.</a:t>
          </a:r>
          <a:r>
            <a:rPr lang="ru-RU" sz="14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Решение высшего должностного лица субъекта Российской Федерации о внедрении Стандарта развития конкуренции в субъектах Российской Федерации (Введение).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sp:txBody>
      <dsp:txXfrm>
        <a:off x="3363595" y="61333"/>
        <a:ext cx="5126337" cy="1166194"/>
      </dsp:txXfrm>
    </dsp:sp>
    <dsp:sp modelId="{7343E21E-2455-41CD-8A23-53B79D06DB7F}">
      <dsp:nvSpPr>
        <dsp:cNvPr id="0" name=""/>
        <dsp:cNvSpPr/>
      </dsp:nvSpPr>
      <dsp:spPr>
        <a:xfrm>
          <a:off x="3265640" y="1227528"/>
          <a:ext cx="52242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E99D3B-A6D0-4CD8-B167-357E7CB40FEF}">
      <dsp:nvSpPr>
        <dsp:cNvPr id="0" name=""/>
        <dsp:cNvSpPr/>
      </dsp:nvSpPr>
      <dsp:spPr>
        <a:xfrm>
          <a:off x="3363595" y="1285838"/>
          <a:ext cx="5126337" cy="116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2.</a:t>
          </a:r>
          <a:r>
            <a:rPr lang="ru-RU" sz="14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Доклад о состоянии и развитии конкурентной среды на рынках товаров, работ и услуг субъекта Российской Федерации.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sp:txBody>
      <dsp:txXfrm>
        <a:off x="3363595" y="1285838"/>
        <a:ext cx="5126337" cy="1166194"/>
      </dsp:txXfrm>
    </dsp:sp>
    <dsp:sp modelId="{2CED494C-5F4D-44BD-9075-6197B4A70212}">
      <dsp:nvSpPr>
        <dsp:cNvPr id="0" name=""/>
        <dsp:cNvSpPr/>
      </dsp:nvSpPr>
      <dsp:spPr>
        <a:xfrm>
          <a:off x="3265640" y="2452033"/>
          <a:ext cx="52242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0A3C13-DCCA-489C-AE1C-B37223DC1AA6}">
      <dsp:nvSpPr>
        <dsp:cNvPr id="0" name=""/>
        <dsp:cNvSpPr/>
      </dsp:nvSpPr>
      <dsp:spPr>
        <a:xfrm>
          <a:off x="3363595" y="2510343"/>
          <a:ext cx="5126337" cy="116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3.</a:t>
          </a:r>
          <a:r>
            <a:rPr lang="ru-RU" sz="14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Сведения о реализации составляющих стандарта развития конкуренции в субъекте Российской Федерации.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sp:txBody>
      <dsp:txXfrm>
        <a:off x="3363595" y="2510343"/>
        <a:ext cx="5126337" cy="1166194"/>
      </dsp:txXfrm>
    </dsp:sp>
    <dsp:sp modelId="{E1AE803B-0B26-467B-9CB2-ABA5E8AB867E}">
      <dsp:nvSpPr>
        <dsp:cNvPr id="0" name=""/>
        <dsp:cNvSpPr/>
      </dsp:nvSpPr>
      <dsp:spPr>
        <a:xfrm>
          <a:off x="3265640" y="3676538"/>
          <a:ext cx="52242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AFEA50-E3C7-4FF1-902C-DEFE9DCCC871}">
      <dsp:nvSpPr>
        <dsp:cNvPr id="0" name=""/>
        <dsp:cNvSpPr/>
      </dsp:nvSpPr>
      <dsp:spPr>
        <a:xfrm>
          <a:off x="3363595" y="3734847"/>
          <a:ext cx="5126337" cy="116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4.</a:t>
          </a:r>
          <a:r>
            <a:rPr lang="ru-RU" sz="16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Сведения о достижении целевых значений контрольных показателей эффективности, установленных в плане мероприятий («дорожной карте») по содействию развитию конкуренции в субъекте Российской Федерации.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sp:txBody>
      <dsp:txXfrm>
        <a:off x="3363595" y="3734847"/>
        <a:ext cx="5126337" cy="1166194"/>
      </dsp:txXfrm>
    </dsp:sp>
    <dsp:sp modelId="{53C0C0CF-5305-4CCC-8060-D5663EEB2DA8}">
      <dsp:nvSpPr>
        <dsp:cNvPr id="0" name=""/>
        <dsp:cNvSpPr/>
      </dsp:nvSpPr>
      <dsp:spPr>
        <a:xfrm>
          <a:off x="3265640" y="4901042"/>
          <a:ext cx="52242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32511A-6D67-4219-9FC0-6A0B66750980}">
      <dsp:nvSpPr>
        <dsp:cNvPr id="0" name=""/>
        <dsp:cNvSpPr/>
      </dsp:nvSpPr>
      <dsp:spPr>
        <a:xfrm>
          <a:off x="3363595" y="4959352"/>
          <a:ext cx="5126337" cy="116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Раздел 5.</a:t>
          </a:r>
          <a:r>
            <a:rPr lang="ru-RU" sz="1600" b="0" kern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1600" b="0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rPr>
            <a:t>Дополнительные комментарии со стороны субъекта Российской Федерации («обратная связь»).</a:t>
          </a:r>
          <a:endParaRPr lang="ru-RU" sz="1600" b="0" kern="0" dirty="0">
            <a:solidFill>
              <a:sysClr val="windowText" lastClr="000000"/>
            </a:solidFill>
            <a:latin typeface="Tahoma" charset="0"/>
            <a:ea typeface="PingFang SC Regular" charset="0"/>
            <a:cs typeface="Tahoma" charset="0"/>
          </a:endParaRPr>
        </a:p>
      </dsp:txBody>
      <dsp:txXfrm>
        <a:off x="3363595" y="4959352"/>
        <a:ext cx="5126337" cy="1166194"/>
      </dsp:txXfrm>
    </dsp:sp>
    <dsp:sp modelId="{34B56922-8EAD-499D-862D-5D9FAF6184B9}">
      <dsp:nvSpPr>
        <dsp:cNvPr id="0" name=""/>
        <dsp:cNvSpPr/>
      </dsp:nvSpPr>
      <dsp:spPr>
        <a:xfrm>
          <a:off x="3265640" y="6125547"/>
          <a:ext cx="52242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BC185-E483-4324-8B2D-27294855744D}">
      <dsp:nvSpPr>
        <dsp:cNvPr id="0" name=""/>
        <dsp:cNvSpPr/>
      </dsp:nvSpPr>
      <dsp:spPr>
        <a:xfrm>
          <a:off x="0" y="0"/>
          <a:ext cx="8660454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E7B4B18-AC99-44B1-828B-603591DF731A}">
      <dsp:nvSpPr>
        <dsp:cNvPr id="0" name=""/>
        <dsp:cNvSpPr/>
      </dsp:nvSpPr>
      <dsp:spPr>
        <a:xfrm>
          <a:off x="0" y="0"/>
          <a:ext cx="2426735" cy="56651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СОДЕРЖАНИЕ МОНИТОРИНГА:</a:t>
          </a:r>
          <a:endParaRPr lang="ru-RU" sz="1800" b="1" kern="1200" dirty="0">
            <a:solidFill>
              <a:srgbClr val="A2144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2426735" cy="5665137"/>
      </dsp:txXfrm>
    </dsp:sp>
    <dsp:sp modelId="{D70E770C-69BF-4282-9EA2-0C26E666431C}">
      <dsp:nvSpPr>
        <dsp:cNvPr id="0" name=""/>
        <dsp:cNvSpPr/>
      </dsp:nvSpPr>
      <dsp:spPr>
        <a:xfrm>
          <a:off x="2543575" y="50621"/>
          <a:ext cx="6114627" cy="10124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01 </a:t>
          </a: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16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</a:r>
          <a:endParaRPr lang="ru-RU" sz="16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43575" y="50621"/>
        <a:ext cx="6114627" cy="1012422"/>
      </dsp:txXfrm>
    </dsp:sp>
    <dsp:sp modelId="{D3342D28-2CFD-4BFA-A6DF-D8F4BCD672B3}">
      <dsp:nvSpPr>
        <dsp:cNvPr id="0" name=""/>
        <dsp:cNvSpPr/>
      </dsp:nvSpPr>
      <dsp:spPr>
        <a:xfrm>
          <a:off x="2426735" y="1063043"/>
          <a:ext cx="6231467" cy="0"/>
        </a:xfrm>
        <a:prstGeom prst="line">
          <a:avLst/>
        </a:prstGeom>
        <a:gradFill rotWithShape="0">
          <a:gsLst>
            <a:gs pos="0">
              <a:schemeClr val="dk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dk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dk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BAB2EA8A-6692-48F0-90F9-202C5BABF044}">
      <dsp:nvSpPr>
        <dsp:cNvPr id="0" name=""/>
        <dsp:cNvSpPr/>
      </dsp:nvSpPr>
      <dsp:spPr>
        <a:xfrm>
          <a:off x="2543575" y="1113664"/>
          <a:ext cx="6114627" cy="10124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02</a:t>
          </a: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- </a:t>
          </a:r>
          <a:r>
            <a:rPr lang="ru-RU" sz="16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потребителей качеством товаров, работ и услуг на товарных рынках субъекта РФ и состоянием ценовой конкуренции</a:t>
          </a:r>
          <a:endParaRPr lang="ru-RU" sz="16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43575" y="1113664"/>
        <a:ext cx="6114627" cy="1012422"/>
      </dsp:txXfrm>
    </dsp:sp>
    <dsp:sp modelId="{23A715D7-0B7A-4BD1-BB69-4D393647334A}">
      <dsp:nvSpPr>
        <dsp:cNvPr id="0" name=""/>
        <dsp:cNvSpPr/>
      </dsp:nvSpPr>
      <dsp:spPr>
        <a:xfrm>
          <a:off x="2426735" y="2126086"/>
          <a:ext cx="6231467" cy="0"/>
        </a:xfrm>
        <a:prstGeom prst="line">
          <a:avLst/>
        </a:prstGeom>
        <a:gradFill rotWithShape="0">
          <a:gsLst>
            <a:gs pos="0">
              <a:schemeClr val="dk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dk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dk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B8DEF33E-CD06-4EFC-B139-D3A5C7FA6E10}">
      <dsp:nvSpPr>
        <dsp:cNvPr id="0" name=""/>
        <dsp:cNvSpPr/>
      </dsp:nvSpPr>
      <dsp:spPr>
        <a:xfrm>
          <a:off x="2520279" y="2165459"/>
          <a:ext cx="6114627" cy="130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03</a:t>
          </a:r>
          <a:r>
            <a:rPr lang="ru-RU" sz="18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16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субъектов предпринимательской деятельности и потребителей товаров, работ и услуг качеством официальной информации о состоянии конкурентной среды и деятельности по содействию развитию конкуренции</a:t>
          </a:r>
          <a:endParaRPr lang="ru-RU" sz="16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20279" y="2165459"/>
        <a:ext cx="6114627" cy="1304505"/>
      </dsp:txXfrm>
    </dsp:sp>
    <dsp:sp modelId="{B649112C-D2A0-4769-A6B8-561052F33492}">
      <dsp:nvSpPr>
        <dsp:cNvPr id="0" name=""/>
        <dsp:cNvSpPr/>
      </dsp:nvSpPr>
      <dsp:spPr>
        <a:xfrm>
          <a:off x="2426735" y="3481213"/>
          <a:ext cx="6231467" cy="0"/>
        </a:xfrm>
        <a:prstGeom prst="line">
          <a:avLst/>
        </a:prstGeom>
        <a:gradFill rotWithShape="0">
          <a:gsLst>
            <a:gs pos="0">
              <a:schemeClr val="dk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dk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dk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10D8415C-EE28-4901-ACCD-87623317E0F3}">
      <dsp:nvSpPr>
        <dsp:cNvPr id="0" name=""/>
        <dsp:cNvSpPr/>
      </dsp:nvSpPr>
      <dsp:spPr>
        <a:xfrm>
          <a:off x="2543575" y="3531834"/>
          <a:ext cx="6114627" cy="10124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04</a:t>
          </a: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- </a:t>
          </a:r>
          <a:r>
            <a:rPr lang="ru-RU" sz="16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субъектов естественных монополий на территории субъекта РФ</a:t>
          </a:r>
          <a:endParaRPr lang="ru-RU" sz="16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43575" y="3531834"/>
        <a:ext cx="6114627" cy="1012422"/>
      </dsp:txXfrm>
    </dsp:sp>
    <dsp:sp modelId="{E3E80D2F-BDFE-4EBD-9293-1AC20E77704C}">
      <dsp:nvSpPr>
        <dsp:cNvPr id="0" name=""/>
        <dsp:cNvSpPr/>
      </dsp:nvSpPr>
      <dsp:spPr>
        <a:xfrm>
          <a:off x="2426735" y="4544256"/>
          <a:ext cx="6231467" cy="0"/>
        </a:xfrm>
        <a:prstGeom prst="line">
          <a:avLst/>
        </a:prstGeom>
        <a:gradFill rotWithShape="0">
          <a:gsLst>
            <a:gs pos="0">
              <a:schemeClr val="dk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dk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dk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91A98B2E-E158-4F43-8B07-9D1FE1AB8345}">
      <dsp:nvSpPr>
        <dsp:cNvPr id="0" name=""/>
        <dsp:cNvSpPr/>
      </dsp:nvSpPr>
      <dsp:spPr>
        <a:xfrm>
          <a:off x="2543575" y="4594877"/>
          <a:ext cx="6114627" cy="10124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05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4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1600" b="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хозяйствующих субъектов, доля участия субъекта РФ или муниципального образования в которых составляет 50 и более процентов</a:t>
          </a:r>
          <a:endParaRPr lang="ru-RU" sz="1600" b="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43575" y="4594877"/>
        <a:ext cx="6114627" cy="1012422"/>
      </dsp:txXfrm>
    </dsp:sp>
    <dsp:sp modelId="{8DF54A74-A671-4A7D-A735-5E2BC35F2603}">
      <dsp:nvSpPr>
        <dsp:cNvPr id="0" name=""/>
        <dsp:cNvSpPr/>
      </dsp:nvSpPr>
      <dsp:spPr>
        <a:xfrm>
          <a:off x="2426735" y="5607299"/>
          <a:ext cx="6231467" cy="0"/>
        </a:xfrm>
        <a:prstGeom prst="line">
          <a:avLst/>
        </a:prstGeom>
        <a:gradFill rotWithShape="0">
          <a:gsLst>
            <a:gs pos="0">
              <a:schemeClr val="dk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dk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dk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513" y="0"/>
            <a:ext cx="294322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547E7-6AB4-496D-ADA7-E16886605BBE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242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3225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513" y="9377363"/>
            <a:ext cx="2943225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ADF03-A182-4471-BBD3-EA6E2C12CA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697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ADF03-A182-4471-BBD3-EA6E2C12CA27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556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ADF03-A182-4471-BBD3-EA6E2C12CA2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094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ADF03-A182-4471-BBD3-EA6E2C12CA2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146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77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2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592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742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858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73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510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1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990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690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389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2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9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6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9" y="5885499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9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02060"/>
                </a:solidFill>
              </a:rPr>
              <a:pPr/>
              <a:t>01.03.2018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6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9" y="5885499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02060"/>
                </a:solidFill>
              </a:rPr>
              <a:pPr/>
              <a:t>‹#›</a:t>
            </a:fld>
            <a:endParaRPr lang="ru-RU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90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6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510"/>
          <a:stretch>
            <a:fillRect/>
          </a:stretch>
        </p:blipFill>
        <p:spPr>
          <a:xfrm>
            <a:off x="1" y="0"/>
            <a:ext cx="9000877" cy="3861048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6237312"/>
            <a:ext cx="9036496" cy="620688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6400" b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Врио</a:t>
            </a:r>
            <a:r>
              <a:rPr lang="ru-RU" altLang="ru-RU" sz="6400" b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заместителя Председателя Правительства Новосибирской области –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6400" b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министра</a:t>
            </a:r>
            <a:r>
              <a:rPr lang="en-US" altLang="ru-RU" sz="6400" b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6400" b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экономического развития Новосибирской области Молчанова О.В.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61048"/>
            <a:ext cx="9036496" cy="2016224"/>
          </a:xfrm>
        </p:spPr>
        <p:txBody>
          <a:bodyPr anchor="ctr"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>Доклад </a:t>
            </a:r>
            <a:b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>о состоянии и развитии конкурентной среды </a:t>
            </a:r>
            <a:b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>на рынках товаров, работ и услуг </a:t>
            </a:r>
            <a:b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>Новосибирской области за 2017 год</a:t>
            </a:r>
            <a:endParaRPr lang="ru-RU" sz="2400" b="1" dirty="0">
              <a:solidFill>
                <a:schemeClr val="accent1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50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65197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19"/>
          <p:cNvGraphicFramePr/>
          <p:nvPr>
            <p:extLst>
              <p:ext uri="{D42A27DB-BD31-4B8C-83A1-F6EECF244321}">
                <p14:modId xmlns:p14="http://schemas.microsoft.com/office/powerpoint/2010/main" val="3825431380"/>
              </p:ext>
            </p:extLst>
          </p:nvPr>
        </p:nvGraphicFramePr>
        <p:xfrm>
          <a:off x="251520" y="908720"/>
          <a:ext cx="864096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71600" y="476672"/>
            <a:ext cx="7272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организаций 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51664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65197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53594063"/>
              </p:ext>
            </p:extLst>
          </p:nvPr>
        </p:nvGraphicFramePr>
        <p:xfrm>
          <a:off x="4860032" y="1556792"/>
          <a:ext cx="396044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552" y="836712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организаций по формам собственности, единиц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4048" y="836712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</a:t>
            </a:r>
            <a:r>
              <a:rPr lang="ru-RU" sz="1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исло </a:t>
            </a:r>
            <a:r>
              <a:rPr lang="ru-RU" sz="1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малых предприятий (без </a:t>
            </a:r>
            <a:r>
              <a:rPr lang="ru-RU" sz="1400" b="1" dirty="0" err="1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микропредприятий</a:t>
            </a:r>
            <a:r>
              <a:rPr lang="ru-RU" sz="1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 </a:t>
            </a:r>
            <a:r>
              <a:rPr lang="ru-RU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единиц</a:t>
            </a:r>
          </a:p>
          <a:p>
            <a:endParaRPr lang="ru-RU" sz="1400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91803982"/>
              </p:ext>
            </p:extLst>
          </p:nvPr>
        </p:nvGraphicFramePr>
        <p:xfrm>
          <a:off x="107506" y="1359932"/>
          <a:ext cx="4718289" cy="5309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7723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340768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МОНИТОРИНГ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СОСТОЯНИЯ И РАЗВИТИЯ КОНКУРЕНТНОЙ СРЕДЫ НА РЫНКАХ ТОВАРОВ, РАБОТ И УСЛУГ НОВОСИБИРСКОЙ ОБЛАСТИ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87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мониторин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216023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790877518"/>
              </p:ext>
            </p:extLst>
          </p:nvPr>
        </p:nvGraphicFramePr>
        <p:xfrm>
          <a:off x="194812" y="644182"/>
          <a:ext cx="8660454" cy="5665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55486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89040"/>
            <a:ext cx="453650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0367"/>
              </p:ext>
            </p:extLst>
          </p:nvPr>
        </p:nvGraphicFramePr>
        <p:xfrm>
          <a:off x="360108" y="699423"/>
          <a:ext cx="8305460" cy="1264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52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2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2144F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РЕСПОНДЕНТОВ:</a:t>
                      </a:r>
                      <a:endParaRPr lang="ru-RU" sz="1600" b="1" dirty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МЕТОДЫ ПРОВЕДЕНИЯ ОПРОСА: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1882 субъекта</a:t>
                      </a:r>
                      <a:r>
                        <a:rPr lang="ru-RU" sz="14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предпринимательства</a:t>
                      </a:r>
                      <a:endParaRPr lang="ru-RU" sz="1400" b="1" dirty="0" smtClean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онлайн-анкетирование</a:t>
                      </a:r>
                      <a:endParaRPr lang="ru-RU" sz="1400" b="1" kern="1200" dirty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2697 потребителей товаров, работ и услуг</a:t>
                      </a:r>
                      <a:endParaRPr lang="ru-RU" sz="1400" b="1" dirty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телефонный опрос </a:t>
                      </a:r>
                    </a:p>
                    <a:p>
                      <a:pPr algn="l"/>
                      <a:endParaRPr lang="ru-RU" sz="1400" b="1" kern="1200" dirty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582184"/>
              </p:ext>
            </p:extLst>
          </p:nvPr>
        </p:nvGraphicFramePr>
        <p:xfrm>
          <a:off x="397224" y="2074579"/>
          <a:ext cx="8305460" cy="16561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03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ГЕОГРАФИЯ ИССЛЕДОВАНИЯ:</a:t>
                      </a:r>
                      <a:endParaRPr lang="ru-RU" sz="1600" b="1" dirty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445">
                <a:tc>
                  <a:txBody>
                    <a:bodyPr/>
                    <a:lstStyle/>
                    <a:p>
                      <a:pPr marR="0" lvl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ACCBF9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 муниципальных образований НСО:</a:t>
                      </a:r>
                      <a:r>
                        <a:rPr kumimoji="0" lang="ru-RU" sz="1400" b="1" i="0" u="none" strike="noStrike" kern="0" cap="none" spc="0" normalizeH="0" noProof="0" dirty="0" smtClean="0">
                          <a:ln>
                            <a:noFill/>
                          </a:ln>
                          <a:solidFill>
                            <a:srgbClr val="ACCBF9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R="0" lvl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ACCBF9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(30 муниципальных районов и 5 городских округов)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3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 рынки согласно Перечню социально значимых и приоритетных рынков, утвержденному Постановлением Губернатора Новосибирской области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 27.01.2016 № 23</a:t>
                      </a:r>
                      <a:endParaRPr lang="ru-RU" sz="1400" b="1" kern="1200" dirty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62730"/>
              </p:ext>
            </p:extLst>
          </p:nvPr>
        </p:nvGraphicFramePr>
        <p:xfrm>
          <a:off x="255788" y="694033"/>
          <a:ext cx="8640960" cy="539412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Социально </a:t>
                      </a:r>
                      <a:r>
                        <a:rPr lang="ru-RU" sz="1400" b="1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значимые рынки Новосибирской </a:t>
                      </a:r>
                      <a:r>
                        <a:rPr lang="ru-RU" sz="1400" b="1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6204" marR="1620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ru-RU" sz="14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 дошкольного образования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ru-RU" sz="14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 детского отдыха и оздоровления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дополнительного образования детей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7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медицинских услуг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психолого-педагогического сопровождения детей с ограниченными возможностями здоровья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в сфере культуры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жилищно-коммунального хозяйства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Розничная торговля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перевозок пассажиров наземным транспортом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связи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 Рынок услуг социального обслуживания населения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Рынок высшего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 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Рынок услуг физической культуры и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спорта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Приоритетные </a:t>
                      </a:r>
                      <a:r>
                        <a:rPr lang="ru-RU" sz="1400" b="1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рынки Новосибирской </a:t>
                      </a:r>
                      <a:r>
                        <a:rPr lang="ru-RU" sz="1400" b="1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развития производства, переработки и хранения сельскохозяйственной продукции</a:t>
                      </a:r>
                    </a:p>
                  </a:txBody>
                  <a:tcPr marL="16204" marR="16204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по сбору, сортировке и переработке твердых коммунальных (бытовых) отходов </a:t>
                      </a:r>
                    </a:p>
                  </a:txBody>
                  <a:tcPr marL="16204" marR="16204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16.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высокотехнологичной медицины</a:t>
                      </a:r>
                    </a:p>
                  </a:txBody>
                  <a:tcPr marL="16204" marR="16204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туристических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16204" marR="16204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7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 Рынок информационных технологий</a:t>
                      </a:r>
                    </a:p>
                  </a:txBody>
                  <a:tcPr marL="16204" marR="16204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2167" y="79564"/>
            <a:ext cx="77782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рынков для содействия развитию конкуренции 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</a:t>
            </a:r>
            <a:r>
              <a:rPr lang="ru-RU" alt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 на 01.01.2018</a:t>
            </a:r>
            <a:endParaRPr lang="ru-RU" alt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482" y="6237312"/>
            <a:ext cx="8640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Описанием объекта закупки были определены 14 рынков для проведения мониторинга. Выделенные рынки утверждены после заключения контракта (Постановления Губернатора НСО от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16.10.2017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183; от 27.02.2017 № 25  «О внесении изменений в постановление Губернатора Новосибирской области от 27.01.2016 №23»)</a:t>
            </a:r>
          </a:p>
        </p:txBody>
      </p:sp>
    </p:spTree>
    <p:extLst>
      <p:ext uri="{BB962C8B-B14F-4D97-AF65-F5344CB8AC3E}">
        <p14:creationId xmlns:p14="http://schemas.microsoft.com/office/powerpoint/2010/main" val="84564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0" y="60985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5"/>
          <p:cNvGraphicFramePr/>
          <p:nvPr>
            <p:extLst>
              <p:ext uri="{D42A27DB-BD31-4B8C-83A1-F6EECF244321}">
                <p14:modId xmlns:p14="http://schemas.microsoft.com/office/powerpoint/2010/main" val="4071823292"/>
              </p:ext>
            </p:extLst>
          </p:nvPr>
        </p:nvGraphicFramePr>
        <p:xfrm>
          <a:off x="-149154" y="2636912"/>
          <a:ext cx="4162396" cy="2204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688" y="583058"/>
            <a:ext cx="4032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общих условий ведения предпринимательской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</a:t>
            </a:r>
          </a:p>
          <a:p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общего числа опрошенных)</a:t>
            </a:r>
          </a:p>
        </p:txBody>
      </p:sp>
      <p:graphicFrame>
        <p:nvGraphicFramePr>
          <p:cNvPr id="6" name="Объект 6"/>
          <p:cNvGraphicFramePr/>
          <p:nvPr>
            <p:extLst>
              <p:ext uri="{D42A27DB-BD31-4B8C-83A1-F6EECF244321}">
                <p14:modId xmlns:p14="http://schemas.microsoft.com/office/powerpoint/2010/main" val="1075613069"/>
              </p:ext>
            </p:extLst>
          </p:nvPr>
        </p:nvGraphicFramePr>
        <p:xfrm>
          <a:off x="4074187" y="1661205"/>
          <a:ext cx="4026205" cy="498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138294" y="572228"/>
            <a:ext cx="4692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общих условий ведения предпринимательской деятельности в разрезе социально значимых и приоритетных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рынков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числа опрошенных по каждому рынку)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992940" y="707098"/>
            <a:ext cx="20302" cy="581824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596307" y="1806845"/>
            <a:ext cx="3960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год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84615" y="1526335"/>
            <a:ext cx="648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г.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8100392" y="1509203"/>
            <a:ext cx="20302" cy="50306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5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20955302"/>
              </p:ext>
            </p:extLst>
          </p:nvPr>
        </p:nvGraphicFramePr>
        <p:xfrm>
          <a:off x="102077" y="2544417"/>
          <a:ext cx="357998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22"/>
          <p:cNvGraphicFramePr/>
          <p:nvPr>
            <p:extLst>
              <p:ext uri="{D42A27DB-BD31-4B8C-83A1-F6EECF244321}">
                <p14:modId xmlns:p14="http://schemas.microsoft.com/office/powerpoint/2010/main" val="2439367810"/>
              </p:ext>
            </p:extLst>
          </p:nvPr>
        </p:nvGraphicFramePr>
        <p:xfrm>
          <a:off x="3707904" y="1435486"/>
          <a:ext cx="5184929" cy="5305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649780"/>
            <a:ext cx="36045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уровня конкуренции на рынках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общего числа опрошенных)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92940" y="668837"/>
            <a:ext cx="48275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уровня конкуренции в разрезе социально значимых и приоритетных рынков </a:t>
            </a:r>
            <a:endPara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общего числа опрошенных по каждому рынку)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707904" y="836712"/>
            <a:ext cx="0" cy="590465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85035" y="1987186"/>
            <a:ext cx="3707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59407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8076824"/>
              </p:ext>
            </p:extLst>
          </p:nvPr>
        </p:nvGraphicFramePr>
        <p:xfrm>
          <a:off x="107506" y="1412776"/>
          <a:ext cx="4320478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83471316"/>
              </p:ext>
            </p:extLst>
          </p:nvPr>
        </p:nvGraphicFramePr>
        <p:xfrm>
          <a:off x="4506672" y="1340768"/>
          <a:ext cx="4313799" cy="4608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7224" y="817548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количества конкурентов</a:t>
            </a:r>
          </a:p>
          <a:p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общего числа опрошенных)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27044" y="76641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динамики числа конкурентов за последние 3 года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общего числа опрошенных)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90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0" y="60985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Объект 51"/>
          <p:cNvGraphicFramePr/>
          <p:nvPr>
            <p:extLst>
              <p:ext uri="{D42A27DB-BD31-4B8C-83A1-F6EECF244321}">
                <p14:modId xmlns:p14="http://schemas.microsoft.com/office/powerpoint/2010/main" val="3322377886"/>
              </p:ext>
            </p:extLst>
          </p:nvPr>
        </p:nvGraphicFramePr>
        <p:xfrm>
          <a:off x="29876" y="1098322"/>
          <a:ext cx="8796499" cy="2114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5102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деятельности органов власти в Новосибирской области</a:t>
            </a:r>
          </a:p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(% от общего числа опрошенных)</a:t>
            </a:r>
          </a:p>
        </p:txBody>
      </p:sp>
      <p:graphicFrame>
        <p:nvGraphicFramePr>
          <p:cNvPr id="8" name="Объект 19"/>
          <p:cNvGraphicFramePr/>
          <p:nvPr>
            <p:extLst>
              <p:ext uri="{D42A27DB-BD31-4B8C-83A1-F6EECF244321}">
                <p14:modId xmlns:p14="http://schemas.microsoft.com/office/powerpoint/2010/main" val="173660847"/>
              </p:ext>
            </p:extLst>
          </p:nvPr>
        </p:nvGraphicFramePr>
        <p:xfrm>
          <a:off x="323528" y="3645024"/>
          <a:ext cx="8424936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76637" y="3140968"/>
            <a:ext cx="8293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препятствия, с которыми сталкиваются организации в своей текущей деятельности в Новосибирской области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общего числа опрошенных) </a:t>
            </a:r>
          </a:p>
        </p:txBody>
      </p:sp>
    </p:spTree>
    <p:extLst>
      <p:ext uri="{BB962C8B-B14F-4D97-AF65-F5344CB8AC3E}">
        <p14:creationId xmlns:p14="http://schemas.microsoft.com/office/powerpoint/2010/main" val="627253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563241" y="1268760"/>
            <a:ext cx="8027533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Стандарт развития конкуренции в субъектах Российской Федерации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утвержден распоряжением Правительства </a:t>
            </a:r>
            <a:r>
              <a:rPr lang="ru-RU" altLang="ru-RU" sz="16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РФ</a:t>
            </a:r>
            <a:r>
              <a:rPr lang="en-US" altLang="ru-RU" sz="16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 </a:t>
            </a:r>
            <a:r>
              <a:rPr lang="ru-RU" altLang="ru-RU" sz="16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от </a:t>
            </a:r>
            <a:r>
              <a:rPr lang="ru-RU" altLang="ru-RU" sz="16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05.09.2015 № 1738-р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563242" y="2564904"/>
            <a:ext cx="8141746" cy="181588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Перечень </a:t>
            </a: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показателей эффективности деятельности высших должностных лиц субъектов РФ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(распоряжение Правительства РФ от 10.04.2014 № 570-р)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дополнен показателями:</a:t>
            </a:r>
          </a:p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количество реализованных составляющих Стандарта;</a:t>
            </a:r>
          </a:p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доля достигнутых целевых значений показателей, установленных в «дорожной карте» 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563241" y="4941168"/>
            <a:ext cx="8002375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R="0" lvl="0" indent="0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Методика расчета показателей эффективности деятельности высших должностных лиц субъектов </a:t>
            </a:r>
            <a:r>
              <a:rPr lang="ru-RU" alt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РФ</a:t>
            </a:r>
            <a:r>
              <a:rPr lang="en-US" alt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 </a:t>
            </a:r>
            <a:r>
              <a:rPr lang="ru-RU" altLang="ru-RU" sz="16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утверждена </a:t>
            </a:r>
            <a:r>
              <a:rPr lang="ru-RU" altLang="ru-RU" sz="16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приказом Минэкономразвития России </a:t>
            </a:r>
            <a:r>
              <a:rPr lang="ru-RU" altLang="ru-RU" sz="16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от </a:t>
            </a:r>
            <a:r>
              <a:rPr lang="ru-RU" altLang="ru-RU" sz="16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04.02.2016 № 43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359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8359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Правовые основания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207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60"/>
          <p:cNvGraphicFramePr/>
          <p:nvPr>
            <p:extLst>
              <p:ext uri="{D42A27DB-BD31-4B8C-83A1-F6EECF244321}">
                <p14:modId xmlns:p14="http://schemas.microsoft.com/office/powerpoint/2010/main" val="241409691"/>
              </p:ext>
            </p:extLst>
          </p:nvPr>
        </p:nvGraphicFramePr>
        <p:xfrm>
          <a:off x="107506" y="3770104"/>
          <a:ext cx="8784974" cy="2849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51565431"/>
              </p:ext>
            </p:extLst>
          </p:nvPr>
        </p:nvGraphicFramePr>
        <p:xfrm>
          <a:off x="251520" y="1412776"/>
          <a:ext cx="4104456" cy="1944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9552" y="581571"/>
            <a:ext cx="40324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степени влияния на конкурентную среду органов власти и объединений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числа опрошенных)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2332" y="3246884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Наиболее существенные административные барьеры </a:t>
            </a:r>
            <a:endPara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числа опрошенных)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Объект 7"/>
          <p:cNvGraphicFramePr/>
          <p:nvPr>
            <p:extLst>
              <p:ext uri="{D42A27DB-BD31-4B8C-83A1-F6EECF244321}">
                <p14:modId xmlns:p14="http://schemas.microsoft.com/office/powerpoint/2010/main" val="1793196122"/>
              </p:ext>
            </p:extLst>
          </p:nvPr>
        </p:nvGraphicFramePr>
        <p:xfrm>
          <a:off x="4716016" y="1320235"/>
          <a:ext cx="4176463" cy="1892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594860" y="52413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состояния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админ.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барьеров для ведения текущей деятельности и открытия нового бизнеса в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числа опрошенных)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499992" y="620688"/>
            <a:ext cx="0" cy="2592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252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778497321"/>
              </p:ext>
            </p:extLst>
          </p:nvPr>
        </p:nvGraphicFramePr>
        <p:xfrm>
          <a:off x="323528" y="1359932"/>
          <a:ext cx="7272808" cy="5152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67544" y="582616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удовлетворенности потребителей качеством услуг </a:t>
            </a:r>
            <a:endPara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 значимых и приоритетных рынках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числа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опрошенных)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61369" y="1615183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67,9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61369" y="1895320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73,6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40828" y="2212050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72,6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70218" y="2520570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72,6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40352" y="2855503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44,9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24202" y="3164392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37,5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40352" y="3470681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68,3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40352" y="3802794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53,0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52825" y="4149080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41,6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52825" y="4437112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37,7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57456" y="5109538"/>
            <a:ext cx="470801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33,1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57457" y="5408913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55,0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1369" y="5733494"/>
            <a:ext cx="504056" cy="153889"/>
          </a:xfrm>
          <a:prstGeom prst="rect">
            <a:avLst/>
          </a:prstGeom>
          <a:solidFill>
            <a:srgbClr val="ADC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37,6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89361" y="1129289"/>
            <a:ext cx="648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 </a:t>
            </a:r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0032" y="1105836"/>
            <a:ext cx="648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г.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7414602" y="1129289"/>
            <a:ext cx="0" cy="51732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630652" y="5408912"/>
            <a:ext cx="0" cy="15388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7630652" y="1556792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7650960" y="1861023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7630652" y="2154876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7650960" y="2503422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7630652" y="2820270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7620378" y="3147243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7630652" y="3453532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7620378" y="3751303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7620378" y="4128403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630652" y="4419963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640686" y="5092389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666509" y="5699197"/>
            <a:ext cx="0" cy="188186"/>
          </a:xfrm>
          <a:prstGeom prst="straightConnector1">
            <a:avLst/>
          </a:prstGeom>
          <a:ln w="19050">
            <a:solidFill>
              <a:srgbClr val="00DA6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1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55218198"/>
              </p:ext>
            </p:extLst>
          </p:nvPr>
        </p:nvGraphicFramePr>
        <p:xfrm>
          <a:off x="397224" y="1484784"/>
          <a:ext cx="8207223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97224" y="908720"/>
            <a:ext cx="8135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изменения качества услуг на социально значимых и приоритетных рынках Новосибирской области за последние 3 года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числа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опрошенных)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4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355976" y="620688"/>
            <a:ext cx="0" cy="5904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8091961"/>
              </p:ext>
            </p:extLst>
          </p:nvPr>
        </p:nvGraphicFramePr>
        <p:xfrm>
          <a:off x="107506" y="1642878"/>
          <a:ext cx="4176462" cy="5026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88548718"/>
              </p:ext>
            </p:extLst>
          </p:nvPr>
        </p:nvGraphicFramePr>
        <p:xfrm>
          <a:off x="4427984" y="1700808"/>
          <a:ext cx="446449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9512" y="688772"/>
            <a:ext cx="4176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Доли потребителей, удовлетворенных уровнем цен услуг на социально значимых и приоритетных рынках </a:t>
            </a:r>
            <a:endParaRPr lang="en-US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числа потребителей)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63950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Доли потребителей, считающих, что уровень цен услуг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социально значимых и приоритетных рынках изменился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последние 3 года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числа потребителей)</a:t>
            </a:r>
          </a:p>
        </p:txBody>
      </p:sp>
    </p:spTree>
    <p:extLst>
      <p:ext uri="{BB962C8B-B14F-4D97-AF65-F5344CB8AC3E}">
        <p14:creationId xmlns:p14="http://schemas.microsoft.com/office/powerpoint/2010/main" val="16924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499992" y="620688"/>
            <a:ext cx="0" cy="5544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0701270"/>
              </p:ext>
            </p:extLst>
          </p:nvPr>
        </p:nvGraphicFramePr>
        <p:xfrm>
          <a:off x="107506" y="1772816"/>
          <a:ext cx="432047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109229"/>
              </p:ext>
            </p:extLst>
          </p:nvPr>
        </p:nvGraphicFramePr>
        <p:xfrm>
          <a:off x="4482783" y="1556792"/>
          <a:ext cx="4392489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9210" y="709578"/>
            <a:ext cx="43559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количества организаций, предоставляющих услуги на социально значимых и приоритетных рынках Новосибирской области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числа потребителей)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648943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изменения количества организаций, предоставляющих услуги на социально значимых и приоритетных рынках Новосибирской области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числа потребителей)</a:t>
            </a:r>
          </a:p>
        </p:txBody>
      </p:sp>
    </p:spTree>
    <p:extLst>
      <p:ext uri="{BB962C8B-B14F-4D97-AF65-F5344CB8AC3E}">
        <p14:creationId xmlns:p14="http://schemas.microsoft.com/office/powerpoint/2010/main" val="16924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4588" y="91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100955"/>
              </p:ext>
            </p:extLst>
          </p:nvPr>
        </p:nvGraphicFramePr>
        <p:xfrm>
          <a:off x="397224" y="1628800"/>
          <a:ext cx="8260815" cy="40324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98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217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0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надзорного органа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5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Управление Федеральной службы по надзору в сфере защиты прав потребителей и благополучия человека по Новосибирской области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нет данных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6935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5465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7801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8178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9295</a:t>
                      </a:r>
                      <a:b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(с 01.01 по 27.11)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5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Управление Федеральной налоговой службы по Новосибирской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686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676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(с 01.01 по 30.09)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3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Управление Федеральной антимонопольной службы по Новосибирской области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3187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2542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нет данных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Управление Федеральной службы государственной регистрации, кадастра и картографии по Новосибирской </a:t>
                      </a: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133</a:t>
                      </a:r>
                      <a:b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(с 01.01 по 30.06)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97224" y="836712"/>
            <a:ext cx="827923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</a:t>
            </a:r>
            <a:r>
              <a:rPr kumimoji="0" lang="ru-RU" alt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жалоб, поступивших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потребителей товаров, работ и услуг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надзорные органы, в динамике за последние 5 лет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1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05128659"/>
              </p:ext>
            </p:extLst>
          </p:nvPr>
        </p:nvGraphicFramePr>
        <p:xfrm>
          <a:off x="323528" y="1412776"/>
          <a:ext cx="8352928" cy="1343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23528" y="620688"/>
            <a:ext cx="84969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предпринимательства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официальной информации о состоянии конкурентной среды на рынках товаров, работ и услуг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</a:t>
            </a:r>
          </a:p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числа опрошенных)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852936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 исследуемых рынков по общей удовлетворенности </a:t>
            </a:r>
            <a:endPara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предпринимательства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информации о состоянии конкурентной среды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715083"/>
              </p:ext>
            </p:extLst>
          </p:nvPr>
        </p:nvGraphicFramePr>
        <p:xfrm>
          <a:off x="323527" y="3448164"/>
          <a:ext cx="8208912" cy="3083256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919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5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9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4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9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Место </a:t>
                      </a:r>
                      <a:endParaRPr lang="ru-RU" sz="12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рынка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Значение*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детского отдыха и оздоровления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72,0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ЖКХ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62,4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по производству, переработке и хранению с/х продукции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59,9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по перевозке пассажиров наземным транспортом (автобусные перевозки и такси)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56,6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психолого-педагогического сопровождения детей с ОВЗ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54,7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социального обслуживания населения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54,7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дошкольного образования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51,1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по сбору, сортировке и переработке ТБО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47,6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Медицинские услуги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45,7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Розничная торговля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45,0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дополнительного образования детей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44,0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связи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36,0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высокотехнологичной медицинской помощи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29,2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9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сфере культуры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28,0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23528" y="6502419"/>
            <a:ext cx="8136904" cy="242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оценка </a:t>
            </a:r>
            <a:r>
              <a:rPr lang="ru-RU" sz="1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удовлетворенности качеством информации </a:t>
            </a:r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ср. знач. доступности, понятности, удобства получения информации</a:t>
            </a:r>
            <a:r>
              <a:rPr lang="ru-RU" sz="1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4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2445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49178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71908865"/>
              </p:ext>
            </p:extLst>
          </p:nvPr>
        </p:nvGraphicFramePr>
        <p:xfrm>
          <a:off x="251520" y="1132562"/>
          <a:ext cx="8511815" cy="1648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599433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 smtClean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потребителей</a:t>
            </a:r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качеством </a:t>
            </a: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официальной информации о состоянии конкурентной среды на рынках товаров, работ и услуг </a:t>
            </a:r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(% от числа опрошенных)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166020"/>
              </p:ext>
            </p:extLst>
          </p:nvPr>
        </p:nvGraphicFramePr>
        <p:xfrm>
          <a:off x="267650" y="3382107"/>
          <a:ext cx="8568952" cy="342324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726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5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Место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рынка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Значение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связи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92,5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Розничная торговля (продажа продуктов питания и непродовольственных товаров)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92,2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в сфере культуры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90,6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перевозок пассажиров наземным транспортом (автобусные перевозки и такси)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90,4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дополнительного образования детей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81,0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дошкольного образования (коммерческие детские сады и учреждения пребывания неполного дня)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80,2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по сбору, сортировке и переработке ТБО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77,2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развития, производства, переработки и хранения с/х продукции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76,8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социального обслуживания населения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75,4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ЖКХ (управляющие компании)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73,2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психолого-педагогического сопровождения детей с ОВЗ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71,5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детского отдыха и оздоровления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69,2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медицинских услуг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64,1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4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высокотехнологичной медицинской помощи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62,7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2852936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 исследуемых рынков по общей удовлетворенности </a:t>
            </a:r>
            <a:r>
              <a:rPr lang="ru-RU" sz="1400" b="1" dirty="0" smtClean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потребителей </a:t>
            </a:r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работе </a:t>
            </a: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организаций, предоставляющих услуги на социально значимых и приоритетных </a:t>
            </a:r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рынках</a:t>
            </a:r>
            <a:endParaRPr lang="ru-RU" sz="1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4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06292"/>
              </p:ext>
            </p:extLst>
          </p:nvPr>
        </p:nvGraphicFramePr>
        <p:xfrm>
          <a:off x="397224" y="1484784"/>
          <a:ext cx="8423248" cy="420624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57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</a:t>
                      </a:r>
                      <a:endParaRPr lang="ru-RU" sz="16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  <a:endParaRPr lang="ru-RU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</a:t>
                      </a:r>
                      <a:r>
                        <a:rPr lang="ru-RU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присутствия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субъектов естественных монополий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субъектов ЕМ</a:t>
                      </a:r>
                      <a:endParaRPr lang="ru-RU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по передаче электрической и (или) тепловой энергии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Водоснабжение и водоотведение с использованием централизованных систем, систем коммунальной инфраструктуры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Транспортировка газа по трубопроводам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общедоступной электросвязи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портах и (или) транспортных терминалах, услуги по использованию инфраструктуры внутренних водных путей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Железнодорожные перевозки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аэропортов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по оперативно-диспетчерскому управлению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общедоступной почтовой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574040"/>
            <a:ext cx="9036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A2144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РЫНКОВ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A2144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ОБЛАСТИ,</a:t>
            </a:r>
            <a:r>
              <a:rPr kumimoji="0" lang="ru-RU" altLang="ru-RU" sz="1600" b="1" i="0" u="none" strike="noStrike" cap="none" normalizeH="0" dirty="0" smtClean="0">
                <a:ln>
                  <a:noFill/>
                </a:ln>
                <a:solidFill>
                  <a:srgbClr val="A2144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A2144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КОТОРЫХ ПРИСУТСТВУЮТ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A2144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СУБЪЕКТЫ ЕСТЕСТВЕННЫХ МОНОПОЛИЙ</a:t>
            </a:r>
          </a:p>
        </p:txBody>
      </p:sp>
    </p:spTree>
    <p:extLst>
      <p:ext uri="{BB962C8B-B14F-4D97-AF65-F5344CB8AC3E}">
        <p14:creationId xmlns:p14="http://schemas.microsoft.com/office/powerpoint/2010/main" val="16924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9770840"/>
              </p:ext>
            </p:extLst>
          </p:nvPr>
        </p:nvGraphicFramePr>
        <p:xfrm>
          <a:off x="824588" y="1270794"/>
          <a:ext cx="7704855" cy="2352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24588" y="711257"/>
            <a:ext cx="76358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предпринимательской деятельности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сроками получения доступа к услугам субъектов естественных монополий, 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от числа опрошенных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4137518"/>
              </p:ext>
            </p:extLst>
          </p:nvPr>
        </p:nvGraphicFramePr>
        <p:xfrm>
          <a:off x="686943" y="4149080"/>
          <a:ext cx="7857547" cy="265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24588" y="3645024"/>
            <a:ext cx="77798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предпринимательской деятельности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сложностью (количеством) процедур подключения услуг, предоставляемых субъектами естественных монополий,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% от числа опрошенных</a:t>
            </a:r>
          </a:p>
        </p:txBody>
      </p:sp>
    </p:spTree>
    <p:extLst>
      <p:ext uri="{BB962C8B-B14F-4D97-AF65-F5344CB8AC3E}">
        <p14:creationId xmlns:p14="http://schemas.microsoft.com/office/powerpoint/2010/main" val="3884997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75656" y="1137028"/>
            <a:ext cx="7200000" cy="18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  <a:sym typeface="Calibri" charset="0"/>
              </a:rPr>
              <a:t>По результатам проведенного мониторинга уполномоченный орган подготавливает доклад, содержащий обязательную информацию </a:t>
            </a:r>
            <a:r>
              <a:rPr lang="ru-RU" sz="12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(характеристика </a:t>
            </a:r>
            <a:r>
              <a:rPr lang="ru-RU" sz="12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состояния конкуренции на рынках, включенных в </a:t>
            </a:r>
            <a:r>
              <a:rPr lang="ru-RU" sz="12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перечень; анализ </a:t>
            </a:r>
            <a:r>
              <a:rPr lang="ru-RU" sz="12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факторов, ограничивающих </a:t>
            </a:r>
            <a:r>
              <a:rPr lang="ru-RU" sz="12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конкуренцию; данные </a:t>
            </a:r>
            <a:r>
              <a:rPr lang="ru-RU" sz="12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мониторинга наличия административных барьеров и оценки состояния конкурентной среды субъектами предпринимательской </a:t>
            </a:r>
            <a:r>
              <a:rPr lang="ru-RU" sz="12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деятельности и др.).</a:t>
            </a:r>
            <a:endParaRPr lang="ru-RU" sz="12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sz="14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09348" y="79805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Д</a:t>
            </a:r>
            <a:r>
              <a:rPr lang="ru-RU" sz="24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оклад </a:t>
            </a:r>
            <a:r>
              <a:rPr lang="ru-RU" sz="2400" b="1" dirty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о состоянии и развитии конкурентной среды на рынках товаров, работ и </a:t>
            </a:r>
            <a:r>
              <a:rPr lang="ru-RU" sz="24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услуг</a:t>
            </a:r>
            <a:endParaRPr lang="ru-RU" sz="2400" b="1" dirty="0">
              <a:solidFill>
                <a:srgbClr val="002060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>
            <a:off x="467544" y="1556792"/>
            <a:ext cx="880834" cy="720000"/>
          </a:xfrm>
          <a:prstGeom prst="striped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ru-RU" b="1" dirty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467546" y="3023392"/>
            <a:ext cx="878147" cy="720000"/>
          </a:xfrm>
          <a:prstGeom prst="striped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ru-RU" b="1" dirty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467544" y="4725144"/>
            <a:ext cx="859008" cy="720000"/>
          </a:xfrm>
          <a:prstGeom prst="striped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b="1" dirty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2967895"/>
            <a:ext cx="720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Доклад рассматривается и утверждается коллегиальным органом и размещается на официальном сайте уполномоченного органа в сети «Интернет»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4509120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Доклад ежегодно, до 10 марта года, следующего за отчетным, направляется уполномоченным органом в ФАС, Министерство экономического развития РФ, АНО «Аналитический центр при Правительстве Российской Федерации» и в АНО «Агентство стратегических инициатив по продвижению новых проектов»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6472" y="2708920"/>
            <a:ext cx="7709944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0659" y="4168521"/>
            <a:ext cx="75608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79805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52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64924147"/>
              </p:ext>
            </p:extLst>
          </p:nvPr>
        </p:nvGraphicFramePr>
        <p:xfrm>
          <a:off x="686944" y="1254085"/>
          <a:ext cx="7845496" cy="2606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4588" y="548680"/>
            <a:ext cx="77078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предпринимательской деятельности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стоимостью подключения услуг субъектов естественных монополий,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% от числа опрошенных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98622606"/>
              </p:ext>
            </p:extLst>
          </p:nvPr>
        </p:nvGraphicFramePr>
        <p:xfrm>
          <a:off x="824588" y="4387259"/>
          <a:ext cx="763584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05149" y="3933056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предпринимательской деятельности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услуг, предоставляемых субъектами естественных монополий,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% от числа опрошенных</a:t>
            </a:r>
          </a:p>
        </p:txBody>
      </p:sp>
    </p:spTree>
    <p:extLst>
      <p:ext uri="{BB962C8B-B14F-4D97-AF65-F5344CB8AC3E}">
        <p14:creationId xmlns:p14="http://schemas.microsoft.com/office/powerpoint/2010/main" val="76054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30185" y="697151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потребителей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товаров, работ и услуг </a:t>
            </a:r>
            <a:endParaRPr lang="en-US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стоимостью услуг, 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предоставляемых субъектами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естественных 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монополий,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от числа опрошенных</a:t>
            </a:r>
          </a:p>
          <a:p>
            <a:pPr algn="ctr"/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8374592"/>
              </p:ext>
            </p:extLst>
          </p:nvPr>
        </p:nvGraphicFramePr>
        <p:xfrm>
          <a:off x="330185" y="1700808"/>
          <a:ext cx="8372651" cy="45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9100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9197" y="532130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механизмов общественного контроля за деятельностью субъектов естественных монополий на территории Новосибирской области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3284984"/>
            <a:ext cx="8621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и применение обязательного публичного технологического и ценового аудита крупных инвестиционных проектов 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36209"/>
              </p:ext>
            </p:extLst>
          </p:nvPr>
        </p:nvGraphicFramePr>
        <p:xfrm>
          <a:off x="205219" y="1126814"/>
          <a:ext cx="8615274" cy="2020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7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7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677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Постановление Губернатора Новосибирской области от 23.03.2017 № 51 «Об образовании межотраслевого совета потребителей по вопросам деятельности субъектов естественных монополий при Губернаторе Новосибирской области»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6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Состав межотраслевого совета – </a:t>
                      </a:r>
                      <a:r>
                        <a:rPr lang="ru-RU" sz="14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 человек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заседаний в 2017 году – </a:t>
                      </a:r>
                      <a:r>
                        <a:rPr lang="ru-RU" sz="14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67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вопросов,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рассмотренных в 2017 году – </a:t>
                      </a:r>
                      <a:r>
                        <a:rPr lang="ru-RU" sz="14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заинтересованных лиц, посетивших заседания совета – </a:t>
                      </a:r>
                      <a:r>
                        <a:rPr lang="ru-RU" sz="14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более 300 человек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434467"/>
              </p:ext>
            </p:extLst>
          </p:nvPr>
        </p:nvGraphicFramePr>
        <p:xfrm>
          <a:off x="199197" y="3933056"/>
          <a:ext cx="8647300" cy="273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766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Постановление Правительства Новосибирской области от 22.12.2016 № 432-п</a:t>
                      </a:r>
                      <a:b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«Об утверждении Положения о проведении обязательного публичного технологического и ценового аудита крупных инвестиционных проектов с государственным участием Новосибирской области»</a:t>
                      </a:r>
                      <a:endParaRPr lang="ru-RU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28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Обязательный публичный технологический и ценовой аудит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инвестиционных проектов проводится: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136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в 2017 году - в отношении объектов капитального строительства сметной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стоимостью 3 млрд. рублей и более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(проекты отсутствовали)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с 2018 года - в отношении объектов капитального строительства сметной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стоимостью 1,5 млрд. рублей и более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(планируется 3 проекта: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мост, ледовая арена, поликлиники)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4317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24588" y="70465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US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МОНИТОРИНГ 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0302" y="527289"/>
            <a:ext cx="84141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хозяйствующих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субъектов, доля участия Новосибирской области или муниципального образования в которых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составляет</a:t>
            </a:r>
          </a:p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 и более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процентов*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246" y="6611779"/>
            <a:ext cx="84232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*По данным ОИОГВ НСО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217844"/>
              </p:ext>
            </p:extLst>
          </p:nvPr>
        </p:nvGraphicFramePr>
        <p:xfrm>
          <a:off x="319770" y="1339775"/>
          <a:ext cx="8495258" cy="8393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47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7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Новосибирская область – 532 </a:t>
                      </a:r>
                      <a:endParaRPr lang="ru-RU" sz="1600" b="1" dirty="0" smtClean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Муниципальные образования – 2486</a:t>
                      </a:r>
                      <a:endParaRPr lang="ru-RU" sz="1600" b="1" dirty="0" smtClean="0">
                        <a:solidFill>
                          <a:srgbClr val="A2144F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A2144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ВСЕГО – 3018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605006"/>
              </p:ext>
            </p:extLst>
          </p:nvPr>
        </p:nvGraphicFramePr>
        <p:xfrm>
          <a:off x="397225" y="2771789"/>
          <a:ext cx="8377271" cy="3889366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533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9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Рынки, на которых предоставляются услуги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ХС</a:t>
                      </a:r>
                      <a:endParaRPr lang="ru-RU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Образование (дошкольное, основное общее, среднее общее, дополнительное)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58,3%</a:t>
                      </a:r>
                      <a:endParaRPr lang="ru-RU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Культура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21,2%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ЖКХ</a:t>
                      </a:r>
                      <a:endParaRPr lang="ru-RU" sz="14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Медицинские услуги</a:t>
                      </a:r>
                      <a:endParaRPr lang="ru-RU" sz="14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Профессиональное образование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Физкультура и спорт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1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Государственные услуги </a:t>
                      </a: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сфере содействия занятости населения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Социальное обслуживание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0,9%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Заготовка, производство и реализация лесоматериалов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по организации отдыха детей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Прочие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56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ВСЕГО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3018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100,0%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31870" y="2204864"/>
            <a:ext cx="7862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Хозяйствующие субъекты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государственной/муниципальной собственностью в размере 50% и более в разрезе рынков </a:t>
            </a:r>
          </a:p>
        </p:txBody>
      </p:sp>
    </p:spTree>
    <p:extLst>
      <p:ext uri="{BB962C8B-B14F-4D97-AF65-F5344CB8AC3E}">
        <p14:creationId xmlns:p14="http://schemas.microsoft.com/office/powerpoint/2010/main" val="399100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340768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ЦЕЛЕВЫХ ЗНАЧЕНИЙ КОНТРОЛЬНЫХ ПОКАЗАТЕЛЕЙ ЭФФЕКТИВНОСТИ, УСТАНОВЛЕННЫХ В «ДОРОЖНОЙ КАРТЕ»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1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7224" y="188640"/>
            <a:ext cx="8423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72B62"/>
                </a:solidFill>
                <a:latin typeface="Tahoma" pitchFamily="34" charset="0"/>
              </a:rPr>
              <a:t>«Дорожная карта» достижения целевых значений показателей мероприятий по содействию развитию конкуренции на территории Новосибирской области до 2018 года утверждена постановлением Губернатора НСО от 15.06.2016 № 143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106" y="1396908"/>
            <a:ext cx="9143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</a:t>
            </a:r>
            <a:r>
              <a:rPr lang="ru-RU" b="1" dirty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целевых </a:t>
            </a:r>
            <a:r>
              <a:rPr lang="ru-RU" b="1" dirty="0" smtClean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показателей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3943139"/>
              </p:ext>
            </p:extLst>
          </p:nvPr>
        </p:nvGraphicFramePr>
        <p:xfrm>
          <a:off x="1259632" y="1766240"/>
          <a:ext cx="6866292" cy="3174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1640" y="5024642"/>
            <a:ext cx="6552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A214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ПЛАНОВЫЕ ЗНАЧЕНИЯ ПОКАЗАТЕЛЕЙ НЕ ДОСТИГНУТЫ: </a:t>
            </a:r>
            <a:endParaRPr lang="ru-RU" sz="1600" b="1" dirty="0">
              <a:solidFill>
                <a:srgbClr val="A214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046448"/>
              </p:ext>
            </p:extLst>
          </p:nvPr>
        </p:nvGraphicFramePr>
        <p:xfrm>
          <a:off x="1619672" y="5363196"/>
          <a:ext cx="5976664" cy="1104900"/>
        </p:xfrm>
        <a:graphic>
          <a:graphicData uri="http://schemas.openxmlformats.org/drawingml/2006/table">
            <a:tbl>
              <a:tblPr>
                <a:tableStyleId>{5FD0F851-EC5A-4D38-B0AD-8093EC10F338}</a:tableStyleId>
              </a:tblPr>
              <a:tblGrid>
                <a:gridCol w="4027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8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252"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14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Системные мероприятия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252"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14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ЖКХ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252"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14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в сфере культуры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14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Розничная торговля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ВСЕГО</a:t>
                      </a:r>
                      <a:endParaRPr lang="ru-RU" sz="1400" b="1" i="0" u="none" strike="noStrike" dirty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4109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1990" y="91734"/>
            <a:ext cx="8150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Показатели, по которым плановые значения не достигнуты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5817" y="6669360"/>
            <a:ext cx="145704" cy="140329"/>
          </a:xfrm>
          <a:prstGeom prst="rect">
            <a:avLst/>
          </a:prstGeom>
          <a:solidFill>
            <a:srgbClr val="FFE7E7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669" y="6616413"/>
            <a:ext cx="8208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показатели, по которым плановые значения не достигнуты в 2016 и 2017 годах</a:t>
            </a:r>
            <a:endParaRPr lang="ru-RU" sz="1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573923"/>
              </p:ext>
            </p:extLst>
          </p:nvPr>
        </p:nvGraphicFramePr>
        <p:xfrm>
          <a:off x="105817" y="577904"/>
          <a:ext cx="8786662" cy="5947441"/>
        </p:xfrm>
        <a:graphic>
          <a:graphicData uri="http://schemas.openxmlformats.org/drawingml/2006/table">
            <a:tbl>
              <a:tblPr firstRow="1" firstCol="1" bandRow="1"/>
              <a:tblGrid>
                <a:gridCol w="607207">
                  <a:extLst>
                    <a:ext uri="{9D8B030D-6E8A-4147-A177-3AD203B41FA5}">
                      <a16:colId xmlns:a16="http://schemas.microsoft.com/office/drawing/2014/main" val="761602977"/>
                    </a:ext>
                  </a:extLst>
                </a:gridCol>
                <a:gridCol w="3059225">
                  <a:extLst>
                    <a:ext uri="{9D8B030D-6E8A-4147-A177-3AD203B41FA5}">
                      <a16:colId xmlns:a16="http://schemas.microsoft.com/office/drawing/2014/main" val="2630313731"/>
                    </a:ext>
                  </a:extLst>
                </a:gridCol>
                <a:gridCol w="1735855">
                  <a:extLst>
                    <a:ext uri="{9D8B030D-6E8A-4147-A177-3AD203B41FA5}">
                      <a16:colId xmlns:a16="http://schemas.microsoft.com/office/drawing/2014/main" val="4231801156"/>
                    </a:ext>
                  </a:extLst>
                </a:gridCol>
                <a:gridCol w="965508">
                  <a:extLst>
                    <a:ext uri="{9D8B030D-6E8A-4147-A177-3AD203B41FA5}">
                      <a16:colId xmlns:a16="http://schemas.microsoft.com/office/drawing/2014/main" val="3006818553"/>
                    </a:ext>
                  </a:extLst>
                </a:gridCol>
                <a:gridCol w="725660">
                  <a:extLst>
                    <a:ext uri="{9D8B030D-6E8A-4147-A177-3AD203B41FA5}">
                      <a16:colId xmlns:a16="http://schemas.microsoft.com/office/drawing/2014/main" val="398982469"/>
                    </a:ext>
                  </a:extLst>
                </a:gridCol>
                <a:gridCol w="776151">
                  <a:extLst>
                    <a:ext uri="{9D8B030D-6E8A-4147-A177-3AD203B41FA5}">
                      <a16:colId xmlns:a16="http://schemas.microsoft.com/office/drawing/2014/main" val="1640556821"/>
                    </a:ext>
                  </a:extLst>
                </a:gridCol>
                <a:gridCol w="917056">
                  <a:extLst>
                    <a:ext uri="{9D8B030D-6E8A-4147-A177-3AD203B41FA5}">
                      <a16:colId xmlns:a16="http://schemas.microsoft.com/office/drawing/2014/main" val="3358393560"/>
                    </a:ext>
                  </a:extLst>
                </a:gridCol>
              </a:tblGrid>
              <a:tr h="1095714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Наименование рынка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(направления системных мероприятий)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Исходное значение показателя в 2016 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Целевые значения, установленные «Дорожной картой»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Фактическое значение показателя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в 2017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327526"/>
                  </a:ext>
                </a:extLst>
              </a:tr>
              <a:tr h="2024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6179102"/>
                  </a:ext>
                </a:extLst>
              </a:tr>
              <a:tr h="96833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Доля расходов бюджета, распределяемых на конкурсной основе, выделяемых на финансирование деятельности организаций всех форм собственности в сфере культуры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Рынок услуг в сфере культуры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657425"/>
                  </a:ext>
                </a:extLst>
              </a:tr>
              <a:tr h="193827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Доля объектов жилищно-коммунального хозяйства государственных и муниципальных предприятий, осуществляющих неэффективное управление, переданных частным операторам на основе концессионных соглашений, в соответствии с графиками, актуализированными на основании проведенного анализа эффективности управления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Рынок услуг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жилищно-коммунального хозяйства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18,5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488887"/>
                  </a:ext>
                </a:extLst>
              </a:tr>
              <a:tr h="77434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Доля оборота розничной торговли, осуществляемой на розничных рынках и ярмарках, в структуре оборота розничной торговли по формам торговли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Розничная торговля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13,1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274310"/>
                  </a:ext>
                </a:extLst>
              </a:tr>
              <a:tr h="96833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Доля хозяйствующих субъектов в общем числе опрошенных, считающих, что состояние конкурентной среды в розничной торговле улучшилось за истекший год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Розничная торговля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47,7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47,9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48,0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38,2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79" marR="9279" marT="7733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113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3793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1990" y="91734"/>
            <a:ext cx="8150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Показатели, по которым плановые значения не достигнуты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94894"/>
              </p:ext>
            </p:extLst>
          </p:nvPr>
        </p:nvGraphicFramePr>
        <p:xfrm>
          <a:off x="107506" y="836710"/>
          <a:ext cx="8784974" cy="5760641"/>
        </p:xfrm>
        <a:graphic>
          <a:graphicData uri="http://schemas.openxmlformats.org/drawingml/2006/table">
            <a:tbl>
              <a:tblPr firstRow="1" firstCol="1" bandRow="1"/>
              <a:tblGrid>
                <a:gridCol w="475641">
                  <a:extLst>
                    <a:ext uri="{9D8B030D-6E8A-4147-A177-3AD203B41FA5}">
                      <a16:colId xmlns:a16="http://schemas.microsoft.com/office/drawing/2014/main" val="1177907132"/>
                    </a:ext>
                  </a:extLst>
                </a:gridCol>
                <a:gridCol w="3004812">
                  <a:extLst>
                    <a:ext uri="{9D8B030D-6E8A-4147-A177-3AD203B41FA5}">
                      <a16:colId xmlns:a16="http://schemas.microsoft.com/office/drawing/2014/main" val="2841851417"/>
                    </a:ext>
                  </a:extLst>
                </a:gridCol>
                <a:gridCol w="1992153">
                  <a:extLst>
                    <a:ext uri="{9D8B030D-6E8A-4147-A177-3AD203B41FA5}">
                      <a16:colId xmlns:a16="http://schemas.microsoft.com/office/drawing/2014/main" val="3728699987"/>
                    </a:ext>
                  </a:extLst>
                </a:gridCol>
                <a:gridCol w="971431">
                  <a:extLst>
                    <a:ext uri="{9D8B030D-6E8A-4147-A177-3AD203B41FA5}">
                      <a16:colId xmlns:a16="http://schemas.microsoft.com/office/drawing/2014/main" val="589470625"/>
                    </a:ext>
                  </a:extLst>
                </a:gridCol>
                <a:gridCol w="740445">
                  <a:extLst>
                    <a:ext uri="{9D8B030D-6E8A-4147-A177-3AD203B41FA5}">
                      <a16:colId xmlns:a16="http://schemas.microsoft.com/office/drawing/2014/main" val="2425540029"/>
                    </a:ext>
                  </a:extLst>
                </a:gridCol>
                <a:gridCol w="679143">
                  <a:extLst>
                    <a:ext uri="{9D8B030D-6E8A-4147-A177-3AD203B41FA5}">
                      <a16:colId xmlns:a16="http://schemas.microsoft.com/office/drawing/2014/main" val="2603039220"/>
                    </a:ext>
                  </a:extLst>
                </a:gridCol>
                <a:gridCol w="921349">
                  <a:extLst>
                    <a:ext uri="{9D8B030D-6E8A-4147-A177-3AD203B41FA5}">
                      <a16:colId xmlns:a16="http://schemas.microsoft.com/office/drawing/2014/main" val="3496261515"/>
                    </a:ext>
                  </a:extLst>
                </a:gridCol>
              </a:tblGrid>
              <a:tr h="103127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рынка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(направления системных мероприятий)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Исходное значение показателя в 2016 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значения показателя, установленные «Дорожной картой»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значение показателя в 2017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084560"/>
                  </a:ext>
                </a:extLst>
              </a:tr>
              <a:tr h="213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1962121"/>
                  </a:ext>
                </a:extLst>
              </a:tr>
              <a:tr h="1644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закупок у СМСП в общем годовом стоимостном объеме закупок, осуществляемых в соответствии с Федеральным законом № 223-ФЗ«О закупках товаров, работ, услуг отдельными видами юридических лиц»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конкуренции при осуществлении процедур гос. и мун. закупок, а также закупок ХС, доля субъекта РФ или МО в которых составляет более 50%, в т.ч. за счет расширения участия в указанных процедурах СМСП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744623"/>
                  </a:ext>
                </a:extLst>
              </a:tr>
              <a:tr h="28712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Соотношение количества приватизированных в 2013 - 2016 г.г.  имущественных комплексов ГУП (за исключением предприятий, осуществляющих деятельность в сферах, связанных с обеспечением обороны и безопасности государства, а также включенных в перечень стратег.  предприятий), и общего количества ГУП (за исключением предприятий, осуществляющих деятельность в сфере обороны и безопасности государства, а также включенных в перечень стратег. предприятий), осуществлявших деятельность в 2013 - 2016 г.г.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процессов управления объектами государственной собственности субъекта Российской Федерации, в том числе путем ограничения влияния государственных предприятий на конкуренцию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246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4985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340768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ОСНОВНЫЕ НАПРАВЛЕНИЯ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 РАЗВИТИЯ КОНКУРЕНЦИИ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В НОВОСИБИРСКОЙ ОБЛАСТИ </a:t>
            </a:r>
            <a:endParaRPr lang="ru-RU" sz="2400" b="1" dirty="0">
              <a:solidFill>
                <a:srgbClr val="002060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7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3527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12"/>
          <p:cNvGraphicFramePr/>
          <p:nvPr>
            <p:extLst>
              <p:ext uri="{D42A27DB-BD31-4B8C-83A1-F6EECF244321}">
                <p14:modId xmlns:p14="http://schemas.microsoft.com/office/powerpoint/2010/main" val="377142201"/>
              </p:ext>
            </p:extLst>
          </p:nvPr>
        </p:nvGraphicFramePr>
        <p:xfrm>
          <a:off x="393105" y="836712"/>
          <a:ext cx="8329765" cy="5771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27584" y="35270"/>
            <a:ext cx="797198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направления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развития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</a:t>
            </a:r>
          </a:p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(по мнению предпринимателей)</a:t>
            </a:r>
          </a:p>
          <a:p>
            <a:pPr algn="ctr"/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от числа опрошенных</a:t>
            </a: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48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359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78210" y="79805"/>
            <a:ext cx="7538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ahoma" charset="0"/>
                <a:cs typeface="Tahoma" charset="0"/>
              </a:rPr>
              <a:t>Структура доклада</a:t>
            </a:r>
            <a:endParaRPr lang="ru-RU" sz="2800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947188785"/>
              </p:ext>
            </p:extLst>
          </p:nvPr>
        </p:nvGraphicFramePr>
        <p:xfrm>
          <a:off x="251520" y="664472"/>
          <a:ext cx="8496944" cy="6193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4" name="Picture 6" descr="Картинки по запросу агентство стратегических инициатив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23" y="4365106"/>
            <a:ext cx="3168352" cy="1085479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056" name="Picture 8" descr="Опрос Аналитического центра при Правительстве Российской Федерации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23" y="5661248"/>
            <a:ext cx="3168352" cy="108012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59778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3527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6942" y="35270"/>
            <a:ext cx="79175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Предложения по улучшению деятельности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ОИОГВ НСО и ОМСУ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развитию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23564"/>
              </p:ext>
            </p:extLst>
          </p:nvPr>
        </p:nvGraphicFramePr>
        <p:xfrm>
          <a:off x="107506" y="681383"/>
          <a:ext cx="8784976" cy="615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96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2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2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Организация работы </a:t>
                      </a:r>
                      <a:endParaRPr lang="en-US" sz="1300" b="1" u="none" strike="noStrike" dirty="0" smtClean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kern="1200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</a:t>
                      </a:r>
                      <a:r>
                        <a:rPr lang="ru-RU" sz="1300" b="1" u="none" strike="noStrike" kern="1200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реализации Указа</a:t>
                      </a:r>
                      <a:r>
                        <a:rPr lang="ru-RU" sz="130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300" b="1" u="none" strike="noStrike" kern="1200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Президента РФ </a:t>
                      </a:r>
                      <a:endParaRPr lang="en-US" sz="1300" b="1" u="none" strike="noStrike" kern="1200" dirty="0" smtClean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 </a:t>
                      </a:r>
                      <a:r>
                        <a:rPr lang="ru-RU" sz="130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21.12.2017 N 618 </a:t>
                      </a:r>
                      <a:endParaRPr lang="en-US" sz="1300" u="none" strike="noStrike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«Об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основных направлениях государственной политики по 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развитию конкуренции»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(внесение изменений в положения об ОИОГВ НСО,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принятие мер по </a:t>
                      </a:r>
                      <a:r>
                        <a:rPr lang="ru-RU" sz="10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соответствию деятельности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ОИОГВ НСО требованиям </a:t>
                      </a:r>
                      <a:r>
                        <a:rPr lang="ru-RU" sz="1000" u="none" strike="noStrike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антимон</a:t>
                      </a:r>
                      <a:r>
                        <a:rPr lang="ru-RU" sz="10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законодательства</a:t>
                      </a:r>
                      <a:endParaRPr lang="ru-RU" sz="1000" u="none" strike="noStrike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Расширение перечня </a:t>
                      </a:r>
                      <a:r>
                        <a:rPr lang="ru-RU" sz="1300" b="1" u="none" strike="noStrike" kern="1200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социально значимых и приоритетных рынков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Новосибирской </a:t>
                      </a: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(дополнительно включить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5 приоритетных рынков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Повышение </a:t>
                      </a:r>
                      <a:endParaRPr lang="ru-RU" sz="1300" b="1" u="none" strike="noStrike" dirty="0" smtClean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качества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 эффективности работы Совета по содействию развитию конкуренции в Новосибирской </a:t>
                      </a: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  <a:endParaRPr lang="en-US" sz="1300" b="1" u="none" strike="noStrike" baseline="0" dirty="0" smtClean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ru-RU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посещаемость,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подготовка предложений по рассмотрению вопросов,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участие в мониторинге и др.)</a:t>
                      </a:r>
                      <a:endParaRPr lang="ru-RU" sz="1000" b="0" strike="sngStrike" dirty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Повышение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уровня информированности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субъектов предпринимательства и потребителей товаров, работ и услуг о состоянии конкуренции на приоритетных и социально значимых рынках НСО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также качества размещаемой 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официальной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информации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71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Актуализация «Дорожной карты»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достижения целевых значений показателей мероприятий по содействию развитию конкуренции на территории Новосибирской области до 2018 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года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механизмов государственно-частного и </a:t>
                      </a:r>
                      <a:r>
                        <a:rPr lang="ru-RU" sz="1300" b="1" u="none" strike="noStrike" dirty="0" err="1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муниципально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-частного партнерства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endParaRPr lang="ru-RU" sz="1300" u="none" strike="noStrike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</a:t>
                      </a:r>
                      <a:r>
                        <a:rPr lang="ru-RU" sz="1300" u="none" strike="noStrike" dirty="0" err="1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т.ч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путем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заключения концессионных соглашений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Осуществление </a:t>
                      </a: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Межотраслевым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советом потребителей общественного контроля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ru-RU" sz="1300" u="none" strike="noStrike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формированием и реализацией инвестиционных программ СЕМ и тарифного регулирования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Проведение мероприятий, направленных на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конкуренции при осуществлении процедур </a:t>
                      </a: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гос.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 </a:t>
                      </a:r>
                      <a:r>
                        <a:rPr lang="ru-RU" sz="1300" b="1" u="none" strike="noStrike" dirty="0" err="1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</a:t>
                      </a: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закупок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</a:t>
                      </a:r>
                      <a:r>
                        <a:rPr lang="ru-RU" sz="1300" u="none" strike="noStrike" dirty="0" err="1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т.ч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за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счет расширения участия в указанных процедурах субъектов 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МСП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8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Организация работы </a:t>
                      </a:r>
                      <a:endParaRPr lang="ru-RU" sz="1300" b="1" u="none" strike="noStrike" dirty="0" smtClean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достижению целевых значений контрольных показателей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эффективности, установленных в «Дорожной карте»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Проведение технологического ценового аудита </a:t>
                      </a:r>
                      <a:endParaRPr lang="ru-RU" sz="1300" b="1" u="none" strike="noStrike" dirty="0" smtClean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отношении объектов капитального строительства сметной стоимостью 1,5 млрд. рублей и более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Проведение </a:t>
                      </a:r>
                      <a:r>
                        <a:rPr lang="ru-RU" sz="1300" b="1" u="none" strike="noStrike" dirty="0" smtClean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мероприятий </a:t>
                      </a: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поддержке негосударственных организаций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</a:t>
                      </a:r>
                      <a:endParaRPr lang="ru-RU" sz="1300" u="none" strike="noStrike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</a:t>
                      </a:r>
                      <a:r>
                        <a:rPr lang="ru-RU" sz="1300" u="none" strike="noStrike" dirty="0" err="1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т.ч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социально</a:t>
                      </a:r>
                      <a:r>
                        <a:rPr lang="ru-RU" sz="1300" u="none" strike="noStrike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ориентированных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некоммерческих организаций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A2144F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Внедрение лучших региональных практик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содействия развитию конкуренции по результатам </a:t>
                      </a:r>
                      <a:r>
                        <a:rPr lang="ru-RU" sz="130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2017 </a:t>
                      </a:r>
                      <a:r>
                        <a:rPr lang="ru-RU" sz="13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г.</a:t>
                      </a:r>
                      <a:endParaRPr lang="ru-RU" sz="1300" strike="sng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3160" marR="4316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7506" y="681384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98467" y="685319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681383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96236" y="686301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3060784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98467" y="3059060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7506" y="3060784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703494" y="3060784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692033" y="5045866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99992" y="5040404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298466" y="5045866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07505" y="5040404"/>
            <a:ext cx="72007" cy="7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0785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72816"/>
            <a:ext cx="9144000" cy="1944216"/>
          </a:xfrm>
        </p:spPr>
        <p:txBody>
          <a:bodyPr anchor="ctr"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auto">
          <a:xfrm>
            <a:off x="11753" y="5589240"/>
            <a:ext cx="91377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16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Врио</a:t>
            </a:r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заместителя </a:t>
            </a:r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Председателя Правительства Новосибирской области – </a:t>
            </a:r>
          </a:p>
          <a:p>
            <a:pPr algn="ctr" eaLnBrk="1" hangingPunct="1"/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министра</a:t>
            </a:r>
            <a:r>
              <a:rPr lang="en-US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области </a:t>
            </a:r>
          </a:p>
          <a:p>
            <a:pPr algn="ctr" eaLnBrk="1" hangingPunct="1"/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Молчанова О.В.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3527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79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8226"/>
            <a:ext cx="8316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Источники информации, используемые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 в докладе </a:t>
            </a:r>
            <a:endParaRPr lang="ru-RU" sz="2800" dirty="0"/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2267744" y="1634299"/>
            <a:ext cx="2376264" cy="158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lvl="0">
              <a:lnSpc>
                <a:spcPct val="110000"/>
              </a:lnSpc>
              <a:spcBef>
                <a:spcPct val="0"/>
              </a:spcBef>
            </a:pPr>
            <a:endParaRPr lang="ru-RU" altLang="ru-RU" sz="1200" kern="0" dirty="0">
              <a:solidFill>
                <a:sysClr val="windowText" lastClr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4932040" y="1634297"/>
            <a:ext cx="2016224" cy="151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z="1600" kern="0" dirty="0">
                <a:solidFill>
                  <a:sysClr val="windowText" lastClr="000000"/>
                </a:solidFill>
                <a:latin typeface="Tahoma" charset="0"/>
                <a:cs typeface="Tahoma" charset="0"/>
              </a:rPr>
              <a:t> </a:t>
            </a:r>
            <a:r>
              <a:rPr lang="ru-RU" altLang="ru-RU" sz="1600" kern="0" dirty="0">
                <a:solidFill>
                  <a:sysClr val="windowText" lastClr="000000"/>
                </a:solidFill>
                <a:latin typeface="Tahoma" charset="0"/>
                <a:cs typeface="Tahoma" charset="0"/>
                <a:sym typeface="Tahoma" charset="0"/>
              </a:rPr>
              <a:t> </a:t>
            </a: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6876256" y="1718437"/>
            <a:ext cx="2016224" cy="151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endParaRPr lang="ru-RU" altLang="ru-RU" sz="1600" kern="0" dirty="0">
              <a:solidFill>
                <a:sysClr val="windowText" lastClr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2599" y="972333"/>
            <a:ext cx="8547873" cy="2600684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Полилиния 28"/>
          <p:cNvSpPr/>
          <p:nvPr/>
        </p:nvSpPr>
        <p:spPr>
          <a:xfrm>
            <a:off x="272599" y="3573016"/>
            <a:ext cx="4320000" cy="1620000"/>
          </a:xfrm>
          <a:custGeom>
            <a:avLst/>
            <a:gdLst>
              <a:gd name="connsiteX0" fmla="*/ 0 w 5185706"/>
              <a:gd name="connsiteY0" fmla="*/ 0 h 1221273"/>
              <a:gd name="connsiteX1" fmla="*/ 5185706 w 5185706"/>
              <a:gd name="connsiteY1" fmla="*/ 0 h 1221273"/>
              <a:gd name="connsiteX2" fmla="*/ 5185706 w 5185706"/>
              <a:gd name="connsiteY2" fmla="*/ 1221273 h 1221273"/>
              <a:gd name="connsiteX3" fmla="*/ 0 w 5185706"/>
              <a:gd name="connsiteY3" fmla="*/ 1221273 h 1221273"/>
              <a:gd name="connsiteX4" fmla="*/ 0 w 5185706"/>
              <a:gd name="connsiteY4" fmla="*/ 0 h 122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5706" h="1221273">
                <a:moveTo>
                  <a:pt x="0" y="0"/>
                </a:moveTo>
                <a:lnTo>
                  <a:pt x="5185706" y="0"/>
                </a:lnTo>
                <a:lnTo>
                  <a:pt x="5185706" y="1221273"/>
                </a:lnTo>
                <a:lnTo>
                  <a:pt x="0" y="122127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6699">
                  <a:shade val="30000"/>
                  <a:satMod val="115000"/>
                </a:srgbClr>
              </a:gs>
              <a:gs pos="50000">
                <a:srgbClr val="006699">
                  <a:shade val="67500"/>
                  <a:satMod val="115000"/>
                </a:srgbClr>
              </a:gs>
              <a:gs pos="100000">
                <a:srgbClr val="006699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lvl="0" algn="ctr" defTabSz="711200" rtl="0">
              <a:spcBef>
                <a:spcPct val="0"/>
              </a:spcBef>
            </a:pPr>
            <a:r>
              <a:rPr lang="ru-RU" sz="1600" b="1" kern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Информация, </a:t>
            </a:r>
          </a:p>
          <a:p>
            <a:pPr lvl="0" algn="ctr" defTabSz="711200" rtl="0">
              <a:spcBef>
                <a:spcPct val="0"/>
              </a:spcBef>
            </a:pPr>
            <a:r>
              <a:rPr lang="ru-RU" sz="1600" b="1" kern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предоставленная ОИОГВ</a:t>
            </a:r>
            <a:r>
              <a:rPr lang="en-US" sz="1600" b="1" kern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kern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</a:t>
            </a:r>
            <a:endParaRPr lang="ru-RU" sz="1600" b="1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4592601" y="3596234"/>
            <a:ext cx="4227873" cy="1596783"/>
          </a:xfrm>
          <a:custGeom>
            <a:avLst/>
            <a:gdLst>
              <a:gd name="connsiteX0" fmla="*/ 0 w 4825284"/>
              <a:gd name="connsiteY0" fmla="*/ 0 h 1465525"/>
              <a:gd name="connsiteX1" fmla="*/ 4825284 w 4825284"/>
              <a:gd name="connsiteY1" fmla="*/ 0 h 1465525"/>
              <a:gd name="connsiteX2" fmla="*/ 4825284 w 4825284"/>
              <a:gd name="connsiteY2" fmla="*/ 1465525 h 1465525"/>
              <a:gd name="connsiteX3" fmla="*/ 0 w 4825284"/>
              <a:gd name="connsiteY3" fmla="*/ 1465525 h 1465525"/>
              <a:gd name="connsiteX4" fmla="*/ 0 w 4825284"/>
              <a:gd name="connsiteY4" fmla="*/ 0 h 146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5284" h="1465525">
                <a:moveTo>
                  <a:pt x="0" y="0"/>
                </a:moveTo>
                <a:lnTo>
                  <a:pt x="4825284" y="0"/>
                </a:lnTo>
                <a:lnTo>
                  <a:pt x="4825284" y="1465525"/>
                </a:lnTo>
                <a:lnTo>
                  <a:pt x="0" y="146552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6699">
                  <a:shade val="30000"/>
                  <a:satMod val="115000"/>
                </a:srgbClr>
              </a:gs>
              <a:gs pos="50000">
                <a:srgbClr val="006699">
                  <a:shade val="67500"/>
                  <a:satMod val="115000"/>
                </a:srgbClr>
              </a:gs>
              <a:gs pos="100000">
                <a:srgbClr val="006699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lvl="0" algn="ctr" defTabSz="711200">
              <a:spcBef>
                <a:spcPct val="0"/>
              </a:spcBef>
            </a:pP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Результаты мониторинга состояния и развития конкурентной среды на рынках товаров, работ и услуг Новосибирской области за 2017 год </a:t>
            </a:r>
          </a:p>
          <a:p>
            <a:pPr lvl="0" algn="ctr" defTabSz="711200">
              <a:spcBef>
                <a:spcPct val="0"/>
              </a:spcBef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(ООО «Эс Ай Эс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Корпорейшн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»)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272599" y="5193016"/>
            <a:ext cx="4320000" cy="1314256"/>
          </a:xfrm>
          <a:custGeom>
            <a:avLst/>
            <a:gdLst>
              <a:gd name="connsiteX0" fmla="*/ 0 w 5692097"/>
              <a:gd name="connsiteY0" fmla="*/ 0 h 1465525"/>
              <a:gd name="connsiteX1" fmla="*/ 5692097 w 5692097"/>
              <a:gd name="connsiteY1" fmla="*/ 0 h 1465525"/>
              <a:gd name="connsiteX2" fmla="*/ 5692097 w 5692097"/>
              <a:gd name="connsiteY2" fmla="*/ 1465525 h 1465525"/>
              <a:gd name="connsiteX3" fmla="*/ 0 w 5692097"/>
              <a:gd name="connsiteY3" fmla="*/ 1465525 h 1465525"/>
              <a:gd name="connsiteX4" fmla="*/ 0 w 5692097"/>
              <a:gd name="connsiteY4" fmla="*/ 0 h 146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2097" h="1465525">
                <a:moveTo>
                  <a:pt x="0" y="0"/>
                </a:moveTo>
                <a:lnTo>
                  <a:pt x="5692097" y="0"/>
                </a:lnTo>
                <a:lnTo>
                  <a:pt x="5692097" y="1465525"/>
                </a:lnTo>
                <a:lnTo>
                  <a:pt x="0" y="1465525"/>
                </a:lnTo>
                <a:lnTo>
                  <a:pt x="0" y="0"/>
                </a:lnTo>
                <a:close/>
              </a:path>
            </a:pathLst>
          </a:custGeom>
          <a:solidFill>
            <a:srgbClr val="0066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algn="ctr" defTabSz="711200">
              <a:spcBef>
                <a:spcPct val="0"/>
              </a:spcBef>
            </a:pP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Информация, предоставленная </a:t>
            </a:r>
          </a:p>
          <a:p>
            <a:pPr algn="ctr" defTabSz="711200">
              <a:spcBef>
                <a:spcPct val="0"/>
              </a:spcBef>
            </a:pP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Новосибирским УФАС  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4592601" y="5193018"/>
            <a:ext cx="4227873" cy="1314255"/>
          </a:xfrm>
          <a:custGeom>
            <a:avLst/>
            <a:gdLst>
              <a:gd name="connsiteX0" fmla="*/ 0 w 5524323"/>
              <a:gd name="connsiteY0" fmla="*/ 0 h 1180590"/>
              <a:gd name="connsiteX1" fmla="*/ 5524323 w 5524323"/>
              <a:gd name="connsiteY1" fmla="*/ 0 h 1180590"/>
              <a:gd name="connsiteX2" fmla="*/ 5524323 w 5524323"/>
              <a:gd name="connsiteY2" fmla="*/ 1180590 h 1180590"/>
              <a:gd name="connsiteX3" fmla="*/ 0 w 5524323"/>
              <a:gd name="connsiteY3" fmla="*/ 1180590 h 1180590"/>
              <a:gd name="connsiteX4" fmla="*/ 0 w 5524323"/>
              <a:gd name="connsiteY4" fmla="*/ 0 h 118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323" h="1180590">
                <a:moveTo>
                  <a:pt x="0" y="0"/>
                </a:moveTo>
                <a:lnTo>
                  <a:pt x="5524323" y="0"/>
                </a:lnTo>
                <a:lnTo>
                  <a:pt x="5524323" y="1180590"/>
                </a:lnTo>
                <a:lnTo>
                  <a:pt x="0" y="1180590"/>
                </a:lnTo>
                <a:lnTo>
                  <a:pt x="0" y="0"/>
                </a:lnTo>
                <a:close/>
              </a:path>
            </a:pathLst>
          </a:custGeom>
          <a:solidFill>
            <a:srgbClr val="0066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</a:t>
            </a:r>
            <a:r>
              <a:rPr lang="ru-RU" sz="1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Новосибирскстата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197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18226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ahoma" charset="0"/>
                <a:cs typeface="Tahoma" charset="0"/>
              </a:rPr>
              <a:t>Реализация Стандарта на 01.01.2018</a:t>
            </a:r>
            <a:endParaRPr lang="ru-RU" sz="2400" b="1" dirty="0">
              <a:solidFill>
                <a:srgbClr val="002060"/>
              </a:solidFill>
              <a:latin typeface="Tahoma" charset="0"/>
              <a:cs typeface="Tahoma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347940"/>
              </p:ext>
            </p:extLst>
          </p:nvPr>
        </p:nvGraphicFramePr>
        <p:xfrm>
          <a:off x="108332" y="563413"/>
          <a:ext cx="8856982" cy="61071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91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5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49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Разделы </a:t>
                      </a: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Стандарта</a:t>
                      </a:r>
                      <a:endParaRPr lang="ru-RU" sz="1100" b="1" kern="12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Выполненные мероприятия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96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Раздел I. Общие </a:t>
                      </a:r>
                      <a:r>
                        <a:rPr lang="ru-RU" sz="1100" b="1" dirty="0" smtClean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положения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Соглашения с</a:t>
                      </a:r>
                      <a:r>
                        <a:rPr lang="ru-RU" sz="1100" baseline="0" dirty="0" smtClean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30 муниципальными</a:t>
                      </a:r>
                      <a:r>
                        <a:rPr lang="ru-RU" sz="1100" baseline="0" dirty="0" smtClean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районами и </a:t>
                      </a:r>
                      <a:r>
                        <a:rPr lang="ru-RU" sz="1100" dirty="0">
                          <a:effectLst/>
                          <a:latin typeface="Arial Narrow" panose="020B0606020202030204" pitchFamily="34" charset="0"/>
                        </a:rPr>
                        <a:t>5 </a:t>
                      </a: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городскими округами.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912">
                <a:tc row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Раздел II. Определение уполномоченного органа</a:t>
                      </a:r>
                      <a:endParaRPr lang="ru-RU" sz="1100" b="1" dirty="0">
                        <a:solidFill>
                          <a:srgbClr val="A2144F"/>
                        </a:solidFill>
                        <a:effectLst/>
                        <a:latin typeface="Arial Narrow" panose="020B0606020202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Уполномоченный орган по содействию развитию конкуренции в Новосибирской области –  Минэкономразвития НСО.                                      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Постановление Губернатора Новосибирской области от 11.06.2015 №</a:t>
                      </a:r>
                      <a:r>
                        <a:rPr lang="en-US" sz="1100" dirty="0" smtClean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111.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9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Подготовлен ежегодный  доклад о состоянии и развитии конкурентной среды на рынках товаров, работ и услуг Новосибирской области за 2017 год  для его рассмотрения и утверждения коллегиальным органом.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4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Обучение в 2017 году: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1) совещание с инвестиционными уполномоченными;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2) курсы повышения квалификации по теме: «Основные аспекты проведения оценки регулирующего воздействия проектов муниципальных нормативных правовых актов муниципальных образований Новосибирской области»;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3) обучение по практике применения проектов ГЧП;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4) I  Форум Сибирского Федерального округа по ГЧП.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7923">
                <a:tc v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A2144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1) приказ Минэкономразвития НСО от 20.10.2016 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103 «О формировании регионального рейтинга инвестиционной привлекательности муниципальных районов и городских округов Новосибирской области»;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2) постановление Губернатора НСО от 09.01.2018 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 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 формировании системы поощрений по результатам регионального рейтинга инвестиционной привлекательности муниципальных районов и городских округов Новосибирской области»;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3) В 2017 году сформирован рейтинг  инвестиционной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привлекательности.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798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Раздел III. Рассмотрение вопросов содействия развитию конкуренции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на заседаниях коллегиального органа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Постановление Губернатора НСО от 09.10.2015 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210 «О Совете по содействию развитию конкуренции в Новосибирской области»;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 2017 году проведено 3 заседания: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заседание Совета 02.03.2017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заседание Совета 30.05.2017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заседание Совета 07.09.2017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48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Раздел IV. Утверждение перечня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приоритетных </a:t>
                      </a: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 перечня социально значимых </a:t>
                      </a:r>
                      <a:r>
                        <a:rPr lang="ru-RU" sz="1100" b="1" kern="1200" dirty="0" smtClean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рынков</a:t>
                      </a:r>
                      <a:endParaRPr lang="ru-RU" sz="1100" b="1" kern="1200" dirty="0">
                        <a:solidFill>
                          <a:srgbClr val="A2144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Постановление Губернатора НСО от 27.01.2016 № 23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 утверждении перечня социально значимых и приоритетных рынков для содействия развитию конкуренции в Новосибирской области».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 2017 в Перечень дополнительно включены: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 социально значимых рынка;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 приоритетных рынка.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65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18226"/>
            <a:ext cx="6175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charset="0"/>
                <a:cs typeface="Tahoma" charset="0"/>
              </a:rPr>
              <a:t>Реализация Стандарта на 01.01.2018</a:t>
            </a:r>
            <a:endParaRPr lang="ru-RU" sz="2400" b="1" dirty="0">
              <a:solidFill>
                <a:srgbClr val="002060"/>
              </a:solidFill>
              <a:latin typeface="Tahoma" charset="0"/>
              <a:cs typeface="Tahoma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388358"/>
              </p:ext>
            </p:extLst>
          </p:nvPr>
        </p:nvGraphicFramePr>
        <p:xfrm>
          <a:off x="179512" y="653663"/>
          <a:ext cx="8784976" cy="614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41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43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Разделы </a:t>
                      </a: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Стандарта</a:t>
                      </a:r>
                      <a:endParaRPr lang="ru-RU" sz="1100" b="1" kern="12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Выполненные мероприятия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27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Раздел V. Разработка «дорожной карты»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Постановление Губернатора НСО от 15.06.2016 № 143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 утверждении «Дорожной карты» достижения целевых значений показателей мероприятий по содействию развитию конкуренции на территории Новосибирской области до 2018 года».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8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Раздел VI. Проведение мониторинга</a:t>
                      </a:r>
                      <a:endParaRPr lang="ru-RU" sz="1100" b="1" dirty="0">
                        <a:solidFill>
                          <a:srgbClr val="A2144F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 рамках гос. контракта от 04.10.2017 № 57-ОК/2017 ООО «Исследовательская компания «Эс Ай Эс 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Корпорейшен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 оказаны услуги по выполнению научно-исследовательской работы по теме: «Мониторинг состояния и развития конкурентной среды на рынках товаров, работ и услуг Новосибирской области за 2017 год». 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2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Раздел VII. Создание и реализация механизмов общественного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контроля за деятельностью субъектов естественных монополий</a:t>
                      </a:r>
                      <a:endParaRPr lang="ru-RU" sz="1100" b="1" dirty="0">
                        <a:solidFill>
                          <a:srgbClr val="A2144F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Распоряжение Губернатора НСО от 30.12.2016 № 237-р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 создании межотраслевого совета потребителей по вопросам деятельности субъектов естественных монополий при Губернаторе Новосибирской области».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Постановление Губернатора НСО от 31.01.2017 № 10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 утверждении Положения о межотраслевом совете потребителей по вопросам деятельности субъектов естественных монополий при Губернаторе Новосибирской области».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Постановление Губернатора НСО от 23.03.2017 № 51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 образовании межотраслевого совета потребителей по вопросам деятельности субъектов естественных монополий при Губернаторе Новосибирской области».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Постановление Правительства НСО от 22.12.2016 № 432-п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 утверждении Положения о проведении обязательного публичного технологического и ценового аудита крупных инвестиционных проектов с государственным участием Новосибирской области».</a:t>
                      </a:r>
                    </a:p>
                    <a:p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На инвестиционной карте НСО размещена информация: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- о свободных резервах трансформаторной мощности с указанием ориентировочного места подключения (технолог. присоединения) к сетям территориальных сетевых организаций;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об ориентировочных местах подключения (технолог. присоединения) к сетям газораспределительных станций.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В 2017 году проведено 4 заседания Межотраслевого совета потребителей.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A2144F"/>
                          </a:solidFill>
                          <a:effectLst/>
                          <a:latin typeface="Arial Narrow" panose="020B0606020202030204" pitchFamily="34" charset="0"/>
                        </a:rPr>
                        <a:t>Раздел VIII. Повышение уровня информированности субъектов предпринимательской деятельности и потребителей товаров, работ и услуг о состоянии конкурентной среды и деятельности по содействию развитию конкуренции</a:t>
                      </a:r>
                      <a:endParaRPr lang="ru-RU" sz="1100" b="1" dirty="0">
                        <a:solidFill>
                          <a:srgbClr val="A2144F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 Narrow" panose="020B0606020202030204" pitchFamily="34" charset="0"/>
                        </a:rPr>
                        <a:t>Информация о внедрении Стандарта развития конкуренции в регионе размещена на сайте </a:t>
                      </a: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министерства </a:t>
                      </a:r>
                      <a:r>
                        <a:rPr lang="ru-RU" sz="1100" dirty="0">
                          <a:effectLst/>
                          <a:latin typeface="Arial Narrow" panose="020B0606020202030204" pitchFamily="34" charset="0"/>
                        </a:rPr>
                        <a:t>экономического развития </a:t>
                      </a:r>
                      <a:r>
                        <a:rPr lang="ru-RU" sz="1100" dirty="0" smtClean="0">
                          <a:effectLst/>
                          <a:latin typeface="Arial Narrow" panose="020B0606020202030204" pitchFamily="34" charset="0"/>
                        </a:rPr>
                        <a:t>НСО</a:t>
                      </a:r>
                      <a:r>
                        <a:rPr lang="ru-RU" sz="1100" baseline="0" dirty="0" smtClean="0">
                          <a:effectLst/>
                          <a:latin typeface="Arial Narrow" panose="020B0606020202030204" pitchFamily="34" charset="0"/>
                        </a:rPr>
                        <a:t> и Инвестиционном портале НСО.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41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1340768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СТРУКТУРНЫЕ ПОКАЗАТЕЛИ</a:t>
            </a:r>
          </a:p>
          <a:p>
            <a:pPr algn="ctr"/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СОСТОЯНИЯ КОНКУРЕНЦИИ</a:t>
            </a:r>
          </a:p>
          <a:p>
            <a:pPr algn="ctr"/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НОВОСИБИРСКОЙ ОБЛАСТИ</a:t>
            </a: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74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65197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7127" y="620688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</a:t>
            </a:r>
            <a:r>
              <a:rPr lang="ru-RU" sz="1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зарегистрированных </a:t>
            </a:r>
            <a:r>
              <a:rPr lang="ru-RU" sz="1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</a:t>
            </a:r>
            <a:r>
              <a:rPr lang="ru-RU" sz="14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единиц</a:t>
            </a:r>
            <a:endParaRPr lang="ru-RU" sz="14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3893" y="620688"/>
            <a:ext cx="41898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Демография </a:t>
            </a:r>
            <a:r>
              <a:rPr lang="ru-RU" sz="14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</a:t>
            </a:r>
            <a:r>
              <a:rPr lang="ru-RU" sz="1400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algn="ctr"/>
            <a:r>
              <a:rPr lang="ru-RU" sz="1400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единиц на 1000 организаций</a:t>
            </a:r>
            <a:endParaRPr lang="ru-RU" sz="14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400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20607356"/>
              </p:ext>
            </p:extLst>
          </p:nvPr>
        </p:nvGraphicFramePr>
        <p:xfrm>
          <a:off x="107506" y="1700808"/>
          <a:ext cx="3835777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7506" y="5949280"/>
            <a:ext cx="87849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Коэффициент рождаемости организаций- отношение количества зарегистрированных организаций за отчетный период к ½ суммы количества организаций, учтенных в </a:t>
            </a:r>
            <a:r>
              <a:rPr lang="ru-RU" sz="900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Статрегистре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Росстата на первую и последнюю дату отчетного периода, и умноженное на 1000.</a:t>
            </a:r>
          </a:p>
          <a:p>
            <a:endParaRPr lang="ru-RU" sz="9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Коэффициент </a:t>
            </a:r>
            <a:r>
              <a:rPr lang="ru-RU" sz="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ликвидации 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 - отношение количества официально ликвидированных организаций за отчетный период к ½ суммы количества организаций, учтенных в </a:t>
            </a:r>
            <a:r>
              <a:rPr lang="ru-RU" sz="900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Статрегистре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Росстата на первую и последнюю дату отчетного периода, и умноженное на 1000.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3596692"/>
              </p:ext>
            </p:extLst>
          </p:nvPr>
        </p:nvGraphicFramePr>
        <p:xfrm>
          <a:off x="4245559" y="1772816"/>
          <a:ext cx="4646921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6630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Другая 62">
      <a:dk1>
        <a:srgbClr val="002060"/>
      </a:dk1>
      <a:lt1>
        <a:srgbClr val="FFFFFF"/>
      </a:lt1>
      <a:dk2>
        <a:srgbClr val="002060"/>
      </a:dk2>
      <a:lt2>
        <a:srgbClr val="ADC1EA"/>
      </a:lt2>
      <a:accent1>
        <a:srgbClr val="002060"/>
      </a:accent1>
      <a:accent2>
        <a:srgbClr val="3366CC"/>
      </a:accent2>
      <a:accent3>
        <a:srgbClr val="526DB0"/>
      </a:accent3>
      <a:accent4>
        <a:srgbClr val="989AAC"/>
      </a:accent4>
      <a:accent5>
        <a:srgbClr val="3366CC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Главная">
  <a:themeElements>
    <a:clrScheme name="Другая 62">
      <a:dk1>
        <a:srgbClr val="002060"/>
      </a:dk1>
      <a:lt1>
        <a:srgbClr val="FFFFFF"/>
      </a:lt1>
      <a:dk2>
        <a:srgbClr val="002060"/>
      </a:dk2>
      <a:lt2>
        <a:srgbClr val="ADC1EA"/>
      </a:lt2>
      <a:accent1>
        <a:srgbClr val="002060"/>
      </a:accent1>
      <a:accent2>
        <a:srgbClr val="3366CC"/>
      </a:accent2>
      <a:accent3>
        <a:srgbClr val="526DB0"/>
      </a:accent3>
      <a:accent4>
        <a:srgbClr val="989AAC"/>
      </a:accent4>
      <a:accent5>
        <a:srgbClr val="3366CC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5119</TotalTime>
  <Words>3620</Words>
  <Application>Microsoft Office PowerPoint</Application>
  <PresentationFormat>Экран (4:3)</PresentationFormat>
  <Paragraphs>683</Paragraphs>
  <Slides>41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50" baseType="lpstr">
      <vt:lpstr>Arial</vt:lpstr>
      <vt:lpstr>Arial Narrow</vt:lpstr>
      <vt:lpstr>Calibri</vt:lpstr>
      <vt:lpstr>PingFang SC Regular</vt:lpstr>
      <vt:lpstr>Tahoma</vt:lpstr>
      <vt:lpstr>Times New Roman</vt:lpstr>
      <vt:lpstr>Wingdings</vt:lpstr>
      <vt:lpstr>Главная</vt:lpstr>
      <vt:lpstr>1_Главная</vt:lpstr>
      <vt:lpstr>Доклад  о состоянии и развитии конкурентной среды  на рынках товаров, работ и услуг  Новосибирской области за 2017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внедрения Стандарта развития конкуренции  в Новосибирской области  за 2016 год и планы на 2017 год</dc:title>
  <dc:creator>Кузьмина Елена Анатольевна</dc:creator>
  <cp:lastModifiedBy>Полянских Маргарита Александровна</cp:lastModifiedBy>
  <cp:revision>359</cp:revision>
  <cp:lastPrinted>2017-02-28T07:56:50Z</cp:lastPrinted>
  <dcterms:created xsi:type="dcterms:W3CDTF">2017-02-14T04:53:13Z</dcterms:created>
  <dcterms:modified xsi:type="dcterms:W3CDTF">2018-03-01T07:28:49Z</dcterms:modified>
</cp:coreProperties>
</file>