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B9A3"/>
    <a:srgbClr val="14100C"/>
    <a:srgbClr val="B8884C"/>
    <a:srgbClr val="F8F8F8"/>
    <a:srgbClr val="F1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/>
    <p:restoredTop sz="94695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96C9EE-BCA8-49CE-8AE4-8E14F64C5C8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37B4A6-DF48-447B-B455-2D051E8F837B}">
      <dgm:prSet phldrT="[Текст]"/>
      <dgm:spPr>
        <a:solidFill>
          <a:schemeClr val="accent1">
            <a:lumMod val="40000"/>
            <a:lumOff val="60000"/>
            <a:alpha val="83000"/>
          </a:schemeClr>
        </a:solidFill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gm:spPr>
      <dgm:t>
        <a:bodyPr/>
        <a:lstStyle/>
        <a:p>
          <a:pPr algn="l"/>
          <a:r>
            <a: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Сокращение доли хозяйствующих субъектов, учреждаемых или контролируемых государством или муниципальными образованиями, в общем количестве хозяйствующих субъектов, осуществляющих деятельность на товарных рынках</a:t>
          </a:r>
        </a:p>
      </dgm:t>
    </dgm:pt>
    <dgm:pt modelId="{12563029-68C0-468D-9657-47DA63D044F2}" type="parTrans" cxnId="{4C3BC46D-5403-41C5-9CFB-995EA7E11747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A976442-7492-4CEF-AE80-EC26309896F4}" type="sibTrans" cxnId="{4C3BC46D-5403-41C5-9CFB-995EA7E11747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FDF839F-EBBB-43B9-B940-03221A808693}">
      <dgm:prSet phldrT="[Текст]"/>
      <dgm:spPr>
        <a:solidFill>
          <a:schemeClr val="accent1">
            <a:lumMod val="40000"/>
            <a:lumOff val="60000"/>
            <a:alpha val="83000"/>
          </a:schemeClr>
        </a:solidFill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gm:spPr>
      <dgm:t>
        <a:bodyPr/>
        <a:lstStyle/>
        <a:p>
          <a:pPr algn="l"/>
          <a:r>
            <a: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Сочетание превентивного и последующего контроля для целей защиты конкуренции</a:t>
          </a:r>
        </a:p>
      </dgm:t>
    </dgm:pt>
    <dgm:pt modelId="{6F1015BC-1D13-49F8-B9C4-F7F6790C79EA}" type="parTrans" cxnId="{4E11E197-3C3F-42E2-B21F-86FFF2F46BE4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5440C8-E75B-4422-AAA2-CAD902C3BDAA}" type="sibTrans" cxnId="{4E11E197-3C3F-42E2-B21F-86FFF2F46BE4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36489E-8147-4BB8-A635-2EED0651BF77}">
      <dgm:prSet phldrT="[Текст]"/>
      <dgm:spPr>
        <a:solidFill>
          <a:schemeClr val="accent1">
            <a:lumMod val="40000"/>
            <a:lumOff val="60000"/>
            <a:alpha val="83000"/>
          </a:schemeClr>
        </a:solidFill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gm:spPr>
      <dgm:t>
        <a:bodyPr/>
        <a:lstStyle/>
        <a:p>
          <a:pPr algn="l"/>
          <a:r>
            <a: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Ответственность органов государственной власти и органов местного самоуправления за реализацию государственной политики по развитию конкуренции</a:t>
          </a:r>
        </a:p>
      </dgm:t>
    </dgm:pt>
    <dgm:pt modelId="{A067C10A-66E4-4CE5-8421-516F14ACB436}" type="parTrans" cxnId="{AA916F0A-659E-4FF1-BCB0-A052E9C1D960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3274586-C65E-4C8D-BE66-51816A6326AC}" type="sibTrans" cxnId="{AA916F0A-659E-4FF1-BCB0-A052E9C1D960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FEF25D-0B95-45CC-ADD0-048D63533B4F}">
      <dgm:prSet phldrT="[Текст]"/>
      <dgm:spPr>
        <a:solidFill>
          <a:schemeClr val="accent1">
            <a:lumMod val="40000"/>
            <a:lumOff val="60000"/>
            <a:alpha val="83000"/>
          </a:schemeClr>
        </a:solidFill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gm:spPr>
      <dgm:t>
        <a:bodyPr/>
        <a:lstStyle/>
        <a:p>
          <a:pPr algn="l"/>
          <a:r>
            <a: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Измеримость результатов государственной политики по развитию конкуренции</a:t>
          </a:r>
        </a:p>
      </dgm:t>
    </dgm:pt>
    <dgm:pt modelId="{A8AB8FDC-B6C4-474C-8614-8707C1A7A497}" type="parTrans" cxnId="{38AB6ACE-57E1-47CE-ABFE-ED2736B81533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4B62608-DED9-4B86-881B-E60BEC4C9106}" type="sibTrans" cxnId="{38AB6ACE-57E1-47CE-ABFE-ED2736B81533}">
      <dgm:prSet/>
      <dgm:spPr/>
      <dgm:t>
        <a:bodyPr/>
        <a:lstStyle/>
        <a:p>
          <a:pPr algn="l"/>
          <a:endParaRPr lang="ru-RU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EFEC154-36DA-4402-B172-29D861647F61}" type="pres">
      <dgm:prSet presAssocID="{6F96C9EE-BCA8-49CE-8AE4-8E14F64C5C8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F79A62-4601-4BF7-BCA9-D696C596EC45}" type="pres">
      <dgm:prSet presAssocID="{8337B4A6-DF48-447B-B455-2D051E8F837B}" presName="node" presStyleLbl="node1" presStyleIdx="0" presStyleCnt="4" custScaleX="227501" custScaleY="18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F553D-C64C-4987-A637-01B082562F64}" type="pres">
      <dgm:prSet presAssocID="{3A976442-7492-4CEF-AE80-EC26309896F4}" presName="sibTrans" presStyleCnt="0"/>
      <dgm:spPr/>
    </dgm:pt>
    <dgm:pt modelId="{31FD8418-B814-4C93-B553-83E91762B510}" type="pres">
      <dgm:prSet presAssocID="{3FDF839F-EBBB-43B9-B940-03221A808693}" presName="node" presStyleLbl="node1" presStyleIdx="1" presStyleCnt="4" custScaleX="227501" custScaleY="18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F479F8-52AE-48A9-8AF1-C70C0AA5E551}" type="pres">
      <dgm:prSet presAssocID="{FC5440C8-E75B-4422-AAA2-CAD902C3BDAA}" presName="sibTrans" presStyleCnt="0"/>
      <dgm:spPr/>
    </dgm:pt>
    <dgm:pt modelId="{9DAC926A-9FDE-40CB-BA5A-721D36F3FC4D}" type="pres">
      <dgm:prSet presAssocID="{4136489E-8147-4BB8-A635-2EED0651BF77}" presName="node" presStyleLbl="node1" presStyleIdx="2" presStyleCnt="4" custScaleX="227501" custScaleY="18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1C63C-D787-474F-9FFF-A634A767FA2E}" type="pres">
      <dgm:prSet presAssocID="{93274586-C65E-4C8D-BE66-51816A6326AC}" presName="sibTrans" presStyleCnt="0"/>
      <dgm:spPr/>
    </dgm:pt>
    <dgm:pt modelId="{2E6B52A4-6468-44D0-8386-8D76B40DEBEC}" type="pres">
      <dgm:prSet presAssocID="{4CFEF25D-0B95-45CC-ADD0-048D63533B4F}" presName="node" presStyleLbl="node1" presStyleIdx="3" presStyleCnt="4" custScaleX="227501" custScaleY="1841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2472A1-46C1-4151-9B3E-3AC0540004A2}" type="presOf" srcId="{6F96C9EE-BCA8-49CE-8AE4-8E14F64C5C86}" destId="{1EFEC154-36DA-4402-B172-29D861647F61}" srcOrd="0" destOrd="0" presId="urn:microsoft.com/office/officeart/2005/8/layout/default"/>
    <dgm:cxn modelId="{E0D85E73-0CD7-432C-BE9E-2DF4122C916C}" type="presOf" srcId="{4CFEF25D-0B95-45CC-ADD0-048D63533B4F}" destId="{2E6B52A4-6468-44D0-8386-8D76B40DEBEC}" srcOrd="0" destOrd="0" presId="urn:microsoft.com/office/officeart/2005/8/layout/default"/>
    <dgm:cxn modelId="{8113FB7C-384F-43D5-8BFB-027A2FD5DB87}" type="presOf" srcId="{3FDF839F-EBBB-43B9-B940-03221A808693}" destId="{31FD8418-B814-4C93-B553-83E91762B510}" srcOrd="0" destOrd="0" presId="urn:microsoft.com/office/officeart/2005/8/layout/default"/>
    <dgm:cxn modelId="{4C3BC46D-5403-41C5-9CFB-995EA7E11747}" srcId="{6F96C9EE-BCA8-49CE-8AE4-8E14F64C5C86}" destId="{8337B4A6-DF48-447B-B455-2D051E8F837B}" srcOrd="0" destOrd="0" parTransId="{12563029-68C0-468D-9657-47DA63D044F2}" sibTransId="{3A976442-7492-4CEF-AE80-EC26309896F4}"/>
    <dgm:cxn modelId="{68A837C3-8BFE-45AE-9E21-E9792F2D2287}" type="presOf" srcId="{4136489E-8147-4BB8-A635-2EED0651BF77}" destId="{9DAC926A-9FDE-40CB-BA5A-721D36F3FC4D}" srcOrd="0" destOrd="0" presId="urn:microsoft.com/office/officeart/2005/8/layout/default"/>
    <dgm:cxn modelId="{AA916F0A-659E-4FF1-BCB0-A052E9C1D960}" srcId="{6F96C9EE-BCA8-49CE-8AE4-8E14F64C5C86}" destId="{4136489E-8147-4BB8-A635-2EED0651BF77}" srcOrd="2" destOrd="0" parTransId="{A067C10A-66E4-4CE5-8421-516F14ACB436}" sibTransId="{93274586-C65E-4C8D-BE66-51816A6326AC}"/>
    <dgm:cxn modelId="{597438A3-7E32-4A0D-A585-AC73DA824192}" type="presOf" srcId="{8337B4A6-DF48-447B-B455-2D051E8F837B}" destId="{78F79A62-4601-4BF7-BCA9-D696C596EC45}" srcOrd="0" destOrd="0" presId="urn:microsoft.com/office/officeart/2005/8/layout/default"/>
    <dgm:cxn modelId="{4E11E197-3C3F-42E2-B21F-86FFF2F46BE4}" srcId="{6F96C9EE-BCA8-49CE-8AE4-8E14F64C5C86}" destId="{3FDF839F-EBBB-43B9-B940-03221A808693}" srcOrd="1" destOrd="0" parTransId="{6F1015BC-1D13-49F8-B9C4-F7F6790C79EA}" sibTransId="{FC5440C8-E75B-4422-AAA2-CAD902C3BDAA}"/>
    <dgm:cxn modelId="{38AB6ACE-57E1-47CE-ABFE-ED2736B81533}" srcId="{6F96C9EE-BCA8-49CE-8AE4-8E14F64C5C86}" destId="{4CFEF25D-0B95-45CC-ADD0-048D63533B4F}" srcOrd="3" destOrd="0" parTransId="{A8AB8FDC-B6C4-474C-8614-8707C1A7A497}" sibTransId="{64B62608-DED9-4B86-881B-E60BEC4C9106}"/>
    <dgm:cxn modelId="{35346FE9-6AE0-4891-910B-AAE7F4411631}" type="presParOf" srcId="{1EFEC154-36DA-4402-B172-29D861647F61}" destId="{78F79A62-4601-4BF7-BCA9-D696C596EC45}" srcOrd="0" destOrd="0" presId="urn:microsoft.com/office/officeart/2005/8/layout/default"/>
    <dgm:cxn modelId="{47221A8D-CBA8-4A26-B036-74B17E3C5C31}" type="presParOf" srcId="{1EFEC154-36DA-4402-B172-29D861647F61}" destId="{753F553D-C64C-4987-A637-01B082562F64}" srcOrd="1" destOrd="0" presId="urn:microsoft.com/office/officeart/2005/8/layout/default"/>
    <dgm:cxn modelId="{59F98672-1F01-4E04-9822-1654EF27B72A}" type="presParOf" srcId="{1EFEC154-36DA-4402-B172-29D861647F61}" destId="{31FD8418-B814-4C93-B553-83E91762B510}" srcOrd="2" destOrd="0" presId="urn:microsoft.com/office/officeart/2005/8/layout/default"/>
    <dgm:cxn modelId="{08B41A76-DD22-427B-A513-3049925177FF}" type="presParOf" srcId="{1EFEC154-36DA-4402-B172-29D861647F61}" destId="{57F479F8-52AE-48A9-8AF1-C70C0AA5E551}" srcOrd="3" destOrd="0" presId="urn:microsoft.com/office/officeart/2005/8/layout/default"/>
    <dgm:cxn modelId="{53F792C1-36BF-46AA-A6BC-D8D693582512}" type="presParOf" srcId="{1EFEC154-36DA-4402-B172-29D861647F61}" destId="{9DAC926A-9FDE-40CB-BA5A-721D36F3FC4D}" srcOrd="4" destOrd="0" presId="urn:microsoft.com/office/officeart/2005/8/layout/default"/>
    <dgm:cxn modelId="{61C0D296-765F-4381-B7F0-9FDEFB9EAC9A}" type="presParOf" srcId="{1EFEC154-36DA-4402-B172-29D861647F61}" destId="{5E51C63C-D787-474F-9FFF-A634A767FA2E}" srcOrd="5" destOrd="0" presId="urn:microsoft.com/office/officeart/2005/8/layout/default"/>
    <dgm:cxn modelId="{B918FF76-7D52-4BE5-BF78-B0BC907A6EA9}" type="presParOf" srcId="{1EFEC154-36DA-4402-B172-29D861647F61}" destId="{2E6B52A4-6468-44D0-8386-8D76B40DEBEC}" srcOrd="6" destOrd="0" presId="urn:microsoft.com/office/officeart/2005/8/layout/default"/>
  </dgm:cxnLst>
  <dgm:bg>
    <a:noFill/>
    <a:effectLst>
      <a:softEdge rad="1270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48ED9E-9C71-44DB-B786-74F484A0A020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6BB557-6ADE-486E-BD50-8803AB06E96A}">
      <dgm:prSet phldrT="[Текст]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>
            <a:spcAft>
              <a:spcPts val="0"/>
            </a:spcAft>
          </a:pPr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Закон Новосибирской области от </a:t>
          </a:r>
        </a:p>
        <a:p>
          <a:pPr>
            <a:spcAft>
              <a:spcPts val="0"/>
            </a:spcAft>
          </a:pPr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7 ноября 2011 года № 139-ОЗ </a:t>
          </a:r>
        </a:p>
        <a:p>
          <a:pPr>
            <a:spcAft>
              <a:spcPts val="0"/>
            </a:spcAft>
          </a:pPr>
          <a:r>
            <a:rPr lang="ru-RU" b="1" dirty="0">
              <a:latin typeface="Arial" panose="020B0604020202020204" pitchFamily="34" charset="0"/>
              <a:cs typeface="Arial" panose="020B0604020202020204" pitchFamily="34" charset="0"/>
            </a:rPr>
            <a:t>«О государственной поддержке социально ориентированных некоммерческих организаций в Новосибирской области»</a:t>
          </a:r>
          <a:endParaRPr lang="ru-RU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77455E-3599-41E4-9610-033B06D25694}" type="parTrans" cxnId="{A0177CDD-4286-4872-89F3-AB3425DA450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E01160-4874-44D5-8D4D-6ED3486D8919}" type="sibTrans" cxnId="{A0177CDD-4286-4872-89F3-AB3425DA4501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657C9D-33FE-4724-8D46-BFC668EA08AB}">
      <dgm:prSet phldrT="[Текст]" custT="1"/>
      <dgm:spPr>
        <a:gradFill rotWithShape="0">
          <a:gsLst>
            <a:gs pos="0">
              <a:schemeClr val="bg2">
                <a:lumMod val="75000"/>
              </a:schemeClr>
            </a:gs>
            <a:gs pos="99000">
              <a:schemeClr val="accent1"/>
            </a:gs>
          </a:gsLst>
          <a:lin ang="18900000" scaled="1"/>
        </a:gradFill>
        <a:scene3d>
          <a:camera prst="orthographicFront"/>
          <a:lightRig rig="sunrise" dir="t"/>
        </a:scene3d>
        <a:sp3d prstMaterial="softEdge">
          <a:bevelT/>
        </a:sp3d>
      </dgm:spPr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Поддержка творческих инициатив населения, творческих союзов, выдающихся деятелей и организаций в сфере культуры</a:t>
          </a:r>
        </a:p>
      </dgm:t>
    </dgm:pt>
    <dgm:pt modelId="{92CD56DD-D504-49E7-9FB6-C8C1E0A0BD82}" type="parTrans" cxnId="{BD85AF72-3E1B-4F17-B643-483D1D962EC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C20EA9-4FB6-4D0B-AF74-73DE45E6D2B9}" type="sibTrans" cxnId="{BD85AF72-3E1B-4F17-B643-483D1D962EC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778E4D-5EF8-49DA-9F57-CF238767E130}">
      <dgm:prSet custT="1"/>
      <dgm:spPr>
        <a:solidFill>
          <a:schemeClr val="accent1">
            <a:hueOff val="0"/>
            <a:satOff val="0"/>
            <a:lumOff val="0"/>
            <a:alpha val="67000"/>
          </a:schemeClr>
        </a:solidFill>
        <a:scene3d>
          <a:camera prst="orthographicFront"/>
          <a:lightRig rig="sunrise" dir="t"/>
        </a:scene3d>
        <a:sp3d>
          <a:bevelT/>
        </a:sp3d>
      </dgm:spPr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Сохранение нематериального культурного наследия</a:t>
          </a:r>
        </a:p>
      </dgm:t>
    </dgm:pt>
    <dgm:pt modelId="{1CD7D9CA-8A3E-4504-BA8A-2054EFA1E190}" type="parTrans" cxnId="{2DE864C9-754E-4FD9-9679-F92A8A56398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3ABA55-2EE7-496B-8A63-6CCE9F8C40E2}" type="sibTrans" cxnId="{2DE864C9-754E-4FD9-9679-F92A8A56398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C9804D-61D2-4BB6-920A-7519BB07D1C7}">
      <dgm:prSet custT="1"/>
      <dgm:spPr>
        <a:solidFill>
          <a:schemeClr val="accent1">
            <a:hueOff val="0"/>
            <a:satOff val="0"/>
            <a:lumOff val="0"/>
            <a:alpha val="67000"/>
          </a:schemeClr>
        </a:solidFill>
        <a:scene3d>
          <a:camera prst="orthographicFront"/>
          <a:lightRig rig="sunrise" dir="t"/>
        </a:scene3d>
        <a:sp3d prstMaterial="softEdge">
          <a:bevelT/>
        </a:sp3d>
      </dgm:spPr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Сохранение и популяризацию культурного и военно-исторического наследия России</a:t>
          </a:r>
        </a:p>
      </dgm:t>
    </dgm:pt>
    <dgm:pt modelId="{2924DBFE-6053-4C9C-9E70-D7BCD17C3B9A}" type="parTrans" cxnId="{089A1263-F063-464B-9843-36693A76702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581C3EB-C0B0-4691-A8D2-4BE7AC65A62B}" type="sibTrans" cxnId="{089A1263-F063-464B-9843-36693A767022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390973-8D94-4CAA-9B7B-1E2BDA5ED727}">
      <dgm:prSet custT="1"/>
      <dgm:spPr>
        <a:solidFill>
          <a:schemeClr val="accent1">
            <a:hueOff val="0"/>
            <a:satOff val="0"/>
            <a:lumOff val="0"/>
            <a:alpha val="67000"/>
          </a:schemeClr>
        </a:solidFill>
        <a:scene3d>
          <a:camera prst="orthographicFront"/>
          <a:lightRig rig="sunrise" dir="t"/>
        </a:scene3d>
        <a:sp3d prstMaterial="softEdge">
          <a:bevelT/>
        </a:sp3d>
      </dgm:spPr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Поддержка российского кино</a:t>
          </a:r>
        </a:p>
      </dgm:t>
    </dgm:pt>
    <dgm:pt modelId="{7F78C980-90B5-4D5F-9BB1-9C7FD8D70BEC}" type="parTrans" cxnId="{175D28D0-245F-453A-9823-8C50379EF6B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F1C4138-2E59-4F0D-89D3-4BCC30B4CED4}" type="sibTrans" cxnId="{175D28D0-245F-453A-9823-8C50379EF6B7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EFD9DD7-7440-4414-9582-C2B3B3D7EAD1}" type="pres">
      <dgm:prSet presAssocID="{1748ED9E-9C71-44DB-B786-74F484A0A020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430A75-8468-4A62-9B56-95C0DCBA85C8}" type="pres">
      <dgm:prSet presAssocID="{1748ED9E-9C71-44DB-B786-74F484A0A020}" presName="matrix" presStyleCnt="0"/>
      <dgm:spPr/>
    </dgm:pt>
    <dgm:pt modelId="{4A67BB9F-5681-4CF6-8699-EB603E25736F}" type="pres">
      <dgm:prSet presAssocID="{1748ED9E-9C71-44DB-B786-74F484A0A020}" presName="tile1" presStyleLbl="node1" presStyleIdx="0" presStyleCnt="4" custScaleX="95136" custScaleY="95714" custLinFactNeighborX="-6201" custLinFactNeighborY="-4572"/>
      <dgm:spPr/>
      <dgm:t>
        <a:bodyPr/>
        <a:lstStyle/>
        <a:p>
          <a:endParaRPr lang="ru-RU"/>
        </a:p>
      </dgm:t>
    </dgm:pt>
    <dgm:pt modelId="{0E8740BA-2324-46FE-ACAE-50F373D23E73}" type="pres">
      <dgm:prSet presAssocID="{1748ED9E-9C71-44DB-B786-74F484A0A020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703DA-B36C-4E92-A914-C6427BF2967A}" type="pres">
      <dgm:prSet presAssocID="{1748ED9E-9C71-44DB-B786-74F484A0A020}" presName="tile2" presStyleLbl="node1" presStyleIdx="1" presStyleCnt="4" custScaleX="93860" custScaleY="95714" custLinFactNeighborX="-6201" custLinFactNeighborY="-4572"/>
      <dgm:spPr/>
      <dgm:t>
        <a:bodyPr/>
        <a:lstStyle/>
        <a:p>
          <a:endParaRPr lang="ru-RU"/>
        </a:p>
      </dgm:t>
    </dgm:pt>
    <dgm:pt modelId="{FD31F128-57BB-46C6-9375-5708FF1764EF}" type="pres">
      <dgm:prSet presAssocID="{1748ED9E-9C71-44DB-B786-74F484A0A020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DBBBD9-8563-4061-9AD7-1CE80235210D}" type="pres">
      <dgm:prSet presAssocID="{1748ED9E-9C71-44DB-B786-74F484A0A020}" presName="tile3" presStyleLbl="node1" presStyleIdx="2" presStyleCnt="4" custScaleX="94783" custScaleY="95714" custLinFactNeighborX="-6201" custLinFactNeighborY="-4572"/>
      <dgm:spPr/>
      <dgm:t>
        <a:bodyPr/>
        <a:lstStyle/>
        <a:p>
          <a:endParaRPr lang="ru-RU"/>
        </a:p>
      </dgm:t>
    </dgm:pt>
    <dgm:pt modelId="{F7607A7C-B63C-410C-85B7-5EEBF46812A1}" type="pres">
      <dgm:prSet presAssocID="{1748ED9E-9C71-44DB-B786-74F484A0A020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22DEBD-4BF3-4FBD-A1D3-AD43FFB8B2D6}" type="pres">
      <dgm:prSet presAssocID="{1748ED9E-9C71-44DB-B786-74F484A0A020}" presName="tile4" presStyleLbl="node1" presStyleIdx="3" presStyleCnt="4" custScaleX="93860" custScaleY="95714" custLinFactNeighborX="-6201" custLinFactNeighborY="-4572"/>
      <dgm:spPr/>
      <dgm:t>
        <a:bodyPr/>
        <a:lstStyle/>
        <a:p>
          <a:endParaRPr lang="ru-RU"/>
        </a:p>
      </dgm:t>
    </dgm:pt>
    <dgm:pt modelId="{6F825D53-2FDD-45DB-901B-DFB26EFC3B38}" type="pres">
      <dgm:prSet presAssocID="{1748ED9E-9C71-44DB-B786-74F484A0A020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2218B-ACC4-4104-B9B5-470824C77312}" type="pres">
      <dgm:prSet presAssocID="{1748ED9E-9C71-44DB-B786-74F484A0A020}" presName="centerTile" presStyleLbl="fgShp" presStyleIdx="0" presStyleCnt="1" custScaleX="166462" custScaleY="13252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CC491690-AFC1-415B-AC29-C69EE6D80C5F}" type="presOf" srcId="{1748ED9E-9C71-44DB-B786-74F484A0A020}" destId="{9EFD9DD7-7440-4414-9582-C2B3B3D7EAD1}" srcOrd="0" destOrd="0" presId="urn:microsoft.com/office/officeart/2005/8/layout/matrix1"/>
    <dgm:cxn modelId="{3F142F60-BC08-48F0-93DE-A8BE6AD9D0CA}" type="presOf" srcId="{B4657C9D-33FE-4724-8D46-BFC668EA08AB}" destId="{4A67BB9F-5681-4CF6-8699-EB603E25736F}" srcOrd="0" destOrd="0" presId="urn:microsoft.com/office/officeart/2005/8/layout/matrix1"/>
    <dgm:cxn modelId="{0969A5CE-AE46-4194-A508-EF3C79587089}" type="presOf" srcId="{2DC9804D-61D2-4BB6-920A-7519BB07D1C7}" destId="{F7607A7C-B63C-410C-85B7-5EEBF46812A1}" srcOrd="1" destOrd="0" presId="urn:microsoft.com/office/officeart/2005/8/layout/matrix1"/>
    <dgm:cxn modelId="{6A6F6768-459B-4594-B7AF-1DDDFFC6C766}" type="presOf" srcId="{38390973-8D94-4CAA-9B7B-1E2BDA5ED727}" destId="{FD31F128-57BB-46C6-9375-5708FF1764EF}" srcOrd="1" destOrd="0" presId="urn:microsoft.com/office/officeart/2005/8/layout/matrix1"/>
    <dgm:cxn modelId="{2DE864C9-754E-4FD9-9679-F92A8A563987}" srcId="{016BB557-6ADE-486E-BD50-8803AB06E96A}" destId="{C4778E4D-5EF8-49DA-9F57-CF238767E130}" srcOrd="3" destOrd="0" parTransId="{1CD7D9CA-8A3E-4504-BA8A-2054EFA1E190}" sibTransId="{EF3ABA55-2EE7-496B-8A63-6CCE9F8C40E2}"/>
    <dgm:cxn modelId="{089A1263-F063-464B-9843-36693A767022}" srcId="{016BB557-6ADE-486E-BD50-8803AB06E96A}" destId="{2DC9804D-61D2-4BB6-920A-7519BB07D1C7}" srcOrd="2" destOrd="0" parTransId="{2924DBFE-6053-4C9C-9E70-D7BCD17C3B9A}" sibTransId="{4581C3EB-C0B0-4691-A8D2-4BE7AC65A62B}"/>
    <dgm:cxn modelId="{175D28D0-245F-453A-9823-8C50379EF6B7}" srcId="{016BB557-6ADE-486E-BD50-8803AB06E96A}" destId="{38390973-8D94-4CAA-9B7B-1E2BDA5ED727}" srcOrd="1" destOrd="0" parTransId="{7F78C980-90B5-4D5F-9BB1-9C7FD8D70BEC}" sibTransId="{9F1C4138-2E59-4F0D-89D3-4BCC30B4CED4}"/>
    <dgm:cxn modelId="{E0291D77-B5B2-4DF6-ADC9-3B74970F441C}" type="presOf" srcId="{C4778E4D-5EF8-49DA-9F57-CF238767E130}" destId="{6F825D53-2FDD-45DB-901B-DFB26EFC3B38}" srcOrd="1" destOrd="0" presId="urn:microsoft.com/office/officeart/2005/8/layout/matrix1"/>
    <dgm:cxn modelId="{F37004C7-D586-4A1D-86FF-931B7AEB73AD}" type="presOf" srcId="{2DC9804D-61D2-4BB6-920A-7519BB07D1C7}" destId="{8DDBBBD9-8563-4061-9AD7-1CE80235210D}" srcOrd="0" destOrd="0" presId="urn:microsoft.com/office/officeart/2005/8/layout/matrix1"/>
    <dgm:cxn modelId="{BD85AF72-3E1B-4F17-B643-483D1D962ECD}" srcId="{016BB557-6ADE-486E-BD50-8803AB06E96A}" destId="{B4657C9D-33FE-4724-8D46-BFC668EA08AB}" srcOrd="0" destOrd="0" parTransId="{92CD56DD-D504-49E7-9FB6-C8C1E0A0BD82}" sibTransId="{9FC20EA9-4FB6-4D0B-AF74-73DE45E6D2B9}"/>
    <dgm:cxn modelId="{A0177CDD-4286-4872-89F3-AB3425DA4501}" srcId="{1748ED9E-9C71-44DB-B786-74F484A0A020}" destId="{016BB557-6ADE-486E-BD50-8803AB06E96A}" srcOrd="0" destOrd="0" parTransId="{DF77455E-3599-41E4-9610-033B06D25694}" sibTransId="{59E01160-4874-44D5-8D4D-6ED3486D8919}"/>
    <dgm:cxn modelId="{0D938573-BEB5-4B2F-8417-16A346DCA7FF}" type="presOf" srcId="{C4778E4D-5EF8-49DA-9F57-CF238767E130}" destId="{4B22DEBD-4BF3-4FBD-A1D3-AD43FFB8B2D6}" srcOrd="0" destOrd="0" presId="urn:microsoft.com/office/officeart/2005/8/layout/matrix1"/>
    <dgm:cxn modelId="{DD87F3A1-51B9-41F3-8D93-6F65B50AA42F}" type="presOf" srcId="{016BB557-6ADE-486E-BD50-8803AB06E96A}" destId="{0DE2218B-ACC4-4104-B9B5-470824C77312}" srcOrd="0" destOrd="0" presId="urn:microsoft.com/office/officeart/2005/8/layout/matrix1"/>
    <dgm:cxn modelId="{B6917CDA-3707-4905-9ED3-4EFEFA1A4D38}" type="presOf" srcId="{38390973-8D94-4CAA-9B7B-1E2BDA5ED727}" destId="{BAB703DA-B36C-4E92-A914-C6427BF2967A}" srcOrd="0" destOrd="0" presId="urn:microsoft.com/office/officeart/2005/8/layout/matrix1"/>
    <dgm:cxn modelId="{C8793896-4DB4-4752-A436-7A0286A48AA0}" type="presOf" srcId="{B4657C9D-33FE-4724-8D46-BFC668EA08AB}" destId="{0E8740BA-2324-46FE-ACAE-50F373D23E73}" srcOrd="1" destOrd="0" presId="urn:microsoft.com/office/officeart/2005/8/layout/matrix1"/>
    <dgm:cxn modelId="{0069C1AD-AA5D-40E1-9776-D069393B94E9}" type="presParOf" srcId="{9EFD9DD7-7440-4414-9582-C2B3B3D7EAD1}" destId="{8C430A75-8468-4A62-9B56-95C0DCBA85C8}" srcOrd="0" destOrd="0" presId="urn:microsoft.com/office/officeart/2005/8/layout/matrix1"/>
    <dgm:cxn modelId="{870CCB12-B472-4CC8-9CCD-68ABE6203EB6}" type="presParOf" srcId="{8C430A75-8468-4A62-9B56-95C0DCBA85C8}" destId="{4A67BB9F-5681-4CF6-8699-EB603E25736F}" srcOrd="0" destOrd="0" presId="urn:microsoft.com/office/officeart/2005/8/layout/matrix1"/>
    <dgm:cxn modelId="{049C0636-C93B-465F-88C2-749F2D4484AA}" type="presParOf" srcId="{8C430A75-8468-4A62-9B56-95C0DCBA85C8}" destId="{0E8740BA-2324-46FE-ACAE-50F373D23E73}" srcOrd="1" destOrd="0" presId="urn:microsoft.com/office/officeart/2005/8/layout/matrix1"/>
    <dgm:cxn modelId="{D39097C9-A20F-4ACF-BC11-A85CC14DE5C2}" type="presParOf" srcId="{8C430A75-8468-4A62-9B56-95C0DCBA85C8}" destId="{BAB703DA-B36C-4E92-A914-C6427BF2967A}" srcOrd="2" destOrd="0" presId="urn:microsoft.com/office/officeart/2005/8/layout/matrix1"/>
    <dgm:cxn modelId="{18DAC800-9390-460A-A82E-55130D3E763D}" type="presParOf" srcId="{8C430A75-8468-4A62-9B56-95C0DCBA85C8}" destId="{FD31F128-57BB-46C6-9375-5708FF1764EF}" srcOrd="3" destOrd="0" presId="urn:microsoft.com/office/officeart/2005/8/layout/matrix1"/>
    <dgm:cxn modelId="{3770D2C4-40FB-4AEC-A238-83CDC5380F4F}" type="presParOf" srcId="{8C430A75-8468-4A62-9B56-95C0DCBA85C8}" destId="{8DDBBBD9-8563-4061-9AD7-1CE80235210D}" srcOrd="4" destOrd="0" presId="urn:microsoft.com/office/officeart/2005/8/layout/matrix1"/>
    <dgm:cxn modelId="{EF7FC3A9-CF95-4AD1-BE6A-30215CB829F7}" type="presParOf" srcId="{8C430A75-8468-4A62-9B56-95C0DCBA85C8}" destId="{F7607A7C-B63C-410C-85B7-5EEBF46812A1}" srcOrd="5" destOrd="0" presId="urn:microsoft.com/office/officeart/2005/8/layout/matrix1"/>
    <dgm:cxn modelId="{27E1AF0C-EAC5-4AA4-BCD9-9D50D8557D7C}" type="presParOf" srcId="{8C430A75-8468-4A62-9B56-95C0DCBA85C8}" destId="{4B22DEBD-4BF3-4FBD-A1D3-AD43FFB8B2D6}" srcOrd="6" destOrd="0" presId="urn:microsoft.com/office/officeart/2005/8/layout/matrix1"/>
    <dgm:cxn modelId="{33F5C7E8-7152-41D1-A97D-ED337C135E1E}" type="presParOf" srcId="{8C430A75-8468-4A62-9B56-95C0DCBA85C8}" destId="{6F825D53-2FDD-45DB-901B-DFB26EFC3B38}" srcOrd="7" destOrd="0" presId="urn:microsoft.com/office/officeart/2005/8/layout/matrix1"/>
    <dgm:cxn modelId="{9C73CEA0-7CEF-4358-9E81-34B6C9985B80}" type="presParOf" srcId="{9EFD9DD7-7440-4414-9582-C2B3B3D7EAD1}" destId="{0DE2218B-ACC4-4104-B9B5-470824C7731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F79A62-4601-4BF7-BCA9-D696C596EC45}">
      <dsp:nvSpPr>
        <dsp:cNvPr id="0" name=""/>
        <dsp:cNvSpPr/>
      </dsp:nvSpPr>
      <dsp:spPr>
        <a:xfrm>
          <a:off x="1004979" y="2816"/>
          <a:ext cx="4435276" cy="2154423"/>
        </a:xfrm>
        <a:prstGeom prst="rect">
          <a:avLst/>
        </a:prstGeom>
        <a:solidFill>
          <a:schemeClr val="accent1">
            <a:lumMod val="40000"/>
            <a:lumOff val="60000"/>
            <a:alpha val="83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Сокращение доли хозяйствующих субъектов, учреждаемых или контролируемых государством или муниципальными образованиями, в общем количестве хозяйствующих субъектов, осуществляющих деятельность на товарных рынках</a:t>
          </a:r>
        </a:p>
      </dsp:txBody>
      <dsp:txXfrm>
        <a:off x="1004979" y="2816"/>
        <a:ext cx="4435276" cy="2154423"/>
      </dsp:txXfrm>
    </dsp:sp>
    <dsp:sp modelId="{31FD8418-B814-4C93-B553-83E91762B510}">
      <dsp:nvSpPr>
        <dsp:cNvPr id="0" name=""/>
        <dsp:cNvSpPr/>
      </dsp:nvSpPr>
      <dsp:spPr>
        <a:xfrm>
          <a:off x="5635212" y="2816"/>
          <a:ext cx="4435276" cy="2154423"/>
        </a:xfrm>
        <a:prstGeom prst="rect">
          <a:avLst/>
        </a:prstGeom>
        <a:solidFill>
          <a:schemeClr val="accent1">
            <a:lumMod val="40000"/>
            <a:lumOff val="60000"/>
            <a:alpha val="83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Сочетание превентивного и последующего контроля для целей защиты конкуренции</a:t>
          </a:r>
        </a:p>
      </dsp:txBody>
      <dsp:txXfrm>
        <a:off x="5635212" y="2816"/>
        <a:ext cx="4435276" cy="2154423"/>
      </dsp:txXfrm>
    </dsp:sp>
    <dsp:sp modelId="{9DAC926A-9FDE-40CB-BA5A-721D36F3FC4D}">
      <dsp:nvSpPr>
        <dsp:cNvPr id="0" name=""/>
        <dsp:cNvSpPr/>
      </dsp:nvSpPr>
      <dsp:spPr>
        <a:xfrm>
          <a:off x="1004979" y="2352196"/>
          <a:ext cx="4435276" cy="2154423"/>
        </a:xfrm>
        <a:prstGeom prst="rect">
          <a:avLst/>
        </a:prstGeom>
        <a:solidFill>
          <a:schemeClr val="accent1">
            <a:lumMod val="40000"/>
            <a:lumOff val="60000"/>
            <a:alpha val="83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Ответственность органов государственной власти и органов местного самоуправления за реализацию государственной политики по развитию конкуренции</a:t>
          </a:r>
        </a:p>
      </dsp:txBody>
      <dsp:txXfrm>
        <a:off x="1004979" y="2352196"/>
        <a:ext cx="4435276" cy="2154423"/>
      </dsp:txXfrm>
    </dsp:sp>
    <dsp:sp modelId="{2E6B52A4-6468-44D0-8386-8D76B40DEBEC}">
      <dsp:nvSpPr>
        <dsp:cNvPr id="0" name=""/>
        <dsp:cNvSpPr/>
      </dsp:nvSpPr>
      <dsp:spPr>
        <a:xfrm>
          <a:off x="5635212" y="2352196"/>
          <a:ext cx="4435276" cy="2154423"/>
        </a:xfrm>
        <a:prstGeom prst="rect">
          <a:avLst/>
        </a:prstGeom>
        <a:solidFill>
          <a:schemeClr val="accent1">
            <a:lumMod val="40000"/>
            <a:lumOff val="60000"/>
            <a:alpha val="83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2700"/>
        </a:effectLst>
        <a:scene3d>
          <a:camera prst="orthographicFront">
            <a:rot lat="0" lon="0" rev="0"/>
          </a:camera>
          <a:lightRig rig="chilly" dir="t"/>
        </a:scene3d>
        <a:sp3d extrusionH="76200" prstMaterial="metal">
          <a:bevelT w="165100" prst="coolSlant"/>
          <a:extrusionClr>
            <a:schemeClr val="accent1">
              <a:lumMod val="50000"/>
            </a:schemeClr>
          </a:extrusionClr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Измеримость результатов государственной политики по развитию конкуренции</a:t>
          </a:r>
        </a:p>
      </dsp:txBody>
      <dsp:txXfrm>
        <a:off x="5635212" y="2352196"/>
        <a:ext cx="4435276" cy="21544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67BB9F-5681-4CF6-8699-EB603E25736F}">
      <dsp:nvSpPr>
        <dsp:cNvPr id="0" name=""/>
        <dsp:cNvSpPr/>
      </dsp:nvSpPr>
      <dsp:spPr>
        <a:xfrm rot="16200000">
          <a:off x="638555" y="-638555"/>
          <a:ext cx="2312710" cy="3589820"/>
        </a:xfrm>
        <a:prstGeom prst="round1Rect">
          <a:avLst/>
        </a:prstGeom>
        <a:gradFill rotWithShape="0">
          <a:gsLst>
            <a:gs pos="0">
              <a:schemeClr val="bg2">
                <a:lumMod val="75000"/>
              </a:schemeClr>
            </a:gs>
            <a:gs pos="99000">
              <a:schemeClr val="accent1"/>
            </a:gs>
          </a:gsLst>
          <a:lin ang="189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sunrise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Поддержка творческих инициатив населения, творческих союзов, выдающихся деятелей и организаций в сфере культуры</a:t>
          </a:r>
        </a:p>
      </dsp:txBody>
      <dsp:txXfrm rot="5400000">
        <a:off x="0" y="0"/>
        <a:ext cx="3589820" cy="1734532"/>
      </dsp:txXfrm>
    </dsp:sp>
    <dsp:sp modelId="{BAB703DA-B36C-4E92-A914-C6427BF2967A}">
      <dsp:nvSpPr>
        <dsp:cNvPr id="0" name=""/>
        <dsp:cNvSpPr/>
      </dsp:nvSpPr>
      <dsp:spPr>
        <a:xfrm>
          <a:off x="3667250" y="0"/>
          <a:ext cx="3541672" cy="231271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 val="6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sunrise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Поддержка российского кино</a:t>
          </a:r>
        </a:p>
      </dsp:txBody>
      <dsp:txXfrm>
        <a:off x="3667250" y="0"/>
        <a:ext cx="3541672" cy="1734532"/>
      </dsp:txXfrm>
    </dsp:sp>
    <dsp:sp modelId="{8DDBBBD9-8563-4061-9AD7-1CE80235210D}">
      <dsp:nvSpPr>
        <dsp:cNvPr id="0" name=""/>
        <dsp:cNvSpPr/>
      </dsp:nvSpPr>
      <dsp:spPr>
        <a:xfrm rot="10800000">
          <a:off x="0" y="2357580"/>
          <a:ext cx="3576500" cy="231271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 val="6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sunrise" dir="t"/>
        </a:scene3d>
        <a:sp3d prstMaterial="softEdge"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Сохранение и популяризацию культурного и военно-исторического наследия России</a:t>
          </a:r>
        </a:p>
      </dsp:txBody>
      <dsp:txXfrm rot="10800000">
        <a:off x="0" y="2935757"/>
        <a:ext cx="3576500" cy="1734532"/>
      </dsp:txXfrm>
    </dsp:sp>
    <dsp:sp modelId="{4B22DEBD-4BF3-4FBD-A1D3-AD43FFB8B2D6}">
      <dsp:nvSpPr>
        <dsp:cNvPr id="0" name=""/>
        <dsp:cNvSpPr/>
      </dsp:nvSpPr>
      <dsp:spPr>
        <a:xfrm rot="5400000">
          <a:off x="4281731" y="1743098"/>
          <a:ext cx="2312710" cy="3541672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 val="67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sunrise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Сохранение нематериального культурного наследия</a:t>
          </a:r>
        </a:p>
      </dsp:txBody>
      <dsp:txXfrm rot="-5400000">
        <a:off x="3667250" y="2935757"/>
        <a:ext cx="3541672" cy="1734532"/>
      </dsp:txXfrm>
    </dsp:sp>
    <dsp:sp modelId="{0DE2218B-ACC4-4104-B9B5-470824C77312}">
      <dsp:nvSpPr>
        <dsp:cNvPr id="0" name=""/>
        <dsp:cNvSpPr/>
      </dsp:nvSpPr>
      <dsp:spPr>
        <a:xfrm>
          <a:off x="1888995" y="1615706"/>
          <a:ext cx="3768723" cy="1601130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latin typeface="Arial" panose="020B0604020202020204" pitchFamily="34" charset="0"/>
              <a:cs typeface="Arial" panose="020B0604020202020204" pitchFamily="34" charset="0"/>
            </a:rPr>
            <a:t>Закон Новосибирской области от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latin typeface="Arial" panose="020B0604020202020204" pitchFamily="34" charset="0"/>
              <a:cs typeface="Arial" panose="020B0604020202020204" pitchFamily="34" charset="0"/>
            </a:rPr>
            <a:t>7 ноября 2011 года № 139-ОЗ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latin typeface="Arial" panose="020B0604020202020204" pitchFamily="34" charset="0"/>
              <a:cs typeface="Arial" panose="020B0604020202020204" pitchFamily="34" charset="0"/>
            </a:rPr>
            <a:t>«О государственной поддержке социально ориентированных некоммерческих организаций в Новосибирской области»</a:t>
          </a: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967156" y="1693867"/>
        <a:ext cx="3612401" cy="14448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357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100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154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03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995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851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493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928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30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858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911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alpha val="76000"/>
                <a:lumMod val="99000"/>
                <a:lumOff val="1000"/>
              </a:schemeClr>
            </a:gs>
            <a:gs pos="40000">
              <a:schemeClr val="accent1">
                <a:alpha val="99000"/>
                <a:lumMod val="16000"/>
                <a:lumOff val="84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1962C-C979-4564-833E-256ECE639713}" type="datetimeFigureOut">
              <a:rPr lang="ru-RU" smtClean="0"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E7651-D3CD-414A-AEFA-C33C49DA54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39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1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png"/><Relationship Id="rId7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g"/><Relationship Id="rId9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48EECAD-C159-B84C-B0E7-8CF9878D60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308824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«Состояние конкуренции, основные проблемы и перспективы развития на социально-значимом рынке </a:t>
            </a:r>
            <a:b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«Рынок услуг в сфере культуры»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A423AD-F2BE-DE49-8251-9EC1C03ACFD0}"/>
              </a:ext>
            </a:extLst>
          </p:cNvPr>
          <p:cNvSpPr txBox="1"/>
          <p:nvPr/>
        </p:nvSpPr>
        <p:spPr>
          <a:xfrm>
            <a:off x="1573077" y="5796366"/>
            <a:ext cx="3099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РЕШЕТНИКОВ И.Н.,</a:t>
            </a:r>
          </a:p>
          <a:p>
            <a:r>
              <a:rPr lang="ru-RU" sz="12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ВРИО МИНИСТРА КУЛЬТУРЫ</a:t>
            </a:r>
          </a:p>
          <a:p>
            <a:r>
              <a:rPr lang="ru-RU" sz="12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56757"/>
            <a:ext cx="675284" cy="8238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02CBC5-253E-794D-A871-132CAFCAB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8920" y="51831"/>
            <a:ext cx="1420922" cy="63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412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tx1"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>
            <a:spLocks noChangeAspect="1"/>
          </p:cNvSpPr>
          <p:nvPr/>
        </p:nvSpPr>
        <p:spPr>
          <a:xfrm>
            <a:off x="4028165" y="2177918"/>
            <a:ext cx="3024000" cy="2866147"/>
          </a:xfrm>
          <a:prstGeom prst="roundRect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ОБЛАСТНОЕ </a:t>
            </a:r>
          </a:p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ФИНАНСИРОВАНИЕ </a:t>
            </a:r>
          </a:p>
          <a:p>
            <a:pPr algn="ctr"/>
            <a:r>
              <a:rPr lang="ru-RU" sz="7200" b="1" dirty="0">
                <a:solidFill>
                  <a:schemeClr val="bg1"/>
                </a:solidFill>
              </a:rPr>
              <a:t>3</a:t>
            </a:r>
          </a:p>
          <a:p>
            <a:pPr algn="ctr"/>
            <a:r>
              <a:rPr lang="ru-RU" sz="2000" dirty="0"/>
              <a:t> млн. руб.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106175"/>
            <a:ext cx="11321013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VII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Международный военно-исторический фестиваль «Сибирский огонь»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9" y="2489726"/>
            <a:ext cx="2122542" cy="2664968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>
            <a:off x="2952031" y="3101717"/>
            <a:ext cx="871227" cy="971550"/>
          </a:xfrm>
          <a:prstGeom prst="rightArrow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>
            <a:spLocks noChangeAspect="1"/>
          </p:cNvSpPr>
          <p:nvPr/>
        </p:nvSpPr>
        <p:spPr>
          <a:xfrm>
            <a:off x="8589175" y="4246826"/>
            <a:ext cx="2376000" cy="2376000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542</a:t>
            </a:r>
          </a:p>
          <a:p>
            <a:pPr algn="ctr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ИСТОРИЧЕСКИХ РЕКОНСТРУКТОРОВ</a:t>
            </a:r>
          </a:p>
        </p:txBody>
      </p:sp>
      <p:sp>
        <p:nvSpPr>
          <p:cNvPr id="10" name="Овал 9"/>
          <p:cNvSpPr/>
          <p:nvPr/>
        </p:nvSpPr>
        <p:spPr>
          <a:xfrm>
            <a:off x="8589177" y="1459075"/>
            <a:ext cx="2027231" cy="2027231"/>
          </a:xfrm>
          <a:prstGeom prst="ellipse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bg1"/>
                </a:solidFill>
              </a:rPr>
              <a:t>50</a:t>
            </a:r>
            <a:r>
              <a:rPr lang="ru-RU" sz="5400" dirty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ТЫС. ЗРИТЕЛЕЙ</a:t>
            </a:r>
          </a:p>
        </p:txBody>
      </p:sp>
      <p:sp>
        <p:nvSpPr>
          <p:cNvPr id="11" name="Стрелка вправо 10"/>
          <p:cNvSpPr/>
          <p:nvPr/>
        </p:nvSpPr>
        <p:spPr>
          <a:xfrm rot="1587940">
            <a:off x="7209576" y="4382032"/>
            <a:ext cx="871227" cy="971550"/>
          </a:xfrm>
          <a:prstGeom prst="rightArrow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20608066">
            <a:off x="7209577" y="2281792"/>
            <a:ext cx="871227" cy="971550"/>
          </a:xfrm>
          <a:prstGeom prst="rightArrow">
            <a:avLst/>
          </a:prstGeom>
          <a:gradFill>
            <a:gsLst>
              <a:gs pos="0">
                <a:schemeClr val="accent4">
                  <a:lumMod val="50000"/>
                </a:schemeClr>
              </a:gs>
              <a:gs pos="100000">
                <a:schemeClr val="accent6">
                  <a:lumMod val="75000"/>
                </a:schemeClr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959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2000" cy="6853646"/>
          </a:xfrm>
          <a:prstGeom prst="rect">
            <a:avLst/>
          </a:prstGeom>
          <a:solidFill>
            <a:schemeClr val="tx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575" y="653460"/>
            <a:ext cx="1081087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>
                <a:solidFill>
                  <a:schemeClr val="bg1"/>
                </a:solidFill>
                <a:latin typeface="Sylfaen" panose="010A0502050306030303" pitchFamily="18" charset="0"/>
              </a:rPr>
              <a:t>ПОСТАНОВЛЕНИЕ ПРАВИТЕЛЬСТВА РОССИЙСКОЙ ФЕДЕРАЦИИ </a:t>
            </a:r>
            <a:r>
              <a:rPr lang="ru-RU" sz="3100" dirty="0">
                <a:solidFill>
                  <a:schemeClr val="bg1"/>
                </a:solidFill>
                <a:latin typeface="Sylfaen" panose="010A0502050306030303" pitchFamily="18" charset="0"/>
              </a:rPr>
              <a:t/>
            </a:r>
            <a:br>
              <a:rPr lang="ru-RU" sz="3100" dirty="0">
                <a:solidFill>
                  <a:schemeClr val="bg1"/>
                </a:solidFill>
                <a:latin typeface="Sylfaen" panose="010A0502050306030303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Sylfaen" panose="010A0502050306030303" pitchFamily="18" charset="0"/>
              </a:rPr>
              <a:t>от 27 октября 2016 года № 1096 </a:t>
            </a:r>
            <a:br>
              <a:rPr lang="ru-RU" sz="3100" dirty="0">
                <a:solidFill>
                  <a:schemeClr val="bg1"/>
                </a:solidFill>
                <a:latin typeface="Sylfaen" panose="010A0502050306030303" pitchFamily="18" charset="0"/>
              </a:rPr>
            </a:br>
            <a:r>
              <a:rPr lang="ru-RU" sz="3100" dirty="0">
                <a:solidFill>
                  <a:schemeClr val="bg1"/>
                </a:solidFill>
                <a:latin typeface="Sylfaen" panose="010A0502050306030303" pitchFamily="18" charset="0"/>
              </a:rPr>
              <a:t>«ОБ УТВЕРЖДЕНИИ ПЕРЕЧНЯ ОБЩЕСТВЕННО ПОЛЕЗНЫХ УСЛУГ И КРИТЕРИЕВ ОЦЕНКИ КАЧЕСТВА ИХ ОКАЗАНИЯ»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Шестиугольник 7"/>
          <p:cNvSpPr/>
          <p:nvPr/>
        </p:nvSpPr>
        <p:spPr>
          <a:xfrm>
            <a:off x="80587" y="3211875"/>
            <a:ext cx="2947638" cy="1808886"/>
          </a:xfrm>
          <a:prstGeom prst="hexagon">
            <a:avLst/>
          </a:prstGeom>
          <a:gradFill>
            <a:gsLst>
              <a:gs pos="0">
                <a:srgbClr val="14100C"/>
              </a:gs>
              <a:gs pos="40000">
                <a:srgbClr val="B8884C"/>
              </a:gs>
            </a:gsLst>
            <a:lin ang="18900000" scaled="1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ПОКАЗ (ОРГАНИЗАЦИЯ ПОКАЗА) КОНЦЕРТОВ И КОНЦЕРТНЫХ ПРОГРАММ</a:t>
            </a:r>
          </a:p>
          <a:p>
            <a:pPr algn="ctr"/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5182502" y="3211875"/>
            <a:ext cx="2533348" cy="1808886"/>
          </a:xfrm>
          <a:prstGeom prst="hexagon">
            <a:avLst/>
          </a:prstGeom>
          <a:gradFill>
            <a:gsLst>
              <a:gs pos="0">
                <a:srgbClr val="14100C"/>
              </a:gs>
              <a:gs pos="40000">
                <a:srgbClr val="B8884C"/>
              </a:gs>
            </a:gsLst>
            <a:lin ang="18900000" scaled="1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СОЗДАНИЕ КОНЦЕРТОВ И КОНЦЕРТНЫХ ПРОГРАММ</a:t>
            </a:r>
          </a:p>
        </p:txBody>
      </p:sp>
      <p:sp>
        <p:nvSpPr>
          <p:cNvPr id="10" name="Шестиугольник 9"/>
          <p:cNvSpPr/>
          <p:nvPr/>
        </p:nvSpPr>
        <p:spPr>
          <a:xfrm>
            <a:off x="9870127" y="3298620"/>
            <a:ext cx="2098308" cy="1808886"/>
          </a:xfrm>
          <a:prstGeom prst="hexagon">
            <a:avLst/>
          </a:prstGeom>
          <a:gradFill>
            <a:gsLst>
              <a:gs pos="0">
                <a:srgbClr val="14100C"/>
              </a:gs>
              <a:gs pos="40000">
                <a:srgbClr val="B8884C"/>
              </a:gs>
            </a:gsLst>
            <a:lin ang="18900000" scaled="1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СОЗДАНИЕ СПЕКТАКЛЕЙ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7336779" y="2307431"/>
            <a:ext cx="2960876" cy="1808886"/>
          </a:xfrm>
          <a:prstGeom prst="hexagon">
            <a:avLst/>
          </a:prstGeom>
          <a:gradFill>
            <a:gsLst>
              <a:gs pos="0">
                <a:srgbClr val="14100C"/>
              </a:gs>
              <a:gs pos="40000">
                <a:srgbClr val="B8884C"/>
              </a:gs>
            </a:gsLst>
            <a:lin ang="18900000" scaled="1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СОЗДАНИЕ ЭКСПОЗИЦИЙ (ВЫСТАВОК) МУЗЕЕВ, ОРГАНИЗАЦИЯ ВЫЕЗДНЫХ ВЫСТАВОК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2630256" y="2359734"/>
            <a:ext cx="2954155" cy="1704281"/>
          </a:xfrm>
          <a:prstGeom prst="hexagon">
            <a:avLst/>
          </a:prstGeom>
          <a:gradFill>
            <a:gsLst>
              <a:gs pos="0">
                <a:srgbClr val="14100C"/>
              </a:gs>
              <a:gs pos="40000">
                <a:srgbClr val="B8884C"/>
              </a:gs>
            </a:gsLst>
            <a:lin ang="18900000" scaled="1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ПОКАЗ (ОРГАНИЗАЦИЯ ПОКАЗА) СПЕКТАКЛЕЙ (ТЕАТРАЛЬНЫХ ПОСТАНОВОК</a:t>
            </a:r>
          </a:p>
        </p:txBody>
      </p:sp>
    </p:spTree>
    <p:extLst>
      <p:ext uri="{BB962C8B-B14F-4D97-AF65-F5344CB8AC3E}">
        <p14:creationId xmlns:p14="http://schemas.microsoft.com/office/powerpoint/2010/main" val="2999080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6663"/>
          </a:xfrm>
          <a:prstGeom prst="rect">
            <a:avLst/>
          </a:prstGeom>
          <a:gradFill>
            <a:gsLst>
              <a:gs pos="0">
                <a:srgbClr val="B8884C"/>
              </a:gs>
              <a:gs pos="40000">
                <a:srgbClr val="14100C"/>
              </a:gs>
            </a:gsLst>
            <a:lin ang="18900000" scaled="1"/>
          </a:gradFill>
        </p:spPr>
      </p:pic>
      <p:sp>
        <p:nvSpPr>
          <p:cNvPr id="5" name="Скругленный прямоугольник 4"/>
          <p:cNvSpPr/>
          <p:nvPr/>
        </p:nvSpPr>
        <p:spPr>
          <a:xfrm>
            <a:off x="288758" y="712269"/>
            <a:ext cx="6131293" cy="2935705"/>
          </a:xfrm>
          <a:prstGeom prst="roundRect">
            <a:avLst/>
          </a:prstGeom>
          <a:gradFill>
            <a:gsLst>
              <a:gs pos="0">
                <a:srgbClr val="B8884C"/>
              </a:gs>
              <a:gs pos="98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ПОСТАНОВЛЕНИЕМ ПРАВИТЕЛЬСТВА РФ ОТ 26 ЯНВАРЯ 2017 Г. № 89 «О РЕЕСТРЕ НЕКОММЕРЧЕСКИХ ОРГАНИЗАЦИЙ - ИСПОЛНИТЕЛЕЙ ОБЩЕСТВЕННО ПОЛЕЗНЫХ УСЛУГ» УТВЕРЖДЕНЫ ПРАВИЛА ПРИНЯТИЯ РЕШЕНИЯ О ПРИЗНАНИИ СОЦИАЛЬНО ОРИЕНТИРОВАННОЙ НЕКОММЕРЧЕСКОЙ ОРГАНИЗАЦИИ ИСПОЛНИТЕЛЕМ ОБЩЕСТВЕННО ПОЛЕЗНЫХ УСЛУГ И ПРАВИЛА ВЕДЕНИЯ РЕЕСТРА НЕКОММЕРЧЕСКИХ ОРГАНИЗАЦИЙ – ИСПОЛНИТЕЛЕЙ ОБЩЕСТВЕННО ПОЛЕЗНЫХ УСЛУГ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76465" y="3181149"/>
            <a:ext cx="6131293" cy="2935705"/>
          </a:xfrm>
          <a:prstGeom prst="roundRect">
            <a:avLst/>
          </a:prstGeom>
          <a:gradFill>
            <a:gsLst>
              <a:gs pos="0">
                <a:srgbClr val="B8884C"/>
              </a:gs>
              <a:gs pos="98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ИТОГАМ ЗАСЕДАНИЯ СОВЕТА ПРИ ПРЕЗИДЕНТЕ РОССИЙСКОЙ ФЕДЕРАЦИИ  ПО КУЛЬТУРЕ И ИСКУССТВУ, СОСТОЯВШЕГОСЯ 21 ДЕКАБРЯ 2017 ГОДА, ПРЕЗИДЕНТОМ РОССИЙСКОЙ ФЕДЕРАЦИИ БЫЛО ДАНО ПОРУЧЕНИЕ ПРЕДСТАВИТЬ ПРОЕКТ ФЕДЕРАЛЬНОГО ЗАКОНА «О КУЛЬТУРЕ»», КОНЦЕПЦИЕЙ КОТОРОГО ПРЕДПОЛАГАЕТСЯ ВЫВЕСТИ КУЛЬТУРУ ИЗ СФЕРЫ УСЛУГ</a:t>
            </a: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99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48EECAD-C159-B84C-B0E7-8CF9878D600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308824"/>
            <a:ext cx="9144000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«Состояние конкуренции, основные проблемы и перспективы развития на социально-значимом рынке </a:t>
            </a:r>
            <a:b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«Рынок услуг в сфере культуры»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A423AD-F2BE-DE49-8251-9EC1C03ACFD0}"/>
              </a:ext>
            </a:extLst>
          </p:cNvPr>
          <p:cNvSpPr txBox="1"/>
          <p:nvPr/>
        </p:nvSpPr>
        <p:spPr>
          <a:xfrm>
            <a:off x="1573077" y="5796366"/>
            <a:ext cx="30996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РЕШЕТНИКОВ И.Н.,</a:t>
            </a:r>
          </a:p>
          <a:p>
            <a:r>
              <a:rPr lang="ru-RU" sz="12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ВРИО МИНИСТРА КУЛЬТУРЫ</a:t>
            </a:r>
          </a:p>
          <a:p>
            <a:r>
              <a:rPr lang="ru-RU" sz="12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56757"/>
            <a:ext cx="675284" cy="82384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02CBC5-253E-794D-A871-132CAFCAB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8545" y="156757"/>
            <a:ext cx="1420922" cy="63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43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948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 Президента от 21.12.2017 №618 </a:t>
            </a:r>
            <a:b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ОСНОВНЫХ НАПРАВЛЕНИЯХ ГОСУДАРСТВЕННОЙ ПОЛИТИКИ ПО РАЗВИТИЮ КОНКУРЕНЦИИ»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80021649"/>
              </p:ext>
            </p:extLst>
          </p:nvPr>
        </p:nvGraphicFramePr>
        <p:xfrm>
          <a:off x="336885" y="1809549"/>
          <a:ext cx="11075468" cy="4509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15102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646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" y="0"/>
            <a:ext cx="12192001" cy="6857999"/>
          </a:xfrm>
          <a:prstGeom prst="rect">
            <a:avLst/>
          </a:prstGeom>
          <a:gradFill flip="none" rotWithShape="1">
            <a:gsLst>
              <a:gs pos="72000">
                <a:schemeClr val="tx1">
                  <a:alpha val="40000"/>
                </a:schemeClr>
              </a:gs>
              <a:gs pos="100000">
                <a:schemeClr val="bg1">
                  <a:lumMod val="85000"/>
                  <a:alpha val="4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985" y="2301498"/>
            <a:ext cx="11261298" cy="3753354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Увеличение к 2020 году доли закупок участниками которых являются только субъекты малого предпринимательства и социально ориентированные НКО, в сфере государственного и муниципального заказа</a:t>
            </a:r>
          </a:p>
          <a:p>
            <a:pPr 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не менее чем в </a:t>
            </a:r>
            <a:r>
              <a:rPr lang="ru-RU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613" y="336575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Национальный план развития конкуренции в Российской Федерации на 2018 – 2020 годы</a:t>
            </a:r>
          </a:p>
        </p:txBody>
      </p:sp>
    </p:spTree>
    <p:extLst>
      <p:ext uri="{BB962C8B-B14F-4D97-AF65-F5344CB8AC3E}">
        <p14:creationId xmlns:p14="http://schemas.microsoft.com/office/powerpoint/2010/main" val="4113845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96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773" y="-24658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МОНИТОРИНГА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4061618" y="1168973"/>
            <a:ext cx="3803826" cy="2172872"/>
            <a:chOff x="4061618" y="1168973"/>
            <a:chExt cx="3803826" cy="2172872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061618" y="1901827"/>
              <a:ext cx="3179907" cy="1440018"/>
            </a:xfrm>
            <a:prstGeom prst="roundRect">
              <a:avLst/>
            </a:prstGeom>
            <a:gradFill>
              <a:gsLst>
                <a:gs pos="100000">
                  <a:srgbClr val="A5B9A3"/>
                </a:gs>
                <a:gs pos="0">
                  <a:schemeClr val="accent6">
                    <a:lumMod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50800" dir="8100000">
                <a:schemeClr val="accent1">
                  <a:lumMod val="20000"/>
                  <a:lumOff val="80000"/>
                  <a:alpha val="50000"/>
                </a:schemeClr>
              </a:innerShdw>
            </a:effectLst>
            <a:scene3d>
              <a:camera prst="orthographicFront"/>
              <a:lightRig rig="flood" dir="t"/>
            </a:scene3d>
            <a:sp3d prstMaterial="soft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860"/>
                </a:lnSpc>
              </a:pP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Доля потребителей, удовлетворенных уровнем цен на рынке услуг в сфере культуры (3 место)</a:t>
              </a:r>
            </a:p>
          </p:txBody>
        </p:sp>
        <p:sp>
          <p:nvSpPr>
            <p:cNvPr id="8" name="Овал 7"/>
            <p:cNvSpPr/>
            <p:nvPr/>
          </p:nvSpPr>
          <p:spPr>
            <a:xfrm>
              <a:off x="6617605" y="1168973"/>
              <a:ext cx="1247839" cy="1269808"/>
            </a:xfrm>
            <a:prstGeom prst="ellipse">
              <a:avLst/>
            </a:prstGeom>
            <a:solidFill>
              <a:srgbClr val="A5B9A3">
                <a:alpha val="87000"/>
              </a:srgbClr>
            </a:solidFill>
            <a:ln>
              <a:noFill/>
            </a:ln>
            <a:effectLst>
              <a:outerShdw blurRad="444500" dir="6480000" sx="29000" sy="29000" algn="ctr" rotWithShape="0">
                <a:srgbClr val="000000">
                  <a:alpha val="49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softEdge">
              <a:bevelT/>
              <a:extrusionClr>
                <a:schemeClr val="accent1">
                  <a:lumMod val="75000"/>
                </a:schemeClr>
              </a:extrusionClr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74,6%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7974760" y="1099499"/>
            <a:ext cx="3832006" cy="2250709"/>
            <a:chOff x="7974760" y="1099499"/>
            <a:chExt cx="3832006" cy="2250709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7974760" y="1907017"/>
              <a:ext cx="3036785" cy="1443191"/>
            </a:xfrm>
            <a:prstGeom prst="roundRect">
              <a:avLst/>
            </a:prstGeom>
            <a:gradFill>
              <a:gsLst>
                <a:gs pos="100000">
                  <a:srgbClr val="A5B9A3"/>
                </a:gs>
                <a:gs pos="0">
                  <a:schemeClr val="accent6">
                    <a:lumMod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50800" dir="8100000">
                <a:schemeClr val="accent1">
                  <a:lumMod val="20000"/>
                  <a:lumOff val="80000"/>
                  <a:alpha val="50000"/>
                </a:schemeClr>
              </a:innerShdw>
            </a:effectLst>
            <a:scene3d>
              <a:camera prst="orthographicFront"/>
              <a:lightRig rig="flood" dir="t"/>
            </a:scene3d>
            <a:sp3d prstMaterial="soft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860"/>
                </a:lnSpc>
              </a:pP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Достаточность количества</a:t>
              </a:r>
              <a:r>
                <a:rPr lang="en-US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организаций, предоставляющих услуги на рынке услуг в сфере культуры (5 место)</a:t>
              </a:r>
            </a:p>
          </p:txBody>
        </p:sp>
        <p:sp>
          <p:nvSpPr>
            <p:cNvPr id="10" name="Овал 9"/>
            <p:cNvSpPr/>
            <p:nvPr/>
          </p:nvSpPr>
          <p:spPr>
            <a:xfrm>
              <a:off x="10558927" y="1099499"/>
              <a:ext cx="1247839" cy="1269808"/>
            </a:xfrm>
            <a:prstGeom prst="ellipse">
              <a:avLst/>
            </a:prstGeom>
            <a:solidFill>
              <a:srgbClr val="A5B9A3">
                <a:alpha val="87000"/>
              </a:srgbClr>
            </a:solidFill>
            <a:ln>
              <a:noFill/>
            </a:ln>
            <a:effectLst>
              <a:outerShdw blurRad="444500" dir="6480000" sx="29000" sy="29000" algn="ctr" rotWithShape="0">
                <a:srgbClr val="000000">
                  <a:alpha val="49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softEdge">
              <a:bevelT/>
              <a:extrusionClr>
                <a:schemeClr val="accent1">
                  <a:lumMod val="75000"/>
                </a:schemeClr>
              </a:extrusionClr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73,3%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064023" y="3961826"/>
            <a:ext cx="4355702" cy="2504332"/>
            <a:chOff x="1064023" y="3961826"/>
            <a:chExt cx="4355702" cy="250433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064023" y="4157725"/>
              <a:ext cx="3703988" cy="2308433"/>
            </a:xfrm>
            <a:prstGeom prst="roundRect">
              <a:avLst/>
            </a:prstGeom>
            <a:gradFill>
              <a:gsLst>
                <a:gs pos="100000">
                  <a:srgbClr val="A5B9A3"/>
                </a:gs>
                <a:gs pos="0">
                  <a:schemeClr val="accent6">
                    <a:lumMod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50800" dir="8100000">
                <a:schemeClr val="accent1">
                  <a:lumMod val="20000"/>
                  <a:lumOff val="80000"/>
                  <a:alpha val="50000"/>
                </a:schemeClr>
              </a:innerShdw>
            </a:effectLst>
            <a:scene3d>
              <a:camera prst="orthographicFront"/>
              <a:lightRig rig="flood" dir="t"/>
            </a:scene3d>
            <a:sp3d prstMaterial="soft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860"/>
                </a:lnSpc>
              </a:pP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Удовлетворено общими условиями ведения предпринимательской деятельности в разрезе социально значимых и приоритетных рынков на рынке услуг в сфере культуры </a:t>
              </a:r>
            </a:p>
            <a:p>
              <a:pPr>
                <a:lnSpc>
                  <a:spcPts val="1860"/>
                </a:lnSpc>
              </a:pP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(9 место)</a:t>
              </a:r>
            </a:p>
          </p:txBody>
        </p:sp>
        <p:sp>
          <p:nvSpPr>
            <p:cNvPr id="12" name="Овал 11"/>
            <p:cNvSpPr/>
            <p:nvPr/>
          </p:nvSpPr>
          <p:spPr>
            <a:xfrm>
              <a:off x="4171886" y="3961826"/>
              <a:ext cx="1247839" cy="1269808"/>
            </a:xfrm>
            <a:prstGeom prst="ellipse">
              <a:avLst/>
            </a:prstGeom>
            <a:solidFill>
              <a:srgbClr val="A5B9A3">
                <a:alpha val="87000"/>
              </a:srgbClr>
            </a:solidFill>
            <a:ln>
              <a:noFill/>
            </a:ln>
            <a:effectLst>
              <a:outerShdw blurRad="444500" dir="6480000" sx="29000" sy="29000" algn="ctr" rotWithShape="0">
                <a:srgbClr val="000000">
                  <a:alpha val="49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softEdge">
              <a:bevelT/>
              <a:extrusionClr>
                <a:schemeClr val="accent1">
                  <a:lumMod val="75000"/>
                </a:schemeClr>
              </a:extrusionClr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53574" y="1290210"/>
            <a:ext cx="3619845" cy="2054808"/>
            <a:chOff x="253574" y="1290210"/>
            <a:chExt cx="3619845" cy="2054808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53574" y="1901827"/>
              <a:ext cx="2903682" cy="1443191"/>
            </a:xfrm>
            <a:prstGeom prst="roundRect">
              <a:avLst/>
            </a:prstGeom>
            <a:gradFill>
              <a:gsLst>
                <a:gs pos="100000">
                  <a:srgbClr val="A5B9A3"/>
                </a:gs>
                <a:gs pos="0">
                  <a:schemeClr val="accent6">
                    <a:lumMod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50800" dir="8100000">
                <a:schemeClr val="accent1">
                  <a:lumMod val="20000"/>
                  <a:lumOff val="80000"/>
                  <a:alpha val="50000"/>
                </a:schemeClr>
              </a:innerShdw>
            </a:effectLst>
            <a:scene3d>
              <a:camera prst="orthographicFront"/>
              <a:lightRig rig="flood" dir="t"/>
            </a:scene3d>
            <a:sp3d prstMaterial="soft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820"/>
                </a:lnSpc>
              </a:pP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Уровень удовлетворенности потребителей качеством услуг на рынке услуг в сфере культуры (1 место)</a:t>
              </a:r>
            </a:p>
          </p:txBody>
        </p:sp>
        <p:sp>
          <p:nvSpPr>
            <p:cNvPr id="14" name="Овал 13"/>
            <p:cNvSpPr/>
            <p:nvPr/>
          </p:nvSpPr>
          <p:spPr>
            <a:xfrm>
              <a:off x="2625580" y="1290210"/>
              <a:ext cx="1247839" cy="1269808"/>
            </a:xfrm>
            <a:prstGeom prst="ellipse">
              <a:avLst/>
            </a:prstGeom>
            <a:solidFill>
              <a:srgbClr val="A5B9A3">
                <a:alpha val="87000"/>
              </a:srgbClr>
            </a:solidFill>
            <a:ln>
              <a:noFill/>
            </a:ln>
            <a:effectLst>
              <a:outerShdw blurRad="444500" dir="6480000" sx="29000" sy="29000" algn="ctr" rotWithShape="0">
                <a:srgbClr val="000000">
                  <a:alpha val="49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softEdge">
              <a:bevelT/>
              <a:extrusionClr>
                <a:schemeClr val="accent1">
                  <a:lumMod val="75000"/>
                </a:schemeClr>
              </a:extrusionClr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86%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6080437" y="3961826"/>
            <a:ext cx="5008310" cy="2504333"/>
            <a:chOff x="6080437" y="3961826"/>
            <a:chExt cx="5008310" cy="2504333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6080437" y="4157726"/>
              <a:ext cx="4077855" cy="2308433"/>
            </a:xfrm>
            <a:prstGeom prst="roundRect">
              <a:avLst/>
            </a:prstGeom>
            <a:gradFill>
              <a:gsLst>
                <a:gs pos="100000">
                  <a:srgbClr val="A5B9A3"/>
                </a:gs>
                <a:gs pos="0">
                  <a:schemeClr val="accent6">
                    <a:lumMod val="50000"/>
                  </a:schemeClr>
                </a:gs>
              </a:gsLst>
              <a:lin ang="18900000" scaled="1"/>
            </a:gradFill>
            <a:ln>
              <a:noFill/>
            </a:ln>
            <a:effectLst>
              <a:innerShdw blurRad="63500" dist="50800" dir="8100000">
                <a:schemeClr val="accent1">
                  <a:lumMod val="20000"/>
                  <a:lumOff val="80000"/>
                  <a:alpha val="50000"/>
                </a:schemeClr>
              </a:innerShdw>
            </a:effectLst>
            <a:scene3d>
              <a:camera prst="orthographicFront"/>
              <a:lightRig rig="flood" dir="t"/>
            </a:scene3d>
            <a:sp3d prstMaterial="softEdge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ts val="1860"/>
                </a:lnSpc>
              </a:pPr>
              <a:r>
                <a:rPr lang="ru-RU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Рейтинг исследуемых рынков по общей удовлетворенности потребителей информацией о работе организаций, предоставляющих услуги на социально значимых и приоритетных рынках, для рынка услуг в сфере культуры (3 место)</a:t>
              </a:r>
            </a:p>
          </p:txBody>
        </p:sp>
        <p:sp>
          <p:nvSpPr>
            <p:cNvPr id="16" name="Овал 15"/>
            <p:cNvSpPr/>
            <p:nvPr/>
          </p:nvSpPr>
          <p:spPr>
            <a:xfrm>
              <a:off x="9840908" y="3961826"/>
              <a:ext cx="1247839" cy="1269808"/>
            </a:xfrm>
            <a:prstGeom prst="ellipse">
              <a:avLst/>
            </a:prstGeom>
            <a:solidFill>
              <a:srgbClr val="A5B9A3">
                <a:alpha val="87000"/>
              </a:srgbClr>
            </a:solidFill>
            <a:ln>
              <a:noFill/>
            </a:ln>
            <a:effectLst>
              <a:outerShdw blurRad="444500" dir="6480000" sx="29000" sy="29000" algn="ctr" rotWithShape="0">
                <a:srgbClr val="000000">
                  <a:alpha val="49000"/>
                </a:srgbClr>
              </a:outerShdw>
            </a:effectLst>
            <a:scene3d>
              <a:camera prst="orthographicFront"/>
              <a:lightRig rig="threePt" dir="t"/>
            </a:scene3d>
            <a:sp3d extrusionH="76200" contourW="12700" prstMaterial="softEdge">
              <a:bevelT/>
              <a:extrusionClr>
                <a:schemeClr val="accent1">
                  <a:lumMod val="75000"/>
                </a:schemeClr>
              </a:extrusionClr>
              <a:contourClr>
                <a:schemeClr val="tx2">
                  <a:lumMod val="60000"/>
                  <a:lumOff val="40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F8F8F8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90,6%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4568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16010535"/>
              </p:ext>
            </p:extLst>
          </p:nvPr>
        </p:nvGraphicFramePr>
        <p:xfrm>
          <a:off x="339156" y="1792703"/>
          <a:ext cx="7546714" cy="4832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9299862" y="174881"/>
            <a:ext cx="2837444" cy="2837445"/>
            <a:chOff x="9116228" y="293664"/>
            <a:chExt cx="2837444" cy="2837445"/>
          </a:xfrm>
        </p:grpSpPr>
        <p:sp>
          <p:nvSpPr>
            <p:cNvPr id="11" name="Овал 10"/>
            <p:cNvSpPr/>
            <p:nvPr/>
          </p:nvSpPr>
          <p:spPr>
            <a:xfrm>
              <a:off x="9116228" y="293665"/>
              <a:ext cx="2837444" cy="2837444"/>
            </a:xfrm>
            <a:prstGeom prst="ellipse">
              <a:avLst/>
            </a:prstGeom>
            <a:gradFill>
              <a:gsLst>
                <a:gs pos="0">
                  <a:schemeClr val="bg2">
                    <a:lumMod val="75000"/>
                  </a:schemeClr>
                </a:gs>
                <a:gs pos="99000">
                  <a:schemeClr val="accent1"/>
                </a:gs>
              </a:gsLst>
              <a:lin ang="18900000" scaled="1"/>
            </a:gradFill>
            <a:effectLst>
              <a:glow>
                <a:schemeClr val="accent1"/>
              </a:glo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29656" y="293664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536187" y="1282573"/>
              <a:ext cx="209486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НКО</a:t>
              </a:r>
              <a:r>
                <a:rPr lang="ru-RU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взаимодействуют с 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Министерством культуры 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Новосибирской области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352" y="3401663"/>
            <a:ext cx="1269600" cy="127277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475" y="120874"/>
            <a:ext cx="1272774" cy="1272774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2" name="Овал 11"/>
          <p:cNvSpPr/>
          <p:nvPr/>
        </p:nvSpPr>
        <p:spPr>
          <a:xfrm>
            <a:off x="7850929" y="1923555"/>
            <a:ext cx="1262795" cy="1262795"/>
          </a:xfrm>
          <a:prstGeom prst="ellipse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000" r="-21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62104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" name="Прямоугольник 8"/>
          <p:cNvSpPr/>
          <p:nvPr/>
        </p:nvSpPr>
        <p:spPr>
          <a:xfrm>
            <a:off x="-4062" y="0"/>
            <a:ext cx="12196061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711" y="286733"/>
            <a:ext cx="10515600" cy="13255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ВЗАИМОДЕЙСТВИЕ С ЧАСТНЫМИ И ВЕДОМСТВЕННЫМИ ОРГАНИЗАЦИЯМИ КУЛЬТУРЫ </a:t>
            </a:r>
          </a:p>
        </p:txBody>
      </p:sp>
      <p:sp>
        <p:nvSpPr>
          <p:cNvPr id="11" name="Овал 10"/>
          <p:cNvSpPr/>
          <p:nvPr/>
        </p:nvSpPr>
        <p:spPr>
          <a:xfrm>
            <a:off x="9490761" y="2010012"/>
            <a:ext cx="1733550" cy="1733550"/>
          </a:xfrm>
          <a:prstGeom prst="ellipse">
            <a:avLst/>
          </a:prstGeom>
          <a:gradFill>
            <a:gsLst>
              <a:gs pos="0">
                <a:schemeClr val="accent6">
                  <a:lumMod val="50000"/>
                </a:schemeClr>
              </a:gs>
              <a:gs pos="60000">
                <a:srgbClr val="A5B9A3"/>
              </a:gs>
            </a:gsLst>
            <a:lin ang="18900000" scaled="1"/>
          </a:gradFill>
          <a:scene3d>
            <a:camera prst="orthographicFront"/>
            <a:lightRig rig="sunrise" dir="t"/>
          </a:scene3d>
          <a:sp3d prstMaterial="soft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театров</a:t>
            </a:r>
          </a:p>
        </p:txBody>
      </p:sp>
      <p:sp>
        <p:nvSpPr>
          <p:cNvPr id="13" name="Овал 12"/>
          <p:cNvSpPr/>
          <p:nvPr/>
        </p:nvSpPr>
        <p:spPr>
          <a:xfrm>
            <a:off x="4015489" y="1964241"/>
            <a:ext cx="1733550" cy="1733550"/>
          </a:xfrm>
          <a:prstGeom prst="ellipse">
            <a:avLst/>
          </a:prstGeom>
          <a:gradFill>
            <a:gsLst>
              <a:gs pos="0">
                <a:schemeClr val="accent6">
                  <a:lumMod val="50000"/>
                </a:schemeClr>
              </a:gs>
              <a:gs pos="99000">
                <a:srgbClr val="A5B9A3"/>
              </a:gs>
            </a:gsLst>
            <a:lin ang="18900000" scaled="1"/>
          </a:gradFill>
          <a:scene3d>
            <a:camera prst="orthographicFront"/>
            <a:lightRig rig="sunrise" dir="t"/>
          </a:scene3d>
          <a:sp3d prstMaterial="soft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 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КДУ</a:t>
            </a:r>
          </a:p>
        </p:txBody>
      </p:sp>
      <p:sp>
        <p:nvSpPr>
          <p:cNvPr id="14" name="Овал 13"/>
          <p:cNvSpPr/>
          <p:nvPr/>
        </p:nvSpPr>
        <p:spPr>
          <a:xfrm>
            <a:off x="1116482" y="1964241"/>
            <a:ext cx="1733550" cy="1733550"/>
          </a:xfrm>
          <a:prstGeom prst="ellipse">
            <a:avLst/>
          </a:prstGeom>
          <a:gradFill>
            <a:gsLst>
              <a:gs pos="0">
                <a:schemeClr val="accent6">
                  <a:lumMod val="50000"/>
                </a:schemeClr>
              </a:gs>
              <a:gs pos="100000">
                <a:srgbClr val="A5B9A3"/>
              </a:gs>
            </a:gsLst>
            <a:lin ang="18900000" scaled="1"/>
          </a:gradFill>
          <a:scene3d>
            <a:camera prst="orthographicFront"/>
            <a:lightRig rig="sunrise" dir="t"/>
          </a:scene3d>
          <a:sp3d prstMaterial="soft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более</a:t>
            </a:r>
          </a:p>
          <a:p>
            <a:pPr algn="ctr"/>
            <a:r>
              <a:rPr lang="ru-RU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кинозалов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5058285" y="3743562"/>
            <a:ext cx="2154982" cy="2103658"/>
            <a:chOff x="1700213" y="3838831"/>
            <a:chExt cx="2166175" cy="2124032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0213" y="3838831"/>
              <a:ext cx="2166175" cy="2124032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 prstMaterial="softEdge">
              <a:bevelT w="95250" h="31750"/>
              <a:bevelB/>
              <a:contourClr>
                <a:srgbClr val="333333"/>
              </a:contourClr>
            </a:sp3d>
          </p:spPr>
        </p:pic>
        <p:sp>
          <p:nvSpPr>
            <p:cNvPr id="19" name="Прямоугольник 18"/>
            <p:cNvSpPr/>
            <p:nvPr/>
          </p:nvSpPr>
          <p:spPr>
            <a:xfrm>
              <a:off x="1955656" y="5298555"/>
              <a:ext cx="1684484" cy="37290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prstMaterial="softEdge">
              <a:bevelT/>
              <a:bevelB/>
            </a:sp3d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Дельфинарий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7996229" y="3811589"/>
            <a:ext cx="2158424" cy="2067428"/>
            <a:chOff x="8783913" y="2523441"/>
            <a:chExt cx="2044148" cy="1996171"/>
          </a:xfrm>
        </p:grpSpPr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83913" y="2523441"/>
              <a:ext cx="2044148" cy="1996171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 prstMaterial="softEdge">
              <a:bevelT w="95250" h="31750"/>
              <a:bevelB/>
              <a:contourClr>
                <a:srgbClr val="333333"/>
              </a:contourClr>
            </a:sp3d>
          </p:spPr>
        </p:pic>
        <p:sp>
          <p:nvSpPr>
            <p:cNvPr id="22" name="Прямоугольник 21"/>
            <p:cNvSpPr/>
            <p:nvPr/>
          </p:nvSpPr>
          <p:spPr>
            <a:xfrm>
              <a:off x="9287676" y="3963988"/>
              <a:ext cx="1106393" cy="36933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 prstMaterial="softEdge">
              <a:bevelT/>
              <a:bevelB/>
            </a:sp3d>
          </p:spPr>
          <p:txBody>
            <a:bodyPr wrap="none">
              <a:spAutoFit/>
            </a:bodyPr>
            <a:lstStyle/>
            <a:p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Аквапарк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078330" y="3697791"/>
            <a:ext cx="2123250" cy="2145483"/>
            <a:chOff x="8991994" y="3734539"/>
            <a:chExt cx="2000600" cy="2021549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1994" y="3734539"/>
              <a:ext cx="2000600" cy="2021549"/>
            </a:xfrm>
            <a:prstGeom prst="ellipse">
              <a:avLst/>
            </a:prstGeom>
            <a:ln w="63500" cap="rnd">
              <a:noFill/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 prstMaterial="softEdge">
              <a:bevelT w="95250" h="31750"/>
              <a:bevelB/>
              <a:contourClr>
                <a:srgbClr val="333333"/>
              </a:contourClr>
            </a:sp3d>
          </p:spPr>
        </p:pic>
        <p:sp>
          <p:nvSpPr>
            <p:cNvPr id="25" name="TextBox 24"/>
            <p:cNvSpPr txBox="1"/>
            <p:nvPr/>
          </p:nvSpPr>
          <p:spPr>
            <a:xfrm>
              <a:off x="9351077" y="4139556"/>
              <a:ext cx="1393802" cy="34799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softEdge">
              <a:bevelT/>
              <a:bevelB/>
            </a:sp3d>
          </p:spPr>
          <p:txBody>
            <a:bodyPr wrap="none" rtlCol="0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Планетарий</a:t>
              </a:r>
            </a:p>
          </p:txBody>
        </p:sp>
      </p:grpSp>
      <p:sp>
        <p:nvSpPr>
          <p:cNvPr id="10" name="Овал 9"/>
          <p:cNvSpPr/>
          <p:nvPr/>
        </p:nvSpPr>
        <p:spPr>
          <a:xfrm>
            <a:off x="6753125" y="1964241"/>
            <a:ext cx="1733550" cy="1733550"/>
          </a:xfrm>
          <a:prstGeom prst="ellipse">
            <a:avLst/>
          </a:prstGeom>
          <a:gradFill>
            <a:gsLst>
              <a:gs pos="0">
                <a:schemeClr val="accent6">
                  <a:lumMod val="50000"/>
                </a:schemeClr>
              </a:gs>
              <a:gs pos="60000">
                <a:srgbClr val="A5B9A3"/>
              </a:gs>
            </a:gsLst>
            <a:lin ang="18900000" scaled="1"/>
          </a:gradFill>
          <a:scene3d>
            <a:camera prst="orthographicFront"/>
            <a:lightRig rig="sunrise" dir="t"/>
          </a:scene3d>
          <a:sp3d prstMaterial="soft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музеев</a:t>
            </a:r>
          </a:p>
        </p:txBody>
      </p:sp>
    </p:spTree>
    <p:extLst>
      <p:ext uri="{BB962C8B-B14F-4D97-AF65-F5344CB8AC3E}">
        <p14:creationId xmlns:p14="http://schemas.microsoft.com/office/powerpoint/2010/main" val="872231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60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30" y="3355516"/>
            <a:ext cx="4566388" cy="293871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90" y="147226"/>
            <a:ext cx="6054039" cy="293479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803" y="148781"/>
            <a:ext cx="5684628" cy="29332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435" y="3355516"/>
            <a:ext cx="4566388" cy="29387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25" y="1875596"/>
            <a:ext cx="1217820" cy="112076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39679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7374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ПРОГРАММА НОВОСИБИРСКОЙ ОБЛАСТИ </a:t>
            </a: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«КУЛЬТУРА НОВОСИБИРСКОЙ ОБЛАСТИ» </a:t>
            </a:r>
            <a:b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2015-2020 ГОДЫ</a:t>
            </a:r>
            <a:r>
              <a:rPr lang="ru-R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Блок-схема: альтернативный процесс 6"/>
          <p:cNvSpPr>
            <a:spLocks noChangeAspect="1"/>
          </p:cNvSpPr>
          <p:nvPr/>
        </p:nvSpPr>
        <p:spPr>
          <a:xfrm>
            <a:off x="4166065" y="1940311"/>
            <a:ext cx="4212000" cy="2308389"/>
          </a:xfrm>
          <a:prstGeom prst="flowChartAlternateProcess">
            <a:avLst/>
          </a:prstGeom>
          <a:gradFill>
            <a:gsLst>
              <a:gs pos="100000">
                <a:srgbClr val="FFC000"/>
              </a:gs>
              <a:gs pos="2000">
                <a:srgbClr val="14100C"/>
              </a:gs>
            </a:gsLst>
            <a:lin ang="18900000" scaled="1"/>
          </a:gra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 год</a:t>
            </a:r>
          </a:p>
          <a:p>
            <a:pPr algn="ctr"/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ru-RU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масштабных мероприятий</a:t>
            </a:r>
          </a:p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3,8</a:t>
            </a:r>
            <a:r>
              <a:rPr lang="ru-RU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102" y="2231651"/>
            <a:ext cx="2028101" cy="23904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520" y="4003756"/>
            <a:ext cx="1454167" cy="16768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13096"/>
            <a:ext cx="1498333" cy="21855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0061" y="4622095"/>
            <a:ext cx="1914289" cy="191428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765" y="3916028"/>
            <a:ext cx="1308937" cy="18522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587" y="4797489"/>
            <a:ext cx="1497797" cy="150154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422830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8000">
                <a:srgbClr val="B8884C">
                  <a:alpha val="30000"/>
                </a:srgbClr>
              </a:gs>
              <a:gs pos="100000">
                <a:srgbClr val="14100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8587" y="1881496"/>
            <a:ext cx="3445845" cy="2987443"/>
          </a:xfrm>
          <a:prstGeom prst="roundRect">
            <a:avLst/>
          </a:prstGeom>
          <a:gradFill>
            <a:gsLst>
              <a:gs pos="0">
                <a:srgbClr val="B8884C"/>
              </a:gs>
              <a:gs pos="100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8,2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руб. областного бюджета</a:t>
            </a:r>
          </a:p>
        </p:txBody>
      </p:sp>
      <p:sp>
        <p:nvSpPr>
          <p:cNvPr id="12" name="Скругленный прямоугольник 11"/>
          <p:cNvSpPr>
            <a:spLocks noChangeAspect="1"/>
          </p:cNvSpPr>
          <p:nvPr/>
        </p:nvSpPr>
        <p:spPr>
          <a:xfrm>
            <a:off x="3743021" y="361906"/>
            <a:ext cx="4428000" cy="1440869"/>
          </a:xfrm>
          <a:prstGeom prst="roundRect">
            <a:avLst/>
          </a:prstGeom>
          <a:gradFill>
            <a:gsLst>
              <a:gs pos="0">
                <a:srgbClr val="B8884C"/>
              </a:gs>
              <a:gs pos="100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МЕРОПРИЯТИЙ И ТВОРЧЕСКИХ ПРОЕКТОВ  САМОДЕЯТЕЛЬНОГО НАРОДНОГО ТВОРЧЕСТВА </a:t>
            </a:r>
            <a:endParaRPr lang="ru-RU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1 050,0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руб. </a:t>
            </a:r>
          </a:p>
        </p:txBody>
      </p:sp>
      <p:sp>
        <p:nvSpPr>
          <p:cNvPr id="13" name="Скругленный прямоугольник 12"/>
          <p:cNvSpPr>
            <a:spLocks noChangeAspect="1"/>
          </p:cNvSpPr>
          <p:nvPr/>
        </p:nvSpPr>
        <p:spPr>
          <a:xfrm>
            <a:off x="3743021" y="1881496"/>
            <a:ext cx="4428000" cy="1624863"/>
          </a:xfrm>
          <a:prstGeom prst="roundRect">
            <a:avLst/>
          </a:prstGeom>
          <a:gradFill>
            <a:gsLst>
              <a:gs pos="0">
                <a:srgbClr val="B8884C"/>
              </a:gs>
              <a:gs pos="100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ПОДДЕРЖКА ТВОРЧЕСКИХ ИНИЦИАТИВ НАСЕЛЕНИЯ, ТВОРЧЕСКИХ СОЮЗОВ, ВЫДАЮЩИХСЯ ДЕЯТЕЛЕЙ И ОРГАНИЗАЦИЙ В СФЕРЕ КУЛЬТУРЫ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3 450,0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руб. </a:t>
            </a:r>
          </a:p>
        </p:txBody>
      </p:sp>
      <p:sp>
        <p:nvSpPr>
          <p:cNvPr id="14" name="Скругленный прямоугольник 13"/>
          <p:cNvSpPr>
            <a:spLocks noChangeAspect="1"/>
          </p:cNvSpPr>
          <p:nvPr/>
        </p:nvSpPr>
        <p:spPr>
          <a:xfrm>
            <a:off x="3743023" y="3571928"/>
            <a:ext cx="4428000" cy="1380405"/>
          </a:xfrm>
          <a:prstGeom prst="roundRect">
            <a:avLst/>
          </a:prstGeom>
          <a:gradFill>
            <a:gsLst>
              <a:gs pos="0">
                <a:srgbClr val="B8884C"/>
              </a:gs>
              <a:gs pos="100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ОРГАНИЗАЦИЯ ТВОРЧЕСКИХ СОСТЯЗАНИЙ  ПРОФЕССИОНАЛЬНОЙ НАПРАВЛЕННОСТИ ДЛЯ ОДАРЕННЫХ ДЕТЕЙ И ТАЛАНТЛИВОЙ МОЛОДЕЖИ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200,0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руб. </a:t>
            </a:r>
          </a:p>
        </p:txBody>
      </p:sp>
      <p:sp>
        <p:nvSpPr>
          <p:cNvPr id="15" name="Скругленный прямоугольник 14"/>
          <p:cNvSpPr>
            <a:spLocks noChangeAspect="1"/>
          </p:cNvSpPr>
          <p:nvPr/>
        </p:nvSpPr>
        <p:spPr>
          <a:xfrm>
            <a:off x="3743022" y="5034968"/>
            <a:ext cx="4428000" cy="1380405"/>
          </a:xfrm>
          <a:prstGeom prst="roundRect">
            <a:avLst/>
          </a:prstGeom>
          <a:gradFill>
            <a:gsLst>
              <a:gs pos="0">
                <a:srgbClr val="B8884C"/>
              </a:gs>
              <a:gs pos="100000">
                <a:srgbClr val="14100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МЕРОПРИЯТИЙ ПО СОХРАНЕНИЮ НЕМАТЕРИАЛЬНОГО КУЛЬТУРНОГО НАСЛЕДИЯ</a:t>
            </a:r>
          </a:p>
          <a:p>
            <a:pPr algn="ctr"/>
            <a:r>
              <a:rPr lang="ru-R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3 500,0</a:t>
            </a:r>
            <a:r>
              <a:rPr lang="ru-R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руб.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371966" y="2162073"/>
            <a:ext cx="3743021" cy="2533853"/>
          </a:xfrm>
          <a:prstGeom prst="roundRect">
            <a:avLst/>
          </a:prstGeom>
          <a:gradFill>
            <a:gsLst>
              <a:gs pos="0">
                <a:srgbClr val="14100C"/>
              </a:gs>
              <a:gs pos="40000">
                <a:srgbClr val="B8884C"/>
              </a:gs>
            </a:gsLst>
            <a:lin ang="18900000" scaled="1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8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СОГЛАШЕНИЙ С НКО 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сумму </a:t>
            </a:r>
            <a:r>
              <a:rPr lang="ru-RU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4,3</a:t>
            </a:r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15497200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443</TotalTime>
  <Words>569</Words>
  <Application>Microsoft Office PowerPoint</Application>
  <PresentationFormat>Широкоэкранный</PresentationFormat>
  <Paragraphs>86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Sylfaen</vt:lpstr>
      <vt:lpstr>Тема Office</vt:lpstr>
      <vt:lpstr>«Состояние конкуренции, основные проблемы и перспективы развития на социально-значимом рынке  «Рынок услуг в сфере культуры»</vt:lpstr>
      <vt:lpstr>Указ Президента от 21.12.2017 №618  «ОБ ОСНОВНЫХ НАПРАВЛЕНИЯХ ГОСУДАРСТВЕННОЙ ПОЛИТИКИ ПО РАЗВИТИЮ КОНКУРЕНЦИИ»</vt:lpstr>
      <vt:lpstr>Национальный план развития конкуренции в Российской Федерации на 2018 – 2020 годы</vt:lpstr>
      <vt:lpstr>РЕЗУЛЬТАТЫ МОНИТОРИНГА</vt:lpstr>
      <vt:lpstr>Презентация PowerPoint</vt:lpstr>
      <vt:lpstr>ВЗАИМОДЕЙСТВИЕ С ЧАСТНЫМИ И ВЕДОМСТВЕННЫМИ ОРГАНИЗАЦИЯМИ КУЛЬТУРЫ </vt:lpstr>
      <vt:lpstr>Презентация PowerPoint</vt:lpstr>
      <vt:lpstr>ГОСУДАРСТВЕННАЯ ПРОГРАММА НОВОСИБИРСКОЙ ОБЛАСТИ «КУЛЬТУРА НОВОСИБИРСКОЙ ОБЛАСТИ»  НА 2015-2020 ГОДЫ </vt:lpstr>
      <vt:lpstr>Презентация PowerPoint</vt:lpstr>
      <vt:lpstr>VII Международный военно-исторический фестиваль «Сибирский огонь»</vt:lpstr>
      <vt:lpstr>ПОСТАНОВЛЕНИЕ ПРАВИТЕЛЬСТВА РОССИЙСКОЙ ФЕДЕРАЦИИ  от 27 октября 2016 года № 1096  «ОБ УТВЕРЖДЕНИИ ПЕРЕЧНЯ ОБЩЕСТВЕННО ПОЛЕЗНЫХ УСЛУГ И КРИТЕРИЕВ ОЦЕНКИ КАЧЕСТВА ИХ ОКАЗАНИЯ» </vt:lpstr>
      <vt:lpstr>Презентация PowerPoint</vt:lpstr>
      <vt:lpstr>«Состояние конкуренции, основные проблемы и перспективы развития на социально-значимом рынке  «Рынок услуг в сфере культуры»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Минкульт</dc:title>
  <dc:creator>Осипов Николай Алексеевич</dc:creator>
  <cp:lastModifiedBy>Мясникова Олеся Анатольевна</cp:lastModifiedBy>
  <cp:revision>72</cp:revision>
  <dcterms:created xsi:type="dcterms:W3CDTF">2018-08-22T04:27:32Z</dcterms:created>
  <dcterms:modified xsi:type="dcterms:W3CDTF">2018-08-24T05:15:29Z</dcterms:modified>
</cp:coreProperties>
</file>