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92" r:id="rId4"/>
    <p:sldId id="293" r:id="rId5"/>
    <p:sldId id="294" r:id="rId6"/>
    <p:sldId id="279" r:id="rId7"/>
    <p:sldId id="298" r:id="rId8"/>
    <p:sldId id="280" r:id="rId9"/>
    <p:sldId id="291" r:id="rId10"/>
    <p:sldId id="281" r:id="rId11"/>
    <p:sldId id="295" r:id="rId12"/>
    <p:sldId id="282" r:id="rId13"/>
    <p:sldId id="300" r:id="rId14"/>
    <p:sldId id="290" r:id="rId15"/>
  </p:sldIdLst>
  <p:sldSz cx="12192000" cy="6858000"/>
  <p:notesSz cx="9926638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98" autoAdjust="0"/>
  </p:normalViewPr>
  <p:slideViewPr>
    <p:cSldViewPr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648204396297342E-2"/>
          <c:y val="9.4229049203540916E-2"/>
          <c:w val="0.84356163230603631"/>
          <c:h val="0.82130473770449586"/>
        </c:manualLayout>
      </c:layout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08792703598551"/>
          <c:y val="8.0040525881197186E-2"/>
          <c:w val="0.84004671253163421"/>
          <c:h val="0.9197223762384139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04962208783597"/>
          <c:y val="0"/>
          <c:w val="0.72279619501692149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193661011741162"/>
          <c:y val="2.6071920315999884E-2"/>
          <c:w val="0.77583452326103675"/>
          <c:h val="0.9006353952800791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Лист2!$A$3:$A$10</c:f>
              <c:strCache>
                <c:ptCount val="8"/>
                <c:pt idx="0">
                  <c:v>Газификация</c:v>
                </c:pt>
                <c:pt idx="1">
                  <c:v>Культура</c:v>
                </c:pt>
                <c:pt idx="2">
                  <c:v>Физкультура и спорт</c:v>
                </c:pt>
                <c:pt idx="3">
                  <c:v>Прочие (интернет, сот.связь, нормотворчество)</c:v>
                </c:pt>
                <c:pt idx="4">
                  <c:v>Здравоохранение</c:v>
                </c:pt>
                <c:pt idx="5">
                  <c:v>Дорожная инфраструктура</c:v>
                </c:pt>
                <c:pt idx="6">
                  <c:v>Образование</c:v>
                </c:pt>
                <c:pt idx="7">
                  <c:v>ЖКХ</c:v>
                </c:pt>
              </c:strCache>
            </c:strRef>
          </c:cat>
          <c:val>
            <c:numRef>
              <c:f>Лист2!$B$3:$B$10</c:f>
              <c:numCache>
                <c:formatCode>0.0</c:formatCode>
                <c:ptCount val="8"/>
                <c:pt idx="0">
                  <c:v>12</c:v>
                </c:pt>
                <c:pt idx="1">
                  <c:v>47</c:v>
                </c:pt>
                <c:pt idx="2">
                  <c:v>56</c:v>
                </c:pt>
                <c:pt idx="3">
                  <c:v>70</c:v>
                </c:pt>
                <c:pt idx="4">
                  <c:v>71</c:v>
                </c:pt>
                <c:pt idx="5">
                  <c:v>220</c:v>
                </c:pt>
                <c:pt idx="6">
                  <c:v>244</c:v>
                </c:pt>
                <c:pt idx="7">
                  <c:v>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1F-46C4-9F92-33879D8AB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388352"/>
        <c:axId val="92402432"/>
      </c:barChart>
      <c:catAx>
        <c:axId val="923883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92402432"/>
        <c:crosses val="autoZero"/>
        <c:auto val="1"/>
        <c:lblAlgn val="ctr"/>
        <c:lblOffset val="100"/>
        <c:noMultiLvlLbl val="0"/>
      </c:catAx>
      <c:valAx>
        <c:axId val="92402432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92388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1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353170845826445"/>
          <c:y val="4.7641891707384351E-2"/>
          <c:w val="0.71364758640752357"/>
          <c:h val="0.89342651437227683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388352"/>
        <c:axId val="92402432"/>
      </c:barChart>
      <c:catAx>
        <c:axId val="923883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92402432"/>
        <c:crosses val="autoZero"/>
        <c:auto val="1"/>
        <c:lblAlgn val="ctr"/>
        <c:lblOffset val="100"/>
        <c:noMultiLvlLbl val="0"/>
      </c:catAx>
      <c:valAx>
        <c:axId val="92402432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92388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45060556185446"/>
          <c:y val="5.6565879899089344E-2"/>
          <c:w val="0.71096183523299716"/>
          <c:h val="0.8719403915996683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388352"/>
        <c:axId val="92402432"/>
      </c:barChart>
      <c:catAx>
        <c:axId val="923883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92402432"/>
        <c:crosses val="autoZero"/>
        <c:auto val="1"/>
        <c:lblAlgn val="ctr"/>
        <c:lblOffset val="100"/>
        <c:noMultiLvlLbl val="0"/>
      </c:catAx>
      <c:valAx>
        <c:axId val="92402432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92388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521857786410825"/>
          <c:y val="4.0547763497687551E-2"/>
          <c:w val="0.75560699494763428"/>
          <c:h val="0.88961822632574938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Лист2!$A$3:$A$10</c:f>
              <c:strCache>
                <c:ptCount val="8"/>
                <c:pt idx="0">
                  <c:v>Культура</c:v>
                </c:pt>
                <c:pt idx="1">
                  <c:v>Газификация</c:v>
                </c:pt>
                <c:pt idx="2">
                  <c:v>Прочие (интернет, сот.связь, нормотворчество)</c:v>
                </c:pt>
                <c:pt idx="3">
                  <c:v>Здравоохранение</c:v>
                </c:pt>
                <c:pt idx="4">
                  <c:v>Физкультура и спорт</c:v>
                </c:pt>
                <c:pt idx="5">
                  <c:v>ЖКХ</c:v>
                </c:pt>
                <c:pt idx="6">
                  <c:v>Дорожная инфраструктура</c:v>
                </c:pt>
                <c:pt idx="7">
                  <c:v>Образование</c:v>
                </c:pt>
              </c:strCache>
            </c:strRef>
          </c:cat>
          <c:val>
            <c:numRef>
              <c:f>Лист2!$B$3:$B$10</c:f>
              <c:numCache>
                <c:formatCode>0.0</c:formatCode>
                <c:ptCount val="8"/>
                <c:pt idx="0">
                  <c:v>331.5</c:v>
                </c:pt>
                <c:pt idx="1">
                  <c:v>416.8</c:v>
                </c:pt>
                <c:pt idx="2">
                  <c:v>428.6</c:v>
                </c:pt>
                <c:pt idx="3">
                  <c:v>542</c:v>
                </c:pt>
                <c:pt idx="4">
                  <c:v>688.9</c:v>
                </c:pt>
                <c:pt idx="5">
                  <c:v>909.5</c:v>
                </c:pt>
                <c:pt idx="6">
                  <c:v>2942.1</c:v>
                </c:pt>
                <c:pt idx="7">
                  <c:v>5341.1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C2-4DC1-930D-F638801DC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388352"/>
        <c:axId val="92402432"/>
      </c:barChart>
      <c:catAx>
        <c:axId val="923883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92402432"/>
        <c:crosses val="autoZero"/>
        <c:auto val="1"/>
        <c:lblAlgn val="ctr"/>
        <c:lblOffset val="100"/>
        <c:noMultiLvlLbl val="0"/>
      </c:catAx>
      <c:valAx>
        <c:axId val="92402432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92388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0.59138</cdr:x>
      <cdr:y>0.15642</cdr:y>
    </cdr:from>
    <cdr:to>
      <cdr:x>0.74512</cdr:x>
      <cdr:y>0.2271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47615" y="761947"/>
          <a:ext cx="1728192" cy="3442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244 </a:t>
          </a:r>
          <a:r>
            <a:rPr lang="ru-RU" sz="1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(21</a:t>
          </a:r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,0 %)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0.31037</cdr:x>
      <cdr:y>0.62623</cdr:y>
    </cdr:from>
    <cdr:to>
      <cdr:x>0.43208</cdr:x>
      <cdr:y>0.67058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88830" y="3050474"/>
          <a:ext cx="136815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0.29671</cdr:x>
      <cdr:y>0.60224</cdr:y>
    </cdr:from>
    <cdr:to>
      <cdr:x>0.42746</cdr:x>
      <cdr:y>0.68536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35246" y="2933615"/>
          <a:ext cx="1469835" cy="404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56</a:t>
          </a:r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(4,8 %)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0.2839</cdr:x>
      <cdr:y>0.71776</cdr:y>
    </cdr:from>
    <cdr:to>
      <cdr:x>0.42746</cdr:x>
      <cdr:y>0.81191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191230" y="3496322"/>
          <a:ext cx="1613850" cy="458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47</a:t>
          </a:r>
          <a:r>
            <a:rPr lang="ru-RU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(4,0 %)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0.27206</cdr:x>
      <cdr:y>0.06527</cdr:y>
    </cdr:from>
    <cdr:to>
      <cdr:x>0.33282</cdr:x>
      <cdr:y>0.11526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79349" y="282036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0.27206</cdr:x>
      <cdr:y>0.05336</cdr:y>
    </cdr:from>
    <cdr:to>
      <cdr:x>0.3556</cdr:x>
      <cdr:y>0.11526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79349" y="230565"/>
          <a:ext cx="792088" cy="267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0.27965</cdr:x>
      <cdr:y>0.05336</cdr:y>
    </cdr:from>
    <cdr:to>
      <cdr:x>0.34801</cdr:x>
      <cdr:y>0.13192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51357" y="230565"/>
          <a:ext cx="648072" cy="339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0.27206</cdr:x>
      <cdr:y>0.05336</cdr:y>
    </cdr:from>
    <cdr:to>
      <cdr:x>0.34041</cdr:x>
      <cdr:y>0.12001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79349" y="230565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0.28725</cdr:x>
      <cdr:y>0.18191</cdr:y>
    </cdr:from>
    <cdr:to>
      <cdr:x>0.34041</cdr:x>
      <cdr:y>0.23191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23365" y="786092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0.27965</cdr:x>
      <cdr:y>0.16525</cdr:y>
    </cdr:from>
    <cdr:to>
      <cdr:x>0.3556</cdr:x>
      <cdr:y>0.24857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651357" y="714084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0.33282</cdr:x>
      <cdr:y>0.2819</cdr:y>
    </cdr:from>
    <cdr:to>
      <cdr:x>0.40877</cdr:x>
      <cdr:y>0.34855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155413" y="1218140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0.34041</cdr:x>
      <cdr:y>0.39854</cdr:y>
    </cdr:from>
    <cdr:to>
      <cdr:x>0.42396</cdr:x>
      <cdr:y>0.4652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227421" y="1722196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0.49509</cdr:x>
      <cdr:y>0.52127</cdr:y>
    </cdr:from>
    <cdr:to>
      <cdr:x>0.56827</cdr:x>
      <cdr:y>0.58185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693870" y="2252541"/>
          <a:ext cx="693791" cy="2617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0.49231</cdr:x>
      <cdr:y>0.51519</cdr:y>
    </cdr:from>
    <cdr:to>
      <cdr:x>0.56827</cdr:x>
      <cdr:y>0.58185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667581" y="22262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0.56067</cdr:x>
      <cdr:y>0.61517</cdr:y>
    </cdr:from>
    <cdr:to>
      <cdr:x>0.6746</cdr:x>
      <cdr:y>0.69849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315653" y="265830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0.56067</cdr:x>
      <cdr:y>0.61517</cdr:y>
    </cdr:from>
    <cdr:to>
      <cdr:x>0.667</cdr:x>
      <cdr:y>0.69849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315654" y="2658300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0.80371</cdr:x>
      <cdr:y>0.73182</cdr:y>
    </cdr:from>
    <cdr:to>
      <cdr:x>0.90245</cdr:x>
      <cdr:y>0.79848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7619909" y="3162356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0.89485</cdr:x>
      <cdr:y>0.84847</cdr:y>
    </cdr:from>
    <cdr:to>
      <cdr:x>0.98599</cdr:x>
      <cdr:y>0.91512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8484005" y="3666412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0.87333</cdr:x>
      <cdr:y>0.08805</cdr:y>
    </cdr:from>
    <cdr:to>
      <cdr:x>0.95799</cdr:x>
      <cdr:y>0.20738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433048" y="371965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0.85341</cdr:x>
      <cdr:y>0.05396</cdr:y>
    </cdr:from>
    <cdr:to>
      <cdr:x>0.93847</cdr:x>
      <cdr:y>0.13854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279297" y="227949"/>
          <a:ext cx="924880" cy="3572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0.76069</cdr:x>
      <cdr:y>0.16704</cdr:y>
    </cdr:from>
    <cdr:to>
      <cdr:x>0.86</cdr:x>
      <cdr:y>0.24147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271186" y="705641"/>
          <a:ext cx="1079774" cy="314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0.53333</cdr:x>
      <cdr:y>0.29261</cdr:y>
    </cdr:from>
    <cdr:to>
      <cdr:x>0.61799</cdr:x>
      <cdr:y>0.50907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760640" y="123606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0.52667</cdr:x>
      <cdr:y>0.27556</cdr:y>
    </cdr:from>
    <cdr:to>
      <cdr:x>0.57333</cdr:x>
      <cdr:y>0.3267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688632" y="1164053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0.52</cdr:x>
      <cdr:y>0.27556</cdr:y>
    </cdr:from>
    <cdr:to>
      <cdr:x>0.60667</cdr:x>
      <cdr:y>0.34374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616624" y="1164053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0.44944</cdr:x>
      <cdr:y>0.37784</cdr:y>
    </cdr:from>
    <cdr:to>
      <cdr:x>0.52667</cdr:x>
      <cdr:y>0.44602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886809" y="1596102"/>
          <a:ext cx="83974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0.30667</cdr:x>
      <cdr:y>0.5</cdr:y>
    </cdr:from>
    <cdr:to>
      <cdr:x>0.39132</cdr:x>
      <cdr:y>0.5483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312368" y="2112165"/>
          <a:ext cx="914400" cy="20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0.29712</cdr:x>
      <cdr:y>0.48011</cdr:y>
    </cdr:from>
    <cdr:to>
      <cdr:x>0.37333</cdr:x>
      <cdr:y>0.58239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230626" y="2028149"/>
          <a:ext cx="828706" cy="432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0.29333</cdr:x>
      <cdr:y>0.59943</cdr:y>
    </cdr:from>
    <cdr:to>
      <cdr:x>0.38</cdr:x>
      <cdr:y>0.66762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168352" y="2532205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0.24</cdr:x>
      <cdr:y>0.70171</cdr:y>
    </cdr:from>
    <cdr:to>
      <cdr:x>0.30667</cdr:x>
      <cdr:y>0.78694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592288" y="2964253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0.22667</cdr:x>
      <cdr:y>0.82103</cdr:y>
    </cdr:from>
    <cdr:to>
      <cdr:x>0.3</cdr:x>
      <cdr:y>0.89342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448272" y="3468309"/>
          <a:ext cx="792088" cy="305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0.8734</cdr:x>
      <cdr:y>0.03959</cdr:y>
    </cdr:from>
    <cdr:to>
      <cdr:x>1</cdr:x>
      <cdr:y>0.15644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48255" y="174083"/>
          <a:ext cx="1412985" cy="513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0.56564</cdr:x>
      <cdr:y>0.15885</cdr:y>
    </cdr:from>
    <cdr:to>
      <cdr:x>0.74311</cdr:x>
      <cdr:y>0.27354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09058" y="697180"/>
          <a:ext cx="2073536" cy="503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2942,1 </a:t>
          </a:r>
          <a:r>
            <a:rPr lang="ru-RU" sz="1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(25,4%)</a:t>
          </a:r>
          <a:endParaRPr lang="ru-RU" sz="1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0.31452</cdr:x>
      <cdr:y>0.27832</cdr:y>
    </cdr:from>
    <cdr:to>
      <cdr:x>0.52048</cdr:x>
      <cdr:y>0.3612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10432" y="1223673"/>
          <a:ext cx="2298785" cy="364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909,5 </a:t>
          </a:r>
          <a:r>
            <a:rPr lang="ru-RU" sz="1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(7,8%)</a:t>
          </a:r>
          <a:endParaRPr lang="ru-RU" sz="1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0.28259</cdr:x>
      <cdr:y>0.38073</cdr:y>
    </cdr:from>
    <cdr:to>
      <cdr:x>0.47532</cdr:x>
      <cdr:y>0.50256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54055" y="1673934"/>
          <a:ext cx="2151107" cy="535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689,0 </a:t>
          </a:r>
          <a:r>
            <a:rPr lang="ru-RU" sz="1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(5,9%)</a:t>
          </a:r>
          <a:endParaRPr lang="ru-RU" sz="1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0.26982</cdr:x>
      <cdr:y>0.49611</cdr:y>
    </cdr:from>
    <cdr:to>
      <cdr:x>0.44951</cdr:x>
      <cdr:y>0.58043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011526" y="2181218"/>
          <a:ext cx="2005604" cy="370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542,0 </a:t>
          </a:r>
          <a:r>
            <a:rPr lang="ru-RU" sz="1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(4,7%)</a:t>
          </a:r>
          <a:endParaRPr lang="ru-RU" sz="1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0.25067</cdr:x>
      <cdr:y>0.60261</cdr:y>
    </cdr:from>
    <cdr:to>
      <cdr:x>0.50113</cdr:x>
      <cdr:y>0.69004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97788" y="2649460"/>
          <a:ext cx="2795406" cy="384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428,5 </a:t>
          </a:r>
          <a:r>
            <a:rPr lang="ru-RU" sz="1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(3,7%)</a:t>
          </a:r>
          <a:endParaRPr lang="ru-RU" sz="1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0.25067</cdr:x>
      <cdr:y>0.71534</cdr:y>
    </cdr:from>
    <cdr:to>
      <cdr:x>0.41726</cdr:x>
      <cdr:y>0.79966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797788" y="3145094"/>
          <a:ext cx="1859302" cy="370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416,8 </a:t>
          </a:r>
          <a:r>
            <a:rPr lang="ru-RU" sz="1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(3,6%)</a:t>
          </a:r>
          <a:endParaRPr lang="ru-RU" sz="1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0.2379</cdr:x>
      <cdr:y>0.83339</cdr:y>
    </cdr:from>
    <cdr:to>
      <cdr:x>0.42371</cdr:x>
      <cdr:y>0.91771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655259" y="3664117"/>
          <a:ext cx="2073839" cy="370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331,5 </a:t>
          </a:r>
          <a:r>
            <a:rPr lang="ru-RU" sz="1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(2,9%)</a:t>
          </a:r>
          <a:endParaRPr lang="ru-RU" sz="1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0.8404</cdr:x>
      <cdr:y>0.13886</cdr:y>
    </cdr:from>
    <cdr:to>
      <cdr:x>1</cdr:x>
      <cdr:y>0.22075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9379899" y="610506"/>
          <a:ext cx="1781341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0.84982</cdr:x>
      <cdr:y>0.05443</cdr:y>
    </cdr:from>
    <cdr:to>
      <cdr:x>1</cdr:x>
      <cdr:y>0.18799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9929426" y="238876"/>
          <a:ext cx="1754729" cy="5862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5341,2 </a:t>
          </a:r>
          <a:r>
            <a: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(46%)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302625" cy="3443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8" y="3"/>
            <a:ext cx="4302625" cy="3443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362F2-8DA0-4398-BB57-724462B1C5DB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513676"/>
            <a:ext cx="4302625" cy="3443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8" y="6513676"/>
            <a:ext cx="4302625" cy="3443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96345-8CD2-4F55-AE95-7A6FFC46F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09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302625" cy="3443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1698" y="3"/>
            <a:ext cx="4302625" cy="3443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1BE70-C4F9-4B8B-B4DB-0C62AA3DE032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5125" y="857250"/>
            <a:ext cx="41163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203" y="3300701"/>
            <a:ext cx="7942237" cy="2699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6513676"/>
            <a:ext cx="4302625" cy="3443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1698" y="6513676"/>
            <a:ext cx="4302625" cy="3443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34BA6-2B5C-43E6-B3E5-9BE8A0C42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5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05125" y="857250"/>
            <a:ext cx="4116388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34BA6-2B5C-43E6-B3E5-9BE8A0C42A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67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05125" y="857250"/>
            <a:ext cx="4116388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34BA6-2B5C-43E6-B3E5-9BE8A0C42A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619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05125" y="857250"/>
            <a:ext cx="4116388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34BA6-2B5C-43E6-B3E5-9BE8A0C42A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8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05125" y="857250"/>
            <a:ext cx="4116388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34BA6-2B5C-43E6-B3E5-9BE8A0C42A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872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05125" y="857250"/>
            <a:ext cx="4116388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34BA6-2B5C-43E6-B3E5-9BE8A0C42A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97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05125" y="857250"/>
            <a:ext cx="4116388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34BA6-2B5C-43E6-B3E5-9BE8A0C42AA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499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05125" y="857250"/>
            <a:ext cx="4116388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34BA6-2B5C-43E6-B3E5-9BE8A0C42AA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11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2A0D-2C60-4320-8CBE-88E71B276E8E}" type="datetime1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82D8-52F1-4EC6-934F-226315517B32}" type="datetime1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6656-A9C5-4F04-85E2-E589F3C69603}" type="datetime1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B067-6BE5-44D8-9DBD-F979587F942D}" type="datetime1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5F2E-0E0F-4BE2-9B23-CD8431413040}" type="datetime1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7262-D9D3-4987-8596-019E4B372D32}" type="datetime1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7F40-55FC-4C27-B058-7B9CD8133B46}" type="datetime1">
              <a:rPr lang="ru-RU" smtClean="0"/>
              <a:t>08.07.2020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690F-6B81-4371-81C5-8C1913D72413}" type="datetime1">
              <a:rPr lang="ru-RU" smtClean="0"/>
              <a:t>08.07.2020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ED94-B9AC-424E-BCC5-928546FF0F08}" type="datetime1">
              <a:rPr lang="ru-RU" smtClean="0"/>
              <a:t>08.07.2020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AB45-1437-4237-8110-4903985E7B37}" type="datetime1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084F-4768-474B-AC98-84CBB9243E48}" type="datetime1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F279A-8EEC-43C0-848B-E4F2C33B3C39}" type="datetime1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392144" y="551723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Минэкономразвития НСО, 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5440" y="1988840"/>
            <a:ext cx="106571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отчете о выполнении плана реализации наказов избирателей депутатам Законодательного Собрания Новосибирской области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шестого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созыва за 2019 год</a:t>
            </a: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17425"/>
            <a:ext cx="896541" cy="109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3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159893" y="165708"/>
            <a:ext cx="107687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Примеры финансирования за счет средств областного бюджета Новосибирской области специфических (узкопрофильных) наказов </a:t>
            </a: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(за рамками строительной программы Новосибирской области)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8731" y="2211031"/>
            <a:ext cx="447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65708"/>
            <a:ext cx="896541" cy="109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рямоугольник 4"/>
          <p:cNvSpPr>
            <a:spLocks noChangeArrowheads="1"/>
          </p:cNvSpPr>
          <p:nvPr/>
        </p:nvSpPr>
        <p:spPr bwMode="auto">
          <a:xfrm>
            <a:off x="334688" y="1165311"/>
            <a:ext cx="1166529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  </a:t>
            </a:r>
          </a:p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Замена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окон и ремонт кровель школ и детских садов – </a:t>
            </a:r>
            <a:r>
              <a:rPr lang="en-US" sz="1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157,3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рублей,  </a:t>
            </a:r>
            <a:r>
              <a:rPr lang="en-US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87</a:t>
            </a:r>
            <a:r>
              <a:rPr lang="ru-RU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ед. </a:t>
            </a:r>
          </a:p>
          <a:p>
            <a:pPr algn="ctr"/>
            <a:endParaRPr lang="ru-RU" altLang="ru-RU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18123" y="6047660"/>
            <a:ext cx="25549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Замена окон в </a:t>
            </a:r>
            <a:r>
              <a:rPr lang="ru-RU" sz="1000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Чернокурьинской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СОШ Карасукского района, </a:t>
            </a:r>
          </a:p>
          <a:p>
            <a:pPr algn="ctr"/>
            <a:r>
              <a:rPr lang="ru-RU" sz="1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наказ 06-071</a:t>
            </a:r>
            <a:endParaRPr lang="ru-RU" sz="1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5081" y="6051739"/>
            <a:ext cx="2845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Замена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окон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000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Землянозаимской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СОШ </a:t>
            </a:r>
            <a:r>
              <a:rPr lang="ru-RU" sz="1000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Чановского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района, </a:t>
            </a:r>
            <a:endParaRPr lang="ru-RU" sz="1000" dirty="0" smtClean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наказ 01-095</a:t>
            </a:r>
            <a:endParaRPr lang="ru-RU" sz="1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4047" y="3840289"/>
            <a:ext cx="3121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Замена окон, кровли, фасада в Здвинском д/саду «Солнышко» </a:t>
            </a:r>
            <a:r>
              <a:rPr lang="ru-RU" sz="1000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Здвинского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района, </a:t>
            </a:r>
            <a:r>
              <a:rPr lang="ru-RU" sz="1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наказ </a:t>
            </a:r>
            <a:r>
              <a:rPr lang="ru-RU" sz="1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04-032</a:t>
            </a:r>
            <a:endParaRPr lang="ru-RU" sz="1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72264" y="3865123"/>
            <a:ext cx="2817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Замена кровли и окон в д/саду «Орленок» </a:t>
            </a:r>
            <a:r>
              <a:rPr lang="ru-RU" sz="1000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г.Искитим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наказ </a:t>
            </a:r>
            <a:r>
              <a:rPr lang="ru-RU" sz="1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12-029</a:t>
            </a:r>
            <a:endParaRPr lang="ru-RU" sz="1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4211" y="3811646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Замена кровли в </a:t>
            </a:r>
            <a:r>
              <a:rPr lang="ru-RU" sz="1000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Новокулындинской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СОШ в Чистоозерном районе, </a:t>
            </a:r>
            <a:r>
              <a:rPr lang="ru-RU" sz="1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наказ 02-060</a:t>
            </a:r>
            <a:endParaRPr lang="ru-RU" sz="1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972" y="4431740"/>
            <a:ext cx="1373616" cy="15487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31" y="2010362"/>
            <a:ext cx="2358902" cy="17691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50" y="4455503"/>
            <a:ext cx="2122875" cy="159215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6" y="4456785"/>
            <a:ext cx="2812440" cy="158199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85" y="2006842"/>
            <a:ext cx="3157442" cy="17760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1" y="2057863"/>
            <a:ext cx="3105697" cy="1746954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9950164" y="6051739"/>
            <a:ext cx="20596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Замена окон в </a:t>
            </a:r>
            <a:r>
              <a:rPr lang="ru-RU" sz="1000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Кузнецовской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СОШ </a:t>
            </a:r>
            <a:r>
              <a:rPr lang="ru-RU" sz="1000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Баганского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района, </a:t>
            </a:r>
            <a:endParaRPr lang="ru-RU" sz="1000" dirty="0" smtClean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наказ 05-015</a:t>
            </a:r>
            <a:endParaRPr lang="ru-RU" sz="1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098" y="4431739"/>
            <a:ext cx="2357269" cy="1571514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6773509" y="6047660"/>
            <a:ext cx="28214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Ремонт кровли и окон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000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Казачемысской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СОШ Татарского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района, </a:t>
            </a:r>
            <a:endParaRPr lang="ru-RU" sz="1000" dirty="0" smtClean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наказ 02-055</a:t>
            </a:r>
            <a:endParaRPr lang="ru-RU" sz="1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159893" y="165708"/>
            <a:ext cx="107687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Примеры финансирования за счет средств областного бюджета Новосибирской области специфических (узкопрофильных) наказов </a:t>
            </a: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(за рамками строительной программы Новосибирской области)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8731" y="2211031"/>
            <a:ext cx="447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713" y="1232187"/>
            <a:ext cx="61206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Культура</a:t>
            </a:r>
          </a:p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Капремонты, ремонты клубов и домов культуры – 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24,7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млн.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рублей,  </a:t>
            </a:r>
            <a:r>
              <a:rPr lang="ru-RU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</a:t>
            </a:r>
            <a:r>
              <a:rPr lang="ru-RU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ед. </a:t>
            </a:r>
          </a:p>
        </p:txBody>
      </p:sp>
      <p:pic>
        <p:nvPicPr>
          <p:cNvPr id="4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65708"/>
            <a:ext cx="896541" cy="109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145821" y="6369506"/>
            <a:ext cx="28803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Капитальный ремонт ДК в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р.п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Мошково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Мошковского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района, </a:t>
            </a:r>
            <a:r>
              <a:rPr lang="ru-RU" sz="1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наказ 09-089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417" y="4651050"/>
            <a:ext cx="2592288" cy="17257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74" y="2104669"/>
            <a:ext cx="1457198" cy="19429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51784" y="4070443"/>
            <a:ext cx="24482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Ремонт сельского клуба в </a:t>
            </a:r>
            <a:endParaRPr lang="ru-RU" sz="1000" dirty="0" smtClean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с.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Андреевка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Баганского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района, </a:t>
            </a:r>
            <a:endParaRPr lang="ru-RU" sz="1000" dirty="0" smtClean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наказ </a:t>
            </a:r>
            <a:r>
              <a:rPr lang="ru-RU" sz="1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05-079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3" y="2102529"/>
            <a:ext cx="2502463" cy="187684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3542" y="4022425"/>
            <a:ext cx="270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Кап.ремонт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Чувашинского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СДК </a:t>
            </a:r>
          </a:p>
          <a:p>
            <a:pPr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Северного района, </a:t>
            </a:r>
            <a:r>
              <a:rPr lang="ru-RU" sz="1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наказ </a:t>
            </a:r>
            <a:r>
              <a:rPr lang="ru-RU" sz="1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03-037</a:t>
            </a:r>
            <a:endParaRPr lang="ru-RU" sz="1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2186" y="948317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alt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Здравоохранение</a:t>
            </a:r>
          </a:p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Приобретение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медоборудования – </a:t>
            </a:r>
            <a:r>
              <a:rPr lang="ru-RU" sz="1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159,6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рублей,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ru-RU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014" y="2102528"/>
            <a:ext cx="1788450" cy="31794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112224" y="5333780"/>
            <a:ext cx="27034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Приобретение аппарата УЗИ для поликлиники № 13 в Кировском районе </a:t>
            </a:r>
          </a:p>
          <a:p>
            <a:pPr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Новосибирск, </a:t>
            </a:r>
            <a:r>
              <a:rPr lang="ru-RU" sz="1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наказ </a:t>
            </a:r>
            <a:r>
              <a:rPr lang="ru-RU" sz="1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26-033</a:t>
            </a:r>
            <a:endParaRPr lang="ru-RU" sz="1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87488" y="165708"/>
            <a:ext cx="972107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Примеры финансирования за счет средств областного бюджета Новосибирской области специфических (узкопрофильных) наказов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рамками строительной программы Новосибирской области)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0720" y="2180254"/>
            <a:ext cx="447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640" y="1203758"/>
            <a:ext cx="113772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ЖКХ</a:t>
            </a:r>
          </a:p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Благоустройство, в том числе создание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обновление инженерной инфраструктуры в сфере ЖКХ – </a:t>
            </a:r>
            <a:r>
              <a:rPr lang="ru-RU" sz="1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150,7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рублей – </a:t>
            </a:r>
            <a:r>
              <a:rPr lang="ru-RU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73</a:t>
            </a:r>
            <a:r>
              <a:rPr lang="ru-RU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ед. </a:t>
            </a:r>
          </a:p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ru-RU" sz="1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96" y="165708"/>
            <a:ext cx="896541" cy="109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515259" y="3922362"/>
            <a:ext cx="2981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Благоустройство детской площадки по </a:t>
            </a:r>
          </a:p>
          <a:p>
            <a:pPr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Московская в г. Болотное, </a:t>
            </a:r>
            <a:r>
              <a:rPr lang="ru-RU" sz="1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наказ 09-009</a:t>
            </a:r>
            <a:endParaRPr lang="ru-RU" sz="1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45289" y="6392580"/>
            <a:ext cx="53872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Благоустройство территории «Аллея Славы» в с. </a:t>
            </a:r>
            <a:r>
              <a:rPr lang="ru-RU" sz="1000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Прокудское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Коченевского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района, </a:t>
            </a:r>
            <a:r>
              <a:rPr lang="ru-RU" sz="1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наказ 10-001</a:t>
            </a:r>
            <a:endParaRPr lang="ru-RU" sz="1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71464" y="3971844"/>
            <a:ext cx="56556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Благоустройство парка культуры и отдыха в с. Северное, </a:t>
            </a:r>
            <a:r>
              <a:rPr lang="ru-RU" sz="1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наказ </a:t>
            </a:r>
            <a:r>
              <a:rPr lang="ru-RU" sz="1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03-001</a:t>
            </a:r>
            <a:endParaRPr lang="ru-RU" sz="1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259" y="1976533"/>
            <a:ext cx="2938346" cy="19588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984568"/>
            <a:ext cx="2609203" cy="19569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09" y="1967180"/>
            <a:ext cx="3911348" cy="1968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4488334"/>
            <a:ext cx="2505720" cy="18792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550" y="4498749"/>
            <a:ext cx="2491833" cy="1868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4498749"/>
            <a:ext cx="2491314" cy="186928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725033" y="6367624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Благоустройство </a:t>
            </a:r>
            <a:r>
              <a:rPr lang="ru-RU" sz="1000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придомой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территории в г. Бердск, </a:t>
            </a:r>
            <a:r>
              <a:rPr lang="ru-RU" sz="1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наказ </a:t>
            </a:r>
            <a:r>
              <a:rPr lang="ru-RU" sz="1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16-001</a:t>
            </a:r>
            <a:endParaRPr lang="ru-RU" sz="1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9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947119"/>
              </p:ext>
            </p:extLst>
          </p:nvPr>
        </p:nvGraphicFramePr>
        <p:xfrm>
          <a:off x="191344" y="1412775"/>
          <a:ext cx="11881322" cy="4896547"/>
        </p:xfrm>
        <a:graphic>
          <a:graphicData uri="http://schemas.openxmlformats.org/drawingml/2006/table">
            <a:tbl>
              <a:tblPr/>
              <a:tblGrid>
                <a:gridCol w="1452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246">
                  <a:extLst>
                    <a:ext uri="{9D8B030D-6E8A-4147-A177-3AD203B41FA5}">
                      <a16:colId xmlns:a16="http://schemas.microsoft.com/office/drawing/2014/main" val="1166802107"/>
                    </a:ext>
                  </a:extLst>
                </a:gridCol>
                <a:gridCol w="874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624">
                  <a:extLst>
                    <a:ext uri="{9D8B030D-6E8A-4147-A177-3AD203B41FA5}">
                      <a16:colId xmlns:a16="http://schemas.microsoft.com/office/drawing/2014/main" val="2877471489"/>
                    </a:ext>
                  </a:extLst>
                </a:gridCol>
                <a:gridCol w="874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659">
                  <a:extLst>
                    <a:ext uri="{9D8B030D-6E8A-4147-A177-3AD203B41FA5}">
                      <a16:colId xmlns:a16="http://schemas.microsoft.com/office/drawing/2014/main" val="3655748009"/>
                    </a:ext>
                  </a:extLst>
                </a:gridCol>
                <a:gridCol w="865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7624">
                  <a:extLst>
                    <a:ext uri="{9D8B030D-6E8A-4147-A177-3AD203B41FA5}">
                      <a16:colId xmlns:a16="http://schemas.microsoft.com/office/drawing/2014/main" val="3539401876"/>
                    </a:ext>
                  </a:extLst>
                </a:gridCol>
                <a:gridCol w="874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4732">
                  <a:extLst>
                    <a:ext uri="{9D8B030D-6E8A-4147-A177-3AD203B41FA5}">
                      <a16:colId xmlns:a16="http://schemas.microsoft.com/office/drawing/2014/main" val="3695451575"/>
                    </a:ext>
                  </a:extLst>
                </a:gridCol>
                <a:gridCol w="801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8692">
                  <a:extLst>
                    <a:ext uri="{9D8B030D-6E8A-4147-A177-3AD203B41FA5}">
                      <a16:colId xmlns:a16="http://schemas.microsoft.com/office/drawing/2014/main" val="4147982575"/>
                    </a:ext>
                  </a:extLst>
                </a:gridCol>
                <a:gridCol w="7920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26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Кол-во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наказов, </a:t>
                      </a:r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(единиц)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3" h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/>
                        </a:gs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Объем финансирования мероприятий, млн. рублей</a:t>
                      </a: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/>
                        </a:gs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A4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A4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8" marR="5358" marT="5358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A4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</a:t>
                      </a: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/>
                        </a:gs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источникам финансирования</a:t>
                      </a:r>
                    </a:p>
                    <a:p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58" marR="5358" marT="53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/>
                        </a:gs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012">
                <a:tc v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</a:t>
                      </a: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/>
                        </a:gs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МБ</a:t>
                      </a: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/>
                        </a:gs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ФБ</a:t>
                      </a: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/>
                        </a:gs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ВБИ</a:t>
                      </a: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/>
                        </a:gs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283">
                <a:tc>
                  <a:txBody>
                    <a:bodyPr/>
                    <a:lstStyle/>
                    <a:p>
                      <a:pPr algn="l" rtl="0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Отчет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(прирост к плану)</a:t>
                      </a:r>
                      <a:endParaRPr lang="ru-RU" sz="9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Уточненный 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 на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год</a:t>
                      </a:r>
                      <a:endParaRPr lang="ru-RU" sz="8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Отчет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(прирост к плану)</a:t>
                      </a:r>
                      <a:endParaRPr lang="ru-RU" sz="9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Уточненный 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 на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год</a:t>
                      </a:r>
                      <a:endParaRPr lang="ru-RU" sz="8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Отчет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(прирост к плану)</a:t>
                      </a:r>
                      <a:endParaRPr lang="ru-RU" sz="9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Уточненный 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 на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год</a:t>
                      </a:r>
                      <a:endParaRPr lang="ru-RU" sz="8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Отчет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(прирост к плану)</a:t>
                      </a:r>
                      <a:endParaRPr lang="ru-RU" sz="9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Уточненный 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 на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год</a:t>
                      </a:r>
                      <a:endParaRPr lang="ru-RU" sz="8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Отчет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(прирост к плану)</a:t>
                      </a:r>
                      <a:endParaRPr lang="ru-RU" sz="9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Уточненный 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 на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год</a:t>
                      </a:r>
                      <a:endParaRPr lang="ru-RU" sz="8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Отчет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(прирост к плану)</a:t>
                      </a:r>
                      <a:endParaRPr lang="ru-RU" sz="9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Уточненный 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 на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год</a:t>
                      </a:r>
                      <a:endParaRPr lang="ru-RU" sz="8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85737412"/>
                  </a:ext>
                </a:extLst>
              </a:tr>
              <a:tr h="57713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  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1163</a:t>
                      </a: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713</a:t>
                      </a:r>
                      <a:endParaRPr lang="ru-RU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11600,6</a:t>
                      </a:r>
                      <a:endParaRPr lang="ru-RU" sz="1200" b="1" kern="12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9203,6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7985,7</a:t>
                      </a:r>
                      <a:endParaRPr lang="ru-RU" sz="1200" b="1" kern="12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6813,7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741,0</a:t>
                      </a:r>
                      <a:endParaRPr lang="ru-RU" sz="1200" b="1" i="0" u="none" strike="noStrike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496,8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2700,2</a:t>
                      </a:r>
                      <a:endParaRPr lang="ru-RU" sz="1200" b="1" i="0" u="none" strike="noStrike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1885,7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173,7</a:t>
                      </a:r>
                      <a:endParaRPr lang="ru-RU" sz="1200" b="1" i="0" u="none" strike="noStrike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261">
                <a:tc vMerge="1">
                  <a:txBody>
                    <a:bodyPr/>
                    <a:lstStyle/>
                    <a:p>
                      <a:pPr algn="l" rtl="0" fontAlgn="ctr"/>
                      <a:endParaRPr lang="ru-RU" sz="105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+63</a:t>
                      </a:r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,1%</a:t>
                      </a: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+26,0%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+17,2%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+49,2%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+43,2%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23,5 раза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65014167"/>
                  </a:ext>
                </a:extLst>
              </a:tr>
              <a:tr h="2432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05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  </a:t>
                      </a:r>
                      <a:r>
                        <a:rPr lang="ru-RU" sz="105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</a:t>
                      </a:r>
                      <a:r>
                        <a:rPr lang="ru-RU" sz="105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том числе:</a:t>
                      </a: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kern="12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200" b="1" i="0" u="none" strike="noStrike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200" b="1" i="0" u="none" strike="noStrike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200" b="1" i="0" u="none" strike="noStrike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48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с 1 по 18 округ</a:t>
                      </a: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561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361</a:t>
                      </a:r>
                      <a:endParaRPr lang="ru-RU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9106</a:t>
                      </a: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200" b="1" kern="12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7628,8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6645,2</a:t>
                      </a:r>
                      <a:endParaRPr lang="ru-RU" sz="1200" b="1" kern="12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5991,5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398,0</a:t>
                      </a:r>
                      <a:endParaRPr lang="ru-RU" sz="1200" b="1" i="0" u="none" strike="noStrike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193,3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2000,5</a:t>
                      </a:r>
                      <a:endParaRPr lang="ru-RU" sz="1200" b="1" i="0" u="none" strike="noStrike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1436,6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62,3</a:t>
                      </a:r>
                      <a:endParaRPr lang="ru-RU" sz="1200" b="1" i="0" u="none" strike="noStrike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21">
                <a:tc vMerge="1">
                  <a:txBody>
                    <a:bodyPr/>
                    <a:lstStyle/>
                    <a:p>
                      <a:pPr algn="l" rtl="0" fontAlgn="ctr"/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+55,4%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+19,4%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+10,9%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2,1 раза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+39,3%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8,4 раза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77548353"/>
                  </a:ext>
                </a:extLst>
              </a:tr>
              <a:tr h="571478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с 19 по 38 округ</a:t>
                      </a:r>
                    </a:p>
                    <a:p>
                      <a:pPr algn="just" rtl="0" fontAlgn="ctr"/>
                      <a:r>
                        <a:rPr lang="ru-RU" sz="105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(г. </a:t>
                      </a:r>
                      <a:r>
                        <a:rPr lang="ru-RU" sz="105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Новосибирск</a:t>
                      </a:r>
                      <a:r>
                        <a:rPr lang="ru-RU" sz="105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602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352</a:t>
                      </a:r>
                      <a:endParaRPr lang="ru-RU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2494,6</a:t>
                      </a:r>
                      <a:endParaRPr lang="ru-RU" sz="1200" b="1" kern="12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1574,8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1340,</a:t>
                      </a: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200" b="1" kern="12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822,2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343,0</a:t>
                      </a:r>
                      <a:endParaRPr lang="ru-RU" sz="1200" b="1" i="0" u="none" strike="noStrike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303,5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699,7</a:t>
                      </a:r>
                      <a:endParaRPr lang="ru-RU" sz="1200" b="1" i="0" u="none" strike="noStrike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449,1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111,4</a:t>
                      </a:r>
                      <a:endParaRPr lang="ru-RU" sz="1200" b="1" i="0" u="none" strike="noStrike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224">
                <a:tc vMerge="1">
                  <a:txBody>
                    <a:bodyPr/>
                    <a:lstStyle/>
                    <a:p>
                      <a:pPr algn="just" rtl="0" fontAlgn="ctr"/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+71,0%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+58,4%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+63,0%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+13,0%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+55,8%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---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91105340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51384" y="404664"/>
            <a:ext cx="11233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Финансирование реализации наказов избирателей в 2019 году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10085"/>
            <a:ext cx="896541" cy="109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08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72064" y="5157192"/>
            <a:ext cx="4681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Министр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экономического развития Новосибирской области </a:t>
            </a:r>
          </a:p>
          <a:p>
            <a:pPr algn="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Л.Н. Решетников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368" y="2060848"/>
            <a:ext cx="11449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отчете о выполнении плана реализации наказов избирателей депутатам Законодательного Собрания Новосибирской области шестого созыва за 2019 год</a:t>
            </a: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88640"/>
            <a:ext cx="896541" cy="109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6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7885" y="332655"/>
            <a:ext cx="10768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 о выполнении плана реализации наказов избирателей депутатам Законодательного Собрания Новосибирской области шестого созыва на 2019 год (далее – Отчет)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9376" y="2715433"/>
            <a:ext cx="11377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по реализации наказов были включены в государственные программы и ведомственные целевые программы Новосибирской области, муниципальные программы муниципальных образований Новосибирской области, на их выполнение были выделены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средства федерального, областного и местных бюджетов.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9376" y="1524044"/>
            <a:ext cx="11305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</a:t>
            </a:r>
            <a:r>
              <a:rPr lang="ru-RU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 в соответствии с требованиями статьи 8 Закона Новосибирской области от 01.07.2015 № 574-ОЗ «О наказах избирателей депутатам Законодательного Собрания Новосибирской области» и 1</a:t>
            </a:r>
            <a:r>
              <a:rPr lang="ru-RU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июня 2020 года направлен в Законодательное Собрание Новосибирской области.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9376" y="4183821"/>
            <a:ext cx="11305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представленном документе отражены результаты совместной работы исполнительных органов государственной власти Новосибирской области, депутатов Законодательного Собрания Новосибирской области и органов местного самоуправления. </a:t>
            </a:r>
          </a:p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по реализации наказов избирателей осуществлялись в следующих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сферах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5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10085"/>
            <a:ext cx="896541" cy="109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6816080" y="5261039"/>
            <a:ext cx="266291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ЖКХ</a:t>
            </a:r>
          </a:p>
          <a:p>
            <a:pPr algn="just"/>
            <a:endParaRPr lang="ru-RU" sz="12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КУЛЬТУРА</a:t>
            </a:r>
          </a:p>
          <a:p>
            <a:pPr algn="just"/>
            <a:endParaRPr lang="ru-RU" sz="12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ФИЗКУЛЬТУРА И СПОРТ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855640" y="5244684"/>
            <a:ext cx="324036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ДОРОЖНАЯ ИНФРАСТРУКТУРА</a:t>
            </a:r>
          </a:p>
          <a:p>
            <a:pPr algn="just"/>
            <a:endParaRPr lang="ru-RU" sz="12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</a:t>
            </a:r>
          </a:p>
          <a:p>
            <a:pPr algn="just"/>
            <a:endParaRPr lang="ru-RU" sz="12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ЗДРАВООХРАНЕНИЕ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947119"/>
              </p:ext>
            </p:extLst>
          </p:nvPr>
        </p:nvGraphicFramePr>
        <p:xfrm>
          <a:off x="191344" y="1412775"/>
          <a:ext cx="11881322" cy="4896547"/>
        </p:xfrm>
        <a:graphic>
          <a:graphicData uri="http://schemas.openxmlformats.org/drawingml/2006/table">
            <a:tbl>
              <a:tblPr/>
              <a:tblGrid>
                <a:gridCol w="1452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246">
                  <a:extLst>
                    <a:ext uri="{9D8B030D-6E8A-4147-A177-3AD203B41FA5}">
                      <a16:colId xmlns:a16="http://schemas.microsoft.com/office/drawing/2014/main" val="1166802107"/>
                    </a:ext>
                  </a:extLst>
                </a:gridCol>
                <a:gridCol w="874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624">
                  <a:extLst>
                    <a:ext uri="{9D8B030D-6E8A-4147-A177-3AD203B41FA5}">
                      <a16:colId xmlns:a16="http://schemas.microsoft.com/office/drawing/2014/main" val="2877471489"/>
                    </a:ext>
                  </a:extLst>
                </a:gridCol>
                <a:gridCol w="874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659">
                  <a:extLst>
                    <a:ext uri="{9D8B030D-6E8A-4147-A177-3AD203B41FA5}">
                      <a16:colId xmlns:a16="http://schemas.microsoft.com/office/drawing/2014/main" val="3655748009"/>
                    </a:ext>
                  </a:extLst>
                </a:gridCol>
                <a:gridCol w="865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7624">
                  <a:extLst>
                    <a:ext uri="{9D8B030D-6E8A-4147-A177-3AD203B41FA5}">
                      <a16:colId xmlns:a16="http://schemas.microsoft.com/office/drawing/2014/main" val="3539401876"/>
                    </a:ext>
                  </a:extLst>
                </a:gridCol>
                <a:gridCol w="874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4732">
                  <a:extLst>
                    <a:ext uri="{9D8B030D-6E8A-4147-A177-3AD203B41FA5}">
                      <a16:colId xmlns:a16="http://schemas.microsoft.com/office/drawing/2014/main" val="3695451575"/>
                    </a:ext>
                  </a:extLst>
                </a:gridCol>
                <a:gridCol w="801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8692">
                  <a:extLst>
                    <a:ext uri="{9D8B030D-6E8A-4147-A177-3AD203B41FA5}">
                      <a16:colId xmlns:a16="http://schemas.microsoft.com/office/drawing/2014/main" val="4147982575"/>
                    </a:ext>
                  </a:extLst>
                </a:gridCol>
                <a:gridCol w="7920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26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Кол-во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наказов, </a:t>
                      </a:r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(единиц)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3" h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/>
                        </a:gs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Объем финансирования мероприятий, млн. рублей</a:t>
                      </a: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/>
                        </a:gs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A4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8" marR="5358" marT="53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A4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8" marR="5358" marT="5358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A4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</a:t>
                      </a: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/>
                        </a:gs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источникам финансирования</a:t>
                      </a:r>
                    </a:p>
                    <a:p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58" marR="5358" marT="53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/>
                        </a:gs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012">
                <a:tc v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</a:t>
                      </a: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/>
                        </a:gs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МБ</a:t>
                      </a: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/>
                        </a:gs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ФБ</a:t>
                      </a: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/>
                        </a:gs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ВБИ</a:t>
                      </a: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/>
                        </a:gs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283">
                <a:tc>
                  <a:txBody>
                    <a:bodyPr/>
                    <a:lstStyle/>
                    <a:p>
                      <a:pPr algn="l" rtl="0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Отчет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(прирост к плану)</a:t>
                      </a:r>
                      <a:endParaRPr lang="ru-RU" sz="9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Уточненный 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 на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год</a:t>
                      </a:r>
                      <a:endParaRPr lang="ru-RU" sz="8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Отчет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(прирост к плану)</a:t>
                      </a:r>
                      <a:endParaRPr lang="ru-RU" sz="9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Уточненный 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 на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год</a:t>
                      </a:r>
                      <a:endParaRPr lang="ru-RU" sz="8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Отчет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(прирост к плану)</a:t>
                      </a:r>
                      <a:endParaRPr lang="ru-RU" sz="9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Уточненный 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 на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год</a:t>
                      </a:r>
                      <a:endParaRPr lang="ru-RU" sz="8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Отчет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(прирост к плану)</a:t>
                      </a:r>
                      <a:endParaRPr lang="ru-RU" sz="9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Уточненный 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 на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год</a:t>
                      </a:r>
                      <a:endParaRPr lang="ru-RU" sz="8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Отчет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(прирост к плану)</a:t>
                      </a:r>
                      <a:endParaRPr lang="ru-RU" sz="9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Уточненный 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 на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год</a:t>
                      </a:r>
                      <a:endParaRPr lang="ru-RU" sz="8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Отчет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(прирост к плану)</a:t>
                      </a:r>
                      <a:endParaRPr lang="ru-RU" sz="9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Уточненный 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 на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год</a:t>
                      </a:r>
                      <a:endParaRPr lang="ru-RU" sz="8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85737412"/>
                  </a:ext>
                </a:extLst>
              </a:tr>
              <a:tr h="57713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  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1163</a:t>
                      </a: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713</a:t>
                      </a:r>
                      <a:endParaRPr lang="ru-RU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11600,6</a:t>
                      </a:r>
                      <a:endParaRPr lang="ru-RU" sz="1200" b="1" kern="12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9203,6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7985,7</a:t>
                      </a:r>
                      <a:endParaRPr lang="ru-RU" sz="1200" b="1" kern="12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6813,7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741,0</a:t>
                      </a:r>
                      <a:endParaRPr lang="ru-RU" sz="1200" b="1" i="0" u="none" strike="noStrike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496,8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2700,2</a:t>
                      </a:r>
                      <a:endParaRPr lang="ru-RU" sz="1200" b="1" i="0" u="none" strike="noStrike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1885,7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173,7</a:t>
                      </a:r>
                      <a:endParaRPr lang="ru-RU" sz="1200" b="1" i="0" u="none" strike="noStrike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261">
                <a:tc vMerge="1">
                  <a:txBody>
                    <a:bodyPr/>
                    <a:lstStyle/>
                    <a:p>
                      <a:pPr algn="l" rtl="0" fontAlgn="ctr"/>
                      <a:endParaRPr lang="ru-RU" sz="105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+63</a:t>
                      </a:r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,1%</a:t>
                      </a: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+26,0%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+17,2%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+49,2%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+43,2%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23,5 раза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65014167"/>
                  </a:ext>
                </a:extLst>
              </a:tr>
              <a:tr h="2432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05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  </a:t>
                      </a:r>
                      <a:r>
                        <a:rPr lang="ru-RU" sz="105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</a:t>
                      </a:r>
                      <a:r>
                        <a:rPr lang="ru-RU" sz="105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том числе:</a:t>
                      </a: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kern="12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200" b="1" i="0" u="none" strike="noStrike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200" b="1" i="0" u="none" strike="noStrike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200" b="1" i="0" u="none" strike="noStrike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48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с 1 по 18 округ</a:t>
                      </a: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561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361</a:t>
                      </a:r>
                      <a:endParaRPr lang="ru-RU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9106</a:t>
                      </a: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200" b="1" kern="12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7628,8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6645,2</a:t>
                      </a:r>
                      <a:endParaRPr lang="ru-RU" sz="1200" b="1" kern="12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5991,5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398,0</a:t>
                      </a:r>
                      <a:endParaRPr lang="ru-RU" sz="1200" b="1" i="0" u="none" strike="noStrike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193,3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2000,5</a:t>
                      </a:r>
                      <a:endParaRPr lang="ru-RU" sz="1200" b="1" i="0" u="none" strike="noStrike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1436,6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62,3</a:t>
                      </a:r>
                      <a:endParaRPr lang="ru-RU" sz="1200" b="1" i="0" u="none" strike="noStrike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21">
                <a:tc vMerge="1">
                  <a:txBody>
                    <a:bodyPr/>
                    <a:lstStyle/>
                    <a:p>
                      <a:pPr algn="l" rtl="0" fontAlgn="ctr"/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+55,4%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+19,4%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+10,9%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2,1 раза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+39,3%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8,4 раза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77548353"/>
                  </a:ext>
                </a:extLst>
              </a:tr>
              <a:tr h="571478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с 19 по 38 округ</a:t>
                      </a:r>
                    </a:p>
                    <a:p>
                      <a:pPr algn="just" rtl="0" fontAlgn="ctr"/>
                      <a:r>
                        <a:rPr lang="ru-RU" sz="105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(г. </a:t>
                      </a:r>
                      <a:r>
                        <a:rPr lang="ru-RU" sz="105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Новосибирск</a:t>
                      </a:r>
                      <a:r>
                        <a:rPr lang="ru-RU" sz="105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602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352</a:t>
                      </a:r>
                      <a:endParaRPr lang="ru-RU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2494,6</a:t>
                      </a:r>
                      <a:endParaRPr lang="ru-RU" sz="1200" b="1" kern="12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1574,8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1340,</a:t>
                      </a: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200" b="1" kern="12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822,2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343,0</a:t>
                      </a:r>
                      <a:endParaRPr lang="ru-RU" sz="1200" b="1" i="0" u="none" strike="noStrike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303,5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699,7</a:t>
                      </a:r>
                      <a:endParaRPr lang="ru-RU" sz="1200" b="1" i="0" u="none" strike="noStrike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449,1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111,4</a:t>
                      </a:r>
                      <a:endParaRPr lang="ru-RU" sz="1200" b="1" i="0" u="none" strike="noStrike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224">
                <a:tc vMerge="1">
                  <a:txBody>
                    <a:bodyPr/>
                    <a:lstStyle/>
                    <a:p>
                      <a:pPr algn="just" rtl="0" fontAlgn="ctr"/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+71,0%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19" marR="4019" marT="40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+58,4%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+63,0%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+13,0%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+55,8%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---</a:t>
                      </a:r>
                      <a:endParaRPr lang="ru-RU" sz="9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6000">
                          <a:schemeClr val="tx2">
                            <a:lumMod val="60000"/>
                            <a:lumOff val="40000"/>
                          </a:schemeClr>
                        </a:gs>
                        <a:gs pos="5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91105340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51384" y="404664"/>
            <a:ext cx="11233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Финансирование реализации наказов избирателей в 2019 году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10085"/>
            <a:ext cx="896541" cy="109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4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/>
          </p:nvPr>
        </p:nvGraphicFramePr>
        <p:xfrm>
          <a:off x="5303912" y="951558"/>
          <a:ext cx="8316416" cy="544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621719" y="294564"/>
            <a:ext cx="97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Отраслевая структура наказов избирателей,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вошедших в Отчет, ед. (%)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1631504" y="1556792"/>
          <a:ext cx="8737917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5" y="118676"/>
            <a:ext cx="896541" cy="109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Диаграмма 12"/>
          <p:cNvGraphicFramePr>
            <a:graphicFrameLocks/>
          </p:cNvGraphicFramePr>
          <p:nvPr>
            <p:extLst/>
          </p:nvPr>
        </p:nvGraphicFramePr>
        <p:xfrm>
          <a:off x="1631504" y="1477420"/>
          <a:ext cx="8646783" cy="5234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/>
          </p:nvPr>
        </p:nvGraphicFramePr>
        <p:xfrm>
          <a:off x="1199455" y="1408125"/>
          <a:ext cx="9409197" cy="5303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71739" y="1018496"/>
            <a:ext cx="9912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 содержит - 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1163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наказа избирателей. 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617829"/>
              </p:ext>
            </p:extLst>
          </p:nvPr>
        </p:nvGraphicFramePr>
        <p:xfrm>
          <a:off x="168466" y="1658942"/>
          <a:ext cx="11240879" cy="4871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395553" y="6213548"/>
            <a:ext cx="767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единиц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55529" y="18836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443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(38,1 %)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4032" y="29770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220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(19,0 %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03775" y="3516199"/>
            <a:ext cx="149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71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(6,1 %)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3470" y="4041703"/>
            <a:ext cx="140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(6,0 %)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1624" y="5742788"/>
            <a:ext cx="137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(1,0 %)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2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487488" y="404664"/>
            <a:ext cx="10104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Распределение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 на реализацию наказов избирателей,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вошедших в Отчет, 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соответствии с отраслевой структурой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6240" y="94126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113" y="1436087"/>
            <a:ext cx="10945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Отчетом общий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финансирования наказов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избирателей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составил 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11600</a:t>
            </a:r>
            <a:r>
              <a:rPr lang="en-US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рублей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93" y="220154"/>
            <a:ext cx="896541" cy="109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1592038" y="6093296"/>
            <a:ext cx="599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рублей</a:t>
            </a: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/>
          </p:nvPr>
        </p:nvGraphicFramePr>
        <p:xfrm>
          <a:off x="3359697" y="5445224"/>
          <a:ext cx="7200799" cy="162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/>
          </p:nvPr>
        </p:nvGraphicFramePr>
        <p:xfrm>
          <a:off x="668965" y="2121397"/>
          <a:ext cx="9243459" cy="422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667697"/>
              </p:ext>
            </p:extLst>
          </p:nvPr>
        </p:nvGraphicFramePr>
        <p:xfrm>
          <a:off x="0" y="1962122"/>
          <a:ext cx="11975977" cy="4394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7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87885" y="226786"/>
            <a:ext cx="10657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Объемы финансирования строительства и реконструкции объектов социальной инфраструктуры за счет средств областного бюджета Новосибирской области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разрезе сфер деятельности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8184" y="1290965"/>
            <a:ext cx="11881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 Отчетом на объекты капитального строительства было направлено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3909,7 </a:t>
            </a:r>
            <a:r>
              <a:rPr lang="ru-RU" sz="1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рублей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 том числе: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60041" y="4237010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48251"/>
            <a:ext cx="896541" cy="109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4"/>
          <p:cNvSpPr>
            <a:spLocks noChangeArrowheads="1"/>
          </p:cNvSpPr>
          <p:nvPr/>
        </p:nvSpPr>
        <p:spPr bwMode="auto">
          <a:xfrm>
            <a:off x="2793554" y="1609437"/>
            <a:ext cx="60387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</a:t>
            </a:r>
          </a:p>
          <a:p>
            <a:pPr algn="ctr"/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ед.,  2797,5 </a:t>
            </a:r>
            <a:r>
              <a:rPr lang="ru-RU" alt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рублей из </a:t>
            </a: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   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 из ФБ направлено 1714,8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</a:t>
            </a:r>
            <a:r>
              <a:rPr lang="ru-RU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</a:t>
            </a:r>
            <a:r>
              <a:rPr lang="ru-RU" sz="1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</a:t>
            </a:r>
            <a:endParaRPr lang="ru-RU" alt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4"/>
          <p:cNvSpPr>
            <a:spLocks noChangeArrowheads="1"/>
          </p:cNvSpPr>
          <p:nvPr/>
        </p:nvSpPr>
        <p:spPr bwMode="auto">
          <a:xfrm>
            <a:off x="6213654" y="4307740"/>
            <a:ext cx="23680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д/сада в г</a:t>
            </a:r>
            <a:r>
              <a:rPr lang="ru-RU" altLang="ru-RU" sz="1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alt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Бердск,   </a:t>
            </a:r>
            <a:endParaRPr lang="ru-RU" altLang="ru-RU" sz="1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altLang="ru-RU" sz="1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наказ </a:t>
            </a:r>
            <a:r>
              <a:rPr lang="ru-RU" altLang="ru-RU" sz="1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16-011</a:t>
            </a:r>
            <a:endParaRPr lang="ru-RU" altLang="ru-RU" sz="1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6" y="2549813"/>
            <a:ext cx="2359367" cy="1769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714" y="2544637"/>
            <a:ext cx="2373000" cy="1779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8" y="4422411"/>
            <a:ext cx="2688560" cy="20164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928" y="4808751"/>
            <a:ext cx="2163775" cy="16228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654" y="2536203"/>
            <a:ext cx="2379484" cy="1784613"/>
          </a:xfrm>
          <a:prstGeom prst="rect">
            <a:avLst/>
          </a:prstGeom>
        </p:spPr>
      </p:pic>
      <p:sp>
        <p:nvSpPr>
          <p:cNvPr id="20" name="Прямоугольник 4"/>
          <p:cNvSpPr>
            <a:spLocks noChangeArrowheads="1"/>
          </p:cNvSpPr>
          <p:nvPr/>
        </p:nvSpPr>
        <p:spPr bwMode="auto">
          <a:xfrm>
            <a:off x="3185986" y="4353915"/>
            <a:ext cx="21364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д/сада в г</a:t>
            </a:r>
            <a:r>
              <a:rPr lang="ru-RU" altLang="ru-RU" sz="1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alt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Обь,   </a:t>
            </a:r>
            <a:endParaRPr lang="ru-RU" altLang="ru-RU" sz="1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altLang="ru-RU" sz="1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наказ </a:t>
            </a:r>
            <a:r>
              <a:rPr lang="ru-RU" altLang="ru-RU" sz="1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18-028</a:t>
            </a:r>
            <a:endParaRPr lang="ru-RU" altLang="ru-RU" sz="1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317" y="2527168"/>
            <a:ext cx="2575945" cy="1792170"/>
          </a:xfrm>
          <a:prstGeom prst="rect">
            <a:avLst/>
          </a:prstGeom>
        </p:spPr>
      </p:pic>
      <p:sp>
        <p:nvSpPr>
          <p:cNvPr id="21" name="Прямоугольник 4"/>
          <p:cNvSpPr>
            <a:spLocks noChangeArrowheads="1"/>
          </p:cNvSpPr>
          <p:nvPr/>
        </p:nvSpPr>
        <p:spPr bwMode="auto">
          <a:xfrm>
            <a:off x="9066330" y="4276692"/>
            <a:ext cx="26168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школы в Октябрьском районе</a:t>
            </a:r>
            <a:r>
              <a:rPr lang="ru-RU" altLang="ru-RU" sz="1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</a:t>
            </a:r>
            <a:r>
              <a:rPr lang="ru-RU" altLang="ru-RU" sz="1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alt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Новосибирск, </a:t>
            </a:r>
            <a:r>
              <a:rPr lang="ru-RU" altLang="ru-RU" sz="1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наказ </a:t>
            </a:r>
            <a:r>
              <a:rPr lang="ru-RU" altLang="ru-RU" sz="1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34-048</a:t>
            </a:r>
            <a:endParaRPr lang="ru-RU" altLang="ru-RU" sz="1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Рисунок 21" descr="G:\OEARCHIV\Полунина А.С\НАКАЗЫ отчет до 24.01.20\отчет 16 03 2020   2019\13-04-2020_16-00-11\Школа Бурмистрово 5.jfif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654" y="4787806"/>
            <a:ext cx="2445779" cy="163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Прямоугольник 4"/>
          <p:cNvSpPr>
            <a:spLocks noChangeArrowheads="1"/>
          </p:cNvSpPr>
          <p:nvPr/>
        </p:nvSpPr>
        <p:spPr bwMode="auto">
          <a:xfrm>
            <a:off x="5663952" y="6426402"/>
            <a:ext cx="3483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пристройки к школе в </a:t>
            </a:r>
          </a:p>
          <a:p>
            <a:pPr algn="ctr"/>
            <a:r>
              <a:rPr lang="ru-RU" alt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д. </a:t>
            </a:r>
            <a:r>
              <a:rPr lang="ru-RU" altLang="ru-RU" sz="1000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Бурмистрово</a:t>
            </a:r>
            <a:r>
              <a:rPr lang="ru-RU" alt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00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Искитимского</a:t>
            </a:r>
            <a:r>
              <a:rPr lang="ru-RU" alt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района,  </a:t>
            </a:r>
            <a:r>
              <a:rPr lang="ru-RU" altLang="ru-RU" sz="1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наказ </a:t>
            </a:r>
            <a:r>
              <a:rPr lang="ru-RU" altLang="ru-RU" sz="1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18-028</a:t>
            </a:r>
            <a:endParaRPr lang="ru-RU" altLang="ru-RU" sz="1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120" y="4778936"/>
            <a:ext cx="2471086" cy="1647390"/>
          </a:xfrm>
          <a:prstGeom prst="rect">
            <a:avLst/>
          </a:prstGeom>
        </p:spPr>
      </p:pic>
      <p:sp>
        <p:nvSpPr>
          <p:cNvPr id="28" name="Прямоугольник 4"/>
          <p:cNvSpPr>
            <a:spLocks noChangeArrowheads="1"/>
          </p:cNvSpPr>
          <p:nvPr/>
        </p:nvSpPr>
        <p:spPr bwMode="auto">
          <a:xfrm>
            <a:off x="9286079" y="6417886"/>
            <a:ext cx="23680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школы в </a:t>
            </a:r>
            <a:r>
              <a:rPr lang="ru-RU" altLang="ru-RU" sz="1000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р.п</a:t>
            </a:r>
            <a:r>
              <a:rPr lang="ru-RU" alt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Кольцово, </a:t>
            </a:r>
            <a:r>
              <a:rPr lang="ru-RU" altLang="ru-RU" sz="1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наказ </a:t>
            </a:r>
            <a:r>
              <a:rPr lang="ru-RU" altLang="ru-RU" sz="1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17-186</a:t>
            </a:r>
            <a:endParaRPr lang="ru-RU" altLang="ru-RU" sz="1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0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87885" y="226786"/>
            <a:ext cx="10657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Объемы финансирования строительства и реконструкции объектов социальной инфраструктуры за счет средств областного бюджета Новосибирской области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разрезе сфер деятельности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7888" y="4298132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48251"/>
            <a:ext cx="896541" cy="109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4"/>
          <p:cNvSpPr>
            <a:spLocks noChangeArrowheads="1"/>
          </p:cNvSpPr>
          <p:nvPr/>
        </p:nvSpPr>
        <p:spPr bwMode="auto">
          <a:xfrm>
            <a:off x="4187923" y="1376902"/>
            <a:ext cx="374441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Здравоохранение</a:t>
            </a:r>
          </a:p>
          <a:p>
            <a:pPr algn="ctr"/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</a:t>
            </a:r>
            <a:r>
              <a:rPr lang="ru-RU" alt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ед.</a:t>
            </a:r>
          </a:p>
          <a:p>
            <a:pPr algn="ctr"/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331,1 </a:t>
            </a:r>
            <a:r>
              <a:rPr lang="ru-RU" alt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рублей из ОБ</a:t>
            </a:r>
          </a:p>
          <a:p>
            <a:pPr algn="ctr"/>
            <a:endParaRPr lang="ru-RU" alt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6357212" y="6320898"/>
            <a:ext cx="24968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1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</a:t>
            </a:r>
            <a:r>
              <a:rPr lang="ru-RU" altLang="ru-RU" sz="1000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ФАПа</a:t>
            </a:r>
            <a:r>
              <a:rPr lang="ru-RU" alt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д. </a:t>
            </a:r>
            <a:r>
              <a:rPr lang="ru-RU" altLang="ru-RU" sz="1000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Новорозино</a:t>
            </a:r>
            <a:r>
              <a:rPr lang="ru-RU" alt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altLang="ru-RU" sz="1000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Купинского</a:t>
            </a:r>
            <a:r>
              <a:rPr lang="ru-RU" alt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района, </a:t>
            </a:r>
            <a:r>
              <a:rPr lang="ru-RU" altLang="ru-RU" sz="1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наказ </a:t>
            </a:r>
            <a:r>
              <a:rPr lang="ru-RU" altLang="ru-RU" sz="1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01-127</a:t>
            </a:r>
            <a:endParaRPr lang="ru-RU" altLang="ru-RU" sz="1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4"/>
          <p:cNvSpPr>
            <a:spLocks noChangeArrowheads="1"/>
          </p:cNvSpPr>
          <p:nvPr/>
        </p:nvSpPr>
        <p:spPr bwMode="auto">
          <a:xfrm>
            <a:off x="9262194" y="6320898"/>
            <a:ext cx="24259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</a:t>
            </a:r>
            <a:r>
              <a:rPr lang="ru-RU" altLang="ru-RU" sz="1000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ФАПа</a:t>
            </a:r>
            <a:r>
              <a:rPr lang="ru-RU" alt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с. Новотроицк </a:t>
            </a:r>
            <a:r>
              <a:rPr lang="ru-RU" altLang="ru-RU" sz="1000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Колыванского</a:t>
            </a:r>
            <a:r>
              <a:rPr lang="ru-RU" alt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района, </a:t>
            </a:r>
            <a:r>
              <a:rPr lang="ru-RU" altLang="ru-RU" sz="1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наказ 09-101</a:t>
            </a:r>
            <a:endParaRPr lang="ru-RU" altLang="ru-RU" sz="1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66" y="4622160"/>
            <a:ext cx="2264983" cy="16987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4612685"/>
            <a:ext cx="2277617" cy="1708213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603589"/>
              </p:ext>
            </p:extLst>
          </p:nvPr>
        </p:nvGraphicFramePr>
        <p:xfrm>
          <a:off x="767408" y="3640121"/>
          <a:ext cx="11233248" cy="3309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33248">
                  <a:extLst>
                    <a:ext uri="{9D8B030D-6E8A-4147-A177-3AD203B41FA5}">
                      <a16:colId xmlns:a16="http://schemas.microsoft.com/office/drawing/2014/main" val="356349581"/>
                    </a:ext>
                  </a:extLst>
                </a:gridCol>
              </a:tblGrid>
              <a:tr h="4500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том числе введены 8 фельдшерско-акушерских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пунктов из числа наказов, на реализацию которых направлено 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62,3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млн. рублей: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323938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село Старый </a:t>
                      </a:r>
                      <a:r>
                        <a:rPr lang="ru-RU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Тартас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Венгеровского района </a:t>
                      </a:r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(наказ 01-005)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060092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село </a:t>
                      </a:r>
                      <a:r>
                        <a:rPr lang="ru-RU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Новорозино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Купинского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района </a:t>
                      </a:r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(наказ 01-127)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777625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село </a:t>
                      </a:r>
                      <a:r>
                        <a:rPr lang="ru-RU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Коб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-Кордон Северного района </a:t>
                      </a:r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(наказ 03-175)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89081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село Ильинка </a:t>
                      </a:r>
                      <a:r>
                        <a:rPr lang="ru-RU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Доволенского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района </a:t>
                      </a:r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(наказ 08-040)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672286"/>
                  </a:ext>
                </a:extLst>
              </a:tr>
              <a:tr h="291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село </a:t>
                      </a:r>
                      <a:r>
                        <a:rPr lang="ru-RU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Новобибеево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Болотнинского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района </a:t>
                      </a:r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(наказ 09-072)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035202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село Новотроицк </a:t>
                      </a:r>
                      <a:r>
                        <a:rPr lang="ru-RU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Колыванского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района </a:t>
                      </a:r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(наказ 09-101)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00378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село </a:t>
                      </a:r>
                      <a:r>
                        <a:rPr lang="ru-RU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Новомошковское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Мошковского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района </a:t>
                      </a:r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(наказ 09-337)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851437"/>
                  </a:ext>
                </a:extLst>
              </a:tr>
              <a:tr h="243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деревня </a:t>
                      </a:r>
                      <a:r>
                        <a:rPr lang="ru-RU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Овчинниково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Коченевского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района </a:t>
                      </a:r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(наказ</a:t>
                      </a:r>
                      <a:r>
                        <a:rPr lang="ru-RU" sz="1200" kern="120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10-041)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147885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825421"/>
                  </a:ext>
                </a:extLst>
              </a:tr>
            </a:tbl>
          </a:graphicData>
        </a:graphic>
      </p:graphicFrame>
      <p:pic>
        <p:nvPicPr>
          <p:cNvPr id="21" name="Picture 3" descr="C:\Users\Rock Star\Desktop\3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43" y="6445780"/>
            <a:ext cx="190753" cy="19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Rock Star\Desktop\3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56" y="4520099"/>
            <a:ext cx="190753" cy="19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Rock Star\Desktop\3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54" y="4799169"/>
            <a:ext cx="190753" cy="19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Rock Star\Desktop\3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56" y="5065356"/>
            <a:ext cx="190753" cy="19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Rock Star\Desktop\3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54" y="5339264"/>
            <a:ext cx="190753" cy="19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Rock Star\Desktop\3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54" y="5618334"/>
            <a:ext cx="190753" cy="19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Rock Star\Desktop\3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54" y="5903732"/>
            <a:ext cx="190753" cy="19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Rock Star\Desktop\3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54" y="6186411"/>
            <a:ext cx="190753" cy="19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595865"/>
              </p:ext>
            </p:extLst>
          </p:nvPr>
        </p:nvGraphicFramePr>
        <p:xfrm>
          <a:off x="839416" y="2332898"/>
          <a:ext cx="6552728" cy="115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52728">
                  <a:extLst>
                    <a:ext uri="{9D8B030D-6E8A-4147-A177-3AD203B41FA5}">
                      <a16:colId xmlns:a16="http://schemas.microsoft.com/office/drawing/2014/main" val="2847351476"/>
                    </a:ext>
                  </a:extLst>
                </a:gridCol>
              </a:tblGrid>
              <a:tr h="214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Наиболее капиталоёмкие наказы:</a:t>
                      </a:r>
                      <a:r>
                        <a:rPr lang="ru-RU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ru-RU" sz="16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335070"/>
                  </a:ext>
                </a:extLst>
              </a:tr>
              <a:tr h="228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реконструкция Барабинской ЦРБ </a:t>
                      </a:r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(наказ 04-049)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728945"/>
                  </a:ext>
                </a:extLst>
              </a:tr>
              <a:tr h="214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реконструкция </a:t>
                      </a:r>
                      <a:r>
                        <a:rPr lang="ru-RU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Маслянинской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ЦРБ </a:t>
                      </a:r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(наказ 14-054-5)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476518"/>
                  </a:ext>
                </a:extLst>
              </a:tr>
              <a:tr h="214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строительство больницы в </a:t>
                      </a:r>
                      <a:r>
                        <a:rPr lang="ru-RU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р.п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ru-RU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Дорогино</a:t>
                      </a:r>
                      <a:r>
                        <a:rPr lang="ru-RU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Черепановского</a:t>
                      </a:r>
                      <a:r>
                        <a:rPr lang="ru-RU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района </a:t>
                      </a:r>
                      <a:r>
                        <a:rPr lang="ru-RU" sz="1200" kern="120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(наказ 13-074)</a:t>
                      </a:r>
                      <a:endParaRPr lang="ru-RU" sz="1200" kern="120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624798"/>
                  </a:ext>
                </a:extLst>
              </a:tr>
            </a:tbl>
          </a:graphicData>
        </a:graphic>
      </p:graphicFrame>
      <p:pic>
        <p:nvPicPr>
          <p:cNvPr id="29" name="Picture 3" descr="C:\Users\Rock Star\Desktop\3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51" y="2701903"/>
            <a:ext cx="190753" cy="19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Rock Star\Desktop\3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2" y="2984601"/>
            <a:ext cx="190753" cy="19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Rock Star\Desktop\3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2" y="3278971"/>
            <a:ext cx="190753" cy="19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3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29006" y="228835"/>
            <a:ext cx="10441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Объемы финансирования строительства и реконструкции объектов социальной инфраструктуры за счет средств областного бюджета Новосибирской области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разрезе сфер деятельности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7888" y="4298132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78" y="185379"/>
            <a:ext cx="896541" cy="109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4"/>
          <p:cNvSpPr>
            <a:spLocks noChangeArrowheads="1"/>
          </p:cNvSpPr>
          <p:nvPr/>
        </p:nvSpPr>
        <p:spPr bwMode="auto">
          <a:xfrm>
            <a:off x="1041868" y="1177875"/>
            <a:ext cx="4623551" cy="114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Физкультура и спорт</a:t>
            </a:r>
          </a:p>
          <a:p>
            <a:pPr algn="ctr"/>
            <a:r>
              <a:rPr lang="ru-RU" alt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ед.</a:t>
            </a:r>
          </a:p>
          <a:p>
            <a:pPr algn="ctr"/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514,7 </a:t>
            </a:r>
            <a:r>
              <a:rPr lang="ru-RU" alt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рублей из ОБ</a:t>
            </a:r>
          </a:p>
          <a:p>
            <a:pPr algn="ctr"/>
            <a:endParaRPr lang="ru-RU" alt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4"/>
          <p:cNvSpPr>
            <a:spLocks noChangeArrowheads="1"/>
          </p:cNvSpPr>
          <p:nvPr/>
        </p:nvSpPr>
        <p:spPr bwMode="auto">
          <a:xfrm>
            <a:off x="7176120" y="1152165"/>
            <a:ext cx="42220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Культура</a:t>
            </a:r>
          </a:p>
          <a:p>
            <a:pPr algn="ctr"/>
            <a:r>
              <a:rPr lang="ru-RU" alt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ед.</a:t>
            </a:r>
          </a:p>
          <a:p>
            <a:pPr algn="ctr"/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266,4 </a:t>
            </a:r>
            <a:r>
              <a:rPr lang="ru-RU" alt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рублей из ОБ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Кроме того, </a:t>
            </a:r>
            <a:r>
              <a:rPr lang="ru-RU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31,2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рубле</a:t>
            </a:r>
            <a:r>
              <a:rPr lang="ru-RU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 </a:t>
            </a:r>
            <a:r>
              <a:rPr lang="ru-R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ФБ</a:t>
            </a:r>
          </a:p>
          <a:p>
            <a:pPr algn="ctr"/>
            <a:endParaRPr lang="ru-RU" alt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4657" y="6412087"/>
            <a:ext cx="1810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Реконструкция стадиона в г. Чулым, </a:t>
            </a:r>
            <a:r>
              <a:rPr lang="ru-RU" sz="1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наказ 10-082</a:t>
            </a:r>
            <a:endParaRPr lang="ru-RU" sz="1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36260" y="5753798"/>
            <a:ext cx="3168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ДК в </a:t>
            </a:r>
            <a:r>
              <a:rPr lang="ru-RU" sz="1000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р.п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Чистоозерное Чистоозерного района, </a:t>
            </a:r>
            <a:r>
              <a:rPr lang="ru-RU" sz="1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наказ </a:t>
            </a:r>
            <a:r>
              <a:rPr lang="ru-RU" sz="1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02-007</a:t>
            </a:r>
            <a:endParaRPr lang="ru-RU" sz="1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35" y="4609933"/>
            <a:ext cx="3240360" cy="18021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47" y="2341024"/>
            <a:ext cx="2744215" cy="18294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69148" y="413859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Ледового дворца </a:t>
            </a:r>
          </a:p>
          <a:p>
            <a:pPr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г. Куйбышев, </a:t>
            </a:r>
            <a:r>
              <a:rPr lang="ru-RU" sz="1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наказ </a:t>
            </a:r>
            <a:r>
              <a:rPr lang="ru-RU" sz="1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03-184</a:t>
            </a:r>
            <a:endParaRPr lang="ru-RU" sz="1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69" y="2311150"/>
            <a:ext cx="2735704" cy="182380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305703" y="4138593"/>
            <a:ext cx="3168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спортивного комплекса </a:t>
            </a:r>
          </a:p>
          <a:p>
            <a:pPr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г.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Тогучин, </a:t>
            </a:r>
            <a:r>
              <a:rPr lang="ru-RU" sz="1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наказ </a:t>
            </a:r>
            <a:r>
              <a:rPr lang="ru-RU" sz="1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15-212</a:t>
            </a:r>
            <a:endParaRPr lang="ru-RU" sz="1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2330818"/>
            <a:ext cx="2808312" cy="183836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25" y="3789040"/>
            <a:ext cx="3267075" cy="19647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7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15480" y="263291"/>
            <a:ext cx="972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Финансирование за счет средств областного бюджета Новосибирской области наказов в сфере дорожной инфраструктуры (капвложения)</a:t>
            </a:r>
          </a:p>
        </p:txBody>
      </p:sp>
      <p:pic>
        <p:nvPicPr>
          <p:cNvPr id="2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98426"/>
            <a:ext cx="896541" cy="109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4"/>
          <p:cNvSpPr>
            <a:spLocks noChangeArrowheads="1"/>
          </p:cNvSpPr>
          <p:nvPr/>
        </p:nvSpPr>
        <p:spPr bwMode="auto">
          <a:xfrm>
            <a:off x="1919536" y="1108695"/>
            <a:ext cx="821476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Реконструкция </a:t>
            </a:r>
            <a:r>
              <a:rPr lang="ru-RU" altLang="ru-RU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автодорог и мостовых сооружений</a:t>
            </a:r>
            <a:endParaRPr lang="ru-RU" altLang="ru-RU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ru-RU" alt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ед.</a:t>
            </a:r>
          </a:p>
          <a:p>
            <a:pPr algn="ctr"/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440,7 </a:t>
            </a:r>
            <a:r>
              <a:rPr lang="ru-RU" alt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рублей из ОБ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Кроме того, </a:t>
            </a:r>
            <a:r>
              <a:rPr lang="ru-RU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105,6 </a:t>
            </a:r>
            <a:r>
              <a:rPr lang="ru-RU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рублей из ФБ</a:t>
            </a:r>
          </a:p>
          <a:p>
            <a:pPr algn="ctr"/>
            <a:endParaRPr lang="ru-RU" altLang="ru-RU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23" y="4977829"/>
            <a:ext cx="2004651" cy="1503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919" y="4990473"/>
            <a:ext cx="1987792" cy="14908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43672" y="6520869"/>
            <a:ext cx="540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Реконструкция дороги «</a:t>
            </a:r>
            <a:r>
              <a:rPr lang="ru-RU" sz="1000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Инская-Барышево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в Новосибирском районе, </a:t>
            </a:r>
            <a:r>
              <a:rPr lang="ru-RU" sz="1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наказ 17-205-5</a:t>
            </a:r>
            <a:endParaRPr lang="ru-RU" sz="1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686319"/>
              </p:ext>
            </p:extLst>
          </p:nvPr>
        </p:nvGraphicFramePr>
        <p:xfrm>
          <a:off x="335360" y="2390821"/>
          <a:ext cx="11856640" cy="2406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726">
                  <a:extLst>
                    <a:ext uri="{9D8B030D-6E8A-4147-A177-3AD203B41FA5}">
                      <a16:colId xmlns:a16="http://schemas.microsoft.com/office/drawing/2014/main" val="3273057052"/>
                    </a:ext>
                  </a:extLst>
                </a:gridCol>
                <a:gridCol w="11617914">
                  <a:extLst>
                    <a:ext uri="{9D8B030D-6E8A-4147-A177-3AD203B41FA5}">
                      <a16:colId xmlns:a16="http://schemas.microsoft.com/office/drawing/2014/main" val="2667891581"/>
                    </a:ext>
                  </a:extLst>
                </a:gridCol>
              </a:tblGrid>
              <a:tr h="319478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реконструкция а/дороги «Венгерово – </a:t>
                      </a:r>
                      <a:r>
                        <a:rPr lang="ru-RU" sz="1100" dirty="0" err="1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Минино</a:t>
                      </a:r>
                      <a:r>
                        <a:rPr lang="ru-RU" sz="1100" dirty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Верх-Красноярка - Северное» (в границах района) протяженностью 2,6 км (Венгеровский район) </a:t>
                      </a:r>
                      <a:r>
                        <a:rPr lang="ru-RU" sz="11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(наказ 01-017)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  <a:r>
                        <a:rPr lang="ru-RU" sz="11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28274"/>
                  </a:ext>
                </a:extLst>
              </a:tr>
              <a:tr h="382530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реконструкция а/дороги</a:t>
                      </a:r>
                      <a:r>
                        <a:rPr lang="ru-RU" sz="1100" baseline="0" dirty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«М-51 Купино - Карасук» протяженностью 4,0 км в </a:t>
                      </a:r>
                      <a:r>
                        <a:rPr lang="ru-RU" sz="1100" dirty="0" err="1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Чистоозёрном</a:t>
                      </a:r>
                      <a:r>
                        <a:rPr lang="ru-RU" sz="1100" dirty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районе </a:t>
                      </a:r>
                      <a:r>
                        <a:rPr lang="ru-RU" sz="1100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(наказ 02-043)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ru-RU" sz="1100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протяженностью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2,0 км в Татарском районе </a:t>
                      </a:r>
                      <a:r>
                        <a:rPr lang="ru-RU" sz="1100" kern="1200" baseline="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(02-045)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813998"/>
                  </a:ext>
                </a:extLst>
              </a:tr>
              <a:tr h="346355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реконструкция а/дороги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«Барабинск – Зюзя -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Квашнино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протяженностью 7,5 км (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Барабинский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район) </a:t>
                      </a:r>
                      <a:r>
                        <a:rPr lang="ru-RU" sz="1100" baseline="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(наказ 04-051)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711391"/>
                  </a:ext>
                </a:extLst>
              </a:tr>
              <a:tr h="346355">
                <a:tc>
                  <a:txBody>
                    <a:bodyPr/>
                    <a:lstStyle/>
                    <a:p>
                      <a:endParaRPr lang="ru-RU" sz="12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реконструкция а/дороги по ул. Южная в с. Рождественка протяженностью 0,7 км (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Купинский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район) </a:t>
                      </a:r>
                      <a:r>
                        <a:rPr lang="ru-RU" sz="11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(наказ 05-062)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065776"/>
                  </a:ext>
                </a:extLst>
              </a:tr>
              <a:tr h="350227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реконструкция моста на а/дороге «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Мальчиха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Лаптевка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(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Колыванский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район)</a:t>
                      </a: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(наказ 09-300)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636071"/>
                  </a:ext>
                </a:extLst>
              </a:tr>
              <a:tr h="350227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реконструкция моста через р.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М.Барлак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на а/дороге «Кубовая –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Бибиха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(Новосибирский район) </a:t>
                      </a:r>
                      <a:r>
                        <a:rPr lang="ru-RU" sz="1100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(наказ 17-163);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446418"/>
                  </a:ext>
                </a:extLst>
              </a:tr>
              <a:tr h="311160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реконструкция а/дороги «</a:t>
                      </a:r>
                      <a:r>
                        <a:rPr lang="ru-RU" sz="1100" dirty="0" err="1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Инская</a:t>
                      </a:r>
                      <a:r>
                        <a:rPr lang="ru-RU" sz="1100" dirty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  <a:r>
                        <a:rPr lang="ru-RU" sz="1100" dirty="0" err="1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Барышево</a:t>
                      </a:r>
                      <a:r>
                        <a:rPr lang="ru-RU" sz="1100" dirty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- 39 км а/д «К-19р» (в границах района)» протяженностью 4,7 км (Новосибирский район) </a:t>
                      </a:r>
                      <a:r>
                        <a:rPr lang="ru-RU" sz="11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(наказ 17-205-5)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220982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4775</TotalTime>
  <Words>1650</Words>
  <Application>Microsoft Office PowerPoint</Application>
  <PresentationFormat>Широкоэкранный</PresentationFormat>
  <Paragraphs>371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Александрова Элина Владимировна</dc:creator>
  <cp:lastModifiedBy>Купцова Анна Анатольевна</cp:lastModifiedBy>
  <cp:revision>384</cp:revision>
  <cp:lastPrinted>2020-06-10T08:11:23Z</cp:lastPrinted>
  <dcterms:created xsi:type="dcterms:W3CDTF">2017-06-06T08:07:51Z</dcterms:created>
  <dcterms:modified xsi:type="dcterms:W3CDTF">2020-07-08T08:54:49Z</dcterms:modified>
</cp:coreProperties>
</file>