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1"/>
  </p:sldMasterIdLst>
  <p:notesMasterIdLst>
    <p:notesMasterId r:id="rId30"/>
  </p:notesMasterIdLst>
  <p:handoutMasterIdLst>
    <p:handoutMasterId r:id="rId31"/>
  </p:handoutMasterIdLst>
  <p:sldIdLst>
    <p:sldId id="888" r:id="rId2"/>
    <p:sldId id="696" r:id="rId3"/>
    <p:sldId id="754" r:id="rId4"/>
    <p:sldId id="755" r:id="rId5"/>
    <p:sldId id="774" r:id="rId6"/>
    <p:sldId id="884" r:id="rId7"/>
    <p:sldId id="885" r:id="rId8"/>
    <p:sldId id="886" r:id="rId9"/>
    <p:sldId id="887" r:id="rId10"/>
    <p:sldId id="876" r:id="rId11"/>
    <p:sldId id="768" r:id="rId12"/>
    <p:sldId id="877" r:id="rId13"/>
    <p:sldId id="878" r:id="rId14"/>
    <p:sldId id="769" r:id="rId15"/>
    <p:sldId id="767" r:id="rId16"/>
    <p:sldId id="879" r:id="rId17"/>
    <p:sldId id="880" r:id="rId18"/>
    <p:sldId id="881" r:id="rId19"/>
    <p:sldId id="804" r:id="rId20"/>
    <p:sldId id="757" r:id="rId21"/>
    <p:sldId id="843" r:id="rId22"/>
    <p:sldId id="758" r:id="rId23"/>
    <p:sldId id="882" r:id="rId24"/>
    <p:sldId id="883" r:id="rId25"/>
    <p:sldId id="838" r:id="rId26"/>
    <p:sldId id="775" r:id="rId27"/>
    <p:sldId id="889" r:id="rId28"/>
    <p:sldId id="692" r:id="rId29"/>
  </p:sldIdLst>
  <p:sldSz cx="9144000" cy="5143500" type="screen16x9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4478B6"/>
    <a:srgbClr val="6699E6"/>
    <a:srgbClr val="FF00FF"/>
    <a:srgbClr val="3458A3"/>
    <a:srgbClr val="FF4F4F"/>
    <a:srgbClr val="3D6AA1"/>
    <a:srgbClr val="4AEEA0"/>
    <a:srgbClr val="FFFF00"/>
    <a:srgbClr val="0B6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8119" autoAdjust="0"/>
  </p:normalViewPr>
  <p:slideViewPr>
    <p:cSldViewPr>
      <p:cViewPr>
        <p:scale>
          <a:sx n="118" d="100"/>
          <a:sy n="118" d="100"/>
        </p:scale>
        <p:origin x="-1434" y="-666"/>
      </p:cViewPr>
      <p:guideLst>
        <p:guide orient="horz" pos="1961"/>
        <p:guide pos="32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136" y="-108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74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10" y="0"/>
            <a:ext cx="2930574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40DB20-F16E-42E5-9404-EA6516FEAA51}" type="datetimeFigureOut">
              <a:rPr lang="ru-RU"/>
              <a:pPr>
                <a:defRPr/>
              </a:pPr>
              <a:t>02.06.2017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241"/>
            <a:ext cx="2930574" cy="497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10" y="9443241"/>
            <a:ext cx="2930574" cy="497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65F708F-6581-4988-ABA1-EAD2782F45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039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74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10" y="0"/>
            <a:ext cx="2930574" cy="4976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5DCB7B-5AF5-4897-AD46-2234D7005368}" type="datetimeFigureOut">
              <a:rPr lang="ru-RU"/>
              <a:pPr>
                <a:defRPr/>
              </a:pPr>
              <a:t>02.06.2017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02" y="4724007"/>
            <a:ext cx="5409562" cy="4472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241"/>
            <a:ext cx="2930574" cy="497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10" y="9443241"/>
            <a:ext cx="2930574" cy="497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667E993-EA8C-4A1E-94D1-DF2E48F37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841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9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7E993-EA8C-4A1E-94D1-DF2E48F37AE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8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9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8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0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9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5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8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17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3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2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02.06.2017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9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40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gif"/><Relationship Id="rId3" Type="http://schemas.openxmlformats.org/officeDocument/2006/relationships/image" Target="../media/image51.jpeg"/><Relationship Id="rId21" Type="http://schemas.openxmlformats.org/officeDocument/2006/relationships/image" Target="../media/image68.png"/><Relationship Id="rId7" Type="http://schemas.openxmlformats.org/officeDocument/2006/relationships/image" Target="../media/image6.png"/><Relationship Id="rId12" Type="http://schemas.openxmlformats.org/officeDocument/2006/relationships/image" Target="../media/image59.gif"/><Relationship Id="rId17" Type="http://schemas.openxmlformats.org/officeDocument/2006/relationships/image" Target="../media/image64.png"/><Relationship Id="rId25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8.png"/><Relationship Id="rId24" Type="http://schemas.openxmlformats.org/officeDocument/2006/relationships/image" Target="../media/image71.jpeg"/><Relationship Id="rId5" Type="http://schemas.openxmlformats.org/officeDocument/2006/relationships/image" Target="../media/image53.jpeg"/><Relationship Id="rId15" Type="http://schemas.openxmlformats.org/officeDocument/2006/relationships/image" Target="../media/image62.gif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2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jpeg"/><Relationship Id="rId27" Type="http://schemas.openxmlformats.org/officeDocument/2006/relationships/image" Target="../media/image7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png"/><Relationship Id="rId3" Type="http://schemas.openxmlformats.org/officeDocument/2006/relationships/image" Target="../media/image6.png"/><Relationship Id="rId21" Type="http://schemas.openxmlformats.org/officeDocument/2006/relationships/image" Target="../media/image102.pn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4.jpe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11" Type="http://schemas.openxmlformats.org/officeDocument/2006/relationships/image" Target="../media/image92.png"/><Relationship Id="rId5" Type="http://schemas.openxmlformats.org/officeDocument/2006/relationships/image" Target="../media/image86.jpe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gif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1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hyperlink" Target="http://www.facebook.com/mineconomnso" TargetMode="External"/><Relationship Id="rId4" Type="http://schemas.openxmlformats.org/officeDocument/2006/relationships/hyperlink" Target="http://www.invest.nso.r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1" y="18002"/>
            <a:ext cx="9144001" cy="5218044"/>
            <a:chOff x="-1" y="18002"/>
            <a:chExt cx="9144001" cy="5218044"/>
          </a:xfrm>
        </p:grpSpPr>
        <p:pic>
          <p:nvPicPr>
            <p:cNvPr id="13314" name="Picture 2" descr="D:\UserData\lana\Рабочий стол\первый слайд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"/>
            <a:stretch/>
          </p:blipFill>
          <p:spPr bwMode="auto">
            <a:xfrm>
              <a:off x="-1" y="18002"/>
              <a:ext cx="9144001" cy="521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2.downloader.disk.yandex.com/preview/9b426a09c596000523e9d70450a76dee04c5b41e4c183e9d1f8b40fec96b45d2/inf/flZQnDMVsu1htJtcftBr4LY5r9uoAiBl-vusQXIkWbG3byM4OoUpvJMatEwF1dg9pPEq_Pjv6DehDGLH4xKCPQ%3D%3D?uid=0&amp;filename=%D0%9D%D0%BE%D0%B2%D0%BE%D1%81%D0%B8%D0%B1%D0%B8%D1%80%D1%81%D0%BA%D0%B8%D0%B9%20%D0%B7%D0%BE%D0%BE%D0%BF%D0%B0%D1%80%D0%BA%20%D0%B8%D0%BC.%20%D0%90.%D0%A0.%20%D0%A8%D0%B8%D0%BB%D0%BE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0" b="7654"/>
            <a:stretch/>
          </p:blipFill>
          <p:spPr bwMode="auto">
            <a:xfrm>
              <a:off x="6012160" y="3723878"/>
              <a:ext cx="1440160" cy="65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4.downloader.disk.yandex.com/preview/02bd738a6f46f4344175780eee1c1da649c560cb93390f197717682a746b7643/inf/fKqInKw3d7bLFOeFnMGnhBXWrAWtg4w6G5Rfhunz0zIcnw1sGw_an5JX1TFwEkkSP9-Pi3wyqXpmIsMRqXDXIGSoZodP2mWNw_6YRzz7CTGr8npumZHI4midPdWhecNq?uid=0&amp;filename=%D0%91%D0%B8%D0%BE%D1%82%D0%B5%D1%85%D0%BD%D0%BE%D0%BF%D0%B0%D1%80%D0%BA%20%D1%80.%D0%BF.%20%D0%9A%D0%BE%D0%BB%D1%8C%D1%86%D0%BE%D0%B2%D0%BE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" b="22473"/>
            <a:stretch/>
          </p:blipFill>
          <p:spPr bwMode="auto">
            <a:xfrm>
              <a:off x="1547664" y="804410"/>
              <a:ext cx="4464496" cy="212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3.downloader.disk.yandex.com/preview/bd89e775e929328bdc6b0e491224006f38f385b0e9267a30ac9de2e9749a33a7/inf/5BY0chNu11gbISTrDYTXOL9cG4J6hiNV23qOtxhO16m8wfBZPzDoajhNTJloVxS7HkgwJnD4lJV7k3q43RX9Cg%3D%3D?uid=0&amp;filename=%D0%A2%D0%B5%D1%85%D0%BD%D0%BE%D0%BF%D0%B0%D1%80%D0%BA%20%D0%90%D0%BA%D0%B0%D0%B4%D0%B5%D0%BC%D0%B3%D0%BE%D1%80%D0%BE%D0%B4%D0%BE%D0%BA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09" r="8715"/>
            <a:stretch/>
          </p:blipFill>
          <p:spPr bwMode="auto">
            <a:xfrm>
              <a:off x="35496" y="804410"/>
              <a:ext cx="1463622" cy="212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1.downloader.disk.yandex.com/preview/ab80766d1b5f4006504ea7c1a27d6de89aaa015b72f5624d8f009ad4dbd6f72f/inf/e-uyINFZ9599tKnVZOrilm9y1gKAEuliLArkO0_HPhTv73gwTZ2CfQyD0XYsSKjdUMZoPnNhEDzlYLP4rFiBFg%3D%3D?uid=0&amp;filename=%D0%9C%D0%92%D0%9A%20%D0%97%D0%B0%D0%B2%D0%BE%D0%B4%20%D0%A1%D1%83%D0%B7%D1%83%D0%BD.%20%D0%9C%D0%BE%D0%BD%D0%B5%D1%82%D0%BD%D1%8B%D0%B9%20%D0%B4%D0%B2%D0%BE%D1%802.JPG&amp;disposition=inline&amp;hash=&amp;limit=0&amp;content_type=image%2Fjpeg&amp;tknv=v2&amp;size=1280x79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6" t="38454" r="13775" b="5858"/>
            <a:stretch/>
          </p:blipFill>
          <p:spPr bwMode="auto">
            <a:xfrm>
              <a:off x="1547664" y="2985795"/>
              <a:ext cx="1438132" cy="68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7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5147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ВАЖНЕЙШИЕ НАПРАВЛЕНИЯ </a:t>
            </a: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ahoma ??????????" charset="0"/>
              <a:ea typeface="Tahoma ??????????" charset="0"/>
              <a:cs typeface="Tahoma ??????????" charset="0"/>
            </a:endParaRPr>
          </a:p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ИНВЕСТИЦИОННОЙ ПОЛИТИКИ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ahoma ??????????" charset="0"/>
              <a:ea typeface="Tahoma ??????????" charset="0"/>
              <a:cs typeface="Tahoma ??????????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1314" y="2873911"/>
            <a:ext cx="2932534" cy="2031325"/>
          </a:xfrm>
          <a:prstGeom prst="rect">
            <a:avLst/>
          </a:prstGeom>
          <a:ln w="19050">
            <a:solidFill>
              <a:srgbClr val="6699E6"/>
            </a:solidFill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4478B6"/>
                </a:solidFill>
                <a:latin typeface="Tahoma" pitchFamily="34" charset="0"/>
              </a:rPr>
              <a:t>Концепция кластерной политики Новосибирской </a:t>
            </a:r>
            <a:r>
              <a:rPr lang="ru-RU" sz="1800" dirty="0" smtClean="0">
                <a:solidFill>
                  <a:srgbClr val="4478B6"/>
                </a:solidFill>
                <a:latin typeface="Tahoma" pitchFamily="34" charset="0"/>
              </a:rPr>
              <a:t>области</a:t>
            </a:r>
            <a:r>
              <a:rPr lang="ru-RU" sz="1800" dirty="0" smtClean="0">
                <a:solidFill>
                  <a:prstClr val="white">
                    <a:lumMod val="50000"/>
                  </a:prstClr>
                </a:solidFill>
                <a:latin typeface="Tahoma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утверждена постановлением</a:t>
            </a:r>
          </a:p>
          <a:p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Правительства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Новосибирской области от 16.04.2012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№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187-п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24128" y="2882783"/>
            <a:ext cx="2952328" cy="2031325"/>
          </a:xfrm>
          <a:prstGeom prst="rect">
            <a:avLst/>
          </a:prstGeom>
          <a:ln w="19050">
            <a:solidFill>
              <a:srgbClr val="6699E6"/>
            </a:solidFill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4478B6"/>
                </a:solidFill>
                <a:latin typeface="Tahoma" pitchFamily="34" charset="0"/>
              </a:rPr>
              <a:t>Концепция парковой политики Новосибирской </a:t>
            </a:r>
            <a:r>
              <a:rPr lang="ru-RU" sz="1800" dirty="0" smtClean="0">
                <a:solidFill>
                  <a:srgbClr val="4478B6"/>
                </a:solidFill>
                <a:latin typeface="Tahoma" pitchFamily="34" charset="0"/>
              </a:rPr>
              <a:t>области</a:t>
            </a:r>
            <a:r>
              <a:rPr lang="ru-RU" sz="1800" dirty="0" smtClean="0">
                <a:solidFill>
                  <a:prstClr val="white">
                    <a:lumMod val="50000"/>
                  </a:prstClr>
                </a:solidFill>
                <a:latin typeface="Tahoma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утверждена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постановлением</a:t>
            </a:r>
          </a:p>
          <a:p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Правительства Новосибирской области от 07.06.2016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№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160-п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463802" y="3327834"/>
            <a:ext cx="0" cy="594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4067944" y="3616382"/>
            <a:ext cx="792088" cy="3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://air-nso.ru/images/air-gallery-870x400_0_0_0_0_13/media/%D0%BD%D0%B7%D0%BA%D1%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4" y="843621"/>
            <a:ext cx="8405142" cy="18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8"/>
            <a:ext cx="571500" cy="6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229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ТЕХНОПАРК НОВОСИБИРСКОГО АКАДЕМГОРОДКА (АКАДЕМПАРК)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4" name="Picture 2" descr="C:\Users\ДмитриевАЕ\Pictures\Презентация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20" y="138413"/>
            <a:ext cx="675583" cy="5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7" y="908391"/>
            <a:ext cx="6144704" cy="32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474383" y="943295"/>
            <a:ext cx="2464140" cy="323165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В 2015 году признан самым успешным </a:t>
            </a:r>
            <a:r>
              <a:rPr lang="ru-RU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Технопарком России.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Комплексный технологический парк, обладающий уникальной научно-технологической и деловой инфраструктурой, позволяющей создать наилучшие условия для генерации и развития инновационных компаний. 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65380" y="2911049"/>
            <a:ext cx="2565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104 443 </a:t>
            </a:r>
            <a:r>
              <a:rPr lang="ru-RU" sz="12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кв.м</a:t>
            </a:r>
            <a:endParaRPr lang="ru-RU" sz="1200" b="1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r>
              <a:rPr lang="en-US" sz="1200" b="1" dirty="0" smtClean="0">
                <a:solidFill>
                  <a:srgbClr val="6699E6"/>
                </a:solidFill>
                <a:latin typeface="Tahoma" pitchFamily="34" charset="0"/>
              </a:rPr>
              <a:t>342</a:t>
            </a:r>
            <a:r>
              <a:rPr lang="ru-RU" sz="1200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</a:rPr>
              <a:t>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резидент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а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r>
              <a:rPr lang="ru-RU" sz="1200" b="1" dirty="0" smtClean="0">
                <a:solidFill>
                  <a:srgbClr val="6699E6"/>
                </a:solidFill>
                <a:latin typeface="Tahoma" pitchFamily="34" charset="0"/>
              </a:rPr>
              <a:t>4 875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рабочих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мест</a:t>
            </a:r>
          </a:p>
          <a:p>
            <a:r>
              <a:rPr lang="ru-RU" sz="1200" b="1" dirty="0" smtClean="0">
                <a:solidFill>
                  <a:srgbClr val="6699E6"/>
                </a:solidFill>
                <a:latin typeface="Tahoma" pitchFamily="34" charset="0"/>
              </a:rPr>
              <a:t>13,7</a:t>
            </a:r>
            <a:r>
              <a:rPr lang="ru-RU" sz="12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млрд руб. выручка 2016</a:t>
            </a:r>
            <a:endParaRPr lang="ru-RU" sz="1200" b="1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r>
              <a:rPr lang="ru-RU" sz="1200" b="1" dirty="0" smtClean="0">
                <a:solidFill>
                  <a:srgbClr val="6699E6"/>
                </a:solidFill>
                <a:latin typeface="Tahoma" pitchFamily="34" charset="0"/>
              </a:rPr>
              <a:t>1,3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млрд руб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. налоги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2016</a:t>
            </a:r>
            <a:endParaRPr lang="ru-RU" sz="1200" b="1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7604" y="4353948"/>
            <a:ext cx="1288067" cy="211212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8916" y="4360523"/>
            <a:ext cx="1440160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100" dirty="0" smtClean="0">
                <a:solidFill>
                  <a:schemeClr val="bg1"/>
                </a:solidFill>
                <a:latin typeface="Tahoma" pitchFamily="34" charset="0"/>
              </a:rPr>
              <a:t>Приборостроение</a:t>
            </a:r>
            <a:endParaRPr lang="ru-RU" sz="11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96153" y="4349086"/>
            <a:ext cx="2160240" cy="211212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55676" y="4364983"/>
            <a:ext cx="2232248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Tahoma" pitchFamily="34" charset="0"/>
              </a:rPr>
              <a:t>Информационные технологии</a:t>
            </a:r>
            <a:endParaRPr lang="ru-RU" sz="11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59918" y="4349086"/>
            <a:ext cx="2152163" cy="211212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32009" y="4358326"/>
            <a:ext cx="237626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100" dirty="0" smtClean="0">
                <a:solidFill>
                  <a:schemeClr val="bg1"/>
                </a:solidFill>
                <a:latin typeface="Tahoma" pitchFamily="34" charset="0"/>
              </a:rPr>
              <a:t>Биотехнологии и биомедицина</a:t>
            </a:r>
            <a:endParaRPr lang="ru-RU" sz="11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22832" y="4364983"/>
            <a:ext cx="2611721" cy="211212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22833" y="4364982"/>
            <a:ext cx="280831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1100" dirty="0" err="1" smtClean="0">
                <a:solidFill>
                  <a:schemeClr val="bg1"/>
                </a:solidFill>
                <a:latin typeface="Tahoma" pitchFamily="34" charset="0"/>
              </a:rPr>
              <a:t>Нанотехнологии</a:t>
            </a:r>
            <a:r>
              <a:rPr lang="ru-RU" sz="1100" dirty="0" smtClean="0">
                <a:solidFill>
                  <a:schemeClr val="bg1"/>
                </a:solidFill>
                <a:latin typeface="Tahoma" pitchFamily="34" charset="0"/>
              </a:rPr>
              <a:t> и новые материалы</a:t>
            </a:r>
            <a:endParaRPr lang="ru-RU" sz="11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11148" y="3926712"/>
            <a:ext cx="6154233" cy="194663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1608" y="3899393"/>
            <a:ext cx="5976665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</a:rPr>
              <a:t>Центр информационных технологий</a:t>
            </a:r>
            <a:endParaRPr lang="ru-RU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gray">
          <a:xfrm>
            <a:off x="395536" y="1003462"/>
            <a:ext cx="1728192" cy="510778"/>
          </a:xfrm>
          <a:prstGeom prst="roundRect">
            <a:avLst/>
          </a:prstGeom>
          <a:solidFill>
            <a:schemeClr val="lt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Участник программы реиндустриализации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3475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51501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МЕДТЕХНОПАРК </a:t>
            </a: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ahoma ??????????" charset="0"/>
              <a:ea typeface="Tahoma ??????????" charset="0"/>
              <a:cs typeface="Tahoma ??????????" charset="0"/>
            </a:endParaRPr>
          </a:p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НОВОСИБИРСКОЙ ОБЛАСТИ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ahoma ??????????" charset="0"/>
              <a:ea typeface="Tahoma ??????????" charset="0"/>
              <a:cs typeface="Tahoma ??????????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36128" y="843572"/>
            <a:ext cx="3483895" cy="2523768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6699E6"/>
                </a:solidFill>
                <a:latin typeface="Tahoma" pitchFamily="34" charset="0"/>
              </a:rPr>
              <a:t>Компетенции мирового </a:t>
            </a:r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уровня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Комплексный технологический парк, решающий ключевую проблему развития проектов в области медицины и здравоохранения - отсутствие инфраструктуры замкнутого цикла, ориентированной на вывод инновационных продуктов в практическое здравоохранение. </a:t>
            </a:r>
          </a:p>
          <a:p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36096" y="2427623"/>
            <a:ext cx="3059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6699E6"/>
                </a:solidFill>
                <a:latin typeface="Tahoma" pitchFamily="34" charset="0"/>
              </a:rPr>
              <a:t>1,6 </a:t>
            </a:r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млрд. руб. стоимость проекта</a:t>
            </a:r>
          </a:p>
          <a:p>
            <a:r>
              <a:rPr lang="ru-RU" sz="1200" dirty="0" smtClean="0">
                <a:solidFill>
                  <a:srgbClr val="6699E6"/>
                </a:solidFill>
                <a:latin typeface="Tahoma" pitchFamily="34" charset="0"/>
              </a:rPr>
              <a:t>239</a:t>
            </a:r>
            <a:r>
              <a:rPr lang="ru-RU" sz="1200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</a:rPr>
              <a:t> </a:t>
            </a:r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резидентов</a:t>
            </a:r>
            <a:endParaRPr lang="en-US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  <a:p>
            <a:r>
              <a:rPr lang="ru-RU" sz="1200" dirty="0" smtClean="0">
                <a:solidFill>
                  <a:srgbClr val="6699E6"/>
                </a:solidFill>
                <a:latin typeface="Tahoma" pitchFamily="34" charset="0"/>
              </a:rPr>
              <a:t>700 </a:t>
            </a:r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рабочих мест</a:t>
            </a:r>
          </a:p>
        </p:txBody>
      </p:sp>
      <p:pic>
        <p:nvPicPr>
          <p:cNvPr id="15362" name="Picture 2" descr="http://img-novosib.fotki.yandex.ru/get/5306/96107884.b/0_78e89_650c0346_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6" y="843561"/>
            <a:ext cx="5176500" cy="25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291" y="117009"/>
            <a:ext cx="647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59625" y="4083918"/>
            <a:ext cx="2008133" cy="972108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92" y="4083944"/>
            <a:ext cx="2025352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Производство</a:t>
            </a:r>
            <a:r>
              <a:rPr lang="en-US" sz="1200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имплантов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конструкций,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инструментария и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оборудования,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необходимого </a:t>
            </a:r>
            <a:r>
              <a:rPr lang="en-US" sz="1200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для имплантации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92376" y="4079405"/>
            <a:ext cx="2251632" cy="976623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9757" y="4083944"/>
            <a:ext cx="2251631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Производство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 аппаратов для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реабилитации,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создание 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телекоммуникационных 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компонентов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для дистанционной составляющей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435880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Имплантаты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на основе различных </a:t>
            </a:r>
          </a:p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материалов и </a:t>
            </a:r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технологий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339752" y="3597916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Аппаратно-программные</a:t>
            </a:r>
          </a:p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комплексы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928881" y="4079405"/>
            <a:ext cx="1963600" cy="976623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28881" y="4108751"/>
            <a:ext cx="1963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Производство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экзоконструкций,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включая компоненты 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комплексы для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экзоскелетов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876256" y="3651896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Экзоконструкции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768640" y="4079405"/>
            <a:ext cx="2035608" cy="976623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6016" y="4083970"/>
            <a:ext cx="2127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Производство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оборудования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для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аддитивных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технологий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производство</a:t>
            </a:r>
            <a:r>
              <a:rPr lang="en-US" sz="1200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медицинских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изделий,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с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использованием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3D  технологий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716016" y="3597916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Аддитивные </a:t>
            </a:r>
          </a:p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технологии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gray">
          <a:xfrm>
            <a:off x="323528" y="897564"/>
            <a:ext cx="1719064" cy="510778"/>
          </a:xfrm>
          <a:prstGeom prst="roundRect">
            <a:avLst/>
          </a:prstGeom>
          <a:solidFill>
            <a:schemeClr val="lt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Участник программы реиндустриализации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4810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219439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ПРОМЫШЛЕННЫЙ МЕДИЦИНСКИЙ ПАРК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933392" y="843596"/>
            <a:ext cx="2986610" cy="240065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Первая </a:t>
            </a:r>
            <a:r>
              <a:rPr lang="ru-RU" sz="1400" dirty="0">
                <a:solidFill>
                  <a:srgbClr val="6699E6"/>
                </a:solidFill>
                <a:latin typeface="Tahoma" pitchFamily="34" charset="0"/>
              </a:rPr>
              <a:t>в России </a:t>
            </a:r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концессия в </a:t>
            </a:r>
            <a:r>
              <a:rPr lang="ru-RU" sz="1400" dirty="0">
                <a:solidFill>
                  <a:srgbClr val="6699E6"/>
                </a:solidFill>
                <a:latin typeface="Tahoma" pitchFamily="34" charset="0"/>
              </a:rPr>
              <a:t>сфере медицины с федеральным </a:t>
            </a:r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участием</a:t>
            </a:r>
            <a:endParaRPr lang="ru-RU" sz="120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В июне 2016 года состоялось открытие первой очереди Промышленного медицинского парка, созданного на базе  Медтехнопарка. </a:t>
            </a:r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Целью </a:t>
            </a:r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создания парка является переход  от производства небольших серий к массовому производству инновационных продуктов и технологий в сфере медицины. 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291" y="117009"/>
            <a:ext cx="647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Картинки по запросу Промышленный медицинский пар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843558"/>
            <a:ext cx="5679590" cy="240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 bwMode="gray">
          <a:xfrm>
            <a:off x="323528" y="897564"/>
            <a:ext cx="1800200" cy="510778"/>
          </a:xfrm>
          <a:prstGeom prst="roundRect">
            <a:avLst/>
          </a:prstGeom>
          <a:solidFill>
            <a:schemeClr val="lt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Участник программы реиндустриализации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9625" y="4083918"/>
            <a:ext cx="2008133" cy="972108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92" y="4083944"/>
            <a:ext cx="2025352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Производство</a:t>
            </a:r>
            <a:r>
              <a:rPr lang="en-US" sz="1200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имплантов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конструкций,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инструментария и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оборудования,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необходимого </a:t>
            </a:r>
            <a:r>
              <a:rPr lang="en-US" sz="1200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для имплантации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92376" y="4079405"/>
            <a:ext cx="2251632" cy="976623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9757" y="4083944"/>
            <a:ext cx="2251631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Производство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 аппаратов для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реабилитации,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создание 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телекоммуникационных 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компонентов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для дистанционной составляющей</a:t>
            </a:r>
            <a:endParaRPr lang="ru-RU" sz="1200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3435880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Имплантаты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на основе различных </a:t>
            </a:r>
          </a:p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материалов и </a:t>
            </a:r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технологий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39752" y="3597916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Аппаратно-программные</a:t>
            </a:r>
          </a:p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комплексы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928888" y="4079405"/>
            <a:ext cx="1991121" cy="976623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28881" y="4108751"/>
            <a:ext cx="1963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Производство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экзоконструкций,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включая компоненты 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комплексы для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экзоскелетов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876256" y="3651896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Экзоконструкции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768640" y="4079405"/>
            <a:ext cx="2035608" cy="976623"/>
          </a:xfrm>
          <a:prstGeom prst="rect">
            <a:avLst/>
          </a:prstGeom>
          <a:solidFill>
            <a:srgbClr val="669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16016" y="4083970"/>
            <a:ext cx="2127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Производство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оборудования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для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аддитивных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технологий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производство</a:t>
            </a:r>
            <a:r>
              <a:rPr lang="en-US" sz="1200" dirty="0" smtClean="0">
                <a:solidFill>
                  <a:prstClr val="white"/>
                </a:solidFill>
                <a:latin typeface="Tahoma" pitchFamily="34" charset="0"/>
              </a:rPr>
              <a:t>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медицинских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изделий,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с </a:t>
            </a: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использованием </a:t>
            </a:r>
          </a:p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3D  технологий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716016" y="3597916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Аддитивные </a:t>
            </a:r>
          </a:p>
          <a:p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</a:rPr>
              <a:t>технологии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Data\ryana\Рабочий стол\Биотехнопар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0" y="793925"/>
            <a:ext cx="5729010" cy="31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850"/>
            <a:ext cx="571500" cy="7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8563" y="176830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БИОТЕХНОПАРК В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НАУКОГРАДЕ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КОЛЬЦОВО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3314" name="Picture 2" descr="http://www.btp-nso.ru/images/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25" y="101850"/>
            <a:ext cx="1905000" cy="55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300191" y="843559"/>
            <a:ext cx="2619801" cy="313932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6699E6"/>
                </a:solidFill>
                <a:latin typeface="Arial" pitchFamily="34" charset="0"/>
                <a:cs typeface="Arial" pitchFamily="34" charset="0"/>
              </a:rPr>
              <a:t>Компетенции мирового уровня.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Современная инвестиционная площадка с необходимой инженерной и инновационной инфраструктурой для развития компаний в сфере фармацевтических, медицинских и биотехнологий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.</a:t>
            </a: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400" dirty="0">
              <a:solidFill>
                <a:srgbClr val="6699E6"/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8197" y="2597885"/>
            <a:ext cx="26918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21</a:t>
            </a:r>
            <a:r>
              <a:rPr lang="ru-RU" sz="12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га</a:t>
            </a:r>
          </a:p>
          <a:p>
            <a:r>
              <a:rPr lang="ru-RU" sz="1400" dirty="0">
                <a:solidFill>
                  <a:srgbClr val="6699E6"/>
                </a:solidFill>
                <a:latin typeface="Tahoma" pitchFamily="34" charset="0"/>
              </a:rPr>
              <a:t>1</a:t>
            </a:r>
            <a:r>
              <a:rPr lang="ru-RU" sz="12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млрд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руб.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стоимость проекта</a:t>
            </a:r>
          </a:p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6</a:t>
            </a:r>
            <a:r>
              <a:rPr lang="ru-RU" sz="1200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</a:rPr>
              <a:t>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резидентов</a:t>
            </a:r>
            <a:endParaRPr lang="en-US" sz="1200" b="1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55</a:t>
            </a:r>
            <a:r>
              <a:rPr lang="ru-RU" sz="12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рабочих мест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 (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ЦКП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)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0,8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млрд руб.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бюджетные вложения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pic>
        <p:nvPicPr>
          <p:cNvPr id="21" name="Picture 5" descr="C:\Documents and Settings\erdman\Рабочий стол\Эрдман\БТП\ЦКП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7" y="4054438"/>
            <a:ext cx="2691806" cy="954303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259599" y="3780860"/>
            <a:ext cx="5824569" cy="211212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351" y="3742773"/>
            <a:ext cx="5748809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</a:rPr>
              <a:t>Центр коллективного пользования</a:t>
            </a:r>
            <a:endParaRPr lang="ru-RU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228197" y="4790824"/>
            <a:ext cx="2691805" cy="217933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0016" y="4815046"/>
            <a:ext cx="265246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</a:rPr>
              <a:t>СФМ ФАРМ</a:t>
            </a:r>
            <a:endParaRPr lang="ru-RU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7" name="Picture 2" descr="D:\Правительство НСО\Минэконом НСО 2015\ПАРКИ\Биотехнопапрк\Фото\524574e971562223302241e1d500d30a16592de7_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6" y="4055890"/>
            <a:ext cx="1864132" cy="94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gmpnews.ru/wp-content/uploads/2016/02/laboratori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84" y="4055890"/>
            <a:ext cx="1821492" cy="9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26" y="4055890"/>
            <a:ext cx="1954035" cy="94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 bwMode="gray">
          <a:xfrm>
            <a:off x="395536" y="1003462"/>
            <a:ext cx="1728192" cy="510778"/>
          </a:xfrm>
          <a:prstGeom prst="roundRect">
            <a:avLst/>
          </a:prstGeom>
          <a:solidFill>
            <a:schemeClr val="lt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Участник программы реиндустриализации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5102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invest.nso.ru/sites/investtest.nso.ru/wodby_files/files/page_70/plp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" y="735546"/>
            <a:ext cx="8560876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23529" y="735548"/>
            <a:ext cx="8568952" cy="1890211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336"/>
            <a:ext cx="571500" cy="62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229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ПРОМЫШЛЕННО-ЛОГИСТИЧЕСКИЙ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ПАРК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НОВОСИБИРСКОЙ ОБЛАСТИ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31878" r="19141" b="30129"/>
          <a:stretch/>
        </p:blipFill>
        <p:spPr>
          <a:xfrm>
            <a:off x="3280482" y="3895828"/>
            <a:ext cx="2731678" cy="1116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81" y="2751765"/>
            <a:ext cx="2700011" cy="10203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2365" r="6462" b="23713"/>
          <a:stretch/>
        </p:blipFill>
        <p:spPr>
          <a:xfrm>
            <a:off x="3280485" y="2751763"/>
            <a:ext cx="2731677" cy="10275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4" y="3881149"/>
            <a:ext cx="2644388" cy="11208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81" y="3881149"/>
            <a:ext cx="2700011" cy="11208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20778" r="8154" b="22750"/>
          <a:stretch/>
        </p:blipFill>
        <p:spPr>
          <a:xfrm>
            <a:off x="323529" y="2751761"/>
            <a:ext cx="2652464" cy="10275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5444" y="789554"/>
            <a:ext cx="2644388" cy="178510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srgbClr val="6699E6"/>
                </a:solidFill>
                <a:latin typeface="Tahoma" pitchFamily="34" charset="0"/>
              </a:rPr>
              <a:t>Один из крупнейших индустриальных парков в России</a:t>
            </a:r>
            <a:r>
              <a:rPr lang="ru-RU" sz="1100" dirty="0" smtClean="0">
                <a:solidFill>
                  <a:srgbClr val="6699E6"/>
                </a:solidFill>
                <a:latin typeface="Tahoma" pitchFamily="34" charset="0"/>
              </a:rPr>
              <a:t>.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Современная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инвестиционная площадка с полным комплексом инженерной, дорожно-транспортной и общественно-деловой инфраструктуры, на территории которой созданы все необходимые условия для развития логистических и производственных компаний. </a:t>
            </a:r>
            <a:endParaRPr lang="ru-RU" sz="1100" dirty="0">
              <a:solidFill>
                <a:srgbClr val="6699E6"/>
              </a:solidFill>
              <a:latin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95836" y="943442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6699E6"/>
                </a:solidFill>
                <a:latin typeface="Tahoma" pitchFamily="34" charset="0"/>
              </a:rPr>
              <a:t>1172</a:t>
            </a:r>
            <a:r>
              <a:rPr lang="ru-RU" sz="18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га</a:t>
            </a:r>
          </a:p>
          <a:p>
            <a:r>
              <a:rPr lang="ru-RU" sz="1800" dirty="0">
                <a:solidFill>
                  <a:srgbClr val="6699E6"/>
                </a:solidFill>
                <a:latin typeface="Tahoma" pitchFamily="34" charset="0"/>
              </a:rPr>
              <a:t>3,5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 млрд. руб. бюджетные вложения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r>
              <a:rPr lang="ru-RU" sz="1800" dirty="0">
                <a:solidFill>
                  <a:srgbClr val="6699E6"/>
                </a:solidFill>
                <a:latin typeface="Tahoma" pitchFamily="34" charset="0"/>
              </a:rPr>
              <a:t>14</a:t>
            </a:r>
            <a:r>
              <a:rPr lang="ru-RU" sz="18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резидентов и </a:t>
            </a:r>
            <a:r>
              <a:rPr lang="ru-RU" sz="1800" dirty="0" smtClean="0">
                <a:solidFill>
                  <a:srgbClr val="6699E6"/>
                </a:solidFill>
                <a:latin typeface="Tahoma" pitchFamily="34" charset="0"/>
              </a:rPr>
              <a:t>3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пользователя инфраструктуры</a:t>
            </a:r>
          </a:p>
          <a:p>
            <a:r>
              <a:rPr lang="ru-RU" sz="1800" dirty="0" smtClean="0">
                <a:solidFill>
                  <a:srgbClr val="6699E6"/>
                </a:solidFill>
                <a:latin typeface="Tahoma" pitchFamily="34" charset="0"/>
              </a:rPr>
              <a:t>2</a:t>
            </a:r>
            <a:r>
              <a:rPr lang="en-US" sz="1800" dirty="0" smtClean="0">
                <a:solidFill>
                  <a:srgbClr val="6699E6"/>
                </a:solidFill>
                <a:latin typeface="Tahoma" pitchFamily="34" charset="0"/>
              </a:rPr>
              <a:t>7</a:t>
            </a:r>
            <a:r>
              <a:rPr lang="ru-RU" sz="18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млрд. руб. инвестиций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r>
              <a:rPr lang="ru-RU" sz="1800" dirty="0">
                <a:solidFill>
                  <a:srgbClr val="6699E6"/>
                </a:solidFill>
                <a:latin typeface="Tahoma" pitchFamily="34" charset="0"/>
              </a:rPr>
              <a:t>1 </a:t>
            </a:r>
            <a:r>
              <a:rPr lang="en-US" sz="1800" dirty="0" smtClean="0">
                <a:solidFill>
                  <a:srgbClr val="6699E6"/>
                </a:solidFill>
                <a:latin typeface="Tahoma" pitchFamily="34" charset="0"/>
              </a:rPr>
              <a:t>200</a:t>
            </a:r>
            <a:r>
              <a:rPr lang="ru-RU" sz="1800" dirty="0" smtClean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рабочих мест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10" y="87336"/>
            <a:ext cx="893670" cy="62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31606" y="3560874"/>
            <a:ext cx="2644388" cy="21121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529" y="3572925"/>
            <a:ext cx="265246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</a:rPr>
              <a:t>Глория Джинс</a:t>
            </a:r>
            <a:endParaRPr lang="ru-RU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75857" y="3543875"/>
            <a:ext cx="2736303" cy="235406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5857" y="3572925"/>
            <a:ext cx="265246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</a:rPr>
              <a:t>Восточная снековая компания</a:t>
            </a:r>
            <a:endParaRPr lang="ru-RU" sz="12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92480" y="3543875"/>
            <a:ext cx="2700011" cy="235406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6178" y="3572925"/>
            <a:ext cx="265246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schemeClr val="bg1"/>
                </a:solidFill>
                <a:latin typeface="Tahoma" pitchFamily="34" charset="0"/>
              </a:rPr>
              <a:t>Завод железобетонных изделий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31606" y="4790808"/>
            <a:ext cx="2644388" cy="21121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529" y="4815063"/>
            <a:ext cx="265246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schemeClr val="bg1"/>
                </a:solidFill>
                <a:latin typeface="Tahoma" pitchFamily="34" charset="0"/>
              </a:rPr>
              <a:t>ЗТИ - Сибирь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275857" y="4785996"/>
            <a:ext cx="2736303" cy="226803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75857" y="4815063"/>
            <a:ext cx="265246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schemeClr val="bg1"/>
                </a:solidFill>
                <a:latin typeface="Tahoma" pitchFamily="34" charset="0"/>
              </a:rPr>
              <a:t>Сладомир Логистик Групп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192480" y="4766631"/>
            <a:ext cx="2700011" cy="235406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56178" y="4795681"/>
            <a:ext cx="2652464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schemeClr val="bg1"/>
                </a:solidFill>
                <a:latin typeface="Tahoma" pitchFamily="34" charset="0"/>
              </a:rPr>
              <a:t>Арнег</a:t>
            </a:r>
          </a:p>
        </p:txBody>
      </p:sp>
    </p:spTree>
    <p:extLst>
      <p:ext uri="{BB962C8B-B14F-4D97-AF65-F5344CB8AC3E}">
        <p14:creationId xmlns:p14="http://schemas.microsoft.com/office/powerpoint/2010/main" val="33977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завод «Экран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71" y="878903"/>
            <a:ext cx="2952307" cy="191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61" y="3130636"/>
            <a:ext cx="2952327" cy="14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3" y="870650"/>
            <a:ext cx="2752554" cy="191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8" y="3129778"/>
            <a:ext cx="2752549" cy="14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219447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ЧАСТНЫЕ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ПАРКОВЫЕ ПРОЕКТЫ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7298" y="3111810"/>
            <a:ext cx="2752549" cy="37804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Индустриальный парк на базе ОАО «НЗХК»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07293" y="870625"/>
            <a:ext cx="2752554" cy="40498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Восточный промышленно-логистический парк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870625"/>
            <a:ext cx="2952328" cy="40498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  <a:r>
              <a:rPr lang="en-US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парк на базе завода «Экран»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31840" y="3111810"/>
            <a:ext cx="2952328" cy="37804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Индустриальный парк «Кировский» на базе ОАО «Сибэлектротерм»</a:t>
            </a:r>
          </a:p>
        </p:txBody>
      </p:sp>
      <p:pic>
        <p:nvPicPr>
          <p:cNvPr id="10248" name="Picture 8" descr="http://static.ngs.ru/news/preview/d6797fb78c27640231680ded423ffabf15571707_900_600_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88" y="3111810"/>
            <a:ext cx="2770187" cy="14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156188" y="3111810"/>
            <a:ext cx="2770187" cy="37804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Новосибирский индустриальный парк на базе ОАО «Сибсельмаш»</a:t>
            </a:r>
          </a:p>
        </p:txBody>
      </p:sp>
      <p:pic>
        <p:nvPicPr>
          <p:cNvPr id="15" name="Picture 2" descr="http://www.zao-nlk.ru/site/index.html?file_id=2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82" y="1130717"/>
            <a:ext cx="2770199" cy="165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156182" y="878884"/>
            <a:ext cx="2770199" cy="39672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3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36215" y="897615"/>
            <a:ext cx="277672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Индустриальный парк «</a:t>
            </a:r>
            <a:r>
              <a:rPr lang="ru-RU" sz="13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Новосиб</a:t>
            </a:r>
            <a:r>
              <a:rPr lang="ru-RU" sz="13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6431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http://www.invest.nso.ru/sites/investtest.nso.ru/wodby_files/files/page_70/foto_med.prom_p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84" y="2885769"/>
            <a:ext cx="1836609" cy="8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клиника мешалки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12" y="2885769"/>
            <a:ext cx="1818817" cy="8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Картинки по запросу сиббиофар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01" y="2888208"/>
            <a:ext cx="1533118" cy="8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Правительство НСО\Минэконом НСО 2015\ПАРКИ\Биотехнопапрк\Фото\4ab8aac764d80bbd9999e5e9416843c50b0d6495_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04" y="2888208"/>
            <a:ext cx="1536888" cy="83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www.nso.ru/default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8"/>
            <a:ext cx="571500" cy="6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971600" y="219439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СИБИРСКИЙ НАУКОПОЛИС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ahoma ??????????" charset="0"/>
              <a:ea typeface="Tahoma ??????????" charset="0"/>
              <a:cs typeface="Tahoma ??????????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4174" y="915566"/>
            <a:ext cx="8822322" cy="367011"/>
          </a:xfrm>
          <a:prstGeom prst="rect">
            <a:avLst/>
          </a:prstGeom>
          <a:solidFill>
            <a:srgbClr val="A408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4200" dirty="0">
              <a:solidFill>
                <a:srgbClr val="000000"/>
              </a:solidFill>
              <a:latin typeface="Gill Sans" charset="0"/>
              <a:ea typeface="PingFang SC Regular" charset="0"/>
              <a:cs typeface="PingFang SC Regular" charset="0"/>
            </a:endParaRPr>
          </a:p>
        </p:txBody>
      </p:sp>
      <p:sp>
        <p:nvSpPr>
          <p:cNvPr id="35" name="Rectangle 18"/>
          <p:cNvSpPr>
            <a:spLocks/>
          </p:cNvSpPr>
          <p:nvPr/>
        </p:nvSpPr>
        <p:spPr bwMode="auto">
          <a:xfrm>
            <a:off x="214175" y="915566"/>
            <a:ext cx="882221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4F81BD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000" b="1" dirty="0">
                <a:solidFill>
                  <a:srgbClr val="FFFFFF"/>
                </a:solidFill>
                <a:latin typeface="Tahoma" charset="0"/>
                <a:cs typeface="Tahoma" charset="0"/>
                <a:sym typeface="Tahoma ??????????" charset="0"/>
              </a:rPr>
              <a:t>Научно-производственный кластер «Сибирский наукополис»</a:t>
            </a:r>
            <a:endParaRPr lang="en-US" altLang="ru-RU" sz="2000" b="1" dirty="0" smtClean="0">
              <a:solidFill>
                <a:srgbClr val="FFFFFF"/>
              </a:solidFill>
              <a:latin typeface="Tahoma" charset="0"/>
              <a:cs typeface="Tahoma" charset="0"/>
              <a:sym typeface="Tahoma ??????????" charset="0"/>
            </a:endParaRPr>
          </a:p>
        </p:txBody>
      </p:sp>
      <p:sp>
        <p:nvSpPr>
          <p:cNvPr id="38" name="Rectangle 4"/>
          <p:cNvSpPr>
            <a:spLocks/>
          </p:cNvSpPr>
          <p:nvPr/>
        </p:nvSpPr>
        <p:spPr bwMode="auto">
          <a:xfrm>
            <a:off x="179611" y="2142197"/>
            <a:ext cx="1820361" cy="4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200" b="1" dirty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Информационные </a:t>
            </a:r>
            <a:r>
              <a:rPr lang="ru-RU" altLang="ru-RU" sz="12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технологии</a:t>
            </a:r>
          </a:p>
          <a:p>
            <a:pPr algn="l">
              <a:spcBef>
                <a:spcPct val="0"/>
              </a:spcBef>
            </a:pPr>
            <a:endParaRPr lang="en-US" altLang="ru-RU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charset="0"/>
            </a:endParaRPr>
          </a:p>
        </p:txBody>
      </p:sp>
      <p:pic>
        <p:nvPicPr>
          <p:cNvPr id="51" name="Picture 40" descr="Картинки по запросу Канад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04" y="1621299"/>
            <a:ext cx="648071" cy="3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артинки по запросу республика куб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33" y="1683159"/>
            <a:ext cx="553990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Картинки по запросу финляндия флаг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05" y="1401803"/>
            <a:ext cx="531916" cy="2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Картинки по запросу австралия флаг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35" y="1396495"/>
            <a:ext cx="524328" cy="2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Картинки по запросу сш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83" y="1699429"/>
            <a:ext cx="505956" cy="1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Картинки по запросу франция флаг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34" y="1396537"/>
            <a:ext cx="531756" cy="2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Картинки по запросу германия флаг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6" y="1401803"/>
            <a:ext cx="542553" cy="2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Картинки по запросу италия флаг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6" y="1671921"/>
            <a:ext cx="542553" cy="25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Картинки по запросу вьетнам флаг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35" y="1671929"/>
            <a:ext cx="524328" cy="2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Картинки по запросу китай флаг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81" y="1418851"/>
            <a:ext cx="504947" cy="2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0" descr="Картинки по запросу голландия флаг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83" y="1418851"/>
            <a:ext cx="505956" cy="2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Картинки по запросу испания флаг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72" y="1699551"/>
            <a:ext cx="524096" cy="2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6" descr="Картинки по запросу флаг швейцарии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505" y="1314609"/>
            <a:ext cx="536348" cy="4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4" descr="Картинки по запросу южная корея флаг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80" y="1691314"/>
            <a:ext cx="504946" cy="2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6" descr="Картинки по запросу Беларуси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53" y="1671963"/>
            <a:ext cx="584440" cy="2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4" descr="Картинки по запросу литва флаг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42" y="1394289"/>
            <a:ext cx="579383" cy="25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8" descr="Картинки по запросу великобритания флаг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71" y="1683160"/>
            <a:ext cx="536348" cy="2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0" descr="Картинки по запросу казахстан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11" y="1699520"/>
            <a:ext cx="584207" cy="23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2" descr="Картинки по запросу япония флаг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52" y="1384656"/>
            <a:ext cx="524096" cy="2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4" descr="Картинки по запросу бельгия флаг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00" y="1396534"/>
            <a:ext cx="591455" cy="2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Прямоугольник 76"/>
          <p:cNvSpPr/>
          <p:nvPr/>
        </p:nvSpPr>
        <p:spPr>
          <a:xfrm rot="10800000" flipV="1">
            <a:off x="226800" y="2663991"/>
            <a:ext cx="1536888" cy="167774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</a:t>
            </a:r>
            <a:endParaRPr lang="ru-RU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2888208"/>
            <a:ext cx="1536888" cy="83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"/>
          <p:cNvSpPr>
            <a:spLocks/>
          </p:cNvSpPr>
          <p:nvPr/>
        </p:nvSpPr>
        <p:spPr bwMode="auto">
          <a:xfrm>
            <a:off x="1887551" y="2142197"/>
            <a:ext cx="1820361" cy="4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2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Промышленные</a:t>
            </a:r>
          </a:p>
          <a:p>
            <a:pPr algn="l">
              <a:spcBef>
                <a:spcPct val="0"/>
              </a:spcBef>
            </a:pPr>
            <a:r>
              <a:rPr lang="ru-RU" altLang="ru-RU" sz="1200" b="1" dirty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б</a:t>
            </a:r>
            <a:r>
              <a:rPr lang="ru-RU" altLang="ru-RU" sz="12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иотехнологии</a:t>
            </a:r>
            <a:endParaRPr lang="en-US" altLang="ru-RU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 rot="10800000" flipV="1">
            <a:off x="1934831" y="2664046"/>
            <a:ext cx="1536888" cy="167773"/>
          </a:xfrm>
          <a:prstGeom prst="rect">
            <a:avLst/>
          </a:prstGeom>
          <a:solidFill>
            <a:srgbClr val="72AF2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</a:t>
            </a:r>
            <a:endParaRPr lang="ru-RU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ectangle 4"/>
          <p:cNvSpPr>
            <a:spLocks/>
          </p:cNvSpPr>
          <p:nvPr/>
        </p:nvSpPr>
        <p:spPr bwMode="auto">
          <a:xfrm>
            <a:off x="3543826" y="2142197"/>
            <a:ext cx="1820361" cy="4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200" b="1" dirty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Биофармацевтика</a:t>
            </a:r>
          </a:p>
          <a:p>
            <a:pPr algn="l">
              <a:spcBef>
                <a:spcPct val="0"/>
              </a:spcBef>
            </a:pPr>
            <a:endParaRPr lang="en-US" altLang="ru-RU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 rot="10800000" flipV="1">
            <a:off x="3591015" y="2664046"/>
            <a:ext cx="1536888" cy="167773"/>
          </a:xfrm>
          <a:prstGeom prst="rect">
            <a:avLst/>
          </a:prstGeom>
          <a:solidFill>
            <a:srgbClr val="72AF2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</a:t>
            </a:r>
            <a:endParaRPr lang="ru-RU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Rectangle 4"/>
          <p:cNvSpPr>
            <a:spLocks/>
          </p:cNvSpPr>
          <p:nvPr/>
        </p:nvSpPr>
        <p:spPr bwMode="auto">
          <a:xfrm>
            <a:off x="5201670" y="2139758"/>
            <a:ext cx="1962618" cy="4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200" b="1" dirty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Высокотехнологичные</a:t>
            </a:r>
          </a:p>
          <a:p>
            <a:pPr algn="l">
              <a:spcBef>
                <a:spcPct val="0"/>
              </a:spcBef>
            </a:pPr>
            <a:r>
              <a:rPr lang="ru-RU" altLang="ru-RU" sz="1200" b="1" dirty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медицинские услуги</a:t>
            </a:r>
          </a:p>
          <a:p>
            <a:pPr algn="l">
              <a:spcBef>
                <a:spcPct val="0"/>
              </a:spcBef>
            </a:pPr>
            <a:endParaRPr lang="en-US" altLang="ru-RU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 rot="10800000" flipV="1">
            <a:off x="5248957" y="2661605"/>
            <a:ext cx="1817357" cy="170213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</a:t>
            </a:r>
            <a:endParaRPr lang="ru-RU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Rectangle 4"/>
          <p:cNvSpPr>
            <a:spLocks/>
          </p:cNvSpPr>
          <p:nvPr/>
        </p:nvSpPr>
        <p:spPr bwMode="auto">
          <a:xfrm>
            <a:off x="7144128" y="2139758"/>
            <a:ext cx="1999873" cy="4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200" b="1" dirty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Высокотехнологичные</a:t>
            </a:r>
          </a:p>
          <a:p>
            <a:pPr algn="l">
              <a:spcBef>
                <a:spcPct val="0"/>
              </a:spcBef>
            </a:pPr>
            <a:r>
              <a:rPr lang="ru-RU" altLang="ru-RU" sz="1200" b="1" dirty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медицинские изделия</a:t>
            </a:r>
          </a:p>
          <a:p>
            <a:pPr algn="l">
              <a:spcBef>
                <a:spcPct val="0"/>
              </a:spcBef>
            </a:pPr>
            <a:endParaRPr lang="ru-RU" altLang="ru-RU" sz="1200" b="1" dirty="0">
              <a:solidFill>
                <a:srgbClr val="A408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 ??????????" charset="0"/>
            </a:endParaRPr>
          </a:p>
          <a:p>
            <a:pPr algn="l">
              <a:spcBef>
                <a:spcPct val="0"/>
              </a:spcBef>
            </a:pPr>
            <a:endParaRPr lang="en-US" altLang="ru-RU" sz="1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 rot="10800000" flipV="1">
            <a:off x="7191415" y="2661606"/>
            <a:ext cx="1844978" cy="170213"/>
          </a:xfrm>
          <a:prstGeom prst="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</a:t>
            </a:r>
            <a:endParaRPr lang="ru-RU" sz="1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Rectangle 17"/>
          <p:cNvSpPr>
            <a:spLocks/>
          </p:cNvSpPr>
          <p:nvPr/>
        </p:nvSpPr>
        <p:spPr bwMode="auto">
          <a:xfrm>
            <a:off x="214174" y="4785996"/>
            <a:ext cx="8822538" cy="367102"/>
          </a:xfrm>
          <a:prstGeom prst="rect">
            <a:avLst/>
          </a:prstGeom>
          <a:solidFill>
            <a:srgbClr val="A408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altLang="ru-RU" sz="4200">
              <a:solidFill>
                <a:srgbClr val="000000"/>
              </a:solidFill>
              <a:latin typeface="Gill Sans" charset="0"/>
              <a:ea typeface="PingFang SC Regular" charset="0"/>
              <a:cs typeface="PingFang SC Regular" charset="0"/>
              <a:sym typeface="Gill Sans" charset="0"/>
            </a:endParaRPr>
          </a:p>
        </p:txBody>
      </p:sp>
      <p:sp>
        <p:nvSpPr>
          <p:cNvPr id="94" name="Rectangle 4"/>
          <p:cNvSpPr>
            <a:spLocks/>
          </p:cNvSpPr>
          <p:nvPr/>
        </p:nvSpPr>
        <p:spPr bwMode="auto">
          <a:xfrm>
            <a:off x="323528" y="4850273"/>
            <a:ext cx="8496944" cy="20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ru-RU" altLang="ru-RU" sz="1600" b="1" dirty="0" smtClean="0">
                <a:solidFill>
                  <a:prstClr val="white"/>
                </a:solidFill>
                <a:latin typeface="Tahoma" charset="0"/>
                <a:cs typeface="Tahoma" charset="0"/>
                <a:sym typeface="Tahoma" charset="0"/>
              </a:rPr>
              <a:t>Технопарки и индустриальные парки являются центрами развития Кластеров </a:t>
            </a:r>
            <a:endParaRPr lang="ru-RU" altLang="ru-RU" sz="1600" b="1" dirty="0">
              <a:solidFill>
                <a:prstClr val="white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sp>
        <p:nvSpPr>
          <p:cNvPr id="95" name="Rectangle 4"/>
          <p:cNvSpPr>
            <a:spLocks/>
          </p:cNvSpPr>
          <p:nvPr/>
        </p:nvSpPr>
        <p:spPr bwMode="auto">
          <a:xfrm>
            <a:off x="1547664" y="3921956"/>
            <a:ext cx="6696743" cy="4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algn="ctr">
              <a:spcBef>
                <a:spcPts val="800"/>
              </a:spcBef>
              <a:defRPr sz="32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1pPr>
            <a:lvl2pPr marL="742950" indent="-285750" algn="ctr">
              <a:spcBef>
                <a:spcPts val="700"/>
              </a:spcBef>
              <a:defRPr sz="28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2pPr>
            <a:lvl3pPr marL="1143000" indent="-228600" algn="ctr">
              <a:spcBef>
                <a:spcPts val="600"/>
              </a:spcBef>
              <a:defRPr sz="24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3pPr>
            <a:lvl4pPr marL="16002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4pPr>
            <a:lvl5pPr marL="2057400" indent="-228600" algn="ctr">
              <a:spcBef>
                <a:spcPts val="500"/>
              </a:spcBef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5pPr>
            <a:lvl6pPr marL="25146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6pPr>
            <a:lvl7pPr marL="29718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7pPr>
            <a:lvl8pPr marL="34290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8pPr>
            <a:lvl9pPr marL="3886200" indent="-228600" algn="ctr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Calibri" charset="0"/>
                <a:ea typeface="PingFang SC Regular" charset="0"/>
                <a:cs typeface="PingFang SC Regular" charset="0"/>
                <a:sym typeface="Calibri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40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250</a:t>
            </a:r>
            <a:r>
              <a:rPr lang="ru-RU" altLang="ru-RU" sz="12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 </a:t>
            </a:r>
            <a:r>
              <a:rPr lang="ru-RU" altLang="ru-RU" sz="24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организаций</a:t>
            </a:r>
            <a:r>
              <a:rPr lang="en-US" altLang="ru-RU" sz="24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 – </a:t>
            </a:r>
            <a:r>
              <a:rPr lang="ru-RU" altLang="ru-RU" sz="2400" b="1" dirty="0" smtClean="0">
                <a:solidFill>
                  <a:srgbClr val="A408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 ??????????" charset="0"/>
              </a:rPr>
              <a:t>участники кластера</a:t>
            </a:r>
            <a:endParaRPr lang="en-US" altLang="ru-RU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9663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РЕАЛЬНО РАБОТАЮЩАЯ </a:t>
            </a:r>
          </a:p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ИНВЕСТИЦИОННАЯ СТРАТЕГИЯ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427741"/>
            <a:ext cx="8640960" cy="32316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Инвестиционная стратегия </a:t>
            </a: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Новосибирской области до 2030 </a:t>
            </a: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года</a:t>
            </a:r>
            <a:endParaRPr lang="ru-RU" sz="15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15303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Программа</a:t>
            </a:r>
            <a:r>
              <a:rPr lang="ru-RU" sz="15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 </a:t>
            </a:r>
            <a:r>
              <a:rPr lang="ru-RU" sz="1500" dirty="0">
                <a:solidFill>
                  <a:srgbClr val="4478B6"/>
                </a:solidFill>
                <a:latin typeface="Tahoma" pitchFamily="34" charset="0"/>
              </a:rPr>
              <a:t>реиндустриализации экономики </a:t>
            </a: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Новосибирской </a:t>
            </a: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области</a:t>
            </a: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Стимулирование</a:t>
            </a:r>
            <a:r>
              <a:rPr lang="ru-RU" sz="15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 </a:t>
            </a:r>
            <a:r>
              <a:rPr lang="ru-RU" sz="1500" dirty="0">
                <a:solidFill>
                  <a:srgbClr val="4478B6"/>
                </a:solidFill>
                <a:latin typeface="Tahoma" pitchFamily="34" charset="0"/>
              </a:rPr>
              <a:t>инвестиционной и инновационной активности </a:t>
            </a:r>
            <a:endParaRPr lang="ru-RU" sz="1500" dirty="0" smtClean="0">
              <a:solidFill>
                <a:srgbClr val="4478B6"/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Государственная </a:t>
            </a: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поддержка развития </a:t>
            </a:r>
            <a:r>
              <a:rPr lang="ru-RU" sz="1500" dirty="0">
                <a:solidFill>
                  <a:srgbClr val="4478B6"/>
                </a:solidFill>
                <a:latin typeface="Tahoma" pitchFamily="34" charset="0"/>
              </a:rPr>
              <a:t>Инновационного кластера информационных и биофармацевтических </a:t>
            </a:r>
            <a:r>
              <a:rPr lang="ru-RU" sz="1500" dirty="0" smtClean="0">
                <a:solidFill>
                  <a:srgbClr val="4478B6"/>
                </a:solidFill>
                <a:latin typeface="Tahoma" pitchFamily="34" charset="0"/>
              </a:rPr>
              <a:t>технологий</a:t>
            </a:r>
            <a:endParaRPr lang="ru-RU" sz="150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Развитие </a:t>
            </a: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субъектов </a:t>
            </a:r>
            <a:r>
              <a:rPr lang="ru-RU" sz="1500" dirty="0">
                <a:solidFill>
                  <a:srgbClr val="4478B6"/>
                </a:solidFill>
                <a:latin typeface="Tahoma" pitchFamily="34" charset="0"/>
              </a:rPr>
              <a:t>малого и среднего предпринимательства </a:t>
            </a:r>
            <a:endParaRPr lang="ru-RU" sz="1500" dirty="0" smtClean="0">
              <a:solidFill>
                <a:srgbClr val="4478B6"/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Развитие</a:t>
            </a:r>
            <a:r>
              <a:rPr lang="ru-RU" sz="15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 </a:t>
            </a:r>
            <a:r>
              <a:rPr lang="ru-RU" sz="1500" dirty="0">
                <a:solidFill>
                  <a:srgbClr val="4478B6"/>
                </a:solidFill>
                <a:latin typeface="Tahoma" pitchFamily="34" charset="0"/>
              </a:rPr>
              <a:t>промышленности</a:t>
            </a:r>
            <a:r>
              <a:rPr lang="ru-RU" sz="1500" dirty="0">
                <a:solidFill>
                  <a:srgbClr val="6699E6"/>
                </a:solidFill>
                <a:latin typeface="Tahoma" pitchFamily="34" charset="0"/>
              </a:rPr>
              <a:t> </a:t>
            </a: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и повышение ее конкурентоспособности </a:t>
            </a:r>
            <a:endParaRPr lang="ru-RU" sz="1500" dirty="0" smtClean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Развитие</a:t>
            </a:r>
            <a:r>
              <a:rPr lang="ru-RU" sz="15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 </a:t>
            </a:r>
            <a:r>
              <a:rPr lang="ru-RU" sz="1500" dirty="0">
                <a:solidFill>
                  <a:srgbClr val="4478B6"/>
                </a:solidFill>
                <a:latin typeface="Tahoma" pitchFamily="34" charset="0"/>
              </a:rPr>
              <a:t>сельского хозяйства </a:t>
            </a: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и регулирование рынков сельскохозяйственной продукции, сырья и </a:t>
            </a: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продовольствия</a:t>
            </a:r>
            <a:endParaRPr lang="ru-RU" sz="15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pic>
        <p:nvPicPr>
          <p:cNvPr id="8" name="Picture 2" descr="http://www.invest.nso.ru/sites/investtest.nso.ru/wodby_files/files/styles/wiki_background_image/public/promyshlennost_2.jpg?itok=4KKWKIY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5546"/>
            <a:ext cx="8645024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2805789"/>
            <a:ext cx="8640960" cy="32316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Государственные </a:t>
            </a: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программы </a:t>
            </a: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Новосибирской области</a:t>
            </a:r>
            <a:r>
              <a:rPr lang="ru-RU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 </a:t>
            </a:r>
            <a:endParaRPr lang="ru-RU" sz="15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229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РАЗВИТОЕ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ИНВЕСТИЦИОННОЕ ЗАКОНОДАТЕЛЬСТВО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441482"/>
            <a:ext cx="8640960" cy="46166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 целях совершенствования инвестиционного законодательства Новосибирской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области в 2016 году был принят </a:t>
            </a:r>
            <a:r>
              <a:rPr lang="ru-RU" sz="1200" b="1" dirty="0">
                <a:solidFill>
                  <a:srgbClr val="6699E6"/>
                </a:solidFill>
                <a:latin typeface="Tahoma" pitchFamily="34" charset="0"/>
              </a:rPr>
              <a:t>«пакет</a:t>
            </a:r>
            <a:r>
              <a:rPr lang="ru-RU" sz="1200" b="1" dirty="0" smtClean="0">
                <a:solidFill>
                  <a:srgbClr val="6699E6"/>
                </a:solidFill>
                <a:latin typeface="Tahoma" pitchFamily="34" charset="0"/>
              </a:rPr>
              <a:t>» инвестиционных законов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,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направленных на: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007654"/>
            <a:ext cx="87129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Новосибирской области от 01.07.2015 № 583-ОЗ «</a:t>
            </a:r>
            <a:r>
              <a:rPr lang="ru-RU" sz="1000" dirty="0" smtClean="0">
                <a:solidFill>
                  <a:srgbClr val="6699E6"/>
                </a:solidFill>
                <a:latin typeface="Tahoma" pitchFamily="34" charset="0"/>
              </a:rPr>
              <a:t>Об установлении критериев, которым должны соответствовать объекты социально-культурного и коммунально-бытового назначения, масштабные инвестиционные проекты, для размещения (реализации) которых предоставляются земельные участки в аренду без проведения торгов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Новосибирской области от 29.06.2016 № 75-ОЗ 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Об отдельных вопросах государственного регулирования инвестиционной деятельности, осуществляемой в форме капитальных вложений на территории Новосибирской области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Новосибирской области от 16.10.2003 № 142-ОЗ 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  налогах и особенностях налогообложения отдельных категорий налогоплательщиков в Новосибирской области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Новосибирской области от 31.05.2016 № 69-ОЗ 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Об отдельных вопросах формирования и реализации промышленной политики в Новосибирской области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Новосибирской области от 08.12.2006 N 61-ОЗ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 государственной поддержке сельскохозяйственного производства в Новосибирской области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Новосибирской области от 06.05.2008 N 226-ОЗ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 порядке предоставления государственных гарантий Новосибирской области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Новосибирской области от 15.12.2007 N 178-ОЗ 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 политике Новосибирской области в сфере развития инновационной системы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Новосибирской области от 02.07.2008 № 245 ОЗ 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 развитии малого и среднего предпринимательства в Новосибирской области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marL="171450" indent="-1714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Закон Новосибирской области от 29.06.2016 № 78-ОЗ «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Об инвестиционном фонде Новосибирской области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  <a:endParaRPr lang="en-US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1973" y="723363"/>
            <a:ext cx="2879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Базовые законы для инвесторов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939902"/>
            <a:ext cx="8141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оптимизацию </a:t>
            </a:r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системы мер и механизмов государственной поддержки</a:t>
            </a:r>
          </a:p>
          <a:p>
            <a:pPr marL="285750" indent="-2857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введение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государственных </a:t>
            </a:r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гарантий прав инвесторов</a:t>
            </a:r>
          </a:p>
          <a:p>
            <a:pPr marL="285750" indent="-2857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развитие </a:t>
            </a:r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государственно-частного партнерства</a:t>
            </a:r>
          </a:p>
          <a:p>
            <a:pPr marL="285750" indent="-285750">
              <a:buClr>
                <a:srgbClr val="6699E6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упрощение </a:t>
            </a:r>
            <a:r>
              <a:rPr lang="ru-RU" sz="1200" dirty="0">
                <a:solidFill>
                  <a:srgbClr val="6699E6"/>
                </a:solidFill>
                <a:latin typeface="Tahoma" pitchFamily="34" charset="0"/>
              </a:rPr>
              <a:t>доступа к земельным ресурсам</a:t>
            </a:r>
          </a:p>
        </p:txBody>
      </p:sp>
    </p:spTree>
    <p:extLst>
      <p:ext uri="{BB962C8B-B14F-4D97-AF65-F5344CB8AC3E}">
        <p14:creationId xmlns:p14="http://schemas.microsoft.com/office/powerpoint/2010/main" val="3335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8"/>
            <a:ext cx="571500" cy="6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2298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РАЗВИТЫЙ РЫНОК И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ДИНАМИЧНО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РАСТУЩИЙ СПРОС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3399"/>
            <a:ext cx="5074476" cy="72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759" y="883242"/>
            <a:ext cx="3995738" cy="40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98385" y="4677984"/>
            <a:ext cx="4617631" cy="33855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 радиусе 700 км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проживает </a:t>
            </a:r>
            <a:r>
              <a:rPr lang="ru-RU" sz="1600" b="1" dirty="0" smtClean="0">
                <a:solidFill>
                  <a:srgbClr val="6699E6"/>
                </a:solidFill>
                <a:latin typeface="Tahoma" pitchFamily="34" charset="0"/>
              </a:rPr>
              <a:t>13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 млн. человек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017" y="3599392"/>
            <a:ext cx="4487888" cy="7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23020" y="3599392"/>
            <a:ext cx="101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79%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D:\UserData\ryana\Рабочий стол\Рисунок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2" y="1492124"/>
            <a:ext cx="4681537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3599392"/>
            <a:ext cx="133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868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2139702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rgbClr val="4F81BD"/>
                </a:solidFill>
              </a:rPr>
              <a:t>   </a:t>
            </a:r>
            <a:r>
              <a:rPr lang="ru-RU" sz="30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2 7</a:t>
            </a:r>
            <a:r>
              <a:rPr lang="en-US" sz="30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</a:t>
            </a:r>
            <a:r>
              <a:rPr lang="ru-RU" sz="30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0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896</a:t>
            </a:r>
            <a:endParaRPr lang="ru-RU" sz="30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229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РЕГИОНАЛЬНЫЕ ИНСТИТУТЫ РАЗВИТИЯ ОКАЗЫВАЮТ РЕАЛЬНУЮ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ПОДДЕРЖКУ БИЗНЕСУ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32" y="992135"/>
            <a:ext cx="1300734" cy="48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7020" y="1395314"/>
            <a:ext cx="238176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АГЕНТСТВО 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ИНВЕСТИЦИОННОГО РАЗВИТИЯ НСО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pic>
        <p:nvPicPr>
          <p:cNvPr id="15365" name="Picture 5" descr="http://www.invest.nso.ru/sites/investtest.nso.ru/wodby_files/files/page_14/aris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90" y="926194"/>
            <a:ext cx="2016224" cy="51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12162" y="1438940"/>
            <a:ext cx="25202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АГЕНТСТВО ФОРМИРОВАНИЯ ИННОВАЦИОННЫХ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ПРОЕКТОВ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«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АРИС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»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pic>
        <p:nvPicPr>
          <p:cNvPr id="15367" name="Picture 7" descr="http://www.invest.nso.ru/sites/investtest.nso.ru/wodby_files/files/page_14/fund_mic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97939"/>
            <a:ext cx="818644" cy="58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27784" y="4299959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ФОНД МИКРОФИНАНСИРОВАНИЯ НСО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3590148"/>
            <a:ext cx="797589" cy="70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009550" y="4299959"/>
            <a:ext cx="22267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ФОНД РАЗВИТИЯ 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МАЛОГО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И СРЕДНЕГО ПРЕДПРИНИМАТЕЛЬСТВА</a:t>
            </a:r>
          </a:p>
        </p:txBody>
      </p:sp>
      <p:pic>
        <p:nvPicPr>
          <p:cNvPr id="15372" name="Picture 12" descr="http://www.invest.nso.ru/sites/investtest.nso.ru/wodby_files/files/page_14/venchu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70" y="3561876"/>
            <a:ext cx="1133872" cy="70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660234" y="4299959"/>
            <a:ext cx="25202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ФОНД СОДЕЙСТВИЯ 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РАЗВИТИЮ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ВЕНЧУРНЫХ ИНВЕСТИЦИЙ</a:t>
            </a:r>
          </a:p>
        </p:txBody>
      </p:sp>
      <p:pic>
        <p:nvPicPr>
          <p:cNvPr id="15374" name="Picture 14" descr="http://www.invest.nso.ru/sites/investtest.nso.ru/wodby_files/files/page_14/crr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9" y="2218549"/>
            <a:ext cx="1228725" cy="4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627784" y="2758596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ЦЕНТР КЛАСТЕРНОГО </a:t>
            </a:r>
          </a:p>
          <a:p>
            <a:pPr algn="ctr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РАЗВИТИЯ НСО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pic>
        <p:nvPicPr>
          <p:cNvPr id="15377" name="Picture 17" descr="http://www.invest.nso.ru/sites/investtest.nso.ru/wodby_files/files/page_14/expo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64" y="2015658"/>
            <a:ext cx="981075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012162" y="2758596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ЦЕНТР КООРДИНАЦИИ ПОДДЕРЖКИ ЭКСПОРТНО-ОРИЕНТИРОВАННЫХ СУБЪЕКТОВ МСП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5047" y="1215070"/>
            <a:ext cx="2160240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Агентства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494" y="2463739"/>
            <a:ext cx="2000689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Центры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5047" y="3969390"/>
            <a:ext cx="2000689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Фонды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28494" y="2015943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51520" y="3528037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7" name="Picture 37" descr="http://www.pharmvestnik.ru/images/companies/big_thumb/032781745e9736f8e28c56fd78d8d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3" y="3542876"/>
            <a:ext cx="1516224" cy="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11229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КРУПНЕЙШИЕ ИНВЕСТОРЫ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НОВОСИБИРСКОЙ ОБЛАСТИ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0" y="2665784"/>
            <a:ext cx="1404952" cy="78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://toplogos.ru/images/logo-radis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27" y="2689276"/>
            <a:ext cx="1804930" cy="5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progorod58.ru/userfiles/picoriginal/img-20141201135300-6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13" y="923351"/>
            <a:ext cx="1440160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ttp://photos.prnewswire.com/prn/20110928/NY76189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5" y="1027984"/>
            <a:ext cx="1756301" cy="2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http://oknovpiter.ru/wp-content/uploads/2015/09/vek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18" y="1488347"/>
            <a:ext cx="1428750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https://upload.wikimedia.org/wikipedia/en/7/71/Heineken_int_20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892" y="2788951"/>
            <a:ext cx="2209800" cy="4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https://upload.wikimedia.org/wikipedia/commons/thumb/d/d7/Henkel-Logo.svg/2000px-Henkel-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60" y="1624636"/>
            <a:ext cx="1656184" cy="70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http://mondelis-rus.foodcost.ru/upload/iblock/864/8641dff42f75112442373d6bcdeeb2e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44" y="919561"/>
            <a:ext cx="2266107" cy="54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http://tsnab72.ru/upload/iblock/592/5925ad787ebfe3f9e536276b6c6140c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26" y="4277931"/>
            <a:ext cx="910365" cy="5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 descr="http://neftegaz.ru/images/sibirskiianraci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10" y="3546362"/>
            <a:ext cx="2037366" cy="61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http://www.xn--e1akblfpb.xn--p1ai/images/partners/vpk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0" y="3621276"/>
            <a:ext cx="1939157" cy="4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69" y="1560611"/>
            <a:ext cx="2189580" cy="61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33" descr="http://files2.adme.ru/files/comment/part_13/122258_121579472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32" y="2784860"/>
            <a:ext cx="1204254" cy="4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5" name="Picture 35" descr="http://www.rusnano.com/Content/img/rosnano-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69" y="993039"/>
            <a:ext cx="1714500" cy="36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9" name="Picture 39" descr="http://dnaclub.moscow/image/cache/data/logo-sfm-350x25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6" y="4180092"/>
            <a:ext cx="1836699" cy="9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Picture 4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25" y="3353620"/>
            <a:ext cx="15430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3" name="Picture 4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2" y="1639485"/>
            <a:ext cx="20955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5" name="Picture 45" descr="http://aquaplaza.ru/uploadedFiles/newsimages/big/Gloria_Jean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791" y="4305617"/>
            <a:ext cx="1982400" cy="5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48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28" y="4167756"/>
            <a:ext cx="1357358" cy="72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26586" y="3761188"/>
            <a:ext cx="3563576" cy="584775"/>
          </a:xfrm>
          <a:prstGeom prst="rect">
            <a:avLst/>
          </a:prstGeom>
          <a:solidFill>
            <a:srgbClr val="6699E6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Нижегородская область 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53,6%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9552" y="1653649"/>
            <a:ext cx="3362222" cy="584775"/>
          </a:xfrm>
          <a:prstGeom prst="rect">
            <a:avLst/>
          </a:prstGeom>
          <a:solidFill>
            <a:srgbClr val="6699E6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Санкт-Петербург,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59,9%</a:t>
            </a:r>
          </a:p>
        </p:txBody>
      </p:sp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229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РАЗВИТОЕ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ГОСУДАРСТВЕННО-ЧАСТНОЕ ПАРТНЕРСТВО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51" name="Стрелка вправо 8"/>
          <p:cNvSpPr/>
          <p:nvPr/>
        </p:nvSpPr>
        <p:spPr>
          <a:xfrm flipH="1">
            <a:off x="526585" y="3098841"/>
            <a:ext cx="3561293" cy="489590"/>
          </a:xfrm>
          <a:custGeom>
            <a:avLst/>
            <a:gdLst>
              <a:gd name="connsiteX0" fmla="*/ 0 w 2434107"/>
              <a:gd name="connsiteY0" fmla="*/ 235040 h 940158"/>
              <a:gd name="connsiteX1" fmla="*/ 1964028 w 2434107"/>
              <a:gd name="connsiteY1" fmla="*/ 235040 h 940158"/>
              <a:gd name="connsiteX2" fmla="*/ 1964028 w 2434107"/>
              <a:gd name="connsiteY2" fmla="*/ 0 h 940158"/>
              <a:gd name="connsiteX3" fmla="*/ 2434107 w 2434107"/>
              <a:gd name="connsiteY3" fmla="*/ 470079 h 940158"/>
              <a:gd name="connsiteX4" fmla="*/ 1964028 w 2434107"/>
              <a:gd name="connsiteY4" fmla="*/ 940158 h 940158"/>
              <a:gd name="connsiteX5" fmla="*/ 1964028 w 2434107"/>
              <a:gd name="connsiteY5" fmla="*/ 705119 h 940158"/>
              <a:gd name="connsiteX6" fmla="*/ 0 w 2434107"/>
              <a:gd name="connsiteY6" fmla="*/ 705119 h 940158"/>
              <a:gd name="connsiteX7" fmla="*/ 0 w 2434107"/>
              <a:gd name="connsiteY7" fmla="*/ 235040 h 940158"/>
              <a:gd name="connsiteX0" fmla="*/ 0 w 2434107"/>
              <a:gd name="connsiteY0" fmla="*/ 0 h 705118"/>
              <a:gd name="connsiteX1" fmla="*/ 1964028 w 2434107"/>
              <a:gd name="connsiteY1" fmla="*/ 0 h 705118"/>
              <a:gd name="connsiteX2" fmla="*/ 2434107 w 2434107"/>
              <a:gd name="connsiteY2" fmla="*/ 235039 h 705118"/>
              <a:gd name="connsiteX3" fmla="*/ 1964028 w 2434107"/>
              <a:gd name="connsiteY3" fmla="*/ 705118 h 705118"/>
              <a:gd name="connsiteX4" fmla="*/ 1964028 w 2434107"/>
              <a:gd name="connsiteY4" fmla="*/ 470079 h 705118"/>
              <a:gd name="connsiteX5" fmla="*/ 0 w 2434107"/>
              <a:gd name="connsiteY5" fmla="*/ 470079 h 705118"/>
              <a:gd name="connsiteX6" fmla="*/ 0 w 2434107"/>
              <a:gd name="connsiteY6" fmla="*/ 0 h 705118"/>
              <a:gd name="connsiteX0" fmla="*/ 0 w 2434107"/>
              <a:gd name="connsiteY0" fmla="*/ 0 h 470079"/>
              <a:gd name="connsiteX1" fmla="*/ 1964028 w 2434107"/>
              <a:gd name="connsiteY1" fmla="*/ 0 h 470079"/>
              <a:gd name="connsiteX2" fmla="*/ 2434107 w 2434107"/>
              <a:gd name="connsiteY2" fmla="*/ 235039 h 470079"/>
              <a:gd name="connsiteX3" fmla="*/ 1964028 w 2434107"/>
              <a:gd name="connsiteY3" fmla="*/ 470079 h 470079"/>
              <a:gd name="connsiteX4" fmla="*/ 0 w 2434107"/>
              <a:gd name="connsiteY4" fmla="*/ 470079 h 470079"/>
              <a:gd name="connsiteX5" fmla="*/ 0 w 2434107"/>
              <a:gd name="connsiteY5" fmla="*/ 0 h 470079"/>
              <a:gd name="connsiteX0" fmla="*/ 0 w 1964028"/>
              <a:gd name="connsiteY0" fmla="*/ 0 h 470079"/>
              <a:gd name="connsiteX1" fmla="*/ 1964028 w 1964028"/>
              <a:gd name="connsiteY1" fmla="*/ 0 h 470079"/>
              <a:gd name="connsiteX2" fmla="*/ 1964028 w 1964028"/>
              <a:gd name="connsiteY2" fmla="*/ 470079 h 470079"/>
              <a:gd name="connsiteX3" fmla="*/ 0 w 1964028"/>
              <a:gd name="connsiteY3" fmla="*/ 470079 h 470079"/>
              <a:gd name="connsiteX4" fmla="*/ 0 w 1964028"/>
              <a:gd name="connsiteY4" fmla="*/ 0 h 47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4028" h="470079">
                <a:moveTo>
                  <a:pt x="0" y="0"/>
                </a:moveTo>
                <a:lnTo>
                  <a:pt x="1964028" y="0"/>
                </a:lnTo>
                <a:lnTo>
                  <a:pt x="1964028" y="470079"/>
                </a:lnTo>
                <a:lnTo>
                  <a:pt x="0" y="4700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9552" y="986691"/>
            <a:ext cx="3362222" cy="584775"/>
          </a:xfrm>
          <a:prstGeom prst="rect">
            <a:avLst/>
          </a:prstGeom>
          <a:solidFill>
            <a:srgbClr val="6699E6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60,2%</a:t>
            </a:r>
            <a:endParaRPr lang="ru-RU" sz="1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39" y="1652871"/>
            <a:ext cx="736107" cy="68375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38" y="3761187"/>
            <a:ext cx="73610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0" name="TextBox 59"/>
          <p:cNvSpPr txBox="1"/>
          <p:nvPr/>
        </p:nvSpPr>
        <p:spPr>
          <a:xfrm>
            <a:off x="539552" y="2355727"/>
            <a:ext cx="3550609" cy="584775"/>
          </a:xfrm>
          <a:prstGeom prst="rect">
            <a:avLst/>
          </a:prstGeom>
          <a:solidFill>
            <a:srgbClr val="6699E6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Самарская область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59,6%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37269" y="3104585"/>
            <a:ext cx="355060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Новосибирская область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57,4%</a:t>
            </a:r>
            <a:endParaRPr lang="ru-RU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4535769" y="986691"/>
            <a:ext cx="3863714" cy="3194685"/>
            <a:chOff x="4572000" y="1242060"/>
            <a:chExt cx="3863714" cy="4259580"/>
          </a:xfrm>
        </p:grpSpPr>
        <p:sp>
          <p:nvSpPr>
            <p:cNvPr id="64" name="Прямоугольник с одним вырезанным углом 63"/>
            <p:cNvSpPr/>
            <p:nvPr/>
          </p:nvSpPr>
          <p:spPr>
            <a:xfrm>
              <a:off x="4572000" y="1242060"/>
              <a:ext cx="3863714" cy="4259580"/>
            </a:xfrm>
            <a:prstGeom prst="snip1Rect">
              <a:avLst/>
            </a:prstGeom>
            <a:solidFill>
              <a:schemeClr val="bg1"/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Группа 64"/>
            <p:cNvGrpSpPr/>
            <p:nvPr/>
          </p:nvGrpSpPr>
          <p:grpSpPr>
            <a:xfrm>
              <a:off x="4572000" y="1273571"/>
              <a:ext cx="3812299" cy="3901712"/>
              <a:chOff x="4572000" y="1526708"/>
              <a:chExt cx="3812299" cy="3901712"/>
            </a:xfrm>
          </p:grpSpPr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1526708"/>
                <a:ext cx="3667073" cy="2750304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4655137" y="4320424"/>
                <a:ext cx="372916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600" dirty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</a:rPr>
                  <a:t>Новосибирская область </a:t>
                </a:r>
                <a:r>
                  <a:rPr lang="ru-RU" sz="1600" dirty="0">
                    <a:solidFill>
                      <a:schemeClr val="accent1"/>
                    </a:solidFill>
                    <a:latin typeface="Tahoma" pitchFamily="34" charset="0"/>
                  </a:rPr>
                  <a:t>третий год подряд </a:t>
                </a:r>
                <a:r>
                  <a:rPr lang="ru-RU" sz="1600" dirty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</a:rPr>
                  <a:t>входит в число лидеров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600" dirty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</a:rPr>
                  <a:t>по уровню развития ГЧП в РФ</a:t>
                </a:r>
              </a:p>
            </p:txBody>
          </p:sp>
        </p:grpSp>
      </p:grpSp>
      <p:pic>
        <p:nvPicPr>
          <p:cNvPr id="11266" name="Picture 2" descr="http://images.vector-images.com/77/g172_moscow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54" y="986691"/>
            <a:ext cx="733974" cy="6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patriot-samara.ru/files/images/Gerb-Samarskoy-ob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301720"/>
            <a:ext cx="766407" cy="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36" y="3073053"/>
            <a:ext cx="721011" cy="6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15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bulkhandlingsystems.com/wp/wp-content/uploads/2014/02/Athens-Services-MSW-MR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13422"/>
            <a:ext cx="7416824" cy="19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8"/>
            <a:ext cx="571500" cy="64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8619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КРУПНЕЙШИЕ ПРОЕКТЫ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</a:rPr>
              <a:t>ГЧП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Tahoma ??????????" charset="0"/>
              <a:ea typeface="Tahoma ??????????" charset="0"/>
              <a:cs typeface="Tahoma ??????????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09" y="1123213"/>
            <a:ext cx="3594231" cy="17694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Изображение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4" y="1121731"/>
            <a:ext cx="3587223" cy="1783747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971604" y="2482986"/>
            <a:ext cx="3587223" cy="422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71600" y="2499742"/>
            <a:ext cx="3312368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Строительство 4-го моста через р.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Обь </a:t>
            </a:r>
          </a:p>
          <a:p>
            <a:pPr>
              <a:lnSpc>
                <a:spcPct val="85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</a:rPr>
              <a:t>32 млрд. руб.</a:t>
            </a:r>
            <a:endParaRPr lang="ru-RU" sz="1200" b="1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788025" y="2473388"/>
            <a:ext cx="3600400" cy="4320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88024" y="2499742"/>
            <a:ext cx="36004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prstClr val="white"/>
                </a:solidFill>
                <a:latin typeface="Tahoma" pitchFamily="34" charset="0"/>
              </a:rPr>
              <a:t>Строительство </a:t>
            </a:r>
            <a:r>
              <a:rPr lang="ru-RU" sz="1200" dirty="0" smtClean="0">
                <a:solidFill>
                  <a:prstClr val="white"/>
                </a:solidFill>
                <a:latin typeface="Tahoma" pitchFamily="34" charset="0"/>
              </a:rPr>
              <a:t>поликлиник </a:t>
            </a:r>
          </a:p>
          <a:p>
            <a:pPr>
              <a:lnSpc>
                <a:spcPct val="85000"/>
              </a:lnSpc>
            </a:pPr>
            <a:r>
              <a:rPr lang="ru-RU" sz="1200" b="1" dirty="0" smtClean="0">
                <a:solidFill>
                  <a:prstClr val="white"/>
                </a:solidFill>
                <a:latin typeface="Tahoma" pitchFamily="34" charset="0"/>
              </a:rPr>
              <a:t>9 млрд. руб.</a:t>
            </a:r>
            <a:endParaRPr lang="ru-RU" sz="1200" b="1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71599" y="4579596"/>
            <a:ext cx="7416824" cy="422424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71599" y="4587154"/>
            <a:ext cx="7439646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/>
            <a:r>
              <a:rPr lang="ru-RU" sz="1200" dirty="0">
                <a:latin typeface="Tahoma" pitchFamily="34" charset="0"/>
              </a:rPr>
              <a:t>Строительство мусоросортировочных комплексов </a:t>
            </a:r>
            <a:endParaRPr lang="ru-RU" sz="1200" dirty="0" smtClean="0">
              <a:latin typeface="Tahoma" pitchFamily="34" charset="0"/>
            </a:endParaRPr>
          </a:p>
          <a:p>
            <a:pPr algn="l"/>
            <a:r>
              <a:rPr lang="ru-RU" sz="1200" b="1" dirty="0" smtClean="0">
                <a:latin typeface="Tahoma" pitchFamily="34" charset="0"/>
              </a:rPr>
              <a:t>6,5 </a:t>
            </a:r>
            <a:r>
              <a:rPr lang="ru-RU" sz="1200" b="1" dirty="0">
                <a:latin typeface="Tahoma" pitchFamily="34" charset="0"/>
              </a:rPr>
              <a:t>млрд.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4421" y="789620"/>
            <a:ext cx="7416826" cy="307777"/>
          </a:xfrm>
          <a:prstGeom prst="rect">
            <a:avLst/>
          </a:prstGeom>
          <a:ln w="19050">
            <a:solidFill>
              <a:srgbClr val="6699E6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Ведется подготовка к реализации  крупнейших проектов ГЧП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</a:rPr>
              <a:t>на сумму </a:t>
            </a:r>
            <a:r>
              <a:rPr lang="ru-RU" sz="1400" dirty="0">
                <a:solidFill>
                  <a:srgbClr val="4F81BD"/>
                </a:solidFill>
                <a:latin typeface="Tahoma" pitchFamily="34" charset="0"/>
              </a:rPr>
              <a:t>47,5 млрд. руб.</a:t>
            </a:r>
          </a:p>
        </p:txBody>
      </p:sp>
    </p:spTree>
    <p:extLst>
      <p:ext uri="{BB962C8B-B14F-4D97-AF65-F5344CB8AC3E}">
        <p14:creationId xmlns:p14="http://schemas.microsoft.com/office/powerpoint/2010/main" val="31326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13" name="Picture 11" descr="Картинки по запросу WARD HOW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22" y="3653061"/>
            <a:ext cx="3508375" cy="8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8" name="Picture 5" descr="D:\Правительство НСО\Минэконом НСО 2015\ИНСТИТУТЫ РАЗВИТИЯ\АСИ\Нац рейтинг\Обучениае АСИ\Обучение май июнь сентябрь 2016\3 октябрь 2016\Фото\_24R2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8" y="897731"/>
            <a:ext cx="4306888" cy="26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Прямоугольник 6"/>
          <p:cNvSpPr>
            <a:spLocks noChangeArrowheads="1"/>
          </p:cNvSpPr>
          <p:nvPr/>
        </p:nvSpPr>
        <p:spPr bwMode="auto">
          <a:xfrm>
            <a:off x="971550" y="193784"/>
            <a:ext cx="7632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Tahoma ??????????" charset="0"/>
                <a:ea typeface="Tahoma ??????????" charset="0"/>
                <a:cs typeface="Tahoma ??????????" charset="0"/>
                <a:sym typeface="Gill Sans" charset="0"/>
              </a:rPr>
              <a:t>ЛУЧШАЯ ИНВЕСТИЦИОННАЯ КОМАНДА</a:t>
            </a:r>
          </a:p>
        </p:txBody>
      </p:sp>
      <p:pic>
        <p:nvPicPr>
          <p:cNvPr id="208900" name="Picture 4" descr="http://www.nso.ru/default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0494"/>
            <a:ext cx="571500" cy="70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05" y="897731"/>
            <a:ext cx="2880320" cy="263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1" name="Picture 7" descr="Картинки по запросу АГЕНТСТВО СТРАТЕГИЧЕСКИХ ИНИЦИАТИ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8" y="3651871"/>
            <a:ext cx="20955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2" name="Picture 9" descr="Картинки по запросу РАНХИГ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40" y="3741169"/>
            <a:ext cx="2660650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67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865"/>
            <a:ext cx="571500" cy="6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71816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ИНВЕСТИЦИОННЫЙ ПОРТАЛ НОВОСИБИРСКОЙ ОБЛАСТИ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23979"/>
            <a:ext cx="3312368" cy="354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539919"/>
            <a:ext cx="2321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www.invest.nso.ru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4539919"/>
            <a:ext cx="4344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www.facebook.com/mineconomnso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D:\UserData\ryana\Рабочий стол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0" y="843558"/>
            <a:ext cx="3292058" cy="38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Data\ryana\Рабочий стол\Рисунок2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3" y="1986581"/>
            <a:ext cx="8628528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3" y="108478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10847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РАЗВИТЫЙ ТУРИСТСКО-РЕКРЕАЦИОННЫЙ КОМПЛЕКС</a:t>
            </a:r>
          </a:p>
        </p:txBody>
      </p:sp>
      <p:pic>
        <p:nvPicPr>
          <p:cNvPr id="2" name="Picture 3" descr="D:\UserData\lana\Рабочий стол\Бугринский_мост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8182"/>
            <a:ext cx="8634499" cy="15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211" y="299496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299170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33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0370" y="2995211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103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3312" y="2992629"/>
            <a:ext cx="72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50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3878" y="3009315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2</a:t>
            </a:r>
            <a:r>
              <a:rPr lang="en-US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195" y="324352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гостиниц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9585" y="3249348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анаторно-курортных организации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9099" y="3250477"/>
            <a:ext cx="150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азы отдыха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3312" y="3243524"/>
            <a:ext cx="1443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музеев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4256" y="325312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театров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7014" y="2278345"/>
            <a:ext cx="135564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ланетарий</a:t>
            </a:r>
          </a:p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оопарк</a:t>
            </a:r>
          </a:p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етская железная дорога</a:t>
            </a:r>
          </a:p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квапарк</a:t>
            </a:r>
          </a:p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дельфинарий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71920" y="3950371"/>
            <a:ext cx="19098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амятников истории и культуры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6057" y="4346176"/>
            <a:ext cx="18378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заказника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3568" y="4655390"/>
            <a:ext cx="19481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памятников природы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2240" y="4126988"/>
            <a:ext cx="22197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орнолыжных комплексов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2240" y="4363002"/>
            <a:ext cx="20817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хотничьих баз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4638564"/>
            <a:ext cx="22197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аз и домиков рыбака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5950" y="4027315"/>
            <a:ext cx="95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2 268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0370" y="4316836"/>
            <a:ext cx="72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1144" y="4615481"/>
            <a:ext cx="72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5</a:t>
            </a:r>
            <a:r>
              <a:rPr lang="en-US" sz="1600" dirty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5892" y="4126988"/>
            <a:ext cx="796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51949" y="4376413"/>
            <a:ext cx="72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1950" y="4609224"/>
            <a:ext cx="72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16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ru-RU" sz="16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5979" y="1923678"/>
            <a:ext cx="723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4800" b="1" dirty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4800" b="1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97" y="177546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6471" y="157015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ТУРИСТИЧЕСКИЙ ПОРТАЛ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НОВОСИБИРСКОЙ ОБЛАСТИ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4227935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facebook.com/</a:t>
            </a:r>
            <a:r>
              <a:rPr lang="en-US" sz="1600" dirty="0" err="1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turizmnso</a:t>
            </a:r>
            <a:r>
              <a:rPr lang="en-US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6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vk.com/</a:t>
            </a:r>
            <a:r>
              <a:rPr lang="en-US" sz="1600" dirty="0" err="1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turizmnso</a:t>
            </a:r>
            <a:r>
              <a:rPr lang="en-US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6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instagram.com/</a:t>
            </a:r>
            <a:r>
              <a:rPr lang="en-US" sz="1600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turizmnso</a:t>
            </a:r>
            <a:endParaRPr lang="ru-RU" sz="16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43561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http://www.turizm.nso.ru/ru</a:t>
            </a:r>
            <a:endParaRPr lang="ru-RU" sz="1600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1414" r="2996"/>
          <a:stretch/>
        </p:blipFill>
        <p:spPr bwMode="auto">
          <a:xfrm>
            <a:off x="258416" y="855525"/>
            <a:ext cx="3881536" cy="32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"/>
          <a:stretch/>
        </p:blipFill>
        <p:spPr bwMode="auto">
          <a:xfrm>
            <a:off x="4712681" y="855525"/>
            <a:ext cx="3675743" cy="322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r="2901"/>
          <a:stretch/>
        </p:blipFill>
        <p:spPr bwMode="auto">
          <a:xfrm>
            <a:off x="0" y="19767"/>
            <a:ext cx="9144000" cy="514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789"/>
            <a:ext cx="9172988" cy="5165975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13" name="Picture 8" descr="http://cdn.ostrovok.ru/t/x500/extranet/media/8a151f6ae6d0423d9a7d7e93f069ecf1.jpg"/>
          <p:cNvPicPr>
            <a:picLocks noChangeAspect="1" noChangeArrowheads="1"/>
          </p:cNvPicPr>
          <p:nvPr/>
        </p:nvPicPr>
        <p:blipFill rotWithShape="1">
          <a:blip r:embed="rId3" cstate="print"/>
          <a:srcRect t="403" r="13127" b="16166"/>
          <a:stretch/>
        </p:blipFill>
        <p:spPr bwMode="auto">
          <a:xfrm>
            <a:off x="251520" y="1977701"/>
            <a:ext cx="1872208" cy="109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7404" y="1977684"/>
            <a:ext cx="1896566" cy="107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http://img3.nevesta.info/content/photo/339800/339797/201501/3732551/3732551o.jpg"/>
          <p:cNvPicPr>
            <a:picLocks noChangeAspect="1" noChangeArrowheads="1"/>
          </p:cNvPicPr>
          <p:nvPr/>
        </p:nvPicPr>
        <p:blipFill rotWithShape="1">
          <a:blip r:embed="rId5" cstate="print"/>
          <a:srcRect l="-3685" t="1" b="1286"/>
          <a:stretch/>
        </p:blipFill>
        <p:spPr bwMode="auto">
          <a:xfrm>
            <a:off x="4516583" y="1977684"/>
            <a:ext cx="1999635" cy="107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s019.radikal.ru/i637/1203/27/234fa3838c90.jpg"/>
          <p:cNvPicPr>
            <a:picLocks noChangeAspect="1" noChangeArrowheads="1"/>
          </p:cNvPicPr>
          <p:nvPr/>
        </p:nvPicPr>
        <p:blipFill rotWithShape="1">
          <a:blip r:embed="rId6" cstate="print"/>
          <a:srcRect l="3660" t="14432" r="14311" b="11245"/>
          <a:stretch/>
        </p:blipFill>
        <p:spPr bwMode="auto">
          <a:xfrm>
            <a:off x="6731034" y="1977684"/>
            <a:ext cx="2089438" cy="107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2" y="1145132"/>
            <a:ext cx="658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Добро пожаловать!</a:t>
            </a:r>
            <a:endParaRPr lang="ru-RU" sz="4000" b="1" dirty="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153676" y="1220613"/>
            <a:ext cx="2160240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</a:rPr>
              <a:t>143,5</a:t>
            </a:r>
            <a:endParaRPr lang="ru-RU" sz="2800" dirty="0">
              <a:solidFill>
                <a:srgbClr val="6699E6"/>
              </a:solidFill>
              <a:latin typeface="Tahoma" pitchFamily="34" charset="0"/>
            </a:endParaRPr>
          </a:p>
        </p:txBody>
      </p:sp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71500" cy="7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41480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ДИВЕРСИФИЦИРОВАННАЯ ЭКОНОМИКА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40610" y="1096483"/>
            <a:ext cx="2088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млрд. рублей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ВРП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975532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индекс промышленного производства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20273" y="949468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млрд. долларов общий внешнеторговый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оборот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4226" y="1645962"/>
            <a:ext cx="2178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млрд. рублей инвестиции </a:t>
            </a:r>
          </a:p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 основной капитал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748923"/>
            <a:ext cx="1584176" cy="78483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rgbClr val="6699E6"/>
                </a:solidFill>
                <a:latin typeface="Tahoma" pitchFamily="34" charset="0"/>
              </a:rPr>
              <a:t>более</a:t>
            </a:r>
            <a:endParaRPr lang="en-US" sz="1700" dirty="0" smtClean="0">
              <a:solidFill>
                <a:srgbClr val="6699E6"/>
              </a:solidFill>
              <a:latin typeface="Tahom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1</a:t>
            </a:r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</a:rPr>
              <a:t>28</a:t>
            </a: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 000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08520" y="1446632"/>
            <a:ext cx="208823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rgbClr val="6699E6"/>
                </a:solidFill>
                <a:latin typeface="Tahoma" pitchFamily="34" charset="0"/>
              </a:rPr>
              <a:t>организаций</a:t>
            </a:r>
            <a:endParaRPr lang="ru-RU" sz="1700" dirty="0">
              <a:solidFill>
                <a:srgbClr val="6699E6"/>
              </a:solidFill>
              <a:latin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47123" y="1219890"/>
            <a:ext cx="1275206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</a:rPr>
              <a:t>1073,2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47664" y="1623595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млрд. рублей 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algn="ctr"/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оборот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оптовой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торговли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79912" y="1219593"/>
            <a:ext cx="1080120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</a:rPr>
              <a:t>450</a:t>
            </a: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,</a:t>
            </a:r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</a:rPr>
              <a:t>0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03850" y="1623595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млрд. рублей 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algn="ctr"/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розничный товарооборот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0112" y="587631"/>
            <a:ext cx="1080120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4</a:t>
            </a:r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</a:rPr>
              <a:t>7</a:t>
            </a: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4,5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6057" y="975523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млрд. рублей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объем промышленного производства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22126" y="1220613"/>
            <a:ext cx="1578564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2 </a:t>
            </a:r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</a:rPr>
              <a:t>216,2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55768" y="1623604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тыс. кв.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ввод в действие жилых домов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763688" y="711510"/>
            <a:ext cx="0" cy="1158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419872" y="711510"/>
            <a:ext cx="0" cy="1158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148064" y="672021"/>
            <a:ext cx="0" cy="1158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164289" y="665487"/>
            <a:ext cx="0" cy="1158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938651" y="641638"/>
            <a:ext cx="1368152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1055,9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63888" y="627534"/>
            <a:ext cx="1440160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</a:rPr>
              <a:t>100,8%</a:t>
            </a:r>
            <a:endParaRPr lang="ru-RU" sz="2800" dirty="0" smtClean="0">
              <a:solidFill>
                <a:prstClr val="white">
                  <a:lumMod val="50000"/>
                </a:prstClr>
              </a:solidFill>
              <a:latin typeface="Tahoma" pitchFamily="34" charset="0"/>
            </a:endParaRPr>
          </a:p>
        </p:txBody>
      </p:sp>
      <p:pic>
        <p:nvPicPr>
          <p:cNvPr id="31" name="Picture 303" descr="D:\Users\Comp\Desktop\минэкономразвития\визит раша\рисунок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94" y="2038443"/>
            <a:ext cx="8136904" cy="28946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96337" y="487313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8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3,</a:t>
            </a:r>
            <a:r>
              <a:rPr lang="en-US" sz="2800" dirty="0" smtClean="0">
                <a:solidFill>
                  <a:srgbClr val="6699E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2800" dirty="0">
              <a:solidFill>
                <a:srgbClr val="6699E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4745"/>
            <a:ext cx="50405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24745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КРУПНЕЙШИЙ ТРАНСПОРТНЫЙ И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РАСПРЕДЕЛИТЕЛЬНЫЙ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УЗЕЛ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3489869"/>
            <a:ext cx="8784976" cy="83099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Новосибирске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 пересекаются </a:t>
            </a:r>
            <a:r>
              <a:rPr lang="ru-RU" sz="1600" dirty="0">
                <a:solidFill>
                  <a:srgbClr val="6699E6"/>
                </a:solidFill>
                <a:latin typeface="Tahoma" pitchFamily="34" charset="0"/>
              </a:rPr>
              <a:t>крупнейшие железнодорожные, автомобильные, авиационные и речные маршруты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.  Новосибирск связывает Сибирь, Дальний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Восток, Среднюю Азию, Китай, Монголию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с европейскими регионами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России.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pic>
        <p:nvPicPr>
          <p:cNvPr id="10242" name="Picture 2" descr="O:\МАРКЕТИНГ\Презентация НСО_общая\транспорт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r="2196"/>
          <a:stretch/>
        </p:blipFill>
        <p:spPr bwMode="auto">
          <a:xfrm>
            <a:off x="251520" y="920642"/>
            <a:ext cx="5256584" cy="23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3" y="806843"/>
            <a:ext cx="3841130" cy="225096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7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so.ru/default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9267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РАЗВИТЫЕ МЕЖДУНАРОДНЫЕ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СВЯЗИ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7410" name="Picture 2" descr="http://coolidea.ru/wp-content/uploads/2014/02/novosibirsk-expo-centre-620x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1" y="711510"/>
            <a:ext cx="5439468" cy="240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68144" y="632332"/>
            <a:ext cx="2816271" cy="2523768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6699E6"/>
                </a:solidFill>
                <a:latin typeface="Tahoma" pitchFamily="34" charset="0"/>
              </a:rPr>
              <a:t>Крупнейший </a:t>
            </a:r>
            <a:r>
              <a:rPr lang="ru-RU" sz="1000" dirty="0">
                <a:solidFill>
                  <a:srgbClr val="6699E6"/>
                </a:solidFill>
                <a:latin typeface="Tahoma" pitchFamily="34" charset="0"/>
              </a:rPr>
              <a:t>за Уралом выставочный комплекс.</a:t>
            </a:r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pPr algn="just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МВК «Новосибирск Экспоцентр»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спроектирован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и построен по самым современным технологиям строительства энергоэффективных зданий, существующих в мировой практике, с использованием концепции «green building».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Соответствует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высочайшим международным стандартам организации и проведения мероприятий различного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уровня.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00244" y="2498318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150 </a:t>
            </a: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мероприятий ежегодно</a:t>
            </a:r>
          </a:p>
          <a:p>
            <a:r>
              <a:rPr lang="ru-RU" sz="1400" dirty="0" smtClean="0">
                <a:solidFill>
                  <a:srgbClr val="6699E6"/>
                </a:solidFill>
                <a:latin typeface="Tahoma" pitchFamily="34" charset="0"/>
              </a:rPr>
              <a:t>500 000 </a:t>
            </a:r>
            <a:r>
              <a:rPr lang="ru-RU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участников</a:t>
            </a:r>
            <a:endParaRPr lang="ru-RU" sz="1400" b="1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7604" y="3355914"/>
            <a:ext cx="722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6699E6"/>
                </a:solidFill>
                <a:latin typeface="Tahoma" pitchFamily="34" charset="0"/>
              </a:rPr>
              <a:t>Международный форум технологического развития «Технопром»</a:t>
            </a:r>
            <a:r>
              <a:rPr lang="ru-RU" sz="1200" b="1" dirty="0">
                <a:solidFill>
                  <a:srgbClr val="FF00FF"/>
                </a:solidFill>
                <a:latin typeface="Tahoma" pitchFamily="34" charset="0"/>
              </a:rPr>
              <a:t>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-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деловая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площадка по вопросам формирования шестого технологического уклада на основе активного развития науки, технологий и инжиниринга, международной и межрегиональной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интеграции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(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rPr>
              <a:t>20-22 июня 2017)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61620" y="4191946"/>
            <a:ext cx="2866564" cy="810089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4660" y="4191947"/>
            <a:ext cx="2985888" cy="810089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17178" y="4191930"/>
            <a:ext cx="2602816" cy="810089"/>
          </a:xfrm>
          <a:prstGeom prst="rect">
            <a:avLst/>
          </a:prstGeom>
          <a:solidFill>
            <a:srgbClr val="6699E6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18448" y="4255561"/>
            <a:ext cx="2601544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itchFamily="34" charset="0"/>
              </a:rPr>
              <a:t>Ежегодно Новосибирскую область посещают более 50 </a:t>
            </a: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</a:rPr>
              <a:t>официальных </a:t>
            </a:r>
            <a:r>
              <a:rPr lang="ru-RU" sz="1000" b="1" dirty="0">
                <a:solidFill>
                  <a:schemeClr val="bg1"/>
                </a:solidFill>
                <a:latin typeface="Tahoma" pitchFamily="34" charset="0"/>
              </a:rPr>
              <a:t>делегаций.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61620" y="4245849"/>
            <a:ext cx="28665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000" b="1" dirty="0">
                <a:solidFill>
                  <a:schemeClr val="bg1"/>
                </a:solidFill>
                <a:latin typeface="Tahoma" pitchFamily="34" charset="0"/>
              </a:rPr>
              <a:t>Действует </a:t>
            </a: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</a:rPr>
              <a:t>2</a:t>
            </a:r>
            <a:r>
              <a:rPr lang="en-US" sz="1000" b="1" dirty="0" smtClean="0">
                <a:solidFill>
                  <a:schemeClr val="bg1"/>
                </a:solidFill>
                <a:latin typeface="Tahoma" pitchFamily="34" charset="0"/>
              </a:rPr>
              <a:t>0</a:t>
            </a: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</a:rPr>
              <a:t> Соглашени</a:t>
            </a:r>
            <a:r>
              <a:rPr lang="ru-RU" sz="1000" b="1" dirty="0">
                <a:solidFill>
                  <a:schemeClr val="bg1"/>
                </a:solidFill>
                <a:latin typeface="Tahoma" pitchFamily="34" charset="0"/>
              </a:rPr>
              <a:t>й</a:t>
            </a: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latin typeface="Tahoma" pitchFamily="34" charset="0"/>
              </a:rPr>
              <a:t>о сотрудничестве Новосибирской области с органами государственной власти иностранных </a:t>
            </a: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</a:rPr>
              <a:t>государств</a:t>
            </a:r>
            <a:r>
              <a:rPr lang="ru-RU" sz="1000" b="1" dirty="0">
                <a:solidFill>
                  <a:schemeClr val="bg1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661" y="4200858"/>
            <a:ext cx="29191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Tahoma" pitchFamily="34" charset="0"/>
              </a:rPr>
              <a:t>17 Посольств осуществляют приём документов на визу в двух </a:t>
            </a:r>
            <a:r>
              <a:rPr lang="ru-RU" sz="900" b="1" dirty="0" err="1">
                <a:solidFill>
                  <a:schemeClr val="bg1"/>
                </a:solidFill>
                <a:latin typeface="Tahoma" pitchFamily="34" charset="0"/>
              </a:rPr>
              <a:t>сервисно</a:t>
            </a:r>
            <a:r>
              <a:rPr lang="ru-RU" sz="900" b="1" dirty="0">
                <a:solidFill>
                  <a:schemeClr val="bg1"/>
                </a:solidFill>
                <a:latin typeface="Tahoma" pitchFamily="34" charset="0"/>
              </a:rPr>
              <a:t>-визовых центрах Новосибирска. </a:t>
            </a:r>
          </a:p>
          <a:p>
            <a:r>
              <a:rPr lang="ru-RU" sz="900" b="1" dirty="0">
                <a:solidFill>
                  <a:schemeClr val="bg1"/>
                </a:solidFill>
                <a:latin typeface="Tahoma" pitchFamily="34" charset="0"/>
              </a:rPr>
              <a:t>Функционируют визовые центры Великобритании и Италии.</a:t>
            </a:r>
          </a:p>
        </p:txBody>
      </p:sp>
      <p:pic>
        <p:nvPicPr>
          <p:cNvPr id="18" name="Picture 2" descr="http://www.allabc.ru/images/logo/tehnoprom2014nov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6" y="3291830"/>
            <a:ext cx="1559598" cy="7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140009"/>
            <a:ext cx="7632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ВЫСШЕЕ ОБРАЗОВАНИЕ В НОВОСИБИРСКЕ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220072" y="4308966"/>
            <a:ext cx="3672408" cy="540060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92080" y="4299943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не сделаем вас умнее</a:t>
            </a: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научим вас думать</a:t>
            </a: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9552" y="4191931"/>
            <a:ext cx="4248472" cy="738664"/>
          </a:xfrm>
          <a:prstGeom prst="rect">
            <a:avLst/>
          </a:prstGeom>
          <a:ln w="28575">
            <a:solidFill>
              <a:srgbClr val="6699E6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Более подробную информацию сможете найти здесь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http://www.nsu.ru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148064" y="699542"/>
            <a:ext cx="3995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НГУ в цифрах</a:t>
            </a:r>
            <a:endParaRPr lang="en-US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6000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студентов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факультетов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преподавателей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880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доцентов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570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профессоров с докторской степенью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членов Российской Академии Наук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48064" y="2376049"/>
            <a:ext cx="3995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826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иностранных студентов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иностранных преподавателя из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 обучения на английском языке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вариантов научных стажировок для иностранных студентов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совместных международных образовательных программ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132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партнерских университета из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стран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D:\Users\Comp\Desktop\минэкономразвития\презентации\нг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85696"/>
            <a:ext cx="4248472" cy="1981599"/>
          </a:xfrm>
          <a:prstGeom prst="rect">
            <a:avLst/>
          </a:prstGeom>
          <a:noFill/>
        </p:spPr>
      </p:pic>
      <p:pic>
        <p:nvPicPr>
          <p:cNvPr id="2" name="Picture 2" descr="D:\Users\Comp\Desktop\минэкономразвития\презентации\картинки\нгу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36481"/>
            <a:ext cx="4320480" cy="1288424"/>
          </a:xfrm>
          <a:prstGeom prst="rect">
            <a:avLst/>
          </a:prstGeom>
          <a:noFill/>
        </p:spPr>
      </p:pic>
      <p:pic>
        <p:nvPicPr>
          <p:cNvPr id="11" name="Picture 4" descr="http://www.nso.ru/default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419872" y="2479363"/>
            <a:ext cx="2914907" cy="749179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47865" y="2463738"/>
            <a:ext cx="30529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Архитектурно-Строительный Университет</a:t>
            </a: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534" y="735547"/>
            <a:ext cx="2943990" cy="738664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2051" name="Picture 3" descr="D:\Users\Comp\Desktop\минэкономразвития\презентации\нгм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3663" y="187961"/>
            <a:ext cx="3116722" cy="2064181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79512" y="735546"/>
            <a:ext cx="2942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Университет Экономики и Управления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D:\Users\Comp\Desktop\минэкономразвития\презентации\нгуэу.jpg"/>
          <p:cNvPicPr>
            <a:picLocks noChangeAspect="1" noChangeArrowheads="1"/>
          </p:cNvPicPr>
          <p:nvPr/>
        </p:nvPicPr>
        <p:blipFill>
          <a:blip r:embed="rId3" cstate="print">
            <a:lum bright="-17000" contrast="-6000"/>
          </a:blip>
          <a:srcRect/>
          <a:stretch>
            <a:fillRect/>
          </a:stretch>
        </p:blipFill>
        <p:spPr bwMode="auto">
          <a:xfrm>
            <a:off x="200533" y="3228542"/>
            <a:ext cx="2907495" cy="169297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525798" y="1222392"/>
            <a:ext cx="2438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развивающийся вуз на высоком уровне готовит врачебные и преподавательские кадры.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0555" y="1563638"/>
            <a:ext cx="27180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момент в структуру вуза входят 29 кафедр. Университет готовит специалистов по международным отношениям, туризму, юристов, экономистов,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специалистов и др.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1881" y="3490252"/>
            <a:ext cx="28428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НГАСУ является крупным учебным заведением и обеспечивает подготовку специалистов строительной отрасли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Users\Comp\Desktop\минэкономразвития\презентации\нгасу.jpg"/>
          <p:cNvPicPr>
            <a:picLocks noChangeAspect="1" noChangeArrowheads="1"/>
          </p:cNvPicPr>
          <p:nvPr/>
        </p:nvPicPr>
        <p:blipFill>
          <a:blip r:embed="rId4" cstate="print">
            <a:lum bright="2000" contrast="-13000"/>
          </a:blip>
          <a:srcRect/>
          <a:stretch>
            <a:fillRect/>
          </a:stretch>
        </p:blipFill>
        <p:spPr bwMode="auto">
          <a:xfrm>
            <a:off x="6516216" y="2479363"/>
            <a:ext cx="2448272" cy="244215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516216" y="342279"/>
            <a:ext cx="2438690" cy="762599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35086" y="342279"/>
            <a:ext cx="2448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Медицинский Университет</a:t>
            </a:r>
            <a:endParaRPr lang="en-US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http://www.nso.ru/default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0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51520" y="2193708"/>
            <a:ext cx="4032448" cy="582946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64662" y="411510"/>
            <a:ext cx="6287658" cy="324036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5" name="Picture 2" descr="D:\Users\Comp\Desktop\минэкономразвития\презентации\нгт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837025"/>
            <a:ext cx="3734544" cy="210068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897564"/>
            <a:ext cx="4752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момент НГТУ является одним из ведущих университетов в России; его инновационные проекты, связанные с инженерным образованием и инновационной инфраструктурой поддерживаются Министерством образования и науки Российской Федерации.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9" y="411510"/>
            <a:ext cx="62876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Технический Университет</a:t>
            </a: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D:\Users\Comp\Desktop\минэкономразвития\картинки\НГАУ.gif"/>
          <p:cNvPicPr>
            <a:picLocks noChangeAspect="1" noChangeArrowheads="1"/>
          </p:cNvPicPr>
          <p:nvPr/>
        </p:nvPicPr>
        <p:blipFill>
          <a:blip r:embed="rId3" cstate="print">
            <a:lum bright="-6000" contrast="11000"/>
          </a:blip>
          <a:srcRect/>
          <a:stretch>
            <a:fillRect/>
          </a:stretch>
        </p:blipFill>
        <p:spPr bwMode="auto">
          <a:xfrm>
            <a:off x="251520" y="2844957"/>
            <a:ext cx="4032449" cy="209924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3529" y="2247715"/>
            <a:ext cx="2975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Аграрный Университет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3003798"/>
            <a:ext cx="4320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целью университета является предоставление образовательных услуг на основе развития учебно-научно-инновационного университетского комплекса, обеспечивающего непрерывную уровневую профессиональную подготовку и переподготовку специалистов агропромышленного комплекса, а также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научно-консультационно-инновационную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в области аграрных технологий.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://www.nso.ru/default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5921" y="362161"/>
            <a:ext cx="7488832" cy="432048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79762"/>
            <a:ext cx="8712968" cy="378042"/>
          </a:xfrm>
          <a:prstGeom prst="rect">
            <a:avLst/>
          </a:prstGeom>
          <a:solidFill>
            <a:srgbClr val="4478B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FF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733768"/>
            <a:ext cx="8964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Государственный Университет Телекоммуникаций и Информатики</a:t>
            </a: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1559" y="445046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Государственный Университет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Геосистем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Технологий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D:\Users\Comp\Desktop\минэкономразвития\картинки\геосистем и технолог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4" y="927167"/>
            <a:ext cx="5184876" cy="1644584"/>
          </a:xfrm>
          <a:prstGeom prst="rect">
            <a:avLst/>
          </a:prstGeom>
          <a:noFill/>
        </p:spPr>
      </p:pic>
      <p:pic>
        <p:nvPicPr>
          <p:cNvPr id="3074" name="Picture 2" descr="D:\Users\Comp\Desktop\минэкономразвития\презентации\сибгу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0686" y="3133931"/>
            <a:ext cx="6350539" cy="17533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436096" y="1131590"/>
            <a:ext cx="3707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ведет подготовку инженеров, бакалавров и магистров в сфере геодезии, кадастра, картографии, дистанционного зондирования и др.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1764" y="3133930"/>
            <a:ext cx="21779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Учебно-научно-инновационный  комплекс, ведет подготовку специалистов в сфере телекоммуникаций и информатики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www.nso.ru/default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0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18287</TotalTime>
  <Words>1515</Words>
  <Application>Microsoft Office PowerPoint</Application>
  <PresentationFormat>Экран (16:9)</PresentationFormat>
  <Paragraphs>329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Лада</dc:creator>
  <cp:lastModifiedBy>Ивашина Анастасия Григорьевна</cp:lastModifiedBy>
  <cp:revision>1335</cp:revision>
  <cp:lastPrinted>2017-05-30T04:00:43Z</cp:lastPrinted>
  <dcterms:created xsi:type="dcterms:W3CDTF">2009-04-22T03:24:40Z</dcterms:created>
  <dcterms:modified xsi:type="dcterms:W3CDTF">2017-06-02T06:05:48Z</dcterms:modified>
</cp:coreProperties>
</file>