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  <p:sldMasterId id="2147484035" r:id="rId2"/>
    <p:sldMasterId id="2147484047" r:id="rId3"/>
  </p:sldMasterIdLst>
  <p:notesMasterIdLst>
    <p:notesMasterId r:id="rId28"/>
  </p:notesMasterIdLst>
  <p:handoutMasterIdLst>
    <p:handoutMasterId r:id="rId29"/>
  </p:handoutMasterIdLst>
  <p:sldIdLst>
    <p:sldId id="865" r:id="rId4"/>
    <p:sldId id="868" r:id="rId5"/>
    <p:sldId id="892" r:id="rId6"/>
    <p:sldId id="866" r:id="rId7"/>
    <p:sldId id="858" r:id="rId8"/>
    <p:sldId id="904" r:id="rId9"/>
    <p:sldId id="861" r:id="rId10"/>
    <p:sldId id="862" r:id="rId11"/>
    <p:sldId id="863" r:id="rId12"/>
    <p:sldId id="855" r:id="rId13"/>
    <p:sldId id="876" r:id="rId14"/>
    <p:sldId id="893" r:id="rId15"/>
    <p:sldId id="894" r:id="rId16"/>
    <p:sldId id="895" r:id="rId17"/>
    <p:sldId id="896" r:id="rId18"/>
    <p:sldId id="897" r:id="rId19"/>
    <p:sldId id="898" r:id="rId20"/>
    <p:sldId id="899" r:id="rId21"/>
    <p:sldId id="900" r:id="rId22"/>
    <p:sldId id="901" r:id="rId23"/>
    <p:sldId id="902" r:id="rId24"/>
    <p:sldId id="903" r:id="rId25"/>
    <p:sldId id="875" r:id="rId26"/>
    <p:sldId id="867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E6"/>
    <a:srgbClr val="4478B6"/>
    <a:srgbClr val="3458A3"/>
    <a:srgbClr val="FF00FF"/>
    <a:srgbClr val="FF4F4F"/>
    <a:srgbClr val="3D6AA1"/>
    <a:srgbClr val="4AEEA0"/>
    <a:srgbClr val="FFFF00"/>
    <a:srgbClr val="0B6F3F"/>
    <a:srgbClr val="F37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629" autoAdjust="0"/>
  </p:normalViewPr>
  <p:slideViewPr>
    <p:cSldViewPr>
      <p:cViewPr varScale="1">
        <p:scale>
          <a:sx n="88" d="100"/>
          <a:sy n="88" d="100"/>
        </p:scale>
        <p:origin x="-113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05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40DB20-F16E-42E5-9404-EA6516FEAA51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5F708F-6581-4988-ABA1-EAD2782F4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3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5DCB7B-5AF5-4897-AD46-2234D7005368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67E993-EA8C-4A1E-94D1-DF2E48F37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8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8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5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6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4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03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CBB525-8421-4C09-883E-FC9D327D948B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BDB807-A325-4942-ABA7-EA82709E1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2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419EC5-B8A0-4502-B120-C5A4980A6B72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2D39D8-81EA-4656-AC4C-D10B13A03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9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37E33B-71DF-4941-9FCE-7A217099B8ED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FAB50A-78CF-495C-A7A8-6D39410619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721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443CE3-D80F-419E-8A61-277E90CB5347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FE5FA2-92D3-4800-9789-CD13C55CD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957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8A15FB-C62D-43CD-AB20-9E662602C8B6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379C8E-54C9-4901-B2AE-696E156E87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84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E818FB-3324-4AC0-8A11-BEB4E56A4E5D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CDFF31-F8A1-4D85-A1BB-BC255F191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973830-9F43-4F6B-AA95-DC764E9944F2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6224AE-9C0E-419B-A940-FD9783BCA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9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1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D87F2A-CFE0-4358-BD3D-CCF38BAA448B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537088-8041-41DC-AFB1-9BB600D20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72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3DA4D7-808D-4927-BE31-4BE73C42D571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0CF764-BBA8-450D-B384-9A42858DA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1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87EC93-9193-495B-871F-E9F0B819636F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793E15-4B3E-4B38-878C-BF13663DF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5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94A760-D9A1-407A-9822-698ABA20583A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D6B2ED-AC2E-429C-8109-6AC59425FE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1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14.11.2016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4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14.11.2016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66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500336D-876B-4A0C-8E6E-F050CFB64C3E}" type="datetimeFigureOut">
              <a:rPr lang="ru-RU"/>
              <a:pPr>
                <a:defRPr/>
              </a:pPr>
              <a:t>14.11.2016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333D4C1-7857-4B48-AC2E-18A398AB5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8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mineconomnso" TargetMode="External"/><Relationship Id="rId5" Type="http://schemas.openxmlformats.org/officeDocument/2006/relationships/hyperlink" Target="http://www.invest.nso.ru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913" y="2276476"/>
            <a:ext cx="6335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7504" y="3138933"/>
            <a:ext cx="9036496" cy="80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Дорожная карта </a:t>
            </a:r>
            <a:r>
              <a:rPr lang="ru-RU" altLang="ru-RU" sz="23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по улучшению показателей </a:t>
            </a:r>
            <a:endParaRPr lang="ru-RU" altLang="ru-RU" sz="2300" dirty="0" smtClean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Национального </a:t>
            </a:r>
            <a:r>
              <a:rPr lang="ru-RU" altLang="ru-RU" sz="2300" dirty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рейтинга состояния инвестиционного </a:t>
            </a:r>
            <a:r>
              <a:rPr lang="ru-RU" altLang="ru-RU" sz="2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cs typeface="Tahoma" pitchFamily="34" charset="0"/>
              </a:rPr>
              <a:t>климата</a:t>
            </a:r>
          </a:p>
        </p:txBody>
      </p:sp>
    </p:spTree>
    <p:extLst>
      <p:ext uri="{BB962C8B-B14F-4D97-AF65-F5344CB8AC3E}">
        <p14:creationId xmlns:p14="http://schemas.microsoft.com/office/powerpoint/2010/main" val="21839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43500" y="1452262"/>
            <a:ext cx="3682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Количество мероприятий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872" y="1988840"/>
            <a:ext cx="8424936" cy="576064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Регуляторная среда</a:t>
            </a:r>
            <a:endParaRPr lang="ru-RU" sz="1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33872" y="1484784"/>
            <a:ext cx="3682752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Фактор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2076817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872" y="2708920"/>
            <a:ext cx="8424936" cy="576064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Институты для бизнеса</a:t>
            </a:r>
            <a:endParaRPr lang="ru-RU" sz="1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2820439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872" y="3405606"/>
            <a:ext cx="8424936" cy="576064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 и ресурсы</a:t>
            </a:r>
            <a:endParaRPr lang="ru-RU" sz="1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3495353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872" y="4134070"/>
            <a:ext cx="8424936" cy="576064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малого предпринимательства</a:t>
            </a:r>
            <a:endParaRPr lang="ru-RU" sz="1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2198" y="4233824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751" y="4818991"/>
            <a:ext cx="8424936" cy="576064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</a:t>
            </a:r>
            <a:endParaRPr lang="ru-RU" sz="1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6399" y="4896095"/>
            <a:ext cx="67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03039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 2016-2017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94" y="980728"/>
            <a:ext cx="259228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А2.1. Среднее время получения разрешения на </a:t>
            </a: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9038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А2 Эффективность процедур по выдаче разрешений на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Минстрой НСО, Мэрия Новосибирска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489389"/>
            <a:ext cx="87220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Повышение квалификации представителей органов власти</a:t>
            </a:r>
          </a:p>
          <a:p>
            <a:pPr>
              <a:buClr>
                <a:srgbClr val="4478B6"/>
              </a:buClr>
            </a:pP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Создание интерактивной карты градостроительного зонирования для всех МО НСО на сайте Минстроя НСО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и контроль административных регламентов по предоставлению муниципальных услуг по подготовке градостроительного плана земельного участка и выдаче разрешений на строительство (сокращение сроков до 22 дней)</a:t>
            </a:r>
          </a:p>
          <a:p>
            <a:pPr>
              <a:buClr>
                <a:srgbClr val="4478B6"/>
              </a:buClr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Подготовка НПА об установлении сроков проведения государственной экспертизы ПД и инженерных изысканий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Утверждение Регламента прохождения ПД в системе электронного документооборота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Активизация использования типовой ПД (школы, детские сады, жилые здания)</a:t>
            </a: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494" y="2060849"/>
            <a:ext cx="259228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179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977" y="2420888"/>
            <a:ext cx="2592288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(В)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4494" y="2776773"/>
            <a:ext cx="2596805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дня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140968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0798" y="980728"/>
            <a:ext cx="288935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А2.2. Среднее количество процедур, необходимых для получения разрешений на строительство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5314" y="2060849"/>
            <a:ext cx="288483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16,4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0798" y="2420888"/>
            <a:ext cx="2889354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14,7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5315" y="2776773"/>
            <a:ext cx="288483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980728"/>
            <a:ext cx="288935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А2.3. Оценка деятельности органов власти по выдаче разрешений на строительство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88684" y="2060849"/>
            <a:ext cx="288483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3,96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84168" y="2420888"/>
            <a:ext cx="2889354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4,23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8685" y="2776773"/>
            <a:ext cx="288483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4,46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А3 Эффективность процедур по регистрации прав собственности</a:t>
            </a:r>
          </a:p>
          <a:p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Управление Росреестра по НСО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83868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Популяризация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услуг Росреестра в электронном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виде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Организация предоставления государственных услуг по регистрации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прав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собственности  на базе МФЦ для представителей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бизнеса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Взаимодействие Росреестра с МФЦ и ФКП Росреестра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501008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494" y="1196752"/>
            <a:ext cx="259228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А3.1. Среднее время регистрации прав собственности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494" y="2276873"/>
            <a:ext cx="259228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дня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977" y="2636912"/>
            <a:ext cx="259228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494" y="2992797"/>
            <a:ext cx="2596805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дней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0798" y="1196752"/>
            <a:ext cx="288935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А3.2. Среднее количество процедур при регистрации прав собственности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5314" y="2276873"/>
            <a:ext cx="288483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3,86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50798" y="2636912"/>
            <a:ext cx="2889354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55315" y="2992797"/>
            <a:ext cx="288483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</a:t>
            </a:r>
            <a:r>
              <a:rPr lang="ru-RU" sz="1400" b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3,18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196752"/>
            <a:ext cx="288935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А3.3. Оценка деятельности органов власти по регистрации прав на недвижимое </a:t>
            </a: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8684" y="2276873"/>
            <a:ext cx="288483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4,44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2636912"/>
            <a:ext cx="2889354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88685" y="2992797"/>
            <a:ext cx="288483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4,68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А5 Эффективность процедур по подключению </a:t>
            </a:r>
            <a:r>
              <a:rPr lang="ru-RU" sz="1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электроэнергии</a:t>
            </a:r>
            <a:endParaRPr lang="ru-RU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МЖКХиЭ 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91679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Корректировка инвестиционных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программ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территориальных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сетевых организаций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(ТСО)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Мониторинг ТСО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 исполнению процедур и сроков при осуществлении ТП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потребителей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Раскрытие на сайте ТСО информации о подключении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 электросетям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 свободных мощностях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Проведение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семинаров, обучающих программ для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ТСО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579114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494" y="1196752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А5.1. Среднее время подключения к электросетям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494" y="2276873"/>
            <a:ext cx="238981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109,5 дней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977" y="2636912"/>
            <a:ext cx="238981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494" y="2992797"/>
            <a:ext cx="239397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 дней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6782" y="1196752"/>
            <a:ext cx="288935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А5.2. Среднее количество процедур при подключении к электросетям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11298" y="2276873"/>
            <a:ext cx="288483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7,91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6782" y="2636912"/>
            <a:ext cx="2889354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10,25 (Е)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1299" y="2992797"/>
            <a:ext cx="288483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1196752"/>
            <a:ext cx="3059832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А5.3. Оценка эффективности подключения к электросетям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4668" y="2276873"/>
            <a:ext cx="305504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3,49 (Е)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2636912"/>
            <a:ext cx="3059832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3,85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4669" y="2992797"/>
            <a:ext cx="3055048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Б1 Эффективность институтов, обеспечивающих защищенность бизнеса</a:t>
            </a:r>
          </a:p>
          <a:p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Минэкономразвития НСО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0100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Внедрение проектного управления в областных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органах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власти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</a:t>
            </a:r>
          </a:p>
          <a:p>
            <a:pPr>
              <a:buClr>
                <a:srgbClr val="4478B6"/>
              </a:buClr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Утверждение НПА 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реализации кластерной политики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</a:t>
            </a:r>
          </a:p>
          <a:p>
            <a:pPr>
              <a:buClr>
                <a:srgbClr val="4478B6"/>
              </a:buClr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Контроль изменений НПА 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части исключения положений, необоснованно затрудняющих осуществление предпринимательской и инвестиционной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деятельности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НПА и запуск Инвестиционного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фонда Новосибирской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области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Проведение обучения для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ОИОГВ и ОМСУ 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сфере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ГЧП, подготовка методрекомендаций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Формирование перечня объектов, предлагаемых инвесторам в концессию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140968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493" y="980728"/>
            <a:ext cx="3326481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Б1.1. Наличие и качество регионального законодательства о механизмах защиты и поддержки инвесторов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494" y="2060849"/>
            <a:ext cx="333099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2,77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977" y="2420888"/>
            <a:ext cx="3330997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3,29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494" y="2776773"/>
            <a:ext cx="3336801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3,79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0878" y="980728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Б1.2. </a:t>
            </a: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регулирующего воздействия органов </a:t>
            </a: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75394" y="2060849"/>
            <a:ext cx="238156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0878" y="2420888"/>
            <a:ext cx="2385298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4,08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5395" y="2776773"/>
            <a:ext cx="238156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4,47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4696" y="980728"/>
            <a:ext cx="262778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Б1.3. Оценка механизма государственно-частного партнерства (ГЧП)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69212" y="2060849"/>
            <a:ext cx="2623676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считался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4696" y="2420888"/>
            <a:ext cx="2627784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57,4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9213" y="2776773"/>
            <a:ext cx="2623676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Б2 Административное давление на бизнес</a:t>
            </a:r>
          </a:p>
          <a:p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Уполномоченный по защите прав предпринимателей в НСО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489389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Информирование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бизнес-сообщества 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порядке взаимодействия с органами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власти (семинары, тренинги, распространение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печатных и иных информационных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материалов)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Информирование ОМСУ 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недопустимости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требования с предпринимателей 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информации, не предусмотренной к обязательному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представлению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Проведение мероприятий, направленных на исключение случаев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требования сотрудниками КНО документов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, не предусмотренных к обязательному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представлению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Участие 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проверках, проверка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оснований для проведения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проверок,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аправление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 правоохранительные органы информации о выявленных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нарушениях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Организация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встреч руководителей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КНО с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субъектами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МСП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Анализ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административных регламентов предоставления государственных и муниципальных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услуг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140968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036" y="980728"/>
            <a:ext cx="3177387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Б2.1. Количество запрошенных дополнительных документов у предприятия в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037" y="2060849"/>
            <a:ext cx="3181903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1,43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420888"/>
            <a:ext cx="3181903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2,59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037" y="2776773"/>
            <a:ext cx="318744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5431" y="980728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Б2.2. Среднее количество контрольно-надзорных мероприятий в год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09947" y="2060849"/>
            <a:ext cx="238156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5431" y="2420888"/>
            <a:ext cx="2385298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9948" y="2776773"/>
            <a:ext cx="238156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3703" y="980728"/>
            <a:ext cx="3010785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Б2.3. Доля компаний, столкнувшихся с давлением со стороны органов власти или естественных </a:t>
            </a: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монополий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8219" y="2060849"/>
            <a:ext cx="300607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,67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53702" y="2420888"/>
            <a:ext cx="3010785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8220" y="2776773"/>
            <a:ext cx="3006078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19038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Б3 Эффективность работы организационных механизмов поддержки бизнеса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Минэкономразвития НСО, АИР 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0135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Продвижение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Инвестиционного портала НСО, в том числе каналов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прямой связи инвесторов и руководства региона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 интернете 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Формирование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нового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подразделения АИР по исполнению функций "одного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окна"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Пересмотр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(расширение и уточнение) перечня платных и бесплатных услуг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АИР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Обучение сотрудников АИР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352929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036" y="1196752"/>
            <a:ext cx="3177387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Б3.1. Региональный Совет по улучшению инвестиционного климата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037" y="2276873"/>
            <a:ext cx="3181903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2,53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36912"/>
            <a:ext cx="3181903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037" y="2992797"/>
            <a:ext cx="318744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5431" y="1196752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Б3.2. Каналы прямой связи инвестора с руководством субъекта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09947" y="2276873"/>
            <a:ext cx="238156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5431" y="2636912"/>
            <a:ext cx="2385298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9948" y="2992797"/>
            <a:ext cx="238156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53703" y="1196752"/>
            <a:ext cx="3010785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Б3.3. Региональная организация по привлечению инвестиций и работе с </a:t>
            </a: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инвесторами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8219" y="2276873"/>
            <a:ext cx="300607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,18 (Е)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53702" y="2636912"/>
            <a:ext cx="3010785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3,25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8220" y="2992797"/>
            <a:ext cx="3006078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3,66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190381"/>
            <a:ext cx="8640960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В1 Качество и доступность инфраструктуры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Минтранс НСО, ДИРТТ НСО,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Минэкономразвития НСО, АИР </a:t>
            </a: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419703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Оповещение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бизнес-сообщества  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СМИ и сети Интернет о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развитии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дорожной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инфраструктуры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еализация федерального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проекта «Устранение цифрового неравенства» с участием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Ростелекома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Строительство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объектов инфраструктуры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ПЛП и Биотехнопарка</a:t>
            </a:r>
          </a:p>
          <a:p>
            <a:pPr>
              <a:buClr>
                <a:srgbClr val="4478B6"/>
              </a:buClr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Реализация проекта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"Промышленно-логистический парк "Восточный"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Получение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федеральной субсидии на компенсацию расходов на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создание ПЛП и БТП 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Проработка создания новых и поддержка действующих частных индустриальных парков 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Проработка создания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индустриального парка в составе ТОСЭР "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Линево«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редоставление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земельных участков без торгов для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масштабных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проектов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4734" y="3162454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252" y="980728"/>
            <a:ext cx="172417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В1.1. Доля дорог, соответствующих нормативным требованиям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252" y="2060849"/>
            <a:ext cx="1728191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61,44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735" y="2420888"/>
            <a:ext cx="1728191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61,14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252" y="2776773"/>
            <a:ext cx="1731202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78,21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6942" y="980728"/>
            <a:ext cx="1872209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В1.2. Оценка качества дорожных сетей предпринимателями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71460" y="2060849"/>
            <a:ext cx="1869282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,68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6943" y="2420888"/>
            <a:ext cx="1872209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71461" y="2776773"/>
            <a:ext cx="1869282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166" y="980728"/>
            <a:ext cx="2074681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В1.3. Оценка качества телекоммуникационных услуг предпринимателями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7683" y="2060849"/>
            <a:ext cx="207143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3166" y="2420888"/>
            <a:ext cx="2074682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7684" y="2776773"/>
            <a:ext cx="2071438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5414" y="980728"/>
            <a:ext cx="2376263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В1.4. Оценка объектов инвестиционной инфраструктуры предпринимателями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19930" y="2060849"/>
            <a:ext cx="237254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,61 (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5414" y="2420888"/>
            <a:ext cx="2376264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19931" y="2776773"/>
            <a:ext cx="237254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16632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В2 Эффективность процедур постановки земельного участка на кадастровый учет и качество территориального планирования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ФКП Росреестра </a:t>
            </a:r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 НСО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75099"/>
            <a:ext cx="84253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Популяризация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электронных сервисов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ФКП Росреестра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Увеличение доли услуг, предоставляемых через МФЦ 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Обучение сотрудников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МФЦ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 кадастровых инженеров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Издание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приказа о сокращении сроков постановки на кадастровый учет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выездном приеме и выдаче документов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378478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68" y="1124744"/>
            <a:ext cx="3105379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В2.1. Оценка деятельности органов власти по постановке на кадастровый учет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4069" y="2204865"/>
            <a:ext cx="310989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564904"/>
            <a:ext cx="3109895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4,12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070" y="2920789"/>
            <a:ext cx="3115314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4,56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0090" y="1124744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В2.2. Время постановки на кадастровый учет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74606" y="2204865"/>
            <a:ext cx="238156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дней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0090" y="2564904"/>
            <a:ext cx="2385298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дня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4607" y="2920789"/>
            <a:ext cx="238156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дней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4696" y="1124744"/>
            <a:ext cx="262778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В2.3. Среднее количество процедур, необходимых для постановки на кадастровый учет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69212" y="2204865"/>
            <a:ext cx="2623676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4,6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4696" y="2564904"/>
            <a:ext cx="2627784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4,08 (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9213" y="2920789"/>
            <a:ext cx="2623676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В3 Качество и доступность финансовой поддержки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Минфин НСО, Минэкономразвития НСО, Минпромторг НСО, Минобр 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845947"/>
            <a:ext cx="8425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НПА под «Пакет инвестиционных законов»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Актуализация перспективных направлений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деятельности НСО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Применение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Специального инвестиционного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контракта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Актуализация информационных материалов об инвестиционной привлекательности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 и мерах поддержки</a:t>
            </a:r>
            <a:endParaRPr lang="en-US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449326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68" y="1196752"/>
            <a:ext cx="3105379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В3.1. Доля налоговых льгот, субсидий и прочего финансирования проектов от налоговых доходов региона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4069" y="2276873"/>
            <a:ext cx="310989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636912"/>
            <a:ext cx="310989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10,2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070" y="2992797"/>
            <a:ext cx="3115314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17,1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0090" y="1196752"/>
            <a:ext cx="2385298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В3.2. Доля государственных гарантий от налоговых доходов региона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74606" y="2276873"/>
            <a:ext cx="238156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0090" y="2636912"/>
            <a:ext cx="2385298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1,77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4607" y="2992797"/>
            <a:ext cx="238156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1,77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4696" y="1196752"/>
            <a:ext cx="2627784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В3.3. Оценка мер государственной финансовой поддержки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69212" y="2276873"/>
            <a:ext cx="2623676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 (Е)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64696" y="2636912"/>
            <a:ext cx="2627784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2,14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9213" y="2992797"/>
            <a:ext cx="2623676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0" y="962144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Рейтинг регионов России по степени интенсивности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конкуренции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и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состоянию конкурентной среды </a:t>
            </a:r>
            <a:endParaRPr lang="ru-RU" sz="1400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(</a:t>
            </a: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ФАС России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3" y="1052736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</a:rPr>
              <a:t>1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0" y="162880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Национальная премия в сфере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инфраструктуры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«РОСИНФРА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»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(НП «Центр развития ГЧП») 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303" y="1700808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</a:rPr>
              <a:t>1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30" y="2132856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Конкурс «Лучшие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муниципальные управленческие решения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 формированию благоприятной инвестиционной среды»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(Минэкономразвития России) 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303" y="2204864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30" y="333782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Конкурс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инновационных территориальных </a:t>
            </a:r>
            <a:r>
              <a:rPr lang="ru-RU" sz="1400" b="1" dirty="0" err="1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Мегакластеров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(</a:t>
            </a: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Минэкономразвития России) 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- 2016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303" y="3356992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5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30" y="43651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Рейтинг регионов по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инвестиционному 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потенциалу </a:t>
            </a: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(</a:t>
            </a: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Эксперт РА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303" y="4509120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</a:rPr>
              <a:t>15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30" y="486916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Рейтинг регионов по развитию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инвестиционной 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среды</a:t>
            </a:r>
            <a:endParaRPr lang="ru-RU" sz="14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(Минэкономразвития </a:t>
            </a: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России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303" y="5013176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</a:rPr>
              <a:t>16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30" y="5373216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Рейтинг регионов по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инвестиционному 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риску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(минимальный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инвестиционный риск 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СФО) 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(Эксперт РА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08303" y="5517232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white"/>
                </a:solidFill>
              </a:rPr>
              <a:t>19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30" y="609329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Национальный рейтинг состояния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инвестиционного климата </a:t>
            </a:r>
            <a:endParaRPr lang="ru-RU" sz="1400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(</a:t>
            </a: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Агентство стратегических инициатив) 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- 2016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08303" y="6165304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46</a:t>
            </a:r>
            <a:endParaRPr lang="ru-RU" sz="1800" b="1" dirty="0">
              <a:solidFill>
                <a:prstClr val="white"/>
              </a:solidFill>
            </a:endParaRPr>
          </a:p>
        </p:txBody>
      </p:sp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971600" y="1166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ИНВЕСТИЦИОННЫЕ РЕЙТИНГИ</a:t>
            </a:r>
          </a:p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84188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Российский региональный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инновационный 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индекс</a:t>
            </a:r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(Высшая школа экономики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- 2015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301" y="3933056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8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30" y="28337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Всероссийский рейтинг регионов по уровню развития </a:t>
            </a:r>
            <a:r>
              <a:rPr lang="ru-RU" sz="14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ГЧП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4F81BD"/>
                </a:solidFill>
                <a:latin typeface="Tahoma" pitchFamily="34" charset="0"/>
              </a:rPr>
              <a:t>(НП «Центр развития ГЧП»,  Минэкономразвития России</a:t>
            </a:r>
            <a:r>
              <a:rPr lang="ru-RU" sz="1400" dirty="0" smtClean="0">
                <a:solidFill>
                  <a:srgbClr val="4F81BD"/>
                </a:solidFill>
                <a:latin typeface="Tahoma" pitchFamily="34" charset="0"/>
              </a:rPr>
              <a:t>)</a:t>
            </a:r>
            <a:r>
              <a:rPr lang="en-US" sz="1400" dirty="0" smtClean="0">
                <a:solidFill>
                  <a:srgbClr val="4F81BD"/>
                </a:solidFill>
                <a:latin typeface="Tahoma" pitchFamily="34" charset="0"/>
              </a:rPr>
              <a:t> - 2016</a:t>
            </a:r>
            <a:endParaRPr lang="ru-RU" sz="1400" dirty="0">
              <a:solidFill>
                <a:srgbClr val="4F81BD"/>
              </a:solidFill>
              <a:latin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303" y="2924944"/>
            <a:ext cx="864097" cy="360040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660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В4 Качество и доступность трудовых ресурсов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Минтруд 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645024"/>
            <a:ext cx="84253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прогноза кадровой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потребности НСО на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среднесрочный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период с учетом инвестиционных приоритетов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Определение оптимального объема контрольных цифр приема на обучение по программам среднего профессионального образования за счет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бюджетных средств 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Развитие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дуального обучения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Формирование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политехнических и агротехнических классов в профессиональных образовательных организациях, подведомственных Минтруду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Реализация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проекта по обеспечению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условий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для подготовки кадров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соответствии с мировыми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стандартами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356992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67" y="1196752"/>
            <a:ext cx="4387973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В4.1. Доля выпускников в промышленном производстве, сельском хозяйстве, строительстве, транспорте и связи от общей численности занятых в этих секторах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4068" y="2276873"/>
            <a:ext cx="4394354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1,82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1" y="2636912"/>
            <a:ext cx="4394354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1,68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069" y="2992797"/>
            <a:ext cx="4402012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1,78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0250" y="1196752"/>
            <a:ext cx="3466206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В4.2. Оценка доступности необходимых трудовых ресурсов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4766" y="2276873"/>
            <a:ext cx="346078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3,4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0250" y="2636912"/>
            <a:ext cx="3466206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3,32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767" y="2992797"/>
            <a:ext cx="346078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3,51 (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190381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Г1 Уровень развития малого предпринимательства в субъекте РФ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Минпромторг НСО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845947"/>
            <a:ext cx="8425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Проведение форумов, круглых столов, освещающих меры государственной поддержки субъектов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МСП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и утверждение новой государственной программы развития субъектов МСП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 на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2017-2022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годы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449326"/>
            <a:ext cx="8280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036" y="1196752"/>
            <a:ext cx="2659779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Г1.1. Количество субъектов малого предпринимательства на 1 тыс. человек населения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037" y="2276873"/>
            <a:ext cx="2664296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51,84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36912"/>
            <a:ext cx="2664296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52,32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037" y="2992797"/>
            <a:ext cx="266893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55,87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3" y="1196752"/>
            <a:ext cx="3384376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Г1.2. Доля численности работников малого предпринимательства в общей численности занятого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92337" y="2276873"/>
            <a:ext cx="3379085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25,3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3" y="2636912"/>
            <a:ext cx="3384376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26,8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92338" y="2992797"/>
            <a:ext cx="3379085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30,02 (А)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207" y="1196752"/>
            <a:ext cx="2627785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Г1.3. Выручка на одного занятого на субъектах малого предпринимательства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48723" y="2276873"/>
            <a:ext cx="262367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1913,81 тыс. руб. (С)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7" y="2636912"/>
            <a:ext cx="2627785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2139,93 </a:t>
            </a:r>
            <a:r>
              <a:rPr lang="ru-RU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руб. (С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8724" y="2992797"/>
            <a:ext cx="262367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2387,51 тыс. руб. (В)</a:t>
            </a:r>
            <a:endParaRPr lang="ru-RU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116632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Г3 Эффективность нефинансовой поддержки малого </a:t>
            </a:r>
            <a:r>
              <a:rPr lang="ru-RU" sz="1800" dirty="0" smtClean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</a:t>
            </a:r>
            <a:endParaRPr lang="en-US" sz="1800" dirty="0" smtClean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Г4 Эффективность финансовой поддержки малого предпринимательства</a:t>
            </a:r>
          </a:p>
          <a:p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ДИЗО НСО, </a:t>
            </a:r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Минпромторг </a:t>
            </a: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НСО, КУ НСО, </a:t>
            </a:r>
            <a:r>
              <a:rPr lang="ru-RU" sz="18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Мэрия </a:t>
            </a: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Новосибирска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22598"/>
            <a:ext cx="857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Мониторинг сайтов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органов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ОМСУ по наличию информации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 аренде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имущества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Обучение МСП по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участию в государственных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закупках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Создание возможностей для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МСП по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участию в закупках «малого объема» в электронной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форме</a:t>
            </a:r>
          </a:p>
          <a:p>
            <a:pPr>
              <a:buClr>
                <a:srgbClr val="4478B6"/>
              </a:buClr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Разработка НПА по стимулированию спроса на инновационную продукцию при государственных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закупках</a:t>
            </a: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marL="285750" indent="-285750">
              <a:buClr>
                <a:srgbClr val="4478B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Реализация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комплекса мероприятий по обеспечению роста выданных займов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РФМ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7" y="3501008"/>
            <a:ext cx="8423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600" dirty="0" smtClean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2016-2017</a:t>
            </a:r>
            <a:endParaRPr lang="ru-RU" sz="1600" dirty="0">
              <a:solidFill>
                <a:srgbClr val="6699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045" y="1268760"/>
            <a:ext cx="1363636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Г3.1. Оценка необходимой для ведения бизнеса недвижимости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045" y="2348881"/>
            <a:ext cx="136561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2,84 (С)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08920"/>
            <a:ext cx="1365619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</a:t>
            </a: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2,76 (С)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046" y="3064805"/>
            <a:ext cx="136799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2,96 (В)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1268760"/>
            <a:ext cx="2736305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Г3.2. Доля государственных и муниципальных контрактов с субъектами малого бизнеса в общей стоимости государственных и муниципальных контрактов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9990" y="2348881"/>
            <a:ext cx="2732027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11,2 (В)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2708920"/>
            <a:ext cx="2736305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5,16 (С)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9991" y="3064805"/>
            <a:ext cx="2732027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10,16 (В)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1268760"/>
            <a:ext cx="2232249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Г3.3. Оценка процедур получения арендных площадей, предоставляемых регионом субъектам малого предпринимательства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6516" y="2348881"/>
            <a:ext cx="2228759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3,13 (Е)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2708920"/>
            <a:ext cx="2232249" cy="288031"/>
          </a:xfrm>
          <a:prstGeom prst="rect">
            <a:avLst/>
          </a:prstGeom>
          <a:solidFill>
            <a:srgbClr val="00B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3,04 (</a:t>
            </a:r>
            <a:r>
              <a:rPr lang="en-US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6517" y="3064805"/>
            <a:ext cx="2228759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1268760"/>
            <a:ext cx="2016633" cy="1000508"/>
          </a:xfrm>
          <a:prstGeom prst="rect">
            <a:avLst/>
          </a:prstGeom>
          <a:noFill/>
          <a:ln w="19050">
            <a:solidFill>
              <a:srgbClr val="669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6699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Г4.1. Оценка доступности кредитных ресурсов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80773" y="2348881"/>
            <a:ext cx="2013480" cy="288031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2,93 (С)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2708920"/>
            <a:ext cx="2016633" cy="288031"/>
          </a:xfrm>
          <a:prstGeom prst="rect">
            <a:avLst/>
          </a:prstGeom>
          <a:solidFill>
            <a:srgbClr val="FF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- 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2,77 (С)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80774" y="3064805"/>
            <a:ext cx="2013480" cy="292187"/>
          </a:xfrm>
          <a:prstGeom prst="rect">
            <a:avLst/>
          </a:prstGeom>
          <a:solidFill>
            <a:srgbClr val="6699E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 - </a:t>
            </a:r>
            <a:r>
              <a:rPr lang="en-US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</a:rPr>
              <a:t>СЛЕДИТЕ ЗА НОВОСТЯМИ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960440" cy="45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44" y="1124744"/>
            <a:ext cx="3948128" cy="45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053226"/>
            <a:ext cx="2321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5"/>
              </a:rPr>
              <a:t>www.invest.nso.ru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6053226"/>
            <a:ext cx="4344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6"/>
              </a:rPr>
              <a:t>www.facebook.com/mineconomnso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8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2901"/>
          <a:stretch/>
        </p:blipFill>
        <p:spPr bwMode="auto">
          <a:xfrm>
            <a:off x="0" y="26356"/>
            <a:ext cx="9144000" cy="685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"/>
            <a:ext cx="9144000" cy="6887967"/>
          </a:xfrm>
          <a:prstGeom prst="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3995" y="178501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Спасибо за внимание!</a:t>
            </a:r>
            <a:endParaRPr lang="ru-RU" sz="4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9354"/>
            <a:ext cx="2413896" cy="16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invest.nso.ru/sites/investtest.nso.ru/wodby_files/files/page_70/foto_med.prom_p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9355"/>
            <a:ext cx="2855389" cy="16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35" y="2539355"/>
            <a:ext cx="3171825" cy="16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19" y="4437112"/>
            <a:ext cx="8760045" cy="107721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Молчанова Ольга Витальевна</a:t>
            </a:r>
            <a:endParaRPr lang="en-US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 Новосибирской области –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Новосибирской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541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207"/>
            <a:ext cx="4466778" cy="195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1139948"/>
            <a:ext cx="2664296" cy="20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512" y="3212976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«Дорожная карта» по улучшению показателей Национального рейтинга состояния инвестиционного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климата в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Новосибирской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области 2015-2016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  <a:p>
            <a:endParaRPr lang="ru-RU" sz="16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158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мероприятий</a:t>
            </a: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129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человек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15</a:t>
            </a:r>
            <a:r>
              <a:rPr lang="ru-RU" b="1" dirty="0">
                <a:solidFill>
                  <a:srgbClr val="4F81BD"/>
                </a:solidFill>
                <a:latin typeface="Tahoma" pitchFamily="34" charset="0"/>
              </a:rPr>
              <a:t>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областных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ведомств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15</a:t>
            </a:r>
            <a:r>
              <a:rPr lang="ru-RU" b="1" dirty="0" smtClean="0">
                <a:solidFill>
                  <a:srgbClr val="4F81BD"/>
                </a:solidFill>
                <a:latin typeface="Tahoma" pitchFamily="34" charset="0"/>
              </a:rPr>
              <a:t>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организаций различных форм собственности</a:t>
            </a: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5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территориальных подразделений федеральных органов власти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3212981"/>
            <a:ext cx="38164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«Дорожная карта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»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по мониторингу результатов внедрения Стандарта деятельности органов исполнительной власти РФ по обеспечению благоприятного инвестиционного климата в Новосибирской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области 2016-2018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  <a:p>
            <a:endParaRPr lang="ru-RU" sz="16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58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мероприятий</a:t>
            </a: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35</a:t>
            </a:r>
            <a:r>
              <a:rPr lang="ru-RU" b="1" dirty="0" smtClean="0">
                <a:solidFill>
                  <a:srgbClr val="4F81BD"/>
                </a:solidFill>
                <a:latin typeface="Tahoma" pitchFamily="34" charset="0"/>
              </a:rPr>
              <a:t>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муниципалитетов</a:t>
            </a:r>
          </a:p>
          <a:p>
            <a:r>
              <a:rPr lang="ru-RU" sz="2400" dirty="0">
                <a:solidFill>
                  <a:srgbClr val="6699E6"/>
                </a:solidFill>
                <a:latin typeface="Tahoma" pitchFamily="34" charset="0"/>
              </a:rPr>
              <a:t>15</a:t>
            </a:r>
            <a:r>
              <a:rPr lang="ru-RU" b="1" dirty="0">
                <a:solidFill>
                  <a:srgbClr val="4F81BD"/>
                </a:solidFill>
                <a:latin typeface="Tahoma" pitchFamily="34" charset="0"/>
              </a:rPr>
              <a:t>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областных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ведомств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pic>
        <p:nvPicPr>
          <p:cNvPr id="8" name="Picture 4" descr="http://www.nso.ru/defaul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303039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ИНВЕСТИЦИОННОГО КЛИМАТА</a:t>
            </a:r>
          </a:p>
        </p:txBody>
      </p:sp>
    </p:spTree>
    <p:extLst>
      <p:ext uri="{BB962C8B-B14F-4D97-AF65-F5344CB8AC3E}">
        <p14:creationId xmlns:p14="http://schemas.microsoft.com/office/powerpoint/2010/main" val="15988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Header"/>
          <p:cNvSpPr>
            <a:spLocks noChangeArrowheads="1"/>
          </p:cNvSpPr>
          <p:nvPr/>
        </p:nvSpPr>
        <p:spPr bwMode="gray">
          <a:xfrm>
            <a:off x="1356519" y="2183554"/>
            <a:ext cx="1671237" cy="7965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8962" tIns="38962" rIns="38962" bIns="38962"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Регуляторная 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среда </a:t>
            </a:r>
          </a:p>
        </p:txBody>
      </p:sp>
      <p:sp>
        <p:nvSpPr>
          <p:cNvPr id="5" name="ColumnHeader"/>
          <p:cNvSpPr>
            <a:spLocks noChangeArrowheads="1"/>
          </p:cNvSpPr>
          <p:nvPr/>
        </p:nvSpPr>
        <p:spPr bwMode="gray">
          <a:xfrm>
            <a:off x="5150380" y="2212600"/>
            <a:ext cx="1671237" cy="7965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8962" tIns="38962" rIns="38962" bIns="38962"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 и ресурсы</a:t>
            </a:r>
          </a:p>
        </p:txBody>
      </p:sp>
      <p:sp>
        <p:nvSpPr>
          <p:cNvPr id="7" name="ColumnHeader"/>
          <p:cNvSpPr>
            <a:spLocks noChangeArrowheads="1"/>
          </p:cNvSpPr>
          <p:nvPr/>
        </p:nvSpPr>
        <p:spPr bwMode="gray">
          <a:xfrm>
            <a:off x="7039891" y="2212600"/>
            <a:ext cx="1907590" cy="785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8962" tIns="38962" rIns="38962" bIns="38962"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малого </a:t>
            </a:r>
            <a:b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предпринимательства</a:t>
            </a:r>
          </a:p>
        </p:txBody>
      </p:sp>
      <p:sp>
        <p:nvSpPr>
          <p:cNvPr id="9" name="NumberBall"/>
          <p:cNvSpPr>
            <a:spLocks noChangeAspect="1" noChangeArrowheads="1"/>
          </p:cNvSpPr>
          <p:nvPr/>
        </p:nvSpPr>
        <p:spPr bwMode="gray">
          <a:xfrm>
            <a:off x="1257896" y="2393299"/>
            <a:ext cx="255588" cy="2905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umberBall"/>
          <p:cNvSpPr>
            <a:spLocks noChangeAspect="1" noChangeArrowheads="1"/>
          </p:cNvSpPr>
          <p:nvPr/>
        </p:nvSpPr>
        <p:spPr bwMode="gray">
          <a:xfrm>
            <a:off x="4991011" y="2386351"/>
            <a:ext cx="257175" cy="2873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umberBall"/>
          <p:cNvSpPr>
            <a:spLocks noChangeAspect="1" noChangeArrowheads="1"/>
          </p:cNvSpPr>
          <p:nvPr/>
        </p:nvSpPr>
        <p:spPr bwMode="gray">
          <a:xfrm>
            <a:off x="6828630" y="2386351"/>
            <a:ext cx="255588" cy="2873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507" y="2183554"/>
            <a:ext cx="890228" cy="7985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963" tIns="38963" rIns="38963" bIns="38963" anchor="ctr"/>
          <a:lstStyle/>
          <a:p>
            <a:pPr algn="ctr" defTabSz="757606">
              <a:buClr>
                <a:srgbClr val="177B57"/>
              </a:buClr>
              <a:buSzPct val="100000"/>
              <a:defRPr/>
            </a:pPr>
            <a:r>
              <a:rPr lang="ru-RU" sz="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492" y="3105635"/>
            <a:ext cx="919485" cy="2886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963" tIns="38963" rIns="38963" bIns="38963" anchor="ctr"/>
          <a:lstStyle/>
          <a:p>
            <a:pPr algn="ctr" defTabSz="757606">
              <a:buClr>
                <a:srgbClr val="177B57"/>
              </a:buClr>
              <a:buSzPct val="100000"/>
              <a:defRPr/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</a:t>
            </a:r>
          </a:p>
        </p:txBody>
      </p:sp>
      <p:sp>
        <p:nvSpPr>
          <p:cNvPr id="35" name="ColumnHeader"/>
          <p:cNvSpPr>
            <a:spLocks noChangeArrowheads="1"/>
          </p:cNvSpPr>
          <p:nvPr/>
        </p:nvSpPr>
        <p:spPr bwMode="gray">
          <a:xfrm>
            <a:off x="3239506" y="2212160"/>
            <a:ext cx="1671237" cy="7965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8962" rIns="0" bIns="38962"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Институты 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бизнеса</a:t>
            </a:r>
          </a:p>
        </p:txBody>
      </p:sp>
      <p:sp>
        <p:nvSpPr>
          <p:cNvPr id="36" name="NumberBall"/>
          <p:cNvSpPr>
            <a:spLocks noChangeAspect="1" noChangeArrowheads="1"/>
          </p:cNvSpPr>
          <p:nvPr/>
        </p:nvSpPr>
        <p:spPr bwMode="gray">
          <a:xfrm>
            <a:off x="3068870" y="2466769"/>
            <a:ext cx="257175" cy="2873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57" name="TextColumnContent"/>
          <p:cNvSpPr>
            <a:spLocks noChangeArrowheads="1"/>
          </p:cNvSpPr>
          <p:nvPr/>
        </p:nvSpPr>
        <p:spPr bwMode="gray">
          <a:xfrm>
            <a:off x="7059430" y="3017388"/>
            <a:ext cx="1763712" cy="28860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38962" rIns="0" bIns="38962"/>
          <a:lstStyle/>
          <a:p>
            <a:pPr marL="148815" indent="-148815">
              <a:spcBef>
                <a:spcPts val="511"/>
              </a:spcBef>
              <a:buClr>
                <a:srgbClr val="345782"/>
              </a:buClr>
              <a:buSzPct val="100000"/>
              <a:buFontTx/>
              <a:buChar char="•"/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развития малого предпринимательства в субъекте РФ </a:t>
            </a:r>
          </a:p>
          <a:p>
            <a:pPr marL="148815" indent="-148815">
              <a:spcBef>
                <a:spcPts val="511"/>
              </a:spcBef>
              <a:buClr>
                <a:srgbClr val="345782"/>
              </a:buClr>
              <a:buSzPct val="100000"/>
              <a:buFontTx/>
              <a:buChar char="•"/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 организационной, инфраструктурной и информационной поддержки малого предпринимательства </a:t>
            </a:r>
          </a:p>
          <a:p>
            <a:pPr marL="148815" indent="-148815">
              <a:spcBef>
                <a:spcPts val="511"/>
              </a:spcBef>
              <a:buClr>
                <a:srgbClr val="345782"/>
              </a:buClr>
              <a:buSzPct val="100000"/>
              <a:buFontTx/>
              <a:buChar char="•"/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нефинансовой поддержки малого предпринимательства </a:t>
            </a:r>
          </a:p>
          <a:p>
            <a:pPr marL="148815" indent="-148815">
              <a:spcBef>
                <a:spcPts val="511"/>
              </a:spcBef>
              <a:buClr>
                <a:srgbClr val="345782"/>
              </a:buClr>
              <a:buSzPct val="100000"/>
              <a:buFontTx/>
              <a:buChar char="•"/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финансовой поддержки малого предпринимательства</a:t>
            </a:r>
          </a:p>
          <a:p>
            <a:pPr marL="388273" lvl="1" indent="-142052">
              <a:spcBef>
                <a:spcPts val="511"/>
              </a:spcBef>
              <a:buClr>
                <a:srgbClr val="345782"/>
              </a:buClr>
              <a:buSzPct val="100000"/>
              <a:buFont typeface="Arial"/>
              <a:buChar char="–"/>
              <a:defRPr/>
            </a:pPr>
            <a:endParaRPr lang="ru-RU" sz="1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94813" indent="-194813">
              <a:spcBef>
                <a:spcPts val="511"/>
              </a:spcBef>
              <a:buClr>
                <a:srgbClr val="345782"/>
              </a:buClr>
              <a:buSzPct val="100000"/>
              <a:defRPr/>
            </a:pPr>
            <a:endParaRPr lang="ru-RU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766" name="TextColumnContent"/>
          <p:cNvSpPr>
            <a:spLocks noChangeArrowheads="1"/>
          </p:cNvSpPr>
          <p:nvPr/>
        </p:nvSpPr>
        <p:spPr bwMode="gray">
          <a:xfrm>
            <a:off x="3293502" y="3072110"/>
            <a:ext cx="1673225" cy="28829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38962" rIns="0" bIns="38962"/>
          <a:lstStyle/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институтов, обеспечивающих защищенность бизнеса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Административное давление на бизнес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работы организационных механизмов поддержки бизнеса 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 информационной поддержки инвесторов и бизнеса</a:t>
            </a:r>
          </a:p>
        </p:txBody>
      </p:sp>
      <p:sp>
        <p:nvSpPr>
          <p:cNvPr id="31767" name="Rectangle 21"/>
          <p:cNvSpPr>
            <a:spLocks noChangeArrowheads="1"/>
          </p:cNvSpPr>
          <p:nvPr/>
        </p:nvSpPr>
        <p:spPr bwMode="auto">
          <a:xfrm>
            <a:off x="1452562" y="3058099"/>
            <a:ext cx="16716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962" rIns="0" bIns="38962"/>
          <a:lstStyle/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регистрации предприятий 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по выдаче разрешений на строительство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по регистрации прав собственности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по выдаче лицензий 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по подключению электроэнергии</a:t>
            </a:r>
          </a:p>
        </p:txBody>
      </p:sp>
      <p:sp>
        <p:nvSpPr>
          <p:cNvPr id="25" name="NumberBall"/>
          <p:cNvSpPr>
            <a:spLocks noChangeAspect="1" noChangeArrowheads="1"/>
          </p:cNvSpPr>
          <p:nvPr/>
        </p:nvSpPr>
        <p:spPr bwMode="gray">
          <a:xfrm>
            <a:off x="1356519" y="3112624"/>
            <a:ext cx="192088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NumberBall"/>
          <p:cNvSpPr>
            <a:spLocks noChangeAspect="1" noChangeArrowheads="1"/>
          </p:cNvSpPr>
          <p:nvPr/>
        </p:nvSpPr>
        <p:spPr bwMode="gray">
          <a:xfrm>
            <a:off x="1343866" y="3644440"/>
            <a:ext cx="192088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NumberBall"/>
          <p:cNvSpPr>
            <a:spLocks noChangeAspect="1" noChangeArrowheads="1"/>
          </p:cNvSpPr>
          <p:nvPr/>
        </p:nvSpPr>
        <p:spPr bwMode="gray">
          <a:xfrm>
            <a:off x="1356518" y="4141221"/>
            <a:ext cx="192088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NumberBall"/>
          <p:cNvSpPr>
            <a:spLocks noChangeAspect="1" noChangeArrowheads="1"/>
          </p:cNvSpPr>
          <p:nvPr/>
        </p:nvSpPr>
        <p:spPr bwMode="gray">
          <a:xfrm>
            <a:off x="1337389" y="4639461"/>
            <a:ext cx="224798" cy="25452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NumberBall"/>
          <p:cNvSpPr>
            <a:spLocks noChangeAspect="1" noChangeArrowheads="1"/>
          </p:cNvSpPr>
          <p:nvPr/>
        </p:nvSpPr>
        <p:spPr bwMode="gray">
          <a:xfrm>
            <a:off x="1337388" y="5085184"/>
            <a:ext cx="193675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NumberBall"/>
          <p:cNvSpPr>
            <a:spLocks noChangeAspect="1" noChangeArrowheads="1"/>
          </p:cNvSpPr>
          <p:nvPr/>
        </p:nvSpPr>
        <p:spPr bwMode="gray">
          <a:xfrm>
            <a:off x="3188262" y="3130120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NumberBall"/>
          <p:cNvSpPr>
            <a:spLocks noChangeAspect="1" noChangeArrowheads="1"/>
          </p:cNvSpPr>
          <p:nvPr/>
        </p:nvSpPr>
        <p:spPr bwMode="gray">
          <a:xfrm>
            <a:off x="3201326" y="3757915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Б2</a:t>
            </a:r>
          </a:p>
        </p:txBody>
      </p:sp>
      <p:sp>
        <p:nvSpPr>
          <p:cNvPr id="46" name="NumberBall"/>
          <p:cNvSpPr>
            <a:spLocks noChangeAspect="1" noChangeArrowheads="1"/>
          </p:cNvSpPr>
          <p:nvPr/>
        </p:nvSpPr>
        <p:spPr bwMode="gray">
          <a:xfrm>
            <a:off x="3206825" y="4141221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Б3</a:t>
            </a:r>
          </a:p>
        </p:txBody>
      </p:sp>
      <p:sp>
        <p:nvSpPr>
          <p:cNvPr id="47" name="NumberBall"/>
          <p:cNvSpPr>
            <a:spLocks noChangeAspect="1" noChangeArrowheads="1"/>
          </p:cNvSpPr>
          <p:nvPr/>
        </p:nvSpPr>
        <p:spPr bwMode="gray">
          <a:xfrm>
            <a:off x="3197458" y="4869284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Б4</a:t>
            </a:r>
          </a:p>
        </p:txBody>
      </p:sp>
      <p:sp>
        <p:nvSpPr>
          <p:cNvPr id="31777" name="Rectangle 48"/>
          <p:cNvSpPr>
            <a:spLocks noChangeArrowheads="1"/>
          </p:cNvSpPr>
          <p:nvPr/>
        </p:nvSpPr>
        <p:spPr bwMode="auto">
          <a:xfrm>
            <a:off x="5170335" y="3090061"/>
            <a:ext cx="16716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962" rIns="0" bIns="38962"/>
          <a:lstStyle/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 и доступность инфраструктуры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 процедур постановки земельного участка на кадастровый учет и качество территориального планирования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 и доступность финансовой поддержки</a:t>
            </a:r>
          </a:p>
          <a:p>
            <a:pPr marL="147638" indent="-147638">
              <a:spcBef>
                <a:spcPts val="513"/>
              </a:spcBef>
              <a:buClr>
                <a:srgbClr val="345782"/>
              </a:buClr>
              <a:buSzPct val="100000"/>
              <a:buFontTx/>
              <a:buChar char="•"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Качество и доступность трудовых ресурсов</a:t>
            </a:r>
          </a:p>
        </p:txBody>
      </p:sp>
      <p:sp>
        <p:nvSpPr>
          <p:cNvPr id="50" name="NumberBall"/>
          <p:cNvSpPr>
            <a:spLocks noChangeAspect="1" noChangeArrowheads="1"/>
          </p:cNvSpPr>
          <p:nvPr/>
        </p:nvSpPr>
        <p:spPr bwMode="gray">
          <a:xfrm>
            <a:off x="5068992" y="3105635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В1</a:t>
            </a:r>
          </a:p>
        </p:txBody>
      </p:sp>
      <p:sp>
        <p:nvSpPr>
          <p:cNvPr id="51" name="NumberBall"/>
          <p:cNvSpPr>
            <a:spLocks noChangeAspect="1" noChangeArrowheads="1"/>
          </p:cNvSpPr>
          <p:nvPr/>
        </p:nvSpPr>
        <p:spPr bwMode="gray">
          <a:xfrm>
            <a:off x="5072063" y="3510107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В2</a:t>
            </a:r>
          </a:p>
        </p:txBody>
      </p:sp>
      <p:sp>
        <p:nvSpPr>
          <p:cNvPr id="52" name="NumberBall"/>
          <p:cNvSpPr>
            <a:spLocks noChangeAspect="1" noChangeArrowheads="1"/>
          </p:cNvSpPr>
          <p:nvPr/>
        </p:nvSpPr>
        <p:spPr bwMode="gray">
          <a:xfrm>
            <a:off x="5070475" y="4530717"/>
            <a:ext cx="193675" cy="2174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В3</a:t>
            </a:r>
          </a:p>
        </p:txBody>
      </p:sp>
      <p:sp>
        <p:nvSpPr>
          <p:cNvPr id="53" name="NumberBall"/>
          <p:cNvSpPr>
            <a:spLocks noChangeAspect="1" noChangeArrowheads="1"/>
          </p:cNvSpPr>
          <p:nvPr/>
        </p:nvSpPr>
        <p:spPr bwMode="gray">
          <a:xfrm>
            <a:off x="5104606" y="4891117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В4</a:t>
            </a:r>
          </a:p>
        </p:txBody>
      </p:sp>
      <p:sp>
        <p:nvSpPr>
          <p:cNvPr id="59" name="NumberBall"/>
          <p:cNvSpPr>
            <a:spLocks noChangeAspect="1" noChangeArrowheads="1"/>
          </p:cNvSpPr>
          <p:nvPr/>
        </p:nvSpPr>
        <p:spPr bwMode="gray">
          <a:xfrm>
            <a:off x="6988175" y="3072110"/>
            <a:ext cx="179210" cy="2014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NumberBall"/>
          <p:cNvSpPr>
            <a:spLocks noChangeAspect="1" noChangeArrowheads="1"/>
          </p:cNvSpPr>
          <p:nvPr/>
        </p:nvSpPr>
        <p:spPr bwMode="gray">
          <a:xfrm>
            <a:off x="6988175" y="3542015"/>
            <a:ext cx="192088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Г2</a:t>
            </a:r>
          </a:p>
        </p:txBody>
      </p:sp>
      <p:sp>
        <p:nvSpPr>
          <p:cNvPr id="61" name="NumberBall"/>
          <p:cNvSpPr>
            <a:spLocks noChangeAspect="1" noChangeArrowheads="1"/>
          </p:cNvSpPr>
          <p:nvPr/>
        </p:nvSpPr>
        <p:spPr bwMode="gray">
          <a:xfrm>
            <a:off x="6988175" y="4543930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Г3</a:t>
            </a:r>
          </a:p>
        </p:txBody>
      </p:sp>
      <p:sp>
        <p:nvSpPr>
          <p:cNvPr id="62" name="NumberBall"/>
          <p:cNvSpPr>
            <a:spLocks noChangeAspect="1" noChangeArrowheads="1"/>
          </p:cNvSpPr>
          <p:nvPr/>
        </p:nvSpPr>
        <p:spPr bwMode="gray">
          <a:xfrm>
            <a:off x="6992233" y="5282897"/>
            <a:ext cx="192087" cy="2159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Г4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809535" y="6237312"/>
            <a:ext cx="842962" cy="311150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963" tIns="38963" rIns="38963" bIns="38963" anchor="ctr"/>
          <a:lstStyle/>
          <a:p>
            <a:pPr algn="ctr" defTabSz="757606"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3779911" y="6248402"/>
            <a:ext cx="841375" cy="312738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963" tIns="38963" rIns="38963" bIns="38963" anchor="ctr"/>
          <a:lstStyle/>
          <a:p>
            <a:pPr algn="ctr" defTabSz="757606"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1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5565310" y="6262056"/>
            <a:ext cx="841375" cy="311150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963" tIns="38963" rIns="38963" bIns="38963" anchor="ctr"/>
          <a:lstStyle/>
          <a:p>
            <a:pPr algn="ctr" defTabSz="757606"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7445715" y="6247995"/>
            <a:ext cx="841375" cy="311150"/>
          </a:xfrm>
          <a:prstGeom prst="roundRect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8963" tIns="38963" rIns="38963" bIns="38963" anchor="ctr"/>
          <a:lstStyle/>
          <a:p>
            <a:pPr algn="ctr" defTabSz="757606"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1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1507" y="6036692"/>
            <a:ext cx="922660" cy="590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8963" rIns="0" bIns="38963" anchor="ctr"/>
          <a:lstStyle/>
          <a:p>
            <a:pPr algn="ctr" defTabSz="757606">
              <a:buClr>
                <a:srgbClr val="177B57"/>
              </a:buClr>
              <a:buSzPct val="100000"/>
              <a:defRPr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показателей</a:t>
            </a:r>
          </a:p>
        </p:txBody>
      </p:sp>
      <p:pic>
        <p:nvPicPr>
          <p:cNvPr id="4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4" y="16906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7" y="722313"/>
            <a:ext cx="3141809" cy="12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НАЦИОНАЛЬНОГО РЕЙТИНГА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60604"/>
              </p:ext>
            </p:extLst>
          </p:nvPr>
        </p:nvGraphicFramePr>
        <p:xfrm>
          <a:off x="395536" y="1145972"/>
          <a:ext cx="8283202" cy="54376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91384"/>
                <a:gridCol w="2291818"/>
              </a:tblGrid>
              <a:tr h="72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фактора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исполненных мероприятий/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 мероприятий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А1 Эффективность процедур регистрации предприятий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6/7</a:t>
                      </a:r>
                    </a:p>
                  </a:txBody>
                  <a:tcPr marL="48564" marR="48564" marT="0" marB="0" anchor="ctr"/>
                </a:tc>
              </a:tr>
              <a:tr h="29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А2 Эффективность процедур по выдаче разрешений на строительство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13/21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А3  Эффективность процедур по регистрации прав собственности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4/4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А4 Эффективность процедур по выдаче лицензии 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4/6</a:t>
                      </a:r>
                    </a:p>
                  </a:txBody>
                  <a:tcPr marL="48564" marR="48564" marT="0" marB="0" anchor="ctr"/>
                </a:tc>
              </a:tr>
              <a:tr h="20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А5  Эффективность процедур по подключению к электросетям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8/8</a:t>
                      </a:r>
                    </a:p>
                  </a:txBody>
                  <a:tcPr marL="48564" marR="48564" marT="0" marB="0" anchor="ctr"/>
                </a:tc>
              </a:tr>
              <a:tr h="214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Б1  Эффективность институтов, обеспечивающих защищенность бизнеса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4/4</a:t>
                      </a:r>
                    </a:p>
                  </a:txBody>
                  <a:tcPr marL="48564" marR="48564" marT="0" marB="0" anchor="ctr"/>
                </a:tc>
              </a:tr>
              <a:tr h="202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Б2 Административное давление на бизнес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9/9</a:t>
                      </a:r>
                    </a:p>
                  </a:txBody>
                  <a:tcPr marL="48564" marR="48564" marT="0" marB="0" anchor="ctr"/>
                </a:tc>
              </a:tr>
              <a:tr h="36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Б3 Эффективность работы организационных механизмов поддержки бизнеса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19/21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Б4  Качество информационной поддержки инвесторов и бизнеса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2/3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В1 Качество и доступность инфраструктуры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9/15</a:t>
                      </a:r>
                    </a:p>
                  </a:txBody>
                  <a:tcPr marL="48564" marR="48564" marT="0" marB="0" anchor="ctr"/>
                </a:tc>
              </a:tr>
              <a:tr h="29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В2 Эффективность процедур постановки земельного участка на кадастровый учет и качество территориального планирования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8/8</a:t>
                      </a:r>
                    </a:p>
                  </a:txBody>
                  <a:tcPr marL="48564" marR="48564" marT="0" marB="0" anchor="ctr"/>
                </a:tc>
              </a:tr>
              <a:tr h="1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В3 Качество и доступность финансовой поддержки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8/9</a:t>
                      </a:r>
                    </a:p>
                  </a:txBody>
                  <a:tcPr marL="48564" marR="48564" marT="0" marB="0" anchor="ctr"/>
                </a:tc>
              </a:tr>
              <a:tr h="19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В4 Качество и доступность трудовых ресурсов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7/7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Г1 Уровень развития малого предпринимательства в субъекте РФ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4/4</a:t>
                      </a:r>
                    </a:p>
                  </a:txBody>
                  <a:tcPr marL="48564" marR="48564" marT="0" marB="0" anchor="ctr"/>
                </a:tc>
              </a:tr>
              <a:tr h="30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Г2 Качество организационной, инфраструктурной и информационной поддержки малого предпринимательства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7/12</a:t>
                      </a:r>
                    </a:p>
                  </a:txBody>
                  <a:tcPr marL="48564" marR="48564" marT="0" marB="0" anchor="ctr"/>
                </a:tc>
              </a:tr>
              <a:tr h="25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Г3 Эффективность нефинансовой поддержки малого предпринимательства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6/11</a:t>
                      </a:r>
                    </a:p>
                  </a:txBody>
                  <a:tcPr marL="48564" marR="48564" marT="0" marB="0" anchor="ctr"/>
                </a:tc>
              </a:tr>
              <a:tr h="18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Г4 Эффективность финансовой поддержки малого предпринимательства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9/9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 (ед.)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127/158</a:t>
                      </a:r>
                    </a:p>
                  </a:txBody>
                  <a:tcPr marL="48564" marR="48564" marT="0" marB="0" anchor="ctr"/>
                </a:tc>
              </a:tr>
              <a:tr h="18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 (%)</a:t>
                      </a:r>
                    </a:p>
                  </a:txBody>
                  <a:tcPr marL="48564" marR="48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80%/100%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564" marR="48564" marT="0" marB="0" anchor="ctr"/>
                </a:tc>
              </a:tr>
            </a:tbl>
          </a:graphicData>
        </a:graphic>
      </p:graphicFrame>
      <p:pic>
        <p:nvPicPr>
          <p:cNvPr id="4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66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МЕРОПРИЯТИЙ </a:t>
            </a:r>
            <a:endParaRPr lang="ru-RU" sz="24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ДОРОЖНОЙ КАРТЫ 2015-2016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НАЦИОНАЛЬНОГО </a:t>
            </a:r>
            <a:r>
              <a:rPr lang="ru-RU" sz="2400" dirty="0" smtClean="0">
                <a:solidFill>
                  <a:srgbClr val="4F81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РЕЙТИНГА</a:t>
            </a:r>
            <a:endParaRPr lang="ru-RU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45888"/>
              </p:ext>
            </p:extLst>
          </p:nvPr>
        </p:nvGraphicFramePr>
        <p:xfrm>
          <a:off x="537270" y="1124744"/>
          <a:ext cx="8067178" cy="3816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109"/>
                <a:gridCol w="1903735"/>
                <a:gridCol w="1786570"/>
                <a:gridCol w="1547764"/>
              </a:tblGrid>
              <a:tr h="5452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Регион СФО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Место в рейтинге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Результат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 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 год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Томская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Рост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Красноярский край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Рост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Новосибирская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</a:rPr>
                        <a:t>Рост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Республика Хакасия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Снижение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Омская область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Снижение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5373216"/>
            <a:ext cx="45384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699E6"/>
                </a:solidFill>
                <a:latin typeface="Tahoma" pitchFamily="34" charset="0"/>
              </a:rPr>
              <a:t>27 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показателей улучшились (60%)</a:t>
            </a:r>
          </a:p>
          <a:p>
            <a:r>
              <a:rPr lang="ru-RU" sz="3200" dirty="0" smtClean="0">
                <a:solidFill>
                  <a:srgbClr val="6699E6"/>
                </a:solidFill>
                <a:latin typeface="Tahoma" pitchFamily="34" charset="0"/>
              </a:rPr>
              <a:t>18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показателей ухудшились (40%)</a:t>
            </a:r>
            <a:endParaRPr lang="ru-RU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707904" y="5517232"/>
            <a:ext cx="0" cy="29216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7904" y="6028563"/>
            <a:ext cx="0" cy="2880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9973" y="566124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699E6"/>
                </a:solidFill>
                <a:latin typeface="Tahoma" pitchFamily="34" charset="0"/>
              </a:rPr>
              <a:t>Новосибирская область</a:t>
            </a:r>
            <a:endParaRPr lang="ru-RU" dirty="0">
              <a:solidFill>
                <a:srgbClr val="6699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0" y="1484784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А1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регистрации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предприятий</a:t>
            </a: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УФНС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по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НСО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0" y="1988840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А2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по выдаче разрешений на строительство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Минстрой НСО,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мэрия г. Новосибирска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30" y="2473732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А4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по выдаче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лицензий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Минпромторг НСО, Минздрав НСО,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СибУГАДН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30" y="2996952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Б1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институтов, обеспечивающих защищенность бизнеса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Минэкономразвития НСО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30" y="3501008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Б3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работы организационных механизмов поддержки бизнеса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Минэкономразвития НСО, АИР НСО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30" y="4005064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Б4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Качество информационной поддержки инвесторов и бизнеса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Минэкономразвития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НСО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3530" y="4509120"/>
            <a:ext cx="8280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В2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постановки земельного участка на кадастровый учет и качество территориального планирования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ФГБУ «Федеральная кадастровая палата «Росреестра» по НСО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3530" y="5229200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В3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Качество и доступность финансовой поддержки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Минэкономразвития НСО, Минфин НСО, Минпромторг НСО, Минобр НСО, Минстрой НСО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3530" y="5733256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Г1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Уровень развития малого предпринимательства в субъекте РФ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Минпромторг НСО</a:t>
            </a:r>
          </a:p>
        </p:txBody>
      </p:sp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32991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99E6"/>
                </a:solidFill>
                <a:latin typeface="Tahoma" pitchFamily="34" charset="0"/>
              </a:rPr>
              <a:t>У</a:t>
            </a:r>
            <a:r>
              <a:rPr lang="ru-RU" dirty="0" smtClean="0">
                <a:solidFill>
                  <a:srgbClr val="6699E6"/>
                </a:solidFill>
                <a:latin typeface="Tahoma" pitchFamily="34" charset="0"/>
              </a:rPr>
              <a:t>лучшения </a:t>
            </a:r>
            <a:r>
              <a:rPr lang="ru-RU" dirty="0">
                <a:solidFill>
                  <a:srgbClr val="6699E6"/>
                </a:solidFill>
                <a:latin typeface="Tahoma" pitchFamily="34" charset="0"/>
              </a:rPr>
              <a:t>достигнуты по следующим 9 группам </a:t>
            </a:r>
            <a:r>
              <a:rPr lang="ru-RU" dirty="0" smtClean="0">
                <a:solidFill>
                  <a:srgbClr val="6699E6"/>
                </a:solidFill>
                <a:latin typeface="Tahoma" pitchFamily="34" charset="0"/>
              </a:rPr>
              <a:t>показателей: </a:t>
            </a:r>
            <a:endParaRPr lang="ru-RU" dirty="0">
              <a:solidFill>
                <a:srgbClr val="6699E6"/>
              </a:solidFill>
              <a:latin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433101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НАЦИОНАЛЬНОГО РЕЙТИНГА 2016</a:t>
            </a:r>
          </a:p>
        </p:txBody>
      </p:sp>
    </p:spTree>
    <p:extLst>
      <p:ext uri="{BB962C8B-B14F-4D97-AF65-F5344CB8AC3E}">
        <p14:creationId xmlns:p14="http://schemas.microsoft.com/office/powerpoint/2010/main" val="19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0" y="2132856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А5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по подключению электроэнергии </a:t>
            </a:r>
          </a:p>
          <a:p>
            <a:pPr>
              <a:buClr>
                <a:srgbClr val="4478B6"/>
              </a:buClr>
            </a:pPr>
            <a:r>
              <a:rPr lang="ru-RU" sz="1400" dirty="0" err="1">
                <a:solidFill>
                  <a:srgbClr val="6699E6"/>
                </a:solidFill>
                <a:latin typeface="Tahoma" pitchFamily="34" charset="0"/>
              </a:rPr>
              <a:t>МинЖКХиЭ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 НСО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30" y="2708920"/>
            <a:ext cx="828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Б2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Административное давление на бизнес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Уполномоченный по защите прав предпринимателей в НСО, Управление Федеральной службы по надзору в сфере защиты прав потребителей и благополучия человека по НСО, Государственная жилищная инспекция НСО, Государственная инспекция труда по НСО, Управление Федеральной службы по ветеринарному и фитосанитарному надзору по НСО, Управление ветеринарии НСО, Главное управление МЧС по НСО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30" y="4129916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В1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Качество и доступность инфраструктуры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ДИРТТ НСО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30" y="4653136"/>
            <a:ext cx="8280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Г2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Качество организационной, инфраструктурной и информационной поддержки малого предпринимательства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Минпромторг НСО, 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мэрия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г. Новосибирска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30" y="5426060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Г3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нефинансовой поддержки малого предпринимательства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Контрольное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управление НСО, ГКУ НСО «Управление контрактной системы»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30" y="6002124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Г4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финансовой поддержки малого предпринимательства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Минпромторг НСО</a:t>
            </a:r>
            <a:endParaRPr lang="ru-RU" sz="1400" dirty="0">
              <a:solidFill>
                <a:srgbClr val="6699E6"/>
              </a:solidFill>
              <a:latin typeface="Tahoma" pitchFamily="34" charset="0"/>
            </a:endParaRPr>
          </a:p>
        </p:txBody>
      </p:sp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32991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99E6"/>
                </a:solidFill>
                <a:latin typeface="Tahoma" pitchFamily="34" charset="0"/>
              </a:rPr>
              <a:t>Ухудшения произошли по следующим 7 группам показателей: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433101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3528" y="1609636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А3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. Эффективность процедур по регистрации прав собственности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Управление Росреестра по НСО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НАЦИОНАЛЬНОГО РЕЙТИНГА 2016</a:t>
            </a:r>
          </a:p>
        </p:txBody>
      </p:sp>
    </p:spTree>
    <p:extLst>
      <p:ext uri="{BB962C8B-B14F-4D97-AF65-F5344CB8AC3E}">
        <p14:creationId xmlns:p14="http://schemas.microsoft.com/office/powerpoint/2010/main" val="20564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0" y="2400563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А3.2 Среднее количество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процедур (регистрация прав собственности) 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Управление Росреестра по НСО</a:t>
            </a:r>
            <a:endParaRPr lang="ru-RU" sz="1400" dirty="0" smtClean="0">
              <a:solidFill>
                <a:srgbClr val="6699E6"/>
              </a:solidFill>
              <a:latin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30" y="2904619"/>
            <a:ext cx="8280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А3.3 Оценка деятельности органов власти по регистрации прав на недвижимое имущество и сделок с ним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Управление Росреестра по НСО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30" y="3645024"/>
            <a:ext cx="8280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Г3.2 Доля государственных и муниципальных контрактов с субъектами малого бизнеса в общей стоимости государственных и муниципальных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контрактов</a:t>
            </a:r>
          </a:p>
          <a:p>
            <a:pPr>
              <a:buClr>
                <a:srgbClr val="4478B6"/>
              </a:buClr>
            </a:pP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Контрольное управление НСО, ГКУ НСО «Управление контрактной системы</a:t>
            </a: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»</a:t>
            </a:r>
          </a:p>
        </p:txBody>
      </p:sp>
      <p:pic>
        <p:nvPicPr>
          <p:cNvPr id="3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0069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99E6"/>
                </a:solidFill>
                <a:latin typeface="Tahoma" pitchFamily="34" charset="0"/>
              </a:rPr>
              <a:t>Новосибирская область подала апелляцию по </a:t>
            </a:r>
            <a:r>
              <a:rPr lang="ru-RU" dirty="0" smtClean="0">
                <a:solidFill>
                  <a:srgbClr val="6699E6"/>
                </a:solidFill>
                <a:latin typeface="Tahoma" pitchFamily="34" charset="0"/>
              </a:rPr>
              <a:t>показателям</a:t>
            </a:r>
            <a:r>
              <a:rPr lang="ru-RU" dirty="0">
                <a:solidFill>
                  <a:srgbClr val="6699E6"/>
                </a:solidFill>
                <a:latin typeface="Tahoma" pitchFamily="34" charset="0"/>
              </a:rPr>
              <a:t>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700808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3528" y="1877343"/>
            <a:ext cx="828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А3.1 Среднее время регистрации прав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(регистрация прав собственности)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>
              <a:buClr>
                <a:srgbClr val="4478B6"/>
              </a:buClr>
            </a:pPr>
            <a:r>
              <a:rPr lang="ru-RU" sz="1400" dirty="0" smtClean="0">
                <a:solidFill>
                  <a:srgbClr val="6699E6"/>
                </a:solidFill>
                <a:latin typeface="Tahoma" pitchFamily="34" charset="0"/>
              </a:rPr>
              <a:t>Управление </a:t>
            </a:r>
            <a:r>
              <a:rPr lang="ru-RU" sz="1400" dirty="0">
                <a:solidFill>
                  <a:srgbClr val="6699E6"/>
                </a:solidFill>
                <a:latin typeface="Tahoma" pitchFamily="34" charset="0"/>
              </a:rPr>
              <a:t>Росреестра по НСО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6064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НАЦИОНАЛЬНОГО РЕЙТИНГА 2016</a:t>
            </a:r>
          </a:p>
        </p:txBody>
      </p:sp>
    </p:spTree>
    <p:extLst>
      <p:ext uri="{BB962C8B-B14F-4D97-AF65-F5344CB8AC3E}">
        <p14:creationId xmlns:p14="http://schemas.microsoft.com/office/powerpoint/2010/main" val="2584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17255</TotalTime>
  <Words>2880</Words>
  <Application>Microsoft Office PowerPoint</Application>
  <PresentationFormat>Экран (4:3)</PresentationFormat>
  <Paragraphs>526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Кушникова Элеонора Анатольевна</cp:lastModifiedBy>
  <cp:revision>1226</cp:revision>
  <cp:lastPrinted>2016-09-19T02:08:47Z</cp:lastPrinted>
  <dcterms:created xsi:type="dcterms:W3CDTF">2009-04-22T03:24:40Z</dcterms:created>
  <dcterms:modified xsi:type="dcterms:W3CDTF">2016-11-14T05:28:39Z</dcterms:modified>
</cp:coreProperties>
</file>