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3"/>
  </p:notesMasterIdLst>
  <p:sldIdLst>
    <p:sldId id="326" r:id="rId2"/>
    <p:sldId id="389" r:id="rId3"/>
    <p:sldId id="390" r:id="rId4"/>
    <p:sldId id="381" r:id="rId5"/>
    <p:sldId id="379" r:id="rId6"/>
    <p:sldId id="370" r:id="rId7"/>
    <p:sldId id="376" r:id="rId8"/>
    <p:sldId id="377" r:id="rId9"/>
    <p:sldId id="367" r:id="rId10"/>
    <p:sldId id="382" r:id="rId11"/>
    <p:sldId id="394" r:id="rId12"/>
    <p:sldId id="383" r:id="rId13"/>
    <p:sldId id="392" r:id="rId14"/>
    <p:sldId id="393" r:id="rId15"/>
    <p:sldId id="371" r:id="rId16"/>
    <p:sldId id="346" r:id="rId17"/>
    <p:sldId id="368" r:id="rId18"/>
    <p:sldId id="378" r:id="rId19"/>
    <p:sldId id="369" r:id="rId20"/>
    <p:sldId id="395" r:id="rId21"/>
    <p:sldId id="366" r:id="rId22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8A"/>
    <a:srgbClr val="003399"/>
    <a:srgbClr val="159B42"/>
    <a:srgbClr val="FF9999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2" autoAdjust="0"/>
    <p:restoredTop sz="95396" autoAdjust="0"/>
  </p:normalViewPr>
  <p:slideViewPr>
    <p:cSldViewPr>
      <p:cViewPr>
        <p:scale>
          <a:sx n="125" d="100"/>
          <a:sy n="125" d="100"/>
        </p:scale>
        <p:origin x="-221" y="-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Office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99985346455758"/>
          <c:y val="0.18290823688194527"/>
          <c:w val="0.85088857464113188"/>
          <c:h val="0.564896578362035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Экспорт, млн. долларов США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8800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683824402652579E-2"/>
                  <c:y val="2.819177510510870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4376,0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724674269908708E-2"/>
                  <c:y val="9.866677321825761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4039,0,2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204249336280642E-3"/>
                  <c:y val="1.4095887552554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1443,1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642974535396451E-2"/>
                  <c:y val="1.12767100420434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1356,6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1225496017684413E-3"/>
                  <c:y val="5.63835502102174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629,</a:t>
                    </a:r>
                    <a:r>
                      <a:rPr lang="ru-RU" dirty="0"/>
                      <a:t>3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6021246681403217E-3"/>
                  <c:y val="2.819177510510870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2163399469024514E-2"/>
                  <c:y val="-5.6383550210217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0816997345122569E-3"/>
                  <c:y val="-2.2767189213427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Кемеровская область</c:v>
                </c:pt>
                <c:pt idx="1">
                  <c:v>Иркутская область</c:v>
                </c:pt>
                <c:pt idx="2">
                  <c:v>Красноярский край</c:v>
                </c:pt>
                <c:pt idx="3">
                  <c:v>Республика Хакасия</c:v>
                </c:pt>
                <c:pt idx="4">
                  <c:v>Новосибирская область</c:v>
                </c:pt>
                <c:pt idx="5">
                  <c:v>Алтайский край</c:v>
                </c:pt>
                <c:pt idx="6">
                  <c:v>Республика Бурятия</c:v>
                </c:pt>
                <c:pt idx="7">
                  <c:v>Омская область</c:v>
                </c:pt>
                <c:pt idx="8">
                  <c:v>Томская область</c:v>
                </c:pt>
                <c:pt idx="9">
                  <c:v>Забайкальский край</c:v>
                </c:pt>
                <c:pt idx="10">
                  <c:v>Республика Тыва</c:v>
                </c:pt>
                <c:pt idx="11">
                  <c:v>Республика Алтай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10186.9</c:v>
                </c:pt>
                <c:pt idx="1">
                  <c:v>4376</c:v>
                </c:pt>
                <c:pt idx="2">
                  <c:v>4039</c:v>
                </c:pt>
                <c:pt idx="3">
                  <c:v>1443.1</c:v>
                </c:pt>
                <c:pt idx="4">
                  <c:v>1356.6</c:v>
                </c:pt>
                <c:pt idx="5">
                  <c:v>629.29999999999995</c:v>
                </c:pt>
                <c:pt idx="6">
                  <c:v>580.20000000000005</c:v>
                </c:pt>
                <c:pt idx="7">
                  <c:v>432.3</c:v>
                </c:pt>
                <c:pt idx="8">
                  <c:v>187.4</c:v>
                </c:pt>
                <c:pt idx="9">
                  <c:v>183</c:v>
                </c:pt>
                <c:pt idx="10">
                  <c:v>33</c:v>
                </c:pt>
                <c:pt idx="11">
                  <c:v>14.8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Импорт, млн. долларов США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4.5612748008841929E-3"/>
                  <c:y val="1.3749816864453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83824402652606E-2"/>
                  <c:y val="6.4627979559853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163399469024514E-2"/>
                  <c:y val="8.4575325315326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724674269908708E-2"/>
                  <c:y val="8.9359047783948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285949070792901E-2"/>
                  <c:y val="1.9734020591094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163399469024514E-2"/>
                  <c:y val="1.8431649374231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163399469024514E-2"/>
                  <c:y val="-3.1652481986121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1225496017683858E-3"/>
                  <c:y val="1.1622780730144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642974535396451E-2"/>
                  <c:y val="2.8191775105108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5204129617781932E-2"/>
                  <c:y val="1.0106196418978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5204249336280532E-2"/>
                  <c:y val="1.994810351652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2163399469024514E-2"/>
                  <c:y val="1.994810351652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Кемеровская область</c:v>
                </c:pt>
                <c:pt idx="1">
                  <c:v>Иркутская область</c:v>
                </c:pt>
                <c:pt idx="2">
                  <c:v>Красноярский край</c:v>
                </c:pt>
                <c:pt idx="3">
                  <c:v>Республика Хакасия</c:v>
                </c:pt>
                <c:pt idx="4">
                  <c:v>Новосибирская область</c:v>
                </c:pt>
                <c:pt idx="5">
                  <c:v>Алтайский край</c:v>
                </c:pt>
                <c:pt idx="6">
                  <c:v>Республика Бурятия</c:v>
                </c:pt>
                <c:pt idx="7">
                  <c:v>Омская область</c:v>
                </c:pt>
                <c:pt idx="8">
                  <c:v>Томская область</c:v>
                </c:pt>
                <c:pt idx="9">
                  <c:v>Забайкальский край</c:v>
                </c:pt>
                <c:pt idx="10">
                  <c:v>Республика Тыва</c:v>
                </c:pt>
                <c:pt idx="11">
                  <c:v>Республика Алтай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450.3</c:v>
                </c:pt>
                <c:pt idx="1">
                  <c:v>895.8</c:v>
                </c:pt>
                <c:pt idx="2">
                  <c:v>875.3</c:v>
                </c:pt>
                <c:pt idx="3">
                  <c:v>214.9</c:v>
                </c:pt>
                <c:pt idx="4">
                  <c:v>1543.1</c:v>
                </c:pt>
                <c:pt idx="5">
                  <c:v>336.2</c:v>
                </c:pt>
                <c:pt idx="6">
                  <c:v>63.2</c:v>
                </c:pt>
                <c:pt idx="7">
                  <c:v>262.5</c:v>
                </c:pt>
                <c:pt idx="8">
                  <c:v>187.5</c:v>
                </c:pt>
                <c:pt idx="9">
                  <c:v>421.7</c:v>
                </c:pt>
                <c:pt idx="10">
                  <c:v>7.6</c:v>
                </c:pt>
                <c:pt idx="1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330496"/>
        <c:axId val="122352768"/>
      </c:barChart>
      <c:catAx>
        <c:axId val="122330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22352768"/>
        <c:crosses val="autoZero"/>
        <c:auto val="1"/>
        <c:lblAlgn val="ctr"/>
        <c:lblOffset val="100"/>
        <c:noMultiLvlLbl val="0"/>
      </c:catAx>
      <c:valAx>
        <c:axId val="122352768"/>
        <c:scaling>
          <c:orientation val="minMax"/>
          <c:max val="7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  <c:crossAx val="122330496"/>
        <c:crosses val="autoZero"/>
        <c:crossBetween val="between"/>
        <c:majorUnit val="1000"/>
        <c:minorUnit val="200"/>
      </c:valAx>
    </c:plotArea>
    <c:legend>
      <c:legendPos val="t"/>
      <c:layout>
        <c:manualLayout>
          <c:xMode val="edge"/>
          <c:yMode val="edge"/>
          <c:x val="5.4561226913484702E-2"/>
          <c:y val="5.5854689846258236E-2"/>
          <c:w val="0.89999997605630022"/>
          <c:h val="5.53663539893065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5732711743330776"/>
          <c:y val="6.9121534124936115E-2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053823183260607"/>
          <c:y val="0.110664680512274"/>
          <c:w val="0.64179053874696268"/>
          <c:h val="0.889335319487725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1102703748305459"/>
                  <c:y val="-0.17017892062337411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555642169789947"/>
                  <c:y val="6.507572693362095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Страны дальнего зарубежья</c:v>
                </c:pt>
                <c:pt idx="1">
                  <c:v>Страны СНГ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63.7</c:v>
                </c:pt>
                <c:pt idx="1">
                  <c:v>36.300000000000004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11159362578948633"/>
          <c:w val="0.33805053844208982"/>
          <c:h val="0.88840637421051372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705725247617132"/>
          <c:y val="5.9291059961698582E-2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836083057852805E-2"/>
          <c:y val="0.13683675298704184"/>
          <c:w val="0.66181752524267612"/>
          <c:h val="0.86316325112551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20084518088153433"/>
                  <c:y val="-0.230019531370269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554292845004267"/>
                  <c:y val="9.2221767541426483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Страны дальнего зарубежья</c:v>
                </c:pt>
                <c:pt idx="1">
                  <c:v>Страны СНГ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70.599999999999994</c:v>
                </c:pt>
                <c:pt idx="1">
                  <c:v>29.4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январь-сентябрь</a:t>
            </a:r>
            <a:r>
              <a:rPr lang="ru-RU" sz="150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defRPr sz="1600"/>
            </a:pPr>
            <a:r>
              <a:rPr lang="ru-RU" sz="1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  <a:r>
              <a:rPr lang="ru-RU" sz="150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1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4679072985043598"/>
          <c:y val="2.180749193237273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92336606265964"/>
          <c:y val="0.18940104529990676"/>
          <c:w val="0.7915441009551164"/>
          <c:h val="0.631529421865441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январь-февраль 2017 года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20222237223495332"/>
                  <c:y val="-0.20382907505325951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215082811010245"/>
                  <c:y val="0.1068441182160670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76.8</c:v>
                </c:pt>
                <c:pt idx="1">
                  <c:v>23.2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202311327056729E-2"/>
          <c:y val="3.1234811130909028E-2"/>
          <c:w val="0.50829785776977732"/>
          <c:h val="0.51858441897269603"/>
        </c:manualLayout>
      </c:layout>
      <c:bar3DChart>
        <c:barDir val="col"/>
        <c:grouping val="stacked"/>
        <c:varyColors val="0"/>
        <c:ser>
          <c:idx val="7"/>
          <c:order val="0"/>
          <c:tx>
            <c:strRef>
              <c:f>Лист1!$A$9</c:f>
              <c:strCache>
                <c:ptCount val="1"/>
                <c:pt idx="0">
                  <c:v>Другие группы товаров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январь-август 2017</c:v>
                </c:pt>
              </c:strCache>
            </c:strRef>
          </c:cat>
          <c:val>
            <c:numRef>
              <c:f>Лист1!$B$9:$D$9</c:f>
              <c:numCache>
                <c:formatCode>General</c:formatCode>
                <c:ptCount val="3"/>
                <c:pt idx="0">
                  <c:v>3.4</c:v>
                </c:pt>
                <c:pt idx="1">
                  <c:v>4.0999999999999996</c:v>
                </c:pt>
                <c:pt idx="2">
                  <c:v>4.0999999999999996</c:v>
                </c:pt>
              </c:numCache>
            </c:numRef>
          </c:val>
        </c:ser>
        <c:ser>
          <c:idx val="6"/>
          <c:order val="1"/>
          <c:tx>
            <c:strRef>
              <c:f>Лист1!$A$8</c:f>
              <c:strCache>
                <c:ptCount val="1"/>
                <c:pt idx="0">
                  <c:v>Продовольственные товары и сельскохозяйственное сырьё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январь-август 2017</c:v>
                </c:pt>
              </c:strCache>
            </c:strRef>
          </c:cat>
          <c:val>
            <c:numRef>
              <c:f>Лист1!$B$8:$D$8</c:f>
              <c:numCache>
                <c:formatCode>General</c:formatCode>
                <c:ptCount val="3"/>
                <c:pt idx="0">
                  <c:v>2.7</c:v>
                </c:pt>
                <c:pt idx="1">
                  <c:v>4.4000000000000004</c:v>
                </c:pt>
                <c:pt idx="2">
                  <c:v>5.3</c:v>
                </c:pt>
              </c:numCache>
            </c:numRef>
          </c:val>
        </c:ser>
        <c:ser>
          <c:idx val="5"/>
          <c:order val="2"/>
          <c:tx>
            <c:strRef>
              <c:f>Лист1!$A$7</c:f>
              <c:strCache>
                <c:ptCount val="1"/>
                <c:pt idx="0">
                  <c:v>Топливно-энергетические товары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747141922752258E-3"/>
                  <c:y val="5.41398875335759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747141922752258E-3"/>
                  <c:y val="5.906237777692000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январь-август 2017</c:v>
                </c:pt>
              </c:strCache>
            </c:strRef>
          </c:cat>
          <c:val>
            <c:numRef>
              <c:f>Лист1!$B$7:$D$7</c:f>
              <c:numCache>
                <c:formatCode>General</c:formatCode>
                <c:ptCount val="3"/>
                <c:pt idx="0">
                  <c:v>33.5</c:v>
                </c:pt>
                <c:pt idx="1">
                  <c:v>18.8</c:v>
                </c:pt>
                <c:pt idx="2">
                  <c:v>44.5</c:v>
                </c:pt>
              </c:numCache>
            </c:numRef>
          </c:val>
        </c:ser>
        <c:ser>
          <c:idx val="4"/>
          <c:order val="3"/>
          <c:tx>
            <c:strRef>
              <c:f>Лист1!$A$6</c:f>
              <c:strCache>
                <c:ptCount val="1"/>
                <c:pt idx="0">
                  <c:v>Машины, оборудование и транспортные средства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747141922752258E-3"/>
                  <c:y val="5.906237777692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093218041245759E-2"/>
                  <c:y val="-4.4297015861736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093392740344031E-2"/>
                  <c:y val="2.06718322219220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январь-август 2017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53.3</c:v>
                </c:pt>
                <c:pt idx="1">
                  <c:v>55.6</c:v>
                </c:pt>
                <c:pt idx="2">
                  <c:v>31.7</c:v>
                </c:pt>
              </c:numCache>
            </c:numRef>
          </c:val>
        </c:ser>
        <c:ser>
          <c:idx val="3"/>
          <c:order val="4"/>
          <c:tx>
            <c:strRef>
              <c:f>Лист1!$A$5</c:f>
              <c:strCache>
                <c:ptCount val="1"/>
                <c:pt idx="0">
                  <c:v>Продукция химической промышленности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093218041245759E-2"/>
                  <c:y val="8.8588916084452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январь-август 2017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4.5999999999999996</c:v>
                </c:pt>
                <c:pt idx="1">
                  <c:v>9.9</c:v>
                </c:pt>
                <c:pt idx="2">
                  <c:v>8.2000000000000011</c:v>
                </c:pt>
              </c:numCache>
            </c:numRef>
          </c:val>
        </c:ser>
        <c:ser>
          <c:idx val="2"/>
          <c:order val="5"/>
          <c:tx>
            <c:strRef>
              <c:f>Лист1!$A$4</c:f>
              <c:strCache>
                <c:ptCount val="1"/>
                <c:pt idx="0">
                  <c:v>Древисина и целлюлозно-бумажные изделия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январь-август 2017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1.2</c:v>
                </c:pt>
                <c:pt idx="1">
                  <c:v>2.6</c:v>
                </c:pt>
                <c:pt idx="2">
                  <c:v>3.2</c:v>
                </c:pt>
              </c:numCache>
            </c:numRef>
          </c:val>
        </c:ser>
        <c:ser>
          <c:idx val="1"/>
          <c:order val="6"/>
          <c:tx>
            <c:strRef>
              <c:f>Лист1!$A$3</c:f>
              <c:strCache>
                <c:ptCount val="1"/>
                <c:pt idx="0">
                  <c:v>Металлы и изделия из них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январь-август 2017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0.70000000000000007</c:v>
                </c:pt>
                <c:pt idx="1">
                  <c:v>4.5999999999999996</c:v>
                </c:pt>
                <c:pt idx="2">
                  <c:v>2.8</c:v>
                </c:pt>
              </c:numCache>
            </c:numRef>
          </c:val>
        </c:ser>
        <c:ser>
          <c:idx val="0"/>
          <c:order val="7"/>
          <c:tx>
            <c:strRef>
              <c:f>Лист1!$A$2</c:f>
              <c:strCache>
                <c:ptCount val="1"/>
                <c:pt idx="0">
                  <c:v>Текстиль, текстильные изделия и обувь</c:v>
                </c:pt>
              </c:strCache>
            </c:strRef>
          </c:tx>
          <c:invertIfNegative val="0"/>
          <c:val>
            <c:numRef>
              <c:f>Лист1!$B$2:$D$2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319680"/>
        <c:axId val="129321216"/>
        <c:axId val="0"/>
      </c:bar3DChart>
      <c:catAx>
        <c:axId val="129319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129321216"/>
        <c:crosses val="autoZero"/>
        <c:auto val="1"/>
        <c:lblAlgn val="ctr"/>
        <c:lblOffset val="100"/>
        <c:noMultiLvlLbl val="0"/>
      </c:catAx>
      <c:valAx>
        <c:axId val="129321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129319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5916080143560742"/>
          <c:y val="0"/>
          <c:w val="0.39317048116065334"/>
          <c:h val="0.98675787850509189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859951334837236"/>
          <c:y val="1.587099080960238E-2"/>
          <c:w val="0.72548207643007612"/>
          <c:h val="0.71411715149915755"/>
        </c:manualLayout>
      </c:layout>
      <c:bar3DChart>
        <c:barDir val="col"/>
        <c:grouping val="stacked"/>
        <c:varyColors val="0"/>
        <c:ser>
          <c:idx val="7"/>
          <c:order val="0"/>
          <c:tx>
            <c:strRef>
              <c:f>Лист1!$A$9</c:f>
              <c:strCache>
                <c:ptCount val="1"/>
                <c:pt idx="0">
                  <c:v>Другие группы товаров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858165140355858E-2"/>
                  <c:y val="6.13834376851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290825701779288E-3"/>
                  <c:y val="3.069171884258926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январь-август 2017</c:v>
                </c:pt>
              </c:strCache>
            </c:strRef>
          </c:cat>
          <c:val>
            <c:numRef>
              <c:f>Лист1!$B$19:$D$19</c:f>
              <c:numCache>
                <c:formatCode>General</c:formatCode>
                <c:ptCount val="3"/>
                <c:pt idx="0">
                  <c:v>6.8</c:v>
                </c:pt>
                <c:pt idx="1">
                  <c:v>5.6</c:v>
                </c:pt>
                <c:pt idx="2">
                  <c:v>5.63</c:v>
                </c:pt>
              </c:numCache>
            </c:numRef>
          </c:val>
        </c:ser>
        <c:ser>
          <c:idx val="6"/>
          <c:order val="1"/>
          <c:tx>
            <c:strRef>
              <c:f>Лист1!$A$8</c:f>
              <c:strCache>
                <c:ptCount val="1"/>
                <c:pt idx="0">
                  <c:v>Продовольственные товары и сельскохозяйственное сырьё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858165140355858E-2"/>
                  <c:y val="-6.13834376851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5345859421294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58165140355858E-2"/>
                  <c:y val="-1.2276687537035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январь-август 2017</c:v>
                </c:pt>
              </c:strCache>
            </c:strRef>
          </c:cat>
          <c:val>
            <c:numRef>
              <c:f>Лист1!$B$18:$D$18</c:f>
              <c:numCache>
                <c:formatCode>General</c:formatCode>
                <c:ptCount val="3"/>
                <c:pt idx="0">
                  <c:v>8.6</c:v>
                </c:pt>
                <c:pt idx="1">
                  <c:v>7.7</c:v>
                </c:pt>
                <c:pt idx="2">
                  <c:v>8.6</c:v>
                </c:pt>
              </c:numCache>
            </c:numRef>
          </c:val>
        </c:ser>
        <c:ser>
          <c:idx val="5"/>
          <c:order val="2"/>
          <c:tx>
            <c:strRef>
              <c:f>Лист1!$A$7</c:f>
              <c:strCache>
                <c:ptCount val="1"/>
                <c:pt idx="0">
                  <c:v>Топливно-энергетические товары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январь-август 2017</c:v>
                </c:pt>
              </c:strCache>
            </c:strRef>
          </c:cat>
          <c:val>
            <c:numRef>
              <c:f>Лист1!$B$17:$D$17</c:f>
              <c:numCache>
                <c:formatCode>General</c:formatCode>
                <c:ptCount val="3"/>
                <c:pt idx="0">
                  <c:v>1</c:v>
                </c:pt>
                <c:pt idx="1">
                  <c:v>1.4</c:v>
                </c:pt>
                <c:pt idx="2">
                  <c:v>1.9700000000000002</c:v>
                </c:pt>
              </c:numCache>
            </c:numRef>
          </c:val>
        </c:ser>
        <c:ser>
          <c:idx val="4"/>
          <c:order val="3"/>
          <c:tx>
            <c:strRef>
              <c:f>Лист1!$A$6</c:f>
              <c:strCache>
                <c:ptCount val="1"/>
                <c:pt idx="0">
                  <c:v>Машины, оборудование и транспортные средства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645412850889644E-3"/>
                  <c:y val="-1.534585942129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787247710533787E-2"/>
                  <c:y val="-1.534585942129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51788995622751E-2"/>
                  <c:y val="-1.2276687537035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январь-август 2017</c:v>
                </c:pt>
              </c:strCache>
            </c:strRef>
          </c:cat>
          <c:val>
            <c:numRef>
              <c:f>Лист1!$B$16:$D$16</c:f>
              <c:numCache>
                <c:formatCode>General</c:formatCode>
                <c:ptCount val="3"/>
                <c:pt idx="0">
                  <c:v>45.3</c:v>
                </c:pt>
                <c:pt idx="1">
                  <c:v>48.2</c:v>
                </c:pt>
                <c:pt idx="2">
                  <c:v>46.1</c:v>
                </c:pt>
              </c:numCache>
            </c:numRef>
          </c:val>
        </c:ser>
        <c:ser>
          <c:idx val="3"/>
          <c:order val="4"/>
          <c:tx>
            <c:strRef>
              <c:f>Лист1!$A$5</c:f>
              <c:strCache>
                <c:ptCount val="1"/>
                <c:pt idx="0">
                  <c:v>Продукция химической промышленности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7787247710533787E-2"/>
                  <c:y val="-6.13834376851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68087156580067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январь-август 2017</c:v>
                </c:pt>
              </c:strCache>
            </c:strRef>
          </c:cat>
          <c:val>
            <c:numRef>
              <c:f>Лист1!$B$15:$D$15</c:f>
              <c:numCache>
                <c:formatCode>General</c:formatCode>
                <c:ptCount val="3"/>
                <c:pt idx="0">
                  <c:v>16.3</c:v>
                </c:pt>
                <c:pt idx="1">
                  <c:v>13.4</c:v>
                </c:pt>
                <c:pt idx="2">
                  <c:v>11.4</c:v>
                </c:pt>
              </c:numCache>
            </c:numRef>
          </c:val>
        </c:ser>
        <c:ser>
          <c:idx val="2"/>
          <c:order val="5"/>
          <c:tx>
            <c:strRef>
              <c:f>Лист1!$A$4</c:f>
              <c:strCache>
                <c:ptCount val="1"/>
                <c:pt idx="0">
                  <c:v>Древисина и целлюлозно-бумажные изделия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январь-август 2017</c:v>
                </c:pt>
              </c:strCache>
            </c:strRef>
          </c:cat>
          <c:val>
            <c:numRef>
              <c:f>Лист1!$B$14:$D$14</c:f>
              <c:numCache>
                <c:formatCode>General</c:formatCode>
                <c:ptCount val="3"/>
                <c:pt idx="0">
                  <c:v>1.8</c:v>
                </c:pt>
                <c:pt idx="1">
                  <c:v>1.3</c:v>
                </c:pt>
                <c:pt idx="2">
                  <c:v>1.5</c:v>
                </c:pt>
              </c:numCache>
            </c:numRef>
          </c:val>
        </c:ser>
        <c:ser>
          <c:idx val="1"/>
          <c:order val="6"/>
          <c:tx>
            <c:strRef>
              <c:f>Лист1!$A$3</c:f>
              <c:strCache>
                <c:ptCount val="1"/>
                <c:pt idx="0">
                  <c:v>Металлы и изделия из них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5.929082570177928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январь-август 2017</c:v>
                </c:pt>
              </c:strCache>
            </c:strRef>
          </c:cat>
          <c:val>
            <c:numRef>
              <c:f>Лист1!$B$13:$D$13</c:f>
              <c:numCache>
                <c:formatCode>General</c:formatCode>
                <c:ptCount val="3"/>
                <c:pt idx="0">
                  <c:v>7.9</c:v>
                </c:pt>
                <c:pt idx="1">
                  <c:v>13.2</c:v>
                </c:pt>
                <c:pt idx="2">
                  <c:v>15.2</c:v>
                </c:pt>
              </c:numCache>
            </c:numRef>
          </c:val>
        </c:ser>
        <c:ser>
          <c:idx val="0"/>
          <c:order val="7"/>
          <c:tx>
            <c:strRef>
              <c:f>Лист1!$A$2</c:f>
              <c:strCache>
                <c:ptCount val="1"/>
                <c:pt idx="0">
                  <c:v>Текстиль, текстильные изделия и обувь</c:v>
                </c:pt>
              </c:strCache>
            </c:strRef>
          </c:tx>
          <c:invertIfNegative val="0"/>
          <c:val>
            <c:numRef>
              <c:f>Лист1!$B$12:$D$12</c:f>
              <c:numCache>
                <c:formatCode>General</c:formatCode>
                <c:ptCount val="3"/>
                <c:pt idx="0">
                  <c:v>12.3</c:v>
                </c:pt>
                <c:pt idx="1">
                  <c:v>9.2000000000000011</c:v>
                </c:pt>
                <c:pt idx="2">
                  <c:v>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213184"/>
        <c:axId val="131214720"/>
        <c:axId val="0"/>
      </c:bar3DChart>
      <c:catAx>
        <c:axId val="131213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  <c:crossAx val="131214720"/>
        <c:crosses val="autoZero"/>
        <c:auto val="1"/>
        <c:lblAlgn val="ctr"/>
        <c:lblOffset val="100"/>
        <c:noMultiLvlLbl val="0"/>
      </c:catAx>
      <c:valAx>
        <c:axId val="131214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1213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01258307714148"/>
          <c:y val="0.13533016657631924"/>
          <c:w val="0.46586880847817852"/>
          <c:h val="0.7682803039351706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Япония (1,6%)</c:v>
                </c:pt>
                <c:pt idx="1">
                  <c:v>Сербия (2,1%)</c:v>
                </c:pt>
                <c:pt idx="2">
                  <c:v>Республика Корея (2,1%)</c:v>
                </c:pt>
                <c:pt idx="3">
                  <c:v>Германия (3,4%)</c:v>
                </c:pt>
                <c:pt idx="4">
                  <c:v>США (4,8%)</c:v>
                </c:pt>
                <c:pt idx="5">
                  <c:v>Бразилия (5,2%)</c:v>
                </c:pt>
                <c:pt idx="6">
                  <c:v>Белоруссия (5,4%)</c:v>
                </c:pt>
                <c:pt idx="7">
                  <c:v>Франция (10,4%)</c:v>
                </c:pt>
                <c:pt idx="8">
                  <c:v>Казахстан (11,3%)</c:v>
                </c:pt>
                <c:pt idx="9">
                  <c:v>КНР (38,7%)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1.6</c:v>
                </c:pt>
                <c:pt idx="1">
                  <c:v>2.1</c:v>
                </c:pt>
                <c:pt idx="2">
                  <c:v>2.1</c:v>
                </c:pt>
                <c:pt idx="3">
                  <c:v>3.4</c:v>
                </c:pt>
                <c:pt idx="4">
                  <c:v>4.8</c:v>
                </c:pt>
                <c:pt idx="5">
                  <c:v>5.2</c:v>
                </c:pt>
                <c:pt idx="6">
                  <c:v>5.4</c:v>
                </c:pt>
                <c:pt idx="7">
                  <c:v>10.4</c:v>
                </c:pt>
                <c:pt idx="8">
                  <c:v>11.3</c:v>
                </c:pt>
                <c:pt idx="9">
                  <c:v>38.700000000000003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967424"/>
        <c:axId val="130968960"/>
        <c:axId val="0"/>
      </c:bar3DChart>
      <c:catAx>
        <c:axId val="130967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30968960"/>
        <c:crosses val="autoZero"/>
        <c:auto val="1"/>
        <c:lblAlgn val="ctr"/>
        <c:lblOffset val="100"/>
        <c:noMultiLvlLbl val="0"/>
      </c:catAx>
      <c:valAx>
        <c:axId val="1309689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57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30967424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  <c:showDLblsOverMax val="0"/>
  </c:chart>
  <c:txPr>
    <a:bodyPr/>
    <a:lstStyle/>
    <a:p>
      <a:pPr>
        <a:defRPr sz="1736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5419098451619722"/>
          <c:y val="9.3523721535813759E-2"/>
          <c:w val="0.49830566375412311"/>
          <c:h val="0.7858871880341475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Лист1!$A$2:$A$11</c:f>
              <c:strCache>
                <c:ptCount val="10"/>
                <c:pt idx="0">
                  <c:v>Люксембург (2,4%)</c:v>
                </c:pt>
                <c:pt idx="1">
                  <c:v>Республика Корея (2,5%)</c:v>
                </c:pt>
                <c:pt idx="2">
                  <c:v>Белоруссия (2,5%)</c:v>
                </c:pt>
                <c:pt idx="3">
                  <c:v>Украина (2,8%)</c:v>
                </c:pt>
                <c:pt idx="4">
                  <c:v>США (3,3%)</c:v>
                </c:pt>
                <c:pt idx="5">
                  <c:v>Индия (3,7%)</c:v>
                </c:pt>
                <c:pt idx="6">
                  <c:v>Болгария (5,1%)</c:v>
                </c:pt>
                <c:pt idx="7">
                  <c:v>Германия (12,5%)</c:v>
                </c:pt>
                <c:pt idx="8">
                  <c:v>Казахстан (19,0%)</c:v>
                </c:pt>
                <c:pt idx="9">
                  <c:v>КНР (22,6%)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2.4</c:v>
                </c:pt>
                <c:pt idx="1">
                  <c:v>2.5</c:v>
                </c:pt>
                <c:pt idx="2">
                  <c:v>2.5</c:v>
                </c:pt>
                <c:pt idx="3">
                  <c:v>2.8</c:v>
                </c:pt>
                <c:pt idx="4">
                  <c:v>3.3</c:v>
                </c:pt>
                <c:pt idx="5">
                  <c:v>3.7</c:v>
                </c:pt>
                <c:pt idx="6">
                  <c:v>5.0999999999999996</c:v>
                </c:pt>
                <c:pt idx="7">
                  <c:v>12.5</c:v>
                </c:pt>
                <c:pt idx="8">
                  <c:v>19</c:v>
                </c:pt>
                <c:pt idx="9">
                  <c:v>22.6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993536"/>
        <c:axId val="130995328"/>
        <c:axId val="0"/>
      </c:bar3DChart>
      <c:catAx>
        <c:axId val="130993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30995328"/>
        <c:crosses val="autoZero"/>
        <c:auto val="1"/>
        <c:lblAlgn val="ctr"/>
        <c:lblOffset val="100"/>
        <c:noMultiLvlLbl val="0"/>
      </c:catAx>
      <c:valAx>
        <c:axId val="1309953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57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30993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593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437500000000001E-2"/>
          <c:w val="0.60976738845144351"/>
          <c:h val="0.863604569734870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cat>
            <c:strRef>
              <c:f>Лист1!$A$2:$A$20</c:f>
              <c:strCache>
                <c:ptCount val="19"/>
                <c:pt idx="0">
                  <c:v>Казахстан - 14,1%</c:v>
                </c:pt>
                <c:pt idx="1">
                  <c:v>КНР - 13,5%</c:v>
                </c:pt>
                <c:pt idx="2">
                  <c:v>Республика Сейшельские острова - 12,4%</c:v>
                </c:pt>
                <c:pt idx="3">
                  <c:v>Республика Кипр - 8,3%</c:v>
                </c:pt>
                <c:pt idx="4">
                  <c:v>Узбекистан - 5,3%</c:v>
                </c:pt>
                <c:pt idx="5">
                  <c:v>Германия - 3,4%</c:v>
                </c:pt>
                <c:pt idx="6">
                  <c:v>Панама - 3,1%</c:v>
                </c:pt>
                <c:pt idx="7">
                  <c:v>Белоруссия - 2,7%</c:v>
                </c:pt>
                <c:pt idx="8">
                  <c:v>Украина - 2,4%</c:v>
                </c:pt>
                <c:pt idx="9">
                  <c:v>Таджикистан - 2,2%</c:v>
                </c:pt>
                <c:pt idx="10">
                  <c:v>США - 2,1%</c:v>
                </c:pt>
                <c:pt idx="11">
                  <c:v>Киргизская Республика - 1,3%</c:v>
                </c:pt>
                <c:pt idx="12">
                  <c:v>Турецкая Республика - 1,1%</c:v>
                </c:pt>
                <c:pt idx="13">
                  <c:v>Франция - 0,8%</c:v>
                </c:pt>
                <c:pt idx="14">
                  <c:v>Индия - 0,8%</c:v>
                </c:pt>
                <c:pt idx="15">
                  <c:v>Люксембург - 0,7%</c:v>
                </c:pt>
                <c:pt idx="16">
                  <c:v>Швейцария - 0,7%</c:v>
                </c:pt>
                <c:pt idx="17">
                  <c:v>Польская Республика - 0,7%</c:v>
                </c:pt>
                <c:pt idx="18">
                  <c:v>Прочие страны (57 стран) - 24,4%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14.1</c:v>
                </c:pt>
                <c:pt idx="1">
                  <c:v>13.5</c:v>
                </c:pt>
                <c:pt idx="2">
                  <c:v>12.4</c:v>
                </c:pt>
                <c:pt idx="3">
                  <c:v>8.3000000000000007</c:v>
                </c:pt>
                <c:pt idx="4">
                  <c:v>5.3</c:v>
                </c:pt>
                <c:pt idx="5">
                  <c:v>3.4</c:v>
                </c:pt>
                <c:pt idx="6">
                  <c:v>3.1</c:v>
                </c:pt>
                <c:pt idx="7">
                  <c:v>2.7</c:v>
                </c:pt>
                <c:pt idx="8">
                  <c:v>2.4</c:v>
                </c:pt>
                <c:pt idx="9">
                  <c:v>2.2000000000000002</c:v>
                </c:pt>
                <c:pt idx="10">
                  <c:v>2.1</c:v>
                </c:pt>
                <c:pt idx="11">
                  <c:v>1.3</c:v>
                </c:pt>
                <c:pt idx="12">
                  <c:v>1.1000000000000001</c:v>
                </c:pt>
                <c:pt idx="13">
                  <c:v>0.8</c:v>
                </c:pt>
                <c:pt idx="14">
                  <c:v>0.8</c:v>
                </c:pt>
                <c:pt idx="15">
                  <c:v>0.70000000000000029</c:v>
                </c:pt>
                <c:pt idx="16">
                  <c:v>0.70000000000000029</c:v>
                </c:pt>
                <c:pt idx="17">
                  <c:v>0.70000000000000029</c:v>
                </c:pt>
                <c:pt idx="18">
                  <c:v>24.4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192836832895891"/>
          <c:y val="3.8963259722493652E-3"/>
          <c:w val="0.39668274278215243"/>
          <c:h val="0.93015927301153056"/>
        </c:manualLayout>
      </c:layout>
      <c:overlay val="0"/>
      <c:txPr>
        <a:bodyPr/>
        <a:lstStyle/>
        <a:p>
          <a:pPr>
            <a:defRPr sz="12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C8081-6CF7-4629-8CB7-138EABFD410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1A294A-3295-40D7-B23A-8E7B6E77C0CA}">
      <dgm:prSet phldrT="[Текст]" custT="1"/>
      <dgm:spPr>
        <a:solidFill>
          <a:srgbClr val="5DB18E"/>
        </a:solidFill>
      </dgm:spPr>
      <dgm:t>
        <a:bodyPr/>
        <a:lstStyle/>
        <a:p>
          <a:r>
            <a:rPr lang="ru-RU" sz="1400" b="1" kern="1200" dirty="0" smtClean="0">
              <a:solidFill>
                <a:srgbClr val="FFC000"/>
              </a:solidFill>
              <a:latin typeface="Tahoma" pitchFamily="34" charset="0"/>
              <a:ea typeface="+mn-ea"/>
              <a:cs typeface="Tahoma" pitchFamily="34" charset="0"/>
            </a:rPr>
            <a:t>Систематизация политики в области поддержки и развития экспортной деятельности</a:t>
          </a:r>
          <a:endParaRPr lang="ru-RU" sz="1400" b="1" kern="1200" dirty="0">
            <a:solidFill>
              <a:srgbClr val="FFC000"/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8CE3FB7D-560F-494F-B6FF-EEEC088A18EB}" type="parTrans" cxnId="{5CAAB35A-BE36-4E17-A58E-34DFCB67C75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3E20FFF-A613-4073-BE77-8CEE002DC3C2}" type="sibTrans" cxnId="{5CAAB35A-BE36-4E17-A58E-34DFCB67C75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4A3F0A8-2215-42C3-BE6F-5130BEA7969B}">
      <dgm:prSet phldrT="[Текст]" custT="1"/>
      <dgm:spPr>
        <a:solidFill>
          <a:srgbClr val="5DB18E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400" b="1" kern="1200" dirty="0" smtClean="0">
            <a:solidFill>
              <a:srgbClr val="FFC000"/>
            </a:solidFill>
            <a:latin typeface="Tahoma" pitchFamily="34" charset="0"/>
            <a:ea typeface="+mn-ea"/>
            <a:cs typeface="Tahoma" pitchFamily="34" charset="0"/>
          </a:endParaRPr>
        </a:p>
        <a:p>
          <a:r>
            <a:rPr lang="ru-RU" sz="1400" b="1" kern="1200" dirty="0" smtClean="0">
              <a:solidFill>
                <a:srgbClr val="FFC000"/>
              </a:solidFill>
              <a:latin typeface="Tahoma" pitchFamily="34" charset="0"/>
              <a:ea typeface="+mn-ea"/>
              <a:cs typeface="Tahoma" pitchFamily="34" charset="0"/>
            </a:rPr>
            <a:t>Региональный экспортный стандарт</a:t>
          </a:r>
          <a:endParaRPr lang="ru-RU" sz="1400" b="1" kern="1200" dirty="0">
            <a:solidFill>
              <a:srgbClr val="FFC000"/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3C45FF2E-0652-4308-9C01-18703720F761}" type="parTrans" cxnId="{A6FC194E-BC01-4D37-AB74-DC2F0EB27ED8}">
      <dgm:prSet/>
      <dgm:spPr>
        <a:solidFill>
          <a:srgbClr val="FFC000"/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5A653E9-0F03-40D2-9CA5-EAE6C8A0932C}" type="sibTrans" cxnId="{A6FC194E-BC01-4D37-AB74-DC2F0EB27ED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BD983E1-08DB-4E23-81DD-76E02C9D90AB}">
      <dgm:prSet phldrT="[Текст]" custT="1"/>
      <dgm:spPr>
        <a:solidFill>
          <a:srgbClr val="5DB18E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b="1" kern="1200" dirty="0" smtClean="0">
              <a:solidFill>
                <a:srgbClr val="FFC000"/>
              </a:solidFill>
              <a:latin typeface="Tahoma" pitchFamily="34" charset="0"/>
              <a:ea typeface="+mn-ea"/>
              <a:cs typeface="Tahoma" pitchFamily="34" charset="0"/>
            </a:rPr>
            <a:t>Региональная поддержка экспорта </a:t>
          </a:r>
        </a:p>
        <a:p>
          <a:r>
            <a:rPr lang="ru-RU" sz="1400" b="1" kern="1200" dirty="0" smtClean="0">
              <a:solidFill>
                <a:srgbClr val="FFC000"/>
              </a:solidFill>
              <a:latin typeface="Tahoma" pitchFamily="34" charset="0"/>
              <a:ea typeface="+mn-ea"/>
              <a:cs typeface="Tahoma" pitchFamily="34" charset="0"/>
            </a:rPr>
            <a:t>(0,01% ВРП)</a:t>
          </a:r>
          <a:endParaRPr lang="ru-RU" sz="1400" b="1" kern="1200" dirty="0">
            <a:solidFill>
              <a:srgbClr val="FFC000"/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1CFC78B0-6276-42CA-97B8-08AA59E273E8}" type="parTrans" cxnId="{E726BE2E-8147-4900-9D5F-4CD0A832C0F6}">
      <dgm:prSet/>
      <dgm:spPr>
        <a:solidFill>
          <a:srgbClr val="FFC000"/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9737856-8A98-4BD7-8F6D-C4777BDAB335}" type="sibTrans" cxnId="{E726BE2E-8147-4900-9D5F-4CD0A832C0F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4DB9074-C2AB-49D4-89CC-95A847B9D650}">
      <dgm:prSet phldrT="[Текст]" custT="1"/>
      <dgm:spPr>
        <a:solidFill>
          <a:srgbClr val="5DB18E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400" b="1" kern="1200" dirty="0" smtClean="0">
              <a:solidFill>
                <a:srgbClr val="FFC000"/>
              </a:solidFill>
              <a:latin typeface="Tahoma" pitchFamily="34" charset="0"/>
              <a:ea typeface="+mn-ea"/>
              <a:cs typeface="Tahoma" pitchFamily="34" charset="0"/>
            </a:rPr>
            <a:t>Проектный офис в Правительстве НСО</a:t>
          </a:r>
          <a:endParaRPr lang="ru-RU" sz="1400" b="1" kern="1200" dirty="0">
            <a:solidFill>
              <a:srgbClr val="FFC000"/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50022B32-77A7-46F9-803B-945009D15FE8}" type="parTrans" cxnId="{AC71FEB4-058D-44DD-96BC-9FCF6B5101CA}">
      <dgm:prSet/>
      <dgm:spPr>
        <a:solidFill>
          <a:srgbClr val="FFC000"/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FE4E9F2-AC5C-419A-9552-93679CF28FCC}" type="sibTrans" cxnId="{AC71FEB4-058D-44DD-96BC-9FCF6B5101C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2BEBC4C-9984-4737-BC60-787E287D8EC7}" type="pres">
      <dgm:prSet presAssocID="{2FCC8081-6CF7-4629-8CB7-138EABFD410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73A2DE-88ED-4C7F-B1A6-89B2F2EDB001}" type="pres">
      <dgm:prSet presAssocID="{C11A294A-3295-40D7-B23A-8E7B6E77C0CA}" presName="centerShape" presStyleLbl="node0" presStyleIdx="0" presStyleCnt="1" custScaleX="112915" custScaleY="110670"/>
      <dgm:spPr/>
      <dgm:t>
        <a:bodyPr/>
        <a:lstStyle/>
        <a:p>
          <a:endParaRPr lang="ru-RU"/>
        </a:p>
      </dgm:t>
    </dgm:pt>
    <dgm:pt modelId="{4EBADD8A-3474-4E21-8D9A-DAE73FCEE4CC}" type="pres">
      <dgm:prSet presAssocID="{3C45FF2E-0652-4308-9C01-18703720F761}" presName="parTrans" presStyleLbl="bgSibTrans2D1" presStyleIdx="0" presStyleCnt="3" custLinFactNeighborY="16076"/>
      <dgm:spPr/>
      <dgm:t>
        <a:bodyPr/>
        <a:lstStyle/>
        <a:p>
          <a:endParaRPr lang="ru-RU"/>
        </a:p>
      </dgm:t>
    </dgm:pt>
    <dgm:pt modelId="{1763F37D-E5A3-4CC7-A998-6F3384EF9418}" type="pres">
      <dgm:prSet presAssocID="{24A3F0A8-2215-42C3-BE6F-5130BEA7969B}" presName="node" presStyleLbl="node1" presStyleIdx="0" presStyleCnt="3" custRadScaleRad="116280" custRadScaleInc="-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0EFE8-26DB-4480-8281-EFFBD7A285ED}" type="pres">
      <dgm:prSet presAssocID="{1CFC78B0-6276-42CA-97B8-08AA59E273E8}" presName="parTrans" presStyleLbl="bgSibTrans2D1" presStyleIdx="1" presStyleCnt="3" custLinFactNeighborY="16900"/>
      <dgm:spPr/>
      <dgm:t>
        <a:bodyPr/>
        <a:lstStyle/>
        <a:p>
          <a:endParaRPr lang="ru-RU"/>
        </a:p>
      </dgm:t>
    </dgm:pt>
    <dgm:pt modelId="{2EF4BDA6-5035-4528-BDCF-1E593A5E4F09}" type="pres">
      <dgm:prSet presAssocID="{BBD983E1-08DB-4E23-81DD-76E02C9D90A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521A3-D4EC-45F3-94FD-B21023ECB439}" type="pres">
      <dgm:prSet presAssocID="{50022B32-77A7-46F9-803B-945009D15FE8}" presName="parTrans" presStyleLbl="bgSibTrans2D1" presStyleIdx="2" presStyleCnt="3" custLinFactNeighborX="-3684" custLinFactNeighborY="17610"/>
      <dgm:spPr/>
      <dgm:t>
        <a:bodyPr/>
        <a:lstStyle/>
        <a:p>
          <a:endParaRPr lang="ru-RU"/>
        </a:p>
      </dgm:t>
    </dgm:pt>
    <dgm:pt modelId="{088CA9BE-712B-4E84-93D4-EDFF4C1F6E40}" type="pres">
      <dgm:prSet presAssocID="{D4DB9074-C2AB-49D4-89CC-95A847B9D650}" presName="node" presStyleLbl="node1" presStyleIdx="2" presStyleCnt="3" custRadScaleRad="114680" custRadScaleInc="2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279E8A-E5BE-45F8-999B-507224A36560}" type="presOf" srcId="{C11A294A-3295-40D7-B23A-8E7B6E77C0CA}" destId="{7673A2DE-88ED-4C7F-B1A6-89B2F2EDB001}" srcOrd="0" destOrd="0" presId="urn:microsoft.com/office/officeart/2005/8/layout/radial4"/>
    <dgm:cxn modelId="{0E1E79F3-F1C9-4C84-927D-9FD996EC6FF3}" type="presOf" srcId="{1CFC78B0-6276-42CA-97B8-08AA59E273E8}" destId="{AE90EFE8-26DB-4480-8281-EFFBD7A285ED}" srcOrd="0" destOrd="0" presId="urn:microsoft.com/office/officeart/2005/8/layout/radial4"/>
    <dgm:cxn modelId="{9327B851-3B66-4DEE-B137-ED4760CA5EB2}" type="presOf" srcId="{D4DB9074-C2AB-49D4-89CC-95A847B9D650}" destId="{088CA9BE-712B-4E84-93D4-EDFF4C1F6E40}" srcOrd="0" destOrd="0" presId="urn:microsoft.com/office/officeart/2005/8/layout/radial4"/>
    <dgm:cxn modelId="{40647CB1-DD7C-43A9-8443-013AB842D79F}" type="presOf" srcId="{2FCC8081-6CF7-4629-8CB7-138EABFD410D}" destId="{62BEBC4C-9984-4737-BC60-787E287D8EC7}" srcOrd="0" destOrd="0" presId="urn:microsoft.com/office/officeart/2005/8/layout/radial4"/>
    <dgm:cxn modelId="{A6FC194E-BC01-4D37-AB74-DC2F0EB27ED8}" srcId="{C11A294A-3295-40D7-B23A-8E7B6E77C0CA}" destId="{24A3F0A8-2215-42C3-BE6F-5130BEA7969B}" srcOrd="0" destOrd="0" parTransId="{3C45FF2E-0652-4308-9C01-18703720F761}" sibTransId="{65A653E9-0F03-40D2-9CA5-EAE6C8A0932C}"/>
    <dgm:cxn modelId="{EB354184-7DF8-4067-8036-698BE6F45C0F}" type="presOf" srcId="{BBD983E1-08DB-4E23-81DD-76E02C9D90AB}" destId="{2EF4BDA6-5035-4528-BDCF-1E593A5E4F09}" srcOrd="0" destOrd="0" presId="urn:microsoft.com/office/officeart/2005/8/layout/radial4"/>
    <dgm:cxn modelId="{5CAAB35A-BE36-4E17-A58E-34DFCB67C75A}" srcId="{2FCC8081-6CF7-4629-8CB7-138EABFD410D}" destId="{C11A294A-3295-40D7-B23A-8E7B6E77C0CA}" srcOrd="0" destOrd="0" parTransId="{8CE3FB7D-560F-494F-B6FF-EEEC088A18EB}" sibTransId="{73E20FFF-A613-4073-BE77-8CEE002DC3C2}"/>
    <dgm:cxn modelId="{AC71FEB4-058D-44DD-96BC-9FCF6B5101CA}" srcId="{C11A294A-3295-40D7-B23A-8E7B6E77C0CA}" destId="{D4DB9074-C2AB-49D4-89CC-95A847B9D650}" srcOrd="2" destOrd="0" parTransId="{50022B32-77A7-46F9-803B-945009D15FE8}" sibTransId="{DFE4E9F2-AC5C-419A-9552-93679CF28FCC}"/>
    <dgm:cxn modelId="{E55F9994-BAE5-4804-8D52-14BFF7BB6473}" type="presOf" srcId="{3C45FF2E-0652-4308-9C01-18703720F761}" destId="{4EBADD8A-3474-4E21-8D9A-DAE73FCEE4CC}" srcOrd="0" destOrd="0" presId="urn:microsoft.com/office/officeart/2005/8/layout/radial4"/>
    <dgm:cxn modelId="{E9961749-38BC-4662-9BEA-E18E178FFF2D}" type="presOf" srcId="{24A3F0A8-2215-42C3-BE6F-5130BEA7969B}" destId="{1763F37D-E5A3-4CC7-A998-6F3384EF9418}" srcOrd="0" destOrd="0" presId="urn:microsoft.com/office/officeart/2005/8/layout/radial4"/>
    <dgm:cxn modelId="{07B3BE9A-89EF-4D29-97B9-1CDC59BFD894}" type="presOf" srcId="{50022B32-77A7-46F9-803B-945009D15FE8}" destId="{FC3521A3-D4EC-45F3-94FD-B21023ECB439}" srcOrd="0" destOrd="0" presId="urn:microsoft.com/office/officeart/2005/8/layout/radial4"/>
    <dgm:cxn modelId="{E726BE2E-8147-4900-9D5F-4CD0A832C0F6}" srcId="{C11A294A-3295-40D7-B23A-8E7B6E77C0CA}" destId="{BBD983E1-08DB-4E23-81DD-76E02C9D90AB}" srcOrd="1" destOrd="0" parTransId="{1CFC78B0-6276-42CA-97B8-08AA59E273E8}" sibTransId="{B9737856-8A98-4BD7-8F6D-C4777BDAB335}"/>
    <dgm:cxn modelId="{3AF2B581-2DAE-4911-BFAB-D8FA90530A0B}" type="presParOf" srcId="{62BEBC4C-9984-4737-BC60-787E287D8EC7}" destId="{7673A2DE-88ED-4C7F-B1A6-89B2F2EDB001}" srcOrd="0" destOrd="0" presId="urn:microsoft.com/office/officeart/2005/8/layout/radial4"/>
    <dgm:cxn modelId="{159A77A2-5A2B-4560-892B-3DAF2834AC54}" type="presParOf" srcId="{62BEBC4C-9984-4737-BC60-787E287D8EC7}" destId="{4EBADD8A-3474-4E21-8D9A-DAE73FCEE4CC}" srcOrd="1" destOrd="0" presId="urn:microsoft.com/office/officeart/2005/8/layout/radial4"/>
    <dgm:cxn modelId="{7BE82161-CCC5-453D-82E8-B0B0E005E39B}" type="presParOf" srcId="{62BEBC4C-9984-4737-BC60-787E287D8EC7}" destId="{1763F37D-E5A3-4CC7-A998-6F3384EF9418}" srcOrd="2" destOrd="0" presId="urn:microsoft.com/office/officeart/2005/8/layout/radial4"/>
    <dgm:cxn modelId="{592A9A41-0FEB-4E34-BE1E-B72364048ABA}" type="presParOf" srcId="{62BEBC4C-9984-4737-BC60-787E287D8EC7}" destId="{AE90EFE8-26DB-4480-8281-EFFBD7A285ED}" srcOrd="3" destOrd="0" presId="urn:microsoft.com/office/officeart/2005/8/layout/radial4"/>
    <dgm:cxn modelId="{D462AA0A-4320-493A-8026-533DBAC4F41C}" type="presParOf" srcId="{62BEBC4C-9984-4737-BC60-787E287D8EC7}" destId="{2EF4BDA6-5035-4528-BDCF-1E593A5E4F09}" srcOrd="4" destOrd="0" presId="urn:microsoft.com/office/officeart/2005/8/layout/radial4"/>
    <dgm:cxn modelId="{357806A3-7E31-497F-A0DB-4FCFF984FEA6}" type="presParOf" srcId="{62BEBC4C-9984-4737-BC60-787E287D8EC7}" destId="{FC3521A3-D4EC-45F3-94FD-B21023ECB439}" srcOrd="5" destOrd="0" presId="urn:microsoft.com/office/officeart/2005/8/layout/radial4"/>
    <dgm:cxn modelId="{41A68F31-48B1-448B-B440-806113DB33B8}" type="presParOf" srcId="{62BEBC4C-9984-4737-BC60-787E287D8EC7}" destId="{088CA9BE-712B-4E84-93D4-EDFF4C1F6E4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C8FEC0-94D3-4D6A-8DAA-938407E27D8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0ABB74-F4FB-4B85-980B-29AE45B79A5D}">
      <dgm:prSet phldrT="[Текст]" custT="1"/>
      <dgm:spPr/>
      <dgm:t>
        <a:bodyPr/>
        <a:lstStyle/>
        <a:p>
          <a:r>
            <a: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Экспортный проект  </a:t>
          </a:r>
          <a:r>
            <a: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подразумевает поиск региональной компанией внешних рынков сбыта</a:t>
          </a:r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AB30FB6-1CCE-4AC5-A4FA-A16AA942D430}" type="parTrans" cxnId="{5BD6CECE-8CE8-4331-A137-99AC9D891F12}">
      <dgm:prSet/>
      <dgm:spPr/>
      <dgm:t>
        <a:bodyPr/>
        <a:lstStyle/>
        <a:p>
          <a:endParaRPr lang="ru-RU"/>
        </a:p>
      </dgm:t>
    </dgm:pt>
    <dgm:pt modelId="{D96F3DDB-C8E5-441C-A8E6-28B6D8DAD5B0}" type="sibTrans" cxnId="{5BD6CECE-8CE8-4331-A137-99AC9D891F12}">
      <dgm:prSet/>
      <dgm:spPr/>
      <dgm:t>
        <a:bodyPr/>
        <a:lstStyle/>
        <a:p>
          <a:endParaRPr lang="ru-RU"/>
        </a:p>
      </dgm:t>
    </dgm:pt>
    <dgm:pt modelId="{054E01B6-8818-47C6-B3BC-B701358292F4}">
      <dgm:prSet phldrT="[Текст]" custT="1"/>
      <dgm:spPr/>
      <dgm:t>
        <a:bodyPr/>
        <a:lstStyle/>
        <a:p>
          <a:r>
            <a: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Инвестиционный проект  </a:t>
          </a:r>
          <a:r>
            <a: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нацелен на привлечение иностранной компании к инвестированию в региональный проект </a:t>
          </a:r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8465B43-26C3-4340-A0D4-B8D195052B1F}" type="parTrans" cxnId="{6757A220-075E-496D-948F-603B76F6F9F2}">
      <dgm:prSet/>
      <dgm:spPr/>
      <dgm:t>
        <a:bodyPr/>
        <a:lstStyle/>
        <a:p>
          <a:endParaRPr lang="ru-RU"/>
        </a:p>
      </dgm:t>
    </dgm:pt>
    <dgm:pt modelId="{81A83865-54F3-4DDA-92B4-B01755206F6D}" type="sibTrans" cxnId="{6757A220-075E-496D-948F-603B76F6F9F2}">
      <dgm:prSet/>
      <dgm:spPr/>
      <dgm:t>
        <a:bodyPr/>
        <a:lstStyle/>
        <a:p>
          <a:endParaRPr lang="ru-RU"/>
        </a:p>
      </dgm:t>
    </dgm:pt>
    <dgm:pt modelId="{49CD517B-F698-4F92-B83C-CFDAE1FF0359}">
      <dgm:prSet phldrT="[Текст]" custT="1"/>
      <dgm:spPr/>
      <dgm:t>
        <a:bodyPr/>
        <a:lstStyle/>
        <a:p>
          <a:r>
            <a: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Проект по привлечению иностранных резидентов </a:t>
          </a:r>
          <a:r>
            <a: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особые экономические зоны, промышленные и научные парки</a:t>
          </a:r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EE0206-F91E-441D-93E1-6104BD23CB8E}" type="parTrans" cxnId="{8DF5D1CA-9A52-404C-8E3B-9828CBC38E4D}">
      <dgm:prSet/>
      <dgm:spPr/>
      <dgm:t>
        <a:bodyPr/>
        <a:lstStyle/>
        <a:p>
          <a:endParaRPr lang="ru-RU"/>
        </a:p>
      </dgm:t>
    </dgm:pt>
    <dgm:pt modelId="{C41F8D9A-8BC9-40C5-8EF5-342EFEDB8DC8}" type="sibTrans" cxnId="{8DF5D1CA-9A52-404C-8E3B-9828CBC38E4D}">
      <dgm:prSet/>
      <dgm:spPr/>
      <dgm:t>
        <a:bodyPr/>
        <a:lstStyle/>
        <a:p>
          <a:endParaRPr lang="ru-RU"/>
        </a:p>
      </dgm:t>
    </dgm:pt>
    <dgm:pt modelId="{E21C96FB-3F39-4A11-848D-17AC1C5BB61E}" type="pres">
      <dgm:prSet presAssocID="{3AC8FEC0-94D3-4D6A-8DAA-938407E27D8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F010C21-D6E0-4BFE-A2EC-8FD546C260D3}" type="pres">
      <dgm:prSet presAssocID="{3AC8FEC0-94D3-4D6A-8DAA-938407E27D87}" presName="Name1" presStyleCnt="0"/>
      <dgm:spPr/>
    </dgm:pt>
    <dgm:pt modelId="{08063A9B-55D8-438E-8A3D-5B50D3075923}" type="pres">
      <dgm:prSet presAssocID="{3AC8FEC0-94D3-4D6A-8DAA-938407E27D87}" presName="cycle" presStyleCnt="0"/>
      <dgm:spPr/>
    </dgm:pt>
    <dgm:pt modelId="{BEA10B81-5AEB-4A82-8451-5287F2CD9456}" type="pres">
      <dgm:prSet presAssocID="{3AC8FEC0-94D3-4D6A-8DAA-938407E27D87}" presName="srcNode" presStyleLbl="node1" presStyleIdx="0" presStyleCnt="3"/>
      <dgm:spPr/>
    </dgm:pt>
    <dgm:pt modelId="{DBE61F4D-8BF0-4060-AA6C-2DD17E187B5A}" type="pres">
      <dgm:prSet presAssocID="{3AC8FEC0-94D3-4D6A-8DAA-938407E27D87}" presName="conn" presStyleLbl="parChTrans1D2" presStyleIdx="0" presStyleCnt="1"/>
      <dgm:spPr/>
      <dgm:t>
        <a:bodyPr/>
        <a:lstStyle/>
        <a:p>
          <a:endParaRPr lang="ru-RU"/>
        </a:p>
      </dgm:t>
    </dgm:pt>
    <dgm:pt modelId="{786D8C2E-2961-41C5-9183-9FCDF922F59F}" type="pres">
      <dgm:prSet presAssocID="{3AC8FEC0-94D3-4D6A-8DAA-938407E27D87}" presName="extraNode" presStyleLbl="node1" presStyleIdx="0" presStyleCnt="3"/>
      <dgm:spPr/>
    </dgm:pt>
    <dgm:pt modelId="{62EE0A73-24CC-4DF3-B071-2AD89792F00D}" type="pres">
      <dgm:prSet presAssocID="{3AC8FEC0-94D3-4D6A-8DAA-938407E27D87}" presName="dstNode" presStyleLbl="node1" presStyleIdx="0" presStyleCnt="3"/>
      <dgm:spPr/>
    </dgm:pt>
    <dgm:pt modelId="{651CB78C-385A-4EFD-A3B2-1DCC228A1248}" type="pres">
      <dgm:prSet presAssocID="{E40ABB74-F4FB-4B85-980B-29AE45B79A5D}" presName="text_1" presStyleLbl="node1" presStyleIdx="0" presStyleCnt="3" custScaleY="150996" custLinFactNeighborY="-3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21239-B9A9-41C7-BAA3-C10BD0E489C7}" type="pres">
      <dgm:prSet presAssocID="{E40ABB74-F4FB-4B85-980B-29AE45B79A5D}" presName="accent_1" presStyleCnt="0"/>
      <dgm:spPr/>
    </dgm:pt>
    <dgm:pt modelId="{7FCDCC1F-B440-418F-BA81-E24D60B45889}" type="pres">
      <dgm:prSet presAssocID="{E40ABB74-F4FB-4B85-980B-29AE45B79A5D}" presName="accentRepeatNode" presStyleLbl="solidFgAcc1" presStyleIdx="0" presStyleCnt="3" custLinFactNeighborY="-24948"/>
      <dgm:spPr>
        <a:solidFill>
          <a:srgbClr val="FFFF00"/>
        </a:solidFill>
      </dgm:spPr>
    </dgm:pt>
    <dgm:pt modelId="{FD6308DE-2F03-47F3-A881-968EF7F13BDD}" type="pres">
      <dgm:prSet presAssocID="{054E01B6-8818-47C6-B3BC-B701358292F4}" presName="text_2" presStyleLbl="node1" presStyleIdx="1" presStyleCnt="3" custScaleY="143949" custLinFactNeighborX="-750" custLinFactNeighborY="-16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12F5C-60D1-47A4-A1F4-0D951F84C5DC}" type="pres">
      <dgm:prSet presAssocID="{054E01B6-8818-47C6-B3BC-B701358292F4}" presName="accent_2" presStyleCnt="0"/>
      <dgm:spPr/>
    </dgm:pt>
    <dgm:pt modelId="{F4EC304D-F474-45C5-9E52-E2EAFAEED964}" type="pres">
      <dgm:prSet presAssocID="{054E01B6-8818-47C6-B3BC-B701358292F4}" presName="accentRepeatNode" presStyleLbl="solidFgAcc1" presStyleIdx="1" presStyleCnt="3" custLinFactNeighborX="4215" custLinFactNeighborY="-7004"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A7839C75-AD84-469B-9841-0D5A2ABB21D0}" type="pres">
      <dgm:prSet presAssocID="{49CD517B-F698-4F92-B83C-CFDAE1FF0359}" presName="text_3" presStyleLbl="node1" presStyleIdx="2" presStyleCnt="3" custScaleY="181572" custLinFactNeighborY="4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D5074-385A-454D-9FC7-31F3956F9013}" type="pres">
      <dgm:prSet presAssocID="{49CD517B-F698-4F92-B83C-CFDAE1FF0359}" presName="accent_3" presStyleCnt="0"/>
      <dgm:spPr/>
    </dgm:pt>
    <dgm:pt modelId="{25B65909-FF2C-4468-89AE-8679A9B412A1}" type="pres">
      <dgm:prSet presAssocID="{49CD517B-F698-4F92-B83C-CFDAE1FF0359}" presName="accentRepeatNode" presStyleLbl="solidFgAcc1" presStyleIdx="2" presStyleCnt="3" custLinFactNeighborX="6297" custLinFactNeighborY="7334"/>
      <dgm:spPr>
        <a:solidFill>
          <a:srgbClr val="159B42"/>
        </a:solidFill>
      </dgm:spPr>
    </dgm:pt>
  </dgm:ptLst>
  <dgm:cxnLst>
    <dgm:cxn modelId="{DB4DC928-3F4E-423D-A1F5-E207AF1A31F5}" type="presOf" srcId="{054E01B6-8818-47C6-B3BC-B701358292F4}" destId="{FD6308DE-2F03-47F3-A881-968EF7F13BDD}" srcOrd="0" destOrd="0" presId="urn:microsoft.com/office/officeart/2008/layout/VerticalCurvedList"/>
    <dgm:cxn modelId="{6757A220-075E-496D-948F-603B76F6F9F2}" srcId="{3AC8FEC0-94D3-4D6A-8DAA-938407E27D87}" destId="{054E01B6-8818-47C6-B3BC-B701358292F4}" srcOrd="1" destOrd="0" parTransId="{18465B43-26C3-4340-A0D4-B8D195052B1F}" sibTransId="{81A83865-54F3-4DDA-92B4-B01755206F6D}"/>
    <dgm:cxn modelId="{5BD6CECE-8CE8-4331-A137-99AC9D891F12}" srcId="{3AC8FEC0-94D3-4D6A-8DAA-938407E27D87}" destId="{E40ABB74-F4FB-4B85-980B-29AE45B79A5D}" srcOrd="0" destOrd="0" parTransId="{9AB30FB6-1CCE-4AC5-A4FA-A16AA942D430}" sibTransId="{D96F3DDB-C8E5-441C-A8E6-28B6D8DAD5B0}"/>
    <dgm:cxn modelId="{FA553438-AEB4-4177-AA72-495DF921CC6A}" type="presOf" srcId="{E40ABB74-F4FB-4B85-980B-29AE45B79A5D}" destId="{651CB78C-385A-4EFD-A3B2-1DCC228A1248}" srcOrd="0" destOrd="0" presId="urn:microsoft.com/office/officeart/2008/layout/VerticalCurvedList"/>
    <dgm:cxn modelId="{8DF5D1CA-9A52-404C-8E3B-9828CBC38E4D}" srcId="{3AC8FEC0-94D3-4D6A-8DAA-938407E27D87}" destId="{49CD517B-F698-4F92-B83C-CFDAE1FF0359}" srcOrd="2" destOrd="0" parTransId="{41EE0206-F91E-441D-93E1-6104BD23CB8E}" sibTransId="{C41F8D9A-8BC9-40C5-8EF5-342EFEDB8DC8}"/>
    <dgm:cxn modelId="{8B75CB2C-0B94-421C-B3BB-565ED1ED3A4B}" type="presOf" srcId="{49CD517B-F698-4F92-B83C-CFDAE1FF0359}" destId="{A7839C75-AD84-469B-9841-0D5A2ABB21D0}" srcOrd="0" destOrd="0" presId="urn:microsoft.com/office/officeart/2008/layout/VerticalCurvedList"/>
    <dgm:cxn modelId="{6D69DA69-A3E5-4054-8306-D85D0BF7B405}" type="presOf" srcId="{3AC8FEC0-94D3-4D6A-8DAA-938407E27D87}" destId="{E21C96FB-3F39-4A11-848D-17AC1C5BB61E}" srcOrd="0" destOrd="0" presId="urn:microsoft.com/office/officeart/2008/layout/VerticalCurvedList"/>
    <dgm:cxn modelId="{18850ABC-743F-4A4A-B1B2-93670B6A5C82}" type="presOf" srcId="{D96F3DDB-C8E5-441C-A8E6-28B6D8DAD5B0}" destId="{DBE61F4D-8BF0-4060-AA6C-2DD17E187B5A}" srcOrd="0" destOrd="0" presId="urn:microsoft.com/office/officeart/2008/layout/VerticalCurvedList"/>
    <dgm:cxn modelId="{D7D59FB4-2791-4DBC-9116-25177059EC89}" type="presParOf" srcId="{E21C96FB-3F39-4A11-848D-17AC1C5BB61E}" destId="{1F010C21-D6E0-4BFE-A2EC-8FD546C260D3}" srcOrd="0" destOrd="0" presId="urn:microsoft.com/office/officeart/2008/layout/VerticalCurvedList"/>
    <dgm:cxn modelId="{6C878536-F3C6-405C-BC84-89F04B143B64}" type="presParOf" srcId="{1F010C21-D6E0-4BFE-A2EC-8FD546C260D3}" destId="{08063A9B-55D8-438E-8A3D-5B50D3075923}" srcOrd="0" destOrd="0" presId="urn:microsoft.com/office/officeart/2008/layout/VerticalCurvedList"/>
    <dgm:cxn modelId="{36CD047F-A63F-464C-8BCC-0DAD52DD7C50}" type="presParOf" srcId="{08063A9B-55D8-438E-8A3D-5B50D3075923}" destId="{BEA10B81-5AEB-4A82-8451-5287F2CD9456}" srcOrd="0" destOrd="0" presId="urn:microsoft.com/office/officeart/2008/layout/VerticalCurvedList"/>
    <dgm:cxn modelId="{8011D2F2-C256-4C86-B06C-B44F1E7DD228}" type="presParOf" srcId="{08063A9B-55D8-438E-8A3D-5B50D3075923}" destId="{DBE61F4D-8BF0-4060-AA6C-2DD17E187B5A}" srcOrd="1" destOrd="0" presId="urn:microsoft.com/office/officeart/2008/layout/VerticalCurvedList"/>
    <dgm:cxn modelId="{14B1ED30-718B-4874-99D5-4D07047DA515}" type="presParOf" srcId="{08063A9B-55D8-438E-8A3D-5B50D3075923}" destId="{786D8C2E-2961-41C5-9183-9FCDF922F59F}" srcOrd="2" destOrd="0" presId="urn:microsoft.com/office/officeart/2008/layout/VerticalCurvedList"/>
    <dgm:cxn modelId="{DBA30B47-B40D-488A-8AD7-4757020016A4}" type="presParOf" srcId="{08063A9B-55D8-438E-8A3D-5B50D3075923}" destId="{62EE0A73-24CC-4DF3-B071-2AD89792F00D}" srcOrd="3" destOrd="0" presId="urn:microsoft.com/office/officeart/2008/layout/VerticalCurvedList"/>
    <dgm:cxn modelId="{22712079-A373-43C4-B4AA-2C004821A1C2}" type="presParOf" srcId="{1F010C21-D6E0-4BFE-A2EC-8FD546C260D3}" destId="{651CB78C-385A-4EFD-A3B2-1DCC228A1248}" srcOrd="1" destOrd="0" presId="urn:microsoft.com/office/officeart/2008/layout/VerticalCurvedList"/>
    <dgm:cxn modelId="{349E2428-202C-4F59-A852-66D6387614E1}" type="presParOf" srcId="{1F010C21-D6E0-4BFE-A2EC-8FD546C260D3}" destId="{F9021239-B9A9-41C7-BAA3-C10BD0E489C7}" srcOrd="2" destOrd="0" presId="urn:microsoft.com/office/officeart/2008/layout/VerticalCurvedList"/>
    <dgm:cxn modelId="{5483EA14-B9FF-4C40-A555-EC510494AFF8}" type="presParOf" srcId="{F9021239-B9A9-41C7-BAA3-C10BD0E489C7}" destId="{7FCDCC1F-B440-418F-BA81-E24D60B45889}" srcOrd="0" destOrd="0" presId="urn:microsoft.com/office/officeart/2008/layout/VerticalCurvedList"/>
    <dgm:cxn modelId="{2E4DC9C7-D5B2-4B63-B3B8-4F4917C5FCCB}" type="presParOf" srcId="{1F010C21-D6E0-4BFE-A2EC-8FD546C260D3}" destId="{FD6308DE-2F03-47F3-A881-968EF7F13BDD}" srcOrd="3" destOrd="0" presId="urn:microsoft.com/office/officeart/2008/layout/VerticalCurvedList"/>
    <dgm:cxn modelId="{A27D7FFA-827B-432E-815B-919CDD297C14}" type="presParOf" srcId="{1F010C21-D6E0-4BFE-A2EC-8FD546C260D3}" destId="{75912F5C-60D1-47A4-A1F4-0D951F84C5DC}" srcOrd="4" destOrd="0" presId="urn:microsoft.com/office/officeart/2008/layout/VerticalCurvedList"/>
    <dgm:cxn modelId="{4770D12E-1C8F-4075-B46E-822756E7818F}" type="presParOf" srcId="{75912F5C-60D1-47A4-A1F4-0D951F84C5DC}" destId="{F4EC304D-F474-45C5-9E52-E2EAFAEED964}" srcOrd="0" destOrd="0" presId="urn:microsoft.com/office/officeart/2008/layout/VerticalCurvedList"/>
    <dgm:cxn modelId="{D9BD769A-3E76-4886-8EF0-B6C35D172F90}" type="presParOf" srcId="{1F010C21-D6E0-4BFE-A2EC-8FD546C260D3}" destId="{A7839C75-AD84-469B-9841-0D5A2ABB21D0}" srcOrd="5" destOrd="0" presId="urn:microsoft.com/office/officeart/2008/layout/VerticalCurvedList"/>
    <dgm:cxn modelId="{74A0A66B-AB80-4169-94AC-53E67AA11A53}" type="presParOf" srcId="{1F010C21-D6E0-4BFE-A2EC-8FD546C260D3}" destId="{432D5074-385A-454D-9FC7-31F3956F9013}" srcOrd="6" destOrd="0" presId="urn:microsoft.com/office/officeart/2008/layout/VerticalCurvedList"/>
    <dgm:cxn modelId="{421D7688-7C42-4B04-A7DB-6ABF2D23CEA2}" type="presParOf" srcId="{432D5074-385A-454D-9FC7-31F3956F9013}" destId="{25B65909-FF2C-4468-89AE-8679A9B412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906397-510C-4AC3-AE91-698A1DFACEF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A38AB6F-A61F-402C-B2CC-1663ED49A413}">
      <dgm:prSet phldrT="[Текст]" custT="1"/>
      <dgm:spPr/>
      <dgm:t>
        <a:bodyPr/>
        <a:lstStyle/>
        <a:p>
          <a:r>
            <a:rPr lang="ru-RU" sz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Минэконом</a:t>
          </a:r>
          <a:r>
            <a: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-развития РФ</a:t>
          </a:r>
          <a:endParaRPr lang="ru-RU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879D82-B85C-4A38-9545-4B817D0A75E9}" type="parTrans" cxnId="{9E66E704-2FF2-43AF-ABCE-8006DEADF051}">
      <dgm:prSet/>
      <dgm:spPr/>
      <dgm:t>
        <a:bodyPr/>
        <a:lstStyle/>
        <a:p>
          <a:endParaRPr lang="ru-RU"/>
        </a:p>
      </dgm:t>
    </dgm:pt>
    <dgm:pt modelId="{4A01667C-574E-48C5-9F8B-FA7EF9166574}" type="sibTrans" cxnId="{9E66E704-2FF2-43AF-ABCE-8006DEADF051}">
      <dgm:prSet/>
      <dgm:spPr/>
      <dgm:t>
        <a:bodyPr/>
        <a:lstStyle/>
        <a:p>
          <a:endParaRPr lang="ru-RU"/>
        </a:p>
      </dgm:t>
    </dgm:pt>
    <dgm:pt modelId="{89A24E11-C195-4C3A-8CC9-1AB60223FCD8}">
      <dgm:prSet phldrT="[Текст]" custT="1"/>
      <dgm:spPr/>
      <dgm:t>
        <a:bodyPr/>
        <a:lstStyle/>
        <a:p>
          <a:r>
            <a: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Торговые </a:t>
          </a:r>
          <a:r>
            <a:rPr lang="ru-RU" sz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представи-тельства</a:t>
          </a:r>
          <a:r>
            <a: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r>
            <a: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России в зарубежных странах</a:t>
          </a:r>
          <a:endParaRPr lang="ru-RU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3B4DF5-9146-4001-BDBE-701D666AF610}" type="parTrans" cxnId="{98C112B3-7A58-41C3-B11F-0899BA1FA09E}">
      <dgm:prSet/>
      <dgm:spPr/>
      <dgm:t>
        <a:bodyPr/>
        <a:lstStyle/>
        <a:p>
          <a:endParaRPr lang="ru-RU"/>
        </a:p>
      </dgm:t>
    </dgm:pt>
    <dgm:pt modelId="{E397362B-FD5A-413D-A5BF-A3918CA6D2CE}" type="sibTrans" cxnId="{98C112B3-7A58-41C3-B11F-0899BA1FA09E}">
      <dgm:prSet/>
      <dgm:spPr/>
      <dgm:t>
        <a:bodyPr/>
        <a:lstStyle/>
        <a:p>
          <a:endParaRPr lang="ru-RU"/>
        </a:p>
      </dgm:t>
    </dgm:pt>
    <dgm:pt modelId="{632EEE89-78DF-4443-809E-87BBD7FC55D8}">
      <dgm:prSet phldrT="[Текст]" custT="1"/>
      <dgm:spPr/>
      <dgm:t>
        <a:bodyPr/>
        <a:lstStyle/>
        <a:p>
          <a:r>
            <a: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Страны-партнёры</a:t>
          </a:r>
          <a:endParaRPr lang="ru-RU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E167461-919D-4BC7-BFAF-1E2619802B09}" type="parTrans" cxnId="{C97B3D52-3F03-48A5-932D-72C9D2596925}">
      <dgm:prSet/>
      <dgm:spPr/>
      <dgm:t>
        <a:bodyPr/>
        <a:lstStyle/>
        <a:p>
          <a:endParaRPr lang="ru-RU"/>
        </a:p>
      </dgm:t>
    </dgm:pt>
    <dgm:pt modelId="{2C7C5D93-D1B5-4895-9DD9-C6A4B04A296C}" type="sibTrans" cxnId="{C97B3D52-3F03-48A5-932D-72C9D2596925}">
      <dgm:prSet/>
      <dgm:spPr/>
      <dgm:t>
        <a:bodyPr/>
        <a:lstStyle/>
        <a:p>
          <a:endParaRPr lang="ru-RU"/>
        </a:p>
      </dgm:t>
    </dgm:pt>
    <dgm:pt modelId="{77AFF732-FA92-49A5-B087-570EA481F8ED}" type="pres">
      <dgm:prSet presAssocID="{3B906397-510C-4AC3-AE91-698A1DFACEF4}" presName="CompostProcess" presStyleCnt="0">
        <dgm:presLayoutVars>
          <dgm:dir/>
          <dgm:resizeHandles val="exact"/>
        </dgm:presLayoutVars>
      </dgm:prSet>
      <dgm:spPr/>
    </dgm:pt>
    <dgm:pt modelId="{ACF210D0-425D-4317-BC45-F788D4C9D920}" type="pres">
      <dgm:prSet presAssocID="{3B906397-510C-4AC3-AE91-698A1DFACEF4}" presName="arrow" presStyleLbl="bgShp" presStyleIdx="0" presStyleCnt="1"/>
      <dgm:spPr>
        <a:solidFill>
          <a:srgbClr val="92D050"/>
        </a:solidFill>
      </dgm:spPr>
    </dgm:pt>
    <dgm:pt modelId="{FD0D4FCB-A512-49F0-B72D-A3C17A7A2EB9}" type="pres">
      <dgm:prSet presAssocID="{3B906397-510C-4AC3-AE91-698A1DFACEF4}" presName="linearProcess" presStyleCnt="0"/>
      <dgm:spPr/>
    </dgm:pt>
    <dgm:pt modelId="{A299BAFB-02DE-4DE2-96A1-2474555569C3}" type="pres">
      <dgm:prSet presAssocID="{9A38AB6F-A61F-402C-B2CC-1663ED49A413}" presName="textNode" presStyleLbl="node1" presStyleIdx="0" presStyleCnt="3" custScaleX="103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F91EE-8C6A-407E-A472-3AB7E9B77158}" type="pres">
      <dgm:prSet presAssocID="{4A01667C-574E-48C5-9F8B-FA7EF9166574}" presName="sibTrans" presStyleCnt="0"/>
      <dgm:spPr/>
    </dgm:pt>
    <dgm:pt modelId="{DB04F7BF-3436-4846-A2E5-56C546059107}" type="pres">
      <dgm:prSet presAssocID="{89A24E11-C195-4C3A-8CC9-1AB60223FCD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7DE5E-C745-4813-97B1-3C1378A79C11}" type="pres">
      <dgm:prSet presAssocID="{E397362B-FD5A-413D-A5BF-A3918CA6D2CE}" presName="sibTrans" presStyleCnt="0"/>
      <dgm:spPr/>
    </dgm:pt>
    <dgm:pt modelId="{E5B89F27-0C17-4B70-A2A6-941DA8E9D4F2}" type="pres">
      <dgm:prSet presAssocID="{632EEE89-78DF-4443-809E-87BBD7FC55D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97824C-3135-45D5-A6EB-C20A68B27418}" type="presOf" srcId="{632EEE89-78DF-4443-809E-87BBD7FC55D8}" destId="{E5B89F27-0C17-4B70-A2A6-941DA8E9D4F2}" srcOrd="0" destOrd="0" presId="urn:microsoft.com/office/officeart/2005/8/layout/hProcess9"/>
    <dgm:cxn modelId="{9E66E704-2FF2-43AF-ABCE-8006DEADF051}" srcId="{3B906397-510C-4AC3-AE91-698A1DFACEF4}" destId="{9A38AB6F-A61F-402C-B2CC-1663ED49A413}" srcOrd="0" destOrd="0" parTransId="{DA879D82-B85C-4A38-9545-4B817D0A75E9}" sibTransId="{4A01667C-574E-48C5-9F8B-FA7EF9166574}"/>
    <dgm:cxn modelId="{C5D02920-9D70-4592-92A9-D5DB1B688968}" type="presOf" srcId="{3B906397-510C-4AC3-AE91-698A1DFACEF4}" destId="{77AFF732-FA92-49A5-B087-570EA481F8ED}" srcOrd="0" destOrd="0" presId="urn:microsoft.com/office/officeart/2005/8/layout/hProcess9"/>
    <dgm:cxn modelId="{129808ED-F772-4182-B8B2-1B060B88C0CA}" type="presOf" srcId="{9A38AB6F-A61F-402C-B2CC-1663ED49A413}" destId="{A299BAFB-02DE-4DE2-96A1-2474555569C3}" srcOrd="0" destOrd="0" presId="urn:microsoft.com/office/officeart/2005/8/layout/hProcess9"/>
    <dgm:cxn modelId="{98C112B3-7A58-41C3-B11F-0899BA1FA09E}" srcId="{3B906397-510C-4AC3-AE91-698A1DFACEF4}" destId="{89A24E11-C195-4C3A-8CC9-1AB60223FCD8}" srcOrd="1" destOrd="0" parTransId="{203B4DF5-9146-4001-BDBE-701D666AF610}" sibTransId="{E397362B-FD5A-413D-A5BF-A3918CA6D2CE}"/>
    <dgm:cxn modelId="{2EE18DF2-5182-4AF3-AE65-C591EE386827}" type="presOf" srcId="{89A24E11-C195-4C3A-8CC9-1AB60223FCD8}" destId="{DB04F7BF-3436-4846-A2E5-56C546059107}" srcOrd="0" destOrd="0" presId="urn:microsoft.com/office/officeart/2005/8/layout/hProcess9"/>
    <dgm:cxn modelId="{C97B3D52-3F03-48A5-932D-72C9D2596925}" srcId="{3B906397-510C-4AC3-AE91-698A1DFACEF4}" destId="{632EEE89-78DF-4443-809E-87BBD7FC55D8}" srcOrd="2" destOrd="0" parTransId="{DE167461-919D-4BC7-BFAF-1E2619802B09}" sibTransId="{2C7C5D93-D1B5-4895-9DD9-C6A4B04A296C}"/>
    <dgm:cxn modelId="{11976736-8822-45F9-B1C0-ACBA71855B2A}" type="presParOf" srcId="{77AFF732-FA92-49A5-B087-570EA481F8ED}" destId="{ACF210D0-425D-4317-BC45-F788D4C9D920}" srcOrd="0" destOrd="0" presId="urn:microsoft.com/office/officeart/2005/8/layout/hProcess9"/>
    <dgm:cxn modelId="{79B37518-C0C5-4DE7-813F-C29C6E041472}" type="presParOf" srcId="{77AFF732-FA92-49A5-B087-570EA481F8ED}" destId="{FD0D4FCB-A512-49F0-B72D-A3C17A7A2EB9}" srcOrd="1" destOrd="0" presId="urn:microsoft.com/office/officeart/2005/8/layout/hProcess9"/>
    <dgm:cxn modelId="{BAFACFDA-FE77-4262-BD02-700685FBB39A}" type="presParOf" srcId="{FD0D4FCB-A512-49F0-B72D-A3C17A7A2EB9}" destId="{A299BAFB-02DE-4DE2-96A1-2474555569C3}" srcOrd="0" destOrd="0" presId="urn:microsoft.com/office/officeart/2005/8/layout/hProcess9"/>
    <dgm:cxn modelId="{391FB60F-1D2F-4D85-AC3B-B4F58A0E8504}" type="presParOf" srcId="{FD0D4FCB-A512-49F0-B72D-A3C17A7A2EB9}" destId="{25CF91EE-8C6A-407E-A472-3AB7E9B77158}" srcOrd="1" destOrd="0" presId="urn:microsoft.com/office/officeart/2005/8/layout/hProcess9"/>
    <dgm:cxn modelId="{EE16A378-1614-4CED-945E-4FA2C44AE02A}" type="presParOf" srcId="{FD0D4FCB-A512-49F0-B72D-A3C17A7A2EB9}" destId="{DB04F7BF-3436-4846-A2E5-56C546059107}" srcOrd="2" destOrd="0" presId="urn:microsoft.com/office/officeart/2005/8/layout/hProcess9"/>
    <dgm:cxn modelId="{C9738F39-81BC-46E1-AB93-028F1EE3A10B}" type="presParOf" srcId="{FD0D4FCB-A512-49F0-B72D-A3C17A7A2EB9}" destId="{4E37DE5E-C745-4813-97B1-3C1378A79C11}" srcOrd="3" destOrd="0" presId="urn:microsoft.com/office/officeart/2005/8/layout/hProcess9"/>
    <dgm:cxn modelId="{F0A2267A-8610-4150-9FF0-480742FC438C}" type="presParOf" srcId="{FD0D4FCB-A512-49F0-B72D-A3C17A7A2EB9}" destId="{E5B89F27-0C17-4B70-A2A6-941DA8E9D4F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0.28046</cdr:x>
      <cdr:y>0.43147</cdr:y>
    </cdr:from>
    <cdr:to>
      <cdr:x>0.66002</cdr:x>
      <cdr:y>0.48612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2342662" y="1943712"/>
          <a:ext cx="3170443" cy="246191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b="1" kern="0" dirty="0" smtClean="0">
              <a:solidFill>
                <a:srgbClr val="0070C0"/>
              </a:solidFill>
              <a:cs typeface="Times New Roman" panose="02020603050405020304" pitchFamily="18" charset="0"/>
            </a:rPr>
            <a:t>Вагоны железнодорожные или трамвайные (49,6)</a:t>
          </a:r>
          <a:endParaRPr lang="ru-RU" sz="10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0.28046</cdr:x>
      <cdr:y>0.11489</cdr:y>
    </cdr:from>
    <cdr:to>
      <cdr:x>0.66258</cdr:x>
      <cdr:y>0.20712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2342702" y="517563"/>
          <a:ext cx="3191781" cy="41548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dirty="0" smtClean="0">
              <a:solidFill>
                <a:srgbClr val="002060"/>
              </a:solidFill>
            </a:rPr>
            <a:t>Экспорт важнейших </a:t>
          </a:r>
          <a:r>
            <a:rPr lang="ru-RU" sz="1050" b="1" dirty="0">
              <a:solidFill>
                <a:srgbClr val="002060"/>
              </a:solidFill>
            </a:rPr>
            <a:t>товаров </a:t>
          </a:r>
          <a:r>
            <a:rPr lang="ru-RU" sz="1050" b="1" dirty="0" smtClean="0">
              <a:solidFill>
                <a:srgbClr val="002060"/>
              </a:solidFill>
            </a:rPr>
            <a:t>по Новосибирской области, млн. долларов США</a:t>
          </a:r>
          <a:endParaRPr lang="ru-RU" sz="1050" b="1" dirty="0" smtClean="0">
            <a:solidFill>
              <a:srgbClr val="002060"/>
            </a:solidFill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0.28092</cdr:x>
      <cdr:y>0.20177</cdr:y>
    </cdr:from>
    <cdr:to>
      <cdr:x>0.66002</cdr:x>
      <cdr:y>0.25642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46502" y="908929"/>
          <a:ext cx="3166603" cy="246191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contourW="12700">
          <a:bevelT/>
          <a:contourClr>
            <a:schemeClr val="bg2"/>
          </a:contourClr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70C0"/>
              </a:solidFill>
            </a:rPr>
            <a:t>Уголь каменный (519,4)</a:t>
          </a:r>
          <a:endParaRPr lang="ru-RU" sz="10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0.28092</cdr:x>
      <cdr:y>0.53921</cdr:y>
    </cdr:from>
    <cdr:to>
      <cdr:x>0.66002</cdr:x>
      <cdr:y>0.59386</cdr:y>
    </cdr:to>
    <cdr:sp macro="" textlink="">
      <cdr:nvSpPr>
        <cdr:cNvPr id="5" name="TextBox 8"/>
        <cdr:cNvSpPr txBox="1"/>
      </cdr:nvSpPr>
      <cdr:spPr>
        <a:xfrm xmlns:a="http://schemas.openxmlformats.org/drawingml/2006/main">
          <a:off x="2346505" y="2429066"/>
          <a:ext cx="3166600" cy="2461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l"/>
          <a:r>
            <a:rPr lang="ru-RU" sz="1000" b="1" dirty="0" smtClean="0">
              <a:solidFill>
                <a:srgbClr val="0070C0"/>
              </a:solidFill>
              <a:cs typeface="Times New Roman" panose="02020603050405020304" pitchFamily="18" charset="0"/>
            </a:rPr>
            <a:t>Продукты неорганической химии (25,7)</a:t>
          </a:r>
          <a:endParaRPr lang="ru-RU" sz="1000" b="1" dirty="0">
            <a:solidFill>
              <a:srgbClr val="0070C0"/>
            </a:solidFill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0.32798</cdr:x>
      <cdr:y>0.82762</cdr:y>
    </cdr:from>
    <cdr:to>
      <cdr:x>0.4607</cdr:x>
      <cdr:y>0.87283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 rot="18902264">
          <a:off x="2739577" y="3728297"/>
          <a:ext cx="1108632" cy="20367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E60385-9D56-49CE-B5B5-FEFCE9B673AD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5B5501-8690-4847-95A5-C7D25B158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8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Новосибирская область в числе 20 российских регионов и единственный регион Сибири выбрана в качестве «пилотного» региона по внедрению «Стандарта деятельности органов исполнительной власти субъекта Российской Федерации по обеспечению благоприятных условий для развития экспортной деятельности» (Региональный экспортный стандарт).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Региональный экспортный стандарт будет внедряться поэтапно: в 2017 году – в «пилотных» субъектах Российской Федерации. По итогам данного этапа «пилотные» субъекты Российской Федерации смогут дополнить документ и внести предложения по его корректировке. В 2018 году Стандарт будет внедрен повсеместно на основании соответствующих поручений руководства страны.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Губернатором Новосибирской области                В.Ф. Городецким утвержден План-график внедрения Регионального экспортного стандарта.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План-графиком одно из министерств Правительства Новосибирской области будет наделено статусом координатора всех мер поддержки экспорта, реализуемых в регионе.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Губернаторе Новосибирской области будет создан Экспортный совет – экспертный совещательный координационный орган, в состав которого войдут представители органа исполнительной власти, объектов инфраструктуры поддержки предпринимательства, Регионального центра поддержки экспорта, общественных организаций и объединений предпринимателей, включая отраслевые союзы.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Совет будет рассматривать: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ход реализации экспортной стратегии Новосибирской области, готовить предложения по ее корректировке;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разрабатывать рекомендации по организации взаимодействия органов исполнительной власти региона с действующими экспортерами и планирующими осуществлять экспортную деятельность;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разрабатывать рекомендации по выявлению и уменьшению административных барьеров, препятствующих развитию экспортной деятельности;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разрабатывать рекомендации по мерам государственной поддержки экспорта и другие актуальные и важные вопросы.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Экспортная деятельность будет освещаться на сайте по внешнеэкономической деятельности Новосибирской области. На интернет-портале также будет размещаться утвержденный Экспортным советом ежегодный план, состав Экспортного совета, информацию о планируемых визитах за рубеж и отчеты о прошедших визитах, меры поддержки экспорта, реализуемые в Новосибирской области, перечень компаний, зарегистрированных в Новосибирской области и ведущих экспортную деятельность и другую полезную информацию.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осуществлении визитов официальных делегаций за рубеж, возглавляемых Губернатором Новосибирской области или его заместителями, в их состав будут включаться делегации предпринимателей, заинтересованных в выходе на рынок страны визита.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Будет оказываться государственная поддержка экспортерам для участия в международных выставках-ярмарках, а для информирования посетителей ярмарок будут издаваться информационные материалы об экономическом и инвестиционном потенциале Новосибирской области.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предполагается организация бизнес-миссий деловых кругов Новосибирской области за границу и прием в делегаций бизнесменов из-за рубежа.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План-графиком будет организовано обучение начинающих экспортеров.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Предусматривается финансовое обеспечение поддержки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несырьевого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экспорта в Новосибирской области и экспортно-ориентированных компаний. Будут выделяться средства из федерального бюджета (не менее 5 млн. рублей) и из областного бюджета на принципах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софинансирования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7E993-EA8C-4A1E-94D1-DF2E48F37AE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20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Новосибирская область в числе 20 российских регионов и единственный регион Сибири выбрана в качестве «пилотного» региона по внедрению «Стандарта деятельности органов исполнительной власти субъекта Российской Федерации по обеспечению благоприятных условий для развития экспортной деятельности» (Региональный экспортный стандарт).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Региональный экспортный стандарт будет внедряться поэтапно: в 2017 году – в «пилотных» субъектах Российской Федерации. По итогам данного этапа «пилотные» субъекты Российской Федерации смогут дополнить документ и внести предложения по его корректировке. В 2018 году Стандарт будет внедрен повсеместно на основании соответствующих поручений руководства страны.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Губернатором Новосибирской области                В.Ф. Городецким утвержден План-график внедрения Регионального экспортного стандарта.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План-графиком одно из министерств Правительства Новосибирской области будет наделено статусом координатора всех мер поддержки экспорта, реализуемых в регионе.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Губернаторе Новосибирской области будет создан Экспортный совет – экспертный совещательный координационный орган, в состав которого войдут представители органа исполнительной власти, объектов инфраструктуры поддержки предпринимательства, Регионального центра поддержки экспорта, общественных организаций и объединений предпринимателей, включая отраслевые союзы.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Совет будет рассматривать: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ход реализации экспортной стратегии Новосибирской области, готовить предложения по ее корректировке;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разрабатывать рекомендации по организации взаимодействия органов исполнительной власти региона с действующими экспортерами и планирующими осуществлять экспортную деятельность;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разрабатывать рекомендации по выявлению и уменьшению административных барьеров, препятствующих развитию экспортной деятельности;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разрабатывать рекомендации по мерам государственной поддержки экспорта и другие актуальные и важные вопросы.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Экспортная деятельность будет освещаться на сайте по внешнеэкономической деятельности Новосибирской области. На интернет-портале также будет размещаться утвержденный Экспортным советом ежегодный план, состав Экспортного совета, информацию о планируемых визитах за рубеж и отчеты о прошедших визитах, меры поддержки экспорта, реализуемые в Новосибирской области, перечень компаний, зарегистрированных в Новосибирской области и ведущих экспортную деятельность и другую полезную информацию.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осуществлении визитов официальных делегаций за рубеж, возглавляемых Губернатором Новосибирской области или его заместителями, в их состав будут включаться делегации предпринимателей, заинтересованных в выходе на рынок страны визита.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Будет оказываться государственная поддержка экспортерам для участия в международных выставках-ярмарках, а для информирования посетителей ярмарок будут издаваться информационные материалы об экономическом и инвестиционном потенциале Новосибирской области.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предполагается организация бизнес-миссий деловых кругов Новосибирской области за границу и прием в делегаций бизнесменов из-за рубежа.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План-графиком будет организовано обучение начинающих экспортеров.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Предусматривается финансовое обеспечение поддержки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несырьевого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экспорта в Новосибирской области и экспортно-ориентированных компаний. Будут выделяться средства из федерального бюджета (не менее 5 млн. рублей) и из областного бюджета на принципах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софинансирования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7E993-EA8C-4A1E-94D1-DF2E48F37AE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20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7E993-EA8C-4A1E-94D1-DF2E48F37AE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202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Новосибирская область в числе 20 российских регионов и единственный регион Сибири выбрана в качестве «пилотного» региона по внедрению «Стандарта деятельности органов исполнительной власти субъекта Российской Федерации по обеспечению благоприятных условий для развития экспортной деятельности» (Региональный экспортный стандарт).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Региональный экспортный стандарт будет внедряться поэтапно: в 2017 году – в «пилотных» субъектах Российской Федерации. По итогам данного этапа «пилотные» субъекты Российской Федерации смогут дополнить документ и внести предложения по его корректировке. В 2018 году Стандарт будет внедрен повсеместно на основании соответствующих поручений руководства страны.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Губернатором Новосибирской области                В.Ф. Городецким утвержден План-график внедрения Регионального экспортного стандарта.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План-графиком одно из министерств Правительства Новосибирской области будет наделено статусом координатора всех мер поддержки экспорта, реализуемых в регионе.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Губернаторе Новосибирской области будет создан Экспортный совет – экспертный совещательный координационный орган, в состав которого войдут представители органа исполнительной власти, объектов инфраструктуры поддержки предпринимательства, Регионального центра поддержки экспорта, общественных организаций и объединений предпринимателей, включая отраслевые союзы.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Совет будет рассматривать: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ход реализации экспортной стратегии Новосибирской области, готовить предложения по ее корректировке;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разрабатывать рекомендации по организации взаимодействия органов исполнительной власти региона с действующими экспортерами и планирующими осуществлять экспортную деятельность;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разрабатывать рекомендации по выявлению и уменьшению административных барьеров, препятствующих развитию экспортной деятельности;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разрабатывать рекомендации по мерам государственной поддержки экспорта и другие актуальные и важные вопросы.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Экспортная деятельность будет освещаться на сайте по внешнеэкономической деятельности Новосибирской области. На интернет-портале также будет размещаться утвержденный Экспортным советом ежегодный план, состав Экспортного совета, информацию о планируемых визитах за рубеж и отчеты о прошедших визитах, меры поддержки экспорта, реализуемые в Новосибирской области, перечень компаний, зарегистрированных в Новосибирской области и ведущих экспортную деятельность и другую полезную информацию.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осуществлении визитов официальных делегаций за рубеж, возглавляемых Губернатором Новосибирской области или его заместителями, в их состав будут включаться делегации предпринимателей, заинтересованных в выходе на рынок страны визита.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Будет оказываться государственная поддержка экспортерам для участия в международных выставках-ярмарках, а для информирования посетителей ярмарок будут издаваться информационные материалы об экономическом и инвестиционном потенциале Новосибирской области.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предполагается организация бизнес-миссий деловых кругов Новосибирской области за границу и прием в делегаций бизнесменов из-за рубежа.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План-графиком будет организовано обучение начинающих экспортеров.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Предусматривается финансовое обеспечение поддержки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несырьевого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экспорта в Новосибирской области и экспортно-ориентированных компаний. Будут выделяться средства из федерального бюджета (не менее 5 млн. рублей) и из областного бюджета на принципах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софинансирования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7E993-EA8C-4A1E-94D1-DF2E48F37AE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202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Новосибирская область в числе 20 российских регионов и единственный регион Сибири выбрана в качестве «пилотного» региона по внедрению «Стандарта деятельности органов исполнительной власти субъекта Российской Федерации по обеспечению благоприятных условий для развития экспортной деятельности» (Региональный экспортный стандарт).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Региональный экспортный стандарт будет внедряться поэтапно: в 2017 году – в «пилотных» субъектах Российской Федерации. По итогам данного этапа «пилотные» субъекты Российской Федерации смогут дополнить документ и внести предложения по его корректировке. В 2018 году Стандарт будет внедрен повсеместно на основании соответствующих поручений руководства страны.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Губернатором Новосибирской области                В.Ф. Городецким утвержден План-график внедрения Регионального экспортного стандарта.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План-графиком одно из министерств Правительства Новосибирской области будет наделено статусом координатора всех мер поддержки экспорта, реализуемых в регионе.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Губернаторе Новосибирской области будет создан Экспортный совет – экспертный совещательный координационный орган, в состав которого войдут представители органа исполнительной власти, объектов инфраструктуры поддержки предпринимательства, Регионального центра поддержки экспорта, общественных организаций и объединений предпринимателей, включая отраслевые союзы.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Совет будет рассматривать: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ход реализации экспортной стратегии Новосибирской области, готовить предложения по ее корректировке;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разрабатывать рекомендации по организации взаимодействия органов исполнительной власти региона с действующими экспортерами и планирующими осуществлять экспортную деятельность;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разрабатывать рекомендации по выявлению и уменьшению административных барьеров, препятствующих развитию экспортной деятельности;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разрабатывать рекомендации по мерам государственной поддержки экспорта и другие актуальные и важные вопросы.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Экспортная деятельность будет освещаться на сайте по внешнеэкономической деятельности Новосибирской области. На интернет-портале также будет размещаться утвержденный Экспортным советом ежегодный план, состав Экспортного совета, информацию о планируемых визитах за рубеж и отчеты о прошедших визитах, меры поддержки экспорта, реализуемые в Новосибирской области, перечень компаний, зарегистрированных в Новосибирской области и ведущих экспортную деятельность и другую полезную информацию.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осуществлении визитов официальных делегаций за рубеж, возглавляемых Губернатором Новосибирской области или его заместителями, в их состав будут включаться делегации предпринимателей, заинтересованных в выходе на рынок страны визита.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Будет оказываться государственная поддержка экспортерам для участия в международных выставках-ярмарках, а для информирования посетителей ярмарок будут издаваться информационные материалы об экономическом и инвестиционном потенциале Новосибирской области.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предполагается организация бизнес-миссий деловых кругов Новосибирской области за границу и прием в делегаций бизнесменов из-за рубежа.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План-графиком будет организовано обучение начинающих экспортеров.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Предусматривается финансовое обеспечение поддержки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несырьевого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экспорта в Новосибирской области и экспортно-ориентированных компаний. Будут выделяться средства из федерального бюджета (не менее 5 млн. рублей) и из областного бюджета на принципах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софинансирования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7E993-EA8C-4A1E-94D1-DF2E48F37AE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202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C2070-2247-4D8D-93C5-86A7D3A610E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C2070-2247-4D8D-93C5-86A7D3A610E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3D70-3DAC-49C4-83BB-3C88CEBF1C82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74EE8-DC95-4066-9518-83DE936F3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2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1F6C-934E-4A26-B662-9CDDBD8468FC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21871-8B7B-4903-A35C-0F171F71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04500-C2B8-4674-B6BF-A3D9666D864F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4913-62CA-4181-AA4E-96A74505B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0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30C2-AA5A-4296-A2E8-9C2A2F709899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48334-F7DA-4861-AF81-B1ECC997E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8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15404-877A-41DC-B386-1CA1000A3509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D738B-0B63-4820-B00B-51AAFEBD1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5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87289-3D62-45F7-80BD-1A9F09893589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1E4F0-18A2-49D3-A563-653353855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8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F418-C8A7-413A-A9A9-EC8F26AFEC3A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A725D-01A9-4C3D-9B11-709BA2FDD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27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9BD7-96D4-4D64-A6F2-AC480E8024A2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C36DF-2029-4660-BF1C-C65C69FB7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3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131AE-D005-43B7-B53A-9A3525A2ADB3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A4B0A-B63F-40A6-9CF4-E6FD30032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7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4DDF4-D90C-43A4-BA5C-50F126DEC9EC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53A42-9446-454B-ABE7-48EC7A49A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6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57E48-A8F6-45EA-BC27-4BD1686BDA9B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0B3B6-D4D8-45A1-9A68-8FB6D8184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62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5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487EC6-3CAD-4C9B-8CC0-03DCB345C302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5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4CD78C-5188-43EC-807F-910C70152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hyperlink" Target="http://export54.ru/" TargetMode="External"/><Relationship Id="rId4" Type="http://schemas.openxmlformats.org/officeDocument/2006/relationships/hyperlink" Target="http://econom.nso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7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7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.nso.ru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588125" y="86916"/>
            <a:ext cx="1079500" cy="828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8313" y="4249342"/>
            <a:ext cx="1079500" cy="915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12089" y="86916"/>
            <a:ext cx="1081087" cy="828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92275" y="4237435"/>
            <a:ext cx="1087438" cy="915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88125" y="1058466"/>
            <a:ext cx="1079500" cy="9167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812089" y="1058466"/>
            <a:ext cx="1081087" cy="9167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916238" y="4227910"/>
            <a:ext cx="1079500" cy="915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588125" y="2108598"/>
            <a:ext cx="1079500" cy="9155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812089" y="2108598"/>
            <a:ext cx="1081087" cy="9155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4227910"/>
            <a:ext cx="1073150" cy="9155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588125" y="3168254"/>
            <a:ext cx="1079500" cy="9167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812089" y="3168254"/>
            <a:ext cx="1081087" cy="9167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364163" y="4227910"/>
            <a:ext cx="1104900" cy="9155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588125" y="4227910"/>
            <a:ext cx="1079500" cy="91559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812089" y="4227910"/>
            <a:ext cx="1081087" cy="9155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65" name="Picture 13" descr="D:\Profiles\Рабочий стол\Безымянный-1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7" y="0"/>
            <a:ext cx="4278757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149225" y="1603772"/>
            <a:ext cx="5214938" cy="10096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2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endParaRPr lang="ru-RU" altLang="ru-RU" sz="22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35496" y="2959968"/>
            <a:ext cx="6655023" cy="11239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Молчанова Ольга Витальевна</a:t>
            </a:r>
            <a:endParaRPr lang="en-US" altLang="ru-RU" sz="16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з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аместитель председателя Экспортного совета   </a:t>
            </a:r>
            <a:endParaRPr lang="en-US" altLang="ru-RU" sz="16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заместитель Председателя Правительства Новосибирской области</a:t>
            </a:r>
            <a:endParaRPr lang="en-US" altLang="ru-RU" sz="16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министр экономического развития Новосибирской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4108" y="1043900"/>
            <a:ext cx="60080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О внедрении Регионального экспортного стандарта в пилотном режиме в Новосибирской области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UserData\lana\Рабочий стол\Рисунок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2623"/>
            <a:ext cx="9163050" cy="51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Dyadchenko\09_Минэконом НСО\Конференция ТАСС 09 08 2017\Pics\344a92d8470b6857730a75564b3eb1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4" b="24414"/>
          <a:stretch/>
        </p:blipFill>
        <p:spPr bwMode="auto">
          <a:xfrm>
            <a:off x="-19050" y="461484"/>
            <a:ext cx="9144000" cy="226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467124"/>
            <a:ext cx="9144000" cy="226841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4"/>
          <p:cNvSpPr>
            <a:spLocks/>
          </p:cNvSpPr>
          <p:nvPr/>
        </p:nvSpPr>
        <p:spPr bwMode="auto">
          <a:xfrm>
            <a:off x="6827694" y="2859782"/>
            <a:ext cx="2165796" cy="194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+mj-lt"/>
                <a:cs typeface="Tahoma" pitchFamily="34" charset="0"/>
                <a:sym typeface="Tahoma" pitchFamily="34" charset="0"/>
              </a:rPr>
              <a:t>Губернатором Новосибирской области </a:t>
            </a:r>
            <a:r>
              <a:rPr lang="ru-RU" altLang="ru-RU" sz="1400" b="1" dirty="0" smtClean="0">
                <a:solidFill>
                  <a:schemeClr val="bg1"/>
                </a:solidFill>
                <a:latin typeface="+mj-lt"/>
                <a:cs typeface="Tahoma" pitchFamily="34" charset="0"/>
                <a:sym typeface="Tahoma" pitchFamily="34" charset="0"/>
              </a:rPr>
              <a:t>утверждён </a:t>
            </a:r>
            <a:r>
              <a:rPr lang="ru-RU" altLang="ru-RU" sz="1400" b="1" dirty="0">
                <a:solidFill>
                  <a:schemeClr val="bg1"/>
                </a:solidFill>
                <a:latin typeface="+mj-lt"/>
                <a:cs typeface="Tahoma" pitchFamily="34" charset="0"/>
                <a:sym typeface="Tahoma" pitchFamily="34" charset="0"/>
              </a:rPr>
              <a:t>План-график внедрения Регионального экспортного </a:t>
            </a:r>
            <a:r>
              <a:rPr lang="ru-RU" altLang="ru-RU" sz="1400" b="1" dirty="0" smtClean="0">
                <a:solidFill>
                  <a:schemeClr val="bg1"/>
                </a:solidFill>
                <a:latin typeface="+mj-lt"/>
                <a:cs typeface="Tahoma" pitchFamily="34" charset="0"/>
                <a:sym typeface="Tahoma" pitchFamily="34" charset="0"/>
              </a:rPr>
              <a:t>стандарта, включающий комплекс мероприятий по внедрению</a:t>
            </a:r>
            <a:endParaRPr lang="ru-RU" altLang="ru-RU" sz="1400" b="1" dirty="0">
              <a:solidFill>
                <a:schemeClr val="bg1"/>
              </a:solidFill>
              <a:latin typeface="+mj-lt"/>
              <a:cs typeface="Tahoma" pitchFamily="34" charset="0"/>
              <a:sym typeface="Tahoma" pitchFamily="34" charset="0"/>
            </a:endParaRPr>
          </a:p>
        </p:txBody>
      </p:sp>
      <p:sp>
        <p:nvSpPr>
          <p:cNvPr id="21" name="Rectangle 11"/>
          <p:cNvSpPr>
            <a:spLocks/>
          </p:cNvSpPr>
          <p:nvPr/>
        </p:nvSpPr>
        <p:spPr bwMode="auto">
          <a:xfrm>
            <a:off x="136368" y="2801863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  <a:sym typeface="Tahoma ??????????" charset="0"/>
              </a:rPr>
              <a:t>1</a:t>
            </a:r>
            <a:endParaRPr lang="en-US" altLang="ru-RU" sz="44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  <a:sym typeface="Tahoma ??????????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783097" y="2982516"/>
            <a:ext cx="0" cy="188118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/>
          </p:cNvSpPr>
          <p:nvPr/>
        </p:nvSpPr>
        <p:spPr bwMode="auto">
          <a:xfrm>
            <a:off x="3398839" y="2861517"/>
            <a:ext cx="2685330" cy="224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1300" b="1" dirty="0" smtClean="0">
                <a:solidFill>
                  <a:schemeClr val="bg1"/>
                </a:solidFill>
                <a:latin typeface="+mj-lt"/>
                <a:cs typeface="Tahoma" pitchFamily="34" charset="0"/>
                <a:sym typeface="Tahoma" pitchFamily="34" charset="0"/>
              </a:rPr>
              <a:t>Подписано соглашение </a:t>
            </a:r>
            <a:r>
              <a:rPr lang="ru-RU" altLang="ru-RU" sz="1300" b="1" dirty="0">
                <a:solidFill>
                  <a:schemeClr val="bg1"/>
                </a:solidFill>
                <a:latin typeface="+mj-lt"/>
                <a:cs typeface="Tahoma" pitchFamily="34" charset="0"/>
                <a:sym typeface="Tahoma" pitchFamily="34" charset="0"/>
              </a:rPr>
              <a:t>между </a:t>
            </a:r>
            <a:r>
              <a:rPr lang="ru-RU" altLang="ru-RU" sz="1300" b="1" dirty="0" smtClean="0">
                <a:solidFill>
                  <a:schemeClr val="bg1"/>
                </a:solidFill>
                <a:latin typeface="+mj-lt"/>
                <a:cs typeface="Tahoma" pitchFamily="34" charset="0"/>
                <a:sym typeface="Tahoma" pitchFamily="34" charset="0"/>
              </a:rPr>
              <a:t>министерством промышленности</a:t>
            </a:r>
            <a:r>
              <a:rPr lang="ru-RU" altLang="ru-RU" sz="1300" b="1" dirty="0">
                <a:solidFill>
                  <a:schemeClr val="bg1"/>
                </a:solidFill>
                <a:latin typeface="+mj-lt"/>
                <a:cs typeface="Tahoma" pitchFamily="34" charset="0"/>
                <a:sym typeface="Tahoma" pitchFamily="34" charset="0"/>
              </a:rPr>
              <a:t>, торговли и развития предпринимательства Новосибирской </a:t>
            </a:r>
            <a:r>
              <a:rPr lang="ru-RU" altLang="ru-RU" sz="1300" b="1" dirty="0" smtClean="0">
                <a:solidFill>
                  <a:schemeClr val="bg1"/>
                </a:solidFill>
                <a:latin typeface="+mj-lt"/>
                <a:cs typeface="Tahoma" pitchFamily="34" charset="0"/>
                <a:sym typeface="Tahoma" pitchFamily="34" charset="0"/>
              </a:rPr>
              <a:t>области, Российским </a:t>
            </a:r>
            <a:r>
              <a:rPr lang="ru-RU" altLang="ru-RU" sz="1300" b="1" dirty="0">
                <a:solidFill>
                  <a:schemeClr val="bg1"/>
                </a:solidFill>
                <a:latin typeface="+mj-lt"/>
                <a:cs typeface="Tahoma" pitchFamily="34" charset="0"/>
                <a:sym typeface="Tahoma" pitchFamily="34" charset="0"/>
              </a:rPr>
              <a:t>экспортным центром, Школой экспорта </a:t>
            </a:r>
            <a:r>
              <a:rPr lang="ru-RU" altLang="ru-RU" sz="1300" b="1" dirty="0" smtClean="0">
                <a:solidFill>
                  <a:schemeClr val="bg1"/>
                </a:solidFill>
                <a:latin typeface="+mj-lt"/>
                <a:cs typeface="Tahoma" pitchFamily="34" charset="0"/>
                <a:sym typeface="Tahoma" pitchFamily="34" charset="0"/>
              </a:rPr>
              <a:t>РЭЦ, </a:t>
            </a:r>
            <a:r>
              <a:rPr lang="ru-RU" altLang="ru-RU" sz="1300" b="1" dirty="0">
                <a:solidFill>
                  <a:schemeClr val="bg1"/>
                </a:solidFill>
                <a:latin typeface="+mj-lt"/>
                <a:cs typeface="Tahoma" pitchFamily="34" charset="0"/>
                <a:sym typeface="Tahoma" pitchFamily="34" charset="0"/>
              </a:rPr>
              <a:t>а также ГУП НСО «Новосибирский областной центр развития промышленности и предпринимательства</a:t>
            </a:r>
            <a:r>
              <a:rPr lang="ru-RU" altLang="ru-RU" sz="1300" b="1" dirty="0" smtClean="0">
                <a:solidFill>
                  <a:schemeClr val="bg1"/>
                </a:solidFill>
                <a:latin typeface="+mj-lt"/>
                <a:cs typeface="Tahoma" pitchFamily="34" charset="0"/>
                <a:sym typeface="Tahoma" pitchFamily="34" charset="0"/>
              </a:rPr>
              <a:t>»</a:t>
            </a:r>
            <a:endParaRPr lang="ru-RU" altLang="ru-RU" sz="1300" b="1" dirty="0">
              <a:solidFill>
                <a:schemeClr val="bg1"/>
              </a:solidFill>
              <a:latin typeface="+mj-lt"/>
              <a:cs typeface="Tahoma" pitchFamily="34" charset="0"/>
              <a:sym typeface="Tahoma" pitchFamily="34" charset="0"/>
            </a:endParaRPr>
          </a:p>
        </p:txBody>
      </p:sp>
      <p:sp>
        <p:nvSpPr>
          <p:cNvPr id="24" name="Rectangle 11"/>
          <p:cNvSpPr>
            <a:spLocks/>
          </p:cNvSpPr>
          <p:nvPr/>
        </p:nvSpPr>
        <p:spPr bwMode="auto">
          <a:xfrm>
            <a:off x="2941040" y="2787774"/>
            <a:ext cx="533400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  <a:sym typeface="Tahoma ??????????" charset="0"/>
              </a:rPr>
              <a:t>2</a:t>
            </a:r>
            <a:endParaRPr lang="en-US" altLang="ru-RU" sz="44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  <a:sym typeface="Tahoma ??????????" charset="0"/>
            </a:endParaRPr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6367183" y="2787774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  <a:sym typeface="Tahoma ??????????" charset="0"/>
              </a:rPr>
              <a:t>3</a:t>
            </a:r>
            <a:endParaRPr lang="en-US" altLang="ru-RU" sz="44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  <a:sym typeface="Tahoma ??????????" charset="0"/>
            </a:endParaRPr>
          </a:p>
        </p:txBody>
      </p:sp>
      <p:sp>
        <p:nvSpPr>
          <p:cNvPr id="30" name="Rectangle 7"/>
          <p:cNvSpPr>
            <a:spLocks/>
          </p:cNvSpPr>
          <p:nvPr/>
        </p:nvSpPr>
        <p:spPr bwMode="auto">
          <a:xfrm>
            <a:off x="218510" y="642102"/>
            <a:ext cx="5092700" cy="1840252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ru-RU" altLang="ru-RU" sz="2000" b="1" u="sng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ill Sans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2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ill Sans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227763" y="2997996"/>
            <a:ext cx="0" cy="185856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05035" y="839762"/>
            <a:ext cx="3788877" cy="152313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18022" y="674192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 charset="0"/>
              </a:rPr>
              <a:t>Приоритетный проект РФ</a:t>
            </a:r>
          </a:p>
          <a:p>
            <a:endParaRPr lang="ru-RU" altLang="ru-RU" sz="2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ill Sans" charset="0"/>
            </a:endParaRPr>
          </a:p>
          <a:p>
            <a:r>
              <a:rPr lang="ru-RU" alt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" charset="0"/>
              </a:rPr>
              <a:t>Системные меры развития международной кооперации и экспорта</a:t>
            </a:r>
          </a:p>
        </p:txBody>
      </p:sp>
      <p:pic>
        <p:nvPicPr>
          <p:cNvPr id="1030" name="Picture 6" descr="C:\Users\dan\Downloads\1\Корпоративный стиль\Лого_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62"/>
          <a:stretch/>
        </p:blipFill>
        <p:spPr bwMode="auto">
          <a:xfrm>
            <a:off x="5966368" y="1256323"/>
            <a:ext cx="2700922" cy="61181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25319" y="1859872"/>
            <a:ext cx="369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экспортный стандарт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8022" y="2859782"/>
            <a:ext cx="2004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Новосибирская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область –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единственный  регион в СФО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среди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пилотных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Tahoma" pitchFamily="34" charset="0"/>
              </a:rPr>
              <a:t>субъектов РФ,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выбранный для внедрения Регионального экспортного стандарта</a:t>
            </a:r>
            <a:endParaRPr lang="ru-RU" sz="1400" b="1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4925" y="69367"/>
            <a:ext cx="5245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Поддержка экспортной деятельности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241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UserData\lana\Рабочий стол\Рисунок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2623"/>
            <a:ext cx="9163050" cy="51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23478"/>
            <a:ext cx="7941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Создание благоприятных условий для развития экспорта</a:t>
            </a:r>
            <a:endParaRPr lang="ru-RU" sz="2000" dirty="0"/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325323588"/>
              </p:ext>
            </p:extLst>
          </p:nvPr>
        </p:nvGraphicFramePr>
        <p:xfrm>
          <a:off x="648105" y="627534"/>
          <a:ext cx="777686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0" name="Picture 6" descr="C:\Users\dan\Downloads\1\Корпоративный стиль\Лого_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62"/>
          <a:stretch/>
        </p:blipFill>
        <p:spPr bwMode="auto">
          <a:xfrm>
            <a:off x="1150998" y="1525671"/>
            <a:ext cx="1692810" cy="383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7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UserData\lana\Рабочий стол\Рисунок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2623"/>
            <a:ext cx="9163050" cy="51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19050" y="880124"/>
            <a:ext cx="9144000" cy="226841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9101" y="1487838"/>
            <a:ext cx="8759078" cy="458353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buFont typeface="Arial" pitchFamily="34" charset="0"/>
              <a:buNone/>
            </a:pPr>
            <a:endParaRPr lang="ru-RU" b="1" u="sng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7"/>
          <p:cNvSpPr>
            <a:spLocks/>
          </p:cNvSpPr>
          <p:nvPr/>
        </p:nvSpPr>
        <p:spPr bwMode="auto">
          <a:xfrm>
            <a:off x="159101" y="899282"/>
            <a:ext cx="8740482" cy="52006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dirty="0">
              <a:solidFill>
                <a:schemeClr val="lt1"/>
              </a:solidFill>
              <a:latin typeface="+mn-lt"/>
              <a:sym typeface="Gill Sans" charset="0"/>
            </a:endParaRPr>
          </a:p>
          <a:p>
            <a:pPr algn="ctr"/>
            <a:endParaRPr lang="ru-RU" altLang="ru-RU" dirty="0">
              <a:solidFill>
                <a:schemeClr val="lt1"/>
              </a:solidFill>
              <a:latin typeface="+mn-lt"/>
              <a:sym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563638"/>
            <a:ext cx="8504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00" b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600" dirty="0"/>
              <a:t>Разработка и утверждение </a:t>
            </a:r>
            <a:r>
              <a:rPr lang="ru-RU" sz="1600" dirty="0" smtClean="0"/>
              <a:t>Стратегии региона (раздел ВЭД)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63890" y="911145"/>
            <a:ext cx="8754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altLang="ru-RU" sz="1600" dirty="0">
                <a:solidFill>
                  <a:srgbClr val="3D6AA1"/>
                </a:solidFill>
                <a:sym typeface="Gill Sans" charset="0"/>
              </a:rPr>
              <a:t>Создание Совета при </a:t>
            </a:r>
            <a:r>
              <a:rPr lang="ru-RU" altLang="ru-RU" sz="1600" dirty="0" smtClean="0">
                <a:solidFill>
                  <a:srgbClr val="3D6AA1"/>
                </a:solidFill>
                <a:sym typeface="Gill Sans" charset="0"/>
              </a:rPr>
              <a:t>Губернаторе Новосибирской области</a:t>
            </a:r>
            <a:endParaRPr lang="ru-RU" altLang="ru-RU" sz="1600" dirty="0">
              <a:solidFill>
                <a:srgbClr val="3D6AA1"/>
              </a:solidFill>
              <a:sym typeface="Gill Sans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4505" y="2607787"/>
            <a:ext cx="8753673" cy="458353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buFont typeface="Arial" pitchFamily="34" charset="0"/>
              <a:buNone/>
            </a:pPr>
            <a:endParaRPr lang="ru-RU" b="1" u="sng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/>
          <p:cNvSpPr>
            <a:spLocks/>
          </p:cNvSpPr>
          <p:nvPr/>
        </p:nvSpPr>
        <p:spPr bwMode="auto">
          <a:xfrm>
            <a:off x="163890" y="2014332"/>
            <a:ext cx="8735693" cy="52006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dirty="0">
              <a:solidFill>
                <a:schemeClr val="lt1"/>
              </a:solidFill>
              <a:latin typeface="+mn-lt"/>
              <a:sym typeface="Gill Sans" charset="0"/>
            </a:endParaRPr>
          </a:p>
          <a:p>
            <a:pPr algn="ctr"/>
            <a:endParaRPr lang="ru-RU" altLang="ru-RU" dirty="0">
              <a:solidFill>
                <a:schemeClr val="lt1"/>
              </a:solidFill>
              <a:latin typeface="+mn-lt"/>
              <a:sym typeface="Gill Sans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2413" y="2667686"/>
            <a:ext cx="8504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00" b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600" dirty="0"/>
              <a:t>Создание Центра поддержки экспорта (ЦПЭ)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2996" y="2105089"/>
            <a:ext cx="85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altLang="ru-RU" sz="1600" dirty="0">
                <a:solidFill>
                  <a:srgbClr val="3D6AA1"/>
                </a:solidFill>
                <a:sym typeface="Gill Sans" charset="0"/>
              </a:rPr>
              <a:t>Разработка </a:t>
            </a:r>
            <a:r>
              <a:rPr lang="ru-RU" altLang="ru-RU" sz="1600" dirty="0" smtClean="0">
                <a:solidFill>
                  <a:srgbClr val="3D6AA1"/>
                </a:solidFill>
                <a:sym typeface="Gill Sans" charset="0"/>
              </a:rPr>
              <a:t>регионального </a:t>
            </a:r>
            <a:r>
              <a:rPr lang="ru-RU" altLang="ru-RU" sz="1600" dirty="0">
                <a:solidFill>
                  <a:srgbClr val="3D6AA1"/>
                </a:solidFill>
                <a:sym typeface="Gill Sans" charset="0"/>
              </a:rPr>
              <a:t>бренда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84313" y="4042944"/>
            <a:ext cx="8733866" cy="967747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buFont typeface="Arial" pitchFamily="34" charset="0"/>
              <a:buNone/>
            </a:pPr>
            <a:endParaRPr lang="ru-RU" b="1" u="sng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7"/>
          <p:cNvSpPr>
            <a:spLocks/>
          </p:cNvSpPr>
          <p:nvPr/>
        </p:nvSpPr>
        <p:spPr bwMode="auto">
          <a:xfrm>
            <a:off x="179831" y="3148539"/>
            <a:ext cx="8738348" cy="81773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dirty="0">
              <a:solidFill>
                <a:schemeClr val="lt1"/>
              </a:solidFill>
              <a:latin typeface="+mn-lt"/>
              <a:sym typeface="Gill Sans" charset="0"/>
            </a:endParaRPr>
          </a:p>
          <a:p>
            <a:pPr algn="ctr"/>
            <a:endParaRPr lang="ru-RU" altLang="ru-RU" dirty="0">
              <a:solidFill>
                <a:schemeClr val="lt1"/>
              </a:solidFill>
              <a:latin typeface="+mn-lt"/>
              <a:sym typeface="Gill Sans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9831" y="4111318"/>
            <a:ext cx="839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00" b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600" dirty="0"/>
              <a:t>Подготовка и направление в министерство финансов и налоговой политики Новосибирской области заявки на выделение средств на поддержку экспорта в 2018 (не менее </a:t>
            </a:r>
            <a:r>
              <a:rPr lang="ru-RU" sz="1600" dirty="0" smtClean="0"/>
              <a:t>0,01% </a:t>
            </a:r>
            <a:r>
              <a:rPr lang="ru-RU" sz="1600" dirty="0"/>
              <a:t>ВРП Новосибирской области)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9101" y="3148539"/>
            <a:ext cx="8597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altLang="ru-RU" sz="1600" dirty="0">
                <a:solidFill>
                  <a:srgbClr val="3D6AA1"/>
                </a:solidFill>
                <a:sym typeface="Gill Sans" charset="0"/>
              </a:rPr>
              <a:t>Создание и введение в эксплуатацию </a:t>
            </a:r>
            <a:r>
              <a:rPr lang="ru-RU" altLang="ru-RU" sz="1600" dirty="0" smtClean="0">
                <a:solidFill>
                  <a:srgbClr val="3D6AA1"/>
                </a:solidFill>
                <a:sym typeface="Gill Sans" charset="0"/>
              </a:rPr>
              <a:t>информационного ресурса о </a:t>
            </a:r>
            <a:r>
              <a:rPr lang="ru-RU" altLang="ru-RU" sz="1600" dirty="0">
                <a:solidFill>
                  <a:srgbClr val="3D6AA1"/>
                </a:solidFill>
                <a:sym typeface="Gill Sans" charset="0"/>
              </a:rPr>
              <a:t>внешнеэкономической </a:t>
            </a:r>
            <a:r>
              <a:rPr lang="ru-RU" altLang="ru-RU" sz="1600" dirty="0" smtClean="0">
                <a:solidFill>
                  <a:srgbClr val="3D6AA1"/>
                </a:solidFill>
                <a:sym typeface="Gill Sans" charset="0"/>
              </a:rPr>
              <a:t>деятельности региона, </a:t>
            </a:r>
            <a:r>
              <a:rPr lang="ru-RU" altLang="ru-RU" sz="1600" dirty="0">
                <a:solidFill>
                  <a:srgbClr val="3D6AA1"/>
                </a:solidFill>
                <a:sym typeface="Gill Sans" charset="0"/>
              </a:rPr>
              <a:t>обеспечение продвижения </a:t>
            </a:r>
            <a:r>
              <a:rPr lang="ru-RU" altLang="ru-RU" sz="1600" dirty="0" smtClean="0">
                <a:solidFill>
                  <a:srgbClr val="3D6AA1"/>
                </a:solidFill>
                <a:sym typeface="Gill Sans" charset="0"/>
              </a:rPr>
              <a:t>ресурса </a:t>
            </a:r>
            <a:r>
              <a:rPr lang="ru-RU" altLang="ru-RU" sz="1600" dirty="0">
                <a:solidFill>
                  <a:srgbClr val="3D6AA1"/>
                </a:solidFill>
                <a:sym typeface="Gill Sans" charset="0"/>
              </a:rPr>
              <a:t>в поисковых </a:t>
            </a:r>
            <a:r>
              <a:rPr lang="ru-RU" altLang="ru-RU" sz="1600" dirty="0" smtClean="0">
                <a:solidFill>
                  <a:srgbClr val="3D6AA1"/>
                </a:solidFill>
                <a:sym typeface="Gill Sans" charset="0"/>
              </a:rPr>
              <a:t>страницах, реестр (</a:t>
            </a:r>
            <a:r>
              <a:rPr lang="en-US" altLang="ru-RU" sz="1400" dirty="0" smtClean="0">
                <a:solidFill>
                  <a:srgbClr val="3D6AA1"/>
                </a:solidFill>
                <a:sym typeface="Gill Sans" charset="0"/>
                <a:hlinkClick r:id="rId4"/>
              </a:rPr>
              <a:t>http</a:t>
            </a:r>
            <a:r>
              <a:rPr lang="en-US" altLang="ru-RU" sz="1400" dirty="0">
                <a:solidFill>
                  <a:srgbClr val="3D6AA1"/>
                </a:solidFill>
                <a:sym typeface="Gill Sans" charset="0"/>
                <a:hlinkClick r:id="rId4"/>
              </a:rPr>
              <a:t>://</a:t>
            </a:r>
            <a:r>
              <a:rPr lang="en-US" altLang="ru-RU" sz="1400" dirty="0" smtClean="0">
                <a:solidFill>
                  <a:srgbClr val="3D6AA1"/>
                </a:solidFill>
                <a:sym typeface="Gill Sans" charset="0"/>
                <a:hlinkClick r:id="rId4"/>
              </a:rPr>
              <a:t>econom.nso.ru</a:t>
            </a:r>
            <a:r>
              <a:rPr lang="ru-RU" altLang="ru-RU" sz="1400" dirty="0" smtClean="0">
                <a:solidFill>
                  <a:srgbClr val="3D6AA1"/>
                </a:solidFill>
                <a:sym typeface="Gill Sans" charset="0"/>
              </a:rPr>
              <a:t>, </a:t>
            </a:r>
            <a:r>
              <a:rPr lang="en-US" altLang="ru-RU" sz="1400" dirty="0" smtClean="0">
                <a:solidFill>
                  <a:srgbClr val="3D6AA1"/>
                </a:solidFill>
                <a:sym typeface="Gill Sans" charset="0"/>
                <a:hlinkClick r:id="rId5"/>
              </a:rPr>
              <a:t>http</a:t>
            </a:r>
            <a:r>
              <a:rPr lang="en-US" altLang="ru-RU" sz="1400" dirty="0">
                <a:solidFill>
                  <a:srgbClr val="3D6AA1"/>
                </a:solidFill>
                <a:sym typeface="Gill Sans" charset="0"/>
                <a:hlinkClick r:id="rId5"/>
              </a:rPr>
              <a:t>://</a:t>
            </a:r>
            <a:r>
              <a:rPr lang="en-US" altLang="ru-RU" sz="1400" dirty="0" smtClean="0">
                <a:solidFill>
                  <a:srgbClr val="3D6AA1"/>
                </a:solidFill>
                <a:sym typeface="Gill Sans" charset="0"/>
                <a:hlinkClick r:id="rId5"/>
              </a:rPr>
              <a:t>export54.ru</a:t>
            </a:r>
            <a:r>
              <a:rPr lang="ru-RU" altLang="ru-RU" sz="1400" dirty="0">
                <a:solidFill>
                  <a:srgbClr val="3D6AA1"/>
                </a:solidFill>
                <a:sym typeface="Gill Sans" charset="0"/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9178" y="195486"/>
            <a:ext cx="8068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Основные мероприятия внедрения экспортного стандарта</a:t>
            </a:r>
            <a:endParaRPr lang="ru-RU" sz="2000" dirty="0"/>
          </a:p>
        </p:txBody>
      </p:sp>
      <p:pic>
        <p:nvPicPr>
          <p:cNvPr id="3" name="Picture 2" descr="http://ymcacenter.ru/wp-content/uploads/2017/08/check-mark-clipart-no-background-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769" y="838253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ymcacenter.ru/wp-content/uploads/2017/08/check-mark-clipart-no-background-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92367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ymcacenter.ru/wp-content/uploads/2017/08/check-mark-clipart-no-background-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443643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ymcacenter.ru/wp-content/uploads/2017/08/check-mark-clipart-no-background-2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227934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ymcacenter.ru/wp-content/uploads/2017/08/check-mark-clipart-no-background-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4" y="3147814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32" y="1563968"/>
            <a:ext cx="1326637" cy="129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6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UserData\lana\Рабочий стол\Рисунок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2623"/>
            <a:ext cx="9163050" cy="51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9101" y="1551135"/>
            <a:ext cx="8759078" cy="660575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buFont typeface="Arial" pitchFamily="34" charset="0"/>
              <a:buNone/>
            </a:pPr>
            <a:endParaRPr lang="ru-RU" b="1" u="sng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7"/>
          <p:cNvSpPr>
            <a:spLocks/>
          </p:cNvSpPr>
          <p:nvPr/>
        </p:nvSpPr>
        <p:spPr bwMode="auto">
          <a:xfrm>
            <a:off x="159101" y="483517"/>
            <a:ext cx="8740482" cy="10676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dirty="0">
              <a:solidFill>
                <a:schemeClr val="lt1"/>
              </a:solidFill>
              <a:latin typeface="+mn-lt"/>
              <a:sym typeface="Gill Sans" charset="0"/>
            </a:endParaRPr>
          </a:p>
          <a:p>
            <a:pPr algn="ctr"/>
            <a:endParaRPr lang="ru-RU" altLang="ru-RU" dirty="0">
              <a:solidFill>
                <a:schemeClr val="lt1"/>
              </a:solidFill>
              <a:latin typeface="+mn-lt"/>
              <a:sym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831" y="1626935"/>
            <a:ext cx="828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00" b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600" u="sng" dirty="0" smtClean="0"/>
              <a:t>1.5.3.1. Создание </a:t>
            </a:r>
            <a:r>
              <a:rPr lang="ru-RU" sz="1600" u="sng" dirty="0"/>
              <a:t>благоприятных условий для развития экспортной </a:t>
            </a:r>
            <a:r>
              <a:rPr lang="ru-RU" sz="1600" u="sng" dirty="0" smtClean="0"/>
              <a:t>деятельности:</a:t>
            </a:r>
            <a:endParaRPr lang="ru-RU" sz="16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63890" y="483518"/>
            <a:ext cx="8754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600" dirty="0">
                <a:solidFill>
                  <a:srgbClr val="3D6AA1"/>
                </a:solidFill>
              </a:rPr>
              <a:t>Государственная программа НСО «Стимулирование инвестиционной и инновационной активности в Новосибирской области на 2017-2023 годы</a:t>
            </a:r>
            <a:r>
              <a:rPr lang="ru-RU" sz="1600" dirty="0" smtClean="0">
                <a:solidFill>
                  <a:srgbClr val="3D6AA1"/>
                </a:solidFill>
              </a:rPr>
              <a:t>»</a:t>
            </a:r>
          </a:p>
          <a:p>
            <a:r>
              <a:rPr lang="ru-RU" sz="1600" u="sng" dirty="0">
                <a:solidFill>
                  <a:srgbClr val="3D6AA1"/>
                </a:solidFill>
              </a:rPr>
              <a:t>Пункт 1.5.3</a:t>
            </a:r>
            <a:r>
              <a:rPr lang="ru-RU" sz="1600" dirty="0">
                <a:solidFill>
                  <a:srgbClr val="3D6AA1"/>
                </a:solidFill>
              </a:rPr>
              <a:t> </a:t>
            </a:r>
            <a:r>
              <a:rPr lang="ru-RU" sz="1600" u="sng" dirty="0" smtClean="0">
                <a:solidFill>
                  <a:srgbClr val="3D6AA1"/>
                </a:solidFill>
              </a:rPr>
              <a:t>«</a:t>
            </a:r>
            <a:r>
              <a:rPr lang="ru-RU" sz="1600" u="sng" dirty="0">
                <a:solidFill>
                  <a:srgbClr val="3D6AA1"/>
                </a:solidFill>
              </a:rPr>
              <a:t>Внедрение и реализация Регионального экспортного стандарта в Новосибирской области»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64505" y="2637947"/>
            <a:ext cx="8753673" cy="797899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buFont typeface="Arial" pitchFamily="34" charset="0"/>
              <a:buNone/>
            </a:pPr>
            <a:endParaRPr lang="ru-RU" b="1" u="sng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/>
          <p:cNvSpPr>
            <a:spLocks/>
          </p:cNvSpPr>
          <p:nvPr/>
        </p:nvSpPr>
        <p:spPr bwMode="auto">
          <a:xfrm>
            <a:off x="163890" y="2211710"/>
            <a:ext cx="8735693" cy="3859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dirty="0">
              <a:solidFill>
                <a:schemeClr val="lt1"/>
              </a:solidFill>
              <a:latin typeface="+mn-lt"/>
              <a:sym typeface="Gill Sans" charset="0"/>
            </a:endParaRPr>
          </a:p>
          <a:p>
            <a:pPr algn="ctr"/>
            <a:endParaRPr lang="ru-RU" altLang="ru-RU" dirty="0">
              <a:solidFill>
                <a:schemeClr val="lt1"/>
              </a:solidFill>
              <a:latin typeface="+mn-lt"/>
              <a:sym typeface="Gill Sans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9512" y="2604849"/>
            <a:ext cx="870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00" b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организация </a:t>
            </a:r>
            <a:r>
              <a:rPr lang="ru-RU" sz="1600" dirty="0"/>
              <a:t>участия новосибирских товаропроизводителей </a:t>
            </a:r>
            <a:r>
              <a:rPr lang="ru-RU" sz="1600" dirty="0" smtClean="0"/>
              <a:t>в</a:t>
            </a:r>
          </a:p>
          <a:p>
            <a:r>
              <a:rPr lang="ru-RU" sz="1600" dirty="0" smtClean="0"/>
              <a:t>международных </a:t>
            </a:r>
            <a:r>
              <a:rPr lang="ru-RU" sz="1600" dirty="0"/>
              <a:t>выставочно-ярмарочных мероприятиях за </a:t>
            </a:r>
            <a:r>
              <a:rPr lang="ru-RU" sz="1600" dirty="0" smtClean="0"/>
              <a:t>рубежом</a:t>
            </a:r>
          </a:p>
          <a:p>
            <a:r>
              <a:rPr lang="ru-RU" sz="1600" dirty="0" smtClean="0"/>
              <a:t>Сферы: </a:t>
            </a:r>
            <a:r>
              <a:rPr lang="en-US" sz="1600" dirty="0" smtClean="0"/>
              <a:t>IT, BIO, MED, </a:t>
            </a:r>
            <a:r>
              <a:rPr lang="ru-RU" sz="1600" dirty="0" smtClean="0"/>
              <a:t>образование, туризм</a:t>
            </a:r>
            <a:endParaRPr lang="ru-RU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182996" y="2233196"/>
            <a:ext cx="85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D6AA1"/>
                </a:solidFill>
              </a:rPr>
              <a:t>формирование </a:t>
            </a:r>
            <a:r>
              <a:rPr lang="ru-RU" sz="1600" dirty="0" smtClean="0">
                <a:solidFill>
                  <a:srgbClr val="3D6AA1"/>
                </a:solidFill>
              </a:rPr>
              <a:t>делегаций за рубеж </a:t>
            </a:r>
            <a:r>
              <a:rPr lang="ru-RU" sz="1600" dirty="0">
                <a:solidFill>
                  <a:srgbClr val="3D6AA1"/>
                </a:solidFill>
              </a:rPr>
              <a:t>из числа региональных экспортеров</a:t>
            </a:r>
            <a:endParaRPr lang="ru-RU" altLang="ru-RU" sz="1600" dirty="0">
              <a:solidFill>
                <a:srgbClr val="3D6AA1"/>
              </a:solidFill>
              <a:sym typeface="Gill Sans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0417" y="4011910"/>
            <a:ext cx="8747762" cy="1097876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7"/>
          <p:cNvSpPr>
            <a:spLocks/>
          </p:cNvSpPr>
          <p:nvPr/>
        </p:nvSpPr>
        <p:spPr bwMode="auto">
          <a:xfrm>
            <a:off x="179512" y="3435846"/>
            <a:ext cx="8720071" cy="5760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D6A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Дней международного бизнеса в Новосибирской </a:t>
            </a:r>
            <a:r>
              <a:rPr lang="ru-RU" sz="1600" b="1" dirty="0" smtClean="0">
                <a:solidFill>
                  <a:srgbClr val="3D6A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</a:t>
            </a:r>
            <a:endParaRPr lang="ru-RU" altLang="ru-RU" sz="1600" b="1" dirty="0">
              <a:solidFill>
                <a:srgbClr val="3D6AA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ill Sans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5357" y="83408"/>
            <a:ext cx="71849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Финансовые меры поддержки </a:t>
            </a:r>
            <a:r>
              <a:rPr lang="ru-RU" sz="20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экспорта в 2018 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011910"/>
            <a:ext cx="8688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и проведение круглых столов, конференций, форумов </a:t>
            </a:r>
            <a:r>
              <a:rPr lang="ru-RU" sz="16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</a:p>
          <a:p>
            <a:r>
              <a:rPr lang="ru-RU" sz="16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других </a:t>
            </a:r>
            <a:r>
              <a:rPr lang="ru-RU" sz="1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мероприятий, направленных на популяризацию товаров и услуг, производимых в Новосибирской области, а  также повышение привлекательности образа регионального экспортера</a:t>
            </a:r>
          </a:p>
        </p:txBody>
      </p:sp>
    </p:spTree>
    <p:extLst>
      <p:ext uri="{BB962C8B-B14F-4D97-AF65-F5344CB8AC3E}">
        <p14:creationId xmlns:p14="http://schemas.microsoft.com/office/powerpoint/2010/main" val="13809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UserData\lana\Рабочий стол\Рисунок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2623"/>
            <a:ext cx="9163050" cy="51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9101" y="915566"/>
            <a:ext cx="8759078" cy="576064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buFont typeface="Arial" pitchFamily="34" charset="0"/>
              <a:buNone/>
            </a:pPr>
            <a:endParaRPr lang="ru-RU" b="1" u="sng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7"/>
          <p:cNvSpPr>
            <a:spLocks/>
          </p:cNvSpPr>
          <p:nvPr/>
        </p:nvSpPr>
        <p:spPr bwMode="auto">
          <a:xfrm>
            <a:off x="159101" y="267494"/>
            <a:ext cx="8740482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dirty="0">
              <a:solidFill>
                <a:schemeClr val="lt1"/>
              </a:solidFill>
              <a:latin typeface="+mn-lt"/>
              <a:sym typeface="Gill Sans" charset="0"/>
            </a:endParaRPr>
          </a:p>
          <a:p>
            <a:pPr algn="ctr"/>
            <a:endParaRPr lang="ru-RU" altLang="ru-RU" dirty="0">
              <a:solidFill>
                <a:schemeClr val="lt1"/>
              </a:solidFill>
              <a:latin typeface="+mn-lt"/>
              <a:sym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831" y="906855"/>
            <a:ext cx="828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00" b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организация обучающих курсов и семинаров по различным </a:t>
            </a:r>
            <a:r>
              <a:rPr lang="ru-RU" sz="1600" dirty="0" smtClean="0"/>
              <a:t>вопросам</a:t>
            </a:r>
          </a:p>
          <a:p>
            <a:r>
              <a:rPr lang="ru-RU" sz="1600" dirty="0" smtClean="0"/>
              <a:t>экспортной </a:t>
            </a:r>
            <a:r>
              <a:rPr lang="ru-RU" sz="1600" dirty="0"/>
              <a:t>деятельности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890" y="267494"/>
            <a:ext cx="8754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600" u="sng" dirty="0">
                <a:solidFill>
                  <a:srgbClr val="3D6AA1"/>
                </a:solidFill>
              </a:rPr>
              <a:t>1.5.3.2 Информационное обеспечение экспортной деятельности </a:t>
            </a:r>
            <a:r>
              <a:rPr lang="ru-RU" sz="1600" u="sng" dirty="0" smtClean="0">
                <a:solidFill>
                  <a:srgbClr val="3D6AA1"/>
                </a:solidFill>
              </a:rPr>
              <a:t>НСО, </a:t>
            </a:r>
            <a:r>
              <a:rPr lang="ru-RU" sz="1600" u="sng" dirty="0">
                <a:solidFill>
                  <a:srgbClr val="3D6AA1"/>
                </a:solidFill>
              </a:rPr>
              <a:t>в том числе мероприятий по развитию регионального </a:t>
            </a:r>
            <a:r>
              <a:rPr lang="ru-RU" sz="1600" u="sng" dirty="0" smtClean="0">
                <a:solidFill>
                  <a:srgbClr val="3D6AA1"/>
                </a:solidFill>
              </a:rPr>
              <a:t>бренда:</a:t>
            </a:r>
            <a:endParaRPr lang="ru-RU" sz="1600" u="sng" dirty="0">
              <a:solidFill>
                <a:srgbClr val="3D6AA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4505" y="2061883"/>
            <a:ext cx="8753673" cy="797899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buFont typeface="Arial" pitchFamily="34" charset="0"/>
              <a:buNone/>
            </a:pPr>
            <a:endParaRPr lang="ru-RU" b="1" u="sng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/>
          <p:cNvSpPr>
            <a:spLocks/>
          </p:cNvSpPr>
          <p:nvPr/>
        </p:nvSpPr>
        <p:spPr bwMode="auto">
          <a:xfrm>
            <a:off x="163890" y="1482919"/>
            <a:ext cx="8735693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dirty="0">
              <a:solidFill>
                <a:schemeClr val="lt1"/>
              </a:solidFill>
              <a:latin typeface="+mn-lt"/>
              <a:sym typeface="Gill Sans" charset="0"/>
            </a:endParaRPr>
          </a:p>
          <a:p>
            <a:pPr algn="ctr"/>
            <a:endParaRPr lang="ru-RU" altLang="ru-RU" dirty="0">
              <a:solidFill>
                <a:schemeClr val="lt1"/>
              </a:solidFill>
              <a:latin typeface="+mn-lt"/>
              <a:sym typeface="Gill Sans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9512" y="2067694"/>
            <a:ext cx="870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00" b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подготовка и размещение информации об экспортном потенциале НСО </a:t>
            </a:r>
            <a:r>
              <a:rPr lang="ru-RU" sz="1600" dirty="0" smtClean="0"/>
              <a:t>в</a:t>
            </a:r>
          </a:p>
          <a:p>
            <a:r>
              <a:rPr lang="ru-RU" sz="1600" dirty="0" smtClean="0"/>
              <a:t>областных</a:t>
            </a:r>
            <a:r>
              <a:rPr lang="ru-RU" sz="1600" dirty="0"/>
              <a:t>, федеральных и международных СМИ, а также на официальных и иных ресурсах в информационно-телекоммуникационной сети Интернет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2996" y="1482919"/>
            <a:ext cx="85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D6AA1"/>
                </a:solidFill>
              </a:rPr>
              <a:t>создание, поддержка и продвижение информационного </a:t>
            </a:r>
            <a:r>
              <a:rPr lang="ru-RU" sz="1600" dirty="0" smtClean="0">
                <a:solidFill>
                  <a:srgbClr val="3D6AA1"/>
                </a:solidFill>
              </a:rPr>
              <a:t>ресурса,</a:t>
            </a:r>
          </a:p>
          <a:p>
            <a:r>
              <a:rPr lang="ru-RU" sz="1600" dirty="0" smtClean="0">
                <a:solidFill>
                  <a:srgbClr val="3D6AA1"/>
                </a:solidFill>
              </a:rPr>
              <a:t>посвященного </a:t>
            </a:r>
            <a:r>
              <a:rPr lang="ru-RU" sz="1600" dirty="0">
                <a:solidFill>
                  <a:srgbClr val="3D6AA1"/>
                </a:solidFill>
              </a:rPr>
              <a:t>экспортной деятельности Новосибирской области</a:t>
            </a:r>
            <a:endParaRPr lang="ru-RU" altLang="ru-RU" sz="1600" dirty="0">
              <a:solidFill>
                <a:srgbClr val="3D6AA1"/>
              </a:solidFill>
              <a:sym typeface="Gill Sans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0417" y="3507854"/>
            <a:ext cx="8747762" cy="1224136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9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7"/>
          <p:cNvSpPr>
            <a:spLocks/>
          </p:cNvSpPr>
          <p:nvPr/>
        </p:nvSpPr>
        <p:spPr bwMode="auto">
          <a:xfrm>
            <a:off x="179512" y="2931790"/>
            <a:ext cx="8720071" cy="5760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D6A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мониторинга экспортных возможностей </a:t>
            </a:r>
            <a:r>
              <a:rPr lang="ru-RU" sz="1600" b="1" dirty="0" smtClean="0">
                <a:solidFill>
                  <a:srgbClr val="3D6A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Новосибирской</a:t>
            </a:r>
          </a:p>
          <a:p>
            <a:r>
              <a:rPr lang="ru-RU" sz="1600" b="1" dirty="0" smtClean="0">
                <a:solidFill>
                  <a:srgbClr val="3D6A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</a:t>
            </a:r>
            <a:endParaRPr lang="ru-RU" altLang="ru-RU" sz="1600" b="1" dirty="0">
              <a:solidFill>
                <a:srgbClr val="3D6AA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ill Sans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371" y="3579862"/>
            <a:ext cx="8688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6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одействие </a:t>
            </a:r>
            <a:r>
              <a:rPr lang="ru-RU" sz="1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новосибирским экспортерам в переводе на </a:t>
            </a:r>
            <a:r>
              <a:rPr lang="ru-RU" sz="16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иностранные</a:t>
            </a:r>
          </a:p>
          <a:p>
            <a:r>
              <a:rPr lang="ru-RU" sz="16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языки </a:t>
            </a:r>
            <a:r>
              <a:rPr lang="ru-RU" sz="1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документации, в том числе к паспортам внешнеэкономической деятельности, организация услуг переводчика при проведении деловых встреч, презентаций и переговоров с иностранными компаниями.</a:t>
            </a:r>
          </a:p>
        </p:txBody>
      </p:sp>
    </p:spTree>
    <p:extLst>
      <p:ext uri="{BB962C8B-B14F-4D97-AF65-F5344CB8AC3E}">
        <p14:creationId xmlns:p14="http://schemas.microsoft.com/office/powerpoint/2010/main" val="16841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Data\lana\Рабочий стол\Рисунок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61925" y="41697"/>
            <a:ext cx="8874571" cy="729853"/>
          </a:xfrm>
        </p:spPr>
        <p:txBody>
          <a:bodyPr/>
          <a:lstStyle/>
          <a:p>
            <a:r>
              <a:rPr lang="ru-RU" altLang="ru-RU" sz="16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Продвижение продукции предприятий Новосибирской области </a:t>
            </a:r>
            <a:br>
              <a:rPr lang="ru-RU" altLang="ru-RU" sz="16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16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на рынки стран дальнего и ближнего зарубежья</a:t>
            </a:r>
          </a:p>
        </p:txBody>
      </p:sp>
      <p:sp>
        <p:nvSpPr>
          <p:cNvPr id="3077" name="AutoShape 5" descr="Картинки по запросу ООО «Болид» новосибирск"/>
          <p:cNvSpPr>
            <a:spLocks noChangeAspect="1" noChangeArrowheads="1"/>
          </p:cNvSpPr>
          <p:nvPr/>
        </p:nvSpPr>
        <p:spPr bwMode="auto">
          <a:xfrm>
            <a:off x="161925" y="-1143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366317260"/>
              </p:ext>
            </p:extLst>
          </p:nvPr>
        </p:nvGraphicFramePr>
        <p:xfrm>
          <a:off x="1331640" y="765380"/>
          <a:ext cx="3768080" cy="4378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ятиугольник 17"/>
          <p:cNvSpPr/>
          <p:nvPr/>
        </p:nvSpPr>
        <p:spPr>
          <a:xfrm>
            <a:off x="35497" y="1683482"/>
            <a:ext cx="1656184" cy="2214246"/>
          </a:xfrm>
          <a:prstGeom prst="homePlate">
            <a:avLst>
              <a:gd name="adj" fmla="val 3155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496" y="2571750"/>
            <a:ext cx="1529755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</a:t>
            </a:r>
            <a:endParaRPr lang="ru-RU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952861704"/>
              </p:ext>
            </p:extLst>
          </p:nvPr>
        </p:nvGraphicFramePr>
        <p:xfrm>
          <a:off x="5148064" y="1437624"/>
          <a:ext cx="3888432" cy="2680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94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Data\lana\Рабочий стол\Рисунок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79450" y="59699"/>
            <a:ext cx="8229600" cy="729853"/>
          </a:xfrm>
        </p:spPr>
        <p:txBody>
          <a:bodyPr/>
          <a:lstStyle/>
          <a:p>
            <a:r>
              <a:rPr lang="ru-RU" altLang="ru-RU" sz="16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Продвижение продукции предприятий Новосибирской области на рынки стран дальнего и ближнего зарубежья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201" y="700087"/>
            <a:ext cx="8996363" cy="934641"/>
          </a:xfrm>
          <a:prstGeom prst="rect">
            <a:avLst/>
          </a:prstGeom>
          <a:solidFill>
            <a:srgbClr val="22518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4492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В рамках Соглашения между Правительством Новосибирской области и Министерством экономического развития Российской Федерации о взаимодействии во внешнеэкономической сфере формируются предложения по продвижению продукции предприятий Новосибирской области на рынки зарубежных стран, оформленные в виде «паспортов» внешнеэкономических проектов. </a:t>
            </a:r>
          </a:p>
        </p:txBody>
      </p:sp>
      <p:sp>
        <p:nvSpPr>
          <p:cNvPr id="3077" name="AutoShape 5" descr="Картинки по запросу ООО «Болид» новосибирск"/>
          <p:cNvSpPr>
            <a:spLocks noChangeAspect="1" noChangeArrowheads="1"/>
          </p:cNvSpPr>
          <p:nvPr/>
        </p:nvSpPr>
        <p:spPr bwMode="auto">
          <a:xfrm>
            <a:off x="161925" y="-1143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32589" y="2602012"/>
            <a:ext cx="2339975" cy="6822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Определена </a:t>
            </a:r>
            <a:r>
              <a:rPr lang="ru-RU" altLang="ru-RU" sz="1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страны-партнеры – Казахстан, Узбекистан, Белоруссия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32589" y="3511153"/>
            <a:ext cx="2339975" cy="7572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Определена </a:t>
            </a:r>
            <a:endParaRPr lang="en-US" altLang="ru-RU" sz="12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ru-RU" altLang="ru-RU" sz="1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страна-партнер - Чехия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32589" y="4381500"/>
            <a:ext cx="2376487" cy="7417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Определены </a:t>
            </a:r>
            <a:endParaRPr lang="en-US" altLang="ru-RU" sz="12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ru-RU" altLang="ru-RU" sz="1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страны-партнеры – Аргентина, Узбекистан, Казахстан</a:t>
            </a:r>
            <a:r>
              <a:rPr lang="en-US" altLang="ru-RU" sz="1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altLang="ru-RU" sz="1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Таджикистан</a:t>
            </a:r>
          </a:p>
        </p:txBody>
      </p:sp>
      <p:pic>
        <p:nvPicPr>
          <p:cNvPr id="3081" name="Рисунок 17" descr="IMG_1304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1510"/>
            <a:ext cx="1547813" cy="88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Рисунок 18" descr="C:\Users\Галина\Desktop\У стены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8315" r="21831" b="-899"/>
          <a:stretch>
            <a:fillRect/>
          </a:stretch>
        </p:blipFill>
        <p:spPr bwMode="auto">
          <a:xfrm>
            <a:off x="3176" y="3435846"/>
            <a:ext cx="1472481" cy="86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300538"/>
            <a:ext cx="1544638" cy="80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Выноска со стрелкой вправо 9"/>
          <p:cNvSpPr/>
          <p:nvPr/>
        </p:nvSpPr>
        <p:spPr>
          <a:xfrm>
            <a:off x="4781550" y="2558654"/>
            <a:ext cx="1951038" cy="779859"/>
          </a:xfrm>
          <a:prstGeom prst="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smtClean="0">
                <a:solidFill>
                  <a:srgbClr val="953735"/>
                </a:solidFill>
                <a:latin typeface="Tahoma" pitchFamily="34" charset="0"/>
                <a:cs typeface="Tahoma" pitchFamily="34" charset="0"/>
              </a:rPr>
              <a:t>Торгпредства 10 стран</a:t>
            </a:r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4772026" y="3495676"/>
            <a:ext cx="1960563" cy="775097"/>
          </a:xfrm>
          <a:prstGeom prst="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smtClean="0">
                <a:solidFill>
                  <a:srgbClr val="953735"/>
                </a:solidFill>
                <a:latin typeface="Tahoma" pitchFamily="34" charset="0"/>
                <a:cs typeface="Tahoma" pitchFamily="34" charset="0"/>
              </a:rPr>
              <a:t>Торгпредства 7 стран</a:t>
            </a:r>
          </a:p>
        </p:txBody>
      </p:sp>
      <p:sp>
        <p:nvSpPr>
          <p:cNvPr id="16" name="Выноска со стрелкой вправо 15"/>
          <p:cNvSpPr/>
          <p:nvPr/>
        </p:nvSpPr>
        <p:spPr>
          <a:xfrm>
            <a:off x="4794250" y="4400550"/>
            <a:ext cx="1938338" cy="701279"/>
          </a:xfrm>
          <a:prstGeom prst="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smtClean="0">
                <a:solidFill>
                  <a:srgbClr val="953735"/>
                </a:solidFill>
                <a:latin typeface="Tahoma" pitchFamily="34" charset="0"/>
                <a:cs typeface="Tahoma" pitchFamily="34" charset="0"/>
              </a:rPr>
              <a:t>Торгпредства 7 стран</a:t>
            </a:r>
          </a:p>
        </p:txBody>
      </p:sp>
      <p:sp>
        <p:nvSpPr>
          <p:cNvPr id="21" name="Выноска со стрелкой вправо 20"/>
          <p:cNvSpPr/>
          <p:nvPr/>
        </p:nvSpPr>
        <p:spPr>
          <a:xfrm>
            <a:off x="4740276" y="1643063"/>
            <a:ext cx="1992313" cy="779860"/>
          </a:xfrm>
          <a:prstGeom prst="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smtClean="0">
                <a:solidFill>
                  <a:srgbClr val="953735"/>
                </a:solidFill>
                <a:latin typeface="Tahoma" pitchFamily="34" charset="0"/>
                <a:cs typeface="Tahoma" pitchFamily="34" charset="0"/>
              </a:rPr>
              <a:t>Торгпредства 41 страны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32589" y="1627585"/>
            <a:ext cx="2327275" cy="7953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5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Определены страны-партнеры – КНР, США, Германия, Франция, Республика Корея, Италия, Швейцария, Финляндия</a:t>
            </a:r>
          </a:p>
        </p:txBody>
      </p:sp>
      <p:sp>
        <p:nvSpPr>
          <p:cNvPr id="20" name="Выноска со стрелкой вправо 19"/>
          <p:cNvSpPr/>
          <p:nvPr/>
        </p:nvSpPr>
        <p:spPr>
          <a:xfrm>
            <a:off x="1611313" y="1632348"/>
            <a:ext cx="3168650" cy="863203"/>
          </a:xfrm>
          <a:prstGeom prst="rightArrowCallout">
            <a:avLst>
              <a:gd name="adj1" fmla="val 25000"/>
              <a:gd name="adj2" fmla="val 25000"/>
              <a:gd name="adj3" fmla="val 26503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Привлечение иностранных резидентов в промышленно-логистический парк</a:t>
            </a:r>
          </a:p>
        </p:txBody>
      </p:sp>
      <p:sp>
        <p:nvSpPr>
          <p:cNvPr id="2" name="Выноска со стрелкой вправо 1"/>
          <p:cNvSpPr/>
          <p:nvPr/>
        </p:nvSpPr>
        <p:spPr>
          <a:xfrm>
            <a:off x="1625600" y="2551510"/>
            <a:ext cx="3168650" cy="88433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5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Велотренажер «Ангел Соло» для реабилитации пациентов с нарушениями опорно-двигательного аппарата </a:t>
            </a:r>
          </a:p>
          <a:p>
            <a:pPr algn="ctr" eaLnBrk="1" hangingPunct="1">
              <a:defRPr/>
            </a:pPr>
            <a:r>
              <a:rPr lang="ru-RU" altLang="ru-RU" sz="105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ООО ПКБ «Соло»</a:t>
            </a: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1619250" y="3476625"/>
            <a:ext cx="3168650" cy="80486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Колесно-гусеничная электроколяска ООО «</a:t>
            </a:r>
            <a:r>
              <a:rPr lang="ru-RU" altLang="ru-RU" sz="11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Катэрвиль</a:t>
            </a:r>
            <a:r>
              <a:rPr lang="ru-RU" altLang="ru-RU" sz="1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1619672" y="4371950"/>
            <a:ext cx="3175000" cy="684635"/>
          </a:xfrm>
          <a:prstGeom prst="rightArrowCallout">
            <a:avLst>
              <a:gd name="adj1" fmla="val 25000"/>
              <a:gd name="adj2" fmla="val 27842"/>
              <a:gd name="adj3" fmla="val 31631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Препарат «Вирин ХСК» ООО «Вектор Вирин»</a:t>
            </a:r>
          </a:p>
        </p:txBody>
      </p:sp>
      <p:pic>
        <p:nvPicPr>
          <p:cNvPr id="3093" name="Picture 4" descr="Картинки по запросу картинки ПЛП новосибирс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348"/>
            <a:ext cx="1547813" cy="8632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Data\lana\Рабочий стол\Рисунок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79450" y="59699"/>
            <a:ext cx="8229600" cy="729853"/>
          </a:xfrm>
        </p:spPr>
        <p:txBody>
          <a:bodyPr/>
          <a:lstStyle/>
          <a:p>
            <a:r>
              <a:rPr lang="ru-RU" altLang="ru-RU" sz="16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Продвижение продукции предприятий Новосибирской области на рынки стран дальнего и ближнего зарубежья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00087"/>
            <a:ext cx="8928992" cy="503511"/>
          </a:xfrm>
          <a:prstGeom prst="rect">
            <a:avLst/>
          </a:prstGeom>
          <a:solidFill>
            <a:srgbClr val="22518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449263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1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Круг предприятий-экспортёров, заинтересованных в продвижении своей продукции на зарубежные рынки, постоянно расширяется. С начала 2017 года уже </a:t>
            </a:r>
            <a:r>
              <a:rPr lang="ru-RU" altLang="ru-RU" sz="11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оформлены следующие «</a:t>
            </a:r>
            <a:r>
              <a:rPr lang="ru-RU" altLang="ru-RU" sz="11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паспорта» внешнеэкономических проектов: </a:t>
            </a:r>
          </a:p>
        </p:txBody>
      </p:sp>
      <p:sp>
        <p:nvSpPr>
          <p:cNvPr id="3077" name="AutoShape 5" descr="Картинки по запросу ООО «Болид» новосибирск"/>
          <p:cNvSpPr>
            <a:spLocks noChangeAspect="1" noChangeArrowheads="1"/>
          </p:cNvSpPr>
          <p:nvPr/>
        </p:nvSpPr>
        <p:spPr bwMode="auto">
          <a:xfrm>
            <a:off x="161925" y="-1143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948265" y="2463738"/>
            <a:ext cx="2124299" cy="6822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этапе определения страны-партнёра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5" y="3489852"/>
            <a:ext cx="2124299" cy="7572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этапе определения </a:t>
            </a:r>
            <a:r>
              <a:rPr lang="ru-RU" alt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страны-партнёра</a:t>
            </a:r>
            <a:endParaRPr lang="ru-RU" alt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5112801" y="2409732"/>
            <a:ext cx="1800548" cy="77985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8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dirty="0" smtClean="0">
                <a:solidFill>
                  <a:srgbClr val="953735"/>
                </a:solidFill>
                <a:latin typeface="Tahoma" pitchFamily="34" charset="0"/>
                <a:cs typeface="Tahoma" pitchFamily="34" charset="0"/>
              </a:rPr>
              <a:t>Торгпредства </a:t>
            </a:r>
          </a:p>
          <a:p>
            <a:pPr algn="ctr" eaLnBrk="1" hangingPunct="1">
              <a:defRPr/>
            </a:pPr>
            <a:r>
              <a:rPr lang="ru-RU" altLang="ru-RU" sz="1200" dirty="0" smtClean="0">
                <a:solidFill>
                  <a:srgbClr val="953735"/>
                </a:solidFill>
                <a:latin typeface="Tahoma" pitchFamily="34" charset="0"/>
                <a:cs typeface="Tahoma" pitchFamily="34" charset="0"/>
              </a:rPr>
              <a:t>6 стран</a:t>
            </a:r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5112801" y="3489853"/>
            <a:ext cx="1800548" cy="77509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24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dirty="0" smtClean="0">
                <a:solidFill>
                  <a:srgbClr val="953735"/>
                </a:solidFill>
                <a:latin typeface="Tahoma" pitchFamily="34" charset="0"/>
                <a:cs typeface="Tahoma" pitchFamily="34" charset="0"/>
              </a:rPr>
              <a:t>Торгпредства </a:t>
            </a:r>
          </a:p>
          <a:p>
            <a:pPr algn="ctr" eaLnBrk="1" hangingPunct="1">
              <a:defRPr/>
            </a:pPr>
            <a:r>
              <a:rPr lang="ru-RU" altLang="ru-RU" sz="1200" dirty="0" smtClean="0">
                <a:solidFill>
                  <a:srgbClr val="953735"/>
                </a:solidFill>
                <a:latin typeface="Tahoma" pitchFamily="34" charset="0"/>
                <a:cs typeface="Tahoma" pitchFamily="34" charset="0"/>
              </a:rPr>
              <a:t>5 стран</a:t>
            </a:r>
          </a:p>
        </p:txBody>
      </p:sp>
      <p:sp>
        <p:nvSpPr>
          <p:cNvPr id="21" name="Выноска со стрелкой вправо 20"/>
          <p:cNvSpPr/>
          <p:nvPr/>
        </p:nvSpPr>
        <p:spPr>
          <a:xfrm>
            <a:off x="5112801" y="1383618"/>
            <a:ext cx="1800548" cy="78877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3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dirty="0" smtClean="0">
                <a:solidFill>
                  <a:srgbClr val="953735"/>
                </a:solidFill>
                <a:latin typeface="Tahoma" pitchFamily="34" charset="0"/>
                <a:cs typeface="Tahoma" pitchFamily="34" charset="0"/>
              </a:rPr>
              <a:t>Торгпредства </a:t>
            </a:r>
          </a:p>
          <a:p>
            <a:pPr algn="ctr" eaLnBrk="1" hangingPunct="1">
              <a:defRPr/>
            </a:pPr>
            <a:r>
              <a:rPr lang="ru-RU" altLang="ru-RU" sz="1200" dirty="0" smtClean="0">
                <a:solidFill>
                  <a:srgbClr val="953735"/>
                </a:solidFill>
                <a:latin typeface="Tahoma" pitchFamily="34" charset="0"/>
                <a:cs typeface="Tahoma" pitchFamily="34" charset="0"/>
              </a:rPr>
              <a:t>8 стран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5" y="1383619"/>
            <a:ext cx="2111599" cy="8042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Определены страны-партнеры – Белоруссия, Казахстан</a:t>
            </a:r>
          </a:p>
        </p:txBody>
      </p:sp>
      <p:sp>
        <p:nvSpPr>
          <p:cNvPr id="20" name="Выноска со стрелкой вправо 19"/>
          <p:cNvSpPr/>
          <p:nvPr/>
        </p:nvSpPr>
        <p:spPr>
          <a:xfrm>
            <a:off x="1475655" y="1329613"/>
            <a:ext cx="3637145" cy="75608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Универсальное технологическое  оборудование для производства пищевых продуктов ОАО «Корпорация – Новосибирский завод </a:t>
            </a:r>
            <a:r>
              <a:rPr lang="ru-RU" altLang="ru-RU" sz="11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Электросигнал</a:t>
            </a:r>
            <a:r>
              <a:rPr lang="ru-RU" altLang="ru-RU" sz="1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2" name="Выноска со стрелкой вправо 1"/>
          <p:cNvSpPr/>
          <p:nvPr/>
        </p:nvSpPr>
        <p:spPr>
          <a:xfrm>
            <a:off x="1475656" y="2193708"/>
            <a:ext cx="3637144" cy="118813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Продвижение биотехнологических препаратов: для животноводства, для спиртовой, кожевенной и других отраслей промышленности, лекарственных средств для животных, средств защиты растений, </a:t>
            </a:r>
            <a:r>
              <a:rPr lang="ru-RU" altLang="ru-RU" sz="11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нефтедеструкторов</a:t>
            </a:r>
            <a:r>
              <a:rPr lang="ru-RU" altLang="ru-RU" sz="1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ООО ПО «</a:t>
            </a:r>
            <a:r>
              <a:rPr lang="ru-RU" altLang="ru-RU" sz="11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Сиббиофарм</a:t>
            </a:r>
            <a:r>
              <a:rPr lang="ru-RU" altLang="ru-RU" sz="1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1475656" y="3435846"/>
            <a:ext cx="3637144" cy="80486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Определение зарубежных рынков сбыта реагентов для молекулярной биологии: наборов и ферментов для анализа </a:t>
            </a:r>
            <a:r>
              <a:rPr lang="ru-RU" altLang="ru-RU" sz="11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метилирования</a:t>
            </a:r>
            <a:r>
              <a:rPr lang="ru-RU" altLang="ru-RU" sz="1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ДНК, ООО «</a:t>
            </a:r>
            <a:r>
              <a:rPr lang="ru-RU" altLang="ru-RU" sz="11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СибЭнзайм</a:t>
            </a:r>
            <a:r>
              <a:rPr lang="ru-RU" altLang="ru-RU" sz="1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4" y="1223470"/>
            <a:ext cx="1219316" cy="91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2" y="2247714"/>
            <a:ext cx="1215279" cy="108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4" y="3435846"/>
            <a:ext cx="1219316" cy="83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Выноска со стрелкой вправо 17"/>
          <p:cNvSpPr/>
          <p:nvPr/>
        </p:nvSpPr>
        <p:spPr>
          <a:xfrm>
            <a:off x="1475656" y="4299942"/>
            <a:ext cx="3637144" cy="80486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Определение зарубежных рынков сбыта жидких </a:t>
            </a:r>
            <a:r>
              <a:rPr lang="ru-RU" altLang="ru-RU" sz="11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пробиотиков</a:t>
            </a:r>
            <a:r>
              <a:rPr lang="ru-RU" altLang="ru-RU" sz="1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детского и функционального питания, производимых ООО «</a:t>
            </a:r>
            <a:r>
              <a:rPr lang="ru-RU" altLang="ru-RU" sz="11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Био-Веста</a:t>
            </a:r>
            <a:r>
              <a:rPr lang="ru-RU" altLang="ru-RU" sz="1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48265" y="4386262"/>
            <a:ext cx="2124299" cy="7572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этапе </a:t>
            </a:r>
            <a:r>
              <a:rPr lang="ru-RU" alt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определения рынков сбыта</a:t>
            </a:r>
            <a:endParaRPr lang="ru-RU" alt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353949"/>
            <a:ext cx="1224135" cy="69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носка со стрелкой вправо 23"/>
          <p:cNvSpPr/>
          <p:nvPr/>
        </p:nvSpPr>
        <p:spPr>
          <a:xfrm>
            <a:off x="5148064" y="4368403"/>
            <a:ext cx="1800548" cy="77509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24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dirty="0" smtClean="0">
                <a:solidFill>
                  <a:srgbClr val="953735"/>
                </a:solidFill>
                <a:latin typeface="Tahoma" pitchFamily="34" charset="0"/>
                <a:cs typeface="Tahoma" pitchFamily="34" charset="0"/>
              </a:rPr>
              <a:t>Торгпредства </a:t>
            </a:r>
          </a:p>
          <a:p>
            <a:pPr algn="ctr" eaLnBrk="1" hangingPunct="1">
              <a:defRPr/>
            </a:pPr>
            <a:r>
              <a:rPr lang="en-US" altLang="ru-RU" sz="1200" dirty="0" smtClean="0">
                <a:solidFill>
                  <a:srgbClr val="953735"/>
                </a:solidFill>
                <a:latin typeface="Tahoma" pitchFamily="34" charset="0"/>
                <a:cs typeface="Tahoma" pitchFamily="34" charset="0"/>
              </a:rPr>
              <a:t>17</a:t>
            </a:r>
            <a:r>
              <a:rPr lang="ru-RU" altLang="ru-RU" sz="1200" dirty="0" smtClean="0">
                <a:solidFill>
                  <a:srgbClr val="953735"/>
                </a:solidFill>
                <a:latin typeface="Tahoma" pitchFamily="34" charset="0"/>
                <a:cs typeface="Tahoma" pitchFamily="34" charset="0"/>
              </a:rPr>
              <a:t> стран</a:t>
            </a:r>
          </a:p>
        </p:txBody>
      </p:sp>
    </p:spTree>
    <p:extLst>
      <p:ext uri="{BB962C8B-B14F-4D97-AF65-F5344CB8AC3E}">
        <p14:creationId xmlns:p14="http://schemas.microsoft.com/office/powerpoint/2010/main" val="28576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Data\lana\Рабочий стол\Рисунок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79450" y="59699"/>
            <a:ext cx="8229600" cy="729853"/>
          </a:xfrm>
        </p:spPr>
        <p:txBody>
          <a:bodyPr/>
          <a:lstStyle/>
          <a:p>
            <a:r>
              <a:rPr lang="ru-RU" altLang="ru-RU" sz="16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Продвижение продукции предприятий Новосибирской области на рынки стран дальнего и ближнего зарубежья</a:t>
            </a:r>
          </a:p>
        </p:txBody>
      </p:sp>
      <p:sp>
        <p:nvSpPr>
          <p:cNvPr id="3077" name="AutoShape 5" descr="Картинки по запросу ООО «Болид» новосибирск"/>
          <p:cNvSpPr>
            <a:spLocks noChangeAspect="1" noChangeArrowheads="1"/>
          </p:cNvSpPr>
          <p:nvPr/>
        </p:nvSpPr>
        <p:spPr bwMode="auto">
          <a:xfrm>
            <a:off x="161925" y="-1143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55776" y="1886520"/>
            <a:ext cx="4032448" cy="39719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Страны СНГ, Европы, Африки, Азии и США</a:t>
            </a:r>
            <a:endParaRPr lang="ru-RU" alt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Выноска со стрелкой вниз 25"/>
          <p:cNvSpPr/>
          <p:nvPr/>
        </p:nvSpPr>
        <p:spPr>
          <a:xfrm>
            <a:off x="251520" y="681539"/>
            <a:ext cx="8640960" cy="1242139"/>
          </a:xfrm>
          <a:prstGeom prst="downArrowCallout">
            <a:avLst/>
          </a:prstGeom>
          <a:solidFill>
            <a:srgbClr val="22518A">
              <a:alpha val="86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49263" algn="just">
              <a:defRPr/>
            </a:pPr>
            <a:r>
              <a:rPr lang="ru-RU" altLang="ru-RU" sz="13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Компании биофармацевтического, </a:t>
            </a:r>
            <a:r>
              <a:rPr lang="ru-RU" altLang="ru-RU" sz="1300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биотехнологического</a:t>
            </a:r>
            <a:r>
              <a:rPr lang="ru-RU" altLang="ru-RU" sz="13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и медико-технологического направлений Научно-производственного кластера «Сибирский </a:t>
            </a:r>
            <a:r>
              <a:rPr lang="ru-RU" altLang="ru-RU" sz="1300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наукополис</a:t>
            </a:r>
            <a:r>
              <a:rPr lang="ru-RU" altLang="ru-RU" sz="13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» обладают большим экспортным потенциалом наукоемкой продукции. Некоторые компании кластеров уже экспортируют свою продукцию на зарубежные рынки.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4048" y="2355726"/>
            <a:ext cx="3528392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altLang="ru-RU" sz="16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медико-технологическое направление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004048" y="3147814"/>
            <a:ext cx="3600400" cy="19956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ООО ПО «</a:t>
            </a:r>
            <a:r>
              <a:rPr lang="ru-RU" altLang="ru-RU" sz="1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Сиббиофарм</a:t>
            </a:r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 lvl="0"/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ООО «</a:t>
            </a:r>
            <a:r>
              <a:rPr lang="ru-RU" altLang="ru-RU" sz="1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СибЭнзайм</a:t>
            </a:r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 lvl="0"/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ООО «</a:t>
            </a:r>
            <a:r>
              <a:rPr lang="ru-RU" altLang="ru-RU" sz="1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Био-Веста</a:t>
            </a:r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 lvl="0"/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ООО «</a:t>
            </a:r>
            <a:r>
              <a:rPr lang="ru-RU" altLang="ru-RU" sz="1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Диа-Веста</a:t>
            </a:r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 lvl="0"/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АО «</a:t>
            </a:r>
            <a:r>
              <a:rPr lang="ru-RU" altLang="ru-RU" sz="1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Вектор-БиАльгам</a:t>
            </a:r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 lvl="0"/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ООО «</a:t>
            </a:r>
            <a:r>
              <a:rPr lang="ru-RU" altLang="ru-RU" sz="1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Биолинк</a:t>
            </a:r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 lvl="0"/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ООО «</a:t>
            </a:r>
            <a:r>
              <a:rPr lang="ru-RU" altLang="ru-RU" sz="1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Биоойл</a:t>
            </a:r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 lvl="0"/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ООО ГК «Биосфера»</a:t>
            </a:r>
          </a:p>
          <a:p>
            <a:pPr lvl="0"/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ООО «</a:t>
            </a:r>
            <a:r>
              <a:rPr lang="ru-RU" altLang="ru-RU" sz="1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Ангифарм</a:t>
            </a:r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 lvl="0"/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ООО «</a:t>
            </a:r>
            <a:r>
              <a:rPr lang="ru-RU" altLang="ru-RU" sz="1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Микролиз</a:t>
            </a:r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 lvl="0"/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ООО НАЦ «Облепиха»</a:t>
            </a:r>
          </a:p>
          <a:p>
            <a:pPr lvl="0"/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ООО «</a:t>
            </a:r>
            <a:r>
              <a:rPr lang="ru-RU" altLang="ru-RU" sz="1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Вектор-Вирин</a:t>
            </a:r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11560" y="2355726"/>
            <a:ext cx="3528392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б</a:t>
            </a:r>
            <a:r>
              <a:rPr lang="ru-RU" altLang="ru-RU" sz="16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иофармацевтическое</a:t>
            </a:r>
            <a:r>
              <a:rPr lang="en-US" altLang="ru-RU" sz="16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и  биотехнологическое направления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11560" y="3507854"/>
            <a:ext cx="3528392" cy="1152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ООО «</a:t>
            </a:r>
            <a:r>
              <a:rPr lang="ru-RU" altLang="ru-RU" sz="1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МедиКрафт</a:t>
            </a:r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ООО «</a:t>
            </a:r>
            <a:r>
              <a:rPr lang="ru-RU" altLang="ru-RU" sz="1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Биоквант</a:t>
            </a:r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ООО ПКБ «СОЛО»</a:t>
            </a:r>
          </a:p>
          <a:p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ООО «</a:t>
            </a:r>
            <a:r>
              <a:rPr lang="ru-RU" altLang="ru-RU" sz="1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Нейроортопедический</a:t>
            </a:r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центр «</a:t>
            </a:r>
            <a:r>
              <a:rPr lang="ru-RU" altLang="ru-RU" sz="1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ОртоС</a:t>
            </a:r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ООО «</a:t>
            </a:r>
            <a:r>
              <a:rPr lang="ru-RU" altLang="ru-RU" sz="1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Эндосервис</a:t>
            </a:r>
            <a:r>
              <a:rPr lang="ru-RU" altLang="ru-RU" sz="1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576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Data\lana\Рабочий стол\Рисунок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69400" cy="518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Картинки по запросу технопро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624" y="1469750"/>
            <a:ext cx="1228824" cy="76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55726"/>
            <a:ext cx="1574800" cy="48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2"/>
          <p:cNvSpPr txBox="1">
            <a:spLocks noChangeArrowheads="1"/>
          </p:cNvSpPr>
          <p:nvPr/>
        </p:nvSpPr>
        <p:spPr bwMode="auto">
          <a:xfrm>
            <a:off x="35496" y="123478"/>
            <a:ext cx="8339782" cy="7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Участие в организации и проведении </a:t>
            </a:r>
            <a:r>
              <a:rPr lang="ru-RU" altLang="ru-RU" sz="1800" b="1" dirty="0" err="1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конгрессных</a:t>
            </a:r>
            <a:r>
              <a:rPr lang="ru-RU" altLang="ru-RU" sz="18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и </a:t>
            </a:r>
            <a:endParaRPr lang="en-US" altLang="ru-RU" sz="18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выставочно-ярмарочных </a:t>
            </a:r>
            <a:r>
              <a:rPr lang="ru-RU" altLang="ru-RU" sz="18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мероприятиях в 2017 году</a:t>
            </a:r>
            <a:endParaRPr lang="ru-RU" altLang="ru-RU" sz="18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179536" y="843558"/>
            <a:ext cx="7416800" cy="420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ru-RU" altLang="ru-RU" sz="1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Российский инвестиционный форум </a:t>
            </a:r>
            <a:r>
              <a:rPr lang="ru-RU" altLang="ru-RU" sz="15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в Сочи</a:t>
            </a:r>
            <a:endParaRPr lang="ru-RU" altLang="ru-RU" sz="15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ru-RU" altLang="ru-RU" sz="1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Международный </a:t>
            </a:r>
            <a:r>
              <a:rPr lang="ru-RU" altLang="ru-RU" sz="1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форум технологического развития </a:t>
            </a:r>
            <a:r>
              <a:rPr lang="ru-RU" altLang="ru-RU" sz="15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«Технопром»</a:t>
            </a:r>
            <a:endParaRPr lang="ru-RU" altLang="ru-RU" sz="15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1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Сибирский транспортный форум</a:t>
            </a:r>
            <a:endParaRPr lang="ru-RU" altLang="ru-RU" sz="15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1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Международная </a:t>
            </a:r>
            <a:r>
              <a:rPr lang="ru-RU" altLang="ru-RU" sz="1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Туристическая выставка </a:t>
            </a: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altLang="ru-RU" sz="1500" b="1" dirty="0" err="1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Интурмаркет</a:t>
            </a:r>
            <a:r>
              <a:rPr lang="ru-RU" altLang="ru-RU" sz="15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»</a:t>
            </a:r>
            <a:endParaRPr lang="en-US" altLang="ru-RU" sz="15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ru-RU" altLang="ru-RU" sz="1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Международный </a:t>
            </a:r>
            <a:r>
              <a:rPr lang="ru-RU" altLang="ru-RU" sz="1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форум </a:t>
            </a: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altLang="ru-RU" sz="1500" b="1" dirty="0" err="1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Интерэкспо</a:t>
            </a: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5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ГЕО-Сибирь»</a:t>
            </a:r>
            <a:endParaRPr lang="ru-RU" altLang="ru-RU" sz="15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ru-RU" altLang="ru-RU" sz="1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Международная выставка  </a:t>
            </a: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«Путешествия и туризм – SITT»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ru-RU" altLang="ru-RU" sz="1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Международная выставка </a:t>
            </a: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«Транспорт России»</a:t>
            </a:r>
            <a:endParaRPr lang="en-US" altLang="ru-RU" sz="15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Петербургский международный экономический форум 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ru-RU" altLang="ru-RU" sz="1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Красноярский </a:t>
            </a:r>
            <a:r>
              <a:rPr lang="ru-RU" altLang="ru-RU" sz="1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экономический форум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ru-RU" altLang="ru-RU" sz="1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Межрегиональный форум </a:t>
            </a: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altLang="ru-RU" sz="15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Инфосибирь» </a:t>
            </a:r>
            <a:endParaRPr lang="ru-RU" altLang="ru-RU" sz="15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Всероссийская </a:t>
            </a:r>
            <a:r>
              <a:rPr lang="ru-RU" altLang="ru-RU" sz="1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конференция </a:t>
            </a: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«Развитие городских агломераций </a:t>
            </a:r>
            <a:r>
              <a:rPr lang="ru-RU" altLang="ru-RU" sz="15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России»</a:t>
            </a:r>
            <a:endParaRPr lang="ru-RU" altLang="ru-RU" sz="15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ru-RU" altLang="ru-RU" sz="1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Международные туристские выставки</a:t>
            </a:r>
            <a:endParaRPr lang="ru-RU" altLang="ru-RU" sz="15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ru-RU" altLang="ru-RU" sz="1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Региональные туристические выставки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ru-RU" altLang="ru-RU" sz="1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Всемирный фестиваль молодёжи и студентов в Сочи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endParaRPr lang="ru-RU" altLang="ru-RU" sz="15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4" name="Picture 3" descr="D:\UserData\mian\Рабочий стол\tr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03798"/>
            <a:ext cx="1520825" cy="41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" descr="Картинки по запросу интерэкспо гео-сибир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917" y="4251539"/>
            <a:ext cx="15795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90" y="551628"/>
            <a:ext cx="1579561" cy="62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8" y="2985666"/>
            <a:ext cx="1146471" cy="49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917" y="3507854"/>
            <a:ext cx="1579563" cy="61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inserprud.ru/upload/resizeproxy/720_/fbb51f247b38a1204577e3c6d70b2c06.jpg?150843025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30" y="3795886"/>
            <a:ext cx="1227178" cy="122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Data\lana\Рабочий стол\Рисунок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2623"/>
            <a:ext cx="9163050" cy="51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22257" y="51470"/>
            <a:ext cx="857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Данные объёма экспорта стран </a:t>
            </a:r>
            <a:r>
              <a:rPr lang="ru-RU" alt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мира</a:t>
            </a:r>
            <a:endParaRPr lang="ru-RU" altLang="ru-RU" sz="20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127284"/>
              </p:ext>
            </p:extLst>
          </p:nvPr>
        </p:nvGraphicFramePr>
        <p:xfrm>
          <a:off x="234436" y="552196"/>
          <a:ext cx="4032126" cy="4591304"/>
        </p:xfrm>
        <a:graphic>
          <a:graphicData uri="http://schemas.openxmlformats.org/drawingml/2006/table">
            <a:tbl>
              <a:tblPr/>
              <a:tblGrid>
                <a:gridCol w="422181"/>
                <a:gridCol w="2195117"/>
                <a:gridCol w="1414828"/>
              </a:tblGrid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Место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Страна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Объём экспорта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Китай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$2 270 000 000 000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Европейский Союз</a:t>
                      </a:r>
                    </a:p>
                  </a:txBody>
                  <a:tcPr marL="38562" marR="38562" marT="38572" marB="38572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$2 259 000 000 000</a:t>
                      </a:r>
                    </a:p>
                  </a:txBody>
                  <a:tcPr marL="38562" marR="38562" marT="38572" marB="38572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Соединённые Штаты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$1 598 000 000 000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Германия</a:t>
                      </a:r>
                    </a:p>
                  </a:txBody>
                  <a:tcPr marL="38562" marR="38562" marT="38572" marB="38572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$1 292 000 000 000</a:t>
                      </a:r>
                    </a:p>
                  </a:txBody>
                  <a:tcPr marL="38562" marR="38562" marT="38572" marB="38572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Япония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$624 000 000 000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Корея, Юг</a:t>
                      </a:r>
                    </a:p>
                  </a:txBody>
                  <a:tcPr marL="38562" marR="38562" marT="38572" marB="38572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$535 500 000 000</a:t>
                      </a:r>
                    </a:p>
                  </a:txBody>
                  <a:tcPr marL="38562" marR="38562" marT="38572" marB="38572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Франция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$509 100 000 000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Гонконг</a:t>
                      </a:r>
                    </a:p>
                  </a:txBody>
                  <a:tcPr marL="38562" marR="38562" marT="38572" marB="38572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$499 400 000 000</a:t>
                      </a:r>
                    </a:p>
                  </a:txBody>
                  <a:tcPr marL="38562" marR="38562" marT="38572" marB="38572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Нидерланды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$488 300 000 000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Италия</a:t>
                      </a:r>
                    </a:p>
                  </a:txBody>
                  <a:tcPr marL="38562" marR="38562" marT="38572" marB="38572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$454 600 000 000</a:t>
                      </a:r>
                    </a:p>
                  </a:txBody>
                  <a:tcPr marL="38562" marR="38562" marT="38572" marB="38572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Великобритания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$442 000 000 000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Мексика</a:t>
                      </a:r>
                    </a:p>
                  </a:txBody>
                  <a:tcPr marL="38562" marR="38562" marT="38572" marB="38572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$430 900 000 000</a:t>
                      </a:r>
                    </a:p>
                  </a:txBody>
                  <a:tcPr marL="38562" marR="38562" marT="38572" marB="38572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Канада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$428 300 000 000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Сингапур</a:t>
                      </a:r>
                    </a:p>
                  </a:txBody>
                  <a:tcPr marL="38562" marR="38562" marT="38572" marB="38572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$384 600 000 000</a:t>
                      </a:r>
                    </a:p>
                  </a:txBody>
                  <a:tcPr marL="38562" marR="38562" marT="38572" marB="38572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Россия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$337 800 000 000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Объединенные Арабские Эмираты</a:t>
                      </a:r>
                    </a:p>
                  </a:txBody>
                  <a:tcPr marL="38562" marR="38562" marT="38572" marB="38572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$323 800 000 000</a:t>
                      </a:r>
                    </a:p>
                  </a:txBody>
                  <a:tcPr marL="38562" marR="38562" marT="38572" marB="38572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Индия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$287 600 000 000</a:t>
                      </a:r>
                    </a:p>
                  </a:txBody>
                  <a:tcPr marL="26993" marR="26993" marT="27000" marB="27000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587465"/>
              </p:ext>
            </p:extLst>
          </p:nvPr>
        </p:nvGraphicFramePr>
        <p:xfrm>
          <a:off x="4932040" y="555909"/>
          <a:ext cx="3888109" cy="4567636"/>
        </p:xfrm>
        <a:graphic>
          <a:graphicData uri="http://schemas.openxmlformats.org/drawingml/2006/table">
            <a:tbl>
              <a:tblPr/>
              <a:tblGrid>
                <a:gridCol w="480854"/>
                <a:gridCol w="1668848"/>
                <a:gridCol w="1738407"/>
              </a:tblGrid>
              <a:tr h="236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Место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Страна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Объём экспорта 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198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Европейский Союз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$2 259 000 000 000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9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Китай</a:t>
                      </a:r>
                    </a:p>
                  </a:txBody>
                  <a:tcPr marL="33014" marR="33014" marT="33014" marB="33014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$2 011 000 000 000</a:t>
                      </a:r>
                    </a:p>
                  </a:txBody>
                  <a:tcPr marL="33014" marR="33014" marT="33014" marB="33014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198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Соединенные Штаты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$1 471 000 000 000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0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Германия</a:t>
                      </a:r>
                    </a:p>
                  </a:txBody>
                  <a:tcPr marL="33014" marR="33014" marT="33014" marB="33014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$1 283 000 000 000</a:t>
                      </a:r>
                    </a:p>
                  </a:txBody>
                  <a:tcPr marL="33014" marR="33014" marT="33014" marB="33014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198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Япония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$641 400 000 000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9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Южная Корея</a:t>
                      </a:r>
                    </a:p>
                  </a:txBody>
                  <a:tcPr marL="33014" marR="33014" marT="33014" marB="33014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$509 000 000 000</a:t>
                      </a:r>
                    </a:p>
                  </a:txBody>
                  <a:tcPr marL="33014" marR="33014" marT="33014" marB="33014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198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Франция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$505 400 000 000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9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Гонконг</a:t>
                      </a:r>
                    </a:p>
                  </a:txBody>
                  <a:tcPr marL="33014" marR="33014" marT="33014" marB="33014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$487 700 000 000</a:t>
                      </a:r>
                    </a:p>
                  </a:txBody>
                  <a:tcPr marL="33014" marR="33014" marT="33014" marB="33014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198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Нидерланды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$460 100 000 000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9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Италия</a:t>
                      </a:r>
                    </a:p>
                  </a:txBody>
                  <a:tcPr marL="33014" marR="33014" marT="33014" marB="33014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$436 300 000 000</a:t>
                      </a:r>
                    </a:p>
                  </a:txBody>
                  <a:tcPr marL="33014" marR="33014" marT="33014" marB="33014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198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Великобритания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$412 100 000 000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9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Канада</a:t>
                      </a:r>
                    </a:p>
                  </a:txBody>
                  <a:tcPr marL="33014" marR="33014" marT="33014" marB="33014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$402 400 000 000</a:t>
                      </a:r>
                    </a:p>
                  </a:txBody>
                  <a:tcPr marL="33014" marR="33014" marT="33014" marB="33014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198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Мексика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$359 300 000 000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9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Сингапур</a:t>
                      </a:r>
                    </a:p>
                  </a:txBody>
                  <a:tcPr marL="33014" marR="33014" marT="33014" marB="33014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$353 300 000 000</a:t>
                      </a:r>
                    </a:p>
                  </a:txBody>
                  <a:tcPr marL="33014" marR="33014" marT="33014" marB="33014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Объединенные Арабские Эмираты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$316 000 000 000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9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Тайвань</a:t>
                      </a:r>
                    </a:p>
                  </a:txBody>
                  <a:tcPr marL="33014" marR="33014" marT="33014" marB="33014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$314 800 000 000</a:t>
                      </a:r>
                    </a:p>
                  </a:txBody>
                  <a:tcPr marL="33014" marR="33014" marT="33014" marB="33014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198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Швейцария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$301 100 000 000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9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18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Индия</a:t>
                      </a:r>
                    </a:p>
                  </a:txBody>
                  <a:tcPr marL="33014" marR="33014" marT="33014" marB="33014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$271 600 000 000</a:t>
                      </a:r>
                    </a:p>
                  </a:txBody>
                  <a:tcPr marL="33014" marR="33014" marT="33014" marB="33014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198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Испания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$266 300 000 000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90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marL="23110" marR="23110" marT="23109" marB="23109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Россия</a:t>
                      </a:r>
                    </a:p>
                  </a:txBody>
                  <a:tcPr marL="33014" marR="33014" marT="33014" marB="33014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$259 300 000 000</a:t>
                      </a:r>
                    </a:p>
                  </a:txBody>
                  <a:tcPr marL="33014" marR="33014" marT="33014" marB="33014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2908" y="195486"/>
            <a:ext cx="149912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7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за 2015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58744" y="196894"/>
            <a:ext cx="149912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7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за </a:t>
            </a:r>
            <a:r>
              <a:rPr lang="ru-RU" altLang="ru-RU" sz="17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201</a:t>
            </a:r>
            <a:r>
              <a:rPr lang="en-US" altLang="ru-RU" sz="17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ru-RU" altLang="ru-RU" sz="17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7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год</a:t>
            </a:r>
          </a:p>
        </p:txBody>
      </p:sp>
      <p:pic>
        <p:nvPicPr>
          <p:cNvPr id="1026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040552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240572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878852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832" y="2073796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344" y="2283718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499741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620" y="2715766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620" y="2925688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3147814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620" y="3355444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620" y="3579862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620" y="3834348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516700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344" y="4948014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louringbook.org/SVG/scallywag/COLOURINGBOOK.ORG/GREEN/green_arrows_set_1_coloring_book_colouring_sheet_page-1979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12865" y="1419622"/>
            <a:ext cx="127182" cy="16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colouringbook.org/SVG/scallywag/COLOURINGBOOK.ORG/GREEN/green_arrows_set_1_coloring_book_colouring_sheet_page-1979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12865" y="1612005"/>
            <a:ext cx="127182" cy="16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ng-4.vector.me/files/images/3/8/381493/tango_style_equals_thum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348" y="771550"/>
            <a:ext cx="271304" cy="27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Data\lana\Рабочий стол\Рисунок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69400" cy="518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Картинки по запросу технопро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47" y="2353014"/>
            <a:ext cx="1228824" cy="76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47" y="600287"/>
            <a:ext cx="1574800" cy="48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2"/>
          <p:cNvSpPr txBox="1">
            <a:spLocks noChangeArrowheads="1"/>
          </p:cNvSpPr>
          <p:nvPr/>
        </p:nvSpPr>
        <p:spPr bwMode="auto">
          <a:xfrm>
            <a:off x="35496" y="123478"/>
            <a:ext cx="8339782" cy="7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Участие в организации и проведении </a:t>
            </a:r>
            <a:r>
              <a:rPr lang="ru-RU" altLang="ru-RU" sz="1800" b="1" dirty="0" err="1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конгрессных</a:t>
            </a:r>
            <a:r>
              <a:rPr lang="ru-RU" altLang="ru-RU" sz="18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и </a:t>
            </a:r>
            <a:endParaRPr lang="en-US" altLang="ru-RU" sz="18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выставочно-ярмарочных </a:t>
            </a:r>
            <a:r>
              <a:rPr lang="ru-RU" altLang="ru-RU" sz="18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мероприятиях в 201</a:t>
            </a:r>
            <a:r>
              <a:rPr lang="en-US" altLang="ru-RU" sz="18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8</a:t>
            </a:r>
            <a:r>
              <a:rPr lang="ru-RU" altLang="ru-RU" sz="18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году</a:t>
            </a:r>
            <a:endParaRPr lang="ru-RU" altLang="ru-RU" sz="18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593028" y="2381471"/>
            <a:ext cx="72008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ru-RU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18-ая Казахстанская Международная выставка </a:t>
            </a:r>
            <a:r>
              <a:rPr lang="ru-RU" sz="15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«Туризм и Путешествия» </a:t>
            </a:r>
            <a:r>
              <a:rPr lang="ru-RU" sz="15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KITF 2018</a:t>
            </a:r>
            <a:endParaRPr lang="ru-RU" altLang="ru-RU" sz="15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ru-RU" altLang="ru-RU" sz="1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Международная выставка </a:t>
            </a: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«Транспорт России»</a:t>
            </a:r>
            <a:endParaRPr lang="en-US" altLang="ru-RU" sz="15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Петербургский международный экономический форум 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ru-RU" altLang="ru-RU" sz="1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Межрегиональный </a:t>
            </a:r>
            <a:r>
              <a:rPr lang="ru-RU" altLang="ru-RU" sz="1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форум </a:t>
            </a: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altLang="ru-RU" sz="15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Инфосибирь» </a:t>
            </a:r>
            <a:endParaRPr lang="ru-RU" altLang="ru-RU" sz="15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Всероссийская </a:t>
            </a:r>
            <a:r>
              <a:rPr lang="ru-RU" altLang="ru-RU" sz="1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конференция </a:t>
            </a: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«Развитие городских агломераций </a:t>
            </a:r>
            <a:r>
              <a:rPr lang="ru-RU" altLang="ru-RU" sz="15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России»</a:t>
            </a:r>
            <a:endParaRPr lang="ru-RU" altLang="ru-RU" sz="15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ru-RU" altLang="ru-RU" sz="1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Новосибирский агропродовольственный форум </a:t>
            </a: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«Агро</a:t>
            </a:r>
            <a:r>
              <a:rPr lang="en-US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ru-RU" altLang="ru-RU" sz="1500" b="1" dirty="0" err="1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иб</a:t>
            </a: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ru-RU" altLang="ru-RU" sz="1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Международные туристские выставки</a:t>
            </a:r>
            <a:endParaRPr lang="ru-RU" altLang="ru-RU" sz="15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</a:pPr>
            <a:r>
              <a:rPr lang="ru-RU" altLang="ru-RU" sz="1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Региональные туристические выставки</a:t>
            </a:r>
            <a:endParaRPr lang="ru-RU" altLang="ru-RU" sz="15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4" name="Picture 3" descr="D:\UserData\mian\Рабочий стол\tr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53" y="4596242"/>
            <a:ext cx="1520825" cy="41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UserData\ryana\Рабочий стол\78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356" y="3435846"/>
            <a:ext cx="132014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Data\ryana\Рабочий стол\logo-ru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2704073" cy="13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Data\ryana\Рабочий стол\fuhjcb,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94" y="1384800"/>
            <a:ext cx="895235" cy="79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6679" y="841984"/>
            <a:ext cx="8352928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Российский инвестиционный форум </a:t>
            </a: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в Сочи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Международный форум технологического развития </a:t>
            </a: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altLang="ru-RU" sz="1500" b="1" dirty="0" err="1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Технопром</a:t>
            </a: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»</a:t>
            </a:r>
            <a:endParaRPr lang="ru-RU" altLang="ru-RU" sz="15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Сибирский транспортный форум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Международная Туристическая выставка </a:t>
            </a: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altLang="ru-RU" sz="1500" b="1" dirty="0" err="1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Интурмаркет</a:t>
            </a: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»</a:t>
            </a:r>
            <a:endParaRPr lang="en-US" altLang="ru-RU" sz="15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Международный форум </a:t>
            </a: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altLang="ru-RU" sz="1500" b="1" dirty="0" err="1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Интерэкспо</a:t>
            </a: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ГЕО-Сибирь»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altLang="ru-RU" sz="15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Международная выставка  </a:t>
            </a:r>
            <a:r>
              <a:rPr lang="ru-RU" altLang="ru-RU" sz="15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«Путешествия и туризм – SITT»</a:t>
            </a:r>
            <a:endParaRPr lang="en-US" altLang="ru-RU" sz="15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3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8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138493"/>
            <a:ext cx="6480720" cy="2485486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Спасибо за внимание!</a:t>
            </a:r>
            <a:br>
              <a:rPr lang="ru-RU" altLang="ru-RU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4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4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5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Министерство экономического развития Новосибирской области</a:t>
            </a:r>
            <a:br>
              <a:rPr lang="ru-RU" altLang="ru-RU" sz="25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5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+7 (383) 227-07-88</a:t>
            </a:r>
            <a:br>
              <a:rPr lang="ru-RU" altLang="ru-RU" sz="25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5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+7 (383) 223-05-02</a:t>
            </a:r>
            <a:r>
              <a:rPr lang="en-US" altLang="ru-RU" sz="25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altLang="ru-RU" sz="25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ru-RU" sz="2800" dirty="0" smtClean="0">
                <a:solidFill>
                  <a:srgbClr val="0000FF"/>
                </a:solidFill>
                <a:hlinkClick r:id="rId3"/>
              </a:rPr>
              <a:t>www.econom.nso.ru</a:t>
            </a:r>
            <a:endParaRPr lang="ru-RU" alt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96388" cy="516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Data\lana\Рабочий стол\Рисунок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2623"/>
            <a:ext cx="9163050" cy="51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Прямоугольник 2"/>
          <p:cNvSpPr>
            <a:spLocks noChangeArrowheads="1"/>
          </p:cNvSpPr>
          <p:nvPr/>
        </p:nvSpPr>
        <p:spPr bwMode="auto">
          <a:xfrm>
            <a:off x="221637" y="24377"/>
            <a:ext cx="857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Данные объёма импорта по странам </a:t>
            </a:r>
            <a:r>
              <a:rPr lang="ru-RU" alt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мира</a:t>
            </a:r>
            <a:endParaRPr lang="ru-RU" altLang="ru-RU" sz="20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616471"/>
              </p:ext>
            </p:extLst>
          </p:nvPr>
        </p:nvGraphicFramePr>
        <p:xfrm>
          <a:off x="242058" y="593734"/>
          <a:ext cx="4266624" cy="4354276"/>
        </p:xfrm>
        <a:graphic>
          <a:graphicData uri="http://schemas.openxmlformats.org/drawingml/2006/table">
            <a:tbl>
              <a:tblPr/>
              <a:tblGrid>
                <a:gridCol w="598536"/>
                <a:gridCol w="1469981"/>
                <a:gridCol w="2198107"/>
              </a:tblGrid>
              <a:tr h="2473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Место</a:t>
                      </a:r>
                    </a:p>
                  </a:txBody>
                  <a:tcPr marL="26994" marR="26994" marT="27003" marB="27003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Страна</a:t>
                      </a:r>
                    </a:p>
                  </a:txBody>
                  <a:tcPr marL="26994" marR="26994" marT="27003" marB="27003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Объём импорта</a:t>
                      </a:r>
                    </a:p>
                  </a:txBody>
                  <a:tcPr marL="26994" marR="26994" marT="27003" marB="27003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4098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Соединённые Штаты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$2 347 000 000 000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69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Европейский Союз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60" marR="16860" marT="16863" marB="16863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$2 244 000 000 000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60" marR="16860" marT="16863" marB="16863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344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Китай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$1 596 000 000 000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69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Германия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60" marR="16860" marT="16863" marB="16863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$983 900 000 000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60" marR="16860" marT="16863" marB="16863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344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Япония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$625 400 000 000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69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Великобритания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60" marR="16860" marT="16863" marB="16863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$617 100 000 000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60" marR="16860" marT="16863" marB="16863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344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Франция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$539 000 000 000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69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Гонконг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60" marR="16860" marT="16863" marB="16863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$524 300 000 000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60" marR="16860" marT="16863" marB="16863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344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Канада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$440 900 000 000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69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Мексика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60" marR="16860" marT="16863" marB="16863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$434 800 000 000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60" marR="16860" marT="16863" marB="16863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344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Индия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$432 300 000 000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69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Корея, Юг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60" marR="16860" marT="16863" marB="16863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$430 800 000 000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60" marR="16860" marT="16863" marB="16863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344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Нидерланды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$404 600 000 000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69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Италия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60" marR="16860" marT="16863" marB="16863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$389 200 000 000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6860" marR="16860" marT="16863" marB="16863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344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Испания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$298 300 000 000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69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Россия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$197 300 000 000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043" marR="12043" marT="12045" marB="12045" anchor="ctr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560342"/>
              </p:ext>
            </p:extLst>
          </p:nvPr>
        </p:nvGraphicFramePr>
        <p:xfrm>
          <a:off x="4644008" y="593734"/>
          <a:ext cx="4464496" cy="4354276"/>
        </p:xfrm>
        <a:graphic>
          <a:graphicData uri="http://schemas.openxmlformats.org/drawingml/2006/table">
            <a:tbl>
              <a:tblPr/>
              <a:tblGrid>
                <a:gridCol w="520858"/>
                <a:gridCol w="1765866"/>
                <a:gridCol w="2177772"/>
              </a:tblGrid>
              <a:tr h="2372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Страна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Объём импорта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2372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Европейский Союз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$2 244 000 000 000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08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Соединенные Штаты</a:t>
                      </a:r>
                    </a:p>
                  </a:txBody>
                  <a:tcPr marL="28861" marR="28861" marT="28846" marB="28846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$2 205 000 000 000</a:t>
                      </a:r>
                    </a:p>
                  </a:txBody>
                  <a:tcPr marL="28861" marR="28861" marT="28846" marB="28846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372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Китай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$1 437 000 000 000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5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Германия</a:t>
                      </a:r>
                    </a:p>
                  </a:txBody>
                  <a:tcPr marL="28861" marR="28861" marT="28846" marB="28846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$987 600 000 000</a:t>
                      </a:r>
                    </a:p>
                  </a:txBody>
                  <a:tcPr marL="28861" marR="28861" marT="28846" marB="28846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372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Япония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$629 800 000 000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5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Великобритания</a:t>
                      </a:r>
                    </a:p>
                  </a:txBody>
                  <a:tcPr marL="28861" marR="28861" marT="28846" marB="28846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$581 600 000 000</a:t>
                      </a:r>
                    </a:p>
                  </a:txBody>
                  <a:tcPr marL="28861" marR="28861" marT="28846" marB="28846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372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Франция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$525 400 000 000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5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Гонконг</a:t>
                      </a:r>
                    </a:p>
                  </a:txBody>
                  <a:tcPr marL="28861" marR="28861" marT="28846" marB="28846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$509 500 000 000</a:t>
                      </a:r>
                    </a:p>
                  </a:txBody>
                  <a:tcPr marL="28861" marR="28861" marT="28846" marB="28846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372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Канада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$419 000 000 000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5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Южная Корея</a:t>
                      </a:r>
                    </a:p>
                  </a:txBody>
                  <a:tcPr marL="28861" marR="28861" marT="28846" marB="28846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$405 100 000 000</a:t>
                      </a:r>
                    </a:p>
                  </a:txBody>
                  <a:tcPr marL="28861" marR="28861" marT="28846" marB="28846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372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Индия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$402 400 000 000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5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Нидерланды</a:t>
                      </a:r>
                    </a:p>
                  </a:txBody>
                  <a:tcPr marL="28861" marR="28861" marT="28846" marB="28846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$376 300 000 000</a:t>
                      </a:r>
                    </a:p>
                  </a:txBody>
                  <a:tcPr marL="28861" marR="28861" marT="28846" marB="28846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372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Мексика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$372 800 000 000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5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Италия</a:t>
                      </a:r>
                    </a:p>
                  </a:txBody>
                  <a:tcPr marL="28861" marR="28861" marT="28846" marB="28846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$372 200 000 000</a:t>
                      </a:r>
                    </a:p>
                  </a:txBody>
                  <a:tcPr marL="28861" marR="28861" marT="28846" marB="28846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</a:tr>
              <a:tr h="2372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Испания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$287 900 000 000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72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Россия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$165 100 000 000</a:t>
                      </a:r>
                    </a:p>
                  </a:txBody>
                  <a:tcPr marL="20203" marR="20203" marT="20193" marB="20193" horzOverflow="overflow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512" y="224402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за 2015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84540" y="239761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за </a:t>
            </a:r>
            <a:r>
              <a:rPr lang="ru-RU" altLang="ru-RU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201</a:t>
            </a:r>
            <a:r>
              <a:rPr lang="en-US" altLang="ru-RU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ru-RU" altLang="ru-RU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год</a:t>
            </a:r>
          </a:p>
        </p:txBody>
      </p:sp>
      <p:pic>
        <p:nvPicPr>
          <p:cNvPr id="8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124" y="1184568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olouringbook.org/SVG/scallywag/COLOURINGBOOK.ORG/GREEN/green_arrows_set_1_coloring_book_colouring_sheet_page-1979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42508" y="1783654"/>
            <a:ext cx="127182" cy="16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png-4.vector.me/files/images/3/8/381493/tango_style_equals_thum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480" y="818818"/>
            <a:ext cx="271304" cy="27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208" y="1552210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124" y="2283718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124" y="2563405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08" y="2787774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124" y="3071232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124" y="3299440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124" y="3521556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756" y="3795886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756" y="4011910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756" y="4299942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124" y="4515966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laptoplifepro.com/wp-content/uploads/2017/10/watch-this-video-n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124" y="4731990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colouringbook.org/SVG/scallywag/COLOURINGBOOK.ORG/GREEN/green_arrows_set_1_coloring_book_colouring_sheet_page-1979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5625" y="2027648"/>
            <a:ext cx="127182" cy="16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icon100.com/up/808/128/symbol_remov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690" y="2194869"/>
            <a:ext cx="365202" cy="36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icon100.com/up/808/128/symbol_remov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051" y="2434486"/>
            <a:ext cx="365202" cy="36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icon100.com/up/808/128/symbol_remov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385" y="2677180"/>
            <a:ext cx="365202" cy="36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icon100.com/up/808/128/symbol_remov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385" y="2934237"/>
            <a:ext cx="365202" cy="36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icon100.com/up/808/128/symbol_remov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077" y="3410962"/>
            <a:ext cx="365202" cy="36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icon100.com/up/808/128/symbol_remov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385" y="3919097"/>
            <a:ext cx="365202" cy="36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icon100.com/up/808/128/symbol_remov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051" y="4405372"/>
            <a:ext cx="365202" cy="36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inet.in.ua/wp-content/uploads/2014/09/ad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113" y="853737"/>
            <a:ext cx="216023" cy="21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kuklodel.com/rasp/all/images/5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7998" r="8689" b="6198"/>
          <a:stretch/>
        </p:blipFill>
        <p:spPr bwMode="auto">
          <a:xfrm>
            <a:off x="8641784" y="1541183"/>
            <a:ext cx="188740" cy="19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://kuklodel.com/rasp/all/images/5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7998" r="8689" b="6198"/>
          <a:stretch/>
        </p:blipFill>
        <p:spPr bwMode="auto">
          <a:xfrm>
            <a:off x="8657921" y="3272015"/>
            <a:ext cx="188740" cy="19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kuklodel.com/rasp/all/images/5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7998" r="8689" b="6198"/>
          <a:stretch/>
        </p:blipFill>
        <p:spPr bwMode="auto">
          <a:xfrm>
            <a:off x="8657921" y="3745590"/>
            <a:ext cx="188740" cy="19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kuklodel.com/rasp/all/images/5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7998" r="8689" b="6198"/>
          <a:stretch/>
        </p:blipFill>
        <p:spPr bwMode="auto">
          <a:xfrm>
            <a:off x="8646315" y="4734649"/>
            <a:ext cx="188740" cy="19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kuklodel.com/rasp/all/images/5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7998" r="8689" b="6198"/>
          <a:stretch/>
        </p:blipFill>
        <p:spPr bwMode="auto">
          <a:xfrm>
            <a:off x="8641770" y="4245092"/>
            <a:ext cx="188740" cy="19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torage.googleapis.com/multi-static-content/thumbs/artage-io-thumb-8a47a111749aa7fb6795fc6b172a221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865" y="1760871"/>
            <a:ext cx="243994" cy="24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https://storage.googleapis.com/multi-static-content/thumbs/artage-io-thumb-8a47a111749aa7fb6795fc6b172a221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688" y="2004865"/>
            <a:ext cx="243994" cy="24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778214" y="1328870"/>
            <a:ext cx="37702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786969" y="3071232"/>
            <a:ext cx="37702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786969" y="3568024"/>
            <a:ext cx="37702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802521" y="4515966"/>
            <a:ext cx="37702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803485" y="2089760"/>
            <a:ext cx="37702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&lt;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803485" y="3313896"/>
            <a:ext cx="37702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&lt;</a:t>
            </a:r>
            <a:endParaRPr lang="ru-RU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61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Data\lana\Рабочий стол\Рисунок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2623"/>
            <a:ext cx="9163050" cy="51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79512" y="258202"/>
            <a:ext cx="87849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Данные объёма экспорта по регионам </a:t>
            </a:r>
            <a:r>
              <a:rPr lang="ru-RU" altLang="ru-RU" sz="18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РФ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за январь-сентябрь 2017 года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2017 года</a:t>
            </a:r>
            <a:endParaRPr lang="ru-RU" altLang="ru-RU" sz="18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359640"/>
              </p:ext>
            </p:extLst>
          </p:nvPr>
        </p:nvGraphicFramePr>
        <p:xfrm>
          <a:off x="134937" y="912692"/>
          <a:ext cx="8836025" cy="4108546"/>
        </p:xfrm>
        <a:graphic>
          <a:graphicData uri="http://schemas.openxmlformats.org/drawingml/2006/table">
            <a:tbl>
              <a:tblPr/>
              <a:tblGrid>
                <a:gridCol w="971550"/>
                <a:gridCol w="3105472"/>
                <a:gridCol w="2563490"/>
                <a:gridCol w="2195513"/>
              </a:tblGrid>
              <a:tr h="2514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Место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6996" marR="26996" marT="26996" marB="26996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Название региона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Объем экспорта, млрд. </a:t>
                      </a: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Прирост  (снижение)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658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043" marR="12043" marT="12041" marB="12041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Все субъекты федерации</a:t>
                      </a:r>
                      <a:endParaRPr kumimoji="0" lang="ru-RU" alt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253,45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T="85725" marB="85725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700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12043" marR="12043" marT="12041" marB="12041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Москва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106,79 (42,13%)</a:t>
                      </a: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9B4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29,22%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12043" marR="12043" marT="12041" marB="12041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Санкт-Петербург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15,43 (6,08%)</a:t>
                      </a: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9B4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37,25%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700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2043" marR="12043" marT="12041" marB="12041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Тюменская область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13,96 (5,50%)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9B4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32,88%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700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12043" marR="12043" marT="12041" marB="12041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Кемеровская область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10,19 (4,02%)</a:t>
                      </a: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9B4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48,85%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700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12043" marR="12043" marT="12041" marB="12041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Иркутская область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4,38 (1,72%)</a:t>
                      </a: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9B4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11,11%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700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12043" marR="12043" marT="12041" marB="12041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Красноярский край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4,04 (1,59%)</a:t>
                      </a: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9B4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16,06%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700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28</a:t>
                      </a:r>
                    </a:p>
                  </a:txBody>
                  <a:tcPr marL="12043" marR="12043" marT="12041" marB="12041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Республика Хакасия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1,45 (0,57%)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9B4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45,94%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700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043" marR="12043" marT="12041" marB="12041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Новосибирская область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1,36 (0,53%)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9B4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15,71%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700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41</a:t>
                      </a:r>
                    </a:p>
                  </a:txBody>
                  <a:tcPr marL="12043" marR="12043" marT="12041" marB="12041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Алтайский край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0,63 (0,24%)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9B4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34,27%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43</a:t>
                      </a:r>
                    </a:p>
                  </a:txBody>
                  <a:tcPr marL="12043" marR="12043" marT="12041" marB="12041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Республика Бурятия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0,58 (0,22%)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-1,90%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700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48</a:t>
                      </a:r>
                    </a:p>
                  </a:txBody>
                  <a:tcPr marL="12043" marR="12043" marT="12041" marB="12041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Омская область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0,43 (0,16%)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9B4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49,46%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700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58</a:t>
                      </a:r>
                    </a:p>
                  </a:txBody>
                  <a:tcPr marL="12043" marR="12043" marT="12041" marB="12041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Томская область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0,19 (0,07%)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9B4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7,14%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700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59</a:t>
                      </a:r>
                    </a:p>
                  </a:txBody>
                  <a:tcPr marL="12043" marR="12043" marT="12041" marB="12041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0,18 (0,07%)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9B4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34,47%</a:t>
                      </a: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30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UserData\lana\Рабочий стол\Рисунок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2623"/>
            <a:ext cx="9163050" cy="51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00793422"/>
              </p:ext>
            </p:extLst>
          </p:nvPr>
        </p:nvGraphicFramePr>
        <p:xfrm>
          <a:off x="211022" y="573528"/>
          <a:ext cx="8352928" cy="4504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3"/>
          <p:cNvSpPr txBox="1"/>
          <p:nvPr/>
        </p:nvSpPr>
        <p:spPr>
          <a:xfrm>
            <a:off x="2553724" y="1728648"/>
            <a:ext cx="3170403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000" b="1" kern="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Тепловыделяющие элементы (</a:t>
            </a:r>
            <a:r>
              <a:rPr lang="ru-RU" sz="1000" b="1" kern="0" dirty="0">
                <a:solidFill>
                  <a:srgbClr val="0070C0"/>
                </a:solidFill>
                <a:cs typeface="Times New Roman" panose="02020603050405020304" pitchFamily="18" charset="0"/>
              </a:rPr>
              <a:t>ТВЭЛЫ</a:t>
            </a:r>
            <a:r>
              <a:rPr lang="ru-RU" sz="1000" b="1" kern="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), необлученные (195,3)</a:t>
            </a:r>
            <a:endParaRPr lang="ru-RU" sz="1000" b="1" kern="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553725" y="2128758"/>
            <a:ext cx="3170402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Нефтепродукты, полученные из битуминозных пород, за исключением сырых (69,3)</a:t>
            </a:r>
            <a:endParaRPr lang="ru-RU" sz="1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7523" y="2756361"/>
            <a:ext cx="3166604" cy="246221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 sz="1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Электроды угольные (38,8)</a:t>
            </a:r>
            <a:endParaRPr lang="ru-RU" sz="1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5886875" y="1060453"/>
            <a:ext cx="3142588" cy="4308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Импорт важнейших </a:t>
            </a:r>
            <a:r>
              <a:rPr lang="ru-RU" sz="1100" b="1" dirty="0">
                <a:solidFill>
                  <a:schemeClr val="bg1"/>
                </a:solidFill>
              </a:rPr>
              <a:t>товаров </a:t>
            </a:r>
            <a:r>
              <a:rPr lang="ru-RU" sz="1100" b="1" dirty="0" smtClean="0">
                <a:solidFill>
                  <a:schemeClr val="bg1"/>
                </a:solidFill>
              </a:rPr>
              <a:t>по Новосибирской области, млн. долларов США</a:t>
            </a:r>
            <a:endParaRPr lang="ru-RU" sz="11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886875" y="2973601"/>
            <a:ext cx="3142588" cy="246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accent1"/>
                </a:solidFill>
              </a:rPr>
              <a:t>Автомобили грузовые (37,8)</a:t>
            </a:r>
            <a:endParaRPr lang="ru-RU" sz="1000" b="1" dirty="0">
              <a:solidFill>
                <a:schemeClr val="accent1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886875" y="1801728"/>
            <a:ext cx="313555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accent1"/>
                </a:solidFill>
              </a:rPr>
              <a:t>Прокат плоский из железа или нелегированной стали шириной 600 мм или более плакированный/горячекатаный (80,6/49,9)</a:t>
            </a:r>
            <a:endParaRPr lang="ru-RU" sz="1000" b="1" dirty="0">
              <a:solidFill>
                <a:schemeClr val="accent1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883168" y="2571750"/>
            <a:ext cx="313926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accent1"/>
                </a:solidFill>
              </a:rPr>
              <a:t>Части и принадлежности моторных транспортных средств товарных позиций 8701-8705 (41,1)</a:t>
            </a:r>
            <a:endParaRPr lang="ru-RU" sz="1000" b="1" dirty="0">
              <a:solidFill>
                <a:schemeClr val="accent1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5886876" y="1533441"/>
            <a:ext cx="3135556" cy="246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accent1"/>
                </a:solidFill>
              </a:rPr>
              <a:t>Текстиль, текстильные изделия и обувь (147,7)</a:t>
            </a:r>
            <a:endParaRPr lang="ru-RU" sz="1000" b="1" dirty="0">
              <a:solidFill>
                <a:schemeClr val="accent1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5886875" y="2325529"/>
            <a:ext cx="3135556" cy="246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chemeClr val="accent1"/>
                </a:solidFill>
              </a:rPr>
              <a:t>Бульдозеры самоходные(59,7)</a:t>
            </a:r>
            <a:endParaRPr lang="ru-RU" sz="1000" b="1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6512" y="195486"/>
            <a:ext cx="9163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95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Внешнеэкономическая деятельность в январе – сентябре 2017 года </a:t>
            </a:r>
            <a:endParaRPr lang="ru-RU" sz="195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03648" y="771550"/>
            <a:ext cx="3345010" cy="294334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Экспорт, млн. долларов США</a:t>
            </a:r>
            <a:endParaRPr lang="ru-RU" altLang="ru-RU" sz="16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2040" y="778988"/>
            <a:ext cx="3279726" cy="285056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Импорт, млн. долларов США</a:t>
            </a:r>
            <a:endParaRPr lang="ru-RU" altLang="ru-RU" sz="16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2921" y="1091101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FFFF00"/>
                </a:solidFill>
              </a:rPr>
              <a:t>10186,9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3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Data\lana\Рабочий стол\Рисунок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3996"/>
            <a:ext cx="9196388" cy="51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 txBox="1">
            <a:spLocks/>
          </p:cNvSpPr>
          <p:nvPr/>
        </p:nvSpPr>
        <p:spPr bwMode="auto">
          <a:xfrm>
            <a:off x="-19050" y="124873"/>
            <a:ext cx="9043988" cy="64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Внешнеторговый оборот </a:t>
            </a:r>
            <a:r>
              <a:rPr lang="ru-RU" altLang="ru-RU" sz="20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Новосибирской </a:t>
            </a:r>
            <a:r>
              <a:rPr lang="ru-RU" alt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(по данным Сибирского таможенного управления)</a:t>
            </a:r>
            <a:endParaRPr lang="ru-RU" altLang="ru-RU" sz="17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723697"/>
              </p:ext>
            </p:extLst>
          </p:nvPr>
        </p:nvGraphicFramePr>
        <p:xfrm>
          <a:off x="179579" y="826619"/>
          <a:ext cx="8845426" cy="2537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501"/>
                <a:gridCol w="1916605"/>
                <a:gridCol w="1816320"/>
              </a:tblGrid>
              <a:tr h="394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Январь-сентябрь 2017</a:t>
                      </a:r>
                    </a:p>
                  </a:txBody>
                  <a:tcPr marL="68580" marR="68580" marT="0" marB="0"/>
                </a:tc>
              </a:tr>
              <a:tr h="321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Внешнеторговый товарооборот, млн. долл. США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3373,9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2899,7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702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% к </a:t>
                      </a:r>
                      <a:r>
                        <a:rPr lang="ru-RU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АППГ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59B4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107,2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159B4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129,9</a:t>
                      </a:r>
                      <a:endParaRPr lang="ru-RU" sz="1100" dirty="0">
                        <a:solidFill>
                          <a:srgbClr val="159B42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72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Экспорт </a:t>
                      </a:r>
                      <a:r>
                        <a:rPr lang="ru-RU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товаров</a:t>
                      </a: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млн. долл. США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1803,9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1356,6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80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% к </a:t>
                      </a:r>
                      <a:r>
                        <a:rPr lang="ru-RU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АППГ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159B4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116,1</a:t>
                      </a:r>
                      <a:endParaRPr lang="ru-RU" sz="1100" dirty="0">
                        <a:solidFill>
                          <a:srgbClr val="159B42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72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Импорт </a:t>
                      </a:r>
                      <a:r>
                        <a:rPr lang="ru-RU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товаров</a:t>
                      </a: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млн. долл. США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1570,0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1543,1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08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% </a:t>
                      </a:r>
                      <a:r>
                        <a:rPr lang="ru-RU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АППГ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59B4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124,9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159B4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144,9</a:t>
                      </a:r>
                      <a:endParaRPr lang="ru-RU" sz="1100" dirty="0">
                        <a:solidFill>
                          <a:srgbClr val="159B42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416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Сальдо внешнеторгового баланса, млн. долл. США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59B4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233,9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-186,5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70059798"/>
              </p:ext>
            </p:extLst>
          </p:nvPr>
        </p:nvGraphicFramePr>
        <p:xfrm>
          <a:off x="-67" y="3219822"/>
          <a:ext cx="3804866" cy="1913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76989443"/>
              </p:ext>
            </p:extLst>
          </p:nvPr>
        </p:nvGraphicFramePr>
        <p:xfrm>
          <a:off x="3491880" y="3269670"/>
          <a:ext cx="3804866" cy="178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1581673"/>
              </p:ext>
            </p:extLst>
          </p:nvPr>
        </p:nvGraphicFramePr>
        <p:xfrm>
          <a:off x="5814127" y="3327835"/>
          <a:ext cx="3347864" cy="174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6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Data\lana\Рабочий стол\Рисунок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55123"/>
            <a:ext cx="9163050" cy="521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 txBox="1">
            <a:spLocks/>
          </p:cNvSpPr>
          <p:nvPr/>
        </p:nvSpPr>
        <p:spPr bwMode="auto">
          <a:xfrm>
            <a:off x="107504" y="51470"/>
            <a:ext cx="8917434" cy="34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Товарная структура экспорта и импорта Новосибирской области</a:t>
            </a:r>
            <a:endParaRPr lang="ru-RU" altLang="ru-RU" sz="20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48658" y="483394"/>
            <a:ext cx="3835400" cy="357188"/>
          </a:xfrm>
          <a:prstGeom prst="roundRect">
            <a:avLst/>
          </a:prstGeom>
          <a:solidFill>
            <a:srgbClr val="6DB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Импорт</a:t>
            </a:r>
            <a:endParaRPr lang="ru-RU" altLang="ru-RU" sz="16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4970" y="483394"/>
            <a:ext cx="3759200" cy="355997"/>
          </a:xfrm>
          <a:prstGeom prst="roundRect">
            <a:avLst/>
          </a:prstGeom>
          <a:solidFill>
            <a:srgbClr val="6DB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Экспорт</a:t>
            </a:r>
            <a:endParaRPr lang="ru-RU" altLang="ru-RU" sz="16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50785309"/>
              </p:ext>
            </p:extLst>
          </p:nvPr>
        </p:nvGraphicFramePr>
        <p:xfrm>
          <a:off x="0" y="951571"/>
          <a:ext cx="5724128" cy="430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27201788"/>
              </p:ext>
            </p:extLst>
          </p:nvPr>
        </p:nvGraphicFramePr>
        <p:xfrm>
          <a:off x="4860032" y="1005576"/>
          <a:ext cx="4283968" cy="4137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D:\UserData\ryana\Рабочий стол\Рисунок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342" y="1884527"/>
            <a:ext cx="1890658" cy="48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80342" y="1889939"/>
            <a:ext cx="2271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Древесина и целлюлозно-бумажные изделия</a:t>
            </a:r>
            <a:endParaRPr lang="ru-RU" sz="1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7" name="Picture 3" descr="D:\UserData\ryana\Рабочий стол\12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3839">
            <a:off x="1760875" y="3636544"/>
            <a:ext cx="1023191" cy="34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UserData\ryana\Рабочий стол\12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3839">
            <a:off x="7309454" y="3719153"/>
            <a:ext cx="1031450" cy="34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8831048">
            <a:off x="1719144" y="3602420"/>
            <a:ext cx="12934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сентябрь 2017</a:t>
            </a:r>
            <a:endParaRPr lang="ru-RU" altLang="ru-RU" sz="1400" dirty="0">
              <a:solidFill>
                <a:schemeClr val="bg1"/>
              </a:solidFill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8893854">
            <a:off x="7270651" y="3652685"/>
            <a:ext cx="12934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сентябрь 2017</a:t>
            </a:r>
            <a:endParaRPr lang="ru-RU" altLang="ru-RU" sz="1400" dirty="0">
              <a:solidFill>
                <a:schemeClr val="bg1"/>
              </a:solidFill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Data\lana\Рабочий стол\Рисунок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55123"/>
            <a:ext cx="9163050" cy="521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 txBox="1">
            <a:spLocks/>
          </p:cNvSpPr>
          <p:nvPr/>
        </p:nvSpPr>
        <p:spPr bwMode="auto">
          <a:xfrm>
            <a:off x="-223010" y="-24139"/>
            <a:ext cx="9649072" cy="34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Основные страны-партнёры Новосибирской </a:t>
            </a:r>
            <a:r>
              <a:rPr lang="ru-RU" altLang="ru-RU" sz="18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области</a:t>
            </a:r>
            <a:r>
              <a:rPr lang="en-US" altLang="ru-RU" sz="18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ru-RU" sz="1800" b="1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за январь-сентябрь 2017</a:t>
            </a:r>
            <a:endParaRPr lang="ru-RU" altLang="ru-RU" sz="18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2326" y="662583"/>
            <a:ext cx="3759200" cy="355997"/>
          </a:xfrm>
          <a:prstGeom prst="roundRect">
            <a:avLst/>
          </a:prstGeom>
          <a:solidFill>
            <a:srgbClr val="6DB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</a:t>
            </a:r>
            <a:r>
              <a:rPr lang="ru-RU" altLang="ru-RU" sz="13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о импорту </a:t>
            </a:r>
            <a:endParaRPr lang="ru-RU" altLang="ru-RU" sz="13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5238" y="662583"/>
            <a:ext cx="3835400" cy="357188"/>
          </a:xfrm>
          <a:prstGeom prst="roundRect">
            <a:avLst/>
          </a:prstGeom>
          <a:solidFill>
            <a:srgbClr val="6DB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</a:t>
            </a:r>
            <a:r>
              <a:rPr lang="ru-RU" altLang="ru-RU" sz="13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о экспорту</a:t>
            </a:r>
            <a:endParaRPr lang="ru-RU" altLang="ru-RU" sz="13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4" name="Заголовок 1"/>
          <p:cNvSpPr txBox="1">
            <a:spLocks/>
          </p:cNvSpPr>
          <p:nvPr/>
        </p:nvSpPr>
        <p:spPr bwMode="auto">
          <a:xfrm>
            <a:off x="350044" y="4376401"/>
            <a:ext cx="8424862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 </a:t>
            </a:r>
            <a:r>
              <a:rPr lang="ru-RU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Новосибирскую область в </a:t>
            </a:r>
            <a:r>
              <a:rPr lang="ru-RU" alt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январе-сентябре </a:t>
            </a:r>
            <a:r>
              <a:rPr lang="ru-RU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2017 </a:t>
            </a:r>
            <a:r>
              <a:rPr lang="ru-RU" alt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года </a:t>
            </a:r>
            <a:r>
              <a:rPr lang="ru-RU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ввозились товары </a:t>
            </a:r>
            <a:r>
              <a:rPr lang="ru-RU" altLang="ru-RU" sz="16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из </a:t>
            </a:r>
            <a:r>
              <a:rPr lang="en-US" altLang="ru-RU" sz="1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102</a:t>
            </a:r>
            <a:r>
              <a:rPr lang="ru-RU" altLang="ru-RU" sz="1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стран </a:t>
            </a:r>
            <a:r>
              <a:rPr lang="ru-RU" alt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ближнего и дальнего </a:t>
            </a:r>
            <a:r>
              <a:rPr lang="ru-RU" alt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зарубежья,</a:t>
            </a:r>
            <a:r>
              <a:rPr lang="ru-RU" altLang="ru-RU" sz="1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экспортные операции осуществлялись с партнёрами</a:t>
            </a:r>
            <a:r>
              <a:rPr lang="ru-RU" altLang="ru-RU" sz="1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из 108 стран. </a:t>
            </a:r>
            <a:endParaRPr lang="en-US" altLang="ru-RU" sz="16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889879"/>
              </p:ext>
            </p:extLst>
          </p:nvPr>
        </p:nvGraphicFramePr>
        <p:xfrm>
          <a:off x="580680" y="555604"/>
          <a:ext cx="4282491" cy="399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272530"/>
              </p:ext>
            </p:extLst>
          </p:nvPr>
        </p:nvGraphicFramePr>
        <p:xfrm>
          <a:off x="4562475" y="569437"/>
          <a:ext cx="473075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6193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Data\lana\Рабочий стол\Рисунок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2623"/>
            <a:ext cx="9163050" cy="51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 txBox="1">
            <a:spLocks/>
          </p:cNvSpPr>
          <p:nvPr/>
        </p:nvSpPr>
        <p:spPr bwMode="auto">
          <a:xfrm>
            <a:off x="0" y="0"/>
            <a:ext cx="9144000" cy="10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Предприятия Новосибирской области с участием иностранных юридических и физических лиц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на 1 февраля 2017 года</a:t>
            </a:r>
            <a:endParaRPr lang="ru-RU" altLang="ru-RU" sz="20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50018617"/>
              </p:ext>
            </p:extLst>
          </p:nvPr>
        </p:nvGraphicFramePr>
        <p:xfrm>
          <a:off x="0" y="1005576"/>
          <a:ext cx="9144000" cy="368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371950"/>
            <a:ext cx="91630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 февраля 2017 года в Статистическом реестре хозяйствующих субъектов числится </a:t>
            </a:r>
            <a:r>
              <a:rPr lang="ru-RU" sz="16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1654</a:t>
            </a:r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 (организации) Новосибирской области с участием иностранных юридических и физических лиц. В число стран–пар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нёров входят </a:t>
            </a:r>
            <a:r>
              <a:rPr lang="ru-RU" sz="16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75 стран 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ближнего и дальнего зарубежья.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  <a:ln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25037</TotalTime>
  <Words>3886</Words>
  <Application>Microsoft Office PowerPoint</Application>
  <PresentationFormat>Экран (16:9)</PresentationFormat>
  <Paragraphs>624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Продвижение продукции предприятий Новосибирской области  на рынки стран дальнего и ближнего зарубежья</vt:lpstr>
      <vt:lpstr>Продвижение продукции предприятий Новосибирской области на рынки стран дальнего и ближнего зарубежья</vt:lpstr>
      <vt:lpstr>Продвижение продукции предприятий Новосибирской области на рынки стран дальнего и ближнего зарубежья</vt:lpstr>
      <vt:lpstr>Продвижение продукции предприятий Новосибирской области на рынки стран дальнего и ближнего зарубежья</vt:lpstr>
      <vt:lpstr>Презентация PowerPoint</vt:lpstr>
      <vt:lpstr>Презентация PowerPoint</vt:lpstr>
      <vt:lpstr>Спасибо за внимание!  Министерство экономического развития Новосибирской области +7 (383) 227-07-88 +7 (383) 223-05-02 www.econom.nso.ru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Совместно с ГКУ НСО «ЦРР» начата работа по наполнению веб-представительства Новосибирской области на Национальном туристском портале России Russia.Travel.  В настоящее время размещена информация о</dc:title>
  <dc:creator>Иванова Мария Станиславовна</dc:creator>
  <cp:lastModifiedBy>Мясникова Олеся Анатольевна</cp:lastModifiedBy>
  <cp:revision>759</cp:revision>
  <cp:lastPrinted>2017-11-13T10:00:22Z</cp:lastPrinted>
  <dcterms:created xsi:type="dcterms:W3CDTF">2016-01-21T06:34:07Z</dcterms:created>
  <dcterms:modified xsi:type="dcterms:W3CDTF">2017-11-16T10:30:43Z</dcterms:modified>
</cp:coreProperties>
</file>