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56" r:id="rId2"/>
    <p:sldId id="357" r:id="rId3"/>
    <p:sldId id="359" r:id="rId4"/>
    <p:sldId id="361" r:id="rId5"/>
    <p:sldId id="367" r:id="rId6"/>
    <p:sldId id="368" r:id="rId7"/>
    <p:sldId id="369" r:id="rId8"/>
    <p:sldId id="370" r:id="rId9"/>
    <p:sldId id="371" r:id="rId10"/>
    <p:sldId id="366" r:id="rId11"/>
    <p:sldId id="362" r:id="rId12"/>
    <p:sldId id="365" r:id="rId13"/>
    <p:sldId id="372" r:id="rId14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54DFF"/>
    <a:srgbClr val="336699"/>
    <a:srgbClr val="0051C8"/>
    <a:srgbClr val="0066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514" y="-7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32669-9195-416C-9062-C0355D0275BD}" type="datetimeFigureOut">
              <a:rPr lang="en-US" smtClean="0"/>
              <a:pPr/>
              <a:t>5/31/2017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5A1EA-9E10-4C9C-A4BC-C3C1706CCB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8256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897A7-6E95-4278-949E-99E47421DC52}" type="datetimeFigureOut">
              <a:rPr lang="en-US" smtClean="0"/>
              <a:pPr/>
              <a:t>5/31/2017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5D80F-8A3D-4252-B73A-B2593D71E4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6460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379C1-A285-4C01-9447-34B4778981C9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60974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Сверить</a:t>
            </a:r>
            <a:r>
              <a:rPr lang="ru-RU" baseline="0" dirty="0" smtClean="0"/>
              <a:t> данные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230A576-E1F2-4EDD-90EF-22C53D5332D3}" type="datetime1">
              <a:rPr lang="fr-FR" smtClean="0"/>
              <a:pPr>
                <a:defRPr/>
              </a:pPr>
              <a:t>31/05/2017</a:t>
            </a:fld>
            <a:endParaRPr lang="fr-FR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B368D8-2CA9-40E7-824A-258BCC4F92AC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03705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Сверить</a:t>
            </a:r>
            <a:r>
              <a:rPr lang="ru-RU" baseline="0" dirty="0" smtClean="0"/>
              <a:t> данные</a:t>
            </a:r>
            <a:endParaRPr lang="ru-RU" dirty="0" smtClean="0"/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dirty="0" smtClean="0"/>
              <a:t>города присутствия:</a:t>
            </a:r>
          </a:p>
          <a:p>
            <a:pPr marL="0" indent="0">
              <a:buNone/>
            </a:pPr>
            <a:r>
              <a:rPr lang="ru-RU" sz="1200" dirty="0" smtClean="0"/>
              <a:t>Москва, Санкт-Петербург, Арзамас, Балашов, Барнаул, Волгоград, Воронеж, Екатеринбург, Иваново, Ижевск, Казань, Калуга, Кострома, Кузнецк, Краснодар, Липецк, Нижний Новгород, Новосибирск, Омск, Пенза, Пермь, Ростов-на-Дону, Рязань, Самара, Саратов, Симферополь, Тамбов, Тольятти, Тюмень, Уфа, Ульяновск, Челябинск, Ярославль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04B44AD-3BFD-41DF-A35A-BA28B3ADF1A3}" type="datetime1">
              <a:rPr lang="fr-FR" smtClean="0"/>
              <a:pPr>
                <a:defRPr/>
              </a:pPr>
              <a:t>31/05/2017</a:t>
            </a:fld>
            <a:endParaRPr lang="fr-FR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B368D8-2CA9-40E7-824A-258BCC4F92AC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45613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B259-CD58-46DD-8BCD-08EF63C0A61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7302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4E6AD6D-2A31-43A9-BAF0-56172AD51900}" type="datetime1">
              <a:rPr lang="fr-FR" smtClean="0"/>
              <a:pPr>
                <a:defRPr/>
              </a:pPr>
              <a:t>31/05/2017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B368D8-2CA9-40E7-824A-258BCC4F92AC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870350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4E6AD6D-2A31-43A9-BAF0-56172AD51900}" type="datetime1">
              <a:rPr lang="fr-FR" smtClean="0"/>
              <a:pPr>
                <a:defRPr/>
              </a:pPr>
              <a:t>31/05/2017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B368D8-2CA9-40E7-824A-258BCC4F92AC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870350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10.02.16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АШАН Сити Ривьера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10.02.16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АШАН Сити Ривьера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10.02.16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АШАН Сити Ривьера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age Graphique / Tableau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7"/>
          <p:cNvCxnSpPr/>
          <p:nvPr/>
        </p:nvCxnSpPr>
        <p:spPr>
          <a:xfrm>
            <a:off x="420688" y="6459538"/>
            <a:ext cx="341312" cy="0"/>
          </a:xfrm>
          <a:prstGeom prst="line">
            <a:avLst/>
          </a:prstGeom>
          <a:ln w="9525">
            <a:solidFill>
              <a:srgbClr val="D52B1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Picture 3" descr="c:\prive\Narcisse\Tomate et Risson\Logotypes_AUCHAN_Integral\logotypes\icotype\monochrome\png\icotype_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613" y="171450"/>
            <a:ext cx="69215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0991" y="261224"/>
            <a:ext cx="6635807" cy="571396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smtClean="0"/>
              <a:t>Образец заголовка</a:t>
            </a:r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2136448" y="2085975"/>
            <a:ext cx="6550351" cy="3942293"/>
          </a:xfrm>
          <a:prstGeom prst="rect">
            <a:avLst/>
          </a:prstGeom>
        </p:spPr>
        <p:txBody>
          <a:bodyPr/>
          <a:lstStyle>
            <a:lvl1pPr marL="896938" indent="-273050">
              <a:spcAft>
                <a:spcPts val="1000"/>
              </a:spcAft>
              <a:buClr>
                <a:srgbClr val="D52B1E"/>
              </a:buClr>
              <a:buFont typeface="+mj-lt"/>
              <a:buAutoNum type="arabicPeriod"/>
              <a:tabLst>
                <a:tab pos="717550" algn="l"/>
              </a:tabLst>
              <a:defRPr sz="2000" b="0" baseline="0">
                <a:solidFill>
                  <a:schemeClr val="bg2">
                    <a:lumMod val="1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1076325" indent="-273050">
              <a:spcAft>
                <a:spcPts val="500"/>
              </a:spcAft>
              <a:buClr>
                <a:srgbClr val="D52B1E"/>
              </a:buClr>
              <a:buFont typeface="+mj-lt"/>
              <a:buAutoNum type="alphaLcPeriod"/>
              <a:tabLst>
                <a:tab pos="717550" algn="l"/>
              </a:tabLst>
              <a:defRPr sz="1600" i="1" baseline="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257300" indent="-342900">
              <a:buFont typeface="+mj-lt"/>
              <a:buAutoNum type="arabicPeriod"/>
              <a:defRPr sz="1500" b="0" i="0">
                <a:latin typeface="Open Sans"/>
                <a:cs typeface="Open Sans"/>
              </a:defRPr>
            </a:lvl3pPr>
            <a:lvl4pPr marL="1714500" indent="-342900">
              <a:buFont typeface="+mj-lt"/>
              <a:buAutoNum type="arabicPeriod"/>
              <a:defRPr sz="1300"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→"/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Espace réservé du texte 17"/>
          <p:cNvSpPr>
            <a:spLocks noGrp="1"/>
          </p:cNvSpPr>
          <p:nvPr>
            <p:ph type="body" sz="quarter" idx="15"/>
          </p:nvPr>
        </p:nvSpPr>
        <p:spPr>
          <a:xfrm>
            <a:off x="2076628" y="806899"/>
            <a:ext cx="6610172" cy="359009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600" b="0" i="1" baseline="0">
                <a:solidFill>
                  <a:srgbClr val="D52B1E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Espace réservé de la date 12"/>
          <p:cNvSpPr>
            <a:spLocks noGrp="1"/>
          </p:cNvSpPr>
          <p:nvPr>
            <p:ph type="dt" sz="half" idx="16"/>
          </p:nvPr>
        </p:nvSpPr>
        <p:spPr>
          <a:xfrm>
            <a:off x="153988" y="854075"/>
            <a:ext cx="820737" cy="365125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10.02.16</a:t>
            </a:r>
            <a:endParaRPr lang="fr-FR" dirty="0"/>
          </a:p>
        </p:txBody>
      </p:sp>
      <p:sp>
        <p:nvSpPr>
          <p:cNvPr id="10" name="Espace réservé du numéro de diapositive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DBAAC-1065-4C92-8BCD-76FE12FF7663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  <p:sp>
        <p:nvSpPr>
          <p:cNvPr id="11" name="Espace réservé du pied de page 1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АШАН Сити Ривьера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059577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de la présenta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7"/>
          <p:cNvCxnSpPr/>
          <p:nvPr/>
        </p:nvCxnSpPr>
        <p:spPr>
          <a:xfrm>
            <a:off x="385763" y="971550"/>
            <a:ext cx="341312" cy="0"/>
          </a:xfrm>
          <a:prstGeom prst="line">
            <a:avLst/>
          </a:prstGeom>
          <a:ln w="9525">
            <a:solidFill>
              <a:srgbClr val="D52B1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" name="Connecteur droit 8"/>
          <p:cNvCxnSpPr/>
          <p:nvPr/>
        </p:nvCxnSpPr>
        <p:spPr>
          <a:xfrm>
            <a:off x="420688" y="6459538"/>
            <a:ext cx="34131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Sous-titre 2"/>
          <p:cNvSpPr>
            <a:spLocks noGrp="1"/>
          </p:cNvSpPr>
          <p:nvPr>
            <p:ph type="subTitle" idx="1"/>
          </p:nvPr>
        </p:nvSpPr>
        <p:spPr>
          <a:xfrm>
            <a:off x="2786050" y="3886200"/>
            <a:ext cx="4986350" cy="971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i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fr-FR" dirty="0"/>
          </a:p>
        </p:txBody>
      </p:sp>
      <p:sp>
        <p:nvSpPr>
          <p:cNvPr id="42" name="Titre 41"/>
          <p:cNvSpPr>
            <a:spLocks noGrp="1"/>
          </p:cNvSpPr>
          <p:nvPr>
            <p:ph type="title"/>
          </p:nvPr>
        </p:nvSpPr>
        <p:spPr>
          <a:xfrm>
            <a:off x="2786051" y="1760435"/>
            <a:ext cx="4986350" cy="2125766"/>
          </a:xfrm>
        </p:spPr>
        <p:txBody>
          <a:bodyPr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fr-FR" dirty="0"/>
          </a:p>
        </p:txBody>
      </p:sp>
      <p:sp>
        <p:nvSpPr>
          <p:cNvPr id="7" name="Espace réservé de la date 85"/>
          <p:cNvSpPr>
            <a:spLocks noGrp="1"/>
          </p:cNvSpPr>
          <p:nvPr>
            <p:ph type="dt" sz="half" idx="10"/>
          </p:nvPr>
        </p:nvSpPr>
        <p:spPr>
          <a:xfrm>
            <a:off x="304800" y="1139825"/>
            <a:ext cx="14398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10.02.16</a:t>
            </a:r>
            <a:endParaRPr lang="fr-FR" dirty="0"/>
          </a:p>
        </p:txBody>
      </p:sp>
      <p:sp>
        <p:nvSpPr>
          <p:cNvPr id="8" name="Espace réservé du pied de page 8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 smtClean="0"/>
              <a:t>АШАН Сити Ривьера</a:t>
            </a:r>
            <a:endParaRPr lang="fr-FR"/>
          </a:p>
        </p:txBody>
      </p:sp>
      <p:pic>
        <p:nvPicPr>
          <p:cNvPr id="28674" name="Picture 2" descr="C:\Users\ru00140089\Desktop\Логотипы\НОВЫЙ\Ашан\Standard\awah_RV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631" y="85408"/>
            <a:ext cx="1712136" cy="86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1100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286380" y="2130425"/>
            <a:ext cx="3714776" cy="1470025"/>
          </a:xfrm>
        </p:spPr>
        <p:txBody>
          <a:bodyPr/>
          <a:lstStyle>
            <a:lvl1pPr algn="l">
              <a:defRPr baseline="0">
                <a:solidFill>
                  <a:srgbClr val="FF0000"/>
                </a:solidFill>
                <a:latin typeface="Arial" pitchFamily="34" charset="0"/>
              </a:defRPr>
            </a:lvl1pPr>
          </a:lstStyle>
          <a:p>
            <a:r>
              <a:rPr lang="fr-FR" dirty="0" smtClean="0"/>
              <a:t>TITRE 1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286380" y="3886200"/>
            <a:ext cx="2928958" cy="685808"/>
          </a:xfrm>
        </p:spPr>
        <p:txBody>
          <a:bodyPr/>
          <a:lstStyle>
            <a:lvl1pPr marL="0" indent="0" algn="l">
              <a:buNone/>
              <a:defRPr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ENTITÉ</a:t>
            </a:r>
            <a:endParaRPr lang="fr-FR" dirty="0"/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5286380" y="3714752"/>
            <a:ext cx="25717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 userDrawn="1"/>
        </p:nvCxnSpPr>
        <p:spPr>
          <a:xfrm>
            <a:off x="5286380" y="4643446"/>
            <a:ext cx="25717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contenu 4"/>
          <p:cNvSpPr>
            <a:spLocks noGrp="1"/>
          </p:cNvSpPr>
          <p:nvPr>
            <p:ph sz="quarter" idx="10" hasCustomPrompt="1"/>
          </p:nvPr>
        </p:nvSpPr>
        <p:spPr>
          <a:xfrm>
            <a:off x="5286375" y="4725145"/>
            <a:ext cx="2165350" cy="50405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 smtClean="0"/>
              <a:t>Date</a:t>
            </a:r>
            <a:endParaRPr lang="fr-FR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797" y="0"/>
            <a:ext cx="51237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35948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108520" y="0"/>
            <a:ext cx="1440160" cy="702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-32" y="5301208"/>
            <a:ext cx="1115648" cy="6281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349409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71406" y="5929330"/>
            <a:ext cx="8572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 userDrawn="1"/>
        </p:nvCxnSpPr>
        <p:spPr>
          <a:xfrm>
            <a:off x="71406" y="6357958"/>
            <a:ext cx="8572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A6F184-B40F-4928-94BF-7DF13B3DE5F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3" hasCustomPrompt="1"/>
          </p:nvPr>
        </p:nvSpPr>
        <p:spPr>
          <a:xfrm>
            <a:off x="0" y="6021288"/>
            <a:ext cx="1331640" cy="336650"/>
          </a:xfrm>
        </p:spPr>
        <p:txBody>
          <a:bodyPr>
            <a:noAutofit/>
          </a:bodyPr>
          <a:lstStyle>
            <a:lvl1pPr marL="0" indent="0">
              <a:buNone/>
              <a:defRPr lang="fr-F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 smtClean="0"/>
              <a:t>23 février 2016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78299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10.02.16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АШАН Сити Ривьера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10.02.16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АШАН Сити Ривьера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10.02.16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АШАН Сити Ривьера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10.02.16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АШАН Сити Ривьера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10.02.16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АШАН Сити Ривьера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10.02.16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АШАН Сити Ривьера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10.02.16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АШАН Сити Ривьера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10.02.16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АШАН Сити Ривьера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10.02.16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АШАН Сити Ривьера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type="subTitle" idx="1"/>
          </p:nvPr>
        </p:nvSpPr>
        <p:spPr>
          <a:xfrm>
            <a:off x="2786050" y="3886200"/>
            <a:ext cx="4986350" cy="68580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Информация о компании</a:t>
            </a:r>
          </a:p>
          <a:p>
            <a:endParaRPr lang="ru-RU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АШАН Россия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3897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596335" cy="571396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Организационная структура</a:t>
            </a:r>
            <a:endParaRPr lang="ru-RU" sz="32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C7D9820-B49F-4DF4-B288-0DB35B4C476B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55724" y="1165584"/>
            <a:ext cx="4608512" cy="6754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АШАН Россия</a:t>
            </a:r>
            <a:endParaRPr lang="en-US" sz="3000" b="1" dirty="0">
              <a:solidFill>
                <a:srgbClr val="FF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cxnSp>
        <p:nvCxnSpPr>
          <p:cNvPr id="9" name="Прямая со стрелкой 8"/>
          <p:cNvCxnSpPr>
            <a:endCxn id="21" idx="0"/>
          </p:cNvCxnSpPr>
          <p:nvPr/>
        </p:nvCxnSpPr>
        <p:spPr>
          <a:xfrm>
            <a:off x="1685452" y="2295877"/>
            <a:ext cx="0" cy="5570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6" idx="2"/>
          </p:cNvCxnSpPr>
          <p:nvPr/>
        </p:nvCxnSpPr>
        <p:spPr>
          <a:xfrm>
            <a:off x="4459980" y="1841020"/>
            <a:ext cx="0" cy="4358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24" idx="0"/>
          </p:cNvCxnSpPr>
          <p:nvPr/>
        </p:nvCxnSpPr>
        <p:spPr>
          <a:xfrm>
            <a:off x="8085309" y="2295877"/>
            <a:ext cx="0" cy="5711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404947" y="2852937"/>
            <a:ext cx="2561010" cy="5040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Гипермаркеты</a:t>
            </a:r>
            <a:endParaRPr lang="en-US" sz="1400" b="1" dirty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63836" y="2852936"/>
            <a:ext cx="1764196" cy="5040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Суперсторы</a:t>
            </a:r>
            <a:endParaRPr lang="en-US" sz="1400" b="1" dirty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076056" y="2860304"/>
            <a:ext cx="1944216" cy="496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Супермаркеты</a:t>
            </a:r>
            <a:endParaRPr lang="en-US" sz="1400" b="1" dirty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164288" y="2866980"/>
            <a:ext cx="1842041" cy="4900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Магазины у дома</a:t>
            </a:r>
            <a:endParaRPr lang="en-US" sz="1400" b="1" dirty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cxnSp>
        <p:nvCxnSpPr>
          <p:cNvPr id="26" name="Прямая со стрелкой 25"/>
          <p:cNvCxnSpPr>
            <a:endCxn id="22" idx="0"/>
          </p:cNvCxnSpPr>
          <p:nvPr/>
        </p:nvCxnSpPr>
        <p:spPr>
          <a:xfrm>
            <a:off x="4045934" y="2276872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58" name="Прямая соединительная линия 2057"/>
          <p:cNvCxnSpPr/>
          <p:nvPr/>
        </p:nvCxnSpPr>
        <p:spPr>
          <a:xfrm flipV="1">
            <a:off x="1707319" y="2281834"/>
            <a:ext cx="6377989" cy="1404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endCxn id="23" idx="0"/>
          </p:cNvCxnSpPr>
          <p:nvPr/>
        </p:nvCxnSpPr>
        <p:spPr>
          <a:xfrm>
            <a:off x="6048164" y="2295877"/>
            <a:ext cx="0" cy="5644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404947" y="3577726"/>
            <a:ext cx="1120849" cy="516632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АШАН</a:t>
            </a:r>
            <a:endParaRPr lang="en-US" sz="140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3154100" y="3569775"/>
            <a:ext cx="1773932" cy="5166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АШАН Сити</a:t>
            </a:r>
            <a:endParaRPr lang="en-US" sz="140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5076056" y="3581053"/>
            <a:ext cx="1944216" cy="516632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АШАН Супермаркет</a:t>
            </a:r>
            <a:endParaRPr lang="en-US" sz="140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655331" y="3573016"/>
            <a:ext cx="1332493" cy="516632"/>
          </a:xfrm>
          <a:prstGeom prst="rect">
            <a:avLst/>
          </a:prstGeom>
          <a:solidFill>
            <a:srgbClr val="00B05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НАША Радуга</a:t>
            </a:r>
            <a:endParaRPr lang="en-US" sz="160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404947" y="4240258"/>
            <a:ext cx="1120849" cy="9889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Гипермаркет от 8 000 м2 и выше</a:t>
            </a:r>
            <a:endParaRPr lang="en-US" sz="105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1655330" y="4257424"/>
            <a:ext cx="1332493" cy="89976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Гипермаркет экономичного формата</a:t>
            </a:r>
          </a:p>
          <a:p>
            <a:pPr algn="ctr"/>
            <a:r>
              <a:rPr lang="ru-RU" sz="1050" b="1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05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от 3 000 м2 до 5 000 м2</a:t>
            </a:r>
            <a:endParaRPr lang="en-US" sz="105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3154100" y="4257424"/>
            <a:ext cx="1773932" cy="6837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Гипермаркет свежих продуктов от 2 000 м2 до 6 000 м2</a:t>
            </a:r>
            <a:endParaRPr lang="en-US" sz="105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5076056" y="4259057"/>
            <a:ext cx="1944216" cy="5166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Супермаркет от 600 м2 до 2 000 м2</a:t>
            </a:r>
            <a:endParaRPr lang="en-US" sz="105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7113200" y="3581053"/>
            <a:ext cx="1944216" cy="516632"/>
          </a:xfrm>
          <a:prstGeom prst="rect">
            <a:avLst/>
          </a:prstGeom>
          <a:solidFill>
            <a:srgbClr val="9563A9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Мой АШАН</a:t>
            </a:r>
            <a:endParaRPr lang="en-US" sz="140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7129189" y="4257424"/>
            <a:ext cx="1928227" cy="516632"/>
          </a:xfrm>
          <a:prstGeom prst="rect">
            <a:avLst/>
          </a:prstGeom>
          <a:solidFill>
            <a:srgbClr val="9563A9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Каждый День</a:t>
            </a:r>
            <a:endParaRPr lang="en-US" sz="140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7145907" y="4878580"/>
            <a:ext cx="1911509" cy="516632"/>
          </a:xfrm>
          <a:prstGeom prst="rect">
            <a:avLst/>
          </a:prstGeom>
          <a:solidFill>
            <a:srgbClr val="9563A9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err="1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Lillapois</a:t>
            </a:r>
            <a:endParaRPr lang="en-US" sz="140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7145907" y="5526659"/>
            <a:ext cx="1911509" cy="5166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Магазин у дома до 600 м2</a:t>
            </a:r>
            <a:endParaRPr lang="en-US" sz="105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45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1214422"/>
            <a:ext cx="760491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2016 </a:t>
            </a:r>
            <a:r>
              <a:rPr lang="ru-RU" sz="16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-   победитель в номинации «</a:t>
            </a:r>
            <a:r>
              <a:rPr lang="ru-RU" sz="1600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Самое </a:t>
            </a:r>
            <a:r>
              <a:rPr lang="ru-RU" sz="16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динамичное развитие СТМ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» и </a:t>
            </a:r>
            <a:r>
              <a:rPr lang="ru-RU" sz="16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лауреат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 номинации «</a:t>
            </a:r>
            <a:r>
              <a:rPr lang="ru-RU" sz="16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Лучшая </a:t>
            </a:r>
            <a:r>
              <a:rPr lang="en-US" sz="16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PRIVATE LABEL </a:t>
            </a:r>
            <a:r>
              <a:rPr lang="ru-RU" sz="16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по мнению покупателей</a:t>
            </a:r>
            <a:r>
              <a:rPr lang="ru-RU" sz="16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» Премии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по собственным торговым маркам </a:t>
            </a:r>
            <a:r>
              <a:rPr lang="en-US" sz="16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Private Label Awards (by </a:t>
            </a:r>
            <a:r>
              <a:rPr lang="en-US" sz="1600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IPLS)</a:t>
            </a:r>
            <a:r>
              <a:rPr lang="ru-RU" sz="16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. </a:t>
            </a:r>
            <a:r>
              <a:rPr lang="ru-RU" sz="1600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АШАН - «Лучшая иностранная компания, работающая </a:t>
            </a:r>
            <a:r>
              <a:rPr lang="ru-RU" sz="16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на российском рынке» </a:t>
            </a:r>
            <a:r>
              <a:rPr lang="ru-RU" sz="16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(ежегодная Национальная Премия ТПП РФ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 области предпринимательской деятельности «Золотой Меркурий</a:t>
            </a:r>
            <a:r>
              <a:rPr lang="ru-RU" sz="16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»). АШАН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– </a:t>
            </a:r>
            <a:r>
              <a:rPr lang="ru-RU" sz="16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«Марка №1»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в России в категории «Сеть гипермаркетов</a:t>
            </a:r>
            <a:r>
              <a:rPr lang="ru-RU" sz="16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».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АШАН - </a:t>
            </a:r>
            <a:r>
              <a:rPr lang="ru-RU" sz="16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победитель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конкурса </a:t>
            </a:r>
            <a:r>
              <a:rPr lang="ru-RU" sz="16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«Московское качество</a:t>
            </a:r>
            <a:r>
              <a:rPr lang="ru-RU" sz="1600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».</a:t>
            </a:r>
          </a:p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2015</a:t>
            </a:r>
            <a:r>
              <a:rPr lang="ru-RU" sz="1600" b="1" dirty="0" smtClean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–</a:t>
            </a:r>
            <a:r>
              <a:rPr lang="ru-RU" sz="1600" b="1" dirty="0" smtClean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 smtClean="0">
                <a:solidFill>
                  <a:srgbClr val="231F2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победитель </a:t>
            </a:r>
            <a:r>
              <a:rPr lang="ru-RU" sz="1600" dirty="0">
                <a:solidFill>
                  <a:srgbClr val="231F2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в номинации </a:t>
            </a:r>
            <a:r>
              <a:rPr lang="ru-RU" sz="1600" b="1" dirty="0">
                <a:solidFill>
                  <a:srgbClr val="231F2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«Компания года: Россия, Белоруссия и Казахстан»</a:t>
            </a:r>
            <a:r>
              <a:rPr lang="ru-RU" sz="1600" dirty="0">
                <a:solidFill>
                  <a:srgbClr val="231F2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на IX ежегодной премии </a:t>
            </a:r>
            <a:r>
              <a:rPr lang="ru-RU" sz="1600" dirty="0" err="1">
                <a:solidFill>
                  <a:srgbClr val="231F2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Retail</a:t>
            </a:r>
            <a:r>
              <a:rPr lang="ru-RU" sz="1600" dirty="0">
                <a:solidFill>
                  <a:srgbClr val="231F2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 err="1" smtClean="0">
                <a:solidFill>
                  <a:srgbClr val="231F2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Grand</a:t>
            </a:r>
            <a:r>
              <a:rPr lang="fr-FR" sz="1600" dirty="0" smtClean="0">
                <a:solidFill>
                  <a:srgbClr val="231F2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Prix</a:t>
            </a:r>
            <a:r>
              <a:rPr lang="ru-RU" sz="1600" dirty="0" smtClean="0">
                <a:solidFill>
                  <a:srgbClr val="231F2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 </a:t>
            </a:r>
          </a:p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2014</a:t>
            </a:r>
            <a:r>
              <a:rPr lang="ru-RU" sz="1600" dirty="0" smtClean="0">
                <a:solidFill>
                  <a:srgbClr val="231F2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–</a:t>
            </a:r>
            <a:r>
              <a:rPr lang="ru-RU" sz="16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АШАН – </a:t>
            </a:r>
            <a:r>
              <a:rPr lang="ru-RU" sz="16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«Марка №1»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 России в категории «Сеть гипермаркетов</a:t>
            </a:r>
            <a:r>
              <a:rPr lang="ru-RU" sz="16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». </a:t>
            </a:r>
            <a:r>
              <a:rPr lang="ru-RU" sz="1600" dirty="0">
                <a:solidFill>
                  <a:srgbClr val="0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АШАН – победитель в номинации </a:t>
            </a:r>
            <a:r>
              <a:rPr lang="ru-RU" sz="1600" b="1" dirty="0">
                <a:solidFill>
                  <a:srgbClr val="0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«Лучший контроль качества в сети». </a:t>
            </a:r>
            <a:endParaRPr lang="ru-RU" sz="1600" dirty="0" smtClean="0">
              <a:solidFill>
                <a:schemeClr val="tx2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2013</a:t>
            </a:r>
            <a:r>
              <a:rPr lang="ru-RU" sz="1600" dirty="0" smtClean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–</a:t>
            </a:r>
            <a:r>
              <a:rPr lang="ru-RU" sz="1600" dirty="0" smtClean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solidFill>
                  <a:srgbClr val="231F2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Конкурс «Сладких дел мастер» и проект летнего детского лагеря «Мир вокруг нас» включены в каталог </a:t>
            </a:r>
            <a:r>
              <a:rPr lang="ru-RU" sz="1600" b="1" dirty="0">
                <a:solidFill>
                  <a:srgbClr val="231F2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«Лучшие социальные проекты России 2013</a:t>
            </a:r>
            <a:r>
              <a:rPr lang="ru-RU" sz="1600" b="1" dirty="0" smtClean="0">
                <a:solidFill>
                  <a:srgbClr val="231F2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».</a:t>
            </a:r>
          </a:p>
          <a:p>
            <a:pPr lvl="0" algn="just"/>
            <a:r>
              <a:rPr lang="ru-RU" sz="1600" b="1" dirty="0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2012</a:t>
            </a:r>
            <a:r>
              <a:rPr lang="ru-RU" sz="1600" dirty="0" smtClean="0">
                <a:solidFill>
                  <a:srgbClr val="231F2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–</a:t>
            </a:r>
            <a:r>
              <a:rPr lang="ru-RU" sz="1600" dirty="0" smtClean="0">
                <a:solidFill>
                  <a:srgbClr val="231F2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АШАН – </a:t>
            </a:r>
            <a:r>
              <a:rPr lang="ru-RU" sz="1600" b="1" dirty="0">
                <a:solidFill>
                  <a:srgbClr val="0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«Марка №1» </a:t>
            </a:r>
            <a:r>
              <a:rPr lang="ru-RU" sz="1600" dirty="0">
                <a:solidFill>
                  <a:srgbClr val="0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в России в категории «Сеть гипермаркетов».</a:t>
            </a:r>
          </a:p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2011</a:t>
            </a:r>
            <a:r>
              <a:rPr lang="ru-RU" sz="1600" dirty="0" smtClean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–</a:t>
            </a:r>
            <a:r>
              <a:rPr lang="ru-RU" sz="1600" dirty="0" smtClean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solidFill>
                  <a:srgbClr val="231F2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«Наша Радуга» признана Лучшей розничной концепцией года</a:t>
            </a:r>
            <a:r>
              <a:rPr lang="ru-RU" sz="1600" dirty="0" smtClean="0">
                <a:solidFill>
                  <a:srgbClr val="231F2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</a:p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2010</a:t>
            </a:r>
            <a:r>
              <a:rPr lang="ru-RU" sz="1600" dirty="0" smtClean="0">
                <a:solidFill>
                  <a:srgbClr val="231F2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–</a:t>
            </a:r>
            <a:r>
              <a:rPr lang="ru-RU" sz="1600" dirty="0" smtClean="0">
                <a:solidFill>
                  <a:srgbClr val="231F2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solidFill>
                  <a:srgbClr val="231F2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Премия за </a:t>
            </a:r>
            <a:r>
              <a:rPr lang="ru-RU" sz="1600" b="1" dirty="0">
                <a:solidFill>
                  <a:srgbClr val="231F2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«Лучшую технологическую инновацию» </a:t>
            </a:r>
            <a:r>
              <a:rPr lang="ru-RU" sz="1600" dirty="0">
                <a:solidFill>
                  <a:srgbClr val="231F2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– систему касс гипермаркетов «Радуга</a:t>
            </a:r>
            <a:r>
              <a:rPr lang="ru-RU" sz="1600" dirty="0" smtClean="0">
                <a:solidFill>
                  <a:srgbClr val="231F2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».</a:t>
            </a:r>
            <a:endParaRPr lang="ru-RU" sz="1600" dirty="0">
              <a:solidFill>
                <a:schemeClr val="tx2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cap="all" dirty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Награды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2CE259A0-1CC4-41A8-8805-5C8289D979FF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83783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635807" cy="953198"/>
          </a:xfrm>
        </p:spPr>
        <p:txBody>
          <a:bodyPr>
            <a:noAutofit/>
          </a:bodyPr>
          <a:lstStyle/>
          <a:p>
            <a:pPr algn="r"/>
            <a:r>
              <a:rPr lang="ru-RU" sz="3200" cap="all" dirty="0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Социальная ответственность</a:t>
            </a:r>
            <a:endParaRPr lang="ru-RU" sz="3200" cap="all" dirty="0">
              <a:solidFill>
                <a:srgbClr val="FF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2CE259A0-1CC4-41A8-8805-5C8289D979FF}" type="slidenum">
              <a:rPr lang="fr-FR" smtClean="0"/>
              <a:pPr>
                <a:defRPr/>
              </a:pPr>
              <a:t>12</a:t>
            </a:fld>
            <a:endParaRPr lang="fr-FR" dirty="0"/>
          </a:p>
        </p:txBody>
      </p:sp>
      <p:sp>
        <p:nvSpPr>
          <p:cNvPr id="5" name="Текст 1"/>
          <p:cNvSpPr>
            <a:spLocks noGrp="1"/>
          </p:cNvSpPr>
          <p:nvPr>
            <p:ph type="body" sz="quarter" idx="4294967295"/>
          </p:nvPr>
        </p:nvSpPr>
        <p:spPr>
          <a:xfrm>
            <a:off x="1071538" y="1571612"/>
            <a:ext cx="7572427" cy="4500594"/>
          </a:xfrm>
          <a:prstGeom prst="rect">
            <a:avLst/>
          </a:prstGeom>
        </p:spPr>
        <p:txBody>
          <a:bodyPr/>
          <a:lstStyle/>
          <a:p>
            <a:pPr algn="just">
              <a:buNone/>
            </a:pPr>
            <a:r>
              <a:rPr lang="ru-RU" sz="1400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Благотворительный фонд «Поколение АШАН»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- некоммерческая организация, которая была создана компанией АШАН Ритейл Россия в 2011 году.</a:t>
            </a:r>
          </a:p>
          <a:p>
            <a:pPr algn="just"/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Цель фонда – поддержка детей и молодежи, образовательных проектов, содействие в укреплении семейных ценностей.</a:t>
            </a:r>
          </a:p>
          <a:p>
            <a:pPr algn="just"/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За 5 лет существования фонда реализовано более 300 проектов в 33 регионах России на сумму свыше 250 млн рублей: построены игровые площадки, отремонтированы и оборудованы различные детские учреждения, приобретены сложные медицинские аппараты для больниц, спортивный инвентарь и экипировка для спортивных школ. </a:t>
            </a:r>
            <a:endParaRPr lang="en-US" sz="1400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0" indent="0" algn="just">
              <a:buNone/>
            </a:pP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Фонд оказывает помощь  детям, подросткам и молодёжи до 25 лет по следующим программам-направлениям:</a:t>
            </a:r>
          </a:p>
          <a:p>
            <a:pPr algn="just"/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Содействие развитию образования в областях: торговое дело, логистика, маркетинг, экономика и других смежных с торговлей дисциплинах</a:t>
            </a:r>
          </a:p>
          <a:p>
            <a:pPr lvl="0" algn="just"/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Поддержка детей в трудной жизненной ситуации (сироты, дети, оставшиеся без попечения родителей, инвалиды, находящиеся </a:t>
            </a:r>
          </a:p>
          <a:p>
            <a:pPr lvl="0" indent="19050" algn="just">
              <a:buNone/>
            </a:pP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на реабилитации, проходящие лечение и др.)</a:t>
            </a:r>
          </a:p>
          <a:p>
            <a:pPr lvl="0" algn="just"/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Содействие развитию спорта и пропаганда здорового образа жизни</a:t>
            </a:r>
          </a:p>
          <a:p>
            <a:pPr algn="just"/>
            <a:endParaRPr lang="ru-RU" sz="1400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just"/>
            <a:endParaRPr lang="ru-RU" sz="1400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just"/>
            <a:endParaRPr lang="ru-RU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7" name="Picture 1"/>
          <p:cNvPicPr/>
          <p:nvPr/>
        </p:nvPicPr>
        <p:blipFill rotWithShape="1">
          <a:blip r:embed="rId3" cstate="print"/>
          <a:srcRect l="13539" t="8988" r="65351" b="74286"/>
          <a:stretch/>
        </p:blipFill>
        <p:spPr bwMode="auto">
          <a:xfrm>
            <a:off x="1714480" y="0"/>
            <a:ext cx="3071834" cy="14170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83783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re 2"/>
          <p:cNvSpPr>
            <a:spLocks noGrp="1"/>
          </p:cNvSpPr>
          <p:nvPr>
            <p:ph type="title"/>
          </p:nvPr>
        </p:nvSpPr>
        <p:spPr>
          <a:xfrm>
            <a:off x="2123728" y="2780928"/>
            <a:ext cx="5904656" cy="2125662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212657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cap="all" dirty="0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Создание компании</a:t>
            </a:r>
            <a:endParaRPr lang="en-US" sz="3600" cap="all" dirty="0">
              <a:solidFill>
                <a:srgbClr val="FF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idx="1"/>
          </p:nvPr>
        </p:nvSpPr>
        <p:spPr>
          <a:xfrm>
            <a:off x="539552" y="1759945"/>
            <a:ext cx="6550351" cy="3942293"/>
          </a:xfrm>
        </p:spPr>
        <p:txBody>
          <a:bodyPr/>
          <a:lstStyle/>
          <a:p>
            <a:pPr lvl="0" defTabSz="914400" fontAlgn="auto"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EEECE1">
                    <a:lumMod val="10000"/>
                  </a:srgb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АШАН</a:t>
            </a:r>
            <a:r>
              <a:rPr lang="en-US" sz="2000" dirty="0" smtClean="0">
                <a:solidFill>
                  <a:srgbClr val="EEECE1">
                    <a:lumMod val="10000"/>
                  </a:srgb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2000" dirty="0" smtClean="0">
                <a:solidFill>
                  <a:srgbClr val="EEECE1">
                    <a:lumMod val="10000"/>
                  </a:srgb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Холдинг – </a:t>
            </a:r>
            <a:r>
              <a:rPr lang="ru-RU" sz="2000" dirty="0">
                <a:solidFill>
                  <a:srgbClr val="EEECE1">
                    <a:lumMod val="10000"/>
                  </a:srgb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семейная компания </a:t>
            </a:r>
          </a:p>
          <a:p>
            <a:pPr lvl="0" defTabSz="914400" fontAlgn="auto">
              <a:spcAft>
                <a:spcPts val="0"/>
              </a:spcAft>
              <a:buFont typeface="Wingdings" pitchFamily="2" charset="2"/>
              <a:buChar char="ü"/>
            </a:pPr>
            <a:endParaRPr lang="ru-RU" sz="2000" dirty="0">
              <a:solidFill>
                <a:srgbClr val="EEECE1">
                  <a:lumMod val="10000"/>
                </a:srgb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defTabSz="914400" fontAlgn="auto"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dirty="0">
                <a:solidFill>
                  <a:srgbClr val="EEECE1">
                    <a:lumMod val="10000"/>
                  </a:srgb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Основатель: </a:t>
            </a:r>
            <a:r>
              <a:rPr lang="ru-RU" sz="2000" dirty="0" smtClean="0">
                <a:solidFill>
                  <a:srgbClr val="EEECE1">
                    <a:lumMod val="10000"/>
                  </a:srgb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Жерар </a:t>
            </a:r>
            <a:r>
              <a:rPr lang="ru-RU" sz="2000" dirty="0" err="1">
                <a:solidFill>
                  <a:srgbClr val="EEECE1">
                    <a:lumMod val="10000"/>
                  </a:srgb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Мюлье</a:t>
            </a:r>
            <a:r>
              <a:rPr lang="ru-RU" sz="2000" dirty="0">
                <a:solidFill>
                  <a:srgbClr val="EEECE1">
                    <a:lumMod val="10000"/>
                  </a:srgb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pPr lvl="0" defTabSz="914400" fontAlgn="auto">
              <a:spcAft>
                <a:spcPts val="0"/>
              </a:spcAft>
              <a:buFont typeface="Wingdings" pitchFamily="2" charset="2"/>
              <a:buChar char="ü"/>
            </a:pPr>
            <a:endParaRPr lang="ru-RU" sz="2000" dirty="0">
              <a:solidFill>
                <a:srgbClr val="EEECE1">
                  <a:lumMod val="10000"/>
                </a:srgb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defTabSz="914400" fontAlgn="auto"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dirty="0">
                <a:solidFill>
                  <a:srgbClr val="EEECE1">
                    <a:lumMod val="10000"/>
                  </a:srgb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Основана во Франции в городе Рубе </a:t>
            </a:r>
          </a:p>
          <a:p>
            <a:pPr lvl="0" defTabSz="914400" fontAlgn="auto">
              <a:spcAft>
                <a:spcPts val="0"/>
              </a:spcAft>
              <a:buFont typeface="Wingdings" pitchFamily="2" charset="2"/>
              <a:buChar char="ü"/>
            </a:pPr>
            <a:endParaRPr lang="en-US" sz="2000" dirty="0">
              <a:solidFill>
                <a:srgbClr val="EEECE1">
                  <a:lumMod val="10000"/>
                </a:srgb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defTabSz="914400" fontAlgn="auto"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dirty="0">
                <a:solidFill>
                  <a:srgbClr val="EEECE1">
                    <a:lumMod val="10000"/>
                  </a:srgb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Год основания:  </a:t>
            </a:r>
            <a:r>
              <a:rPr lang="ru-RU" sz="2000" dirty="0" smtClean="0">
                <a:solidFill>
                  <a:srgbClr val="EEECE1">
                    <a:lumMod val="10000"/>
                  </a:srgb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1961</a:t>
            </a:r>
          </a:p>
          <a:p>
            <a:pPr lvl="0" defTabSz="914400" fontAlgn="auto">
              <a:spcAft>
                <a:spcPts val="0"/>
              </a:spcAft>
              <a:buFont typeface="Wingdings" pitchFamily="2" charset="2"/>
              <a:buChar char="ü"/>
            </a:pPr>
            <a:endParaRPr lang="ru-RU" sz="2000" dirty="0" smtClean="0">
              <a:solidFill>
                <a:srgbClr val="EEECE1">
                  <a:lumMod val="10000"/>
                </a:srgb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defTabSz="914400" fontAlgn="auto"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EEECE1">
                    <a:lumMod val="10000"/>
                  </a:srgb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15 лет на рынке России (с 2002 года)</a:t>
            </a:r>
            <a:endParaRPr lang="ru-RU" sz="2000" dirty="0">
              <a:solidFill>
                <a:srgbClr val="EEECE1">
                  <a:lumMod val="10000"/>
                </a:srgb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7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2CE259A0-1CC4-41A8-8805-5C8289D979FF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567" r="7182" b="4740"/>
          <a:stretch/>
        </p:blipFill>
        <p:spPr>
          <a:xfrm>
            <a:off x="6735095" y="1023234"/>
            <a:ext cx="2134614" cy="2333807"/>
          </a:xfrm>
          <a:prstGeom prst="rect">
            <a:avLst/>
          </a:prstGeom>
          <a:ln>
            <a:solidFill>
              <a:sysClr val="windowText" lastClr="000000">
                <a:lumMod val="50000"/>
                <a:lumOff val="50000"/>
              </a:sysClr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2051" y="3426503"/>
            <a:ext cx="2200275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5097" y="4943413"/>
            <a:ext cx="2182813" cy="151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22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D:\журнал ValAUCHAN RUS\2015\Журнал Valauchan Folder\Links\оранж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813" y="1052924"/>
            <a:ext cx="976510" cy="927535"/>
          </a:xfrm>
          <a:prstGeom prst="rect">
            <a:avLst/>
          </a:prstGeom>
          <a:noFill/>
        </p:spPr>
      </p:pic>
      <p:pic>
        <p:nvPicPr>
          <p:cNvPr id="32" name="Picture 5" descr="D:\журнал ValAUCHAN RUS\2015\Журнал Valauchan Folder\Links\оранж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813" y="2071679"/>
            <a:ext cx="805949" cy="856136"/>
          </a:xfrm>
          <a:prstGeom prst="rect">
            <a:avLst/>
          </a:prstGeom>
          <a:noFill/>
        </p:spPr>
      </p:pic>
      <p:pic>
        <p:nvPicPr>
          <p:cNvPr id="33" name="Picture 6" descr="D:\журнал ValAUCHAN RUS\2015\Журнал Valauchan Folder\Links\оранж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213" y="3125164"/>
            <a:ext cx="989694" cy="883655"/>
          </a:xfrm>
          <a:prstGeom prst="rect">
            <a:avLst/>
          </a:prstGeom>
          <a:noFill/>
        </p:spPr>
      </p:pic>
      <p:pic>
        <p:nvPicPr>
          <p:cNvPr id="34" name="Picture 7" descr="D:\журнал ValAUCHAN RUS\2015\Журнал Valauchan Folder\Links\оранж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6080" y="4043279"/>
            <a:ext cx="859949" cy="894995"/>
          </a:xfrm>
          <a:prstGeom prst="rect">
            <a:avLst/>
          </a:prstGeom>
          <a:noFill/>
        </p:spPr>
      </p:pic>
      <p:pic>
        <p:nvPicPr>
          <p:cNvPr id="35" name="Picture 8" descr="D:\журнал ValAUCHAN RUS\2015\Журнал Valauchan Folder\Links\оранж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9250" y="4938274"/>
            <a:ext cx="1051073" cy="92258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23728" y="203595"/>
            <a:ext cx="6769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cap="all" dirty="0" err="1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Auchan</a:t>
            </a:r>
            <a:r>
              <a:rPr lang="en-US" sz="3600" cap="all" dirty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Holding</a:t>
            </a:r>
            <a:r>
              <a:rPr lang="ru-RU" sz="3600" cap="all" dirty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в мире</a:t>
            </a:r>
          </a:p>
        </p:txBody>
      </p:sp>
      <p:sp>
        <p:nvSpPr>
          <p:cNvPr id="41" name="Скругленный прямоугольник 20"/>
          <p:cNvSpPr/>
          <p:nvPr/>
        </p:nvSpPr>
        <p:spPr>
          <a:xfrm>
            <a:off x="5384085" y="3366039"/>
            <a:ext cx="803537" cy="573733"/>
          </a:xfrm>
          <a:prstGeom prst="roundRect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</a:t>
            </a:r>
            <a:r>
              <a:rPr lang="en-US" sz="280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7</a:t>
            </a:r>
            <a:endParaRPr lang="ru-RU" sz="280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2" name="Прямоугольник 24"/>
          <p:cNvSpPr/>
          <p:nvPr/>
        </p:nvSpPr>
        <p:spPr>
          <a:xfrm>
            <a:off x="6289335" y="3513637"/>
            <a:ext cx="28655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c</a:t>
            </a:r>
            <a:r>
              <a:rPr lang="ru-RU" sz="2000" dirty="0" err="1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тран</a:t>
            </a:r>
            <a:r>
              <a:rPr lang="ru-RU" sz="20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присутствия</a:t>
            </a:r>
            <a:endParaRPr lang="ru-RU" sz="2000" dirty="0">
              <a:solidFill>
                <a:schemeClr val="accent1">
                  <a:lumMod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3" name="Скругленный прямоугольник 20"/>
          <p:cNvSpPr/>
          <p:nvPr/>
        </p:nvSpPr>
        <p:spPr>
          <a:xfrm>
            <a:off x="5358151" y="1285861"/>
            <a:ext cx="829471" cy="573732"/>
          </a:xfrm>
          <a:prstGeom prst="roundRect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11</a:t>
            </a:r>
            <a:endParaRPr lang="ru-RU" sz="280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4" name="Прямоугольник 24"/>
          <p:cNvSpPr/>
          <p:nvPr/>
        </p:nvSpPr>
        <p:spPr>
          <a:xfrm>
            <a:off x="6300192" y="1285860"/>
            <a:ext cx="28438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м</a:t>
            </a:r>
            <a:r>
              <a:rPr lang="ru-RU" sz="20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есто </a:t>
            </a:r>
            <a:r>
              <a:rPr lang="ru-RU" sz="2000" dirty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среди дистрибьюторов </a:t>
            </a:r>
            <a:r>
              <a:rPr lang="en-US" sz="20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    </a:t>
            </a:r>
            <a:r>
              <a:rPr lang="ru-RU" sz="20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продовольственных </a:t>
            </a:r>
            <a:r>
              <a:rPr lang="ru-RU" sz="2000" dirty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товаров в мире (исследование </a:t>
            </a:r>
            <a:r>
              <a:rPr lang="en-US" sz="2000" dirty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Deloitte</a:t>
            </a:r>
            <a:r>
              <a:rPr lang="ru-RU" sz="2000" dirty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 январь 2015</a:t>
            </a:r>
            <a:r>
              <a:rPr lang="ru-RU" sz="1700" dirty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)</a:t>
            </a:r>
          </a:p>
        </p:txBody>
      </p:sp>
      <p:sp>
        <p:nvSpPr>
          <p:cNvPr id="48" name="Прямоугольник 24"/>
          <p:cNvSpPr/>
          <p:nvPr/>
        </p:nvSpPr>
        <p:spPr>
          <a:xfrm>
            <a:off x="1724079" y="1288611"/>
            <a:ext cx="285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985F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9</a:t>
            </a:r>
            <a:r>
              <a:rPr lang="en-US" sz="2400" b="1" dirty="0" smtClean="0">
                <a:solidFill>
                  <a:srgbClr val="00985F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65</a:t>
            </a:r>
            <a:r>
              <a:rPr lang="ru-RU" dirty="0" smtClean="0">
                <a:solidFill>
                  <a:srgbClr val="00985F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гипермаркетов</a:t>
            </a:r>
            <a:endParaRPr lang="ru-RU" sz="2000" dirty="0">
              <a:solidFill>
                <a:schemeClr val="accent1">
                  <a:lumMod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9" name="Прямоугольник 24"/>
          <p:cNvSpPr/>
          <p:nvPr/>
        </p:nvSpPr>
        <p:spPr>
          <a:xfrm>
            <a:off x="1724079" y="2284845"/>
            <a:ext cx="30672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985F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2 87</a:t>
            </a:r>
            <a:r>
              <a:rPr lang="en-US" sz="2400" b="1" dirty="0">
                <a:solidFill>
                  <a:srgbClr val="00985F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7</a:t>
            </a:r>
            <a:r>
              <a:rPr lang="ru-RU" dirty="0" smtClean="0">
                <a:solidFill>
                  <a:srgbClr val="00985F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супермаркетов</a:t>
            </a:r>
          </a:p>
          <a:p>
            <a:endParaRPr lang="ru-RU" sz="2000" dirty="0">
              <a:solidFill>
                <a:schemeClr val="accent1">
                  <a:lumMod val="25000"/>
                </a:schemeClr>
              </a:solidFill>
              <a:latin typeface="+mn-lt"/>
              <a:ea typeface="Open Sans" pitchFamily="34" charset="0"/>
              <a:cs typeface="Open Sans" pitchFamily="34" charset="0"/>
            </a:endParaRPr>
          </a:p>
          <a:p>
            <a:endParaRPr lang="ru-RU" sz="2000" dirty="0" smtClean="0">
              <a:solidFill>
                <a:schemeClr val="accent1">
                  <a:lumMod val="25000"/>
                </a:schemeClr>
              </a:solidFill>
              <a:latin typeface="+mn-lt"/>
              <a:ea typeface="Open Sans" pitchFamily="34" charset="0"/>
              <a:cs typeface="Open Sans" pitchFamily="34" charset="0"/>
            </a:endParaRPr>
          </a:p>
          <a:p>
            <a:endParaRPr lang="ru-RU" sz="2000" dirty="0">
              <a:solidFill>
                <a:schemeClr val="accent1">
                  <a:lumMod val="25000"/>
                </a:schemeClr>
              </a:solidFill>
              <a:latin typeface="+mn-lt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0" name="Прямоугольник 24"/>
          <p:cNvSpPr/>
          <p:nvPr/>
        </p:nvSpPr>
        <p:spPr>
          <a:xfrm>
            <a:off x="1770323" y="3291466"/>
            <a:ext cx="3067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985F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379</a:t>
            </a:r>
            <a:r>
              <a:rPr lang="ru-RU" sz="2400" b="1" dirty="0" smtClean="0">
                <a:solidFill>
                  <a:srgbClr val="00B05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торговых центров</a:t>
            </a:r>
            <a:endParaRPr lang="ru-RU" sz="2000" dirty="0">
              <a:solidFill>
                <a:schemeClr val="accent1">
                  <a:lumMod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1" name="Прямоугольник 24"/>
          <p:cNvSpPr/>
          <p:nvPr/>
        </p:nvSpPr>
        <p:spPr>
          <a:xfrm>
            <a:off x="1770323" y="4168833"/>
            <a:ext cx="30672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985F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7,7</a:t>
            </a:r>
            <a:r>
              <a:rPr lang="ru-RU" dirty="0" smtClean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2000" dirty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млн клиентов Банк Аккорд в 11 </a:t>
            </a:r>
            <a:r>
              <a:rPr lang="ru-RU" sz="20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странах</a:t>
            </a:r>
            <a:endParaRPr lang="ru-RU" sz="2000" dirty="0">
              <a:solidFill>
                <a:schemeClr val="accent1">
                  <a:lumMod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2" name="Прямоугольник 24"/>
          <p:cNvSpPr/>
          <p:nvPr/>
        </p:nvSpPr>
        <p:spPr>
          <a:xfrm>
            <a:off x="1770323" y="5143511"/>
            <a:ext cx="34226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985F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15,8</a:t>
            </a:r>
            <a:r>
              <a:rPr lang="ru-RU" sz="2400" b="1" dirty="0" smtClean="0">
                <a:solidFill>
                  <a:srgbClr val="00B05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2000" dirty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млн </a:t>
            </a:r>
            <a:r>
              <a:rPr lang="ru-RU" sz="20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клиентов других направлений </a:t>
            </a:r>
          </a:p>
          <a:p>
            <a:r>
              <a:rPr lang="ru-RU" sz="14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(</a:t>
            </a:r>
            <a:r>
              <a:rPr lang="en-US" sz="14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E-commerce, Drive, </a:t>
            </a:r>
            <a:r>
              <a:rPr lang="en-US" sz="1400" dirty="0" err="1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Alin</a:t>
            </a:r>
            <a:r>
              <a:rPr lang="fr-FR" sz="1400" dirty="0" err="1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éa</a:t>
            </a:r>
            <a:r>
              <a:rPr lang="ru-RU" sz="1400" dirty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4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и</a:t>
            </a:r>
            <a:r>
              <a:rPr lang="fr-FR" sz="14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fr-FR" sz="1400" dirty="0" err="1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Little</a:t>
            </a:r>
            <a:r>
              <a:rPr lang="fr-FR" sz="14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Extra</a:t>
            </a:r>
            <a:r>
              <a:rPr lang="ru-RU" sz="14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)</a:t>
            </a:r>
            <a:endParaRPr lang="ru-RU" sz="1400" dirty="0">
              <a:solidFill>
                <a:srgbClr val="E62E1E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3" name="Скругленный прямоугольник 20"/>
          <p:cNvSpPr/>
          <p:nvPr/>
        </p:nvSpPr>
        <p:spPr>
          <a:xfrm>
            <a:off x="5004072" y="4444228"/>
            <a:ext cx="1965277" cy="714380"/>
          </a:xfrm>
          <a:prstGeom prst="roundRect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33</a:t>
            </a:r>
            <a:r>
              <a:rPr lang="en-US" sz="280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7</a:t>
            </a:r>
            <a:r>
              <a:rPr lang="ru-RU" sz="280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8</a:t>
            </a:r>
            <a:r>
              <a:rPr lang="ru-RU" sz="280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00</a:t>
            </a:r>
            <a:endParaRPr lang="ru-RU" sz="280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4" name="Прямоугольник 24"/>
          <p:cNvSpPr/>
          <p:nvPr/>
        </p:nvSpPr>
        <p:spPr>
          <a:xfrm>
            <a:off x="6969349" y="4528101"/>
            <a:ext cx="19236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c</a:t>
            </a:r>
            <a:r>
              <a:rPr lang="ru-RU" sz="2000" dirty="0" err="1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отрудников</a:t>
            </a:r>
            <a:endParaRPr lang="ru-RU" sz="2000" dirty="0">
              <a:solidFill>
                <a:schemeClr val="accent1">
                  <a:lumMod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B0AD6A91-BF84-4BCA-96E0-ABCC5BC8279F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74159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914400" fontAlgn="auto">
              <a:spcAft>
                <a:spcPts val="0"/>
              </a:spcAft>
              <a:defRPr/>
            </a:pPr>
            <a:r>
              <a:rPr lang="ru-RU" sz="4000" cap="all" dirty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АШАН </a:t>
            </a:r>
            <a:r>
              <a:rPr lang="ru-RU" sz="4000" cap="all" dirty="0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Россия</a:t>
            </a:r>
            <a:r>
              <a:rPr lang="ru-RU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i="1" dirty="0" err="1">
                <a:solidFill>
                  <a:srgbClr val="00985F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Мультиформатность</a:t>
            </a:r>
            <a:r>
              <a:rPr lang="ru-RU" sz="2200" i="1" dirty="0">
                <a:solidFill>
                  <a:srgbClr val="00985F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и многоканальность</a:t>
            </a:r>
            <a:endParaRPr lang="en-US" sz="2200" i="1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B0AD6A91-BF84-4BCA-96E0-ABCC5BC8279F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  <p:sp>
        <p:nvSpPr>
          <p:cNvPr id="34" name="Прямоугольник 26"/>
          <p:cNvSpPr/>
          <p:nvPr/>
        </p:nvSpPr>
        <p:spPr>
          <a:xfrm>
            <a:off x="1672365" y="1739709"/>
            <a:ext cx="23343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D52B1E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112</a:t>
            </a:r>
            <a:r>
              <a:rPr lang="en-US" sz="2800" dirty="0" smtClean="0">
                <a:solidFill>
                  <a:schemeClr val="accent1">
                    <a:lumMod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городов присутствия </a:t>
            </a:r>
            <a:endParaRPr lang="ru-RU" sz="2000" dirty="0">
              <a:solidFill>
                <a:schemeClr val="accent1">
                  <a:lumMod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5" name="Прямоугольник 27"/>
          <p:cNvSpPr/>
          <p:nvPr/>
        </p:nvSpPr>
        <p:spPr>
          <a:xfrm>
            <a:off x="1672363" y="3248225"/>
            <a:ext cx="2352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D52B1E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43</a:t>
            </a:r>
            <a:r>
              <a:rPr lang="en-US" sz="2800" b="1" dirty="0" smtClean="0">
                <a:solidFill>
                  <a:srgbClr val="D52B1E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 000 </a:t>
            </a:r>
            <a:r>
              <a:rPr lang="ru-RU" sz="20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сотрудников</a:t>
            </a:r>
            <a:endParaRPr lang="ru-RU" sz="2000" dirty="0">
              <a:solidFill>
                <a:schemeClr val="accent1">
                  <a:lumMod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6" name="Скругленный прямоугольник 29"/>
          <p:cNvSpPr/>
          <p:nvPr/>
        </p:nvSpPr>
        <p:spPr>
          <a:xfrm>
            <a:off x="4544415" y="1500485"/>
            <a:ext cx="950533" cy="580279"/>
          </a:xfrm>
          <a:prstGeom prst="roundRect">
            <a:avLst/>
          </a:prstGeom>
          <a:solidFill>
            <a:srgbClr val="009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6</a:t>
            </a:r>
            <a:r>
              <a:rPr lang="en-US" sz="2800" b="1" dirty="0">
                <a:solidFill>
                  <a:srgbClr val="FFFFFF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3</a:t>
            </a:r>
            <a:endParaRPr lang="ru-RU" sz="2800" b="1" dirty="0">
              <a:solidFill>
                <a:srgbClr val="FFFFFF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7" name="Прямоугольник 30"/>
          <p:cNvSpPr/>
          <p:nvPr/>
        </p:nvSpPr>
        <p:spPr>
          <a:xfrm>
            <a:off x="5717199" y="1500173"/>
            <a:ext cx="251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классических гипермаркета</a:t>
            </a:r>
            <a:endParaRPr lang="ru-RU" sz="2000" dirty="0">
              <a:solidFill>
                <a:schemeClr val="accent1">
                  <a:lumMod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544413" y="2297963"/>
            <a:ext cx="950533" cy="588045"/>
          </a:xfrm>
          <a:prstGeom prst="roundRect">
            <a:avLst/>
          </a:prstGeom>
          <a:solidFill>
            <a:srgbClr val="009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30</a:t>
            </a:r>
            <a:endParaRPr lang="ru-RU" sz="280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9" name="Прямоугольник 41"/>
          <p:cNvSpPr/>
          <p:nvPr/>
        </p:nvSpPr>
        <p:spPr>
          <a:xfrm>
            <a:off x="5717201" y="2368635"/>
            <a:ext cx="16631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АШАН Сити</a:t>
            </a:r>
            <a:endParaRPr lang="ru-RU" sz="2000" dirty="0">
              <a:solidFill>
                <a:schemeClr val="accent1">
                  <a:lumMod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0" name="Скругленный прямоугольник 42"/>
          <p:cNvSpPr/>
          <p:nvPr/>
        </p:nvSpPr>
        <p:spPr>
          <a:xfrm>
            <a:off x="4544412" y="3146901"/>
            <a:ext cx="950533" cy="608857"/>
          </a:xfrm>
          <a:prstGeom prst="roundRect">
            <a:avLst/>
          </a:prstGeom>
          <a:solidFill>
            <a:srgbClr val="009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11</a:t>
            </a:r>
            <a:endParaRPr lang="ru-RU" sz="280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1" name="Прямоугольник 43"/>
          <p:cNvSpPr/>
          <p:nvPr/>
        </p:nvSpPr>
        <p:spPr>
          <a:xfrm>
            <a:off x="5686440" y="3248224"/>
            <a:ext cx="2097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Наша Радуга</a:t>
            </a:r>
            <a:endParaRPr lang="ru-RU" sz="2000" dirty="0">
              <a:solidFill>
                <a:schemeClr val="accent1">
                  <a:lumMod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2" name="Скругленный прямоугольник 44"/>
          <p:cNvSpPr/>
          <p:nvPr/>
        </p:nvSpPr>
        <p:spPr>
          <a:xfrm>
            <a:off x="4520579" y="4048443"/>
            <a:ext cx="950533" cy="620987"/>
          </a:xfrm>
          <a:prstGeom prst="roundRect">
            <a:avLst/>
          </a:prstGeom>
          <a:solidFill>
            <a:srgbClr val="009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190</a:t>
            </a:r>
            <a:endParaRPr lang="ru-RU" sz="280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3" name="Прямоугольник 45"/>
          <p:cNvSpPr/>
          <p:nvPr/>
        </p:nvSpPr>
        <p:spPr>
          <a:xfrm>
            <a:off x="5672724" y="4174269"/>
            <a:ext cx="29043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супермаркетов </a:t>
            </a:r>
            <a:endParaRPr lang="ru-RU" sz="2000" dirty="0">
              <a:solidFill>
                <a:schemeClr val="accent1">
                  <a:lumMod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4" name="Скругленный прямоугольник 46"/>
          <p:cNvSpPr/>
          <p:nvPr/>
        </p:nvSpPr>
        <p:spPr>
          <a:xfrm>
            <a:off x="4572002" y="5823867"/>
            <a:ext cx="1608559" cy="666572"/>
          </a:xfrm>
          <a:prstGeom prst="roundRect">
            <a:avLst/>
          </a:prstGeom>
          <a:solidFill>
            <a:srgbClr val="009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4</a:t>
            </a:r>
            <a:r>
              <a:rPr lang="ru-RU" sz="280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000</a:t>
            </a:r>
            <a:endParaRPr lang="ru-RU" sz="280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5" name="Прямоугольник 47"/>
          <p:cNvSpPr/>
          <p:nvPr/>
        </p:nvSpPr>
        <p:spPr>
          <a:xfrm>
            <a:off x="6429389" y="5822693"/>
            <a:ext cx="2486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пунктов доставки </a:t>
            </a:r>
          </a:p>
          <a:p>
            <a:r>
              <a:rPr lang="ru-RU" sz="20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Auchan.ru</a:t>
            </a:r>
          </a:p>
        </p:txBody>
      </p:sp>
      <p:sp>
        <p:nvSpPr>
          <p:cNvPr id="46" name="Text Placeholder 2"/>
          <p:cNvSpPr txBox="1">
            <a:spLocks/>
          </p:cNvSpPr>
          <p:nvPr/>
        </p:nvSpPr>
        <p:spPr>
          <a:xfrm>
            <a:off x="2306127" y="812229"/>
            <a:ext cx="6610172" cy="359009"/>
          </a:xfrm>
          <a:prstGeom prst="rect">
            <a:avLst/>
          </a:prstGeom>
        </p:spPr>
        <p:txBody>
          <a:bodyPr vert="horz"/>
          <a:lstStyle>
            <a:lvl1pPr marL="0" indent="0" algn="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b="0" i="1" kern="1200" baseline="0">
                <a:solidFill>
                  <a:srgbClr val="D52B1E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Open Sans"/>
                <a:ea typeface="Geneva" charset="0"/>
                <a:cs typeface="Geneva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Open Sans"/>
                <a:ea typeface="Geneva" charset="0"/>
                <a:cs typeface="Geneva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Open Sans"/>
                <a:ea typeface="Geneva" charset="0"/>
                <a:cs typeface="Geneva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Open Sans"/>
                <a:ea typeface="Geneva" charset="0"/>
                <a:cs typeface="Genev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Прямоугольник 27"/>
          <p:cNvSpPr/>
          <p:nvPr/>
        </p:nvSpPr>
        <p:spPr>
          <a:xfrm>
            <a:off x="1672365" y="4821922"/>
            <a:ext cx="217198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D52B1E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4</a:t>
            </a:r>
            <a:r>
              <a:rPr lang="ru-RU" sz="2800" b="1" dirty="0" smtClean="0">
                <a:solidFill>
                  <a:srgbClr val="D52B1E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75 </a:t>
            </a:r>
            <a:r>
              <a:rPr lang="ru-RU" sz="2800" b="1" dirty="0" err="1" smtClean="0">
                <a:solidFill>
                  <a:srgbClr val="D52B1E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млн</a:t>
            </a:r>
            <a:r>
              <a:rPr lang="ru-RU" sz="2800" b="1" dirty="0" smtClean="0">
                <a:solidFill>
                  <a:srgbClr val="D52B1E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клиентов</a:t>
            </a:r>
            <a:r>
              <a:rPr lang="en-US" sz="20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за 201</a:t>
            </a:r>
            <a:r>
              <a:rPr lang="en-US" sz="20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6</a:t>
            </a:r>
            <a:r>
              <a:rPr lang="ru-RU" sz="20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год</a:t>
            </a:r>
            <a:endParaRPr lang="ru-RU" sz="2000" dirty="0">
              <a:solidFill>
                <a:schemeClr val="accent1">
                  <a:lumMod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028" name="Picture 4" descr="C:\Users\ru92210732\Desktop\сотрудник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245" y="3283885"/>
            <a:ext cx="823118" cy="79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ru92210732\Desktop\город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770" y="1773257"/>
            <a:ext cx="813593" cy="81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ru92210732\Desktop\семья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694" y="4752498"/>
            <a:ext cx="827881" cy="82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44"/>
          <p:cNvSpPr/>
          <p:nvPr/>
        </p:nvSpPr>
        <p:spPr>
          <a:xfrm>
            <a:off x="4572002" y="4911537"/>
            <a:ext cx="950533" cy="620987"/>
          </a:xfrm>
          <a:prstGeom prst="roundRect">
            <a:avLst/>
          </a:prstGeom>
          <a:solidFill>
            <a:srgbClr val="009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</a:t>
            </a:r>
            <a:r>
              <a:rPr lang="en-US" sz="280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</a:t>
            </a:r>
            <a:endParaRPr lang="ru-RU" sz="280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3" name="Прямоугольник 45"/>
          <p:cNvSpPr/>
          <p:nvPr/>
        </p:nvSpPr>
        <p:spPr>
          <a:xfrm>
            <a:off x="5712235" y="4911537"/>
            <a:ext cx="31991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м</a:t>
            </a:r>
            <a:r>
              <a:rPr lang="ru-RU" sz="20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агазинов формата </a:t>
            </a:r>
          </a:p>
          <a:p>
            <a:r>
              <a:rPr lang="ru-RU" sz="2000" dirty="0" smtClean="0">
                <a:solidFill>
                  <a:schemeClr val="accent1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«у дома»</a:t>
            </a:r>
            <a:endParaRPr lang="ru-RU" sz="2000" dirty="0">
              <a:solidFill>
                <a:schemeClr val="accent1">
                  <a:lumMod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366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cap="all" dirty="0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АШАН </a:t>
            </a:r>
            <a:r>
              <a:rPr lang="ru-RU" sz="3600" cap="all" dirty="0" err="1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Россия.история</a:t>
            </a:r>
            <a:endParaRPr lang="en-US" sz="3600" cap="all" dirty="0">
              <a:solidFill>
                <a:srgbClr val="FF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idx="1"/>
          </p:nvPr>
        </p:nvSpPr>
        <p:spPr>
          <a:xfrm>
            <a:off x="1115616" y="1124745"/>
            <a:ext cx="7416824" cy="1872208"/>
          </a:xfrm>
        </p:spPr>
        <p:txBody>
          <a:bodyPr>
            <a:normAutofit/>
          </a:bodyPr>
          <a:lstStyle/>
          <a:p>
            <a:pPr marL="177800" indent="0" algn="just">
              <a:buNone/>
            </a:pPr>
            <a:r>
              <a:rPr lang="ru-RU" sz="1400" dirty="0">
                <a:solidFill>
                  <a:schemeClr val="tx1"/>
                </a:solidFill>
              </a:rPr>
              <a:t>АШАН </a:t>
            </a:r>
            <a:r>
              <a:rPr lang="ru-RU" sz="1400" dirty="0" smtClean="0">
                <a:solidFill>
                  <a:schemeClr val="tx1"/>
                </a:solidFill>
              </a:rPr>
              <a:t>Россия </a:t>
            </a:r>
            <a:r>
              <a:rPr lang="ru-RU" sz="1400" dirty="0">
                <a:solidFill>
                  <a:schemeClr val="tx1"/>
                </a:solidFill>
              </a:rPr>
              <a:t>– один из лидеров российского рынка. Компания обладает международными сертификатами качества в области производства и реализации продовольственных и непродовольственных товаров, а также сертификатом качества системы экологического менеджмента. Трижды компания была признана Лучшим работодателем года.</a:t>
            </a: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7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2CE259A0-1CC4-41A8-8805-5C8289D979FF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81818" y="2348880"/>
            <a:ext cx="72716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 декабря 2015 года после изменения структуры Группы АШАН в мире АШАН 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Россия 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объединила три направления: 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гипермаркеты (классические 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гипермаркеты АШАН, АШАН Сити, НАША Радуга), супермаркеты АТАК и магазины формата «у дома», Интернет-торговлю.</a:t>
            </a:r>
            <a:endParaRPr lang="en-US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80112" y="3789040"/>
            <a:ext cx="3023220" cy="18546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X:\Проекты\Голос поставщика\Сайт\Фото\Фото для сайта\АШАН Лидер_гипер Мытищи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2360" y="3966622"/>
            <a:ext cx="3179927" cy="2126674"/>
          </a:xfrm>
          <a:prstGeom prst="rect">
            <a:avLst/>
          </a:prstGeom>
          <a:noFill/>
        </p:spPr>
      </p:pic>
      <p:sp>
        <p:nvSpPr>
          <p:cNvPr id="12" name="Текст 1"/>
          <p:cNvSpPr txBox="1">
            <a:spLocks/>
          </p:cNvSpPr>
          <p:nvPr/>
        </p:nvSpPr>
        <p:spPr>
          <a:xfrm>
            <a:off x="1281818" y="3481124"/>
            <a:ext cx="3722230" cy="29722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896938" indent="-273050" algn="l" defTabSz="914400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rgbClr val="D52B1E"/>
              </a:buClr>
              <a:buFont typeface="+mj-lt"/>
              <a:buAutoNum type="arabicPeriod"/>
              <a:tabLst>
                <a:tab pos="717550" algn="l"/>
              </a:tabLst>
              <a:defRPr sz="2000" b="0" kern="1200" baseline="0">
                <a:solidFill>
                  <a:schemeClr val="bg2">
                    <a:lumMod val="1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1076325" indent="-273050" algn="l" defTabSz="914400" rtl="0" eaLnBrk="1" latinLnBrk="0" hangingPunct="1">
              <a:spcBef>
                <a:spcPct val="20000"/>
              </a:spcBef>
              <a:spcAft>
                <a:spcPts val="500"/>
              </a:spcAft>
              <a:buClr>
                <a:srgbClr val="D52B1E"/>
              </a:buClr>
              <a:buFont typeface="+mj-lt"/>
              <a:buAutoNum type="alphaLcPeriod"/>
              <a:tabLst>
                <a:tab pos="717550" algn="l"/>
              </a:tabLst>
              <a:defRPr sz="1600" i="1" kern="1200" baseline="0">
                <a:solidFill>
                  <a:schemeClr val="tx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sz="1500" b="0" i="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sz="13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Lucida Grande"/>
              <a:buChar char="→"/>
              <a:defRPr sz="20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0" hangingPunct="0">
              <a:spcBef>
                <a:spcPts val="0"/>
              </a:spcBef>
              <a:spcAft>
                <a:spcPts val="0"/>
              </a:spcAft>
              <a:buClrTx/>
              <a:buFont typeface="+mj-lt"/>
              <a:buNone/>
              <a:tabLst/>
            </a:pPr>
            <a:r>
              <a:rPr lang="ru-RU" sz="1400" b="1" dirty="0" smtClean="0">
                <a:solidFill>
                  <a:srgbClr val="000000"/>
                </a:solidFill>
              </a:rPr>
              <a:t>2002</a:t>
            </a:r>
          </a:p>
          <a:p>
            <a:pPr marL="0" indent="0" algn="just" eaLnBrk="0" hangingPunct="0">
              <a:spcBef>
                <a:spcPts val="0"/>
              </a:spcBef>
              <a:spcAft>
                <a:spcPts val="0"/>
              </a:spcAft>
              <a:buClrTx/>
              <a:buFont typeface="+mj-lt"/>
              <a:buNone/>
              <a:tabLst/>
            </a:pPr>
            <a:r>
              <a:rPr lang="ru-RU" sz="1400" dirty="0" smtClean="0">
                <a:solidFill>
                  <a:srgbClr val="000000"/>
                </a:solidFill>
              </a:rPr>
              <a:t>Состоялось открытие первого гипермаркета АШАН в подмосковном городе Мытищи. В течение 4-х лет АШАН открывает еще 6 гипермаркетов.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Font typeface="+mj-lt"/>
              <a:buNone/>
              <a:tabLst/>
            </a:pPr>
            <a:r>
              <a:rPr lang="ru-RU" sz="1400" dirty="0" smtClean="0">
                <a:solidFill>
                  <a:srgbClr val="000000"/>
                </a:solidFill>
              </a:rPr>
              <a:t>Успех гипермаркетов в Москве, их огромная популярность среди клиентов способствовали в 2006 году началу регионального развития АШАН. В течение года были открыты гипермаркеты в Нижнем Новгороде, Екатеринбурге и Санкт-Петербурге. Именно региональное развитие стало приоритетом в развитии АШАН на ближайшее время.</a:t>
            </a:r>
            <a:endParaRPr lang="en-US" sz="1400" dirty="0" smtClean="0">
              <a:solidFill>
                <a:srgbClr val="000000"/>
              </a:solidFill>
            </a:endParaRPr>
          </a:p>
          <a:p>
            <a:pPr marL="0" indent="0">
              <a:buFont typeface="+mj-lt"/>
              <a:buNone/>
            </a:pP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30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C:\Users\ru92210632\Downloads\logo_big_326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1245" y="5014255"/>
            <a:ext cx="2765371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cap="all" dirty="0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АШАН </a:t>
            </a:r>
            <a:r>
              <a:rPr lang="ru-RU" sz="3600" cap="all" dirty="0" err="1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Россия.история</a:t>
            </a:r>
            <a:endParaRPr lang="en-US" sz="3600" cap="all" dirty="0">
              <a:solidFill>
                <a:srgbClr val="FF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7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2CE259A0-1CC4-41A8-8805-5C8289D979FF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87624" y="1412776"/>
            <a:ext cx="42020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2007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pPr algn="just"/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АШАН Россия заключает 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договор с турецкой компанией </a:t>
            </a:r>
            <a:r>
              <a:rPr lang="ru-RU" sz="14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Enka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о передаче гипермаркетов сети «</a:t>
            </a:r>
            <a:r>
              <a:rPr lang="ru-RU" sz="14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Рамстор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».  Согласно достигнутому соглашению АШАН приобретает в собственность 1 гипермаркет, а на остальные 11 магазинов получает долгосрочные права 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аренды.</a:t>
            </a:r>
          </a:p>
          <a:p>
            <a:pPr algn="just"/>
            <a:endParaRPr lang="ru-RU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19802" y="1484784"/>
            <a:ext cx="2463092" cy="20711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C:\Users\ru92210632\Downloads\imag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5021" y="1565395"/>
            <a:ext cx="2991220" cy="199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28826" y="3489011"/>
            <a:ext cx="74096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2008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pPr algn="just"/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Интеграция сети «</a:t>
            </a:r>
            <a:r>
              <a:rPr lang="ru-RU" sz="14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Рамстор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», а также запуском нового формата «АШАН Сити» - гипермаркетов шаговой доступности.</a:t>
            </a:r>
            <a:endParaRPr lang="en-US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just"/>
            <a:endParaRPr lang="en-US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4" name="Picture 5" descr="C:\Users\ru92210632\Downloads\4774e7be2378a749702dbc3daefff24f1a139d53-6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423053"/>
            <a:ext cx="238125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386616" y="4435407"/>
            <a:ext cx="33588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2009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pPr algn="just"/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АШАН Россия 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открывает 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АШАН Сад и «Наша 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Р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адуга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» в Пензе и Калуге. Благодаря положительным результатам, полученным после двухлетнего тестирования формата, было принято решение о его дальнейшем развитии в других регионах.</a:t>
            </a:r>
            <a:endParaRPr lang="en-US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810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cap="all" dirty="0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АШАН </a:t>
            </a:r>
            <a:r>
              <a:rPr lang="ru-RU" sz="3600" cap="all" dirty="0" err="1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Россия.история</a:t>
            </a:r>
            <a:endParaRPr lang="en-US" sz="3600" cap="all" dirty="0">
              <a:solidFill>
                <a:srgbClr val="FF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7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2CE259A0-1CC4-41A8-8805-5C8289D979FF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187624" y="1582341"/>
            <a:ext cx="744035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2010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ru-RU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just"/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В АШАН Россия стартовала программа 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акционирования для 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сотрудников.</a:t>
            </a:r>
            <a:endParaRPr lang="ru-RU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just"/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Она является одним из воплощений политики разделения улучшенных результатов (РУР). Каждый сотрудник магазина вне зависимости от должности получает денежные отчисления (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ежемесячные и 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ежегодные) на созданный компанией сберегательный счет при условии превышения данным магазином финансовых показателей предыдущего периода. </a:t>
            </a:r>
            <a:endParaRPr lang="ru-RU" sz="1400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just"/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Сегодня из 43 000 сотрудников более 28 800 являются акционерами компании АШАН Россия. </a:t>
            </a:r>
            <a:endParaRPr lang="en-US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just"/>
            <a:endParaRPr lang="en-US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just"/>
            <a:endParaRPr lang="en-US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6" name="Picture 2" descr="C:\Users\ru92210632\Downloads\auchan_r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861048"/>
            <a:ext cx="3137950" cy="10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253566" y="3869464"/>
            <a:ext cx="437440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2010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pPr algn="just"/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Состоялся запуск интернет-продаж. На сегодняшний день на территории России расположено более 2000 пунктов доставки интернет-заказов. </a:t>
            </a:r>
            <a:endParaRPr lang="ru-RU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87624" y="5138073"/>
            <a:ext cx="74403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2012</a:t>
            </a:r>
          </a:p>
          <a:p>
            <a:pPr algn="just"/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Между АШАН 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и </a:t>
            </a:r>
            <a:r>
              <a:rPr lang="en-US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METRO GROUP 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была подписана сделка о передаче предприятий Реал в Центральной и Восточной Европе, в ходе которой к 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АШАН Россия 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переходят 16 гипермаркетов Реал. Реорганизация гипермаркетов завершилась в 2013 году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.  </a:t>
            </a:r>
            <a:endParaRPr lang="en-US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770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cap="all" dirty="0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АШАН </a:t>
            </a:r>
            <a:r>
              <a:rPr lang="ru-RU" sz="3600" cap="all" dirty="0" err="1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Россия.история</a:t>
            </a:r>
            <a:endParaRPr lang="en-US" sz="3600" cap="all" dirty="0">
              <a:solidFill>
                <a:srgbClr val="FF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7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2CE259A0-1CC4-41A8-8805-5C8289D979FF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21925" y="1196752"/>
            <a:ext cx="460851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2015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pPr algn="just"/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Компания АШАН Россия 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запускает новый проект Фильеры и 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начинает строительство 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Разделочного цеха по переработке мяса в Тамбовской области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  <a:r>
              <a:rPr lang="ru-RU" sz="1400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Фильеры -  это технологические цепочки производства полного цикла – от выращивания скота до поступления конечного продукта на прилавки гипермаркета. Модель предполагает прозрачность и эффективность, что способствует экономическому развитию регионов. </a:t>
            </a:r>
            <a:endParaRPr lang="en-US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just"/>
            <a:endParaRPr lang="en-US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just"/>
            <a:endParaRPr lang="en-US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9" name="Picture 2" descr="C:\Users\ru92210632\Downloads\ae4897c17c0f4faa6c84c9c886a797c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1" y="1524049"/>
            <a:ext cx="2716693" cy="169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15616" y="3351039"/>
            <a:ext cx="75412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Она позволит поддержать предприятия малого и среднего бизнеса, предоставить им возможность сотрудничества с крупными </a:t>
            </a:r>
            <a:r>
              <a:rPr lang="ru-RU" sz="14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ритейлерами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; расширить ассортимент мясной продукции и адаптировать его под потребности клиентов; обеспечить высокое качество продукции. Первое направление фильер АШАН Россия – производство мяса крупного рогатого скота и свиней. </a:t>
            </a:r>
            <a:endParaRPr lang="en-US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1" name="Picture 3" descr="C:\Users\ru92210632\Downloads\АША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3" y="4725143"/>
            <a:ext cx="2166548" cy="14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572563" y="4520590"/>
            <a:ext cx="51125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ай </a:t>
            </a:r>
            <a:r>
              <a:rPr lang="ru-RU" sz="1400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2016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года. В АШАН Россия 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стартовал проект «Голос поставщика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». 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На сайте в открытом доступе размещена информация об условиях сотрудничества, критериях оценки поставщиков, порядке 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поставки и 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приемки товара, датах и времени проведения «Дней поставщиков» и иных событий, касающихся партнерства. Для вопросов создана форма обратной связи, а также информационная и техническая поддержка по «Горячей линии». </a:t>
            </a:r>
            <a:endParaRPr lang="en-US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694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cap="all" dirty="0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АШАН </a:t>
            </a:r>
            <a:r>
              <a:rPr lang="ru-RU" sz="3600" cap="all" dirty="0" err="1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Россия.история</a:t>
            </a:r>
            <a:endParaRPr lang="en-US" sz="3600" cap="all" dirty="0">
              <a:solidFill>
                <a:srgbClr val="FF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7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2CE259A0-1CC4-41A8-8805-5C8289D979FF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210110" y="1844824"/>
            <a:ext cx="398092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22 июня </a:t>
            </a:r>
            <a:r>
              <a:rPr lang="ru-RU" sz="1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2016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года. 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АШАН 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Россия 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открыл первый гипермаркет по франшизе в 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Таджикистане. 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 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Душанбе. </a:t>
            </a:r>
            <a:r>
              <a:rPr lang="ru-RU" sz="1400" dirty="0" err="1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Франчайзи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проекта стал давний партнер </a:t>
            </a:r>
            <a:r>
              <a:rPr lang="ru-RU" sz="14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Auchan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 </a:t>
            </a:r>
            <a:r>
              <a:rPr lang="ru-RU" sz="14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Retail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 во Франции и Польше - 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компания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 SCHIEVER. </a:t>
            </a:r>
            <a:endParaRPr lang="en-US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just"/>
            <a:endParaRPr lang="en-US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4" name="Picture 2" descr="C:\Users\ru92210632\Downloads\ash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3799" y="1468206"/>
            <a:ext cx="324352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ru92210632\Downloads\63568-Drugstore_Lillapois__Milan__Ital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998" y="3732625"/>
            <a:ext cx="3499287" cy="236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199347" y="4006328"/>
            <a:ext cx="36004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20 июня </a:t>
            </a:r>
            <a:r>
              <a:rPr lang="ru-RU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2016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год. АШАН Россия открыла 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первый </a:t>
            </a:r>
            <a:r>
              <a:rPr lang="ru-RU" sz="14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дрогери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магазин «</a:t>
            </a:r>
            <a:r>
              <a:rPr lang="ru-RU" sz="14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Lillapois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4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Beauty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». </a:t>
            </a:r>
            <a:r>
              <a:rPr lang="fr-FR" sz="14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LillaPois</a:t>
            </a:r>
            <a:r>
              <a:rPr lang="fr-FR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Beauty 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Сокольники стал первым магазином </a:t>
            </a:r>
            <a:r>
              <a:rPr lang="ru-RU" sz="14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дрогери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сети в России. Ранее проект успешно прошел тест в Италии, где уже работает около 50 магазинов.</a:t>
            </a:r>
            <a:endParaRPr lang="en-US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just"/>
            <a:endParaRPr lang="en-US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7" name="Picture 5" descr="C:\Users\ru92210632\Downloads\lilipua_404_264_5_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5773" y="5620315"/>
            <a:ext cx="1239577" cy="81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559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2152</TotalTime>
  <Words>1216</Words>
  <Application>Microsoft Office PowerPoint</Application>
  <PresentationFormat>Экран (4:3)</PresentationFormat>
  <Paragraphs>138</Paragraphs>
  <Slides>13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АШАН Россия </vt:lpstr>
      <vt:lpstr>Создание компании</vt:lpstr>
      <vt:lpstr>Слайд 3</vt:lpstr>
      <vt:lpstr>АШАН Россия Мультиформатность и многоканальность</vt:lpstr>
      <vt:lpstr>АШАН Россия.история</vt:lpstr>
      <vt:lpstr>АШАН Россия.история</vt:lpstr>
      <vt:lpstr>АШАН Россия.история</vt:lpstr>
      <vt:lpstr>АШАН Россия.история</vt:lpstr>
      <vt:lpstr>АШАН Россия.история</vt:lpstr>
      <vt:lpstr>Организационная структура</vt:lpstr>
      <vt:lpstr>Награды </vt:lpstr>
      <vt:lpstr>Социальная ответственность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Inna DEREVYANKO</dc:creator>
  <cp:lastModifiedBy>Колесова</cp:lastModifiedBy>
  <cp:revision>191</cp:revision>
  <cp:lastPrinted>2016-01-12T11:40:06Z</cp:lastPrinted>
  <dcterms:created xsi:type="dcterms:W3CDTF">2015-12-08T11:02:32Z</dcterms:created>
  <dcterms:modified xsi:type="dcterms:W3CDTF">2017-05-31T09:43:55Z</dcterms:modified>
</cp:coreProperties>
</file>