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1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Lucida Grande"/>
        <a:ea typeface="Lucida Grande"/>
        <a:cs typeface="Lucida Grande"/>
        <a:sym typeface="Lucida Grande"/>
      </a:defRPr>
    </a:lvl1pPr>
    <a:lvl2pPr indent="457200" algn="l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Lucida Grande"/>
        <a:ea typeface="Lucida Grande"/>
        <a:cs typeface="Lucida Grande"/>
        <a:sym typeface="Lucida Grande"/>
      </a:defRPr>
    </a:lvl2pPr>
    <a:lvl3pPr indent="914400" algn="l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Lucida Grande"/>
        <a:ea typeface="Lucida Grande"/>
        <a:cs typeface="Lucida Grande"/>
        <a:sym typeface="Lucida Grande"/>
      </a:defRPr>
    </a:lvl3pPr>
    <a:lvl4pPr indent="1371600" algn="l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Lucida Grande"/>
        <a:ea typeface="Lucida Grande"/>
        <a:cs typeface="Lucida Grande"/>
        <a:sym typeface="Lucida Grande"/>
      </a:defRPr>
    </a:lvl4pPr>
    <a:lvl5pPr indent="1828800" algn="l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Lucida Grande"/>
        <a:ea typeface="Lucida Grande"/>
        <a:cs typeface="Lucida Grande"/>
        <a:sym typeface="Lucida Grande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Lucida Grande"/>
        <a:ea typeface="Lucida Grande"/>
        <a:cs typeface="Lucida Grande"/>
        <a:sym typeface="Lucida Grande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Lucida Grande"/>
        <a:ea typeface="Lucida Grande"/>
        <a:cs typeface="Lucida Grande"/>
        <a:sym typeface="Lucida Grande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Lucida Grande"/>
        <a:ea typeface="Lucida Grande"/>
        <a:cs typeface="Lucida Grande"/>
        <a:sym typeface="Lucida Grande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Lucida Grande"/>
        <a:ea typeface="Lucida Grande"/>
        <a:cs typeface="Lucida Grande"/>
        <a:sym typeface="Lucida Grand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  <p:clrMru>
    <a:srgbClr val="996600"/>
    <a:srgbClr val="00FF80"/>
    <a:srgbClr val="66FFCC"/>
    <a:srgbClr val="0080FF"/>
  </p:clrMru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Lucida Grande"/>
          <a:ea typeface="Lucida Grande"/>
          <a:cs typeface="Lucida Grande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Lucida Grande"/>
          <a:ea typeface="Lucida Grande"/>
          <a:cs typeface="Lucida Grande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Lucida Grande"/>
          <a:ea typeface="Lucida Grande"/>
          <a:cs typeface="Lucida Grande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Lucida Grande"/>
          <a:ea typeface="Lucida Grande"/>
          <a:cs typeface="Lucida Grande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Lucida Grande"/>
          <a:ea typeface="Lucida Grande"/>
          <a:cs typeface="Lucida Grande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Lucida Grande"/>
          <a:ea typeface="Lucida Grande"/>
          <a:cs typeface="Lucida Grande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Lucida Grande"/>
          <a:ea typeface="Lucida Grande"/>
          <a:cs typeface="Lucida Grande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Lucida Grande"/>
          <a:ea typeface="Lucida Grande"/>
          <a:cs typeface="Lucida Grande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Lucida Grande"/>
          <a:ea typeface="Lucida Grande"/>
          <a:cs typeface="Lucida Grande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Lucida Grande"/>
          <a:ea typeface="Lucida Grande"/>
          <a:cs typeface="Lucida Grande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Lucida Grande"/>
          <a:ea typeface="Lucida Grande"/>
          <a:cs typeface="Lucida Grande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Lucida Grande"/>
          <a:ea typeface="Lucida Grande"/>
          <a:cs typeface="Lucida Grande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Lucida Grande"/>
          <a:ea typeface="Lucida Grande"/>
          <a:cs typeface="Lucida Grand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Lucida Grande"/>
          <a:ea typeface="Lucida Grande"/>
          <a:cs typeface="Lucida Grande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Lucida Grande"/>
          <a:ea typeface="Lucida Grande"/>
          <a:cs typeface="Lucida Grand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Lucida Grande"/>
          <a:ea typeface="Lucida Grande"/>
          <a:cs typeface="Lucida Grande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Lucida Grande"/>
          <a:ea typeface="Lucida Grande"/>
          <a:cs typeface="Lucida Grande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Lucida Grande"/>
          <a:ea typeface="Lucida Grande"/>
          <a:cs typeface="Lucida Grande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Lucida Grande"/>
          <a:ea typeface="Lucida Grande"/>
          <a:cs typeface="Lucida Grande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Lucida Grande"/>
          <a:ea typeface="Lucida Grande"/>
          <a:cs typeface="Lucida Grande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Lucida Grande"/>
          <a:ea typeface="Lucida Grande"/>
          <a:cs typeface="Lucida Grand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Lucida Grande"/>
          <a:ea typeface="Lucida Grande"/>
          <a:cs typeface="Lucida Grand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Lucida Grande"/>
          <a:ea typeface="Lucida Grande"/>
          <a:cs typeface="Lucida Grand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Lucida Grande"/>
          <a:ea typeface="Lucida Grande"/>
          <a:cs typeface="Lucida Grand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014" y="-84"/>
      </p:cViewPr>
      <p:guideLst>
        <p:guide orient="horz" pos="216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 noProof="0">
              <a:sym typeface="Calibri"/>
            </a:endParaRPr>
          </a:p>
        </p:txBody>
      </p:sp>
      <p:sp>
        <p:nvSpPr>
          <p:cNvPr id="119" name="Shape 11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 noProof="0">
              <a:sym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>
        <a:solidFill>
          <a:schemeClr val="tx1"/>
        </a:solidFill>
        <a:latin typeface="+mj-lt"/>
        <a:ea typeface="+mj-ea"/>
        <a:cs typeface="+mj-cs"/>
        <a:sym typeface="Calibri" pitchFamily="34" charset="0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>
        <a:solidFill>
          <a:schemeClr val="tx1"/>
        </a:solidFill>
        <a:latin typeface="+mj-lt"/>
        <a:ea typeface="+mj-ea"/>
        <a:cs typeface="+mj-cs"/>
        <a:sym typeface="Calibri" pitchFamily="34" charset="0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>
        <a:solidFill>
          <a:schemeClr val="tx1"/>
        </a:solidFill>
        <a:latin typeface="+mj-lt"/>
        <a:ea typeface="+mj-ea"/>
        <a:cs typeface="+mj-cs"/>
        <a:sym typeface="Calibri" pitchFamily="34" charset="0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>
        <a:solidFill>
          <a:schemeClr val="tx1"/>
        </a:solidFill>
        <a:latin typeface="+mj-lt"/>
        <a:ea typeface="+mj-ea"/>
        <a:cs typeface="+mj-cs"/>
        <a:sym typeface="Calibri" pitchFamily="34" charset="0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>
        <a:solidFill>
          <a:schemeClr val="tx1"/>
        </a:solidFill>
        <a:latin typeface="+mj-lt"/>
        <a:ea typeface="+mj-ea"/>
        <a:cs typeface="+mj-cs"/>
        <a:sym typeface="Calibri" pitchFamily="34" charset="0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Образец заголовка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ClrTx/>
              <a:buSzTx/>
              <a:buFontTx/>
              <a:buNone/>
            </a:lvl1pPr>
          </a:lstStyle>
          <a:p>
            <a:r>
              <a:t>Образец подзаголовка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D1D047-173A-41AC-AE95-EF251D7737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Образец заголовка</a:t>
            </a:r>
          </a:p>
        </p:txBody>
      </p:sp>
      <p:sp>
        <p:nvSpPr>
          <p:cNvPr id="93" name="Shape 9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0236EC-2B1B-4C91-9714-704ABF9543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/>
          </p:cNvSpPr>
          <p:nvPr>
            <p:ph type="title"/>
          </p:nvPr>
        </p:nvSpPr>
        <p:spPr>
          <a:xfrm>
            <a:off x="6629400" y="274638"/>
            <a:ext cx="2057400" cy="5851526"/>
          </a:xfrm>
          <a:prstGeom prst="rect">
            <a:avLst/>
          </a:prstGeom>
        </p:spPr>
        <p:txBody>
          <a:bodyPr/>
          <a:lstStyle/>
          <a:p>
            <a:r>
              <a:t>Образец заголовка</a:t>
            </a:r>
          </a:p>
        </p:txBody>
      </p:sp>
      <p:sp>
        <p:nvSpPr>
          <p:cNvPr id="102" name="Shape 102"/>
          <p:cNvSpPr>
            <a:spLocks noGrp="1"/>
          </p:cNvSpPr>
          <p:nvPr>
            <p:ph type="body" idx="1"/>
          </p:nvPr>
        </p:nvSpPr>
        <p:spPr>
          <a:xfrm>
            <a:off x="457200" y="274638"/>
            <a:ext cx="6019800" cy="5851526"/>
          </a:xfrm>
          <a:prstGeom prst="rect">
            <a:avLst/>
          </a:prstGeom>
        </p:spPr>
        <p:txBody>
          <a:bodyPr/>
          <a:lstStyle/>
          <a:p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590DD9-AEBB-4C6C-96A8-C9ED5271E7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111" name="Shape 111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ClrTx/>
              <a:buSzTx/>
              <a:buFontTx/>
              <a:buNone/>
            </a:lvl1pPr>
            <a:lvl2pPr marL="0" indent="457200" algn="ctr">
              <a:buClrTx/>
              <a:buSzTx/>
              <a:buFontTx/>
              <a:buNone/>
            </a:lvl2pPr>
            <a:lvl3pPr marL="0" indent="914400" algn="ctr">
              <a:buClrTx/>
              <a:buSzTx/>
              <a:buFontTx/>
              <a:buNone/>
            </a:lvl3pPr>
            <a:lvl4pPr marL="0" indent="1371600" algn="ctr">
              <a:buClrTx/>
              <a:buSzTx/>
              <a:buFontTx/>
              <a:buNone/>
            </a:lvl4pPr>
            <a:lvl5pPr marL="0" indent="1828800" algn="ctr">
              <a:buClrTx/>
              <a:buSzTx/>
              <a:buFontTx/>
              <a:buNone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0D4F62-AC4C-4BE1-A490-AA1B46A6E8C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408988" y="6450013"/>
            <a:ext cx="277812" cy="274637"/>
          </a:xfrm>
        </p:spPr>
        <p:txBody>
          <a:bodyPr/>
          <a:lstStyle>
            <a:lvl1pPr>
              <a:defRPr/>
            </a:lvl1pPr>
          </a:lstStyle>
          <a:p>
            <a:fld id="{CF91FB27-38FC-415C-8C90-40640EB82D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Образец заголовка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8DCD60-82A8-451C-BB98-2AA8B1A26D8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t>Образец заголовка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buClrTx/>
              <a:buSzTx/>
              <a:buFontTx/>
              <a:buNone/>
              <a:defRPr sz="2000"/>
            </a:lvl1pPr>
          </a:lstStyle>
          <a:p>
            <a:r>
              <a:t>Образец текста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57DBF7-BED9-4E91-9708-D0A590E676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Образец заголовка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 marL="790575" indent="-333375">
              <a:defRPr sz="2800"/>
            </a:lvl2pPr>
            <a:lvl3pPr marL="1234439" indent="-320039">
              <a:defRPr sz="2800"/>
            </a:lvl3pPr>
            <a:lvl4pPr marL="1727200" indent="-355600">
              <a:defRPr sz="2800"/>
            </a:lvl4pPr>
            <a:lvl5pPr marL="2184400" indent="-355600">
              <a:defRPr sz="2800"/>
            </a:lvl5pPr>
          </a:lstStyle>
          <a:p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11721E-6678-4DD0-B6C3-0CD90AE187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Образец заголовка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buClrTx/>
              <a:buSzTx/>
              <a:buFontTx/>
              <a:buNone/>
              <a:defRPr sz="2400" b="1"/>
            </a:lvl1pPr>
          </a:lstStyle>
          <a:p>
            <a:r>
              <a:t>Образец текста</a:t>
            </a:r>
          </a:p>
        </p:txBody>
      </p:sp>
      <p:sp>
        <p:nvSpPr>
          <p:cNvPr id="49" name="Shape 49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" name="Shape 4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F1BB59-8EE4-4CBB-95BB-6C466463FD6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Образец заголовка</a:t>
            </a:r>
          </a:p>
        </p:txBody>
      </p:sp>
      <p:sp>
        <p:nvSpPr>
          <p:cNvPr id="3" name="Shape 4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3530DD-4C7F-4C22-A5B2-FF37D51CBBC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CAE099-8815-4451-938F-099E3CE845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Образец заголовка</a:t>
            </a:r>
          </a:p>
        </p:txBody>
      </p:sp>
      <p:sp>
        <p:nvSpPr>
          <p:cNvPr id="73" name="Shape 73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/>
          <a:p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74" name="Shape 74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" name="Shape 4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429138-4FDF-43B6-80AB-291A6D6E4E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Образец заголовка</a:t>
            </a:r>
          </a:p>
        </p:txBody>
      </p:sp>
      <p:sp>
        <p:nvSpPr>
          <p:cNvPr id="83" name="Shape 83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 lvl="0"/>
            <a:endParaRPr noProof="0">
              <a:sym typeface="Lucida Grande"/>
            </a:endParaRPr>
          </a:p>
        </p:txBody>
      </p:sp>
      <p:sp>
        <p:nvSpPr>
          <p:cNvPr id="84" name="Shape 84"/>
          <p:cNvSpPr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FontTx/>
              <a:buNone/>
              <a:defRPr sz="1400"/>
            </a:lvl1pPr>
          </a:lstStyle>
          <a:p>
            <a:r>
              <a:t>Образец текста</a:t>
            </a:r>
          </a:p>
        </p:txBody>
      </p:sp>
      <p:sp>
        <p:nvSpPr>
          <p:cNvPr id="5" name="Shape 4"/>
          <p:cNvSpPr>
            <a:spLocks noGrp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C501CA-35F9-4DCC-9219-C651338B4CF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ap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vert="horz" wrap="square" lIns="45719" tIns="45720" rIns="45719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>
                <a:sym typeface="Lucida Grande"/>
              </a:rPr>
              <a:t>Образец заголовка</a:t>
            </a:r>
          </a:p>
        </p:txBody>
      </p:sp>
      <p:sp>
        <p:nvSpPr>
          <p:cNvPr id="1027" name="Shape 3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vert="horz" wrap="square" lIns="45719" tIns="45720" rIns="45719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>
                <a:sym typeface="Lucida Grande"/>
              </a:rPr>
              <a:t>Образец текста</a:t>
            </a:r>
          </a:p>
          <a:p>
            <a:pPr lvl="1"/>
            <a:r>
              <a:rPr lang="ru-RU" smtClean="0">
                <a:sym typeface="Lucida Grande"/>
              </a:rPr>
              <a:t>Второй уровень</a:t>
            </a:r>
          </a:p>
          <a:p>
            <a:pPr lvl="2"/>
            <a:r>
              <a:rPr lang="ru-RU" smtClean="0">
                <a:sym typeface="Lucida Grande"/>
              </a:rPr>
              <a:t>Третий уровень</a:t>
            </a:r>
          </a:p>
          <a:p>
            <a:pPr lvl="3"/>
            <a:r>
              <a:rPr lang="ru-RU" smtClean="0">
                <a:sym typeface="Lucida Grande"/>
              </a:rPr>
              <a:t>Четвертый уровень</a:t>
            </a:r>
          </a:p>
          <a:p>
            <a:pPr lvl="4"/>
            <a:r>
              <a:rPr lang="ru-RU" smtClean="0">
                <a:sym typeface="Lucida Grande"/>
              </a:rPr>
              <a:t>Пятый уровень</a:t>
            </a:r>
          </a:p>
        </p:txBody>
      </p:sp>
      <p:sp>
        <p:nvSpPr>
          <p:cNvPr id="1028" name="Shape 4"/>
          <p:cNvSpPr>
            <a:spLocks noGrp="1"/>
          </p:cNvSpPr>
          <p:nvPr>
            <p:ph type="sldNum" sz="quarter" idx="2"/>
          </p:nvPr>
        </p:nvSpPr>
        <p:spPr bwMode="auto">
          <a:xfrm>
            <a:off x="8408988" y="6450013"/>
            <a:ext cx="277812" cy="274637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vert="horz" wrap="none" lIns="45719" tIns="45720" rIns="45719" bIns="45720" numCol="1" anchor="ctr" anchorCtr="0" compatLnSpc="1">
            <a:prstTxWarp prst="textNoShape">
              <a:avLst/>
            </a:prstTxWarp>
            <a:spAutoFit/>
          </a:bodyPr>
          <a:lstStyle>
            <a:lvl1pPr algn="r" hangingPunct="0">
              <a:defRPr sz="1200">
                <a:solidFill>
                  <a:srgbClr val="878787"/>
                </a:solidFill>
              </a:defRPr>
            </a:lvl1pPr>
          </a:lstStyle>
          <a:p>
            <a:fld id="{6F7FB617-FC8B-46FC-B2B3-04B973E0C6C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  <p:sldLayoutId id="2147483661" r:id="rId13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Lucida Grande"/>
          <a:ea typeface="Lucida Grande"/>
          <a:cs typeface="Lucida Grande"/>
          <a:sym typeface="Lucida Grande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Lucida Grande"/>
          <a:ea typeface="Lucida Grande"/>
          <a:cs typeface="Lucida Grande"/>
          <a:sym typeface="Lucida Grande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Lucida Grande"/>
          <a:ea typeface="Lucida Grande"/>
          <a:cs typeface="Lucida Grande"/>
          <a:sym typeface="Lucida Grande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Lucida Grande"/>
          <a:ea typeface="Lucida Grande"/>
          <a:cs typeface="Lucida Grande"/>
          <a:sym typeface="Lucida Grande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Lucida Grande"/>
          <a:ea typeface="Lucida Grande"/>
          <a:cs typeface="Lucida Grande"/>
          <a:sym typeface="Lucida Grande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Lucida Grande"/>
          <a:ea typeface="Lucida Grande"/>
          <a:cs typeface="Lucida Grande"/>
          <a:sym typeface="Lucida Grande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Lucida Grande"/>
          <a:ea typeface="Lucida Grande"/>
          <a:cs typeface="Lucida Grande"/>
          <a:sym typeface="Lucida Grande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Lucida Grande"/>
          <a:ea typeface="Lucida Grande"/>
          <a:cs typeface="Lucida Grande"/>
          <a:sym typeface="Lucida Grande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Lucida Grande"/>
          <a:ea typeface="Lucida Grande"/>
          <a:cs typeface="Lucida Grande"/>
          <a:sym typeface="Lucida Grande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rgbClr val="000000"/>
          </a:solidFill>
          <a:latin typeface="Lucida Grande"/>
          <a:ea typeface="Lucida Grande"/>
          <a:cs typeface="Lucida Grande"/>
          <a:sym typeface="Lucida Grande"/>
        </a:defRPr>
      </a:lvl1pPr>
      <a:lvl2pPr marL="782638" indent="-325438" algn="l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3200">
          <a:solidFill>
            <a:srgbClr val="000000"/>
          </a:solidFill>
          <a:latin typeface="Lucida Grande"/>
          <a:ea typeface="Lucida Grande"/>
          <a:cs typeface="Lucida Grande"/>
          <a:sym typeface="Lucida Grande"/>
        </a:defRPr>
      </a:lvl2pPr>
      <a:lvl3pPr marL="1219200" indent="-304800" algn="l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rgbClr val="000000"/>
          </a:solidFill>
          <a:latin typeface="Lucida Grande"/>
          <a:ea typeface="Lucida Grande"/>
          <a:cs typeface="Lucida Grande"/>
          <a:sym typeface="Lucida Grande"/>
        </a:defRPr>
      </a:lvl3pPr>
      <a:lvl4pPr marL="1736725" indent="-365125" algn="l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3200">
          <a:solidFill>
            <a:srgbClr val="000000"/>
          </a:solidFill>
          <a:latin typeface="Lucida Grande"/>
          <a:ea typeface="Lucida Grande"/>
          <a:cs typeface="Lucida Grande"/>
          <a:sym typeface="Lucida Grande"/>
        </a:defRPr>
      </a:lvl4pPr>
      <a:lvl5pPr marL="2193925" indent="-365125" algn="l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3200">
          <a:solidFill>
            <a:srgbClr val="000000"/>
          </a:solidFill>
          <a:latin typeface="Lucida Grande"/>
          <a:ea typeface="Lucida Grande"/>
          <a:cs typeface="Lucida Grande"/>
          <a:sym typeface="Lucida Grande"/>
        </a:defRPr>
      </a:lvl5pPr>
      <a:lvl6pPr marL="2651760" marR="0" indent="-365760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>
          <a:srgbClr val="000000"/>
        </a:buClr>
        <a:buSzPct val="100000"/>
        <a:buFont typeface="Arial"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Lucida Grande"/>
          <a:ea typeface="Lucida Grande"/>
          <a:cs typeface="Lucida Grande"/>
          <a:sym typeface="Lucida Grande"/>
        </a:defRPr>
      </a:lvl6pPr>
      <a:lvl7pPr marL="3108960" marR="0" indent="-365760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>
          <a:srgbClr val="000000"/>
        </a:buClr>
        <a:buSzPct val="100000"/>
        <a:buFont typeface="Arial"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Lucida Grande"/>
          <a:ea typeface="Lucida Grande"/>
          <a:cs typeface="Lucida Grande"/>
          <a:sym typeface="Lucida Grande"/>
        </a:defRPr>
      </a:lvl7pPr>
      <a:lvl8pPr marL="3566159" marR="0" indent="-365759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>
          <a:srgbClr val="000000"/>
        </a:buClr>
        <a:buSzPct val="100000"/>
        <a:buFont typeface="Arial"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Lucida Grande"/>
          <a:ea typeface="Lucida Grande"/>
          <a:cs typeface="Lucida Grande"/>
          <a:sym typeface="Lucida Grande"/>
        </a:defRPr>
      </a:lvl8pPr>
      <a:lvl9pPr marL="4023359" marR="0" indent="-365759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>
          <a:srgbClr val="000000"/>
        </a:buClr>
        <a:buSzPct val="100000"/>
        <a:buFont typeface="Arial"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Lucida Grande"/>
          <a:ea typeface="Lucida Grande"/>
          <a:cs typeface="Lucida Grande"/>
          <a:sym typeface="Lucida Grande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Lucida Grande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Lucida Grande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Lucida Grande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Lucida Grande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Lucida Grande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Lucida Grande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Lucida Grande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Lucida Grande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Lucida Grand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image1.jpeg" descr="IMG_568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" y="825500"/>
            <a:ext cx="9090025" cy="6059488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122" name="Shape 122"/>
          <p:cNvSpPr/>
          <p:nvPr/>
        </p:nvSpPr>
        <p:spPr>
          <a:xfrm>
            <a:off x="0" y="19050"/>
            <a:ext cx="9136063" cy="892175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45719" rIns="45719">
            <a:spAutoFit/>
          </a:bodyPr>
          <a:lstStyle/>
          <a:p>
            <a:pPr algn="ctr" hangingPunct="0"/>
            <a:r>
              <a:rPr lang="ru-RU" sz="28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ПОДХОДЫ К РЕАЛИЗАЦИИ ПРОЕКТОВ ИНДУСТРИАЛЬНЫХ ПАРКОВ В РЕГИОНАХ</a:t>
            </a:r>
          </a:p>
        </p:txBody>
      </p:sp>
      <p:grpSp>
        <p:nvGrpSpPr>
          <p:cNvPr id="125" name="Group 125"/>
          <p:cNvGrpSpPr>
            <a:grpSpLocks/>
          </p:cNvGrpSpPr>
          <p:nvPr/>
        </p:nvGrpSpPr>
        <p:grpSpPr bwMode="auto">
          <a:xfrm>
            <a:off x="0" y="5730875"/>
            <a:ext cx="9091613" cy="1154113"/>
            <a:chOff x="0" y="0"/>
            <a:chExt cx="9091465" cy="1154508"/>
          </a:xfrm>
        </p:grpSpPr>
        <p:sp>
          <p:nvSpPr>
            <p:cNvPr id="123" name="Shape 123"/>
            <p:cNvSpPr/>
            <p:nvPr/>
          </p:nvSpPr>
          <p:spPr>
            <a:xfrm>
              <a:off x="0" y="0"/>
              <a:ext cx="9091465" cy="1154508"/>
            </a:xfrm>
            <a:prstGeom prst="rect">
              <a:avLst/>
            </a:prstGeom>
            <a:solidFill>
              <a:schemeClr val="accent3">
                <a:lumOff val="44000"/>
                <a:alpha val="47000"/>
              </a:schemeClr>
            </a:solidFill>
            <a:ln w="12700" cap="flat">
              <a:noFill/>
              <a:miter lim="400000"/>
            </a:ln>
            <a:effectLst/>
          </p:spPr>
          <p:txBody>
            <a:bodyPr lIns="45719" tIns="45719" rIns="45719" bIns="45719"/>
            <a:lstStyle/>
            <a:p>
              <a:pPr algn="r" fontAlgn="auto" hangingPunct="0">
                <a:spcBef>
                  <a:spcPts val="0"/>
                </a:spcBef>
                <a:spcAft>
                  <a:spcPts val="0"/>
                </a:spcAft>
                <a:defRPr>
                  <a:latin typeface="Gill Sans"/>
                  <a:ea typeface="Gill Sans"/>
                  <a:cs typeface="Gill Sans"/>
                  <a:sym typeface="Gill Sans"/>
                </a:defRPr>
              </a:pPr>
              <a:endParaRPr kern="0"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5365" name="Shape 124"/>
            <p:cNvSpPr>
              <a:spLocks noChangeArrowheads="1"/>
            </p:cNvSpPr>
            <p:nvPr/>
          </p:nvSpPr>
          <p:spPr bwMode="auto">
            <a:xfrm>
              <a:off x="-1" y="0"/>
              <a:ext cx="9091467" cy="958553"/>
            </a:xfrm>
            <a:prstGeom prst="rect">
              <a:avLst/>
            </a:prstGeom>
            <a:noFill/>
            <a:ln w="12700">
              <a:noFill/>
              <a:miter lim="400000"/>
              <a:headEnd/>
              <a:tailEnd/>
            </a:ln>
          </p:spPr>
          <p:txBody>
            <a:bodyPr lIns="38100" tIns="38100" rIns="38100" bIns="38100">
              <a:spAutoFit/>
            </a:bodyPr>
            <a:lstStyle/>
            <a:p>
              <a:pPr algn="r" hangingPunct="0"/>
              <a:r>
                <a:rPr lang="ru-RU" sz="3000" b="1">
                  <a:latin typeface="Arial" charset="0"/>
                  <a:cs typeface="Arial" charset="0"/>
                  <a:sym typeface="Arial" charset="0"/>
                </a:rPr>
                <a:t>Айрат Гиззатуллин</a:t>
              </a:r>
            </a:p>
            <a:p>
              <a:pPr algn="r" hangingPunct="0"/>
              <a:r>
                <a:rPr lang="ru-RU" sz="1600">
                  <a:latin typeface="Arial" charset="0"/>
                  <a:cs typeface="Arial" charset="0"/>
                  <a:sym typeface="Arial" charset="0"/>
                </a:rPr>
                <a:t>Генеральный директор ОАО «ТАУ», </a:t>
              </a:r>
              <a:endParaRPr lang="ru-RU" sz="1600">
                <a:latin typeface="Gill Sans"/>
                <a:ea typeface="Gill Sans"/>
                <a:cs typeface="Gill Sans"/>
                <a:sym typeface="Gill Sans"/>
              </a:endParaRPr>
            </a:p>
            <a:p>
              <a:pPr algn="r" hangingPunct="0"/>
              <a:r>
                <a:rPr lang="ru-RU" sz="1600">
                  <a:latin typeface="Arial" charset="0"/>
                  <a:cs typeface="Arial" charset="0"/>
                  <a:sym typeface="Arial" charset="0"/>
                </a:rPr>
                <a:t>Член правления Ассоциации индустриальный парков России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1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image2.png" descr="4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638" y="1588"/>
            <a:ext cx="792162" cy="685641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20483" name="Shape 128"/>
          <p:cNvSpPr>
            <a:spLocks noChangeArrowheads="1"/>
          </p:cNvSpPr>
          <p:nvPr/>
        </p:nvSpPr>
        <p:spPr bwMode="auto">
          <a:xfrm>
            <a:off x="684213" y="131763"/>
            <a:ext cx="8459787" cy="41275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45719" rIns="45719">
            <a:spAutoFit/>
          </a:bodyPr>
          <a:lstStyle/>
          <a:p>
            <a:pPr hangingPunct="0"/>
            <a:r>
              <a:rPr lang="ru-RU" sz="2200" b="1">
                <a:solidFill>
                  <a:schemeClr val="accent2"/>
                </a:solidFill>
                <a:latin typeface="Arial" charset="0"/>
                <a:cs typeface="Arial" charset="0"/>
                <a:sym typeface="Arial" charset="0"/>
              </a:rPr>
              <a:t>ЧТО ВЛИЯЕТ НА ВЫБОР МОДЕЛИ ПАРКА?</a:t>
            </a:r>
          </a:p>
        </p:txBody>
      </p:sp>
      <p:sp>
        <p:nvSpPr>
          <p:cNvPr id="20508" name="AutoShape 28"/>
          <p:cNvSpPr>
            <a:spLocks noChangeArrowheads="1"/>
          </p:cNvSpPr>
          <p:nvPr/>
        </p:nvSpPr>
        <p:spPr bwMode="auto">
          <a:xfrm>
            <a:off x="3319463" y="790575"/>
            <a:ext cx="2478087" cy="636588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chemeClr val="bg1"/>
                </a:solidFill>
              </a:rPr>
              <a:t>Территории</a:t>
            </a:r>
          </a:p>
        </p:txBody>
      </p:sp>
      <p:sp>
        <p:nvSpPr>
          <p:cNvPr id="20509" name="AutoShape 29"/>
          <p:cNvSpPr>
            <a:spLocks noChangeArrowheads="1"/>
          </p:cNvSpPr>
          <p:nvPr/>
        </p:nvSpPr>
        <p:spPr bwMode="auto">
          <a:xfrm>
            <a:off x="1057275" y="1827213"/>
            <a:ext cx="2786063" cy="636587"/>
          </a:xfrm>
          <a:prstGeom prst="roundRect">
            <a:avLst>
              <a:gd name="adj" fmla="val 16667"/>
            </a:avLst>
          </a:prstGeom>
          <a:solidFill>
            <a:srgbClr val="00808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>
                <a:solidFill>
                  <a:schemeClr val="bg1"/>
                </a:solidFill>
              </a:rPr>
              <a:t>Высокий уровень СЭР</a:t>
            </a:r>
          </a:p>
        </p:txBody>
      </p:sp>
      <p:sp>
        <p:nvSpPr>
          <p:cNvPr id="20510" name="AutoShape 30"/>
          <p:cNvSpPr>
            <a:spLocks noChangeArrowheads="1"/>
          </p:cNvSpPr>
          <p:nvPr/>
        </p:nvSpPr>
        <p:spPr bwMode="auto">
          <a:xfrm>
            <a:off x="5475288" y="1827213"/>
            <a:ext cx="2786062" cy="636587"/>
          </a:xfrm>
          <a:prstGeom prst="roundRect">
            <a:avLst>
              <a:gd name="adj" fmla="val 16667"/>
            </a:avLst>
          </a:prstGeom>
          <a:solidFill>
            <a:srgbClr val="9933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>
                <a:solidFill>
                  <a:schemeClr val="bg1"/>
                </a:solidFill>
              </a:rPr>
              <a:t>Низкий уровень СЭР</a:t>
            </a:r>
          </a:p>
        </p:txBody>
      </p:sp>
      <p:sp>
        <p:nvSpPr>
          <p:cNvPr id="20511" name="Line 31"/>
          <p:cNvSpPr>
            <a:spLocks noChangeShapeType="1"/>
          </p:cNvSpPr>
          <p:nvPr/>
        </p:nvSpPr>
        <p:spPr bwMode="auto">
          <a:xfrm flipH="1">
            <a:off x="3060700" y="1427163"/>
            <a:ext cx="1511300" cy="400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12" name="Line 32"/>
          <p:cNvSpPr>
            <a:spLocks noChangeShapeType="1"/>
          </p:cNvSpPr>
          <p:nvPr/>
        </p:nvSpPr>
        <p:spPr bwMode="auto">
          <a:xfrm>
            <a:off x="4572000" y="1427163"/>
            <a:ext cx="1225550" cy="400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13" name="AutoShape 33"/>
          <p:cNvSpPr>
            <a:spLocks noChangeArrowheads="1"/>
          </p:cNvSpPr>
          <p:nvPr/>
        </p:nvSpPr>
        <p:spPr bwMode="auto">
          <a:xfrm>
            <a:off x="3314700" y="2830513"/>
            <a:ext cx="2478088" cy="636587"/>
          </a:xfrm>
          <a:prstGeom prst="roundRect">
            <a:avLst>
              <a:gd name="adj" fmla="val 16667"/>
            </a:avLst>
          </a:prstGeom>
          <a:solidFill>
            <a:srgbClr val="3399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chemeClr val="bg1"/>
                </a:solidFill>
              </a:rPr>
              <a:t>Тип парка</a:t>
            </a:r>
          </a:p>
        </p:txBody>
      </p:sp>
      <p:sp>
        <p:nvSpPr>
          <p:cNvPr id="20514" name="AutoShape 34"/>
          <p:cNvSpPr>
            <a:spLocks noChangeArrowheads="1"/>
          </p:cNvSpPr>
          <p:nvPr/>
        </p:nvSpPr>
        <p:spPr bwMode="auto">
          <a:xfrm>
            <a:off x="1052513" y="3867150"/>
            <a:ext cx="2786062" cy="636588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solidFill>
                  <a:schemeClr val="bg1"/>
                </a:solidFill>
              </a:rPr>
              <a:t>Greenfield</a:t>
            </a:r>
            <a:endParaRPr lang="ru-RU" sz="2000">
              <a:solidFill>
                <a:schemeClr val="bg1"/>
              </a:solidFill>
            </a:endParaRPr>
          </a:p>
        </p:txBody>
      </p:sp>
      <p:sp>
        <p:nvSpPr>
          <p:cNvPr id="20515" name="AutoShape 35"/>
          <p:cNvSpPr>
            <a:spLocks noChangeArrowheads="1"/>
          </p:cNvSpPr>
          <p:nvPr/>
        </p:nvSpPr>
        <p:spPr bwMode="auto">
          <a:xfrm>
            <a:off x="5470525" y="3867150"/>
            <a:ext cx="2786063" cy="636588"/>
          </a:xfrm>
          <a:prstGeom prst="roundRect">
            <a:avLst>
              <a:gd name="adj" fmla="val 16667"/>
            </a:avLst>
          </a:prstGeom>
          <a:solidFill>
            <a:srgbClr val="9966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solidFill>
                  <a:schemeClr val="bg1"/>
                </a:solidFill>
              </a:rPr>
              <a:t>Brownfield</a:t>
            </a:r>
            <a:endParaRPr lang="ru-RU" sz="2000">
              <a:solidFill>
                <a:schemeClr val="bg1"/>
              </a:solidFill>
            </a:endParaRPr>
          </a:p>
        </p:txBody>
      </p:sp>
      <p:sp>
        <p:nvSpPr>
          <p:cNvPr id="20516" name="Line 36"/>
          <p:cNvSpPr>
            <a:spLocks noChangeShapeType="1"/>
          </p:cNvSpPr>
          <p:nvPr/>
        </p:nvSpPr>
        <p:spPr bwMode="auto">
          <a:xfrm flipH="1">
            <a:off x="3055938" y="3467100"/>
            <a:ext cx="1511300" cy="400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17" name="Line 37"/>
          <p:cNvSpPr>
            <a:spLocks noChangeShapeType="1"/>
          </p:cNvSpPr>
          <p:nvPr/>
        </p:nvSpPr>
        <p:spPr bwMode="auto">
          <a:xfrm>
            <a:off x="4567238" y="3467100"/>
            <a:ext cx="1225550" cy="400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18" name="AutoShape 38"/>
          <p:cNvSpPr>
            <a:spLocks noChangeArrowheads="1"/>
          </p:cNvSpPr>
          <p:nvPr/>
        </p:nvSpPr>
        <p:spPr bwMode="auto">
          <a:xfrm>
            <a:off x="3332163" y="4946650"/>
            <a:ext cx="2478087" cy="636588"/>
          </a:xfrm>
          <a:prstGeom prst="roundRect">
            <a:avLst>
              <a:gd name="adj" fmla="val 16667"/>
            </a:avLst>
          </a:prstGeom>
          <a:solidFill>
            <a:srgbClr val="0033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>
                <a:solidFill>
                  <a:schemeClr val="bg1"/>
                </a:solidFill>
              </a:rPr>
              <a:t>Собственность</a:t>
            </a:r>
          </a:p>
        </p:txBody>
      </p:sp>
      <p:sp>
        <p:nvSpPr>
          <p:cNvPr id="20519" name="AutoShape 39"/>
          <p:cNvSpPr>
            <a:spLocks noChangeArrowheads="1"/>
          </p:cNvSpPr>
          <p:nvPr/>
        </p:nvSpPr>
        <p:spPr bwMode="auto">
          <a:xfrm>
            <a:off x="1069975" y="5983288"/>
            <a:ext cx="2786063" cy="636587"/>
          </a:xfrm>
          <a:prstGeom prst="roundRect">
            <a:avLst>
              <a:gd name="adj" fmla="val 16667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>
                <a:solidFill>
                  <a:schemeClr val="bg1"/>
                </a:solidFill>
              </a:rPr>
              <a:t>Частная</a:t>
            </a:r>
          </a:p>
        </p:txBody>
      </p:sp>
      <p:sp>
        <p:nvSpPr>
          <p:cNvPr id="20520" name="AutoShape 40"/>
          <p:cNvSpPr>
            <a:spLocks noChangeArrowheads="1"/>
          </p:cNvSpPr>
          <p:nvPr/>
        </p:nvSpPr>
        <p:spPr bwMode="auto">
          <a:xfrm>
            <a:off x="5487988" y="5983288"/>
            <a:ext cx="2786062" cy="636587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>
                <a:solidFill>
                  <a:schemeClr val="bg1"/>
                </a:solidFill>
              </a:rPr>
              <a:t>Государственная</a:t>
            </a:r>
          </a:p>
        </p:txBody>
      </p:sp>
      <p:sp>
        <p:nvSpPr>
          <p:cNvPr id="20521" name="Line 41"/>
          <p:cNvSpPr>
            <a:spLocks noChangeShapeType="1"/>
          </p:cNvSpPr>
          <p:nvPr/>
        </p:nvSpPr>
        <p:spPr bwMode="auto">
          <a:xfrm flipH="1">
            <a:off x="3073400" y="5583238"/>
            <a:ext cx="1511300" cy="400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22" name="Line 42"/>
          <p:cNvSpPr>
            <a:spLocks noChangeShapeType="1"/>
          </p:cNvSpPr>
          <p:nvPr/>
        </p:nvSpPr>
        <p:spPr bwMode="auto">
          <a:xfrm>
            <a:off x="4584700" y="5583238"/>
            <a:ext cx="1225550" cy="400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image2.tif" descr="4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638" y="1588"/>
            <a:ext cx="792162" cy="685641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17410" name="Shape 156"/>
          <p:cNvSpPr>
            <a:spLocks noChangeArrowheads="1"/>
          </p:cNvSpPr>
          <p:nvPr/>
        </p:nvSpPr>
        <p:spPr bwMode="auto">
          <a:xfrm>
            <a:off x="684213" y="131763"/>
            <a:ext cx="8459787" cy="41275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45719" rIns="45719">
            <a:spAutoFit/>
          </a:bodyPr>
          <a:lstStyle/>
          <a:p>
            <a:pPr hangingPunct="0"/>
            <a:r>
              <a:rPr lang="ru-RU" sz="2200" b="1">
                <a:solidFill>
                  <a:schemeClr val="accent2"/>
                </a:solidFill>
                <a:latin typeface="Arial" charset="0"/>
                <a:cs typeface="Arial" charset="0"/>
                <a:sym typeface="Arial" charset="0"/>
              </a:rPr>
              <a:t>ОКУПАЕМОСТЬ ИНВЕСТИЦИЙ В РАЗНЫХ РЕГИОНАХ</a:t>
            </a:r>
          </a:p>
        </p:txBody>
      </p:sp>
      <p:sp>
        <p:nvSpPr>
          <p:cNvPr id="17411" name="Shape 157"/>
          <p:cNvSpPr>
            <a:spLocks noChangeArrowheads="1"/>
          </p:cNvSpPr>
          <p:nvPr/>
        </p:nvSpPr>
        <p:spPr bwMode="auto">
          <a:xfrm>
            <a:off x="1231900" y="1960563"/>
            <a:ext cx="1512888" cy="2824162"/>
          </a:xfrm>
          <a:prstGeom prst="rect">
            <a:avLst/>
          </a:prstGeom>
          <a:solidFill>
            <a:srgbClr val="0080FF"/>
          </a:solidFill>
          <a:ln w="25400">
            <a:solidFill>
              <a:schemeClr val="accent1"/>
            </a:solidFill>
            <a:miter lim="800000"/>
            <a:headEnd/>
            <a:tailEnd/>
          </a:ln>
        </p:spPr>
        <p:txBody>
          <a:bodyPr lIns="45719" rIns="45719"/>
          <a:lstStyle/>
          <a:p>
            <a:pPr algn="ctr" hangingPunct="0"/>
            <a:endParaRPr lang="ru-RU"/>
          </a:p>
        </p:txBody>
      </p:sp>
      <p:sp>
        <p:nvSpPr>
          <p:cNvPr id="17412" name="Shape 158"/>
          <p:cNvSpPr>
            <a:spLocks noChangeArrowheads="1"/>
          </p:cNvSpPr>
          <p:nvPr/>
        </p:nvSpPr>
        <p:spPr bwMode="auto">
          <a:xfrm>
            <a:off x="4103688" y="1960563"/>
            <a:ext cx="1511300" cy="2824162"/>
          </a:xfrm>
          <a:prstGeom prst="rect">
            <a:avLst/>
          </a:prstGeom>
          <a:solidFill>
            <a:srgbClr val="0080FF"/>
          </a:solidFill>
          <a:ln w="25400">
            <a:solidFill>
              <a:schemeClr val="accent1"/>
            </a:solidFill>
            <a:miter lim="800000"/>
            <a:headEnd/>
            <a:tailEnd/>
          </a:ln>
        </p:spPr>
        <p:txBody>
          <a:bodyPr lIns="45719" rIns="45719"/>
          <a:lstStyle/>
          <a:p>
            <a:pPr algn="ctr" hangingPunct="0"/>
            <a:endParaRPr lang="ru-RU"/>
          </a:p>
        </p:txBody>
      </p:sp>
      <p:sp>
        <p:nvSpPr>
          <p:cNvPr id="17413" name="Shape 159"/>
          <p:cNvSpPr>
            <a:spLocks noChangeArrowheads="1"/>
          </p:cNvSpPr>
          <p:nvPr/>
        </p:nvSpPr>
        <p:spPr bwMode="auto">
          <a:xfrm>
            <a:off x="7069138" y="3027363"/>
            <a:ext cx="1511300" cy="1757362"/>
          </a:xfrm>
          <a:prstGeom prst="rect">
            <a:avLst/>
          </a:prstGeom>
          <a:solidFill>
            <a:srgbClr val="0080FF"/>
          </a:solidFill>
          <a:ln w="25400">
            <a:solidFill>
              <a:schemeClr val="accent1"/>
            </a:solidFill>
            <a:miter lim="800000"/>
            <a:headEnd/>
            <a:tailEnd/>
          </a:ln>
        </p:spPr>
        <p:txBody>
          <a:bodyPr lIns="45719" rIns="45719"/>
          <a:lstStyle/>
          <a:p>
            <a:pPr algn="ctr" hangingPunct="0"/>
            <a:endParaRPr lang="ru-RU"/>
          </a:p>
        </p:txBody>
      </p:sp>
      <p:sp>
        <p:nvSpPr>
          <p:cNvPr id="17414" name="Shape 162"/>
          <p:cNvSpPr>
            <a:spLocks noChangeArrowheads="1"/>
          </p:cNvSpPr>
          <p:nvPr/>
        </p:nvSpPr>
        <p:spPr bwMode="auto">
          <a:xfrm>
            <a:off x="612775" y="4848225"/>
            <a:ext cx="2749550" cy="115570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wrap="none" lIns="45719" rIns="45719">
            <a:spAutoFit/>
          </a:bodyPr>
          <a:lstStyle/>
          <a:p>
            <a:pPr algn="ctr" hangingPunct="0"/>
            <a:r>
              <a:rPr lang="ru-RU" sz="1400"/>
              <a:t>Затратный метод </a:t>
            </a:r>
          </a:p>
          <a:p>
            <a:pPr algn="ctr" hangingPunct="0"/>
            <a:r>
              <a:rPr lang="ru-RU" sz="1400"/>
              <a:t>ценообразования</a:t>
            </a:r>
          </a:p>
          <a:p>
            <a:pPr algn="ctr" hangingPunct="0"/>
            <a:r>
              <a:rPr lang="ru-RU" sz="1400"/>
              <a:t>(на 1 кв.м земли </a:t>
            </a:r>
          </a:p>
          <a:p>
            <a:pPr algn="ctr" hangingPunct="0"/>
            <a:r>
              <a:rPr lang="ru-RU" sz="1400"/>
              <a:t>с подготовленной </a:t>
            </a:r>
          </a:p>
          <a:p>
            <a:pPr algn="ctr" hangingPunct="0"/>
            <a:r>
              <a:rPr lang="ru-RU" sz="1400"/>
              <a:t>инженерной инфраструктурой): </a:t>
            </a:r>
          </a:p>
        </p:txBody>
      </p:sp>
      <p:sp>
        <p:nvSpPr>
          <p:cNvPr id="17415" name="Shape 163"/>
          <p:cNvSpPr>
            <a:spLocks noChangeArrowheads="1"/>
          </p:cNvSpPr>
          <p:nvPr/>
        </p:nvSpPr>
        <p:spPr bwMode="auto">
          <a:xfrm>
            <a:off x="7069138" y="1985963"/>
            <a:ext cx="1511300" cy="1041400"/>
          </a:xfrm>
          <a:prstGeom prst="rect">
            <a:avLst/>
          </a:prstGeom>
          <a:pattFill prst="wdDnDiag">
            <a:fgClr>
              <a:srgbClr val="FF0000"/>
            </a:fgClr>
            <a:bgClr>
              <a:schemeClr val="bg1"/>
            </a:bgClr>
          </a:pattFill>
          <a:ln w="25400">
            <a:solidFill>
              <a:schemeClr val="accent1"/>
            </a:solidFill>
            <a:miter lim="800000"/>
            <a:headEnd/>
            <a:tailEnd/>
          </a:ln>
        </p:spPr>
        <p:txBody>
          <a:bodyPr lIns="45719" rIns="45719" anchor="ctr"/>
          <a:lstStyle/>
          <a:p>
            <a:pPr algn="ctr" hangingPunct="0"/>
            <a:r>
              <a:rPr lang="ru-RU" sz="2000" b="1"/>
              <a:t>Убыток</a:t>
            </a:r>
          </a:p>
        </p:txBody>
      </p:sp>
      <p:sp>
        <p:nvSpPr>
          <p:cNvPr id="17417" name="Shape 158"/>
          <p:cNvSpPr>
            <a:spLocks noChangeArrowheads="1"/>
          </p:cNvSpPr>
          <p:nvPr/>
        </p:nvSpPr>
        <p:spPr bwMode="auto">
          <a:xfrm>
            <a:off x="4103688" y="1044575"/>
            <a:ext cx="1511300" cy="944563"/>
          </a:xfrm>
          <a:prstGeom prst="rect">
            <a:avLst/>
          </a:prstGeom>
          <a:solidFill>
            <a:srgbClr val="008000"/>
          </a:solidFill>
          <a:ln w="25400">
            <a:solidFill>
              <a:schemeClr val="accent1"/>
            </a:solidFill>
            <a:miter lim="800000"/>
            <a:headEnd/>
            <a:tailEnd/>
          </a:ln>
        </p:spPr>
        <p:txBody>
          <a:bodyPr lIns="45719" rIns="45719" anchor="ctr"/>
          <a:lstStyle/>
          <a:p>
            <a:pPr algn="ctr" hangingPunct="0"/>
            <a:r>
              <a:rPr lang="ru-RU" sz="2000" b="1"/>
              <a:t>Прибыль</a:t>
            </a:r>
          </a:p>
        </p:txBody>
      </p:sp>
      <p:sp>
        <p:nvSpPr>
          <p:cNvPr id="17418" name="Shape 162"/>
          <p:cNvSpPr>
            <a:spLocks noChangeArrowheads="1"/>
          </p:cNvSpPr>
          <p:nvPr/>
        </p:nvSpPr>
        <p:spPr bwMode="auto">
          <a:xfrm>
            <a:off x="3667125" y="4848225"/>
            <a:ext cx="2384425" cy="942975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wrap="none" lIns="45719" rIns="45719">
            <a:spAutoFit/>
          </a:bodyPr>
          <a:lstStyle/>
          <a:p>
            <a:pPr algn="ctr" hangingPunct="0"/>
            <a:r>
              <a:rPr lang="ru-RU" sz="1400"/>
              <a:t>Территории</a:t>
            </a:r>
          </a:p>
          <a:p>
            <a:pPr algn="ctr" hangingPunct="0"/>
            <a:r>
              <a:rPr lang="ru-RU" sz="1400"/>
              <a:t>с высоким уровнем </a:t>
            </a:r>
          </a:p>
          <a:p>
            <a:pPr algn="ctr" hangingPunct="0"/>
            <a:r>
              <a:rPr lang="ru-RU" sz="1400"/>
              <a:t>социально-экономического </a:t>
            </a:r>
          </a:p>
          <a:p>
            <a:pPr algn="ctr" hangingPunct="0"/>
            <a:r>
              <a:rPr lang="ru-RU" sz="1400"/>
              <a:t>развития</a:t>
            </a:r>
          </a:p>
        </p:txBody>
      </p:sp>
      <p:sp>
        <p:nvSpPr>
          <p:cNvPr id="17419" name="Shape 162"/>
          <p:cNvSpPr>
            <a:spLocks noChangeArrowheads="1"/>
          </p:cNvSpPr>
          <p:nvPr/>
        </p:nvSpPr>
        <p:spPr bwMode="auto">
          <a:xfrm>
            <a:off x="6632575" y="4848225"/>
            <a:ext cx="2384425" cy="942975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wrap="none" lIns="45719" rIns="45719">
            <a:spAutoFit/>
          </a:bodyPr>
          <a:lstStyle/>
          <a:p>
            <a:pPr algn="ctr" hangingPunct="0"/>
            <a:r>
              <a:rPr lang="ru-RU" sz="1400"/>
              <a:t>Территории</a:t>
            </a:r>
          </a:p>
          <a:p>
            <a:pPr algn="ctr" hangingPunct="0"/>
            <a:r>
              <a:rPr lang="ru-RU" sz="1400"/>
              <a:t>с низким уровнем </a:t>
            </a:r>
          </a:p>
          <a:p>
            <a:pPr algn="ctr" hangingPunct="0"/>
            <a:r>
              <a:rPr lang="ru-RU" sz="1400"/>
              <a:t>социально-экономического </a:t>
            </a:r>
          </a:p>
          <a:p>
            <a:pPr algn="ctr" hangingPunct="0"/>
            <a:r>
              <a:rPr lang="ru-RU" sz="1400"/>
              <a:t>развития</a:t>
            </a:r>
          </a:p>
        </p:txBody>
      </p:sp>
      <p:sp>
        <p:nvSpPr>
          <p:cNvPr id="17420" name="Shape 160"/>
          <p:cNvSpPr>
            <a:spLocks noChangeShapeType="1"/>
          </p:cNvSpPr>
          <p:nvPr/>
        </p:nvSpPr>
        <p:spPr bwMode="auto">
          <a:xfrm>
            <a:off x="2754313" y="3027363"/>
            <a:ext cx="5826125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400000"/>
            <a:headEnd/>
            <a:tailEnd/>
          </a:ln>
        </p:spPr>
        <p:txBody>
          <a:bodyPr lIns="45719" rIns="45719"/>
          <a:lstStyle/>
          <a:p>
            <a:endParaRPr lang="ru-RU"/>
          </a:p>
        </p:txBody>
      </p:sp>
      <p:sp>
        <p:nvSpPr>
          <p:cNvPr id="17421" name="Shape 161"/>
          <p:cNvSpPr>
            <a:spLocks noChangeShapeType="1"/>
          </p:cNvSpPr>
          <p:nvPr/>
        </p:nvSpPr>
        <p:spPr bwMode="auto">
          <a:xfrm>
            <a:off x="2741613" y="1985963"/>
            <a:ext cx="5838825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400000"/>
            <a:headEnd/>
            <a:tailEnd/>
          </a:ln>
        </p:spPr>
        <p:txBody>
          <a:bodyPr lIns="45719" rIns="45719"/>
          <a:lstStyle/>
          <a:p>
            <a:endParaRPr lang="ru-RU"/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image2.tif" descr="4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638" y="1588"/>
            <a:ext cx="792162" cy="685641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166" name="Shape 166"/>
          <p:cNvSpPr/>
          <p:nvPr/>
        </p:nvSpPr>
        <p:spPr>
          <a:xfrm>
            <a:off x="684213" y="131763"/>
            <a:ext cx="8459787" cy="1096962"/>
          </a:xfrm>
          <a:prstGeom prst="rect">
            <a:avLst/>
          </a:prstGeom>
          <a:ln w="12700">
            <a:miter lim="400000"/>
          </a:ln>
          <a:extLst>
            <a:ext uri="{C572A759-6A51-4108-AA02-DFA0A04FC94B}"/>
          </a:extLst>
        </p:spPr>
        <p:txBody>
          <a:bodyPr lIns="45719" rIns="45719">
            <a:spAutoFit/>
          </a:bodyPr>
          <a:lstStyle/>
          <a:p>
            <a:pPr hangingPunct="0"/>
            <a:r>
              <a:rPr lang="ru-RU" sz="2200" b="1">
                <a:solidFill>
                  <a:schemeClr val="accent2"/>
                </a:solidFill>
                <a:latin typeface="Arial" charset="0"/>
                <a:cs typeface="Arial" charset="0"/>
                <a:sym typeface="Arial" charset="0"/>
              </a:rPr>
              <a:t>СООТНОШЕНИЕ </a:t>
            </a:r>
            <a:endParaRPr lang="ru-RU" sz="2400" b="1">
              <a:solidFill>
                <a:schemeClr val="accent2"/>
              </a:solidFill>
              <a:latin typeface="Calibri" pitchFamily="34" charset="0"/>
              <a:sym typeface="Calibri" pitchFamily="34" charset="0"/>
            </a:endParaRPr>
          </a:p>
          <a:p>
            <a:pPr hangingPunct="0"/>
            <a:r>
              <a:rPr lang="ru-RU" sz="2200" b="1">
                <a:solidFill>
                  <a:schemeClr val="accent2"/>
                </a:solidFill>
                <a:latin typeface="Arial" charset="0"/>
                <a:cs typeface="Arial" charset="0"/>
                <a:sym typeface="Arial" charset="0"/>
              </a:rPr>
              <a:t>ЧАСТНЫХ И ГОСУДАРСТВЕННЫХ ИНВЕСТИЦИЙ </a:t>
            </a:r>
            <a:endParaRPr lang="ru-RU" sz="2400" b="1">
              <a:solidFill>
                <a:schemeClr val="accent2"/>
              </a:solidFill>
              <a:latin typeface="Calibri" pitchFamily="34" charset="0"/>
              <a:sym typeface="Calibri" pitchFamily="34" charset="0"/>
            </a:endParaRPr>
          </a:p>
          <a:p>
            <a:pPr hangingPunct="0"/>
            <a:r>
              <a:rPr lang="ru-RU" sz="2200" b="1">
                <a:solidFill>
                  <a:schemeClr val="accent2"/>
                </a:solidFill>
                <a:latin typeface="Arial" charset="0"/>
                <a:cs typeface="Arial" charset="0"/>
                <a:sym typeface="Arial" charset="0"/>
              </a:rPr>
              <a:t>В ЗАВИСИМОСТИ ОТ УРОВНЯ РАЗВИТИЯ ТЕРРИТОРИИ</a:t>
            </a:r>
          </a:p>
        </p:txBody>
      </p:sp>
      <p:graphicFrame>
        <p:nvGraphicFramePr>
          <p:cNvPr id="18435" name="Chart 167"/>
          <p:cNvGraphicFramePr>
            <a:graphicFrameLocks/>
          </p:cNvGraphicFramePr>
          <p:nvPr/>
        </p:nvGraphicFramePr>
        <p:xfrm>
          <a:off x="908050" y="2049463"/>
          <a:ext cx="7994650" cy="3825875"/>
        </p:xfrm>
        <a:graphic>
          <a:graphicData uri="http://schemas.openxmlformats.org/presentationml/2006/ole">
            <p:oleObj spid="_x0000_s18435" r:id="rId4" imgW="7992549" imgH="3828620" progId="Excel.Chart.8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hape 169"/>
          <p:cNvSpPr>
            <a:spLocks noChangeArrowheads="1"/>
          </p:cNvSpPr>
          <p:nvPr/>
        </p:nvSpPr>
        <p:spPr bwMode="auto">
          <a:xfrm>
            <a:off x="1476375" y="2781300"/>
            <a:ext cx="6756400" cy="547688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45719" rIns="45719">
            <a:spAutoFit/>
          </a:bodyPr>
          <a:lstStyle/>
          <a:p>
            <a:pPr algn="ctr" hangingPunct="0"/>
            <a:r>
              <a:rPr lang="ru-RU" sz="3200" b="1">
                <a:solidFill>
                  <a:schemeClr val="accent2"/>
                </a:solidFill>
                <a:latin typeface="Arial" charset="0"/>
                <a:cs typeface="Arial" charset="0"/>
                <a:sym typeface="Arial" charset="0"/>
              </a:rPr>
              <a:t>БЛАГОДАРЮ ЗА ВНИМАНИЕ!</a:t>
            </a:r>
          </a:p>
        </p:txBody>
      </p:sp>
      <p:pic>
        <p:nvPicPr>
          <p:cNvPr id="19458" name="image2.tif" descr="4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638" y="1588"/>
            <a:ext cx="792162" cy="6856412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</p:pic>
      <p:sp>
        <p:nvSpPr>
          <p:cNvPr id="171" name="Shape 171"/>
          <p:cNvSpPr>
            <a:spLocks noChangeArrowheads="1"/>
          </p:cNvSpPr>
          <p:nvPr/>
        </p:nvSpPr>
        <p:spPr bwMode="auto">
          <a:xfrm>
            <a:off x="250825" y="4652963"/>
            <a:ext cx="8732838" cy="1797050"/>
          </a:xfrm>
          <a:prstGeom prst="rect">
            <a:avLst/>
          </a:prstGeom>
          <a:noFill/>
          <a:ln w="12700">
            <a:noFill/>
            <a:miter lim="400000"/>
            <a:headEnd/>
            <a:tailEnd/>
          </a:ln>
        </p:spPr>
        <p:txBody>
          <a:bodyPr lIns="38100" tIns="38100" rIns="38100" bIns="38100">
            <a:spAutoFit/>
          </a:bodyPr>
          <a:lstStyle/>
          <a:p>
            <a:pPr algn="r" hangingPunct="0"/>
            <a:r>
              <a:rPr lang="ru-RU" sz="2400" b="1">
                <a:latin typeface="Arial" charset="0"/>
                <a:cs typeface="Arial" charset="0"/>
                <a:sym typeface="Arial" charset="0"/>
              </a:rPr>
              <a:t>Айрат Гиззатуллин</a:t>
            </a:r>
          </a:p>
          <a:p>
            <a:pPr algn="r" hangingPunct="0"/>
            <a:endParaRPr lang="ru-RU" sz="1600">
              <a:latin typeface="Arial" charset="0"/>
              <a:cs typeface="Arial" charset="0"/>
              <a:sym typeface="Arial" charset="0"/>
            </a:endParaRPr>
          </a:p>
          <a:p>
            <a:pPr algn="r" hangingPunct="0"/>
            <a:r>
              <a:rPr lang="ru-RU" sz="1600">
                <a:latin typeface="Arial" charset="0"/>
                <a:cs typeface="Arial" charset="0"/>
                <a:sym typeface="Arial" charset="0"/>
              </a:rPr>
              <a:t>Генеральный директор ОАО «ТАУ»</a:t>
            </a:r>
            <a:endParaRPr lang="ru-RU" sz="1600">
              <a:latin typeface="Gill Sans"/>
              <a:ea typeface="Gill Sans"/>
              <a:cs typeface="Gill Sans"/>
              <a:sym typeface="Gill Sans"/>
            </a:endParaRPr>
          </a:p>
          <a:p>
            <a:pPr algn="r" hangingPunct="0"/>
            <a:endParaRPr lang="ru-RU" sz="1600">
              <a:latin typeface="Gill Sans"/>
              <a:ea typeface="Gill Sans"/>
              <a:cs typeface="Gill Sans"/>
              <a:sym typeface="Gill Sans"/>
            </a:endParaRPr>
          </a:p>
          <a:p>
            <a:pPr algn="r" hangingPunct="0"/>
            <a:r>
              <a:rPr lang="ru-RU" sz="1600">
                <a:latin typeface="Arial" charset="0"/>
                <a:cs typeface="Arial" charset="0"/>
                <a:sym typeface="Arial" charset="0"/>
              </a:rPr>
              <a:t>тел.: +7 (843) 227-41-40</a:t>
            </a:r>
            <a:endParaRPr lang="ru-RU" sz="1600">
              <a:latin typeface="Gill Sans"/>
              <a:ea typeface="Gill Sans"/>
              <a:cs typeface="Gill Sans"/>
              <a:sym typeface="Gill Sans"/>
            </a:endParaRPr>
          </a:p>
          <a:p>
            <a:pPr algn="r" hangingPunct="0"/>
            <a:endParaRPr lang="ru-RU" sz="1600">
              <a:latin typeface="Gill Sans"/>
              <a:ea typeface="Gill Sans"/>
              <a:cs typeface="Gill Sans"/>
              <a:sym typeface="Gill Sans"/>
            </a:endParaRPr>
          </a:p>
          <a:p>
            <a:pPr algn="r" hangingPunct="0"/>
            <a:r>
              <a:rPr lang="ru-RU" sz="1600">
                <a:latin typeface="Arial" charset="0"/>
                <a:cs typeface="Arial" charset="0"/>
                <a:sym typeface="Arial" charset="0"/>
              </a:rPr>
              <a:t>gizzatullin@idea-capital.com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" grpId="1" animBg="1" advAuto="0"/>
    </p:bldLst>
  </p:timing>
</p:sld>
</file>

<file path=ppt/theme/theme1.xml><?xml version="1.0" encoding="utf-8"?>
<a:theme xmlns:a="http://schemas.openxmlformats.org/drawingml/2006/main" name="Default - Пустой слайд">
  <a:themeElements>
    <a:clrScheme name="Default - Пустой слайд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Default - Пустой слайд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Default - Пустой слайд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ctr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Lucida Grande"/>
            <a:ea typeface="Lucida Grande"/>
            <a:cs typeface="Lucida Grande"/>
            <a:sym typeface="Lucida Grand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ctr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Lucida Grande"/>
            <a:ea typeface="Lucida Grande"/>
            <a:cs typeface="Lucida Grande"/>
            <a:sym typeface="Lucida Grand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 - Пустой слайд">
  <a:themeElements>
    <a:clrScheme name="Default - Пустой слайд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Default - Пустой слайд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Default - Пустой слайд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ctr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Lucida Grande"/>
            <a:ea typeface="Lucida Grande"/>
            <a:cs typeface="Lucida Grande"/>
            <a:sym typeface="Lucida Grand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ctr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Lucida Grande"/>
            <a:ea typeface="Lucida Grande"/>
            <a:cs typeface="Lucida Grande"/>
            <a:sym typeface="Lucida Grand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95</Words>
  <Application>Microsoft Macintosh PowerPoint</Application>
  <PresentationFormat>On-screen Show (4:3)</PresentationFormat>
  <Paragraphs>41</Paragraphs>
  <Slides>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Lucida Grande</vt:lpstr>
      <vt:lpstr>Arial</vt:lpstr>
      <vt:lpstr>Calibri</vt:lpstr>
      <vt:lpstr>Helvetica</vt:lpstr>
      <vt:lpstr>Gill Sans</vt:lpstr>
      <vt:lpstr>Default - Пустой слайд</vt:lpstr>
      <vt:lpstr>Диаграмма Microsoft Excel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Айрат Гиззатуллин</cp:lastModifiedBy>
  <cp:revision>11</cp:revision>
  <dcterms:modified xsi:type="dcterms:W3CDTF">2015-11-24T13:13:06Z</dcterms:modified>
</cp:coreProperties>
</file>