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8" r:id="rId3"/>
    <p:sldId id="268" r:id="rId4"/>
    <p:sldId id="258" r:id="rId5"/>
    <p:sldId id="281" r:id="rId6"/>
    <p:sldId id="279" r:id="rId7"/>
    <p:sldId id="276" r:id="rId8"/>
    <p:sldId id="270" r:id="rId9"/>
    <p:sldId id="280" r:id="rId10"/>
    <p:sldId id="289" r:id="rId11"/>
    <p:sldId id="283" r:id="rId12"/>
    <p:sldId id="284" r:id="rId13"/>
    <p:sldId id="287" r:id="rId14"/>
    <p:sldId id="290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00230602093572"/>
          <c:y val="8.0427124138862618E-2"/>
          <c:w val="0.42433795234872895"/>
          <c:h val="0.8938526877418849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1DAFF"/>
            </a:solidFill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c:spPr>
          <c:explosion val="20"/>
          <c:dPt>
            <c:idx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C56-42C6-AD6D-4DF60790C55B}"/>
              </c:ext>
            </c:extLst>
          </c:dPt>
          <c:dPt>
            <c:idx val="1"/>
            <c:bubble3D val="0"/>
            <c:explosion val="27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C56-42C6-AD6D-4DF60790C55B}"/>
              </c:ext>
            </c:extLst>
          </c:dPt>
          <c:dPt>
            <c:idx val="2"/>
            <c:bubble3D val="0"/>
            <c:explosion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C56-42C6-AD6D-4DF60790C55B}"/>
              </c:ext>
            </c:extLst>
          </c:dPt>
          <c:dPt>
            <c:idx val="3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C56-42C6-AD6D-4DF60790C55B}"/>
              </c:ext>
            </c:extLst>
          </c:dPt>
          <c:dPt>
            <c:idx val="4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C56-42C6-AD6D-4DF60790C55B}"/>
              </c:ext>
            </c:extLst>
          </c:dPt>
          <c:dPt>
            <c:idx val="5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C56-42C6-AD6D-4DF60790C55B}"/>
              </c:ext>
            </c:extLst>
          </c:dPt>
          <c:cat>
            <c:strRef>
              <c:f>Лист1!$A$2:$A$4</c:f>
              <c:strCache>
                <c:ptCount val="3"/>
                <c:pt idx="0">
                  <c:v>субсидии на оказание услуг </c:v>
                </c:pt>
                <c:pt idx="1">
                  <c:v>компенсации за оказанные социальные услуги</c:v>
                </c:pt>
                <c:pt idx="2">
                  <c:v>реализация механизма социального заказа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62.13</c:v>
                </c:pt>
                <c:pt idx="1">
                  <c:v>2.8</c:v>
                </c:pt>
                <c:pt idx="2" formatCode="General">
                  <c:v>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C56-42C6-AD6D-4DF60790C5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43811149410529"/>
          <c:y val="6.7548289618800453E-2"/>
          <c:w val="0.42433795234872895"/>
          <c:h val="0.8938526877418849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1DAFF"/>
            </a:solidFill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c:spPr>
          <c:explosion val="7"/>
          <c:dPt>
            <c:idx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250-4CEA-B696-0732551AC493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250-4CEA-B696-0732551AC493}"/>
              </c:ext>
            </c:extLst>
          </c:dPt>
          <c:dPt>
            <c:idx val="2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250-4CEA-B696-0732551AC493}"/>
              </c:ext>
            </c:extLst>
          </c:dPt>
          <c:dPt>
            <c:idx val="3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250-4CEA-B696-0732551AC493}"/>
              </c:ext>
            </c:extLst>
          </c:dPt>
          <c:dPt>
            <c:idx val="4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250-4CEA-B696-0732551AC493}"/>
              </c:ext>
            </c:extLst>
          </c:dPt>
          <c:dPt>
            <c:idx val="5"/>
            <c:bubble3D val="0"/>
            <c:spPr>
              <a:solidFill>
                <a:srgbClr val="71DAFF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6250-4CEA-B696-0732551AC493}"/>
              </c:ext>
            </c:extLst>
          </c:dPt>
          <c:cat>
            <c:strRef>
              <c:f>Лист1!$A$2:$A$3</c:f>
              <c:strCache>
                <c:ptCount val="2"/>
                <c:pt idx="0">
                  <c:v>СО НКО</c:v>
                </c:pt>
                <c:pt idx="1">
                  <c:v>Государственные и муниципальные учреждения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250-4CEA-B696-0732551AC4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600"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 </c:v>
                </c:pt>
                <c:pt idx="2">
                  <c:v>2021 год</c:v>
                </c:pt>
                <c:pt idx="3">
                  <c:v>2022 год (9 мес.)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 formatCode="0.00%">
                  <c:v>0.22720000000000001</c:v>
                </c:pt>
                <c:pt idx="1">
                  <c:v>0.23</c:v>
                </c:pt>
                <c:pt idx="2" formatCode="0.0%">
                  <c:v>0.245</c:v>
                </c:pt>
                <c:pt idx="3" formatCode="0.0%">
                  <c:v>0.32200000000000001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E7-483C-8B4E-65CB04A60B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32368"/>
        <c:axId val="501222272"/>
      </c:barChart>
      <c:catAx>
        <c:axId val="493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501222272"/>
        <c:crosses val="autoZero"/>
        <c:auto val="1"/>
        <c:lblAlgn val="ctr"/>
        <c:lblOffset val="100"/>
        <c:noMultiLvlLbl val="0"/>
      </c:catAx>
      <c:valAx>
        <c:axId val="501222272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4932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2019 год</c:v>
                </c:pt>
                <c:pt idx="1">
                  <c:v>2020 год </c:v>
                </c:pt>
                <c:pt idx="2">
                  <c:v>2021 год</c:v>
                </c:pt>
                <c:pt idx="3">
                  <c:v>2022 год (9 мес.)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0.56299999999999994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72-4B72-805A-72A024C4C4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1223904"/>
        <c:axId val="501219552"/>
      </c:barChart>
      <c:catAx>
        <c:axId val="50122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501219552"/>
        <c:crosses val="autoZero"/>
        <c:auto val="1"/>
        <c:lblAlgn val="ctr"/>
        <c:lblOffset val="100"/>
        <c:noMultiLvlLbl val="0"/>
      </c:catAx>
      <c:valAx>
        <c:axId val="50121955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12239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0.17773</cdr:x>
      <cdr:y>0.63049</cdr:y>
    </cdr:from>
    <cdr:to>
      <cdr:x>0.2444</cdr:x>
      <cdr:y>0.6979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1313895" y="2573689"/>
          <a:ext cx="492880" cy="2751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62,13 млн рублей</a:t>
          </a:r>
          <a:endParaRPr lang="ru-RU" sz="20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0.32626</cdr:x>
      <cdr:y>0.09178</cdr:y>
    </cdr:from>
    <cdr:to>
      <cdr:x>0.39292</cdr:x>
      <cdr:y>0.1592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2412003" y="374637"/>
          <a:ext cx="492805" cy="2752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6,5 млн рублей</a:t>
          </a:r>
          <a:endParaRPr lang="ru-RU" sz="20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0.07577</cdr:x>
      <cdr:y>0.01218</cdr:y>
    </cdr:from>
    <cdr:to>
      <cdr:x>0.14243</cdr:x>
      <cdr:y>0.0796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560173" y="49713"/>
          <a:ext cx="492805" cy="27521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ru-RU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2,8 млн рублей</a:t>
          </a:r>
          <a:endParaRPr lang="ru-RU" sz="2000" b="1" dirty="0">
            <a:solidFill>
              <a:schemeClr val="accent5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0.09146</cdr:x>
      <cdr:y>0.09523</cdr:y>
    </cdr:from>
    <cdr:to>
      <cdr:x>0.31823</cdr:x>
      <cdr:y>0.09862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>
          <a:off x="676183" y="388747"/>
          <a:ext cx="1676400" cy="1382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6EB24-CE07-4CAB-987D-F1CBDC2F6A0B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B74A8-74E3-4DF8-AD2D-2820940E6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62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D1CA-C7A6-4EAD-9C65-BB83814D3D7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721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C59C4-6B75-4ABC-A28B-B24045772F3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929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0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942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0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0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5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29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0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9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4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4D698-81B6-4533-90A1-CD16A3E76A56}" type="datetimeFigureOut">
              <a:rPr lang="ru-RU" smtClean="0"/>
              <a:t>05.10.2022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0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id="{549DA229-7CCF-F749-B572-5D4218F26541}"/>
              </a:ext>
            </a:extLst>
          </p:cNvPr>
          <p:cNvSpPr txBox="1"/>
          <p:nvPr/>
        </p:nvSpPr>
        <p:spPr>
          <a:xfrm>
            <a:off x="1209384" y="2252390"/>
            <a:ext cx="94737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конкуренции в рамках расширения доступа некоммерческих организаций на рынки услуг социальной сферы</a:t>
            </a:r>
            <a:endParaRPr lang="zh-CN" altLang="en-US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" name="直线连接符 10">
            <a:extLst>
              <a:ext uri="{FF2B5EF4-FFF2-40B4-BE49-F238E27FC236}">
                <a16:creationId xmlns:a16="http://schemas.microsoft.com/office/drawing/2014/main" id="{39C62A2B-5739-0149-9D94-C716889BB929}"/>
              </a:ext>
            </a:extLst>
          </p:cNvPr>
          <p:cNvCxnSpPr>
            <a:cxnSpLocks/>
          </p:cNvCxnSpPr>
          <p:nvPr/>
        </p:nvCxnSpPr>
        <p:spPr>
          <a:xfrm>
            <a:off x="6198566" y="4105969"/>
            <a:ext cx="5403994" cy="0"/>
          </a:xfrm>
          <a:prstGeom prst="line">
            <a:avLst/>
          </a:prstGeom>
          <a:ln>
            <a:solidFill>
              <a:srgbClr val="0088B8">
                <a:alpha val="3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6">
            <a:extLst>
              <a:ext uri="{FF2B5EF4-FFF2-40B4-BE49-F238E27FC236}">
                <a16:creationId xmlns:a16="http://schemas.microsoft.com/office/drawing/2014/main" id="{4E9507AB-4577-3540-B013-338A3F4DB627}"/>
              </a:ext>
            </a:extLst>
          </p:cNvPr>
          <p:cNvSpPr/>
          <p:nvPr/>
        </p:nvSpPr>
        <p:spPr>
          <a:xfrm>
            <a:off x="5687428" y="4389889"/>
            <a:ext cx="6004253" cy="1015663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r"/>
            <a:r>
              <a:rPr lang="ru-RU" altLang="zh-CN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Москалева Екатерина Михайловна,</a:t>
            </a:r>
            <a:endParaRPr lang="ru-RU" altLang="zh-CN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  <a:p>
            <a:pPr algn="r"/>
            <a:r>
              <a:rPr lang="ru-RU" altLang="zh-CN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первый заместитель министра </a:t>
            </a:r>
            <a:r>
              <a:rPr lang="ru-RU" altLang="zh-CN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труда и социального развития Новосибирской области </a:t>
            </a:r>
            <a:endParaRPr lang="zh-CN" altLang="en-US" sz="2000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59155"/>
            <a:ext cx="12192000" cy="7695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kumimoji="1" lang="ru-RU" sz="24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Source Han Sans CN Normal" panose="020B0400000000000000" pitchFamily="34" charset="-128"/>
                <a:cs typeface="Arial" panose="020B0604020202020204" pitchFamily="34" charset="0"/>
              </a:rPr>
              <a:t>Совет по содействию развитию конкуренции в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104660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339" y="171869"/>
            <a:ext cx="11809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МЕРЫ ПОДДЕРЖКИ НЕГОСУДАРСТВЕННЫХ ОРГАНИЗАЦИЙ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СОВРЕМЕННЫХ ЭКОНОМИЧЕСКИХ УСЛОВИЯХ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2687" y="1138003"/>
            <a:ext cx="5973726" cy="179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183C5C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Формирование реестра поставщиков, рекомендованных для закупок продукции местного производства по сниженным ценам для целей государственных (муниципальных) учреждений, а также СОНКО, организующих бесплатное питание социально уязвимых категорий населения, выдачу продуктовых наборов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6381071" y="1426964"/>
            <a:ext cx="699435" cy="605019"/>
            <a:chOff x="5837483" y="4286142"/>
            <a:chExt cx="958257" cy="964982"/>
          </a:xfrm>
        </p:grpSpPr>
        <p:grpSp>
          <p:nvGrpSpPr>
            <p:cNvPr id="21" name="Secondary lines 04"/>
            <p:cNvGrpSpPr/>
            <p:nvPr/>
          </p:nvGrpSpPr>
          <p:grpSpPr>
            <a:xfrm rot="10800000">
              <a:off x="6468054" y="4480486"/>
              <a:ext cx="327686" cy="624712"/>
              <a:chOff x="2302931" y="2134838"/>
              <a:chExt cx="616077" cy="738664"/>
            </a:xfrm>
          </p:grpSpPr>
          <p:sp>
            <p:nvSpPr>
              <p:cNvPr id="31" name="Line 92"/>
              <p:cNvSpPr>
                <a:spLocks noChangeShapeType="1"/>
              </p:cNvSpPr>
              <p:nvPr/>
            </p:nvSpPr>
            <p:spPr bwMode="auto">
              <a:xfrm flipV="1">
                <a:off x="2397228" y="2498408"/>
                <a:ext cx="53959" cy="42434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2" name="Line 93"/>
              <p:cNvSpPr>
                <a:spLocks noChangeShapeType="1"/>
              </p:cNvSpPr>
              <p:nvPr/>
            </p:nvSpPr>
            <p:spPr bwMode="auto">
              <a:xfrm flipV="1">
                <a:off x="2332792" y="2402015"/>
                <a:ext cx="149828" cy="115252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3" name="Line 94"/>
              <p:cNvSpPr>
                <a:spLocks noChangeShapeType="1"/>
              </p:cNvSpPr>
              <p:nvPr/>
            </p:nvSpPr>
            <p:spPr bwMode="auto">
              <a:xfrm flipV="1">
                <a:off x="2508290" y="2360105"/>
                <a:ext cx="27242" cy="22003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4" name="Line 95"/>
              <p:cNvSpPr>
                <a:spLocks noChangeShapeType="1"/>
              </p:cNvSpPr>
              <p:nvPr/>
            </p:nvSpPr>
            <p:spPr bwMode="auto">
              <a:xfrm flipV="1">
                <a:off x="2489954" y="2211324"/>
                <a:ext cx="332661" cy="257746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5" name="Line 96"/>
              <p:cNvSpPr>
                <a:spLocks noChangeShapeType="1"/>
              </p:cNvSpPr>
              <p:nvPr/>
            </p:nvSpPr>
            <p:spPr bwMode="auto">
              <a:xfrm>
                <a:off x="2428137" y="2565464"/>
                <a:ext cx="217408" cy="167116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6" name="Line 97"/>
              <p:cNvSpPr>
                <a:spLocks noChangeShapeType="1"/>
              </p:cNvSpPr>
              <p:nvPr/>
            </p:nvSpPr>
            <p:spPr bwMode="auto">
              <a:xfrm>
                <a:off x="2302931" y="2540841"/>
                <a:ext cx="241506" cy="186499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7" name="Line 98"/>
              <p:cNvSpPr>
                <a:spLocks noChangeShapeType="1"/>
              </p:cNvSpPr>
              <p:nvPr/>
            </p:nvSpPr>
            <p:spPr bwMode="auto">
              <a:xfrm>
                <a:off x="2597349" y="2768203"/>
                <a:ext cx="86963" cy="68104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8" name="Line 99"/>
              <p:cNvSpPr>
                <a:spLocks noChangeShapeType="1"/>
              </p:cNvSpPr>
              <p:nvPr/>
            </p:nvSpPr>
            <p:spPr bwMode="auto">
              <a:xfrm>
                <a:off x="2672787" y="2753535"/>
                <a:ext cx="12573" cy="11001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9" name="Line 100"/>
              <p:cNvSpPr>
                <a:spLocks noChangeShapeType="1"/>
              </p:cNvSpPr>
              <p:nvPr/>
            </p:nvSpPr>
            <p:spPr bwMode="auto">
              <a:xfrm>
                <a:off x="2728841" y="2797016"/>
                <a:ext cx="55531" cy="44529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40" name="Line 101"/>
              <p:cNvSpPr>
                <a:spLocks noChangeShapeType="1"/>
              </p:cNvSpPr>
              <p:nvPr/>
            </p:nvSpPr>
            <p:spPr bwMode="auto">
              <a:xfrm flipV="1">
                <a:off x="2852476" y="2166795"/>
                <a:ext cx="27242" cy="22527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41" name="Freeform 102"/>
              <p:cNvSpPr>
                <a:spLocks/>
              </p:cNvSpPr>
              <p:nvPr/>
            </p:nvSpPr>
            <p:spPr bwMode="auto">
              <a:xfrm>
                <a:off x="2562773" y="2323957"/>
                <a:ext cx="17288" cy="17288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1" y="5"/>
                  </a:cxn>
                  <a:cxn ang="0">
                    <a:pos x="9" y="1"/>
                  </a:cxn>
                  <a:cxn ang="0">
                    <a:pos x="13" y="9"/>
                  </a:cxn>
                  <a:cxn ang="0">
                    <a:pos x="5" y="13"/>
                  </a:cxn>
                </a:cxnLst>
                <a:rect l="0" t="0" r="r" b="b"/>
                <a:pathLst>
                  <a:path w="14" h="14">
                    <a:moveTo>
                      <a:pt x="5" y="13"/>
                    </a:move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2" y="2"/>
                      <a:pt x="14" y="6"/>
                      <a:pt x="13" y="9"/>
                    </a:cubicBezTo>
                    <a:cubicBezTo>
                      <a:pt x="12" y="12"/>
                      <a:pt x="8" y="14"/>
                      <a:pt x="5" y="1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42" name="Freeform 103"/>
              <p:cNvSpPr>
                <a:spLocks/>
              </p:cNvSpPr>
              <p:nvPr/>
            </p:nvSpPr>
            <p:spPr bwMode="auto">
              <a:xfrm>
                <a:off x="2903292" y="2134838"/>
                <a:ext cx="15716" cy="16240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1" y="4"/>
                  </a:cxn>
                  <a:cxn ang="0">
                    <a:pos x="9" y="1"/>
                  </a:cxn>
                  <a:cxn ang="0">
                    <a:pos x="12" y="8"/>
                  </a:cxn>
                  <a:cxn ang="0">
                    <a:pos x="5" y="12"/>
                  </a:cxn>
                </a:cxnLst>
                <a:rect l="0" t="0" r="r" b="b"/>
                <a:pathLst>
                  <a:path w="13" h="13">
                    <a:moveTo>
                      <a:pt x="5" y="12"/>
                    </a:moveTo>
                    <a:cubicBezTo>
                      <a:pt x="2" y="11"/>
                      <a:pt x="0" y="8"/>
                      <a:pt x="1" y="4"/>
                    </a:cubicBezTo>
                    <a:cubicBezTo>
                      <a:pt x="2" y="1"/>
                      <a:pt x="5" y="0"/>
                      <a:pt x="9" y="1"/>
                    </a:cubicBezTo>
                    <a:cubicBezTo>
                      <a:pt x="12" y="2"/>
                      <a:pt x="13" y="5"/>
                      <a:pt x="12" y="8"/>
                    </a:cubicBezTo>
                    <a:cubicBezTo>
                      <a:pt x="11" y="11"/>
                      <a:pt x="8" y="13"/>
                      <a:pt x="5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43" name="Freeform 104"/>
              <p:cNvSpPr>
                <a:spLocks/>
              </p:cNvSpPr>
              <p:nvPr/>
            </p:nvSpPr>
            <p:spPr bwMode="auto">
              <a:xfrm>
                <a:off x="2807946" y="2857262"/>
                <a:ext cx="17288" cy="16240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1" y="5"/>
                  </a:cxn>
                  <a:cxn ang="0">
                    <a:pos x="9" y="1"/>
                  </a:cxn>
                  <a:cxn ang="0">
                    <a:pos x="13" y="8"/>
                  </a:cxn>
                  <a:cxn ang="0">
                    <a:pos x="5" y="12"/>
                  </a:cxn>
                </a:cxnLst>
                <a:rect l="0" t="0" r="r" b="b"/>
                <a:pathLst>
                  <a:path w="14" h="13">
                    <a:moveTo>
                      <a:pt x="5" y="12"/>
                    </a:moveTo>
                    <a:cubicBezTo>
                      <a:pt x="2" y="11"/>
                      <a:pt x="0" y="8"/>
                      <a:pt x="1" y="5"/>
                    </a:cubicBezTo>
                    <a:cubicBezTo>
                      <a:pt x="2" y="1"/>
                      <a:pt x="6" y="0"/>
                      <a:pt x="9" y="1"/>
                    </a:cubicBezTo>
                    <a:cubicBezTo>
                      <a:pt x="12" y="2"/>
                      <a:pt x="14" y="5"/>
                      <a:pt x="13" y="8"/>
                    </a:cubicBezTo>
                    <a:cubicBezTo>
                      <a:pt x="12" y="11"/>
                      <a:pt x="9" y="13"/>
                      <a:pt x="5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</p:grpSp>
        <p:grpSp>
          <p:nvGrpSpPr>
            <p:cNvPr id="22" name="Arrow 04"/>
            <p:cNvGrpSpPr/>
            <p:nvPr/>
          </p:nvGrpSpPr>
          <p:grpSpPr>
            <a:xfrm rot="10800000">
              <a:off x="5837483" y="4286142"/>
              <a:ext cx="846522" cy="964982"/>
              <a:chOff x="2491000" y="1970327"/>
              <a:chExt cx="1591526" cy="1140996"/>
            </a:xfrm>
          </p:grpSpPr>
          <p:sp>
            <p:nvSpPr>
              <p:cNvPr id="23" name="Freeform 105"/>
              <p:cNvSpPr>
                <a:spLocks/>
              </p:cNvSpPr>
              <p:nvPr/>
            </p:nvSpPr>
            <p:spPr bwMode="auto">
              <a:xfrm>
                <a:off x="2491000" y="1970327"/>
                <a:ext cx="1591526" cy="1140996"/>
              </a:xfrm>
              <a:custGeom>
                <a:avLst/>
                <a:gdLst/>
                <a:ahLst/>
                <a:cxnLst>
                  <a:cxn ang="0">
                    <a:pos x="3038" y="323"/>
                  </a:cxn>
                  <a:cxn ang="0">
                    <a:pos x="1408" y="323"/>
                  </a:cxn>
                  <a:cxn ang="0">
                    <a:pos x="1408" y="0"/>
                  </a:cxn>
                  <a:cxn ang="0">
                    <a:pos x="0" y="1089"/>
                  </a:cxn>
                  <a:cxn ang="0">
                    <a:pos x="1408" y="2178"/>
                  </a:cxn>
                  <a:cxn ang="0">
                    <a:pos x="1408" y="1854"/>
                  </a:cxn>
                  <a:cxn ang="0">
                    <a:pos x="3038" y="1854"/>
                  </a:cxn>
                </a:cxnLst>
                <a:rect l="0" t="0" r="r" b="b"/>
                <a:pathLst>
                  <a:path w="3038" h="2178">
                    <a:moveTo>
                      <a:pt x="3038" y="323"/>
                    </a:moveTo>
                    <a:lnTo>
                      <a:pt x="1408" y="323"/>
                    </a:lnTo>
                    <a:lnTo>
                      <a:pt x="1408" y="0"/>
                    </a:lnTo>
                    <a:lnTo>
                      <a:pt x="0" y="1089"/>
                    </a:lnTo>
                    <a:lnTo>
                      <a:pt x="1408" y="2178"/>
                    </a:lnTo>
                    <a:lnTo>
                      <a:pt x="1408" y="1854"/>
                    </a:lnTo>
                    <a:lnTo>
                      <a:pt x="3038" y="1854"/>
                    </a:lnTo>
                  </a:path>
                </a:pathLst>
              </a:cu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24" name="Line 106"/>
              <p:cNvSpPr>
                <a:spLocks noChangeShapeType="1"/>
              </p:cNvSpPr>
              <p:nvPr/>
            </p:nvSpPr>
            <p:spPr bwMode="auto">
              <a:xfrm flipH="1">
                <a:off x="3410400" y="2879249"/>
                <a:ext cx="614787" cy="0"/>
              </a:xfrm>
              <a:prstGeom prst="lin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25" name="Oval 107"/>
              <p:cNvSpPr>
                <a:spLocks noChangeArrowheads="1"/>
              </p:cNvSpPr>
              <p:nvPr/>
            </p:nvSpPr>
            <p:spPr bwMode="auto">
              <a:xfrm>
                <a:off x="3352250" y="2849913"/>
                <a:ext cx="58150" cy="57102"/>
              </a:xfrm>
              <a:prstGeom prst="ellips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26" name="Line 108"/>
              <p:cNvSpPr>
                <a:spLocks noChangeShapeType="1"/>
              </p:cNvSpPr>
              <p:nvPr/>
            </p:nvSpPr>
            <p:spPr bwMode="auto">
              <a:xfrm flipH="1">
                <a:off x="3410400" y="2203455"/>
                <a:ext cx="614787" cy="0"/>
              </a:xfrm>
              <a:prstGeom prst="lin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27" name="Oval 109"/>
              <p:cNvSpPr>
                <a:spLocks noChangeArrowheads="1"/>
              </p:cNvSpPr>
              <p:nvPr/>
            </p:nvSpPr>
            <p:spPr bwMode="auto">
              <a:xfrm>
                <a:off x="3352250" y="2174643"/>
                <a:ext cx="58150" cy="56578"/>
              </a:xfrm>
              <a:prstGeom prst="ellips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28" name="Freeform 110"/>
              <p:cNvSpPr>
                <a:spLocks/>
              </p:cNvSpPr>
              <p:nvPr/>
            </p:nvSpPr>
            <p:spPr bwMode="auto">
              <a:xfrm>
                <a:off x="2588968" y="2366380"/>
                <a:ext cx="226314" cy="348899"/>
              </a:xfrm>
              <a:custGeom>
                <a:avLst/>
                <a:gdLst/>
                <a:ahLst/>
                <a:cxnLst>
                  <a:cxn ang="0">
                    <a:pos x="432" y="666"/>
                  </a:cxn>
                  <a:cxn ang="0">
                    <a:pos x="0" y="333"/>
                  </a:cxn>
                  <a:cxn ang="0">
                    <a:pos x="432" y="0"/>
                  </a:cxn>
                </a:cxnLst>
                <a:rect l="0" t="0" r="r" b="b"/>
                <a:pathLst>
                  <a:path w="432" h="666">
                    <a:moveTo>
                      <a:pt x="432" y="666"/>
                    </a:moveTo>
                    <a:lnTo>
                      <a:pt x="0" y="333"/>
                    </a:lnTo>
                    <a:lnTo>
                      <a:pt x="432" y="0"/>
                    </a:lnTo>
                  </a:path>
                </a:pathLst>
              </a:cu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29" name="Oval 111"/>
              <p:cNvSpPr>
                <a:spLocks noChangeArrowheads="1"/>
              </p:cNvSpPr>
              <p:nvPr/>
            </p:nvSpPr>
            <p:spPr bwMode="auto">
              <a:xfrm>
                <a:off x="2789073" y="2690656"/>
                <a:ext cx="50816" cy="502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008BBC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30" name="Oval 112"/>
              <p:cNvSpPr>
                <a:spLocks noChangeArrowheads="1"/>
              </p:cNvSpPr>
              <p:nvPr/>
            </p:nvSpPr>
            <p:spPr bwMode="auto">
              <a:xfrm>
                <a:off x="2789086" y="2340197"/>
                <a:ext cx="50816" cy="5081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008BBC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</p:grpSp>
      </p:grpSp>
      <p:sp>
        <p:nvSpPr>
          <p:cNvPr id="94" name="Freeform 12">
            <a:extLst>
              <a:ext uri="{FF2B5EF4-FFF2-40B4-BE49-F238E27FC236}">
                <a16:creationId xmlns:a16="http://schemas.microsoft.com/office/drawing/2014/main" id="{4474EEFF-8553-4D4A-92C1-1DE15C86F071}"/>
              </a:ext>
            </a:extLst>
          </p:cNvPr>
          <p:cNvSpPr/>
          <p:nvPr/>
        </p:nvSpPr>
        <p:spPr>
          <a:xfrm>
            <a:off x="250891" y="929023"/>
            <a:ext cx="799321" cy="1919999"/>
          </a:xfrm>
          <a:custGeom>
            <a:avLst/>
            <a:gdLst>
              <a:gd name="connsiteX0" fmla="*/ 0 w 534870"/>
              <a:gd name="connsiteY0" fmla="*/ 0 h 1503300"/>
              <a:gd name="connsiteX1" fmla="*/ 534870 w 534870"/>
              <a:gd name="connsiteY1" fmla="*/ 0 h 1503300"/>
              <a:gd name="connsiteX2" fmla="*/ 534870 w 534870"/>
              <a:gd name="connsiteY2" fmla="*/ 105212 h 1503300"/>
              <a:gd name="connsiteX3" fmla="*/ 95421 w 534870"/>
              <a:gd name="connsiteY3" fmla="*/ 105212 h 1503300"/>
              <a:gd name="connsiteX4" fmla="*/ 95421 w 534870"/>
              <a:gd name="connsiteY4" fmla="*/ 1420086 h 1503300"/>
              <a:gd name="connsiteX5" fmla="*/ 534870 w 534870"/>
              <a:gd name="connsiteY5" fmla="*/ 1420086 h 1503300"/>
              <a:gd name="connsiteX6" fmla="*/ 534870 w 534870"/>
              <a:gd name="connsiteY6" fmla="*/ 1503300 h 1503300"/>
              <a:gd name="connsiteX7" fmla="*/ 0 w 534870"/>
              <a:gd name="connsiteY7" fmla="*/ 1503300 h 15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4870" h="1503300">
                <a:moveTo>
                  <a:pt x="0" y="0"/>
                </a:moveTo>
                <a:lnTo>
                  <a:pt x="534870" y="0"/>
                </a:lnTo>
                <a:lnTo>
                  <a:pt x="534870" y="105212"/>
                </a:lnTo>
                <a:lnTo>
                  <a:pt x="95421" y="105212"/>
                </a:lnTo>
                <a:lnTo>
                  <a:pt x="95421" y="1420086"/>
                </a:lnTo>
                <a:lnTo>
                  <a:pt x="534870" y="1420086"/>
                </a:lnTo>
                <a:lnTo>
                  <a:pt x="534870" y="1503300"/>
                </a:lnTo>
                <a:lnTo>
                  <a:pt x="0" y="15033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9" name="Группа 8"/>
          <p:cNvGrpSpPr/>
          <p:nvPr/>
        </p:nvGrpSpPr>
        <p:grpSpPr>
          <a:xfrm>
            <a:off x="7246796" y="970803"/>
            <a:ext cx="4762749" cy="1855310"/>
            <a:chOff x="5928783" y="907398"/>
            <a:chExt cx="3062405" cy="150179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928783" y="907398"/>
              <a:ext cx="3005653" cy="7982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2133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28783" y="982910"/>
              <a:ext cx="3062405" cy="1426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594" indent="-228594">
                <a:buFont typeface="Wingdings" panose="05000000000000000000" pitchFamily="2" charset="2"/>
                <a:buChar char="q"/>
              </a:pPr>
              <a:r>
                <a:rPr lang="ru-RU" sz="155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сформирован список предприятий, готовых предоставить производимые товары по себестоимости для передачи социально уязвимым категориям граждан </a:t>
              </a:r>
            </a:p>
            <a:p>
              <a:pPr marL="228594" indent="-228594">
                <a:buFont typeface="Wingdings" panose="05000000000000000000" pitchFamily="2" charset="2"/>
                <a:buChar char="q"/>
              </a:pPr>
              <a:r>
                <a:rPr lang="ru-RU" sz="155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сформирован список производителей пищевой и перерабатывающей промышленности на территории Новосибирской области</a:t>
              </a:r>
            </a:p>
          </p:txBody>
        </p:sp>
      </p:grpSp>
      <p:sp>
        <p:nvSpPr>
          <p:cNvPr id="70" name="Прямоугольник 69"/>
          <p:cNvSpPr/>
          <p:nvPr/>
        </p:nvSpPr>
        <p:spPr>
          <a:xfrm>
            <a:off x="382686" y="3024727"/>
            <a:ext cx="5973727" cy="2514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183C5C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Обеспечение индивидуального подхода при рассмотрении предложений СОНКО об изменении условий соглашений о предоставлении субсидии из областного бюджета Новосибирской области на финансовое обеспечение затрат, в том числе оказание общественно полезных услуг, включая предложения об изменении размера субсидии с финансово-экономическим обоснованием, а также обращения в целях получения разъяснений в связи с исполнением соглашения, продления срока его исполнения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Группа 70"/>
          <p:cNvGrpSpPr/>
          <p:nvPr/>
        </p:nvGrpSpPr>
        <p:grpSpPr>
          <a:xfrm>
            <a:off x="6403332" y="3403923"/>
            <a:ext cx="699436" cy="711427"/>
            <a:chOff x="5837482" y="4281653"/>
            <a:chExt cx="958258" cy="964980"/>
          </a:xfrm>
        </p:grpSpPr>
        <p:grpSp>
          <p:nvGrpSpPr>
            <p:cNvPr id="73" name="Secondary lines 04"/>
            <p:cNvGrpSpPr/>
            <p:nvPr/>
          </p:nvGrpSpPr>
          <p:grpSpPr>
            <a:xfrm rot="10800000">
              <a:off x="6468054" y="4480486"/>
              <a:ext cx="327686" cy="624712"/>
              <a:chOff x="2302931" y="2134838"/>
              <a:chExt cx="616077" cy="738664"/>
            </a:xfrm>
          </p:grpSpPr>
          <p:sp>
            <p:nvSpPr>
              <p:cNvPr id="83" name="Line 92"/>
              <p:cNvSpPr>
                <a:spLocks noChangeShapeType="1"/>
              </p:cNvSpPr>
              <p:nvPr/>
            </p:nvSpPr>
            <p:spPr bwMode="auto">
              <a:xfrm flipV="1">
                <a:off x="2397228" y="2498408"/>
                <a:ext cx="53959" cy="42434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4" name="Line 93"/>
              <p:cNvSpPr>
                <a:spLocks noChangeShapeType="1"/>
              </p:cNvSpPr>
              <p:nvPr/>
            </p:nvSpPr>
            <p:spPr bwMode="auto">
              <a:xfrm flipV="1">
                <a:off x="2332792" y="2402015"/>
                <a:ext cx="149828" cy="115252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5" name="Line 94"/>
              <p:cNvSpPr>
                <a:spLocks noChangeShapeType="1"/>
              </p:cNvSpPr>
              <p:nvPr/>
            </p:nvSpPr>
            <p:spPr bwMode="auto">
              <a:xfrm flipV="1">
                <a:off x="2508290" y="2360105"/>
                <a:ext cx="27242" cy="22003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6" name="Line 95"/>
              <p:cNvSpPr>
                <a:spLocks noChangeShapeType="1"/>
              </p:cNvSpPr>
              <p:nvPr/>
            </p:nvSpPr>
            <p:spPr bwMode="auto">
              <a:xfrm flipV="1">
                <a:off x="2489954" y="2211324"/>
                <a:ext cx="332661" cy="257746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7" name="Line 96"/>
              <p:cNvSpPr>
                <a:spLocks noChangeShapeType="1"/>
              </p:cNvSpPr>
              <p:nvPr/>
            </p:nvSpPr>
            <p:spPr bwMode="auto">
              <a:xfrm>
                <a:off x="2428137" y="2565464"/>
                <a:ext cx="217408" cy="167116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8" name="Line 97"/>
              <p:cNvSpPr>
                <a:spLocks noChangeShapeType="1"/>
              </p:cNvSpPr>
              <p:nvPr/>
            </p:nvSpPr>
            <p:spPr bwMode="auto">
              <a:xfrm>
                <a:off x="2302931" y="2540841"/>
                <a:ext cx="241506" cy="186499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9" name="Line 98"/>
              <p:cNvSpPr>
                <a:spLocks noChangeShapeType="1"/>
              </p:cNvSpPr>
              <p:nvPr/>
            </p:nvSpPr>
            <p:spPr bwMode="auto">
              <a:xfrm>
                <a:off x="2597349" y="2768203"/>
                <a:ext cx="86963" cy="68104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90" name="Line 99"/>
              <p:cNvSpPr>
                <a:spLocks noChangeShapeType="1"/>
              </p:cNvSpPr>
              <p:nvPr/>
            </p:nvSpPr>
            <p:spPr bwMode="auto">
              <a:xfrm>
                <a:off x="2672787" y="2753535"/>
                <a:ext cx="12573" cy="11001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91" name="Line 100"/>
              <p:cNvSpPr>
                <a:spLocks noChangeShapeType="1"/>
              </p:cNvSpPr>
              <p:nvPr/>
            </p:nvSpPr>
            <p:spPr bwMode="auto">
              <a:xfrm>
                <a:off x="2728841" y="2797016"/>
                <a:ext cx="55531" cy="44529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92" name="Line 101"/>
              <p:cNvSpPr>
                <a:spLocks noChangeShapeType="1"/>
              </p:cNvSpPr>
              <p:nvPr/>
            </p:nvSpPr>
            <p:spPr bwMode="auto">
              <a:xfrm flipV="1">
                <a:off x="2852476" y="2166795"/>
                <a:ext cx="27242" cy="22527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93" name="Freeform 102"/>
              <p:cNvSpPr>
                <a:spLocks/>
              </p:cNvSpPr>
              <p:nvPr/>
            </p:nvSpPr>
            <p:spPr bwMode="auto">
              <a:xfrm>
                <a:off x="2562773" y="2323957"/>
                <a:ext cx="17288" cy="17288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1" y="5"/>
                  </a:cxn>
                  <a:cxn ang="0">
                    <a:pos x="9" y="1"/>
                  </a:cxn>
                  <a:cxn ang="0">
                    <a:pos x="13" y="9"/>
                  </a:cxn>
                  <a:cxn ang="0">
                    <a:pos x="5" y="13"/>
                  </a:cxn>
                </a:cxnLst>
                <a:rect l="0" t="0" r="r" b="b"/>
                <a:pathLst>
                  <a:path w="14" h="14">
                    <a:moveTo>
                      <a:pt x="5" y="13"/>
                    </a:move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2" y="2"/>
                      <a:pt x="14" y="6"/>
                      <a:pt x="13" y="9"/>
                    </a:cubicBezTo>
                    <a:cubicBezTo>
                      <a:pt x="12" y="12"/>
                      <a:pt x="8" y="14"/>
                      <a:pt x="5" y="1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02" name="Freeform 103"/>
              <p:cNvSpPr>
                <a:spLocks/>
              </p:cNvSpPr>
              <p:nvPr/>
            </p:nvSpPr>
            <p:spPr bwMode="auto">
              <a:xfrm>
                <a:off x="2903292" y="2134838"/>
                <a:ext cx="15716" cy="16240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1" y="4"/>
                  </a:cxn>
                  <a:cxn ang="0">
                    <a:pos x="9" y="1"/>
                  </a:cxn>
                  <a:cxn ang="0">
                    <a:pos x="12" y="8"/>
                  </a:cxn>
                  <a:cxn ang="0">
                    <a:pos x="5" y="12"/>
                  </a:cxn>
                </a:cxnLst>
                <a:rect l="0" t="0" r="r" b="b"/>
                <a:pathLst>
                  <a:path w="13" h="13">
                    <a:moveTo>
                      <a:pt x="5" y="12"/>
                    </a:moveTo>
                    <a:cubicBezTo>
                      <a:pt x="2" y="11"/>
                      <a:pt x="0" y="8"/>
                      <a:pt x="1" y="4"/>
                    </a:cubicBezTo>
                    <a:cubicBezTo>
                      <a:pt x="2" y="1"/>
                      <a:pt x="5" y="0"/>
                      <a:pt x="9" y="1"/>
                    </a:cubicBezTo>
                    <a:cubicBezTo>
                      <a:pt x="12" y="2"/>
                      <a:pt x="13" y="5"/>
                      <a:pt x="12" y="8"/>
                    </a:cubicBezTo>
                    <a:cubicBezTo>
                      <a:pt x="11" y="11"/>
                      <a:pt x="8" y="13"/>
                      <a:pt x="5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03" name="Freeform 104"/>
              <p:cNvSpPr>
                <a:spLocks/>
              </p:cNvSpPr>
              <p:nvPr/>
            </p:nvSpPr>
            <p:spPr bwMode="auto">
              <a:xfrm>
                <a:off x="2807946" y="2857262"/>
                <a:ext cx="17288" cy="16240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1" y="5"/>
                  </a:cxn>
                  <a:cxn ang="0">
                    <a:pos x="9" y="1"/>
                  </a:cxn>
                  <a:cxn ang="0">
                    <a:pos x="13" y="8"/>
                  </a:cxn>
                  <a:cxn ang="0">
                    <a:pos x="5" y="12"/>
                  </a:cxn>
                </a:cxnLst>
                <a:rect l="0" t="0" r="r" b="b"/>
                <a:pathLst>
                  <a:path w="14" h="13">
                    <a:moveTo>
                      <a:pt x="5" y="12"/>
                    </a:moveTo>
                    <a:cubicBezTo>
                      <a:pt x="2" y="11"/>
                      <a:pt x="0" y="8"/>
                      <a:pt x="1" y="5"/>
                    </a:cubicBezTo>
                    <a:cubicBezTo>
                      <a:pt x="2" y="1"/>
                      <a:pt x="6" y="0"/>
                      <a:pt x="9" y="1"/>
                    </a:cubicBezTo>
                    <a:cubicBezTo>
                      <a:pt x="12" y="2"/>
                      <a:pt x="14" y="5"/>
                      <a:pt x="13" y="8"/>
                    </a:cubicBezTo>
                    <a:cubicBezTo>
                      <a:pt x="12" y="11"/>
                      <a:pt x="9" y="13"/>
                      <a:pt x="5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</p:grpSp>
        <p:grpSp>
          <p:nvGrpSpPr>
            <p:cNvPr id="74" name="Arrow 04"/>
            <p:cNvGrpSpPr/>
            <p:nvPr/>
          </p:nvGrpSpPr>
          <p:grpSpPr>
            <a:xfrm rot="10800000">
              <a:off x="5837482" y="4281653"/>
              <a:ext cx="846522" cy="964980"/>
              <a:chOff x="2491003" y="1975638"/>
              <a:chExt cx="1591526" cy="1140994"/>
            </a:xfrm>
          </p:grpSpPr>
          <p:sp>
            <p:nvSpPr>
              <p:cNvPr id="75" name="Freeform 105"/>
              <p:cNvSpPr>
                <a:spLocks/>
              </p:cNvSpPr>
              <p:nvPr/>
            </p:nvSpPr>
            <p:spPr bwMode="auto">
              <a:xfrm>
                <a:off x="2491003" y="1975638"/>
                <a:ext cx="1591526" cy="1140994"/>
              </a:xfrm>
              <a:custGeom>
                <a:avLst/>
                <a:gdLst/>
                <a:ahLst/>
                <a:cxnLst>
                  <a:cxn ang="0">
                    <a:pos x="3038" y="323"/>
                  </a:cxn>
                  <a:cxn ang="0">
                    <a:pos x="1408" y="323"/>
                  </a:cxn>
                  <a:cxn ang="0">
                    <a:pos x="1408" y="0"/>
                  </a:cxn>
                  <a:cxn ang="0">
                    <a:pos x="0" y="1089"/>
                  </a:cxn>
                  <a:cxn ang="0">
                    <a:pos x="1408" y="2178"/>
                  </a:cxn>
                  <a:cxn ang="0">
                    <a:pos x="1408" y="1854"/>
                  </a:cxn>
                  <a:cxn ang="0">
                    <a:pos x="3038" y="1854"/>
                  </a:cxn>
                </a:cxnLst>
                <a:rect l="0" t="0" r="r" b="b"/>
                <a:pathLst>
                  <a:path w="3038" h="2178">
                    <a:moveTo>
                      <a:pt x="3038" y="323"/>
                    </a:moveTo>
                    <a:lnTo>
                      <a:pt x="1408" y="323"/>
                    </a:lnTo>
                    <a:lnTo>
                      <a:pt x="1408" y="0"/>
                    </a:lnTo>
                    <a:lnTo>
                      <a:pt x="0" y="1089"/>
                    </a:lnTo>
                    <a:lnTo>
                      <a:pt x="1408" y="2178"/>
                    </a:lnTo>
                    <a:lnTo>
                      <a:pt x="1408" y="1854"/>
                    </a:lnTo>
                    <a:lnTo>
                      <a:pt x="3038" y="1854"/>
                    </a:lnTo>
                  </a:path>
                </a:pathLst>
              </a:cu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76" name="Line 106"/>
              <p:cNvSpPr>
                <a:spLocks noChangeShapeType="1"/>
              </p:cNvSpPr>
              <p:nvPr/>
            </p:nvSpPr>
            <p:spPr bwMode="auto">
              <a:xfrm flipH="1">
                <a:off x="3410400" y="2879249"/>
                <a:ext cx="614787" cy="0"/>
              </a:xfrm>
              <a:prstGeom prst="lin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77" name="Oval 107"/>
              <p:cNvSpPr>
                <a:spLocks noChangeArrowheads="1"/>
              </p:cNvSpPr>
              <p:nvPr/>
            </p:nvSpPr>
            <p:spPr bwMode="auto">
              <a:xfrm>
                <a:off x="3352250" y="2849913"/>
                <a:ext cx="58150" cy="57102"/>
              </a:xfrm>
              <a:prstGeom prst="ellips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78" name="Line 108"/>
              <p:cNvSpPr>
                <a:spLocks noChangeShapeType="1"/>
              </p:cNvSpPr>
              <p:nvPr/>
            </p:nvSpPr>
            <p:spPr bwMode="auto">
              <a:xfrm flipH="1">
                <a:off x="3410400" y="2203455"/>
                <a:ext cx="614787" cy="0"/>
              </a:xfrm>
              <a:prstGeom prst="lin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79" name="Oval 109"/>
              <p:cNvSpPr>
                <a:spLocks noChangeArrowheads="1"/>
              </p:cNvSpPr>
              <p:nvPr/>
            </p:nvSpPr>
            <p:spPr bwMode="auto">
              <a:xfrm>
                <a:off x="3352250" y="2174643"/>
                <a:ext cx="58150" cy="56578"/>
              </a:xfrm>
              <a:prstGeom prst="ellips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0" name="Freeform 110"/>
              <p:cNvSpPr>
                <a:spLocks/>
              </p:cNvSpPr>
              <p:nvPr/>
            </p:nvSpPr>
            <p:spPr bwMode="auto">
              <a:xfrm>
                <a:off x="2588968" y="2366380"/>
                <a:ext cx="226314" cy="348899"/>
              </a:xfrm>
              <a:custGeom>
                <a:avLst/>
                <a:gdLst/>
                <a:ahLst/>
                <a:cxnLst>
                  <a:cxn ang="0">
                    <a:pos x="432" y="666"/>
                  </a:cxn>
                  <a:cxn ang="0">
                    <a:pos x="0" y="333"/>
                  </a:cxn>
                  <a:cxn ang="0">
                    <a:pos x="432" y="0"/>
                  </a:cxn>
                </a:cxnLst>
                <a:rect l="0" t="0" r="r" b="b"/>
                <a:pathLst>
                  <a:path w="432" h="666">
                    <a:moveTo>
                      <a:pt x="432" y="666"/>
                    </a:moveTo>
                    <a:lnTo>
                      <a:pt x="0" y="333"/>
                    </a:lnTo>
                    <a:lnTo>
                      <a:pt x="432" y="0"/>
                    </a:lnTo>
                  </a:path>
                </a:pathLst>
              </a:cu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1" name="Oval 111"/>
              <p:cNvSpPr>
                <a:spLocks noChangeArrowheads="1"/>
              </p:cNvSpPr>
              <p:nvPr/>
            </p:nvSpPr>
            <p:spPr bwMode="auto">
              <a:xfrm>
                <a:off x="2789073" y="2690656"/>
                <a:ext cx="50816" cy="502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008BBC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82" name="Oval 112"/>
              <p:cNvSpPr>
                <a:spLocks noChangeArrowheads="1"/>
              </p:cNvSpPr>
              <p:nvPr/>
            </p:nvSpPr>
            <p:spPr bwMode="auto">
              <a:xfrm>
                <a:off x="2789086" y="2340197"/>
                <a:ext cx="50816" cy="5081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008BBC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</p:grpSp>
      </p:grpSp>
      <p:sp>
        <p:nvSpPr>
          <p:cNvPr id="72" name="Freeform 12">
            <a:extLst>
              <a:ext uri="{FF2B5EF4-FFF2-40B4-BE49-F238E27FC236}">
                <a16:creationId xmlns:a16="http://schemas.microsoft.com/office/drawing/2014/main" id="{4474EEFF-8553-4D4A-92C1-1DE15C86F071}"/>
              </a:ext>
            </a:extLst>
          </p:cNvPr>
          <p:cNvSpPr/>
          <p:nvPr/>
        </p:nvSpPr>
        <p:spPr>
          <a:xfrm>
            <a:off x="250891" y="2899036"/>
            <a:ext cx="799321" cy="2514904"/>
          </a:xfrm>
          <a:custGeom>
            <a:avLst/>
            <a:gdLst>
              <a:gd name="connsiteX0" fmla="*/ 0 w 534870"/>
              <a:gd name="connsiteY0" fmla="*/ 0 h 1503300"/>
              <a:gd name="connsiteX1" fmla="*/ 534870 w 534870"/>
              <a:gd name="connsiteY1" fmla="*/ 0 h 1503300"/>
              <a:gd name="connsiteX2" fmla="*/ 534870 w 534870"/>
              <a:gd name="connsiteY2" fmla="*/ 105212 h 1503300"/>
              <a:gd name="connsiteX3" fmla="*/ 95421 w 534870"/>
              <a:gd name="connsiteY3" fmla="*/ 105212 h 1503300"/>
              <a:gd name="connsiteX4" fmla="*/ 95421 w 534870"/>
              <a:gd name="connsiteY4" fmla="*/ 1420086 h 1503300"/>
              <a:gd name="connsiteX5" fmla="*/ 534870 w 534870"/>
              <a:gd name="connsiteY5" fmla="*/ 1420086 h 1503300"/>
              <a:gd name="connsiteX6" fmla="*/ 534870 w 534870"/>
              <a:gd name="connsiteY6" fmla="*/ 1503300 h 1503300"/>
              <a:gd name="connsiteX7" fmla="*/ 0 w 534870"/>
              <a:gd name="connsiteY7" fmla="*/ 1503300 h 15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4870" h="1503300">
                <a:moveTo>
                  <a:pt x="0" y="0"/>
                </a:moveTo>
                <a:lnTo>
                  <a:pt x="534870" y="0"/>
                </a:lnTo>
                <a:lnTo>
                  <a:pt x="534870" y="105212"/>
                </a:lnTo>
                <a:lnTo>
                  <a:pt x="95421" y="105212"/>
                </a:lnTo>
                <a:lnTo>
                  <a:pt x="95421" y="1420086"/>
                </a:lnTo>
                <a:lnTo>
                  <a:pt x="534870" y="1420086"/>
                </a:lnTo>
                <a:lnTo>
                  <a:pt x="534870" y="1503300"/>
                </a:lnTo>
                <a:lnTo>
                  <a:pt x="0" y="15033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67" name="Группа 66"/>
          <p:cNvGrpSpPr/>
          <p:nvPr/>
        </p:nvGrpSpPr>
        <p:grpSpPr>
          <a:xfrm>
            <a:off x="7214275" y="3167093"/>
            <a:ext cx="4855451" cy="928037"/>
            <a:chOff x="5928783" y="1347614"/>
            <a:chExt cx="3123428" cy="638846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5928783" y="1347614"/>
              <a:ext cx="3005653" cy="7982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2133" dirty="0">
                <a:solidFill>
                  <a:schemeClr val="bg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937650" y="1430305"/>
              <a:ext cx="3114561" cy="556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594" indent="-228594">
                <a:buFont typeface="Wingdings" panose="05000000000000000000" pitchFamily="2" charset="2"/>
                <a:buChar char="q"/>
              </a:pPr>
              <a:r>
                <a:rPr lang="ru-RU" sz="155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реализуется рассмотрение обращений получателей субсидии об изменении условий соглашений</a:t>
              </a:r>
            </a:p>
          </p:txBody>
        </p:sp>
      </p:grpSp>
      <p:sp>
        <p:nvSpPr>
          <p:cNvPr id="96" name="Прямоугольник 95"/>
          <p:cNvSpPr/>
          <p:nvPr/>
        </p:nvSpPr>
        <p:spPr>
          <a:xfrm>
            <a:off x="347684" y="5766112"/>
            <a:ext cx="6816762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1600" dirty="0">
                <a:solidFill>
                  <a:srgbClr val="183C5C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Упрощение процесса сдачи финансовой отчетности  </a:t>
            </a:r>
          </a:p>
        </p:txBody>
      </p:sp>
      <p:grpSp>
        <p:nvGrpSpPr>
          <p:cNvPr id="97" name="Группа 96"/>
          <p:cNvGrpSpPr/>
          <p:nvPr/>
        </p:nvGrpSpPr>
        <p:grpSpPr>
          <a:xfrm>
            <a:off x="6425593" y="5680080"/>
            <a:ext cx="699437" cy="652980"/>
            <a:chOff x="5837480" y="4286143"/>
            <a:chExt cx="958260" cy="964980"/>
          </a:xfrm>
        </p:grpSpPr>
        <p:grpSp>
          <p:nvGrpSpPr>
            <p:cNvPr id="104" name="Secondary lines 04"/>
            <p:cNvGrpSpPr/>
            <p:nvPr/>
          </p:nvGrpSpPr>
          <p:grpSpPr>
            <a:xfrm rot="10800000">
              <a:off x="6468054" y="4480486"/>
              <a:ext cx="327686" cy="624712"/>
              <a:chOff x="2302931" y="2134838"/>
              <a:chExt cx="616077" cy="738664"/>
            </a:xfrm>
          </p:grpSpPr>
          <p:sp>
            <p:nvSpPr>
              <p:cNvPr id="114" name="Line 92"/>
              <p:cNvSpPr>
                <a:spLocks noChangeShapeType="1"/>
              </p:cNvSpPr>
              <p:nvPr/>
            </p:nvSpPr>
            <p:spPr bwMode="auto">
              <a:xfrm flipV="1">
                <a:off x="2397228" y="2498408"/>
                <a:ext cx="53959" cy="42434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5" name="Line 93"/>
              <p:cNvSpPr>
                <a:spLocks noChangeShapeType="1"/>
              </p:cNvSpPr>
              <p:nvPr/>
            </p:nvSpPr>
            <p:spPr bwMode="auto">
              <a:xfrm flipV="1">
                <a:off x="2332792" y="2402015"/>
                <a:ext cx="149828" cy="115252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6" name="Line 94"/>
              <p:cNvSpPr>
                <a:spLocks noChangeShapeType="1"/>
              </p:cNvSpPr>
              <p:nvPr/>
            </p:nvSpPr>
            <p:spPr bwMode="auto">
              <a:xfrm flipV="1">
                <a:off x="2508290" y="2360105"/>
                <a:ext cx="27242" cy="22003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7" name="Line 95"/>
              <p:cNvSpPr>
                <a:spLocks noChangeShapeType="1"/>
              </p:cNvSpPr>
              <p:nvPr/>
            </p:nvSpPr>
            <p:spPr bwMode="auto">
              <a:xfrm flipV="1">
                <a:off x="2489954" y="2211324"/>
                <a:ext cx="332661" cy="257746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8" name="Line 96"/>
              <p:cNvSpPr>
                <a:spLocks noChangeShapeType="1"/>
              </p:cNvSpPr>
              <p:nvPr/>
            </p:nvSpPr>
            <p:spPr bwMode="auto">
              <a:xfrm>
                <a:off x="2428137" y="2565464"/>
                <a:ext cx="217408" cy="167116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9" name="Line 97"/>
              <p:cNvSpPr>
                <a:spLocks noChangeShapeType="1"/>
              </p:cNvSpPr>
              <p:nvPr/>
            </p:nvSpPr>
            <p:spPr bwMode="auto">
              <a:xfrm>
                <a:off x="2302931" y="2540841"/>
                <a:ext cx="241506" cy="186499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0" name="Line 98"/>
              <p:cNvSpPr>
                <a:spLocks noChangeShapeType="1"/>
              </p:cNvSpPr>
              <p:nvPr/>
            </p:nvSpPr>
            <p:spPr bwMode="auto">
              <a:xfrm>
                <a:off x="2597349" y="2768203"/>
                <a:ext cx="86963" cy="68104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1" name="Line 99"/>
              <p:cNvSpPr>
                <a:spLocks noChangeShapeType="1"/>
              </p:cNvSpPr>
              <p:nvPr/>
            </p:nvSpPr>
            <p:spPr bwMode="auto">
              <a:xfrm>
                <a:off x="2672787" y="2753535"/>
                <a:ext cx="12573" cy="11001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2" name="Line 100"/>
              <p:cNvSpPr>
                <a:spLocks noChangeShapeType="1"/>
              </p:cNvSpPr>
              <p:nvPr/>
            </p:nvSpPr>
            <p:spPr bwMode="auto">
              <a:xfrm>
                <a:off x="2728841" y="2797016"/>
                <a:ext cx="55531" cy="44529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3" name="Line 101"/>
              <p:cNvSpPr>
                <a:spLocks noChangeShapeType="1"/>
              </p:cNvSpPr>
              <p:nvPr/>
            </p:nvSpPr>
            <p:spPr bwMode="auto">
              <a:xfrm flipV="1">
                <a:off x="2852476" y="2166795"/>
                <a:ext cx="27242" cy="22527"/>
              </a:xfrm>
              <a:prstGeom prst="line">
                <a:avLst/>
              </a:prstGeom>
              <a:noFill/>
              <a:ln w="12700" cap="rnd">
                <a:solidFill>
                  <a:srgbClr val="29C7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4" name="Freeform 102"/>
              <p:cNvSpPr>
                <a:spLocks/>
              </p:cNvSpPr>
              <p:nvPr/>
            </p:nvSpPr>
            <p:spPr bwMode="auto">
              <a:xfrm>
                <a:off x="2562773" y="2323957"/>
                <a:ext cx="17288" cy="17288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1" y="5"/>
                  </a:cxn>
                  <a:cxn ang="0">
                    <a:pos x="9" y="1"/>
                  </a:cxn>
                  <a:cxn ang="0">
                    <a:pos x="13" y="9"/>
                  </a:cxn>
                  <a:cxn ang="0">
                    <a:pos x="5" y="13"/>
                  </a:cxn>
                </a:cxnLst>
                <a:rect l="0" t="0" r="r" b="b"/>
                <a:pathLst>
                  <a:path w="14" h="14">
                    <a:moveTo>
                      <a:pt x="5" y="13"/>
                    </a:moveTo>
                    <a:cubicBezTo>
                      <a:pt x="2" y="12"/>
                      <a:pt x="0" y="8"/>
                      <a:pt x="1" y="5"/>
                    </a:cubicBezTo>
                    <a:cubicBezTo>
                      <a:pt x="2" y="2"/>
                      <a:pt x="6" y="0"/>
                      <a:pt x="9" y="1"/>
                    </a:cubicBezTo>
                    <a:cubicBezTo>
                      <a:pt x="12" y="2"/>
                      <a:pt x="14" y="6"/>
                      <a:pt x="13" y="9"/>
                    </a:cubicBezTo>
                    <a:cubicBezTo>
                      <a:pt x="12" y="12"/>
                      <a:pt x="8" y="14"/>
                      <a:pt x="5" y="1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5" name="Freeform 103"/>
              <p:cNvSpPr>
                <a:spLocks/>
              </p:cNvSpPr>
              <p:nvPr/>
            </p:nvSpPr>
            <p:spPr bwMode="auto">
              <a:xfrm>
                <a:off x="2903292" y="2134838"/>
                <a:ext cx="15716" cy="16240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1" y="4"/>
                  </a:cxn>
                  <a:cxn ang="0">
                    <a:pos x="9" y="1"/>
                  </a:cxn>
                  <a:cxn ang="0">
                    <a:pos x="12" y="8"/>
                  </a:cxn>
                  <a:cxn ang="0">
                    <a:pos x="5" y="12"/>
                  </a:cxn>
                </a:cxnLst>
                <a:rect l="0" t="0" r="r" b="b"/>
                <a:pathLst>
                  <a:path w="13" h="13">
                    <a:moveTo>
                      <a:pt x="5" y="12"/>
                    </a:moveTo>
                    <a:cubicBezTo>
                      <a:pt x="2" y="11"/>
                      <a:pt x="0" y="8"/>
                      <a:pt x="1" y="4"/>
                    </a:cubicBezTo>
                    <a:cubicBezTo>
                      <a:pt x="2" y="1"/>
                      <a:pt x="5" y="0"/>
                      <a:pt x="9" y="1"/>
                    </a:cubicBezTo>
                    <a:cubicBezTo>
                      <a:pt x="12" y="2"/>
                      <a:pt x="13" y="5"/>
                      <a:pt x="12" y="8"/>
                    </a:cubicBezTo>
                    <a:cubicBezTo>
                      <a:pt x="11" y="11"/>
                      <a:pt x="8" y="13"/>
                      <a:pt x="5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26" name="Freeform 104"/>
              <p:cNvSpPr>
                <a:spLocks/>
              </p:cNvSpPr>
              <p:nvPr/>
            </p:nvSpPr>
            <p:spPr bwMode="auto">
              <a:xfrm>
                <a:off x="2807946" y="2857262"/>
                <a:ext cx="17288" cy="16240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1" y="5"/>
                  </a:cxn>
                  <a:cxn ang="0">
                    <a:pos x="9" y="1"/>
                  </a:cxn>
                  <a:cxn ang="0">
                    <a:pos x="13" y="8"/>
                  </a:cxn>
                  <a:cxn ang="0">
                    <a:pos x="5" y="12"/>
                  </a:cxn>
                </a:cxnLst>
                <a:rect l="0" t="0" r="r" b="b"/>
                <a:pathLst>
                  <a:path w="14" h="13">
                    <a:moveTo>
                      <a:pt x="5" y="12"/>
                    </a:moveTo>
                    <a:cubicBezTo>
                      <a:pt x="2" y="11"/>
                      <a:pt x="0" y="8"/>
                      <a:pt x="1" y="5"/>
                    </a:cubicBezTo>
                    <a:cubicBezTo>
                      <a:pt x="2" y="1"/>
                      <a:pt x="6" y="0"/>
                      <a:pt x="9" y="1"/>
                    </a:cubicBezTo>
                    <a:cubicBezTo>
                      <a:pt x="12" y="2"/>
                      <a:pt x="14" y="5"/>
                      <a:pt x="13" y="8"/>
                    </a:cubicBezTo>
                    <a:cubicBezTo>
                      <a:pt x="12" y="11"/>
                      <a:pt x="9" y="13"/>
                      <a:pt x="5" y="1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solidFill>
                  <a:srgbClr val="29C7FF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</p:grpSp>
        <p:grpSp>
          <p:nvGrpSpPr>
            <p:cNvPr id="105" name="Arrow 04"/>
            <p:cNvGrpSpPr/>
            <p:nvPr/>
          </p:nvGrpSpPr>
          <p:grpSpPr>
            <a:xfrm rot="10800000">
              <a:off x="5837480" y="4286143"/>
              <a:ext cx="846522" cy="964980"/>
              <a:chOff x="2491006" y="1970328"/>
              <a:chExt cx="1591526" cy="1140994"/>
            </a:xfrm>
          </p:grpSpPr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2491006" y="1970328"/>
                <a:ext cx="1591526" cy="1140994"/>
              </a:xfrm>
              <a:custGeom>
                <a:avLst/>
                <a:gdLst/>
                <a:ahLst/>
                <a:cxnLst>
                  <a:cxn ang="0">
                    <a:pos x="3038" y="323"/>
                  </a:cxn>
                  <a:cxn ang="0">
                    <a:pos x="1408" y="323"/>
                  </a:cxn>
                  <a:cxn ang="0">
                    <a:pos x="1408" y="0"/>
                  </a:cxn>
                  <a:cxn ang="0">
                    <a:pos x="0" y="1089"/>
                  </a:cxn>
                  <a:cxn ang="0">
                    <a:pos x="1408" y="2178"/>
                  </a:cxn>
                  <a:cxn ang="0">
                    <a:pos x="1408" y="1854"/>
                  </a:cxn>
                  <a:cxn ang="0">
                    <a:pos x="3038" y="1854"/>
                  </a:cxn>
                </a:cxnLst>
                <a:rect l="0" t="0" r="r" b="b"/>
                <a:pathLst>
                  <a:path w="3038" h="2178">
                    <a:moveTo>
                      <a:pt x="3038" y="323"/>
                    </a:moveTo>
                    <a:lnTo>
                      <a:pt x="1408" y="323"/>
                    </a:lnTo>
                    <a:lnTo>
                      <a:pt x="1408" y="0"/>
                    </a:lnTo>
                    <a:lnTo>
                      <a:pt x="0" y="1089"/>
                    </a:lnTo>
                    <a:lnTo>
                      <a:pt x="1408" y="2178"/>
                    </a:lnTo>
                    <a:lnTo>
                      <a:pt x="1408" y="1854"/>
                    </a:lnTo>
                    <a:lnTo>
                      <a:pt x="3038" y="1854"/>
                    </a:lnTo>
                  </a:path>
                </a:pathLst>
              </a:cu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07" name="Line 106"/>
              <p:cNvSpPr>
                <a:spLocks noChangeShapeType="1"/>
              </p:cNvSpPr>
              <p:nvPr/>
            </p:nvSpPr>
            <p:spPr bwMode="auto">
              <a:xfrm flipH="1">
                <a:off x="3410400" y="2879249"/>
                <a:ext cx="614787" cy="0"/>
              </a:xfrm>
              <a:prstGeom prst="lin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3352250" y="2849913"/>
                <a:ext cx="58150" cy="57102"/>
              </a:xfrm>
              <a:prstGeom prst="ellips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09" name="Line 108"/>
              <p:cNvSpPr>
                <a:spLocks noChangeShapeType="1"/>
              </p:cNvSpPr>
              <p:nvPr/>
            </p:nvSpPr>
            <p:spPr bwMode="auto">
              <a:xfrm flipH="1">
                <a:off x="3410400" y="2203455"/>
                <a:ext cx="614787" cy="0"/>
              </a:xfrm>
              <a:prstGeom prst="lin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0" name="Oval 109"/>
              <p:cNvSpPr>
                <a:spLocks noChangeArrowheads="1"/>
              </p:cNvSpPr>
              <p:nvPr/>
            </p:nvSpPr>
            <p:spPr bwMode="auto">
              <a:xfrm>
                <a:off x="3352250" y="2174643"/>
                <a:ext cx="58150" cy="56578"/>
              </a:xfrm>
              <a:prstGeom prst="ellipse">
                <a:avLst/>
              </a:pr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2588968" y="2366380"/>
                <a:ext cx="226314" cy="348899"/>
              </a:xfrm>
              <a:custGeom>
                <a:avLst/>
                <a:gdLst/>
                <a:ahLst/>
                <a:cxnLst>
                  <a:cxn ang="0">
                    <a:pos x="432" y="666"/>
                  </a:cxn>
                  <a:cxn ang="0">
                    <a:pos x="0" y="333"/>
                  </a:cxn>
                  <a:cxn ang="0">
                    <a:pos x="432" y="0"/>
                  </a:cxn>
                </a:cxnLst>
                <a:rect l="0" t="0" r="r" b="b"/>
                <a:pathLst>
                  <a:path w="432" h="666">
                    <a:moveTo>
                      <a:pt x="432" y="666"/>
                    </a:moveTo>
                    <a:lnTo>
                      <a:pt x="0" y="333"/>
                    </a:lnTo>
                    <a:lnTo>
                      <a:pt x="432" y="0"/>
                    </a:lnTo>
                  </a:path>
                </a:pathLst>
              </a:custGeom>
              <a:noFill/>
              <a:ln w="12700" cap="rnd">
                <a:solidFill>
                  <a:srgbClr val="008BBC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2789073" y="2690656"/>
                <a:ext cx="50816" cy="5029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008BBC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  <p:sp>
            <p:nvSpPr>
              <p:cNvPr id="113" name="Oval 112"/>
              <p:cNvSpPr>
                <a:spLocks noChangeArrowheads="1"/>
              </p:cNvSpPr>
              <p:nvPr/>
            </p:nvSpPr>
            <p:spPr bwMode="auto">
              <a:xfrm>
                <a:off x="2789086" y="2340197"/>
                <a:ext cx="50816" cy="5081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rgbClr val="008BBC"/>
                </a:solidFill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3200"/>
              </a:p>
            </p:txBody>
          </p:sp>
        </p:grpSp>
      </p:grpSp>
      <p:sp>
        <p:nvSpPr>
          <p:cNvPr id="98" name="Freeform 12">
            <a:extLst>
              <a:ext uri="{FF2B5EF4-FFF2-40B4-BE49-F238E27FC236}">
                <a16:creationId xmlns:a16="http://schemas.microsoft.com/office/drawing/2014/main" id="{4474EEFF-8553-4D4A-92C1-1DE15C86F071}"/>
              </a:ext>
            </a:extLst>
          </p:cNvPr>
          <p:cNvSpPr/>
          <p:nvPr/>
        </p:nvSpPr>
        <p:spPr>
          <a:xfrm>
            <a:off x="251675" y="5470290"/>
            <a:ext cx="799321" cy="995117"/>
          </a:xfrm>
          <a:custGeom>
            <a:avLst/>
            <a:gdLst>
              <a:gd name="connsiteX0" fmla="*/ 0 w 534870"/>
              <a:gd name="connsiteY0" fmla="*/ 0 h 1503300"/>
              <a:gd name="connsiteX1" fmla="*/ 534870 w 534870"/>
              <a:gd name="connsiteY1" fmla="*/ 0 h 1503300"/>
              <a:gd name="connsiteX2" fmla="*/ 534870 w 534870"/>
              <a:gd name="connsiteY2" fmla="*/ 105212 h 1503300"/>
              <a:gd name="connsiteX3" fmla="*/ 95421 w 534870"/>
              <a:gd name="connsiteY3" fmla="*/ 105212 h 1503300"/>
              <a:gd name="connsiteX4" fmla="*/ 95421 w 534870"/>
              <a:gd name="connsiteY4" fmla="*/ 1420086 h 1503300"/>
              <a:gd name="connsiteX5" fmla="*/ 534870 w 534870"/>
              <a:gd name="connsiteY5" fmla="*/ 1420086 h 1503300"/>
              <a:gd name="connsiteX6" fmla="*/ 534870 w 534870"/>
              <a:gd name="connsiteY6" fmla="*/ 1503300 h 1503300"/>
              <a:gd name="connsiteX7" fmla="*/ 0 w 534870"/>
              <a:gd name="connsiteY7" fmla="*/ 1503300 h 15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4870" h="1503300">
                <a:moveTo>
                  <a:pt x="0" y="0"/>
                </a:moveTo>
                <a:lnTo>
                  <a:pt x="534870" y="0"/>
                </a:lnTo>
                <a:lnTo>
                  <a:pt x="534870" y="105212"/>
                </a:lnTo>
                <a:lnTo>
                  <a:pt x="95421" y="105212"/>
                </a:lnTo>
                <a:lnTo>
                  <a:pt x="95421" y="1420086"/>
                </a:lnTo>
                <a:lnTo>
                  <a:pt x="534870" y="1420086"/>
                </a:lnTo>
                <a:lnTo>
                  <a:pt x="534870" y="1503300"/>
                </a:lnTo>
                <a:lnTo>
                  <a:pt x="0" y="15033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99" name="Группа 98"/>
          <p:cNvGrpSpPr/>
          <p:nvPr/>
        </p:nvGrpSpPr>
        <p:grpSpPr>
          <a:xfrm>
            <a:off x="7304414" y="5470289"/>
            <a:ext cx="4874287" cy="684676"/>
            <a:chOff x="5823250" y="1356674"/>
            <a:chExt cx="3130681" cy="513507"/>
          </a:xfrm>
        </p:grpSpPr>
        <p:sp>
          <p:nvSpPr>
            <p:cNvPr id="100" name="Прямоугольник 99"/>
            <p:cNvSpPr/>
            <p:nvPr/>
          </p:nvSpPr>
          <p:spPr>
            <a:xfrm>
              <a:off x="5823841" y="1356674"/>
              <a:ext cx="3005653" cy="79821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2133" dirty="0">
                <a:solidFill>
                  <a:schemeClr val="bg1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823250" y="1443141"/>
              <a:ext cx="3130681" cy="427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594" indent="-228594">
                <a:buFont typeface="Wingdings" panose="05000000000000000000" pitchFamily="2" charset="2"/>
                <a:buChar char="q"/>
              </a:pPr>
              <a:r>
                <a:rPr lang="ru-RU" sz="1550" dirty="0">
                  <a:solidFill>
                    <a:schemeClr val="bg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обеспечено формирование пакета документов, прилагаемых к отчету, в электронном виде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243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290" y="342817"/>
            <a:ext cx="11870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ПРИВЛЕЧЕНИЕ ВНЕБЮДЖЕТНЫХ ИСТОЧНИКОВ ФИНАНСИРОВАНИЯ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组合 8">
            <a:extLst>
              <a:ext uri="{FF2B5EF4-FFF2-40B4-BE49-F238E27FC236}">
                <a16:creationId xmlns:a16="http://schemas.microsoft.com/office/drawing/2014/main" id="{B413A960-BE88-4340-A821-548ADCC76E2E}"/>
              </a:ext>
            </a:extLst>
          </p:cNvPr>
          <p:cNvGrpSpPr/>
          <p:nvPr/>
        </p:nvGrpSpPr>
        <p:grpSpPr>
          <a:xfrm>
            <a:off x="588474" y="1313928"/>
            <a:ext cx="3838671" cy="2216924"/>
            <a:chOff x="5377231" y="1504222"/>
            <a:chExt cx="3518278" cy="2548394"/>
          </a:xfrm>
        </p:grpSpPr>
        <p:sp>
          <p:nvSpPr>
            <p:cNvPr id="14" name="任意多边形 22">
              <a:extLst>
                <a:ext uri="{FF2B5EF4-FFF2-40B4-BE49-F238E27FC236}">
                  <a16:creationId xmlns:a16="http://schemas.microsoft.com/office/drawing/2014/main" id="{6078C745-3D1A-4719-8165-C5AB7CAE7A84}"/>
                </a:ext>
              </a:extLst>
            </p:cNvPr>
            <p:cNvSpPr/>
            <p:nvPr/>
          </p:nvSpPr>
          <p:spPr>
            <a:xfrm>
              <a:off x="5377231" y="1504222"/>
              <a:ext cx="3518278" cy="2056009"/>
            </a:xfrm>
            <a:custGeom>
              <a:avLst/>
              <a:gdLst>
                <a:gd name="connsiteX0" fmla="*/ 2094002 w 3002464"/>
                <a:gd name="connsiteY0" fmla="*/ 0 h 1816925"/>
                <a:gd name="connsiteX1" fmla="*/ 3002464 w 3002464"/>
                <a:gd name="connsiteY1" fmla="*/ 908463 h 1816925"/>
                <a:gd name="connsiteX2" fmla="*/ 2094002 w 3002464"/>
                <a:gd name="connsiteY2" fmla="*/ 1816925 h 1816925"/>
                <a:gd name="connsiteX3" fmla="*/ 2094002 w 3002464"/>
                <a:gd name="connsiteY3" fmla="*/ 1493322 h 1816925"/>
                <a:gd name="connsiteX4" fmla="*/ 0 w 3002464"/>
                <a:gd name="connsiteY4" fmla="*/ 1493322 h 1816925"/>
                <a:gd name="connsiteX5" fmla="*/ 1170103 w 3002464"/>
                <a:gd name="connsiteY5" fmla="*/ 323603 h 1816925"/>
                <a:gd name="connsiteX6" fmla="*/ 2094002 w 3002464"/>
                <a:gd name="connsiteY6" fmla="*/ 323603 h 181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02464" h="1816925">
                  <a:moveTo>
                    <a:pt x="2094002" y="0"/>
                  </a:moveTo>
                  <a:lnTo>
                    <a:pt x="3002464" y="908463"/>
                  </a:lnTo>
                  <a:lnTo>
                    <a:pt x="2094002" y="1816925"/>
                  </a:lnTo>
                  <a:lnTo>
                    <a:pt x="2094002" y="1493322"/>
                  </a:lnTo>
                  <a:lnTo>
                    <a:pt x="0" y="1493322"/>
                  </a:lnTo>
                  <a:lnTo>
                    <a:pt x="1170103" y="323603"/>
                  </a:lnTo>
                  <a:lnTo>
                    <a:pt x="2094002" y="32360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直角三角形 11">
              <a:extLst>
                <a:ext uri="{FF2B5EF4-FFF2-40B4-BE49-F238E27FC236}">
                  <a16:creationId xmlns:a16="http://schemas.microsoft.com/office/drawing/2014/main" id="{9B6A09DA-FEF9-4DD6-B31F-128E66EF9C10}"/>
                </a:ext>
              </a:extLst>
            </p:cNvPr>
            <p:cNvSpPr/>
            <p:nvPr/>
          </p:nvSpPr>
          <p:spPr>
            <a:xfrm flipV="1">
              <a:off x="5388248" y="3186171"/>
              <a:ext cx="716952" cy="866445"/>
            </a:xfrm>
            <a:prstGeom prst="rtTriangl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51447" y="1953650"/>
            <a:ext cx="3051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ДОПОЛНИТЕЛЬНЫЙ МЕХАНИЗМ 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8354" y="659095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РАЗВИТИЯ РЫНКА ПСИХОЛОГО-ПЕДАГОГИЧЕСКОГО СОПРОВОЖДЕНИЯ ДЕТЕЙ С ОВЗ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71176" y="1399653"/>
            <a:ext cx="6889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СО НКО в качестве исполнителей мероприятий (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сополучателей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средств гранта) комплексов мер, разрабатываемых министерством труда и социального развития Новосибирской области и реализуемых с привлечением внебюджетных средств – средств гранта Фонда поддержки детей, находящихся в трудной жизненной ситуации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2385" y="4114506"/>
            <a:ext cx="36847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 мер по поддержке жизненного потенциала семей, воспитывающих детей с инвалидностью на территории Новосибирской области 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(на 2022 - 2023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гг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989365025"/>
              </p:ext>
            </p:extLst>
          </p:nvPr>
        </p:nvGraphicFramePr>
        <p:xfrm>
          <a:off x="6737743" y="3718130"/>
          <a:ext cx="4657844" cy="1993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4" name="Группа 33"/>
          <p:cNvGrpSpPr/>
          <p:nvPr/>
        </p:nvGrpSpPr>
        <p:grpSpPr>
          <a:xfrm>
            <a:off x="5053975" y="4847303"/>
            <a:ext cx="2339688" cy="1221132"/>
            <a:chOff x="5230956" y="5152103"/>
            <a:chExt cx="2339688" cy="1221132"/>
          </a:xfrm>
        </p:grpSpPr>
        <p:sp>
          <p:nvSpPr>
            <p:cNvPr id="22" name="TextBox 21"/>
            <p:cNvSpPr txBox="1"/>
            <p:nvPr/>
          </p:nvSpPr>
          <p:spPr>
            <a:xfrm>
              <a:off x="5230956" y="5296017"/>
              <a:ext cx="23396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 государственных </a:t>
              </a:r>
            </a:p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и муниципальных учреждений </a:t>
              </a:r>
            </a:p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(10,2 млн руб.)</a:t>
              </a:r>
              <a:endParaRPr lang="ru-RU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370944" y="5296017"/>
              <a:ext cx="20524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7423355" y="5152103"/>
              <a:ext cx="147289" cy="1439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8987462" y="3730800"/>
            <a:ext cx="1660094" cy="767412"/>
            <a:chOff x="8830146" y="3450885"/>
            <a:chExt cx="1660094" cy="767412"/>
          </a:xfrm>
        </p:grpSpPr>
        <p:sp>
          <p:nvSpPr>
            <p:cNvPr id="21" name="TextBox 20"/>
            <p:cNvSpPr txBox="1"/>
            <p:nvPr/>
          </p:nvSpPr>
          <p:spPr>
            <a:xfrm>
              <a:off x="8830146" y="3450885"/>
              <a:ext cx="16600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 СО НКО</a:t>
              </a:r>
            </a:p>
            <a:p>
              <a:pPr algn="ctr"/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(4,5 млн руб.)</a:t>
              </a:r>
              <a:endParaRPr lang="ru-RU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9144000" y="4074383"/>
              <a:ext cx="103238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8996711" y="4074383"/>
              <a:ext cx="147289" cy="1439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4112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63840" y="3860958"/>
            <a:ext cx="3077029" cy="25543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7371" y="1586402"/>
            <a:ext cx="3077029" cy="184596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99178" y="415317"/>
            <a:ext cx="10767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КЛЮЧЕВЫХ ПОКАЗАТЕЛЕЙ, УСТАНОВЛЕННЫХ ДЛЯ РЫНКА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ПСИХОЛОГО-ПЕДАГОГИЧЕСКОГО СОПРОВОЖДЕНИЯ ДЕТЕЙ С ОВЗ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9858" y="1849075"/>
            <a:ext cx="3324994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ПЛАНОВОЕ ЗНАЧЕНИЕ КЛЮЧЕВОГО ПОКАЗАТЕЛЯ</a:t>
            </a:r>
          </a:p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2025 ГОДУ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0219" y="1595016"/>
            <a:ext cx="8171544" cy="78377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28497" y="2478261"/>
            <a:ext cx="817154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16151" y="1617570"/>
            <a:ext cx="68715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организаций частной формы собственности в сфере услуг психолого-педагогического сопровождения детей с ограниченными возможностями здоровья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56086" y="1657270"/>
            <a:ext cx="1383392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24,5%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16151" y="2478262"/>
            <a:ext cx="68715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детей с ограниченными возможностями здоровья (в возрасте до 3 лет), получающих услуги ранней диагностики, социализации и реабилитации в частных организациях сферы услуг психолого-педагогического сопровождения детей, в общей численности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46086" y="2616657"/>
            <a:ext cx="1360758" cy="580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11,4%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010248043"/>
              </p:ext>
            </p:extLst>
          </p:nvPr>
        </p:nvGraphicFramePr>
        <p:xfrm>
          <a:off x="3753574" y="3749667"/>
          <a:ext cx="7934091" cy="2563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268885" y="3971773"/>
            <a:ext cx="3201012" cy="2661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ФАКТИЧЕСКОЕ ЗНАЧЕНИЕ ПОКАЗАТЕЛЯ</a:t>
            </a:r>
          </a:p>
          <a:p>
            <a:pPr marL="36000" algn="ctr">
              <a:lnSpc>
                <a:spcPct val="107000"/>
              </a:lnSpc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организаций частной формы собственности в сфере услуг психолого-педагогического сопровождения детей с 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ОВЗ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6000" algn="ctr">
              <a:lnSpc>
                <a:spcPct val="107000"/>
              </a:lnSpc>
              <a:spcAft>
                <a:spcPts val="0"/>
              </a:spcAft>
            </a:pPr>
            <a:endParaRPr lang="ru-RU" sz="1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967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63840" y="3860958"/>
            <a:ext cx="3866147" cy="25543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7371" y="1586402"/>
            <a:ext cx="3852616" cy="161707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3894" y="325907"/>
            <a:ext cx="107675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КЛЮЧЕВЫХ ПОКАЗАТЕЛЕЙ, УСТАНОВЛЕННЫХ ДЛЯ РЫНКА СОЦИАЛЬНЫХ УСЛУГ</a:t>
            </a:r>
          </a:p>
          <a:p>
            <a:pPr algn="ctr"/>
            <a:endParaRPr lang="ru-RU" sz="20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841" y="1879607"/>
            <a:ext cx="3866146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ПЛАНОВОЕ ЗНАЧЕНИЕ КЛЮЧЕВОГО ПОКАЗАТЕЛЯ</a:t>
            </a:r>
          </a:p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2025 ГОДУ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938018179"/>
              </p:ext>
            </p:extLst>
          </p:nvPr>
        </p:nvGraphicFramePr>
        <p:xfrm>
          <a:off x="4426856" y="3749667"/>
          <a:ext cx="7260809" cy="2563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377371" y="4216450"/>
            <a:ext cx="3852615" cy="154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ФАКТИЧЕСКОЕ </a:t>
            </a:r>
          </a:p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ЗНАЧЕНИЕ ПОКАЗАТЕЛЯ</a:t>
            </a:r>
          </a:p>
          <a:p>
            <a:pPr marL="36000" algn="ctr">
              <a:lnSpc>
                <a:spcPct val="107000"/>
              </a:lnSpc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негосударственных организаций социального обслуживания, предоставляющих социальные услуги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426856" y="1800466"/>
            <a:ext cx="7309539" cy="112962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21625" y="1970378"/>
            <a:ext cx="596604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доля негосударственных организаций социального обслуживания, предоставляющих социальные услуги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501968" y="1970313"/>
            <a:ext cx="1144545" cy="642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00"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34%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999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6576"/>
            <a:ext cx="10247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ЗАДАЧИ ПО РАЗВИТИЮ РЫНКА СОЦИАЛЬНЫХ УСЛУГ НА 2023 ГОД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-4065165" y="169882"/>
            <a:ext cx="16171026" cy="7293488"/>
            <a:chOff x="-3757050" y="169882"/>
            <a:chExt cx="15808592" cy="7293488"/>
          </a:xfrm>
          <a:solidFill>
            <a:schemeClr val="accent5">
              <a:lumMod val="50000"/>
            </a:schemeClr>
          </a:solidFill>
        </p:grpSpPr>
        <p:sp>
          <p:nvSpPr>
            <p:cNvPr id="8" name="Арка 7"/>
            <p:cNvSpPr/>
            <p:nvPr/>
          </p:nvSpPr>
          <p:spPr>
            <a:xfrm>
              <a:off x="-3757050" y="169882"/>
              <a:ext cx="7293488" cy="7293488"/>
            </a:xfrm>
            <a:prstGeom prst="blockArc">
              <a:avLst>
                <a:gd name="adj1" fmla="val 18900000"/>
                <a:gd name="adj2" fmla="val 2509468"/>
                <a:gd name="adj3" fmla="val 122"/>
              </a:avLst>
            </a:prstGeom>
            <a:grpFill/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rgbClr r="0" g="0" b="0"/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2980435" y="1523879"/>
              <a:ext cx="9071107" cy="833607"/>
            </a:xfrm>
            <a:custGeom>
              <a:avLst/>
              <a:gdLst>
                <a:gd name="connsiteX0" fmla="*/ 0 w 7440913"/>
                <a:gd name="connsiteY0" fmla="*/ 0 h 833607"/>
                <a:gd name="connsiteX1" fmla="*/ 7440913 w 7440913"/>
                <a:gd name="connsiteY1" fmla="*/ 0 h 833607"/>
                <a:gd name="connsiteX2" fmla="*/ 7440913 w 7440913"/>
                <a:gd name="connsiteY2" fmla="*/ 833607 h 833607"/>
                <a:gd name="connsiteX3" fmla="*/ 0 w 7440913"/>
                <a:gd name="connsiteY3" fmla="*/ 833607 h 833607"/>
                <a:gd name="connsiteX4" fmla="*/ 0 w 7440913"/>
                <a:gd name="connsiteY4" fmla="*/ 0 h 83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40913" h="833607">
                  <a:moveTo>
                    <a:pt x="0" y="0"/>
                  </a:moveTo>
                  <a:lnTo>
                    <a:pt x="7440913" y="0"/>
                  </a:lnTo>
                  <a:lnTo>
                    <a:pt x="7440913" y="833607"/>
                  </a:lnTo>
                  <a:lnTo>
                    <a:pt x="0" y="833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676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kern="12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Методическая и консультационная поддержка</a:t>
              </a:r>
              <a:endParaRPr lang="ru-RU" sz="15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2770583" y="1739391"/>
              <a:ext cx="387125" cy="396000"/>
            </a:xfrm>
            <a:prstGeom prst="ellipse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3429213" y="2645296"/>
              <a:ext cx="7977857" cy="833607"/>
            </a:xfrm>
            <a:custGeom>
              <a:avLst/>
              <a:gdLst>
                <a:gd name="connsiteX0" fmla="*/ 0 w 6962986"/>
                <a:gd name="connsiteY0" fmla="*/ 0 h 833607"/>
                <a:gd name="connsiteX1" fmla="*/ 6962986 w 6962986"/>
                <a:gd name="connsiteY1" fmla="*/ 0 h 833607"/>
                <a:gd name="connsiteX2" fmla="*/ 6962986 w 6962986"/>
                <a:gd name="connsiteY2" fmla="*/ 833607 h 833607"/>
                <a:gd name="connsiteX3" fmla="*/ 0 w 6962986"/>
                <a:gd name="connsiteY3" fmla="*/ 833607 h 833607"/>
                <a:gd name="connsiteX4" fmla="*/ 0 w 6962986"/>
                <a:gd name="connsiteY4" fmla="*/ 0 h 83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62986" h="833607">
                  <a:moveTo>
                    <a:pt x="0" y="0"/>
                  </a:moveTo>
                  <a:lnTo>
                    <a:pt x="6962986" y="0"/>
                  </a:lnTo>
                  <a:lnTo>
                    <a:pt x="6962986" y="833607"/>
                  </a:lnTo>
                  <a:lnTo>
                    <a:pt x="0" y="833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676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kern="12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Развитие социальных сервисов на базе СО НКО путем сохранения действующего финансирования в рамках государственной программы и участия министерства труда и социального развития Новосибирской области в конкурсных отборах, проводимых Фондом поддержки детей, находящихся в трудной жизненной ситуации</a:t>
              </a:r>
              <a:endParaRPr lang="ru-RU" sz="15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3248510" y="3198739"/>
              <a:ext cx="387125" cy="396000"/>
            </a:xfrm>
            <a:prstGeom prst="ellipse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олилиния 12"/>
            <p:cNvSpPr/>
            <p:nvPr/>
          </p:nvSpPr>
          <p:spPr>
            <a:xfrm>
              <a:off x="3458361" y="4025135"/>
              <a:ext cx="8488473" cy="833607"/>
            </a:xfrm>
            <a:custGeom>
              <a:avLst/>
              <a:gdLst>
                <a:gd name="connsiteX0" fmla="*/ 0 w 6962986"/>
                <a:gd name="connsiteY0" fmla="*/ 0 h 833607"/>
                <a:gd name="connsiteX1" fmla="*/ 6962986 w 6962986"/>
                <a:gd name="connsiteY1" fmla="*/ 0 h 833607"/>
                <a:gd name="connsiteX2" fmla="*/ 6962986 w 6962986"/>
                <a:gd name="connsiteY2" fmla="*/ 833607 h 833607"/>
                <a:gd name="connsiteX3" fmla="*/ 0 w 6962986"/>
                <a:gd name="connsiteY3" fmla="*/ 833607 h 833607"/>
                <a:gd name="connsiteX4" fmla="*/ 0 w 6962986"/>
                <a:gd name="connsiteY4" fmla="*/ 0 h 83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62986" h="833607">
                  <a:moveTo>
                    <a:pt x="0" y="0"/>
                  </a:moveTo>
                  <a:lnTo>
                    <a:pt x="6962986" y="0"/>
                  </a:lnTo>
                  <a:lnTo>
                    <a:pt x="6962986" y="833607"/>
                  </a:lnTo>
                  <a:lnTo>
                    <a:pt x="0" y="833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676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kern="12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Содействие негосударственным организациям в разработке проектов для привлечения бюджетных и внебюджетных средств</a:t>
              </a:r>
              <a:endParaRPr lang="ru-RU" sz="15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3248510" y="4240648"/>
              <a:ext cx="387125" cy="396000"/>
            </a:xfrm>
            <a:prstGeom prst="ellipse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2980435" y="5275764"/>
              <a:ext cx="9071107" cy="833607"/>
            </a:xfrm>
            <a:custGeom>
              <a:avLst/>
              <a:gdLst>
                <a:gd name="connsiteX0" fmla="*/ 0 w 7440913"/>
                <a:gd name="connsiteY0" fmla="*/ 0 h 833607"/>
                <a:gd name="connsiteX1" fmla="*/ 7440913 w 7440913"/>
                <a:gd name="connsiteY1" fmla="*/ 0 h 833607"/>
                <a:gd name="connsiteX2" fmla="*/ 7440913 w 7440913"/>
                <a:gd name="connsiteY2" fmla="*/ 833607 h 833607"/>
                <a:gd name="connsiteX3" fmla="*/ 0 w 7440913"/>
                <a:gd name="connsiteY3" fmla="*/ 833607 h 833607"/>
                <a:gd name="connsiteX4" fmla="*/ 0 w 7440913"/>
                <a:gd name="connsiteY4" fmla="*/ 0 h 83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40913" h="833607">
                  <a:moveTo>
                    <a:pt x="0" y="0"/>
                  </a:moveTo>
                  <a:lnTo>
                    <a:pt x="7440913" y="0"/>
                  </a:lnTo>
                  <a:lnTo>
                    <a:pt x="7440913" y="833607"/>
                  </a:lnTo>
                  <a:lnTo>
                    <a:pt x="0" y="83360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1676" tIns="30480" rIns="30480" bIns="30480" numCol="1" spcCol="1270" anchor="ctr" anchorCtr="0">
              <a:noAutofit/>
            </a:bodyPr>
            <a:lstStyle/>
            <a:p>
              <a:pPr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b="1" kern="12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Обеспечение информационной и </a:t>
              </a:r>
              <a:r>
                <a:rPr lang="ru-RU" sz="1500" b="1" kern="1200" dirty="0" err="1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репутационной</a:t>
              </a:r>
              <a:r>
                <a:rPr lang="ru-RU" sz="1500" b="1" kern="12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поддержки негосударственных организаций </a:t>
              </a:r>
              <a:endParaRPr lang="ru-RU" sz="1500" b="1" kern="12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70583" y="5491276"/>
              <a:ext cx="387125" cy="396000"/>
            </a:xfrm>
            <a:prstGeom prst="ellipse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4" name="Прямоугольник 3"/>
          <p:cNvSpPr/>
          <p:nvPr/>
        </p:nvSpPr>
        <p:spPr>
          <a:xfrm>
            <a:off x="404582" y="3433824"/>
            <a:ext cx="22805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同心圆 59"/>
          <p:cNvSpPr/>
          <p:nvPr/>
        </p:nvSpPr>
        <p:spPr>
          <a:xfrm>
            <a:off x="2487451" y="1620076"/>
            <a:ext cx="661161" cy="650403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sp>
        <p:nvSpPr>
          <p:cNvPr id="19" name="同心圆 59"/>
          <p:cNvSpPr/>
          <p:nvPr/>
        </p:nvSpPr>
        <p:spPr>
          <a:xfrm>
            <a:off x="2985088" y="3091090"/>
            <a:ext cx="661161" cy="650403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sp>
        <p:nvSpPr>
          <p:cNvPr id="20" name="同心圆 59"/>
          <p:cNvSpPr/>
          <p:nvPr/>
        </p:nvSpPr>
        <p:spPr>
          <a:xfrm>
            <a:off x="2985087" y="4123060"/>
            <a:ext cx="661161" cy="650403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sp>
        <p:nvSpPr>
          <p:cNvPr id="21" name="同心圆 59"/>
          <p:cNvSpPr/>
          <p:nvPr/>
        </p:nvSpPr>
        <p:spPr>
          <a:xfrm>
            <a:off x="2483973" y="5367365"/>
            <a:ext cx="661161" cy="650403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cxnSp>
        <p:nvCxnSpPr>
          <p:cNvPr id="22" name="直接连接符 50"/>
          <p:cNvCxnSpPr/>
          <p:nvPr/>
        </p:nvCxnSpPr>
        <p:spPr>
          <a:xfrm>
            <a:off x="3119793" y="2072233"/>
            <a:ext cx="8334389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50000"/>
              </a:schemeClr>
            </a:solidFill>
            <a:prstDash val="solid"/>
            <a:headEnd type="none" w="med" len="med"/>
            <a:tailEnd type="oval" w="med" len="med"/>
          </a:ln>
          <a:effectLst/>
        </p:spPr>
      </p:cxnSp>
      <p:sp>
        <p:nvSpPr>
          <p:cNvPr id="23" name="同心圆 55"/>
          <p:cNvSpPr/>
          <p:nvPr/>
        </p:nvSpPr>
        <p:spPr>
          <a:xfrm>
            <a:off x="2989367" y="1987289"/>
            <a:ext cx="181759" cy="178801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cxnSp>
        <p:nvCxnSpPr>
          <p:cNvPr id="24" name="直接连接符 50"/>
          <p:cNvCxnSpPr/>
          <p:nvPr/>
        </p:nvCxnSpPr>
        <p:spPr>
          <a:xfrm>
            <a:off x="3590539" y="3583685"/>
            <a:ext cx="7920000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50000"/>
              </a:schemeClr>
            </a:solidFill>
            <a:prstDash val="solid"/>
            <a:headEnd type="none" w="med" len="med"/>
            <a:tailEnd type="oval" w="med" len="med"/>
          </a:ln>
          <a:effectLst/>
        </p:spPr>
      </p:cxnSp>
      <p:sp>
        <p:nvSpPr>
          <p:cNvPr id="25" name="同心圆 55"/>
          <p:cNvSpPr/>
          <p:nvPr/>
        </p:nvSpPr>
        <p:spPr>
          <a:xfrm>
            <a:off x="3454651" y="3497248"/>
            <a:ext cx="181759" cy="178801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cxnSp>
        <p:nvCxnSpPr>
          <p:cNvPr id="26" name="直接连接符 50"/>
          <p:cNvCxnSpPr/>
          <p:nvPr/>
        </p:nvCxnSpPr>
        <p:spPr>
          <a:xfrm flipV="1">
            <a:off x="3539645" y="4684418"/>
            <a:ext cx="7920000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50000"/>
              </a:schemeClr>
            </a:solidFill>
            <a:prstDash val="solid"/>
            <a:headEnd type="none" w="med" len="med"/>
            <a:tailEnd type="oval" w="med" len="med"/>
          </a:ln>
          <a:effectLst/>
        </p:spPr>
      </p:cxnSp>
      <p:sp>
        <p:nvSpPr>
          <p:cNvPr id="27" name="同心圆 55"/>
          <p:cNvSpPr/>
          <p:nvPr/>
        </p:nvSpPr>
        <p:spPr>
          <a:xfrm>
            <a:off x="3390724" y="4595018"/>
            <a:ext cx="181759" cy="178801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  <p:cxnSp>
        <p:nvCxnSpPr>
          <p:cNvPr id="28" name="直接连接符 50"/>
          <p:cNvCxnSpPr/>
          <p:nvPr/>
        </p:nvCxnSpPr>
        <p:spPr>
          <a:xfrm>
            <a:off x="3051908" y="5910150"/>
            <a:ext cx="8334389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50000"/>
              </a:schemeClr>
            </a:solidFill>
            <a:prstDash val="solid"/>
            <a:headEnd type="none" w="med" len="med"/>
            <a:tailEnd type="oval" w="med" len="med"/>
          </a:ln>
          <a:effectLst/>
        </p:spPr>
      </p:cxnSp>
      <p:sp>
        <p:nvSpPr>
          <p:cNvPr id="29" name="同心圆 55"/>
          <p:cNvSpPr/>
          <p:nvPr/>
        </p:nvSpPr>
        <p:spPr>
          <a:xfrm>
            <a:off x="2938034" y="5823370"/>
            <a:ext cx="181759" cy="178801"/>
          </a:xfrm>
          <a:prstGeom prst="donut">
            <a:avLst>
              <a:gd name="adj" fmla="val 3142"/>
            </a:avLst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53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9362291" y="3222977"/>
            <a:ext cx="464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effectLst/>
                <a:latin typeface="Calibri" panose="020F050202020403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600080" y="3745445"/>
            <a:ext cx="5139997" cy="1259813"/>
            <a:chOff x="4060041" y="4178652"/>
            <a:chExt cx="5139997" cy="1259813"/>
          </a:xfrm>
        </p:grpSpPr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4060041" y="4178652"/>
              <a:ext cx="513999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ru-RU" altLang="ru-RU" sz="1600" dirty="0" smtClean="0">
                  <a:cs typeface="Arial" panose="020B0604020202020204" pitchFamily="34" charset="0"/>
                </a:rPr>
                <a:t>630007, г</a:t>
              </a:r>
              <a:r>
                <a:rPr lang="ru-RU" altLang="ru-RU" sz="1600" dirty="0">
                  <a:cs typeface="Arial" panose="020B0604020202020204" pitchFamily="34" charset="0"/>
                </a:rPr>
                <a:t>. Новосибирск, </a:t>
              </a:r>
              <a:r>
                <a:rPr lang="ru-RU" altLang="ru-RU" sz="1600" dirty="0" smtClean="0">
                  <a:cs typeface="Arial" panose="020B0604020202020204" pitchFamily="34" charset="0"/>
                </a:rPr>
                <a:t>ул. Серебренниковская</a:t>
              </a: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, д. 6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4513315" y="4482023"/>
              <a:ext cx="392306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тел: (383) 238-75-10,</a:t>
              </a:r>
              <a:r>
                <a:rPr kumimoji="0" lang="ru-RU" altLang="ru-RU" sz="1600" b="0" i="0" u="none" strike="noStrike" cap="none" normalizeH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фак (383) 238-79-34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" name="Rectangle 32"/>
            <p:cNvSpPr>
              <a:spLocks noChangeArrowheads="1"/>
            </p:cNvSpPr>
            <p:nvPr/>
          </p:nvSpPr>
          <p:spPr bwMode="auto">
            <a:xfrm>
              <a:off x="4961547" y="4834554"/>
              <a:ext cx="311848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1600" dirty="0" smtClean="0">
                  <a:cs typeface="Arial" panose="020B0604020202020204" pitchFamily="34" charset="0"/>
                </a:rPr>
                <a:t>электронная почта</a:t>
              </a: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:</a:t>
              </a:r>
              <a:r>
                <a:rPr kumimoji="0" lang="en-US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</a:t>
              </a:r>
              <a:r>
                <a:rPr lang="en-US" altLang="ru-RU" sz="1600" dirty="0">
                  <a:cs typeface="Arial" panose="020B0604020202020204" pitchFamily="34" charset="0"/>
                </a:rPr>
                <a:t>us</a:t>
              </a:r>
              <a:r>
                <a:rPr lang="ru-RU" altLang="ru-RU" sz="1600" dirty="0" smtClean="0">
                  <a:cs typeface="Arial" panose="020B0604020202020204" pitchFamily="34" charset="0"/>
                </a:rPr>
                <a:t>zn@nso.ru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" name="Rectangle 37"/>
            <p:cNvSpPr>
              <a:spLocks noChangeArrowheads="1"/>
            </p:cNvSpPr>
            <p:nvPr/>
          </p:nvSpPr>
          <p:spPr bwMode="auto">
            <a:xfrm>
              <a:off x="4736774" y="5192244"/>
              <a:ext cx="375731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официальный сайт: </a:t>
              </a:r>
              <a:r>
                <a:rPr lang="en-US" altLang="ru-RU" sz="1600" dirty="0">
                  <a:cs typeface="Arial" panose="020B0604020202020204" pitchFamily="34" charset="0"/>
                </a:rPr>
                <a:t>https://mtsr.nso.ru</a:t>
              </a:r>
              <a:r>
                <a:rPr lang="en-US" altLang="ru-RU" sz="1600" dirty="0" smtClean="0">
                  <a:cs typeface="Arial" panose="020B0604020202020204" pitchFamily="34" charset="0"/>
                </a:rPr>
                <a:t>/</a:t>
              </a: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2819976" y="5882411"/>
            <a:ext cx="18450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https://twittercom/MTSRNSO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11" name="Rectangle 59"/>
          <p:cNvSpPr>
            <a:spLocks noChangeArrowheads="1"/>
          </p:cNvSpPr>
          <p:nvPr/>
        </p:nvSpPr>
        <p:spPr bwMode="auto">
          <a:xfrm>
            <a:off x="7840487" y="5872406"/>
            <a:ext cx="136575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https://vkcom/msrnso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12" name="Rectangle 60"/>
          <p:cNvSpPr>
            <a:spLocks noChangeArrowheads="1"/>
          </p:cNvSpPr>
          <p:nvPr/>
        </p:nvSpPr>
        <p:spPr bwMode="auto">
          <a:xfrm>
            <a:off x="9157038" y="5882411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effectLst/>
                <a:cs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pic>
        <p:nvPicPr>
          <p:cNvPr id="13" name="Picture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238" y="5455373"/>
            <a:ext cx="31591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613" y="5490559"/>
            <a:ext cx="3175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0" y="1401349"/>
            <a:ext cx="12192000" cy="19699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DengXian"/>
              <a:ea typeface="+mn-ea"/>
              <a:cs typeface="+mn-cs"/>
            </a:endParaRPr>
          </a:p>
        </p:txBody>
      </p:sp>
      <p:pic>
        <p:nvPicPr>
          <p:cNvPr id="16" name="Рисунок 15" descr="Герб Новосибирской област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742" y="443620"/>
            <a:ext cx="808516" cy="95390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266528" y="1920078"/>
            <a:ext cx="97029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МИНИСТЕРСТВО ТРУДА И СОЦИАЛЬНОГО РАЗВИТИЯ НОВОСИБИРСКОЙ ОБЛАСТИ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17" t="49558"/>
          <a:stretch/>
        </p:blipFill>
        <p:spPr>
          <a:xfrm>
            <a:off x="3518238" y="5490559"/>
            <a:ext cx="378254" cy="35808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11" b="49622"/>
          <a:stretch/>
        </p:blipFill>
        <p:spPr>
          <a:xfrm>
            <a:off x="8385741" y="5475296"/>
            <a:ext cx="371191" cy="35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8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l="24864" t="23913" r="23451" b="17971"/>
          <a:stretch/>
        </p:blipFill>
        <p:spPr>
          <a:xfrm rot="489962">
            <a:off x="7344835" y="3592763"/>
            <a:ext cx="4548991" cy="2877201"/>
          </a:xfrm>
          <a:prstGeom prst="rect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35869" t="16956" r="33560" b="13334"/>
          <a:stretch/>
        </p:blipFill>
        <p:spPr>
          <a:xfrm rot="20934369">
            <a:off x="5090525" y="2067181"/>
            <a:ext cx="3471712" cy="4453049"/>
          </a:xfrm>
          <a:prstGeom prst="rect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/>
          <a:srcRect l="12426" t="11111" r="35765" b="17507"/>
          <a:stretch/>
        </p:blipFill>
        <p:spPr>
          <a:xfrm>
            <a:off x="164677" y="1660026"/>
            <a:ext cx="5083184" cy="4293782"/>
          </a:xfrm>
          <a:prstGeom prst="rect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816424" y="125322"/>
            <a:ext cx="108978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ПРАВИТЕЛЬСТВА НОВОСИБИРСКОЙ ОБЛАСТИ ОТ 12.10.2021 № 412-П «ОБ УТВЕРЖДЕНИИ КОМПЛЕКСНОГО ПЛАНА НОВОСИБИРСКОЙ ОБЛАСТИ ПО ОБЕСПЕЧЕНИЮ ПОЭТАПНОГО ДОСТУПА НЕГОСУДАРСТВЕННЫХ ОРГАНИЗАЦИЙ, ОСУЩЕСТВЛЯЮЩИХ ДЕЯТЕЛЬНОСТЬ В СОЦИАЛЬНОЙ СФЕРЕ, К БЮДЖЕТНЫМ СРЕДСТВАМ, ВЫДЕЛЯЕМЫМ НА ПРЕДОСТАВЛЕНИЕ СОЦИАЛЬНЫХ УСЛУГ НАСЕЛЕНИЮ, НА 2021 - 2024 ГОДЫ»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4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нутый угол 24"/>
          <p:cNvSpPr/>
          <p:nvPr/>
        </p:nvSpPr>
        <p:spPr>
          <a:xfrm>
            <a:off x="506896" y="1016789"/>
            <a:ext cx="11300791" cy="1616684"/>
          </a:xfrm>
          <a:prstGeom prst="foldedCorner">
            <a:avLst/>
          </a:prstGeom>
          <a:solidFill>
            <a:schemeClr val="bg2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44" name="Группа 43"/>
          <p:cNvGrpSpPr/>
          <p:nvPr/>
        </p:nvGrpSpPr>
        <p:grpSpPr>
          <a:xfrm>
            <a:off x="1674166" y="3179622"/>
            <a:ext cx="8913097" cy="3013890"/>
            <a:chOff x="3036376" y="3844110"/>
            <a:chExt cx="8913097" cy="3013890"/>
          </a:xfrm>
        </p:grpSpPr>
        <p:sp>
          <p:nvSpPr>
            <p:cNvPr id="28" name="Прямоугольник: скругленные углы 47">
              <a:extLst>
                <a:ext uri="{FF2B5EF4-FFF2-40B4-BE49-F238E27FC236}">
                  <a16:creationId xmlns:a16="http://schemas.microsoft.com/office/drawing/2014/main" id="{EC35696C-BADA-42D2-B0C3-0B7911CBE16F}"/>
                </a:ext>
              </a:extLst>
            </p:cNvPr>
            <p:cNvSpPr/>
            <p:nvPr/>
          </p:nvSpPr>
          <p:spPr>
            <a:xfrm>
              <a:off x="3083009" y="3871912"/>
              <a:ext cx="2835000" cy="2986088"/>
            </a:xfrm>
            <a:prstGeom prst="roundRect">
              <a:avLst>
                <a:gd name="adj" fmla="val 12769"/>
              </a:avLst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Прямоугольник: скругленные углы 55">
              <a:extLst>
                <a:ext uri="{FF2B5EF4-FFF2-40B4-BE49-F238E27FC236}">
                  <a16:creationId xmlns:a16="http://schemas.microsoft.com/office/drawing/2014/main" id="{2A030A68-81CC-4E6C-8A8D-FBDDE97EDF1B}"/>
                </a:ext>
              </a:extLst>
            </p:cNvPr>
            <p:cNvSpPr/>
            <p:nvPr/>
          </p:nvSpPr>
          <p:spPr>
            <a:xfrm>
              <a:off x="6098009" y="3844110"/>
              <a:ext cx="2835000" cy="3013890"/>
            </a:xfrm>
            <a:prstGeom prst="roundRect">
              <a:avLst>
                <a:gd name="adj" fmla="val 12769"/>
              </a:avLst>
            </a:prstGeom>
            <a:solidFill>
              <a:schemeClr val="tx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Прямоугольник: скругленные углы 63">
              <a:extLst>
                <a:ext uri="{FF2B5EF4-FFF2-40B4-BE49-F238E27FC236}">
                  <a16:creationId xmlns:a16="http://schemas.microsoft.com/office/drawing/2014/main" id="{CD64D024-E051-42E8-AC63-CFB037B38286}"/>
                </a:ext>
              </a:extLst>
            </p:cNvPr>
            <p:cNvSpPr/>
            <p:nvPr/>
          </p:nvSpPr>
          <p:spPr>
            <a:xfrm>
              <a:off x="9114473" y="3871912"/>
              <a:ext cx="2835000" cy="2986088"/>
            </a:xfrm>
            <a:prstGeom prst="roundRect">
              <a:avLst>
                <a:gd name="adj" fmla="val 12769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1143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36376" y="4629510"/>
              <a:ext cx="292679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РАЗВИТИЕ ИНФРАСТРУКТУРЫ ПОДДЕРЖКИ НЕГОСУДАРСТВЕННЫХ ОРГАНИЗАЦИЙ</a:t>
              </a:r>
              <a:endParaRPr lang="ru-RU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157453" y="4457014"/>
              <a:ext cx="271611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ОБУЧЕНИЕ ГОСУДАРСТВЕННЫХ И ГРАЖДАНСКИХ СЛУЖАЩИХ ПО ВОПРОСАМ ВЗАИМОДЕЙСТВИЯ</a:t>
              </a:r>
            </a:p>
            <a:p>
              <a:pPr algn="ctr"/>
              <a:r>
                <a:rPr lang="ru-RU" sz="1600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С СО НКО</a:t>
              </a: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80854" y="4703236"/>
              <a:ext cx="26062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РАСШИРЕНИЕ ФИНАНСОВОВОЙ ПОДДЕРЖКИ НЕКОММЕРЧЕСКОМУ СЕКТОРУ</a:t>
              </a:r>
              <a:endPara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1674166" y="1238190"/>
            <a:ext cx="8807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Комплексный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план Новосибирской области по обеспечению поэтапного доступа негосударственных организаций, осуществляющих деятельность в социальной сфере, к бюджетным средствам, выделяемым на предоставление социальных услуг населению, на 2021 - 2024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годы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462" y="347449"/>
            <a:ext cx="11207225" cy="57693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 ПО ПОДДЕРЖКЕ НЕГОСУДАРСТВЕННЫХ ОРГАНИЗАЦИЙ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5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7553" y="1118435"/>
            <a:ext cx="9570129" cy="4500655"/>
          </a:xfrm>
          <a:prstGeom prst="rect">
            <a:avLst/>
          </a:prstGeom>
          <a:blipFill>
            <a:blip r:embed="rId2"/>
            <a:srcRect/>
            <a:stretch>
              <a:fillRect l="-960" t="-2161" b="-2857"/>
            </a:stretch>
          </a:blipFill>
          <a:ln w="15875" cap="flat" cmpd="sng" algn="ctr">
            <a:solidFill>
              <a:srgbClr val="87362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ru-RU" sz="2400" kern="0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98502" y="863470"/>
            <a:ext cx="7884664" cy="672075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>
            <a:softEdge rad="101600"/>
          </a:effectLst>
        </p:spPr>
        <p:txBody>
          <a:bodyPr rtlCol="0" anchor="ctr"/>
          <a:lstStyle/>
          <a:p>
            <a:pPr algn="ctr" defTabSz="1219170">
              <a:defRPr/>
            </a:pPr>
            <a:r>
              <a:rPr lang="en-US" sz="3733" u="sng" kern="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www.mtsr.nso.ru</a:t>
            </a:r>
            <a:r>
              <a:rPr lang="ru-RU" sz="3733" u="sng" kern="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/</a:t>
            </a:r>
            <a:r>
              <a:rPr lang="en-US" sz="3733" u="sng" kern="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page/1382</a:t>
            </a:r>
            <a:endParaRPr lang="ru-RU" sz="3733" u="sng" kern="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8723" y="5132022"/>
            <a:ext cx="8369874" cy="912721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реестр поставщиков социальных услуг Новосибирской области включены 144 организации, в том числе 60 СО НКО и 13 коммерческих организаций (50,7%)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03605" y="324544"/>
            <a:ext cx="10010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РЕЕСТР ПОСТАВЩИКОВ СОЦИАЛЬНЫХ УСЛУГ НОВОСИБИРСКОЙ ОБЛАСТИ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39" y="6233089"/>
            <a:ext cx="12191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 СО НКО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Новосибирской области являются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исполнителями общественно полезных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67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530912" y="205533"/>
            <a:ext cx="11023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ПОСТАВЩИКОВ СОЦИАЛЬНЫХ УСЛУГ В НОВОСИБИРСКОЙ ОБЛАСТИ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7377944" y="2945975"/>
            <a:ext cx="3818858" cy="1938416"/>
            <a:chOff x="6384032" y="4517130"/>
            <a:chExt cx="3818858" cy="1938416"/>
          </a:xfrm>
        </p:grpSpPr>
        <p:sp>
          <p:nvSpPr>
            <p:cNvPr id="4" name="TextBox 3"/>
            <p:cNvSpPr txBox="1"/>
            <p:nvPr/>
          </p:nvSpPr>
          <p:spPr>
            <a:xfrm>
              <a:off x="6642922" y="4517130"/>
              <a:ext cx="3559968" cy="1938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333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Социально ориентированные некоммерческие организации</a:t>
              </a:r>
            </a:p>
            <a:p>
              <a:endParaRPr lang="ru-RU" sz="1333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1333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Социально ориентированные коммерческие организации</a:t>
              </a:r>
              <a:endParaRPr lang="ru-RU" sz="1333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ru-RU" sz="1333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ru-RU" sz="1333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Государственные и муниципальные организации социального обслуживания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384032" y="4734344"/>
              <a:ext cx="144016" cy="16192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39"/>
              <a:r>
                <a:rPr lang="ru-RU" sz="2400" b="1" kern="0" dirty="0">
                  <a:solidFill>
                    <a:schemeClr val="accent5">
                      <a:lumMod val="50000"/>
                    </a:schemeClr>
                  </a:solidFill>
                  <a:latin typeface="Arial"/>
                  <a:ea typeface="Arial Unicode MS"/>
                </a:rPr>
                <a:t>  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6384032" y="5941367"/>
              <a:ext cx="144016" cy="147203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39"/>
              <a:endParaRPr lang="ru-RU" sz="2400" b="1" kern="0" dirty="0">
                <a:solidFill>
                  <a:schemeClr val="accent5">
                    <a:lumMod val="50000"/>
                  </a:schemeClr>
                </a:solidFill>
                <a:latin typeface="Arial"/>
                <a:ea typeface="Arial Unicode MS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387347" y="5284311"/>
              <a:ext cx="144016" cy="16192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39"/>
              <a:r>
                <a:rPr lang="ru-RU" sz="2400" b="1" kern="0" dirty="0">
                  <a:solidFill>
                    <a:schemeClr val="accent5">
                      <a:lumMod val="50000"/>
                    </a:schemeClr>
                  </a:solidFill>
                  <a:latin typeface="Arial"/>
                  <a:ea typeface="Arial Unicode MS"/>
                </a:rPr>
                <a:t>  </a:t>
              </a: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719403" y="884328"/>
            <a:ext cx="5923519" cy="5157271"/>
            <a:chOff x="719403" y="1341528"/>
            <a:chExt cx="5222835" cy="5157271"/>
          </a:xfrm>
        </p:grpSpPr>
        <p:sp>
          <p:nvSpPr>
            <p:cNvPr id="26" name="TextBox 25"/>
            <p:cNvSpPr txBox="1"/>
            <p:nvPr/>
          </p:nvSpPr>
          <p:spPr>
            <a:xfrm>
              <a:off x="719403" y="5873115"/>
              <a:ext cx="1687757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733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всего </a:t>
              </a:r>
              <a:r>
                <a:rPr lang="ru-RU" sz="1733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146 </a:t>
              </a:r>
              <a:r>
                <a:rPr lang="ru-RU" sz="1733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организаций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91500" y="5871036"/>
              <a:ext cx="1687757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733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всего </a:t>
              </a:r>
              <a:r>
                <a:rPr lang="ru-RU" sz="1733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142 организации</a:t>
              </a:r>
              <a:endParaRPr lang="ru-RU" sz="1733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54481" y="5871036"/>
              <a:ext cx="1687757" cy="625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733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всего </a:t>
              </a:r>
              <a:r>
                <a:rPr lang="ru-RU" sz="1733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144 организации</a:t>
              </a:r>
              <a:endParaRPr lang="ru-RU" sz="1733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gray">
            <a:xfrm>
              <a:off x="4520795" y="1341528"/>
              <a:ext cx="1281120" cy="35394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700" b="1" dirty="0" smtClean="0">
                  <a:solidFill>
                    <a:schemeClr val="accent5">
                      <a:lumMod val="50000"/>
                    </a:schemeClr>
                  </a:solidFill>
                  <a:latin typeface="Arial" charset="0"/>
                </a:rPr>
                <a:t>30.09.2022</a:t>
              </a:r>
              <a:endParaRPr lang="en-US" sz="1700" b="1" dirty="0">
                <a:solidFill>
                  <a:schemeClr val="accent5">
                    <a:lumMod val="50000"/>
                  </a:schemeClr>
                </a:solidFill>
                <a:latin typeface="Arial" charset="0"/>
              </a:endParaRPr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4486331" y="2129956"/>
              <a:ext cx="1051166" cy="3592398"/>
              <a:chOff x="4451896" y="1739528"/>
              <a:chExt cx="1051166" cy="3592398"/>
            </a:xfrm>
          </p:grpSpPr>
          <p:sp>
            <p:nvSpPr>
              <p:cNvPr id="32" name="AutoShape 6"/>
              <p:cNvSpPr>
                <a:spLocks noChangeArrowheads="1"/>
              </p:cNvSpPr>
              <p:nvPr/>
            </p:nvSpPr>
            <p:spPr bwMode="gray">
              <a:xfrm rot="16200000" flipV="1">
                <a:off x="4173609" y="4002474"/>
                <a:ext cx="1681227" cy="977678"/>
              </a:xfrm>
              <a:prstGeom prst="cube">
                <a:avLst>
                  <a:gd name="adj" fmla="val 23692"/>
                </a:avLst>
              </a:prstGeom>
              <a:solidFill>
                <a:schemeClr val="accent5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AutoShape 6"/>
              <p:cNvSpPr>
                <a:spLocks noChangeArrowheads="1"/>
              </p:cNvSpPr>
              <p:nvPr/>
            </p:nvSpPr>
            <p:spPr bwMode="gray">
              <a:xfrm rot="16200000" flipV="1">
                <a:off x="4639955" y="3043872"/>
                <a:ext cx="747796" cy="977674"/>
              </a:xfrm>
              <a:prstGeom prst="cube">
                <a:avLst>
                  <a:gd name="adj" fmla="val 35093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AutoShape 7"/>
              <p:cNvSpPr>
                <a:spLocks noChangeArrowheads="1"/>
              </p:cNvSpPr>
              <p:nvPr/>
            </p:nvSpPr>
            <p:spPr bwMode="gray">
              <a:xfrm rot="16200000" flipV="1">
                <a:off x="4173047" y="2092238"/>
                <a:ext cx="1682353" cy="976933"/>
              </a:xfrm>
              <a:prstGeom prst="cube">
                <a:avLst>
                  <a:gd name="adj" fmla="val 23792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 Box 24"/>
              <p:cNvSpPr txBox="1">
                <a:spLocks noChangeArrowheads="1"/>
              </p:cNvSpPr>
              <p:nvPr/>
            </p:nvSpPr>
            <p:spPr bwMode="gray">
              <a:xfrm>
                <a:off x="4475412" y="2517634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Text Box 24"/>
              <p:cNvSpPr txBox="1">
                <a:spLocks noChangeArrowheads="1"/>
              </p:cNvSpPr>
              <p:nvPr/>
            </p:nvSpPr>
            <p:spPr bwMode="gray">
              <a:xfrm>
                <a:off x="4481919" y="3433155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Text Box 24"/>
              <p:cNvSpPr txBox="1">
                <a:spLocks noChangeArrowheads="1"/>
              </p:cNvSpPr>
              <p:nvPr/>
            </p:nvSpPr>
            <p:spPr bwMode="gray">
              <a:xfrm>
                <a:off x="4451896" y="4072664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71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>
              <a:off x="2817166" y="1354684"/>
              <a:ext cx="1089401" cy="4367670"/>
              <a:chOff x="4475411" y="1153162"/>
              <a:chExt cx="1089401" cy="4367670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gray">
              <a:xfrm rot="16200000" flipV="1">
                <a:off x="4055311" y="4073448"/>
                <a:ext cx="1917090" cy="977678"/>
              </a:xfrm>
              <a:prstGeom prst="cube">
                <a:avLst>
                  <a:gd name="adj" fmla="val 23792"/>
                </a:avLst>
              </a:prstGeom>
              <a:solidFill>
                <a:schemeClr val="accent5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AutoShape 6"/>
              <p:cNvSpPr>
                <a:spLocks noChangeArrowheads="1"/>
              </p:cNvSpPr>
              <p:nvPr/>
            </p:nvSpPr>
            <p:spPr bwMode="gray">
              <a:xfrm rot="16200000" flipV="1">
                <a:off x="4695679" y="3056741"/>
                <a:ext cx="636101" cy="977932"/>
              </a:xfrm>
              <a:prstGeom prst="cube">
                <a:avLst>
                  <a:gd name="adj" fmla="val 41339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AutoShape 7"/>
              <p:cNvSpPr>
                <a:spLocks noChangeArrowheads="1"/>
              </p:cNvSpPr>
              <p:nvPr/>
            </p:nvSpPr>
            <p:spPr bwMode="gray">
              <a:xfrm rot="16200000" flipV="1">
                <a:off x="4344861" y="2331487"/>
                <a:ext cx="1337734" cy="977931"/>
              </a:xfrm>
              <a:prstGeom prst="cube">
                <a:avLst>
                  <a:gd name="adj" fmla="val 23792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Rectangle 18"/>
              <p:cNvSpPr>
                <a:spLocks noChangeArrowheads="1"/>
              </p:cNvSpPr>
              <p:nvPr/>
            </p:nvSpPr>
            <p:spPr bwMode="gray">
              <a:xfrm>
                <a:off x="4475411" y="1153162"/>
                <a:ext cx="1089401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2021 год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 Box 24"/>
              <p:cNvSpPr txBox="1">
                <a:spLocks noChangeArrowheads="1"/>
              </p:cNvSpPr>
              <p:nvPr/>
            </p:nvSpPr>
            <p:spPr bwMode="gray">
              <a:xfrm>
                <a:off x="4475411" y="2722798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52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 Box 24"/>
              <p:cNvSpPr txBox="1">
                <a:spLocks noChangeArrowheads="1"/>
              </p:cNvSpPr>
              <p:nvPr/>
            </p:nvSpPr>
            <p:spPr bwMode="gray">
              <a:xfrm>
                <a:off x="4475411" y="3502785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Text Box 24"/>
              <p:cNvSpPr txBox="1">
                <a:spLocks noChangeArrowheads="1"/>
              </p:cNvSpPr>
              <p:nvPr/>
            </p:nvSpPr>
            <p:spPr bwMode="gray">
              <a:xfrm>
                <a:off x="4515587" y="4261570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82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" name="Группа 47"/>
            <p:cNvGrpSpPr/>
            <p:nvPr/>
          </p:nvGrpSpPr>
          <p:grpSpPr>
            <a:xfrm>
              <a:off x="1032372" y="1354684"/>
              <a:ext cx="1107606" cy="4367670"/>
              <a:chOff x="4461362" y="993325"/>
              <a:chExt cx="1107606" cy="4367670"/>
            </a:xfrm>
          </p:grpSpPr>
          <p:sp>
            <p:nvSpPr>
              <p:cNvPr id="49" name="AutoShape 6"/>
              <p:cNvSpPr>
                <a:spLocks noChangeArrowheads="1"/>
              </p:cNvSpPr>
              <p:nvPr/>
            </p:nvSpPr>
            <p:spPr bwMode="gray">
              <a:xfrm rot="16200000" flipV="1">
                <a:off x="3820072" y="3678374"/>
                <a:ext cx="2388308" cy="976934"/>
              </a:xfrm>
              <a:prstGeom prst="cube">
                <a:avLst>
                  <a:gd name="adj" fmla="val 23792"/>
                </a:avLst>
              </a:prstGeom>
              <a:solidFill>
                <a:schemeClr val="accent5">
                  <a:lumMod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AutoShape 6"/>
              <p:cNvSpPr>
                <a:spLocks noChangeArrowheads="1"/>
              </p:cNvSpPr>
              <p:nvPr/>
            </p:nvSpPr>
            <p:spPr bwMode="gray">
              <a:xfrm rot="16200000" flipV="1">
                <a:off x="4739689" y="2472661"/>
                <a:ext cx="552488" cy="977679"/>
              </a:xfrm>
              <a:prstGeom prst="cube">
                <a:avLst>
                  <a:gd name="adj" fmla="val 48356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AutoShape 7"/>
              <p:cNvSpPr>
                <a:spLocks noChangeArrowheads="1"/>
              </p:cNvSpPr>
              <p:nvPr/>
            </p:nvSpPr>
            <p:spPr bwMode="gray">
              <a:xfrm rot="16200000" flipV="1">
                <a:off x="4280923" y="1826462"/>
                <a:ext cx="1466605" cy="976933"/>
              </a:xfrm>
              <a:prstGeom prst="cube">
                <a:avLst>
                  <a:gd name="adj" fmla="val 23792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ru-RU" sz="1700" b="1" kern="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18"/>
              <p:cNvSpPr>
                <a:spLocks noChangeArrowheads="1"/>
              </p:cNvSpPr>
              <p:nvPr/>
            </p:nvSpPr>
            <p:spPr bwMode="gray">
              <a:xfrm>
                <a:off x="4479567" y="993325"/>
                <a:ext cx="1089401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2020 год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 Box 24"/>
              <p:cNvSpPr txBox="1">
                <a:spLocks noChangeArrowheads="1"/>
              </p:cNvSpPr>
              <p:nvPr/>
            </p:nvSpPr>
            <p:spPr bwMode="gray">
              <a:xfrm>
                <a:off x="4461362" y="2288666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57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 Box 24"/>
              <p:cNvSpPr txBox="1">
                <a:spLocks noChangeArrowheads="1"/>
              </p:cNvSpPr>
              <p:nvPr/>
            </p:nvSpPr>
            <p:spPr bwMode="gray">
              <a:xfrm>
                <a:off x="4497771" y="2968736"/>
                <a:ext cx="832457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accent5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US" sz="17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 Box 24"/>
              <p:cNvSpPr txBox="1">
                <a:spLocks noChangeArrowheads="1"/>
              </p:cNvSpPr>
              <p:nvPr/>
            </p:nvSpPr>
            <p:spPr bwMode="gray">
              <a:xfrm>
                <a:off x="4461362" y="4099522"/>
                <a:ext cx="868866" cy="35394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ru-RU" sz="17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88</a:t>
                </a:r>
                <a:endParaRPr lang="en-US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440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/>
          <p:cNvSpPr/>
          <p:nvPr/>
        </p:nvSpPr>
        <p:spPr>
          <a:xfrm>
            <a:off x="422229" y="484678"/>
            <a:ext cx="11521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ФИНАНСОВОЕ ВЗАИМОДЕЙСТВИЕ С НЕГОСУДАРСТВЕННЫМИ ОРГАНИЗАЦИЯМИ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77329" y="1645947"/>
            <a:ext cx="1001108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148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148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4148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27991" y="1829282"/>
            <a:ext cx="11615518" cy="4208015"/>
            <a:chOff x="2032000" y="2906279"/>
            <a:chExt cx="6969957" cy="10454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032000" y="3024359"/>
              <a:ext cx="6969957" cy="201600"/>
            </a:xfrm>
            <a:prstGeom prst="rect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Полилиния 5"/>
            <p:cNvSpPr/>
            <p:nvPr/>
          </p:nvSpPr>
          <p:spPr>
            <a:xfrm>
              <a:off x="2380496" y="2906279"/>
              <a:ext cx="6290465" cy="236160"/>
            </a:xfrm>
            <a:custGeom>
              <a:avLst/>
              <a:gdLst>
                <a:gd name="connsiteX0" fmla="*/ 0 w 4878969"/>
                <a:gd name="connsiteY0" fmla="*/ 39361 h 236160"/>
                <a:gd name="connsiteX1" fmla="*/ 39361 w 4878969"/>
                <a:gd name="connsiteY1" fmla="*/ 0 h 236160"/>
                <a:gd name="connsiteX2" fmla="*/ 4839608 w 4878969"/>
                <a:gd name="connsiteY2" fmla="*/ 0 h 236160"/>
                <a:gd name="connsiteX3" fmla="*/ 4878969 w 4878969"/>
                <a:gd name="connsiteY3" fmla="*/ 39361 h 236160"/>
                <a:gd name="connsiteX4" fmla="*/ 4878969 w 4878969"/>
                <a:gd name="connsiteY4" fmla="*/ 196799 h 236160"/>
                <a:gd name="connsiteX5" fmla="*/ 4839608 w 4878969"/>
                <a:gd name="connsiteY5" fmla="*/ 236160 h 236160"/>
                <a:gd name="connsiteX6" fmla="*/ 39361 w 4878969"/>
                <a:gd name="connsiteY6" fmla="*/ 236160 h 236160"/>
                <a:gd name="connsiteX7" fmla="*/ 0 w 4878969"/>
                <a:gd name="connsiteY7" fmla="*/ 196799 h 236160"/>
                <a:gd name="connsiteX8" fmla="*/ 0 w 4878969"/>
                <a:gd name="connsiteY8" fmla="*/ 39361 h 2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8969" h="236160">
                  <a:moveTo>
                    <a:pt x="0" y="39361"/>
                  </a:moveTo>
                  <a:cubicBezTo>
                    <a:pt x="0" y="17623"/>
                    <a:pt x="17623" y="0"/>
                    <a:pt x="39361" y="0"/>
                  </a:cubicBezTo>
                  <a:lnTo>
                    <a:pt x="4839608" y="0"/>
                  </a:lnTo>
                  <a:cubicBezTo>
                    <a:pt x="4861346" y="0"/>
                    <a:pt x="4878969" y="17623"/>
                    <a:pt x="4878969" y="39361"/>
                  </a:cubicBezTo>
                  <a:lnTo>
                    <a:pt x="4878969" y="196799"/>
                  </a:lnTo>
                  <a:cubicBezTo>
                    <a:pt x="4878969" y="218537"/>
                    <a:pt x="4861346" y="236160"/>
                    <a:pt x="4839608" y="236160"/>
                  </a:cubicBezTo>
                  <a:lnTo>
                    <a:pt x="39361" y="236160"/>
                  </a:lnTo>
                  <a:cubicBezTo>
                    <a:pt x="17623" y="236160"/>
                    <a:pt x="0" y="218537"/>
                    <a:pt x="0" y="196799"/>
                  </a:cubicBezTo>
                  <a:lnTo>
                    <a:pt x="0" y="3936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941" tIns="11528" rIns="195941" bIns="11528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Предоставление грантов и субсидий на оказание общественно полезных услуг</a:t>
              </a:r>
              <a:endParaRPr lang="ru-RU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032000" y="3387239"/>
              <a:ext cx="6969957" cy="201600"/>
            </a:xfrm>
            <a:prstGeom prst="rect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олилиния 7"/>
            <p:cNvSpPr/>
            <p:nvPr/>
          </p:nvSpPr>
          <p:spPr>
            <a:xfrm>
              <a:off x="2380496" y="3269159"/>
              <a:ext cx="6290465" cy="236160"/>
            </a:xfrm>
            <a:custGeom>
              <a:avLst/>
              <a:gdLst>
                <a:gd name="connsiteX0" fmla="*/ 0 w 4878969"/>
                <a:gd name="connsiteY0" fmla="*/ 39361 h 236160"/>
                <a:gd name="connsiteX1" fmla="*/ 39361 w 4878969"/>
                <a:gd name="connsiteY1" fmla="*/ 0 h 236160"/>
                <a:gd name="connsiteX2" fmla="*/ 4839608 w 4878969"/>
                <a:gd name="connsiteY2" fmla="*/ 0 h 236160"/>
                <a:gd name="connsiteX3" fmla="*/ 4878969 w 4878969"/>
                <a:gd name="connsiteY3" fmla="*/ 39361 h 236160"/>
                <a:gd name="connsiteX4" fmla="*/ 4878969 w 4878969"/>
                <a:gd name="connsiteY4" fmla="*/ 196799 h 236160"/>
                <a:gd name="connsiteX5" fmla="*/ 4839608 w 4878969"/>
                <a:gd name="connsiteY5" fmla="*/ 236160 h 236160"/>
                <a:gd name="connsiteX6" fmla="*/ 39361 w 4878969"/>
                <a:gd name="connsiteY6" fmla="*/ 236160 h 236160"/>
                <a:gd name="connsiteX7" fmla="*/ 0 w 4878969"/>
                <a:gd name="connsiteY7" fmla="*/ 196799 h 236160"/>
                <a:gd name="connsiteX8" fmla="*/ 0 w 4878969"/>
                <a:gd name="connsiteY8" fmla="*/ 39361 h 2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8969" h="236160">
                  <a:moveTo>
                    <a:pt x="0" y="39361"/>
                  </a:moveTo>
                  <a:cubicBezTo>
                    <a:pt x="0" y="17623"/>
                    <a:pt x="17623" y="0"/>
                    <a:pt x="39361" y="0"/>
                  </a:cubicBezTo>
                  <a:lnTo>
                    <a:pt x="4839608" y="0"/>
                  </a:lnTo>
                  <a:cubicBezTo>
                    <a:pt x="4861346" y="0"/>
                    <a:pt x="4878969" y="17623"/>
                    <a:pt x="4878969" y="39361"/>
                  </a:cubicBezTo>
                  <a:lnTo>
                    <a:pt x="4878969" y="196799"/>
                  </a:lnTo>
                  <a:cubicBezTo>
                    <a:pt x="4878969" y="218537"/>
                    <a:pt x="4861346" y="236160"/>
                    <a:pt x="4839608" y="236160"/>
                  </a:cubicBezTo>
                  <a:lnTo>
                    <a:pt x="39361" y="236160"/>
                  </a:lnTo>
                  <a:cubicBezTo>
                    <a:pt x="17623" y="236160"/>
                    <a:pt x="0" y="218537"/>
                    <a:pt x="0" y="196799"/>
                  </a:cubicBezTo>
                  <a:lnTo>
                    <a:pt x="0" y="3936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941" tIns="11528" rIns="195941" bIns="11528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Выплата компенсации по результатам оказания услуг поставщикам социальных услуг</a:t>
              </a:r>
              <a:endParaRPr lang="ru-RU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032000" y="3750119"/>
              <a:ext cx="6969957" cy="201600"/>
            </a:xfrm>
            <a:prstGeom prst="rect">
              <a:avLst/>
            </a:prstGeom>
            <a:ln w="2540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олилиния 9"/>
            <p:cNvSpPr/>
            <p:nvPr/>
          </p:nvSpPr>
          <p:spPr>
            <a:xfrm>
              <a:off x="2380496" y="3632039"/>
              <a:ext cx="6290465" cy="236160"/>
            </a:xfrm>
            <a:custGeom>
              <a:avLst/>
              <a:gdLst>
                <a:gd name="connsiteX0" fmla="*/ 0 w 4878969"/>
                <a:gd name="connsiteY0" fmla="*/ 39361 h 236160"/>
                <a:gd name="connsiteX1" fmla="*/ 39361 w 4878969"/>
                <a:gd name="connsiteY1" fmla="*/ 0 h 236160"/>
                <a:gd name="connsiteX2" fmla="*/ 4839608 w 4878969"/>
                <a:gd name="connsiteY2" fmla="*/ 0 h 236160"/>
                <a:gd name="connsiteX3" fmla="*/ 4878969 w 4878969"/>
                <a:gd name="connsiteY3" fmla="*/ 39361 h 236160"/>
                <a:gd name="connsiteX4" fmla="*/ 4878969 w 4878969"/>
                <a:gd name="connsiteY4" fmla="*/ 196799 h 236160"/>
                <a:gd name="connsiteX5" fmla="*/ 4839608 w 4878969"/>
                <a:gd name="connsiteY5" fmla="*/ 236160 h 236160"/>
                <a:gd name="connsiteX6" fmla="*/ 39361 w 4878969"/>
                <a:gd name="connsiteY6" fmla="*/ 236160 h 236160"/>
                <a:gd name="connsiteX7" fmla="*/ 0 w 4878969"/>
                <a:gd name="connsiteY7" fmla="*/ 196799 h 236160"/>
                <a:gd name="connsiteX8" fmla="*/ 0 w 4878969"/>
                <a:gd name="connsiteY8" fmla="*/ 39361 h 236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8969" h="236160">
                  <a:moveTo>
                    <a:pt x="0" y="39361"/>
                  </a:moveTo>
                  <a:cubicBezTo>
                    <a:pt x="0" y="17623"/>
                    <a:pt x="17623" y="0"/>
                    <a:pt x="39361" y="0"/>
                  </a:cubicBezTo>
                  <a:lnTo>
                    <a:pt x="4839608" y="0"/>
                  </a:lnTo>
                  <a:cubicBezTo>
                    <a:pt x="4861346" y="0"/>
                    <a:pt x="4878969" y="17623"/>
                    <a:pt x="4878969" y="39361"/>
                  </a:cubicBezTo>
                  <a:lnTo>
                    <a:pt x="4878969" y="196799"/>
                  </a:lnTo>
                  <a:cubicBezTo>
                    <a:pt x="4878969" y="218537"/>
                    <a:pt x="4861346" y="236160"/>
                    <a:pt x="4839608" y="236160"/>
                  </a:cubicBezTo>
                  <a:lnTo>
                    <a:pt x="39361" y="236160"/>
                  </a:lnTo>
                  <a:cubicBezTo>
                    <a:pt x="17623" y="236160"/>
                    <a:pt x="0" y="218537"/>
                    <a:pt x="0" y="196799"/>
                  </a:cubicBezTo>
                  <a:lnTo>
                    <a:pt x="0" y="39361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941" tIns="11528" rIns="195941" bIns="11528" numCol="1" spcCol="1270" anchor="ctr" anchorCtr="0">
              <a:noAutofit/>
            </a:bodyPr>
            <a:lstStyle/>
            <a:p>
              <a:pPr lvl="0" algn="l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Оплата оказанных услуг с применением механизмов социального заказа</a:t>
              </a:r>
              <a:endParaRPr lang="ru-RU" b="1" kern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499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70186818"/>
              </p:ext>
            </p:extLst>
          </p:nvPr>
        </p:nvGraphicFramePr>
        <p:xfrm>
          <a:off x="0" y="1567570"/>
          <a:ext cx="7392821" cy="4082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011634" y="5649636"/>
            <a:ext cx="6563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39"/>
            <a:r>
              <a:rPr lang="ru-RU" sz="2400" kern="0" dirty="0">
                <a:solidFill>
                  <a:schemeClr val="accent5">
                    <a:lumMod val="50000"/>
                  </a:schemeClr>
                </a:solidFill>
                <a:latin typeface="Arial"/>
                <a:ea typeface="Arial Unicode MS"/>
              </a:rPr>
              <a:t>Всего выделено </a:t>
            </a:r>
            <a:r>
              <a:rPr lang="ru-RU" sz="2400" b="1" kern="0" dirty="0" smtClean="0">
                <a:solidFill>
                  <a:schemeClr val="accent5">
                    <a:lumMod val="50000"/>
                  </a:schemeClr>
                </a:solidFill>
                <a:latin typeface="Arial"/>
                <a:ea typeface="Arial Unicode MS"/>
              </a:rPr>
              <a:t>71,43 миллионов рублей</a:t>
            </a:r>
            <a:endParaRPr lang="ru-RU" sz="2400" b="1" kern="0" dirty="0">
              <a:solidFill>
                <a:schemeClr val="accent5">
                  <a:lumMod val="50000"/>
                </a:schemeClr>
              </a:solidFill>
              <a:latin typeface="Arial"/>
              <a:ea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10867" y="1956317"/>
            <a:ext cx="42244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НКО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получили субсидию на оказание услуг 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НКО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поставщиков социальных услуг получили компенсацию за оказанные социальные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НКО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поставщиков социальных услуг получили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оплату по социальным сертификатам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0517" y="518283"/>
            <a:ext cx="11521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ФИНАНСОВОЕ ВЗАИМОДЕЙСТВИЕ С НЕГОСУДАРСТВЕННЫМИ ОРГАНИЗАЦИЯМИ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75409" y="1956317"/>
            <a:ext cx="638486" cy="485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139518" y="2254928"/>
            <a:ext cx="213065" cy="1775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353711" y="2253539"/>
            <a:ext cx="18676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909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13360" y="231807"/>
            <a:ext cx="11800114" cy="3922752"/>
            <a:chOff x="391886" y="179556"/>
            <a:chExt cx="11800114" cy="3922752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610714" y="1313017"/>
              <a:ext cx="8562575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Апробация, </a:t>
              </a: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предусмотренных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ст. </a:t>
              </a: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9 Федерального закона № 189-ФЗ способов отбора исполнителей государственных услуг в социальной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сфере, </a:t>
              </a: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осуществляется министерством труда и социального развития Новосибирской области </a:t>
              </a:r>
              <a:r>
                <a:rPr lang="ru-RU" b="1" dirty="0">
                  <a:latin typeface="Arial" panose="020B0604020202020204" pitchFamily="34" charset="0"/>
                  <a:cs typeface="Arial" panose="020B0604020202020204" pitchFamily="34" charset="0"/>
                </a:rPr>
                <a:t>в отношении следующих государственных </a:t>
              </a:r>
              <a:r>
                <a:rPr lang="ru-RU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услуг:</a:t>
              </a:r>
            </a:p>
            <a:p>
              <a:pPr algn="just">
                <a:spcAft>
                  <a:spcPts val="0"/>
                </a:spcAft>
              </a:pP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spcAft>
                  <a:spcPts val="0"/>
                </a:spcAft>
                <a:buFont typeface="Wingdings" panose="05000000000000000000" pitchFamily="2" charset="2"/>
                <a:buChar char="q"/>
              </a:pP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оказание социальных услуг, предоставляемых гражданам при отсутствии определенного места жительства и занятий в полустационарной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форме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spcAft>
                  <a:spcPts val="0"/>
                </a:spcAft>
                <a:buFont typeface="Wingdings" panose="05000000000000000000" pitchFamily="2" charset="2"/>
                <a:buChar char="q"/>
              </a:pP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организация сопровождения при содействии занятости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инвалидов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1886" y="179556"/>
              <a:ext cx="118001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ПИЛОТНЫЙ ПРОЕКТ ПО РЕАЛИЗАЦИИ ФЕДЕРАЛЬНОГО ЗАКОНА ОТ 13.07.2020 № 189-ФЗ НА ТЕРРИТОРИИ НОВОСИБИРСКОЙ ОБЛАСТИ </a:t>
              </a:r>
            </a:p>
          </p:txBody>
        </p:sp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id="{63301642-9D0C-4CED-B970-D2B95709C24B}"/>
                </a:ext>
              </a:extLst>
            </p:cNvPr>
            <p:cNvGrpSpPr/>
            <p:nvPr/>
          </p:nvGrpSpPr>
          <p:grpSpPr>
            <a:xfrm>
              <a:off x="424022" y="1162160"/>
              <a:ext cx="3186692" cy="2940148"/>
              <a:chOff x="3022865" y="711850"/>
              <a:chExt cx="1537037" cy="1028792"/>
            </a:xfrm>
            <a:solidFill>
              <a:schemeClr val="accent2"/>
            </a:solidFill>
          </p:grpSpPr>
          <p:sp>
            <p:nvSpPr>
              <p:cNvPr id="8" name="Freeform 11">
                <a:extLst>
                  <a:ext uri="{FF2B5EF4-FFF2-40B4-BE49-F238E27FC236}">
                    <a16:creationId xmlns:a16="http://schemas.microsoft.com/office/drawing/2014/main" id="{6307741F-F6F6-4DE6-8259-13A197217F44}"/>
                  </a:ext>
                </a:extLst>
              </p:cNvPr>
              <p:cNvSpPr/>
              <p:nvPr/>
            </p:nvSpPr>
            <p:spPr>
              <a:xfrm>
                <a:off x="3126459" y="711960"/>
                <a:ext cx="1433443" cy="1028682"/>
              </a:xfrm>
              <a:custGeom>
                <a:avLst/>
                <a:gdLst>
                  <a:gd name="connsiteX0" fmla="*/ 1188269 w 1282367"/>
                  <a:gd name="connsiteY0" fmla="*/ 1133483 h 1503300"/>
                  <a:gd name="connsiteX1" fmla="*/ 1282367 w 1282367"/>
                  <a:gd name="connsiteY1" fmla="*/ 1133483 h 1503300"/>
                  <a:gd name="connsiteX2" fmla="*/ 1282367 w 1282367"/>
                  <a:gd name="connsiteY2" fmla="*/ 1503300 h 1503300"/>
                  <a:gd name="connsiteX3" fmla="*/ 0 w 1282367"/>
                  <a:gd name="connsiteY3" fmla="*/ 1503300 h 1503300"/>
                  <a:gd name="connsiteX4" fmla="*/ 0 w 1282367"/>
                  <a:gd name="connsiteY4" fmla="*/ 1420086 h 1503300"/>
                  <a:gd name="connsiteX5" fmla="*/ 1188269 w 1282367"/>
                  <a:gd name="connsiteY5" fmla="*/ 1420086 h 1503300"/>
                  <a:gd name="connsiteX6" fmla="*/ 0 w 1282367"/>
                  <a:gd name="connsiteY6" fmla="*/ 0 h 1503300"/>
                  <a:gd name="connsiteX7" fmla="*/ 1282367 w 1282367"/>
                  <a:gd name="connsiteY7" fmla="*/ 0 h 1503300"/>
                  <a:gd name="connsiteX8" fmla="*/ 1282367 w 1282367"/>
                  <a:gd name="connsiteY8" fmla="*/ 219083 h 1503300"/>
                  <a:gd name="connsiteX9" fmla="*/ 1188269 w 1282367"/>
                  <a:gd name="connsiteY9" fmla="*/ 219083 h 1503300"/>
                  <a:gd name="connsiteX10" fmla="*/ 1188269 w 1282367"/>
                  <a:gd name="connsiteY10" fmla="*/ 105212 h 1503300"/>
                  <a:gd name="connsiteX11" fmla="*/ 0 w 1282367"/>
                  <a:gd name="connsiteY11" fmla="*/ 105212 h 150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82367" h="1503300">
                    <a:moveTo>
                      <a:pt x="1188269" y="1133483"/>
                    </a:moveTo>
                    <a:lnTo>
                      <a:pt x="1282367" y="1133483"/>
                    </a:lnTo>
                    <a:lnTo>
                      <a:pt x="1282367" y="1503300"/>
                    </a:lnTo>
                    <a:lnTo>
                      <a:pt x="0" y="1503300"/>
                    </a:lnTo>
                    <a:lnTo>
                      <a:pt x="0" y="1420086"/>
                    </a:lnTo>
                    <a:lnTo>
                      <a:pt x="1188269" y="1420086"/>
                    </a:lnTo>
                    <a:close/>
                    <a:moveTo>
                      <a:pt x="0" y="0"/>
                    </a:moveTo>
                    <a:lnTo>
                      <a:pt x="1282367" y="0"/>
                    </a:lnTo>
                    <a:lnTo>
                      <a:pt x="1282367" y="219083"/>
                    </a:lnTo>
                    <a:lnTo>
                      <a:pt x="1188269" y="219083"/>
                    </a:lnTo>
                    <a:lnTo>
                      <a:pt x="1188269" y="105212"/>
                    </a:lnTo>
                    <a:lnTo>
                      <a:pt x="0" y="10521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12">
                <a:extLst>
                  <a:ext uri="{FF2B5EF4-FFF2-40B4-BE49-F238E27FC236}">
                    <a16:creationId xmlns:a16="http://schemas.microsoft.com/office/drawing/2014/main" id="{4474EEFF-8553-4D4A-92C1-1DE15C86F071}"/>
                  </a:ext>
                </a:extLst>
              </p:cNvPr>
              <p:cNvSpPr/>
              <p:nvPr/>
            </p:nvSpPr>
            <p:spPr>
              <a:xfrm>
                <a:off x="3022865" y="711850"/>
                <a:ext cx="534870" cy="1028681"/>
              </a:xfrm>
              <a:custGeom>
                <a:avLst/>
                <a:gdLst>
                  <a:gd name="connsiteX0" fmla="*/ 0 w 534870"/>
                  <a:gd name="connsiteY0" fmla="*/ 0 h 1503300"/>
                  <a:gd name="connsiteX1" fmla="*/ 534870 w 534870"/>
                  <a:gd name="connsiteY1" fmla="*/ 0 h 1503300"/>
                  <a:gd name="connsiteX2" fmla="*/ 534870 w 534870"/>
                  <a:gd name="connsiteY2" fmla="*/ 105212 h 1503300"/>
                  <a:gd name="connsiteX3" fmla="*/ 95421 w 534870"/>
                  <a:gd name="connsiteY3" fmla="*/ 105212 h 1503300"/>
                  <a:gd name="connsiteX4" fmla="*/ 95421 w 534870"/>
                  <a:gd name="connsiteY4" fmla="*/ 1420086 h 1503300"/>
                  <a:gd name="connsiteX5" fmla="*/ 534870 w 534870"/>
                  <a:gd name="connsiteY5" fmla="*/ 1420086 h 1503300"/>
                  <a:gd name="connsiteX6" fmla="*/ 534870 w 534870"/>
                  <a:gd name="connsiteY6" fmla="*/ 1503300 h 1503300"/>
                  <a:gd name="connsiteX7" fmla="*/ 0 w 534870"/>
                  <a:gd name="connsiteY7" fmla="*/ 1503300 h 150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870" h="1503300">
                    <a:moveTo>
                      <a:pt x="0" y="0"/>
                    </a:moveTo>
                    <a:lnTo>
                      <a:pt x="534870" y="0"/>
                    </a:lnTo>
                    <a:lnTo>
                      <a:pt x="534870" y="105212"/>
                    </a:lnTo>
                    <a:lnTo>
                      <a:pt x="95421" y="105212"/>
                    </a:lnTo>
                    <a:lnTo>
                      <a:pt x="95421" y="1420086"/>
                    </a:lnTo>
                    <a:lnTo>
                      <a:pt x="534870" y="1420086"/>
                    </a:lnTo>
                    <a:lnTo>
                      <a:pt x="534870" y="1503300"/>
                    </a:lnTo>
                    <a:lnTo>
                      <a:pt x="0" y="150330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38801" y="1703860"/>
              <a:ext cx="285349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ru-RU" sz="20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АПРОБАЦИЯ ОСУЩЕСТВЛЯЕТСЯ </a:t>
              </a:r>
            </a:p>
            <a:p>
              <a:pPr>
                <a:lnSpc>
                  <a:spcPct val="120000"/>
                </a:lnSpc>
              </a:pPr>
              <a:r>
                <a:rPr lang="ru-RU" sz="2000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ОТНОШЕНИИ ДВУХ ГОСУДАРСТВЕННЫХ УСЛУГ </a:t>
              </a:r>
              <a:r>
                <a:rPr lang="ru-RU" sz="2000" b="1" dirty="0" smtClean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 2022 ГОДА</a:t>
              </a:r>
              <a:endPara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13360" y="4679983"/>
            <a:ext cx="524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ИСПОЛНИТЕЛИ ГОСУДАРСТВЕННЫХ УСЛУГ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그룹 4">
            <a:extLst>
              <a:ext uri="{FF2B5EF4-FFF2-40B4-BE49-F238E27FC236}">
                <a16:creationId xmlns:a16="http://schemas.microsoft.com/office/drawing/2014/main" id="{6FBEB6F8-7186-40D4-9CC5-9A639D58369C}"/>
              </a:ext>
            </a:extLst>
          </p:cNvPr>
          <p:cNvGrpSpPr/>
          <p:nvPr/>
        </p:nvGrpSpPr>
        <p:grpSpPr>
          <a:xfrm>
            <a:off x="134983" y="5049315"/>
            <a:ext cx="7467600" cy="1473405"/>
            <a:chOff x="277291" y="1886244"/>
            <a:chExt cx="11245338" cy="2562749"/>
          </a:xfrm>
          <a:solidFill>
            <a:schemeClr val="accent1">
              <a:lumMod val="75000"/>
            </a:schemeClr>
          </a:solidFill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id="{79229F21-6A42-4726-9743-5F20579753B1}"/>
                </a:ext>
              </a:extLst>
            </p:cNvPr>
            <p:cNvSpPr/>
            <p:nvPr userDrawn="1"/>
          </p:nvSpPr>
          <p:spPr>
            <a:xfrm>
              <a:off x="277291" y="2014291"/>
              <a:ext cx="11245338" cy="2434702"/>
            </a:xfrm>
            <a:custGeom>
              <a:avLst/>
              <a:gdLst>
                <a:gd name="connsiteX0" fmla="*/ 722914 w 11245338"/>
                <a:gd name="connsiteY0" fmla="*/ 0 h 872809"/>
                <a:gd name="connsiteX1" fmla="*/ 11147573 w 11245338"/>
                <a:gd name="connsiteY1" fmla="*/ 0 h 872809"/>
                <a:gd name="connsiteX2" fmla="*/ 11147573 w 11245338"/>
                <a:gd name="connsiteY2" fmla="*/ 97809 h 872809"/>
                <a:gd name="connsiteX3" fmla="*/ 722914 w 11245338"/>
                <a:gd name="connsiteY3" fmla="*/ 97809 h 872809"/>
                <a:gd name="connsiteX4" fmla="*/ 145471 w 11245338"/>
                <a:gd name="connsiteY4" fmla="*/ 0 h 872809"/>
                <a:gd name="connsiteX5" fmla="*/ 217947 w 11245338"/>
                <a:gd name="connsiteY5" fmla="*/ 0 h 872809"/>
                <a:gd name="connsiteX6" fmla="*/ 217947 w 11245338"/>
                <a:gd name="connsiteY6" fmla="*/ 98534 h 872809"/>
                <a:gd name="connsiteX7" fmla="*/ 177603 w 11245338"/>
                <a:gd name="connsiteY7" fmla="*/ 106679 h 872809"/>
                <a:gd name="connsiteX8" fmla="*/ 108669 w 11245338"/>
                <a:gd name="connsiteY8" fmla="*/ 210676 h 872809"/>
                <a:gd name="connsiteX9" fmla="*/ 108669 w 11245338"/>
                <a:gd name="connsiteY9" fmla="*/ 662131 h 872809"/>
                <a:gd name="connsiteX10" fmla="*/ 221536 w 11245338"/>
                <a:gd name="connsiteY10" fmla="*/ 774998 h 872809"/>
                <a:gd name="connsiteX11" fmla="*/ 11245338 w 11245338"/>
                <a:gd name="connsiteY11" fmla="*/ 774998 h 872809"/>
                <a:gd name="connsiteX12" fmla="*/ 11245338 w 11245338"/>
                <a:gd name="connsiteY12" fmla="*/ 872809 h 872809"/>
                <a:gd name="connsiteX13" fmla="*/ 145471 w 11245338"/>
                <a:gd name="connsiteY13" fmla="*/ 872809 h 872809"/>
                <a:gd name="connsiteX14" fmla="*/ 0 w 11245338"/>
                <a:gd name="connsiteY14" fmla="*/ 727338 h 872809"/>
                <a:gd name="connsiteX15" fmla="*/ 0 w 11245338"/>
                <a:gd name="connsiteY15" fmla="*/ 145471 h 872809"/>
                <a:gd name="connsiteX16" fmla="*/ 145471 w 11245338"/>
                <a:gd name="connsiteY16" fmla="*/ 0 h 8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45338" h="872809">
                  <a:moveTo>
                    <a:pt x="722914" y="0"/>
                  </a:moveTo>
                  <a:lnTo>
                    <a:pt x="11147573" y="0"/>
                  </a:lnTo>
                  <a:lnTo>
                    <a:pt x="11147573" y="97809"/>
                  </a:lnTo>
                  <a:lnTo>
                    <a:pt x="722914" y="97809"/>
                  </a:lnTo>
                  <a:close/>
                  <a:moveTo>
                    <a:pt x="145471" y="0"/>
                  </a:moveTo>
                  <a:lnTo>
                    <a:pt x="217947" y="0"/>
                  </a:lnTo>
                  <a:lnTo>
                    <a:pt x="217947" y="98534"/>
                  </a:lnTo>
                  <a:lnTo>
                    <a:pt x="177603" y="106679"/>
                  </a:lnTo>
                  <a:cubicBezTo>
                    <a:pt x="137093" y="123813"/>
                    <a:pt x="108669" y="163925"/>
                    <a:pt x="108669" y="210676"/>
                  </a:cubicBezTo>
                  <a:lnTo>
                    <a:pt x="108669" y="662131"/>
                  </a:lnTo>
                  <a:cubicBezTo>
                    <a:pt x="108669" y="724466"/>
                    <a:pt x="159201" y="774998"/>
                    <a:pt x="221536" y="774998"/>
                  </a:cubicBezTo>
                  <a:lnTo>
                    <a:pt x="11245338" y="774998"/>
                  </a:lnTo>
                  <a:lnTo>
                    <a:pt x="11245338" y="872809"/>
                  </a:lnTo>
                  <a:lnTo>
                    <a:pt x="145471" y="872809"/>
                  </a:lnTo>
                  <a:cubicBezTo>
                    <a:pt x="65130" y="872809"/>
                    <a:pt x="0" y="807679"/>
                    <a:pt x="0" y="727338"/>
                  </a:cubicBezTo>
                  <a:lnTo>
                    <a:pt x="0" y="145471"/>
                  </a:lnTo>
                  <a:cubicBezTo>
                    <a:pt x="0" y="65130"/>
                    <a:pt x="65130" y="0"/>
                    <a:pt x="145471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US" kern="0" smtClean="0">
                <a:solidFill>
                  <a:prstClr val="white"/>
                </a:solidFill>
                <a:latin typeface="Arial"/>
                <a:ea typeface="Arial Unicode MS"/>
              </a:endParaRPr>
            </a:p>
          </p:txBody>
        </p:sp>
        <p:grpSp>
          <p:nvGrpSpPr>
            <p:cNvPr id="13" name="Group 5">
              <a:extLst>
                <a:ext uri="{FF2B5EF4-FFF2-40B4-BE49-F238E27FC236}">
                  <a16:creationId xmlns:a16="http://schemas.microsoft.com/office/drawing/2014/main" id="{1C35F532-9FE4-49F6-8C2D-4B749EAFC31D}"/>
                </a:ext>
              </a:extLst>
            </p:cNvPr>
            <p:cNvGrpSpPr/>
            <p:nvPr userDrawn="1"/>
          </p:nvGrpSpPr>
          <p:grpSpPr>
            <a:xfrm>
              <a:off x="522900" y="1886244"/>
              <a:ext cx="429445" cy="395806"/>
              <a:chOff x="-654726" y="1955532"/>
              <a:chExt cx="429445" cy="395806"/>
            </a:xfrm>
            <a:grpFill/>
          </p:grpSpPr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id="{FA89A42A-C7E0-4F30-8EB9-B093C9A07D39}"/>
                  </a:ext>
                </a:extLst>
              </p:cNvPr>
              <p:cNvSpPr/>
              <p:nvPr userDrawn="1"/>
            </p:nvSpPr>
            <p:spPr>
              <a:xfrm>
                <a:off x="-409117" y="1962260"/>
                <a:ext cx="183836" cy="389078"/>
              </a:xfrm>
              <a:custGeom>
                <a:avLst/>
                <a:gdLst>
                  <a:gd name="connsiteX0" fmla="*/ 188798 w 1132764"/>
                  <a:gd name="connsiteY0" fmla="*/ 0 h 2397435"/>
                  <a:gd name="connsiteX1" fmla="*/ 943966 w 1132764"/>
                  <a:gd name="connsiteY1" fmla="*/ 0 h 2397435"/>
                  <a:gd name="connsiteX2" fmla="*/ 1132764 w 1132764"/>
                  <a:gd name="connsiteY2" fmla="*/ 188798 h 2397435"/>
                  <a:gd name="connsiteX3" fmla="*/ 1132764 w 1132764"/>
                  <a:gd name="connsiteY3" fmla="*/ 1035815 h 2397435"/>
                  <a:gd name="connsiteX4" fmla="*/ 943966 w 1132764"/>
                  <a:gd name="connsiteY4" fmla="*/ 1224613 h 2397435"/>
                  <a:gd name="connsiteX5" fmla="*/ 555971 w 1132764"/>
                  <a:gd name="connsiteY5" fmla="*/ 1224613 h 2397435"/>
                  <a:gd name="connsiteX6" fmla="*/ 556177 w 1132764"/>
                  <a:gd name="connsiteY6" fmla="*/ 1225922 h 2397435"/>
                  <a:gd name="connsiteX7" fmla="*/ 983506 w 1132764"/>
                  <a:gd name="connsiteY7" fmla="*/ 1928815 h 2397435"/>
                  <a:gd name="connsiteX8" fmla="*/ 1132764 w 1132764"/>
                  <a:gd name="connsiteY8" fmla="*/ 2051963 h 2397435"/>
                  <a:gd name="connsiteX9" fmla="*/ 1064525 w 1132764"/>
                  <a:gd name="connsiteY9" fmla="*/ 2397435 h 2397435"/>
                  <a:gd name="connsiteX10" fmla="*/ 865938 w 1132764"/>
                  <a:gd name="connsiteY10" fmla="*/ 2313437 h 2397435"/>
                  <a:gd name="connsiteX11" fmla="*/ 16118 w 1132764"/>
                  <a:gd name="connsiteY11" fmla="*/ 1178727 h 2397435"/>
                  <a:gd name="connsiteX12" fmla="*/ 5759 w 1132764"/>
                  <a:gd name="connsiteY12" fmla="*/ 1080058 h 2397435"/>
                  <a:gd name="connsiteX13" fmla="*/ 3836 w 1132764"/>
                  <a:gd name="connsiteY13" fmla="*/ 1073864 h 2397435"/>
                  <a:gd name="connsiteX14" fmla="*/ 0 w 1132764"/>
                  <a:gd name="connsiteY14" fmla="*/ 1035815 h 2397435"/>
                  <a:gd name="connsiteX15" fmla="*/ 0 w 1132764"/>
                  <a:gd name="connsiteY15" fmla="*/ 942490 h 2397435"/>
                  <a:gd name="connsiteX16" fmla="*/ 0 w 1132764"/>
                  <a:gd name="connsiteY16" fmla="*/ 317733 h 2397435"/>
                  <a:gd name="connsiteX17" fmla="*/ 0 w 1132764"/>
                  <a:gd name="connsiteY17" fmla="*/ 188798 h 2397435"/>
                  <a:gd name="connsiteX18" fmla="*/ 188798 w 1132764"/>
                  <a:gd name="connsiteY18" fmla="*/ 0 h 239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2764" h="2397435">
                    <a:moveTo>
                      <a:pt x="188798" y="0"/>
                    </a:moveTo>
                    <a:lnTo>
                      <a:pt x="943966" y="0"/>
                    </a:lnTo>
                    <a:cubicBezTo>
                      <a:pt x="1048236" y="0"/>
                      <a:pt x="1132764" y="84528"/>
                      <a:pt x="1132764" y="188798"/>
                    </a:cubicBezTo>
                    <a:lnTo>
                      <a:pt x="1132764" y="1035815"/>
                    </a:lnTo>
                    <a:cubicBezTo>
                      <a:pt x="1132764" y="1140085"/>
                      <a:pt x="1048236" y="1224613"/>
                      <a:pt x="943966" y="1224613"/>
                    </a:cubicBezTo>
                    <a:lnTo>
                      <a:pt x="555971" y="1224613"/>
                    </a:lnTo>
                    <a:lnTo>
                      <a:pt x="556177" y="1225922"/>
                    </a:lnTo>
                    <a:cubicBezTo>
                      <a:pt x="629881" y="1592732"/>
                      <a:pt x="759260" y="1704569"/>
                      <a:pt x="983506" y="1928815"/>
                    </a:cubicBezTo>
                    <a:lnTo>
                      <a:pt x="1132764" y="2051963"/>
                    </a:lnTo>
                    <a:lnTo>
                      <a:pt x="1064525" y="2397435"/>
                    </a:lnTo>
                    <a:lnTo>
                      <a:pt x="865938" y="2313437"/>
                    </a:lnTo>
                    <a:cubicBezTo>
                      <a:pt x="416006" y="2009468"/>
                      <a:pt x="90471" y="1698688"/>
                      <a:pt x="16118" y="1178727"/>
                    </a:cubicBezTo>
                    <a:lnTo>
                      <a:pt x="5759" y="1080058"/>
                    </a:lnTo>
                    <a:lnTo>
                      <a:pt x="3836" y="1073864"/>
                    </a:lnTo>
                    <a:cubicBezTo>
                      <a:pt x="1321" y="1061574"/>
                      <a:pt x="0" y="1048849"/>
                      <a:pt x="0" y="1035815"/>
                    </a:cubicBezTo>
                    <a:lnTo>
                      <a:pt x="0" y="942490"/>
                    </a:lnTo>
                    <a:lnTo>
                      <a:pt x="0" y="317733"/>
                    </a:lnTo>
                    <a:lnTo>
                      <a:pt x="0" y="188798"/>
                    </a:lnTo>
                    <a:cubicBezTo>
                      <a:pt x="0" y="84528"/>
                      <a:pt x="84528" y="0"/>
                      <a:pt x="188798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kern="0" smtClean="0">
                  <a:solidFill>
                    <a:prstClr val="white"/>
                  </a:solidFill>
                  <a:latin typeface="Arial"/>
                  <a:ea typeface="Arial Unicode MS"/>
                </a:endParaRPr>
              </a:p>
            </p:txBody>
          </p:sp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id="{E8997562-B5CD-45FF-A048-C955EFE49C99}"/>
                  </a:ext>
                </a:extLst>
              </p:cNvPr>
              <p:cNvSpPr/>
              <p:nvPr userDrawn="1"/>
            </p:nvSpPr>
            <p:spPr>
              <a:xfrm>
                <a:off x="-654726" y="1955532"/>
                <a:ext cx="183836" cy="389079"/>
              </a:xfrm>
              <a:custGeom>
                <a:avLst/>
                <a:gdLst>
                  <a:gd name="connsiteX0" fmla="*/ 188798 w 1132764"/>
                  <a:gd name="connsiteY0" fmla="*/ 0 h 2397435"/>
                  <a:gd name="connsiteX1" fmla="*/ 943966 w 1132764"/>
                  <a:gd name="connsiteY1" fmla="*/ 0 h 2397435"/>
                  <a:gd name="connsiteX2" fmla="*/ 1132764 w 1132764"/>
                  <a:gd name="connsiteY2" fmla="*/ 188798 h 2397435"/>
                  <a:gd name="connsiteX3" fmla="*/ 1132764 w 1132764"/>
                  <a:gd name="connsiteY3" fmla="*/ 1035815 h 2397435"/>
                  <a:gd name="connsiteX4" fmla="*/ 943966 w 1132764"/>
                  <a:gd name="connsiteY4" fmla="*/ 1224613 h 2397435"/>
                  <a:gd name="connsiteX5" fmla="*/ 555971 w 1132764"/>
                  <a:gd name="connsiteY5" fmla="*/ 1224613 h 2397435"/>
                  <a:gd name="connsiteX6" fmla="*/ 556177 w 1132764"/>
                  <a:gd name="connsiteY6" fmla="*/ 1225922 h 2397435"/>
                  <a:gd name="connsiteX7" fmla="*/ 983506 w 1132764"/>
                  <a:gd name="connsiteY7" fmla="*/ 1928815 h 2397435"/>
                  <a:gd name="connsiteX8" fmla="*/ 1132764 w 1132764"/>
                  <a:gd name="connsiteY8" fmla="*/ 2051963 h 2397435"/>
                  <a:gd name="connsiteX9" fmla="*/ 1064525 w 1132764"/>
                  <a:gd name="connsiteY9" fmla="*/ 2397435 h 2397435"/>
                  <a:gd name="connsiteX10" fmla="*/ 865938 w 1132764"/>
                  <a:gd name="connsiteY10" fmla="*/ 2313437 h 2397435"/>
                  <a:gd name="connsiteX11" fmla="*/ 16118 w 1132764"/>
                  <a:gd name="connsiteY11" fmla="*/ 1178727 h 2397435"/>
                  <a:gd name="connsiteX12" fmla="*/ 5759 w 1132764"/>
                  <a:gd name="connsiteY12" fmla="*/ 1080058 h 2397435"/>
                  <a:gd name="connsiteX13" fmla="*/ 3836 w 1132764"/>
                  <a:gd name="connsiteY13" fmla="*/ 1073864 h 2397435"/>
                  <a:gd name="connsiteX14" fmla="*/ 0 w 1132764"/>
                  <a:gd name="connsiteY14" fmla="*/ 1035815 h 2397435"/>
                  <a:gd name="connsiteX15" fmla="*/ 0 w 1132764"/>
                  <a:gd name="connsiteY15" fmla="*/ 942490 h 2397435"/>
                  <a:gd name="connsiteX16" fmla="*/ 0 w 1132764"/>
                  <a:gd name="connsiteY16" fmla="*/ 317733 h 2397435"/>
                  <a:gd name="connsiteX17" fmla="*/ 0 w 1132764"/>
                  <a:gd name="connsiteY17" fmla="*/ 188798 h 2397435"/>
                  <a:gd name="connsiteX18" fmla="*/ 188798 w 1132764"/>
                  <a:gd name="connsiteY18" fmla="*/ 0 h 239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2764" h="2397435">
                    <a:moveTo>
                      <a:pt x="188798" y="0"/>
                    </a:moveTo>
                    <a:lnTo>
                      <a:pt x="943966" y="0"/>
                    </a:lnTo>
                    <a:cubicBezTo>
                      <a:pt x="1048236" y="0"/>
                      <a:pt x="1132764" y="84528"/>
                      <a:pt x="1132764" y="188798"/>
                    </a:cubicBezTo>
                    <a:lnTo>
                      <a:pt x="1132764" y="1035815"/>
                    </a:lnTo>
                    <a:cubicBezTo>
                      <a:pt x="1132764" y="1140085"/>
                      <a:pt x="1048236" y="1224613"/>
                      <a:pt x="943966" y="1224613"/>
                    </a:cubicBezTo>
                    <a:lnTo>
                      <a:pt x="555971" y="1224613"/>
                    </a:lnTo>
                    <a:lnTo>
                      <a:pt x="556177" y="1225922"/>
                    </a:lnTo>
                    <a:cubicBezTo>
                      <a:pt x="629881" y="1592732"/>
                      <a:pt x="759260" y="1704569"/>
                      <a:pt x="983506" y="1928815"/>
                    </a:cubicBezTo>
                    <a:lnTo>
                      <a:pt x="1132764" y="2051963"/>
                    </a:lnTo>
                    <a:lnTo>
                      <a:pt x="1064525" y="2397435"/>
                    </a:lnTo>
                    <a:lnTo>
                      <a:pt x="865938" y="2313437"/>
                    </a:lnTo>
                    <a:cubicBezTo>
                      <a:pt x="416006" y="2009468"/>
                      <a:pt x="90471" y="1698688"/>
                      <a:pt x="16118" y="1178727"/>
                    </a:cubicBezTo>
                    <a:lnTo>
                      <a:pt x="5759" y="1080058"/>
                    </a:lnTo>
                    <a:lnTo>
                      <a:pt x="3836" y="1073864"/>
                    </a:lnTo>
                    <a:cubicBezTo>
                      <a:pt x="1321" y="1061574"/>
                      <a:pt x="0" y="1048849"/>
                      <a:pt x="0" y="1035815"/>
                    </a:cubicBezTo>
                    <a:lnTo>
                      <a:pt x="0" y="942490"/>
                    </a:lnTo>
                    <a:lnTo>
                      <a:pt x="0" y="317733"/>
                    </a:lnTo>
                    <a:lnTo>
                      <a:pt x="0" y="188798"/>
                    </a:lnTo>
                    <a:cubicBezTo>
                      <a:pt x="0" y="84528"/>
                      <a:pt x="84528" y="0"/>
                      <a:pt x="188798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kern="0" smtClean="0">
                  <a:solidFill>
                    <a:prstClr val="white"/>
                  </a:solidFill>
                  <a:latin typeface="Arial"/>
                  <a:ea typeface="Arial Unicode MS"/>
                </a:endParaRPr>
              </a:p>
            </p:txBody>
          </p:sp>
        </p:grpSp>
      </p:grpSp>
      <p:sp>
        <p:nvSpPr>
          <p:cNvPr id="18" name="Прямоугольник 17"/>
          <p:cNvSpPr/>
          <p:nvPr/>
        </p:nvSpPr>
        <p:spPr>
          <a:xfrm>
            <a:off x="213360" y="5350494"/>
            <a:ext cx="730213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равное финансирование за оказание равных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услуг вне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зависимости от формы собственности организации (государственная, некоммерческая, коммерческая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own Arrow 3">
            <a:extLst>
              <a:ext uri="{FF2B5EF4-FFF2-40B4-BE49-F238E27FC236}">
                <a16:creationId xmlns:a16="http://schemas.microsoft.com/office/drawing/2014/main" id="{6632C0AB-7DFB-4C8D-8B66-E837106BCC73}"/>
              </a:ext>
            </a:extLst>
          </p:cNvPr>
          <p:cNvSpPr/>
          <p:nvPr/>
        </p:nvSpPr>
        <p:spPr>
          <a:xfrm rot="10770316" flipH="1" flipV="1">
            <a:off x="11391331" y="4345666"/>
            <a:ext cx="684189" cy="612370"/>
          </a:xfrm>
          <a:custGeom>
            <a:avLst/>
            <a:gdLst/>
            <a:ahLst/>
            <a:cxnLst/>
            <a:rect l="l" t="t" r="r" b="b"/>
            <a:pathLst>
              <a:path w="1512168" h="2430270">
                <a:moveTo>
                  <a:pt x="756084" y="2430270"/>
                </a:moveTo>
                <a:lnTo>
                  <a:pt x="0" y="1674186"/>
                </a:lnTo>
                <a:lnTo>
                  <a:pt x="378042" y="1674186"/>
                </a:lnTo>
                <a:lnTo>
                  <a:pt x="378042" y="0"/>
                </a:lnTo>
                <a:lnTo>
                  <a:pt x="1134126" y="756084"/>
                </a:lnTo>
                <a:lnTo>
                  <a:pt x="1134126" y="1674186"/>
                </a:lnTo>
                <a:lnTo>
                  <a:pt x="1512168" y="167418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ko-KR" altLang="en-US" kern="0" smtClean="0">
              <a:solidFill>
                <a:prstClr val="white"/>
              </a:solidFill>
              <a:latin typeface="Arial"/>
              <a:ea typeface="Arial Unicode MS"/>
            </a:endParaRPr>
          </a:p>
        </p:txBody>
      </p:sp>
      <p:sp>
        <p:nvSpPr>
          <p:cNvPr id="23" name="Заголовок 32"/>
          <p:cNvSpPr txBox="1">
            <a:spLocks noGrp="1"/>
          </p:cNvSpPr>
          <p:nvPr>
            <p:ph type="title"/>
          </p:nvPr>
        </p:nvSpPr>
        <p:spPr>
          <a:xfrm>
            <a:off x="6788426" y="4342724"/>
            <a:ext cx="4755284" cy="2862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СПОСОБ, ВЫБРАННЫЙ ДЛЯ АПРОБАЦИИ</a:t>
            </a:r>
            <a:endPara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766D87-F3DB-4AE2-890D-95B1C2952E0B}"/>
              </a:ext>
            </a:extLst>
          </p:cNvPr>
          <p:cNvSpPr txBox="1"/>
          <p:nvPr/>
        </p:nvSpPr>
        <p:spPr>
          <a:xfrm>
            <a:off x="8250991" y="5267350"/>
            <a:ext cx="3743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Отбор исполнителя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(исполнителей) 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</a:t>
            </a:r>
          </a:p>
          <a:p>
            <a:pPr algn="ctr" defTabSz="914377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реестра исполнителей услуг по социальному сертификату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осуществляется потребителем услуг</a:t>
            </a:r>
            <a:endParaRPr lang="ko-KR" altLang="en-US" sz="14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27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5017057" y="6517990"/>
            <a:ext cx="24384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schemeClr val="bg1"/>
                </a:solidFill>
              </a:rPr>
              <a:pPr/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1098" y="234228"/>
            <a:ext cx="118076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ПЛАН ВЗАИМОДЕЙСТВИЯ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РАБОЧЕЙ ГРУППЫ ПО ОРГАНИЗАЦИИ ОКАЗАНИЯ ГОСУДАРСТВЕННЫХ УСЛУГ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 СОЦИАЛЬНОЙ СФЕРЕ НА ТЕРРИТОРИИ НОВОСИБИРСКОЙ ОБЛАСТИ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 ОБЩЕСТВЕННОЙ ПАЛАТОЙ НОВОСИБИРСКОЙ ОБЛАСТИ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 АПРОБАЦИИ НА ТЕРРИТОРИИ НОВОСИБИРСКОЙ ОБЛАСТИ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ФЕДЕРАЛЬНОГО ЗАКОНА ОТ 13.07.2020 № 189-ФЗ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1"/>
          <p:cNvGrpSpPr/>
          <p:nvPr/>
        </p:nvGrpSpPr>
        <p:grpSpPr>
          <a:xfrm>
            <a:off x="4057389" y="2254426"/>
            <a:ext cx="3936273" cy="3703390"/>
            <a:chOff x="2347876" y="1309778"/>
            <a:chExt cx="3936273" cy="370339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Freeform 71922"/>
            <p:cNvSpPr/>
            <p:nvPr/>
          </p:nvSpPr>
          <p:spPr bwMode="auto">
            <a:xfrm>
              <a:off x="3095614" y="3809164"/>
              <a:ext cx="2406146" cy="1091836"/>
            </a:xfrm>
            <a:custGeom>
              <a:avLst/>
              <a:gdLst>
                <a:gd name="T0" fmla="*/ 2222 w 2861"/>
                <a:gd name="T1" fmla="*/ 1397 h 1397"/>
                <a:gd name="T2" fmla="*/ 1752 w 2861"/>
                <a:gd name="T3" fmla="*/ 1171 h 1397"/>
                <a:gd name="T4" fmla="*/ 1433 w 2861"/>
                <a:gd name="T5" fmla="*/ 1056 h 1397"/>
                <a:gd name="T6" fmla="*/ 1109 w 2861"/>
                <a:gd name="T7" fmla="*/ 1171 h 1397"/>
                <a:gd name="T8" fmla="*/ 900 w 2861"/>
                <a:gd name="T9" fmla="*/ 1336 h 1397"/>
                <a:gd name="T10" fmla="*/ 639 w 2861"/>
                <a:gd name="T11" fmla="*/ 1397 h 1397"/>
                <a:gd name="T12" fmla="*/ 0 w 2861"/>
                <a:gd name="T13" fmla="*/ 699 h 1397"/>
                <a:gd name="T14" fmla="*/ 639 w 2861"/>
                <a:gd name="T15" fmla="*/ 0 h 1397"/>
                <a:gd name="T16" fmla="*/ 1109 w 2861"/>
                <a:gd name="T17" fmla="*/ 226 h 1397"/>
                <a:gd name="T18" fmla="*/ 1109 w 2861"/>
                <a:gd name="T19" fmla="*/ 226 h 1397"/>
                <a:gd name="T20" fmla="*/ 1438 w 2861"/>
                <a:gd name="T21" fmla="*/ 339 h 1397"/>
                <a:gd name="T22" fmla="*/ 1752 w 2861"/>
                <a:gd name="T23" fmla="*/ 226 h 1397"/>
                <a:gd name="T24" fmla="*/ 2222 w 2861"/>
                <a:gd name="T25" fmla="*/ 0 h 1397"/>
                <a:gd name="T26" fmla="*/ 2861 w 2861"/>
                <a:gd name="T27" fmla="*/ 699 h 1397"/>
                <a:gd name="T28" fmla="*/ 2222 w 2861"/>
                <a:gd name="T2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1" h="1397">
                  <a:moveTo>
                    <a:pt x="2222" y="1397"/>
                  </a:moveTo>
                  <a:cubicBezTo>
                    <a:pt x="2048" y="1397"/>
                    <a:pt x="1881" y="1317"/>
                    <a:pt x="1752" y="1171"/>
                  </a:cubicBezTo>
                  <a:cubicBezTo>
                    <a:pt x="1688" y="1099"/>
                    <a:pt x="1569" y="1056"/>
                    <a:pt x="1433" y="1056"/>
                  </a:cubicBezTo>
                  <a:cubicBezTo>
                    <a:pt x="1294" y="1056"/>
                    <a:pt x="1170" y="1100"/>
                    <a:pt x="1109" y="1171"/>
                  </a:cubicBezTo>
                  <a:cubicBezTo>
                    <a:pt x="1049" y="1242"/>
                    <a:pt x="979" y="1297"/>
                    <a:pt x="900" y="1336"/>
                  </a:cubicBezTo>
                  <a:cubicBezTo>
                    <a:pt x="817" y="1377"/>
                    <a:pt x="729" y="1397"/>
                    <a:pt x="639" y="1397"/>
                  </a:cubicBezTo>
                  <a:cubicBezTo>
                    <a:pt x="286" y="1397"/>
                    <a:pt x="0" y="1084"/>
                    <a:pt x="0" y="699"/>
                  </a:cubicBezTo>
                  <a:cubicBezTo>
                    <a:pt x="0" y="313"/>
                    <a:pt x="286" y="0"/>
                    <a:pt x="639" y="0"/>
                  </a:cubicBezTo>
                  <a:cubicBezTo>
                    <a:pt x="817" y="0"/>
                    <a:pt x="988" y="82"/>
                    <a:pt x="1109" y="226"/>
                  </a:cubicBezTo>
                  <a:cubicBezTo>
                    <a:pt x="1109" y="226"/>
                    <a:pt x="1109" y="226"/>
                    <a:pt x="1109" y="226"/>
                  </a:cubicBezTo>
                  <a:cubicBezTo>
                    <a:pt x="1177" y="297"/>
                    <a:pt x="1299" y="339"/>
                    <a:pt x="1438" y="339"/>
                  </a:cubicBezTo>
                  <a:cubicBezTo>
                    <a:pt x="1576" y="339"/>
                    <a:pt x="1696" y="296"/>
                    <a:pt x="1752" y="226"/>
                  </a:cubicBezTo>
                  <a:cubicBezTo>
                    <a:pt x="1873" y="82"/>
                    <a:pt x="2044" y="0"/>
                    <a:pt x="2222" y="0"/>
                  </a:cubicBezTo>
                  <a:cubicBezTo>
                    <a:pt x="2575" y="0"/>
                    <a:pt x="2861" y="313"/>
                    <a:pt x="2861" y="699"/>
                  </a:cubicBezTo>
                  <a:cubicBezTo>
                    <a:pt x="2861" y="1084"/>
                    <a:pt x="2575" y="1397"/>
                    <a:pt x="2222" y="1397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Freeform 71929"/>
            <p:cNvSpPr/>
            <p:nvPr/>
          </p:nvSpPr>
          <p:spPr bwMode="auto">
            <a:xfrm>
              <a:off x="2347876" y="2524091"/>
              <a:ext cx="1896662" cy="2489077"/>
            </a:xfrm>
            <a:custGeom>
              <a:avLst/>
              <a:gdLst>
                <a:gd name="T0" fmla="*/ 1283 w 2251"/>
                <a:gd name="T1" fmla="*/ 448 h 3095"/>
                <a:gd name="T2" fmla="*/ 1339 w 2251"/>
                <a:gd name="T3" fmla="*/ 1007 h 3095"/>
                <a:gd name="T4" fmla="*/ 1407 w 2251"/>
                <a:gd name="T5" fmla="*/ 1366 h 3095"/>
                <a:gd name="T6" fmla="*/ 1660 w 2251"/>
                <a:gd name="T7" fmla="*/ 1616 h 3095"/>
                <a:gd name="T8" fmla="*/ 1896 w 2251"/>
                <a:gd name="T9" fmla="*/ 1731 h 3095"/>
                <a:gd name="T10" fmla="*/ 2075 w 2251"/>
                <a:gd name="T11" fmla="*/ 1948 h 3095"/>
                <a:gd name="T12" fmla="*/ 1841 w 2251"/>
                <a:gd name="T13" fmla="*/ 2903 h 3095"/>
                <a:gd name="T14" fmla="*/ 968 w 2251"/>
                <a:gd name="T15" fmla="*/ 2647 h 3095"/>
                <a:gd name="T16" fmla="*/ 912 w 2251"/>
                <a:gd name="T17" fmla="*/ 2088 h 3095"/>
                <a:gd name="T18" fmla="*/ 912 w 2251"/>
                <a:gd name="T19" fmla="*/ 2088 h 3095"/>
                <a:gd name="T20" fmla="*/ 837 w 2251"/>
                <a:gd name="T21" fmla="*/ 1720 h 3095"/>
                <a:gd name="T22" fmla="*/ 590 w 2251"/>
                <a:gd name="T23" fmla="*/ 1479 h 3095"/>
                <a:gd name="T24" fmla="*/ 176 w 2251"/>
                <a:gd name="T25" fmla="*/ 1147 h 3095"/>
                <a:gd name="T26" fmla="*/ 410 w 2251"/>
                <a:gd name="T27" fmla="*/ 192 h 3095"/>
                <a:gd name="T28" fmla="*/ 1283 w 2251"/>
                <a:gd name="T29" fmla="*/ 448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1" h="3095">
                  <a:moveTo>
                    <a:pt x="1283" y="448"/>
                  </a:moveTo>
                  <a:cubicBezTo>
                    <a:pt x="1370" y="613"/>
                    <a:pt x="1390" y="811"/>
                    <a:pt x="1339" y="1007"/>
                  </a:cubicBezTo>
                  <a:cubicBezTo>
                    <a:pt x="1314" y="1104"/>
                    <a:pt x="1339" y="1238"/>
                    <a:pt x="1407" y="1366"/>
                  </a:cubicBezTo>
                  <a:cubicBezTo>
                    <a:pt x="1477" y="1498"/>
                    <a:pt x="1574" y="1594"/>
                    <a:pt x="1660" y="1616"/>
                  </a:cubicBezTo>
                  <a:cubicBezTo>
                    <a:pt x="1746" y="1637"/>
                    <a:pt x="1825" y="1676"/>
                    <a:pt x="1896" y="1731"/>
                  </a:cubicBezTo>
                  <a:cubicBezTo>
                    <a:pt x="1969" y="1789"/>
                    <a:pt x="2029" y="1862"/>
                    <a:pt x="2075" y="1948"/>
                  </a:cubicBezTo>
                  <a:cubicBezTo>
                    <a:pt x="2251" y="2282"/>
                    <a:pt x="2146" y="2710"/>
                    <a:pt x="1841" y="2903"/>
                  </a:cubicBezTo>
                  <a:cubicBezTo>
                    <a:pt x="1536" y="3095"/>
                    <a:pt x="1144" y="2980"/>
                    <a:pt x="968" y="2647"/>
                  </a:cubicBezTo>
                  <a:cubicBezTo>
                    <a:pt x="879" y="2478"/>
                    <a:pt x="858" y="2274"/>
                    <a:pt x="912" y="2088"/>
                  </a:cubicBezTo>
                  <a:cubicBezTo>
                    <a:pt x="912" y="2088"/>
                    <a:pt x="912" y="2088"/>
                    <a:pt x="912" y="2088"/>
                  </a:cubicBezTo>
                  <a:cubicBezTo>
                    <a:pt x="934" y="1989"/>
                    <a:pt x="907" y="1851"/>
                    <a:pt x="837" y="1720"/>
                  </a:cubicBezTo>
                  <a:cubicBezTo>
                    <a:pt x="768" y="1589"/>
                    <a:pt x="674" y="1497"/>
                    <a:pt x="590" y="1479"/>
                  </a:cubicBezTo>
                  <a:cubicBezTo>
                    <a:pt x="416" y="1437"/>
                    <a:pt x="265" y="1316"/>
                    <a:pt x="176" y="1147"/>
                  </a:cubicBezTo>
                  <a:cubicBezTo>
                    <a:pt x="0" y="813"/>
                    <a:pt x="105" y="385"/>
                    <a:pt x="410" y="192"/>
                  </a:cubicBezTo>
                  <a:cubicBezTo>
                    <a:pt x="715" y="0"/>
                    <a:pt x="1107" y="114"/>
                    <a:pt x="1283" y="4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scene3d>
              <a:camera prst="orthographicFront"/>
              <a:lightRig rig="flat" dir="t"/>
            </a:scene3d>
            <a:sp3d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71928"/>
            <p:cNvSpPr/>
            <p:nvPr/>
          </p:nvSpPr>
          <p:spPr bwMode="auto">
            <a:xfrm rot="7240418">
              <a:off x="2066002" y="2005067"/>
              <a:ext cx="2483084" cy="1092506"/>
            </a:xfrm>
            <a:custGeom>
              <a:avLst/>
              <a:gdLst>
                <a:gd name="T0" fmla="*/ 2222 w 2861"/>
                <a:gd name="T1" fmla="*/ 1398 h 1398"/>
                <a:gd name="T2" fmla="*/ 1752 w 2861"/>
                <a:gd name="T3" fmla="*/ 1172 h 1398"/>
                <a:gd name="T4" fmla="*/ 1433 w 2861"/>
                <a:gd name="T5" fmla="*/ 1056 h 1398"/>
                <a:gd name="T6" fmla="*/ 1109 w 2861"/>
                <a:gd name="T7" fmla="*/ 1172 h 1398"/>
                <a:gd name="T8" fmla="*/ 900 w 2861"/>
                <a:gd name="T9" fmla="*/ 1337 h 1398"/>
                <a:gd name="T10" fmla="*/ 639 w 2861"/>
                <a:gd name="T11" fmla="*/ 1398 h 1398"/>
                <a:gd name="T12" fmla="*/ 0 w 2861"/>
                <a:gd name="T13" fmla="*/ 699 h 1398"/>
                <a:gd name="T14" fmla="*/ 639 w 2861"/>
                <a:gd name="T15" fmla="*/ 0 h 1398"/>
                <a:gd name="T16" fmla="*/ 1109 w 2861"/>
                <a:gd name="T17" fmla="*/ 226 h 1398"/>
                <a:gd name="T18" fmla="*/ 1109 w 2861"/>
                <a:gd name="T19" fmla="*/ 227 h 1398"/>
                <a:gd name="T20" fmla="*/ 1438 w 2861"/>
                <a:gd name="T21" fmla="*/ 340 h 1398"/>
                <a:gd name="T22" fmla="*/ 1752 w 2861"/>
                <a:gd name="T23" fmla="*/ 226 h 1398"/>
                <a:gd name="T24" fmla="*/ 2222 w 2861"/>
                <a:gd name="T25" fmla="*/ 0 h 1398"/>
                <a:gd name="T26" fmla="*/ 2861 w 2861"/>
                <a:gd name="T27" fmla="*/ 699 h 1398"/>
                <a:gd name="T28" fmla="*/ 2222 w 2861"/>
                <a:gd name="T29" fmla="*/ 1398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1" h="1398">
                  <a:moveTo>
                    <a:pt x="2222" y="1398"/>
                  </a:moveTo>
                  <a:cubicBezTo>
                    <a:pt x="2048" y="1398"/>
                    <a:pt x="1881" y="1317"/>
                    <a:pt x="1752" y="1172"/>
                  </a:cubicBezTo>
                  <a:cubicBezTo>
                    <a:pt x="1688" y="1099"/>
                    <a:pt x="1569" y="1056"/>
                    <a:pt x="1433" y="1056"/>
                  </a:cubicBezTo>
                  <a:cubicBezTo>
                    <a:pt x="1294" y="1056"/>
                    <a:pt x="1170" y="1100"/>
                    <a:pt x="1109" y="1172"/>
                  </a:cubicBezTo>
                  <a:cubicBezTo>
                    <a:pt x="1049" y="1242"/>
                    <a:pt x="979" y="1298"/>
                    <a:pt x="900" y="1337"/>
                  </a:cubicBezTo>
                  <a:cubicBezTo>
                    <a:pt x="817" y="1377"/>
                    <a:pt x="729" y="1398"/>
                    <a:pt x="639" y="1398"/>
                  </a:cubicBezTo>
                  <a:cubicBezTo>
                    <a:pt x="286" y="1398"/>
                    <a:pt x="0" y="1084"/>
                    <a:pt x="0" y="699"/>
                  </a:cubicBezTo>
                  <a:cubicBezTo>
                    <a:pt x="0" y="314"/>
                    <a:pt x="286" y="0"/>
                    <a:pt x="639" y="0"/>
                  </a:cubicBezTo>
                  <a:cubicBezTo>
                    <a:pt x="817" y="0"/>
                    <a:pt x="988" y="83"/>
                    <a:pt x="1109" y="226"/>
                  </a:cubicBezTo>
                  <a:cubicBezTo>
                    <a:pt x="1109" y="227"/>
                    <a:pt x="1109" y="227"/>
                    <a:pt x="1109" y="227"/>
                  </a:cubicBezTo>
                  <a:cubicBezTo>
                    <a:pt x="1177" y="297"/>
                    <a:pt x="1299" y="340"/>
                    <a:pt x="1438" y="340"/>
                  </a:cubicBezTo>
                  <a:cubicBezTo>
                    <a:pt x="1576" y="340"/>
                    <a:pt x="1696" y="296"/>
                    <a:pt x="1752" y="226"/>
                  </a:cubicBezTo>
                  <a:cubicBezTo>
                    <a:pt x="1873" y="83"/>
                    <a:pt x="2044" y="0"/>
                    <a:pt x="2222" y="0"/>
                  </a:cubicBezTo>
                  <a:cubicBezTo>
                    <a:pt x="2575" y="0"/>
                    <a:pt x="2861" y="314"/>
                    <a:pt x="2861" y="699"/>
                  </a:cubicBezTo>
                  <a:cubicBezTo>
                    <a:pt x="2861" y="1084"/>
                    <a:pt x="2575" y="1398"/>
                    <a:pt x="2222" y="139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Freeform 71922"/>
            <p:cNvSpPr/>
            <p:nvPr/>
          </p:nvSpPr>
          <p:spPr bwMode="auto">
            <a:xfrm>
              <a:off x="3132179" y="1402680"/>
              <a:ext cx="2405790" cy="1091675"/>
            </a:xfrm>
            <a:custGeom>
              <a:avLst/>
              <a:gdLst>
                <a:gd name="T0" fmla="*/ 2222 w 2861"/>
                <a:gd name="T1" fmla="*/ 1397 h 1397"/>
                <a:gd name="T2" fmla="*/ 1752 w 2861"/>
                <a:gd name="T3" fmla="*/ 1171 h 1397"/>
                <a:gd name="T4" fmla="*/ 1433 w 2861"/>
                <a:gd name="T5" fmla="*/ 1056 h 1397"/>
                <a:gd name="T6" fmla="*/ 1109 w 2861"/>
                <a:gd name="T7" fmla="*/ 1171 h 1397"/>
                <a:gd name="T8" fmla="*/ 900 w 2861"/>
                <a:gd name="T9" fmla="*/ 1336 h 1397"/>
                <a:gd name="T10" fmla="*/ 639 w 2861"/>
                <a:gd name="T11" fmla="*/ 1397 h 1397"/>
                <a:gd name="T12" fmla="*/ 0 w 2861"/>
                <a:gd name="T13" fmla="*/ 699 h 1397"/>
                <a:gd name="T14" fmla="*/ 639 w 2861"/>
                <a:gd name="T15" fmla="*/ 0 h 1397"/>
                <a:gd name="T16" fmla="*/ 1109 w 2861"/>
                <a:gd name="T17" fmla="*/ 226 h 1397"/>
                <a:gd name="T18" fmla="*/ 1109 w 2861"/>
                <a:gd name="T19" fmla="*/ 226 h 1397"/>
                <a:gd name="T20" fmla="*/ 1438 w 2861"/>
                <a:gd name="T21" fmla="*/ 339 h 1397"/>
                <a:gd name="T22" fmla="*/ 1752 w 2861"/>
                <a:gd name="T23" fmla="*/ 226 h 1397"/>
                <a:gd name="T24" fmla="*/ 2222 w 2861"/>
                <a:gd name="T25" fmla="*/ 0 h 1397"/>
                <a:gd name="T26" fmla="*/ 2861 w 2861"/>
                <a:gd name="T27" fmla="*/ 699 h 1397"/>
                <a:gd name="T28" fmla="*/ 2222 w 2861"/>
                <a:gd name="T29" fmla="*/ 1397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1" h="1397">
                  <a:moveTo>
                    <a:pt x="2222" y="1397"/>
                  </a:moveTo>
                  <a:cubicBezTo>
                    <a:pt x="2048" y="1397"/>
                    <a:pt x="1881" y="1317"/>
                    <a:pt x="1752" y="1171"/>
                  </a:cubicBezTo>
                  <a:cubicBezTo>
                    <a:pt x="1688" y="1099"/>
                    <a:pt x="1569" y="1056"/>
                    <a:pt x="1433" y="1056"/>
                  </a:cubicBezTo>
                  <a:cubicBezTo>
                    <a:pt x="1294" y="1056"/>
                    <a:pt x="1170" y="1100"/>
                    <a:pt x="1109" y="1171"/>
                  </a:cubicBezTo>
                  <a:cubicBezTo>
                    <a:pt x="1049" y="1242"/>
                    <a:pt x="979" y="1297"/>
                    <a:pt x="900" y="1336"/>
                  </a:cubicBezTo>
                  <a:cubicBezTo>
                    <a:pt x="817" y="1377"/>
                    <a:pt x="729" y="1397"/>
                    <a:pt x="639" y="1397"/>
                  </a:cubicBezTo>
                  <a:cubicBezTo>
                    <a:pt x="286" y="1397"/>
                    <a:pt x="0" y="1084"/>
                    <a:pt x="0" y="699"/>
                  </a:cubicBezTo>
                  <a:cubicBezTo>
                    <a:pt x="0" y="313"/>
                    <a:pt x="286" y="0"/>
                    <a:pt x="639" y="0"/>
                  </a:cubicBezTo>
                  <a:cubicBezTo>
                    <a:pt x="817" y="0"/>
                    <a:pt x="988" y="82"/>
                    <a:pt x="1109" y="226"/>
                  </a:cubicBezTo>
                  <a:cubicBezTo>
                    <a:pt x="1109" y="226"/>
                    <a:pt x="1109" y="226"/>
                    <a:pt x="1109" y="226"/>
                  </a:cubicBezTo>
                  <a:cubicBezTo>
                    <a:pt x="1177" y="297"/>
                    <a:pt x="1299" y="339"/>
                    <a:pt x="1438" y="339"/>
                  </a:cubicBezTo>
                  <a:cubicBezTo>
                    <a:pt x="1576" y="339"/>
                    <a:pt x="1696" y="296"/>
                    <a:pt x="1752" y="226"/>
                  </a:cubicBezTo>
                  <a:cubicBezTo>
                    <a:pt x="1873" y="82"/>
                    <a:pt x="2044" y="0"/>
                    <a:pt x="2222" y="0"/>
                  </a:cubicBezTo>
                  <a:cubicBezTo>
                    <a:pt x="2575" y="0"/>
                    <a:pt x="2861" y="313"/>
                    <a:pt x="2861" y="699"/>
                  </a:cubicBezTo>
                  <a:cubicBezTo>
                    <a:pt x="2861" y="1084"/>
                    <a:pt x="2575" y="1397"/>
                    <a:pt x="2222" y="139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scene3d>
              <a:camera prst="orthographicFront"/>
              <a:lightRig rig="flat" dir="t"/>
            </a:scene3d>
            <a:sp3d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Freeform 71924"/>
            <p:cNvSpPr/>
            <p:nvPr/>
          </p:nvSpPr>
          <p:spPr bwMode="auto">
            <a:xfrm>
              <a:off x="4413384" y="1324710"/>
              <a:ext cx="1870765" cy="2489077"/>
            </a:xfrm>
            <a:custGeom>
              <a:avLst/>
              <a:gdLst>
                <a:gd name="T0" fmla="*/ 1283 w 2251"/>
                <a:gd name="T1" fmla="*/ 449 h 3096"/>
                <a:gd name="T2" fmla="*/ 1339 w 2251"/>
                <a:gd name="T3" fmla="*/ 1007 h 3096"/>
                <a:gd name="T4" fmla="*/ 1407 w 2251"/>
                <a:gd name="T5" fmla="*/ 1367 h 3096"/>
                <a:gd name="T6" fmla="*/ 1661 w 2251"/>
                <a:gd name="T7" fmla="*/ 1616 h 3096"/>
                <a:gd name="T8" fmla="*/ 1896 w 2251"/>
                <a:gd name="T9" fmla="*/ 1732 h 3096"/>
                <a:gd name="T10" fmla="*/ 2075 w 2251"/>
                <a:gd name="T11" fmla="*/ 1949 h 3096"/>
                <a:gd name="T12" fmla="*/ 1841 w 2251"/>
                <a:gd name="T13" fmla="*/ 2903 h 3096"/>
                <a:gd name="T14" fmla="*/ 968 w 2251"/>
                <a:gd name="T15" fmla="*/ 2647 h 3096"/>
                <a:gd name="T16" fmla="*/ 912 w 2251"/>
                <a:gd name="T17" fmla="*/ 2089 h 3096"/>
                <a:gd name="T18" fmla="*/ 912 w 2251"/>
                <a:gd name="T19" fmla="*/ 2088 h 3096"/>
                <a:gd name="T20" fmla="*/ 838 w 2251"/>
                <a:gd name="T21" fmla="*/ 1721 h 3096"/>
                <a:gd name="T22" fmla="*/ 590 w 2251"/>
                <a:gd name="T23" fmla="*/ 1480 h 3096"/>
                <a:gd name="T24" fmla="*/ 177 w 2251"/>
                <a:gd name="T25" fmla="*/ 1147 h 3096"/>
                <a:gd name="T26" fmla="*/ 410 w 2251"/>
                <a:gd name="T27" fmla="*/ 193 h 3096"/>
                <a:gd name="T28" fmla="*/ 1283 w 2251"/>
                <a:gd name="T29" fmla="*/ 449 h 3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1" h="3096">
                  <a:moveTo>
                    <a:pt x="1283" y="449"/>
                  </a:moveTo>
                  <a:cubicBezTo>
                    <a:pt x="1370" y="613"/>
                    <a:pt x="1390" y="812"/>
                    <a:pt x="1339" y="1007"/>
                  </a:cubicBezTo>
                  <a:cubicBezTo>
                    <a:pt x="1314" y="1104"/>
                    <a:pt x="1340" y="1239"/>
                    <a:pt x="1407" y="1367"/>
                  </a:cubicBezTo>
                  <a:cubicBezTo>
                    <a:pt x="1477" y="1499"/>
                    <a:pt x="1574" y="1594"/>
                    <a:pt x="1661" y="1616"/>
                  </a:cubicBezTo>
                  <a:cubicBezTo>
                    <a:pt x="1746" y="1638"/>
                    <a:pt x="1826" y="1677"/>
                    <a:pt x="1896" y="1732"/>
                  </a:cubicBezTo>
                  <a:cubicBezTo>
                    <a:pt x="1969" y="1790"/>
                    <a:pt x="2029" y="1863"/>
                    <a:pt x="2075" y="1949"/>
                  </a:cubicBezTo>
                  <a:cubicBezTo>
                    <a:pt x="2251" y="2282"/>
                    <a:pt x="2146" y="2711"/>
                    <a:pt x="1841" y="2903"/>
                  </a:cubicBezTo>
                  <a:cubicBezTo>
                    <a:pt x="1536" y="3096"/>
                    <a:pt x="1145" y="2981"/>
                    <a:pt x="968" y="2647"/>
                  </a:cubicBezTo>
                  <a:cubicBezTo>
                    <a:pt x="879" y="2479"/>
                    <a:pt x="859" y="2275"/>
                    <a:pt x="912" y="2089"/>
                  </a:cubicBezTo>
                  <a:cubicBezTo>
                    <a:pt x="912" y="2088"/>
                    <a:pt x="912" y="2088"/>
                    <a:pt x="912" y="2088"/>
                  </a:cubicBezTo>
                  <a:cubicBezTo>
                    <a:pt x="935" y="1989"/>
                    <a:pt x="907" y="1852"/>
                    <a:pt x="838" y="1721"/>
                  </a:cubicBezTo>
                  <a:cubicBezTo>
                    <a:pt x="769" y="1590"/>
                    <a:pt x="674" y="1498"/>
                    <a:pt x="590" y="1480"/>
                  </a:cubicBezTo>
                  <a:cubicBezTo>
                    <a:pt x="417" y="1437"/>
                    <a:pt x="266" y="1316"/>
                    <a:pt x="177" y="1147"/>
                  </a:cubicBezTo>
                  <a:cubicBezTo>
                    <a:pt x="0" y="814"/>
                    <a:pt x="105" y="386"/>
                    <a:pt x="410" y="193"/>
                  </a:cubicBezTo>
                  <a:cubicBezTo>
                    <a:pt x="715" y="0"/>
                    <a:pt x="1107" y="115"/>
                    <a:pt x="1283" y="449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>
              <a:bevelB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71926"/>
            <p:cNvSpPr/>
            <p:nvPr/>
          </p:nvSpPr>
          <p:spPr bwMode="auto">
            <a:xfrm>
              <a:off x="4413160" y="2557960"/>
              <a:ext cx="1865014" cy="2411107"/>
            </a:xfrm>
            <a:custGeom>
              <a:avLst/>
              <a:gdLst>
                <a:gd name="T0" fmla="*/ 968 w 2250"/>
                <a:gd name="T1" fmla="*/ 448 h 3096"/>
                <a:gd name="T2" fmla="*/ 912 w 2250"/>
                <a:gd name="T3" fmla="*/ 1007 h 3096"/>
                <a:gd name="T4" fmla="*/ 844 w 2250"/>
                <a:gd name="T5" fmla="*/ 1366 h 3096"/>
                <a:gd name="T6" fmla="*/ 590 w 2250"/>
                <a:gd name="T7" fmla="*/ 1616 h 3096"/>
                <a:gd name="T8" fmla="*/ 355 w 2250"/>
                <a:gd name="T9" fmla="*/ 1732 h 3096"/>
                <a:gd name="T10" fmla="*/ 176 w 2250"/>
                <a:gd name="T11" fmla="*/ 1948 h 3096"/>
                <a:gd name="T12" fmla="*/ 410 w 2250"/>
                <a:gd name="T13" fmla="*/ 2903 h 3096"/>
                <a:gd name="T14" fmla="*/ 1282 w 2250"/>
                <a:gd name="T15" fmla="*/ 2647 h 3096"/>
                <a:gd name="T16" fmla="*/ 1339 w 2250"/>
                <a:gd name="T17" fmla="*/ 2089 h 3096"/>
                <a:gd name="T18" fmla="*/ 1338 w 2250"/>
                <a:gd name="T19" fmla="*/ 2088 h 3096"/>
                <a:gd name="T20" fmla="*/ 1413 w 2250"/>
                <a:gd name="T21" fmla="*/ 1721 h 3096"/>
                <a:gd name="T22" fmla="*/ 1660 w 2250"/>
                <a:gd name="T23" fmla="*/ 1480 h 3096"/>
                <a:gd name="T24" fmla="*/ 2074 w 2250"/>
                <a:gd name="T25" fmla="*/ 1147 h 3096"/>
                <a:gd name="T26" fmla="*/ 1840 w 2250"/>
                <a:gd name="T27" fmla="*/ 193 h 3096"/>
                <a:gd name="T28" fmla="*/ 968 w 2250"/>
                <a:gd name="T29" fmla="*/ 448 h 3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0" h="3096">
                  <a:moveTo>
                    <a:pt x="968" y="448"/>
                  </a:moveTo>
                  <a:cubicBezTo>
                    <a:pt x="881" y="613"/>
                    <a:pt x="861" y="812"/>
                    <a:pt x="912" y="1007"/>
                  </a:cubicBezTo>
                  <a:cubicBezTo>
                    <a:pt x="937" y="1104"/>
                    <a:pt x="911" y="1238"/>
                    <a:pt x="844" y="1366"/>
                  </a:cubicBezTo>
                  <a:cubicBezTo>
                    <a:pt x="774" y="1499"/>
                    <a:pt x="677" y="1594"/>
                    <a:pt x="590" y="1616"/>
                  </a:cubicBezTo>
                  <a:cubicBezTo>
                    <a:pt x="504" y="1637"/>
                    <a:pt x="425" y="1677"/>
                    <a:pt x="355" y="1732"/>
                  </a:cubicBezTo>
                  <a:cubicBezTo>
                    <a:pt x="281" y="1790"/>
                    <a:pt x="221" y="1863"/>
                    <a:pt x="176" y="1948"/>
                  </a:cubicBezTo>
                  <a:cubicBezTo>
                    <a:pt x="0" y="2282"/>
                    <a:pt x="105" y="2710"/>
                    <a:pt x="410" y="2903"/>
                  </a:cubicBezTo>
                  <a:cubicBezTo>
                    <a:pt x="715" y="3096"/>
                    <a:pt x="1106" y="2981"/>
                    <a:pt x="1282" y="2647"/>
                  </a:cubicBezTo>
                  <a:cubicBezTo>
                    <a:pt x="1371" y="2478"/>
                    <a:pt x="1392" y="2275"/>
                    <a:pt x="1339" y="2089"/>
                  </a:cubicBezTo>
                  <a:cubicBezTo>
                    <a:pt x="1338" y="2088"/>
                    <a:pt x="1338" y="2088"/>
                    <a:pt x="1338" y="2088"/>
                  </a:cubicBezTo>
                  <a:cubicBezTo>
                    <a:pt x="1316" y="1989"/>
                    <a:pt x="1344" y="1852"/>
                    <a:pt x="1413" y="1721"/>
                  </a:cubicBezTo>
                  <a:cubicBezTo>
                    <a:pt x="1482" y="1590"/>
                    <a:pt x="1577" y="1498"/>
                    <a:pt x="1660" y="1480"/>
                  </a:cubicBezTo>
                  <a:cubicBezTo>
                    <a:pt x="1834" y="1437"/>
                    <a:pt x="1985" y="1316"/>
                    <a:pt x="2074" y="1147"/>
                  </a:cubicBezTo>
                  <a:cubicBezTo>
                    <a:pt x="2250" y="813"/>
                    <a:pt x="2145" y="385"/>
                    <a:pt x="1840" y="193"/>
                  </a:cubicBezTo>
                  <a:cubicBezTo>
                    <a:pt x="1535" y="0"/>
                    <a:pt x="1144" y="115"/>
                    <a:pt x="968" y="44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scene3d>
              <a:camera prst="orthographicFront"/>
              <a:lightRig rig="flat" dir="t"/>
            </a:scene3d>
            <a:sp3d/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任意多边形 79"/>
            <p:cNvSpPr/>
            <p:nvPr/>
          </p:nvSpPr>
          <p:spPr bwMode="auto">
            <a:xfrm>
              <a:off x="4346312" y="3809164"/>
              <a:ext cx="1202895" cy="1091675"/>
            </a:xfrm>
            <a:custGeom>
              <a:avLst/>
              <a:gdLst>
                <a:gd name="connsiteX0" fmla="*/ 665566 w 1202895"/>
                <a:gd name="connsiteY0" fmla="*/ 0 h 1091675"/>
                <a:gd name="connsiteX1" fmla="*/ 1202895 w 1202895"/>
                <a:gd name="connsiteY1" fmla="*/ 546228 h 1091675"/>
                <a:gd name="connsiteX2" fmla="*/ 665566 w 1202895"/>
                <a:gd name="connsiteY2" fmla="*/ 1091675 h 1091675"/>
                <a:gd name="connsiteX3" fmla="*/ 270346 w 1202895"/>
                <a:gd name="connsiteY3" fmla="*/ 915069 h 1091675"/>
                <a:gd name="connsiteX4" fmla="*/ 2102 w 1202895"/>
                <a:gd name="connsiteY4" fmla="*/ 825203 h 1091675"/>
                <a:gd name="connsiteX5" fmla="*/ 0 w 1202895"/>
                <a:gd name="connsiteY5" fmla="*/ 825358 h 1091675"/>
                <a:gd name="connsiteX6" fmla="*/ 0 w 1202895"/>
                <a:gd name="connsiteY6" fmla="*/ 264462 h 1091675"/>
                <a:gd name="connsiteX7" fmla="*/ 6307 w 1202895"/>
                <a:gd name="connsiteY7" fmla="*/ 264909 h 1091675"/>
                <a:gd name="connsiteX8" fmla="*/ 270346 w 1202895"/>
                <a:gd name="connsiteY8" fmla="*/ 176606 h 1091675"/>
                <a:gd name="connsiteX9" fmla="*/ 665566 w 1202895"/>
                <a:gd name="connsiteY9" fmla="*/ 0 h 109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2895" h="1091675">
                  <a:moveTo>
                    <a:pt x="665566" y="0"/>
                  </a:moveTo>
                  <a:cubicBezTo>
                    <a:pt x="962400" y="0"/>
                    <a:pt x="1202895" y="244592"/>
                    <a:pt x="1202895" y="546228"/>
                  </a:cubicBezTo>
                  <a:cubicBezTo>
                    <a:pt x="1202895" y="847084"/>
                    <a:pt x="962400" y="1091675"/>
                    <a:pt x="665566" y="1091675"/>
                  </a:cubicBezTo>
                  <a:cubicBezTo>
                    <a:pt x="519250" y="1091675"/>
                    <a:pt x="378822" y="1029160"/>
                    <a:pt x="270346" y="915069"/>
                  </a:cubicBezTo>
                  <a:cubicBezTo>
                    <a:pt x="216530" y="858805"/>
                    <a:pt x="116464" y="825203"/>
                    <a:pt x="2102" y="825203"/>
                  </a:cubicBezTo>
                  <a:lnTo>
                    <a:pt x="0" y="825358"/>
                  </a:lnTo>
                  <a:lnTo>
                    <a:pt x="0" y="264462"/>
                  </a:lnTo>
                  <a:lnTo>
                    <a:pt x="6307" y="264909"/>
                  </a:lnTo>
                  <a:cubicBezTo>
                    <a:pt x="122350" y="264909"/>
                    <a:pt x="223257" y="231307"/>
                    <a:pt x="270346" y="176606"/>
                  </a:cubicBezTo>
                  <a:cubicBezTo>
                    <a:pt x="372094" y="64078"/>
                    <a:pt x="515887" y="0"/>
                    <a:pt x="665566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scene3d>
              <a:camera prst="orthographicFront"/>
              <a:lightRig rig="flat" dir="t"/>
            </a:scene3d>
            <a:sp3d/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椭圆 14"/>
            <p:cNvSpPr/>
            <p:nvPr/>
          </p:nvSpPr>
          <p:spPr>
            <a:xfrm>
              <a:off x="3205655" y="1485549"/>
              <a:ext cx="925933" cy="9259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椭圆 15"/>
            <p:cNvSpPr/>
            <p:nvPr/>
          </p:nvSpPr>
          <p:spPr>
            <a:xfrm>
              <a:off x="4565171" y="1491581"/>
              <a:ext cx="925933" cy="9259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椭圆 16"/>
            <p:cNvSpPr/>
            <p:nvPr/>
          </p:nvSpPr>
          <p:spPr>
            <a:xfrm>
              <a:off x="5213523" y="2706139"/>
              <a:ext cx="925933" cy="9259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椭圆 17"/>
            <p:cNvSpPr/>
            <p:nvPr/>
          </p:nvSpPr>
          <p:spPr>
            <a:xfrm>
              <a:off x="4529968" y="3900789"/>
              <a:ext cx="925933" cy="9259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椭圆 18"/>
            <p:cNvSpPr/>
            <p:nvPr/>
          </p:nvSpPr>
          <p:spPr>
            <a:xfrm>
              <a:off x="3162798" y="3927560"/>
              <a:ext cx="925933" cy="9259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椭圆 19"/>
            <p:cNvSpPr/>
            <p:nvPr/>
          </p:nvSpPr>
          <p:spPr>
            <a:xfrm>
              <a:off x="2490109" y="2680659"/>
              <a:ext cx="925933" cy="92593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2" name="文本框 23"/>
          <p:cNvSpPr txBox="1"/>
          <p:nvPr/>
        </p:nvSpPr>
        <p:spPr>
          <a:xfrm>
            <a:off x="4868303" y="2547329"/>
            <a:ext cx="96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4"/>
          <p:cNvSpPr txBox="1"/>
          <p:nvPr/>
        </p:nvSpPr>
        <p:spPr>
          <a:xfrm>
            <a:off x="6231512" y="2603772"/>
            <a:ext cx="96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dirty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5"/>
          <p:cNvSpPr txBox="1"/>
          <p:nvPr/>
        </p:nvSpPr>
        <p:spPr>
          <a:xfrm>
            <a:off x="6897502" y="3843167"/>
            <a:ext cx="96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dirty="0" smtClean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6"/>
          <p:cNvSpPr txBox="1"/>
          <p:nvPr/>
        </p:nvSpPr>
        <p:spPr>
          <a:xfrm>
            <a:off x="6204942" y="5033099"/>
            <a:ext cx="96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dirty="0" smtClean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6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7"/>
          <p:cNvSpPr txBox="1"/>
          <p:nvPr/>
        </p:nvSpPr>
        <p:spPr>
          <a:xfrm>
            <a:off x="4835372" y="5071145"/>
            <a:ext cx="96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dirty="0" smtClean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5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8"/>
          <p:cNvSpPr txBox="1"/>
          <p:nvPr/>
        </p:nvSpPr>
        <p:spPr>
          <a:xfrm>
            <a:off x="4175926" y="3830459"/>
            <a:ext cx="9659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sz="3600" dirty="0" smtClean="0">
                <a:solidFill>
                  <a:schemeClr val="accent5">
                    <a:lumMod val="50000"/>
                  </a:schemeClr>
                </a:solidFill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3600" dirty="0">
              <a:solidFill>
                <a:schemeClr val="accent5">
                  <a:lumMod val="50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339479" y="5223611"/>
            <a:ext cx="4446869" cy="586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5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мониторинг </a:t>
            </a:r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 Федерального закона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5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189-ФЗ в Новосибирской </a:t>
            </a: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</a:t>
            </a:r>
            <a:endParaRPr lang="ru-RU" sz="15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192653" y="2245885"/>
            <a:ext cx="4584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общее информирование </a:t>
            </a: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населения, 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органов государственной </a:t>
            </a: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власти, ОМС, государственных (муниципальных) организаций, СО НКО, социально ориентированного бизнеса</a:t>
            </a:r>
            <a:endParaRPr lang="ru-RU" sz="15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317364" y="2218082"/>
            <a:ext cx="489451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с основными </a:t>
            </a:r>
            <a:r>
              <a:rPr lang="ru-RU" sz="15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стейкхолдерами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(исполнителями-лидерами на рынке предоставления услуг и основными лидерами мнений среди потребителей услуг) в отраслях социальной сферы, к которым относятся услуги, выбранные для апробации</a:t>
            </a:r>
            <a:endParaRPr lang="ru-RU" sz="15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-89452" y="3534570"/>
            <a:ext cx="4149123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информационной и разъяснительной работы среди организаций - потенциальных исполнителей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государственных услуг в социальной сфере, определенных для апробации</a:t>
            </a:r>
            <a:endParaRPr lang="ru-RU" sz="15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889017" y="3694105"/>
            <a:ext cx="4116718" cy="833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информирование потенциальных потребителей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государственных услуг в социальной сфере, выбранных для </a:t>
            </a: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апробации</a:t>
            </a:r>
            <a:endParaRPr lang="ru-RU" sz="15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149124" y="5124353"/>
            <a:ext cx="34854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5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исследование</a:t>
            </a:r>
            <a:r>
              <a:rPr lang="ru-RU" sz="15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рынка СО НКО, социально ориентированного бизнеса</a:t>
            </a:r>
            <a:endParaRPr lang="ru-RU" sz="1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7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1083</Words>
  <Application>Microsoft Office PowerPoint</Application>
  <PresentationFormat>Широкоэкранный</PresentationFormat>
  <Paragraphs>140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微软雅黑</vt:lpstr>
      <vt:lpstr>宋体</vt:lpstr>
      <vt:lpstr>Arial</vt:lpstr>
      <vt:lpstr>Arial Black</vt:lpstr>
      <vt:lpstr>Arial Unicode MS</vt:lpstr>
      <vt:lpstr>Calibri</vt:lpstr>
      <vt:lpstr>Calibri Light</vt:lpstr>
      <vt:lpstr>Century Gothic</vt:lpstr>
      <vt:lpstr>DengXian</vt:lpstr>
      <vt:lpstr>Source Han Sans CN Normal</vt:lpstr>
      <vt:lpstr>Times New Roman</vt:lpstr>
      <vt:lpstr>Wingdings</vt:lpstr>
      <vt:lpstr>Тема Office</vt:lpstr>
      <vt:lpstr>Презентация PowerPoint</vt:lpstr>
      <vt:lpstr>Презентация PowerPoint</vt:lpstr>
      <vt:lpstr>МЕРОПРИЯТИЯ ПО ПОДДЕРЖКЕ НЕГОСУДАРСТВЕННЫХ ОРГАНИЗАЦИЙ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СПОСОБ, ВЫБРАННЫЙ ДЛЯ АПРОБАЦИИ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Малыхина Светлана Сергеевна</dc:creator>
  <cp:lastModifiedBy>Закарян Сюзанна Степановна</cp:lastModifiedBy>
  <cp:revision>75</cp:revision>
  <dcterms:created xsi:type="dcterms:W3CDTF">2021-12-22T09:07:55Z</dcterms:created>
  <dcterms:modified xsi:type="dcterms:W3CDTF">2022-10-05T05:03:07Z</dcterms:modified>
</cp:coreProperties>
</file>