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313" r:id="rId3"/>
    <p:sldId id="311" r:id="rId4"/>
    <p:sldId id="312" r:id="rId5"/>
    <p:sldId id="322" r:id="rId6"/>
    <p:sldId id="317" r:id="rId7"/>
    <p:sldId id="323" r:id="rId8"/>
    <p:sldId id="318" r:id="rId9"/>
    <p:sldId id="319" r:id="rId10"/>
    <p:sldId id="324" r:id="rId11"/>
    <p:sldId id="320" r:id="rId12"/>
    <p:sldId id="325" r:id="rId13"/>
    <p:sldId id="321" r:id="rId14"/>
    <p:sldId id="300" r:id="rId15"/>
  </p:sldIdLst>
  <p:sldSz cx="9144000" cy="5143500" type="screen16x9"/>
  <p:notesSz cx="6797675" cy="9926638"/>
  <p:embeddedFontLst>
    <p:embeddedFont>
      <p:font typeface="Roboto Slab" panose="020B060402020202020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hivo" panose="020B060402020202020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C8DA"/>
    <a:srgbClr val="B9C8D4"/>
    <a:srgbClr val="1C4E69"/>
    <a:srgbClr val="1A6AA7"/>
    <a:srgbClr val="03599B"/>
    <a:srgbClr val="FF9999"/>
    <a:srgbClr val="FF3300"/>
    <a:srgbClr val="A6D683"/>
    <a:srgbClr val="7DA9C9"/>
    <a:srgbClr val="2672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EE3C9FA-EBAD-4885-90D2-0F3138BC2D0D}">
  <a:tblStyle styleId="{2EE3C9FA-EBAD-4885-90D2-0F3138BC2D0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09DB0D9-0BB1-4054-9C9A-B231B8B04CD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5113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52" tIns="91452" rIns="91452" bIns="91452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5f391192_00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47041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225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22798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5950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4850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288004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949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0736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6333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5ed75ccf_033:notes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spcFirstLastPara="1" wrap="square" lIns="91452" tIns="91452" rIns="91452" bIns="9145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8663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-120" y="-200"/>
            <a:ext cx="9143821" cy="5142886"/>
            <a:chOff x="2973586" y="5250656"/>
            <a:chExt cx="2856819" cy="1606800"/>
          </a:xfrm>
        </p:grpSpPr>
        <p:sp>
          <p:nvSpPr>
            <p:cNvPr id="11" name="Google Shape;11;p2"/>
            <p:cNvSpPr/>
            <p:nvPr/>
          </p:nvSpPr>
          <p:spPr>
            <a:xfrm>
              <a:off x="2973586" y="6221960"/>
              <a:ext cx="2856819" cy="635496"/>
            </a:xfrm>
            <a:custGeom>
              <a:avLst/>
              <a:gdLst/>
              <a:ahLst/>
              <a:cxnLst/>
              <a:rect l="l" t="t" r="r" b="b"/>
              <a:pathLst>
                <a:path w="2856819" h="635496" extrusionOk="0">
                  <a:moveTo>
                    <a:pt x="0" y="636040"/>
                  </a:moveTo>
                  <a:lnTo>
                    <a:pt x="2856819" y="636040"/>
                  </a:lnTo>
                  <a:lnTo>
                    <a:pt x="2856819" y="0"/>
                  </a:lnTo>
                  <a:lnTo>
                    <a:pt x="0" y="503857"/>
                  </a:lnTo>
                  <a:lnTo>
                    <a:pt x="0" y="6360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973586" y="6067738"/>
              <a:ext cx="642784" cy="385464"/>
            </a:xfrm>
            <a:custGeom>
              <a:avLst/>
              <a:gdLst/>
              <a:ahLst/>
              <a:cxnLst/>
              <a:rect l="l" t="t" r="r" b="b"/>
              <a:pathLst>
                <a:path w="642784" h="385464" extrusionOk="0">
                  <a:moveTo>
                    <a:pt x="0" y="113368"/>
                  </a:moveTo>
                  <a:lnTo>
                    <a:pt x="0" y="385724"/>
                  </a:lnTo>
                  <a:lnTo>
                    <a:pt x="642784" y="272355"/>
                  </a:lnTo>
                  <a:lnTo>
                    <a:pt x="642784" y="0"/>
                  </a:lnTo>
                  <a:lnTo>
                    <a:pt x="0" y="113368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7843"/>
                  </a:srgbClr>
                </a:gs>
                <a:gs pos="100000">
                  <a:srgbClr val="00001A">
                    <a:alpha val="1960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378302" y="5250656"/>
              <a:ext cx="1781048" cy="314027"/>
            </a:xfrm>
            <a:custGeom>
              <a:avLst/>
              <a:gdLst/>
              <a:ahLst/>
              <a:cxnLst/>
              <a:rect l="l" t="t" r="r" b="b"/>
              <a:pathLst>
                <a:path w="1781048" h="314027" extrusionOk="0">
                  <a:moveTo>
                    <a:pt x="238155" y="0"/>
                  </a:moveTo>
                  <a:lnTo>
                    <a:pt x="0" y="42004"/>
                  </a:lnTo>
                  <a:lnTo>
                    <a:pt x="0" y="314359"/>
                  </a:lnTo>
                  <a:lnTo>
                    <a:pt x="1782389" y="0"/>
                  </a:lnTo>
                  <a:lnTo>
                    <a:pt x="238155" y="0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7843"/>
                  </a:srgbClr>
                </a:gs>
                <a:gs pos="100000">
                  <a:srgbClr val="00001A">
                    <a:alpha val="1960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790344" y="5404894"/>
              <a:ext cx="1040060" cy="455414"/>
            </a:xfrm>
            <a:custGeom>
              <a:avLst/>
              <a:gdLst/>
              <a:ahLst/>
              <a:cxnLst/>
              <a:rect l="l" t="t" r="r" b="b"/>
              <a:pathLst>
                <a:path w="1040060" h="455414" extrusionOk="0">
                  <a:moveTo>
                    <a:pt x="1040061" y="0"/>
                  </a:moveTo>
                  <a:lnTo>
                    <a:pt x="0" y="184194"/>
                  </a:lnTo>
                  <a:lnTo>
                    <a:pt x="0" y="456550"/>
                  </a:lnTo>
                  <a:lnTo>
                    <a:pt x="1040061" y="272355"/>
                  </a:lnTo>
                  <a:lnTo>
                    <a:pt x="1040061" y="0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1960"/>
                  </a:srgbClr>
                </a:gs>
                <a:gs pos="100000">
                  <a:srgbClr val="00001A">
                    <a:alpha val="7843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973586" y="6263466"/>
              <a:ext cx="1077258" cy="461367"/>
            </a:xfrm>
            <a:custGeom>
              <a:avLst/>
              <a:gdLst/>
              <a:ahLst/>
              <a:cxnLst/>
              <a:rect l="l" t="t" r="r" b="b"/>
              <a:pathLst>
                <a:path w="1077258" h="461367" extrusionOk="0">
                  <a:moveTo>
                    <a:pt x="0" y="189996"/>
                  </a:moveTo>
                  <a:lnTo>
                    <a:pt x="0" y="462351"/>
                  </a:lnTo>
                  <a:lnTo>
                    <a:pt x="1077259" y="272355"/>
                  </a:lnTo>
                  <a:lnTo>
                    <a:pt x="1077259" y="0"/>
                  </a:lnTo>
                  <a:lnTo>
                    <a:pt x="0" y="189996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764"/>
                  </a:srgbClr>
                </a:gs>
                <a:gs pos="100000">
                  <a:srgbClr val="FFFFFF">
                    <a:alpha val="4705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531332" y="5949605"/>
              <a:ext cx="299073" cy="324445"/>
            </a:xfrm>
            <a:custGeom>
              <a:avLst/>
              <a:gdLst/>
              <a:ahLst/>
              <a:cxnLst/>
              <a:rect l="l" t="t" r="r" b="b"/>
              <a:pathLst>
                <a:path w="299073" h="324445" extrusionOk="0">
                  <a:moveTo>
                    <a:pt x="299073" y="0"/>
                  </a:moveTo>
                  <a:lnTo>
                    <a:pt x="0" y="52748"/>
                  </a:lnTo>
                  <a:lnTo>
                    <a:pt x="0" y="325103"/>
                  </a:lnTo>
                  <a:lnTo>
                    <a:pt x="299073" y="272355"/>
                  </a:lnTo>
                  <a:lnTo>
                    <a:pt x="299073" y="0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7843"/>
                  </a:srgbClr>
                </a:gs>
                <a:gs pos="100000">
                  <a:srgbClr val="00001A">
                    <a:alpha val="1960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613394" y="5425142"/>
              <a:ext cx="557972" cy="370582"/>
            </a:xfrm>
            <a:custGeom>
              <a:avLst/>
              <a:gdLst/>
              <a:ahLst/>
              <a:cxnLst/>
              <a:rect l="l" t="t" r="r" b="b"/>
              <a:pathLst>
                <a:path w="557972" h="370582" extrusionOk="0">
                  <a:moveTo>
                    <a:pt x="0" y="98410"/>
                  </a:moveTo>
                  <a:lnTo>
                    <a:pt x="0" y="370765"/>
                  </a:lnTo>
                  <a:lnTo>
                    <a:pt x="557973" y="272355"/>
                  </a:lnTo>
                  <a:lnTo>
                    <a:pt x="557973" y="0"/>
                  </a:lnTo>
                  <a:lnTo>
                    <a:pt x="0" y="9841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705"/>
                  </a:srgbClr>
                </a:gs>
                <a:gs pos="100000">
                  <a:srgbClr val="FFFFFF">
                    <a:alpha val="11764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636975" y="5677250"/>
              <a:ext cx="193430" cy="305097"/>
            </a:xfrm>
            <a:custGeom>
              <a:avLst/>
              <a:gdLst/>
              <a:ahLst/>
              <a:cxnLst/>
              <a:rect l="l" t="t" r="r" b="b"/>
              <a:pathLst>
                <a:path w="193430" h="305097" extrusionOk="0">
                  <a:moveTo>
                    <a:pt x="193430" y="0"/>
                  </a:moveTo>
                  <a:lnTo>
                    <a:pt x="0" y="34116"/>
                  </a:lnTo>
                  <a:lnTo>
                    <a:pt x="0" y="306471"/>
                  </a:lnTo>
                  <a:lnTo>
                    <a:pt x="193430" y="272355"/>
                  </a:lnTo>
                  <a:lnTo>
                    <a:pt x="193430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764"/>
                  </a:srgbClr>
                </a:gs>
                <a:gs pos="100000">
                  <a:srgbClr val="FFFFFF">
                    <a:alpha val="4705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57200" y="799275"/>
            <a:ext cx="5486400" cy="3182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1pPr>
            <a:lvl2pPr lvl="1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2pPr>
            <a:lvl3pPr lvl="2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3pPr>
            <a:lvl4pPr lvl="3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4pPr>
            <a:lvl5pPr lvl="4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5pPr>
            <a:lvl6pPr lvl="5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6pPr>
            <a:lvl7pPr lvl="6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7pPr>
            <a:lvl8pPr lvl="7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8pPr>
            <a:lvl9pPr lvl="8">
              <a:spcBef>
                <a:spcPts val="0"/>
              </a:spcBef>
              <a:spcAft>
                <a:spcPts val="0"/>
              </a:spcAft>
              <a:buSzPts val="5800"/>
              <a:buNone/>
              <a:defRPr sz="5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11"/>
          <p:cNvGrpSpPr/>
          <p:nvPr/>
        </p:nvGrpSpPr>
        <p:grpSpPr>
          <a:xfrm>
            <a:off x="-120" y="0"/>
            <a:ext cx="9143821" cy="5144623"/>
            <a:chOff x="2973586" y="0"/>
            <a:chExt cx="2856819" cy="1607343"/>
          </a:xfrm>
        </p:grpSpPr>
        <p:sp>
          <p:nvSpPr>
            <p:cNvPr id="117" name="Google Shape;117;p11"/>
            <p:cNvSpPr/>
            <p:nvPr/>
          </p:nvSpPr>
          <p:spPr>
            <a:xfrm>
              <a:off x="2973586" y="0"/>
              <a:ext cx="2856819" cy="1607343"/>
            </a:xfrm>
            <a:custGeom>
              <a:avLst/>
              <a:gdLst/>
              <a:ahLst/>
              <a:cxnLst/>
              <a:rect l="l" t="t" r="r" b="b"/>
              <a:pathLst>
                <a:path w="2856819" h="1607343" extrusionOk="0">
                  <a:moveTo>
                    <a:pt x="0" y="1607344"/>
                  </a:moveTo>
                  <a:lnTo>
                    <a:pt x="2856819" y="1607344"/>
                  </a:lnTo>
                  <a:lnTo>
                    <a:pt x="2856819" y="0"/>
                  </a:lnTo>
                  <a:lnTo>
                    <a:pt x="2854505" y="0"/>
                  </a:lnTo>
                  <a:lnTo>
                    <a:pt x="0" y="503447"/>
                  </a:lnTo>
                  <a:lnTo>
                    <a:pt x="0" y="16073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2973586" y="278850"/>
              <a:ext cx="319904" cy="223242"/>
            </a:xfrm>
            <a:custGeom>
              <a:avLst/>
              <a:gdLst/>
              <a:ahLst/>
              <a:cxnLst/>
              <a:rect l="l" t="t" r="r" b="b"/>
              <a:pathLst>
                <a:path w="319904" h="223242" extrusionOk="0">
                  <a:moveTo>
                    <a:pt x="0" y="56421"/>
                  </a:moveTo>
                  <a:lnTo>
                    <a:pt x="0" y="224597"/>
                  </a:lnTo>
                  <a:lnTo>
                    <a:pt x="319904" y="168176"/>
                  </a:lnTo>
                  <a:lnTo>
                    <a:pt x="319904" y="0"/>
                  </a:lnTo>
                  <a:lnTo>
                    <a:pt x="0" y="56421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1960"/>
                  </a:srgbClr>
                </a:gs>
                <a:gs pos="100000">
                  <a:srgbClr val="00001A">
                    <a:alpha val="7843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1"/>
            <p:cNvSpPr/>
            <p:nvPr/>
          </p:nvSpPr>
          <p:spPr>
            <a:xfrm>
              <a:off x="4446633" y="0"/>
              <a:ext cx="1380795" cy="242589"/>
            </a:xfrm>
            <a:custGeom>
              <a:avLst/>
              <a:gdLst/>
              <a:ahLst/>
              <a:cxnLst/>
              <a:rect l="l" t="t" r="r" b="b"/>
              <a:pathLst>
                <a:path w="1380795" h="242589" extrusionOk="0">
                  <a:moveTo>
                    <a:pt x="427914" y="0"/>
                  </a:moveTo>
                  <a:lnTo>
                    <a:pt x="0" y="75471"/>
                  </a:lnTo>
                  <a:lnTo>
                    <a:pt x="0" y="243647"/>
                  </a:lnTo>
                  <a:lnTo>
                    <a:pt x="1381458" y="0"/>
                  </a:lnTo>
                  <a:lnTo>
                    <a:pt x="427914" y="0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4705"/>
                  </a:srgbClr>
                </a:gs>
                <a:gs pos="100000">
                  <a:srgbClr val="FFFFFF">
                    <a:alpha val="11764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1"/>
            <p:cNvSpPr/>
            <p:nvPr/>
          </p:nvSpPr>
          <p:spPr>
            <a:xfrm>
              <a:off x="2973586" y="131406"/>
              <a:ext cx="202358" cy="202406"/>
            </a:xfrm>
            <a:custGeom>
              <a:avLst/>
              <a:gdLst/>
              <a:ahLst/>
              <a:cxnLst/>
              <a:rect l="l" t="t" r="r" b="b"/>
              <a:pathLst>
                <a:path w="202358" h="202406" extrusionOk="0">
                  <a:moveTo>
                    <a:pt x="0" y="35689"/>
                  </a:moveTo>
                  <a:lnTo>
                    <a:pt x="0" y="203865"/>
                  </a:lnTo>
                  <a:lnTo>
                    <a:pt x="202358" y="168176"/>
                  </a:lnTo>
                  <a:lnTo>
                    <a:pt x="202358" y="0"/>
                  </a:lnTo>
                  <a:lnTo>
                    <a:pt x="0" y="35689"/>
                  </a:lnTo>
                  <a:close/>
                </a:path>
              </a:pathLst>
            </a:custGeom>
            <a:gradFill>
              <a:gsLst>
                <a:gs pos="0">
                  <a:srgbClr val="FFFFFF">
                    <a:alpha val="11764"/>
                  </a:srgbClr>
                </a:gs>
                <a:gs pos="100000">
                  <a:srgbClr val="FFFFFF">
                    <a:alpha val="4705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1"/>
            <p:cNvSpPr/>
            <p:nvPr/>
          </p:nvSpPr>
          <p:spPr>
            <a:xfrm>
              <a:off x="3669936" y="0"/>
              <a:ext cx="1203732" cy="211335"/>
            </a:xfrm>
            <a:custGeom>
              <a:avLst/>
              <a:gdLst/>
              <a:ahLst/>
              <a:cxnLst/>
              <a:rect l="l" t="t" r="r" b="b"/>
              <a:pathLst>
                <a:path w="1203732" h="211335" extrusionOk="0">
                  <a:moveTo>
                    <a:pt x="251070" y="0"/>
                  </a:moveTo>
                  <a:lnTo>
                    <a:pt x="0" y="44281"/>
                  </a:lnTo>
                  <a:lnTo>
                    <a:pt x="0" y="212457"/>
                  </a:lnTo>
                  <a:lnTo>
                    <a:pt x="1204612" y="0"/>
                  </a:lnTo>
                  <a:lnTo>
                    <a:pt x="251070" y="0"/>
                  </a:lnTo>
                  <a:close/>
                </a:path>
              </a:pathLst>
            </a:custGeom>
            <a:gradFill>
              <a:gsLst>
                <a:gs pos="0">
                  <a:srgbClr val="00001A">
                    <a:alpha val="7843"/>
                  </a:srgbClr>
                </a:gs>
                <a:gs pos="100000">
                  <a:srgbClr val="00001A">
                    <a:alpha val="1960"/>
                  </a:srgbClr>
                </a:gs>
              </a:gsLst>
              <a:lin ang="599887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2" name="Google Shape;122;p11"/>
          <p:cNvSpPr txBox="1">
            <a:spLocks noGrp="1"/>
          </p:cNvSpPr>
          <p:nvPr>
            <p:ph type="sldNum" idx="12"/>
          </p:nvPr>
        </p:nvSpPr>
        <p:spPr>
          <a:xfrm>
            <a:off x="259225" y="4674100"/>
            <a:ext cx="481500" cy="245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 flip="none" rotWithShape="1">
          <a:gsLst>
            <a:gs pos="50000">
              <a:srgbClr val="6C9EC3"/>
            </a:gs>
            <a:gs pos="0">
              <a:srgbClr val="005A9E"/>
            </a:gs>
            <a:gs pos="100000">
              <a:schemeClr val="accent5">
                <a:lumMod val="40000"/>
                <a:lumOff val="60000"/>
              </a:schemeClr>
            </a:gs>
          </a:gsLst>
          <a:lin ang="0" scaled="0"/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-100"/>
            <a:ext cx="5486400" cy="1814400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0001A">
                <a:alpha val="1500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 Slab"/>
              <a:buNone/>
              <a:defRPr sz="3200" b="1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200400" y="1909300"/>
            <a:ext cx="5486400" cy="27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hivo"/>
              <a:buChar char="▰"/>
              <a:defRPr sz="2400">
                <a:solidFill>
                  <a:schemeClr val="dk1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59225" y="4674100"/>
            <a:ext cx="481500" cy="2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1pPr>
            <a:lvl2pPr lvl="1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2pPr>
            <a:lvl3pPr lvl="2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3pPr>
            <a:lvl4pPr lvl="3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4pPr>
            <a:lvl5pPr lvl="4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5pPr>
            <a:lvl6pPr lvl="5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6pPr>
            <a:lvl7pPr lvl="6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7pPr>
            <a:lvl8pPr lvl="7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8pPr>
            <a:lvl9pPr lvl="8">
              <a:buNone/>
              <a:defRPr sz="1200">
                <a:solidFill>
                  <a:schemeClr val="accent5"/>
                </a:solidFill>
                <a:latin typeface="Chivo"/>
                <a:ea typeface="Chivo"/>
                <a:cs typeface="Chivo"/>
                <a:sym typeface="Chiv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7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uk.nso.ru/" TargetMode="External"/><Relationship Id="rId4" Type="http://schemas.openxmlformats.org/officeDocument/2006/relationships/hyperlink" Target="mailto:uk@nso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"/>
          <p:cNvSpPr txBox="1">
            <a:spLocks noGrp="1"/>
          </p:cNvSpPr>
          <p:nvPr>
            <p:ph type="ctrTitle"/>
          </p:nvPr>
        </p:nvSpPr>
        <p:spPr>
          <a:xfrm>
            <a:off x="318052" y="1069698"/>
            <a:ext cx="8539010" cy="260777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>
                <a:ln>
                  <a:solidFill>
                    <a:srgbClr val="1C4E69"/>
                  </a:solidFill>
                </a:ln>
              </a:rPr>
              <a:t>Анализ достижения государственными и муниципальными заказчиками Новосибирской области ключевых результатов Плана мероприятий («дорожной карты») по содействию развитию конкуренции в Новосибирской области по итогам </a:t>
            </a:r>
            <a:r>
              <a:rPr lang="ru-RU" sz="2400" dirty="0" smtClean="0">
                <a:ln>
                  <a:solidFill>
                    <a:srgbClr val="1C4E69"/>
                  </a:solidFill>
                </a:ln>
              </a:rPr>
              <a:t>           1 </a:t>
            </a:r>
            <a:r>
              <a:rPr lang="ru-RU" sz="2400" dirty="0">
                <a:ln>
                  <a:solidFill>
                    <a:srgbClr val="1C4E69"/>
                  </a:solidFill>
                </a:ln>
              </a:rPr>
              <a:t>полугодия 2022 года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71" y="168551"/>
            <a:ext cx="777333" cy="960783"/>
          </a:xfrm>
          <a:prstGeom prst="rect">
            <a:avLst/>
          </a:prstGeom>
        </p:spPr>
      </p:pic>
      <p:sp>
        <p:nvSpPr>
          <p:cNvPr id="4" name="Google Shape;140;p13"/>
          <p:cNvSpPr txBox="1">
            <a:spLocks/>
          </p:cNvSpPr>
          <p:nvPr/>
        </p:nvSpPr>
        <p:spPr>
          <a:xfrm>
            <a:off x="1126436" y="4240696"/>
            <a:ext cx="7818782" cy="783535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0001A">
                <a:alpha val="15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r"/>
            <a:r>
              <a:rPr lang="ru-RU" sz="1800" dirty="0" smtClean="0">
                <a:solidFill>
                  <a:srgbClr val="206FAA"/>
                </a:solidFill>
              </a:rPr>
              <a:t>Светлана Леонидовна Шарпф</a:t>
            </a:r>
          </a:p>
          <a:p>
            <a:pPr algn="r"/>
            <a:endParaRPr lang="ru-RU" sz="1800" dirty="0" smtClean="0">
              <a:solidFill>
                <a:srgbClr val="206FAA"/>
              </a:solidFill>
            </a:endParaRPr>
          </a:p>
          <a:p>
            <a:pPr algn="r"/>
            <a:r>
              <a:rPr lang="ru-RU" sz="1800" dirty="0" smtClean="0">
                <a:solidFill>
                  <a:srgbClr val="206FAA"/>
                </a:solidFill>
              </a:rPr>
              <a:t> начальник контрольного управления Новосибирской области</a:t>
            </a:r>
            <a:endParaRPr lang="ru-RU" sz="1800" dirty="0">
              <a:solidFill>
                <a:srgbClr val="206FAA"/>
              </a:solidFill>
            </a:endParaRPr>
          </a:p>
        </p:txBody>
      </p:sp>
      <p:sp>
        <p:nvSpPr>
          <p:cNvPr id="6" name="Google Shape;283;p28"/>
          <p:cNvSpPr txBox="1">
            <a:spLocks/>
          </p:cNvSpPr>
          <p:nvPr/>
        </p:nvSpPr>
        <p:spPr>
          <a:xfrm>
            <a:off x="8863688" y="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" sz="1200" b="1" dirty="0">
              <a:solidFill>
                <a:schemeClr val="bg1"/>
              </a:solidFill>
              <a:latin typeface="Chivo" panose="020B060402020202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812531" y="237193"/>
            <a:ext cx="331469" cy="26864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 algn="ctr"/>
              <a:t>10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914400" y="118838"/>
            <a:ext cx="7189470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«среднее число Участников закупок (44-фз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676696" y="0"/>
            <a:ext cx="1348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полугодие</a:t>
            </a: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876167"/>
              </p:ext>
            </p:extLst>
          </p:nvPr>
        </p:nvGraphicFramePr>
        <p:xfrm>
          <a:off x="181583" y="1222002"/>
          <a:ext cx="8783513" cy="3711123"/>
        </p:xfrm>
        <a:graphic>
          <a:graphicData uri="http://schemas.openxmlformats.org/drawingml/2006/table">
            <a:tbl>
              <a:tblPr firstRow="1" firstCol="1" bandRow="1">
                <a:tableStyleId>{2EE3C9FA-EBAD-4885-90D2-0F3138BC2D0D}</a:tableStyleId>
              </a:tblPr>
              <a:tblGrid>
                <a:gridCol w="2720643">
                  <a:extLst>
                    <a:ext uri="{9D8B030D-6E8A-4147-A177-3AD203B41FA5}">
                      <a16:colId xmlns:a16="http://schemas.microsoft.com/office/drawing/2014/main" val="1079928241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1270">
                  <a:extLst>
                    <a:ext uri="{9D8B030D-6E8A-4147-A177-3AD203B41FA5}">
                      <a16:colId xmlns:a16="http://schemas.microsoft.com/office/drawing/2014/main" val="1169027059"/>
                    </a:ext>
                  </a:extLst>
                </a:gridCol>
                <a:gridCol w="1689652">
                  <a:extLst>
                    <a:ext uri="{9D8B030D-6E8A-4147-A177-3AD203B41FA5}">
                      <a16:colId xmlns:a16="http://schemas.microsoft.com/office/drawing/2014/main" val="3811100145"/>
                    </a:ext>
                  </a:extLst>
                </a:gridCol>
                <a:gridCol w="1292087">
                  <a:extLst>
                    <a:ext uri="{9D8B030D-6E8A-4147-A177-3AD203B41FA5}">
                      <a16:colId xmlns:a16="http://schemas.microsoft.com/office/drawing/2014/main" val="243286974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91923228"/>
                    </a:ext>
                  </a:extLst>
                </a:gridCol>
              </a:tblGrid>
              <a:tr h="22133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ТОП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ОИОГВ (ВСЕГО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15)</a:t>
                      </a:r>
                      <a:endParaRPr lang="ru-RU" sz="1400" dirty="0" smtClean="0">
                        <a:solidFill>
                          <a:srgbClr val="00B05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И ОМСУ (ВСЕГО 25)</a:t>
                      </a: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Итог, уч.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Срыв конкурентных процедур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- на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закупку выходит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только один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участник (низкая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активность участников и низкая конкуренция)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Неравномерность планирования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(закупки запланированы на 2-е полугодие)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Отсутствие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поставщиков из-за</a:t>
                      </a:r>
                      <a:r>
                        <a:rPr lang="ru-RU" sz="100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незначительной НМЦК, удаленностью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района от </a:t>
                      </a:r>
                      <a:r>
                        <a:rPr lang="ru-RU" sz="100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обл.центра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(для ОМСУ)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5975333"/>
                  </a:ext>
                </a:extLst>
              </a:tr>
              <a:tr h="836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 полугодие 2022 года 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7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Гос. инспекция по охране объектов </a:t>
                      </a: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культ. 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наследия 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0937859"/>
                  </a:ext>
                </a:extLst>
              </a:tr>
              <a:tr h="2454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Управление </a:t>
                      </a: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информ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. проектов 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1,3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3473737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Минюст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1,5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511343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Минфин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1,5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659283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Усть-Таркский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0,9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8051788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Каргатский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1,3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6669780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Убинский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1,8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1,4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2887493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Кыштовский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1,4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562848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Искитимский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1,4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5523559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Северный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1,5</a:t>
                      </a:r>
                      <a:endParaRPr lang="ru-RU" sz="12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552928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Доволенский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3211685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Венгеровский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339095"/>
                  </a:ext>
                </a:extLst>
              </a:tr>
              <a:tr h="1263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Барабинский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1,6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8823" marR="28823" marT="0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721312"/>
                  </a:ext>
                </a:extLst>
              </a:tr>
            </a:tbl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7500773" y="580286"/>
            <a:ext cx="1521570" cy="309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Roboto Slab" panose="020B0604020202020204" charset="0"/>
                <a:ea typeface="Roboto Slab" panose="020B0604020202020204" charset="0"/>
              </a:rPr>
              <a:t>АНТИЛИДЕРЫ</a:t>
            </a:r>
            <a:endParaRPr lang="ru-RU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26226" y="842164"/>
            <a:ext cx="4611757" cy="278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Причины </a:t>
            </a:r>
            <a:r>
              <a:rPr lang="ru-RU" sz="1200" dirty="0" err="1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недостижения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целевого 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значения показателя </a:t>
            </a:r>
            <a:endParaRPr lang="ru-RU" sz="1200" dirty="0">
              <a:solidFill>
                <a:srgbClr val="00B050"/>
              </a:solidFill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6" name="Freeform 249"/>
          <p:cNvSpPr>
            <a:spLocks/>
          </p:cNvSpPr>
          <p:nvPr/>
        </p:nvSpPr>
        <p:spPr bwMode="auto">
          <a:xfrm>
            <a:off x="6691870" y="242289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49"/>
          <p:cNvSpPr>
            <a:spLocks/>
          </p:cNvSpPr>
          <p:nvPr/>
        </p:nvSpPr>
        <p:spPr bwMode="auto">
          <a:xfrm>
            <a:off x="5231733" y="2707671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49"/>
          <p:cNvSpPr>
            <a:spLocks/>
          </p:cNvSpPr>
          <p:nvPr/>
        </p:nvSpPr>
        <p:spPr bwMode="auto">
          <a:xfrm>
            <a:off x="5232016" y="2927178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9"/>
          <p:cNvSpPr>
            <a:spLocks/>
          </p:cNvSpPr>
          <p:nvPr/>
        </p:nvSpPr>
        <p:spPr bwMode="auto">
          <a:xfrm>
            <a:off x="6724295" y="312582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49"/>
          <p:cNvSpPr>
            <a:spLocks/>
          </p:cNvSpPr>
          <p:nvPr/>
        </p:nvSpPr>
        <p:spPr bwMode="auto">
          <a:xfrm>
            <a:off x="5224967" y="351690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9"/>
          <p:cNvSpPr>
            <a:spLocks/>
          </p:cNvSpPr>
          <p:nvPr/>
        </p:nvSpPr>
        <p:spPr bwMode="auto">
          <a:xfrm>
            <a:off x="8226302" y="390093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49"/>
          <p:cNvSpPr>
            <a:spLocks/>
          </p:cNvSpPr>
          <p:nvPr/>
        </p:nvSpPr>
        <p:spPr bwMode="auto">
          <a:xfrm>
            <a:off x="5264441" y="410619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49"/>
          <p:cNvSpPr>
            <a:spLocks/>
          </p:cNvSpPr>
          <p:nvPr/>
        </p:nvSpPr>
        <p:spPr bwMode="auto">
          <a:xfrm rot="216279">
            <a:off x="5264300" y="431188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49"/>
          <p:cNvSpPr>
            <a:spLocks/>
          </p:cNvSpPr>
          <p:nvPr/>
        </p:nvSpPr>
        <p:spPr bwMode="auto">
          <a:xfrm>
            <a:off x="8225879" y="429201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49"/>
          <p:cNvSpPr>
            <a:spLocks/>
          </p:cNvSpPr>
          <p:nvPr/>
        </p:nvSpPr>
        <p:spPr bwMode="auto">
          <a:xfrm>
            <a:off x="5270361" y="451010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249"/>
          <p:cNvSpPr>
            <a:spLocks/>
          </p:cNvSpPr>
          <p:nvPr/>
        </p:nvSpPr>
        <p:spPr bwMode="auto">
          <a:xfrm>
            <a:off x="8232786" y="4683656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49"/>
          <p:cNvSpPr>
            <a:spLocks/>
          </p:cNvSpPr>
          <p:nvPr/>
        </p:nvSpPr>
        <p:spPr bwMode="auto">
          <a:xfrm>
            <a:off x="5257109" y="489442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49"/>
          <p:cNvSpPr>
            <a:spLocks/>
          </p:cNvSpPr>
          <p:nvPr/>
        </p:nvSpPr>
        <p:spPr bwMode="auto">
          <a:xfrm>
            <a:off x="5230605" y="3714978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5448" y="473202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/>
              <a:t>11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204290" y="107243"/>
            <a:ext cx="6432275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«среднее число участников закупок (223-фз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669530" y="217170"/>
            <a:ext cx="1474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1196819" y="2282280"/>
            <a:ext cx="1552019" cy="1946714"/>
            <a:chOff x="3733949" y="1537817"/>
            <a:chExt cx="1199814" cy="1260283"/>
          </a:xfrm>
        </p:grpSpPr>
        <p:sp>
          <p:nvSpPr>
            <p:cNvPr id="26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733949" y="1537817"/>
              <a:ext cx="912319" cy="891608"/>
              <a:chOff x="3958060" y="999231"/>
              <a:chExt cx="912319" cy="891608"/>
            </a:xfrm>
          </p:grpSpPr>
          <p:grpSp>
            <p:nvGrpSpPr>
              <p:cNvPr id="29" name="Группа 28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58060" y="1117551"/>
                <a:ext cx="912319" cy="773288"/>
                <a:chOff x="-1298644" y="926055"/>
                <a:chExt cx="453189" cy="419095"/>
              </a:xfrm>
            </p:grpSpPr>
            <p:sp>
              <p:nvSpPr>
                <p:cNvPr id="31" name="Овал 30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298644" y="926055"/>
                  <a:ext cx="453189" cy="419095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32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60069" y="948809"/>
                  <a:ext cx="382461" cy="3390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3600" dirty="0">
                      <a:ln>
                        <a:solidFill>
                          <a:schemeClr val="tx1"/>
                        </a:solidFill>
                      </a:ln>
                      <a:solidFill>
                        <a:srgbClr val="2A384D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2</a:t>
                  </a:r>
                </a:p>
              </p:txBody>
            </p:sp>
          </p:grp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ЦЕЛЬ</a:t>
                </a:r>
              </a:p>
            </p:txBody>
          </p:sp>
        </p:grp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358080"/>
              </p:ext>
            </p:extLst>
          </p:nvPr>
        </p:nvGraphicFramePr>
        <p:xfrm>
          <a:off x="3909392" y="3412704"/>
          <a:ext cx="5029200" cy="1645920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4306956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722244">
                  <a:extLst>
                    <a:ext uri="{9D8B030D-6E8A-4147-A177-3AD203B41FA5}">
                      <a16:colId xmlns:a16="http://schemas.microsoft.com/office/drawing/2014/main" val="3172699985"/>
                    </a:ext>
                  </a:extLst>
                </a:gridCol>
              </a:tblGrid>
              <a:tr h="233875">
                <a:tc gridSpan="2"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                                      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ГОРОД НОВОСИБИРСК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3,4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КАРАСУКСКИЙ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3,3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СУЗУНСКИЙ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ЧЕРЕПАНОВСКИЙ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2,5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ГОРОД БЕРДСК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2,2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594104"/>
              </p:ext>
            </p:extLst>
          </p:nvPr>
        </p:nvGraphicFramePr>
        <p:xfrm>
          <a:off x="3849757" y="1052769"/>
          <a:ext cx="5073153" cy="2109531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4346713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726440">
                  <a:extLst>
                    <a:ext uri="{9D8B030D-6E8A-4147-A177-3AD203B41FA5}">
                      <a16:colId xmlns:a16="http://schemas.microsoft.com/office/drawing/2014/main" val="3589566250"/>
                    </a:ext>
                  </a:extLst>
                </a:gridCol>
              </a:tblGrid>
              <a:tr h="237661">
                <a:tc gridSpan="2">
                  <a:txBody>
                    <a:bodyPr/>
                    <a:lstStyle/>
                    <a:p>
                      <a:pPr algn="l"/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                                      </a:t>
                      </a:r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501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МИНЦИФРА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3,0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19923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МИНТРУД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2,6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0983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ГОСУДАРСТВЕННАЯ ИНСПЕКЦИЯ ПО ОХРАНЕ ОБЪЕКТОВ КУЛЬТУРНОГО НАСЛЕДИЯ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2,3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8073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МИНОБРАЗОВАНИЯ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2,3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5013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МИНЗДРАВ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2,2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  <a:tr h="25013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МИНКУЛЬТУРЫ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2,2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7888536"/>
                  </a:ext>
                </a:extLst>
              </a:tr>
            </a:tbl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3725020" y="3227034"/>
            <a:ext cx="636858" cy="617401"/>
            <a:chOff x="9564845" y="-625399"/>
            <a:chExt cx="662400" cy="613798"/>
          </a:xfrm>
        </p:grpSpPr>
        <p:sp>
          <p:nvSpPr>
            <p:cNvPr id="40" name="Овал 3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9566301" y="-625399"/>
              <a:ext cx="660944" cy="613798"/>
              <a:chOff x="5571503" y="1154559"/>
              <a:chExt cx="660944" cy="613798"/>
            </a:xfrm>
          </p:grpSpPr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43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1660" y="1154559"/>
                <a:ext cx="559748" cy="6137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6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grpSp>
        <p:nvGrpSpPr>
          <p:cNvPr id="49" name="Группа 48"/>
          <p:cNvGrpSpPr/>
          <p:nvPr/>
        </p:nvGrpSpPr>
        <p:grpSpPr>
          <a:xfrm>
            <a:off x="3682459" y="917927"/>
            <a:ext cx="662400" cy="605795"/>
            <a:chOff x="9564845" y="-623892"/>
            <a:chExt cx="662400" cy="605795"/>
          </a:xfrm>
        </p:grpSpPr>
        <p:sp>
          <p:nvSpPr>
            <p:cNvPr id="50" name="Овал 4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75000"/>
                  </a:schemeClr>
                </a:solidFill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53" name="Овал 52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accent1">
                      <a:lumMod val="75000"/>
                    </a:schemeClr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54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5896" y="1219338"/>
                <a:ext cx="560443" cy="458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8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352915" y="1184549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364220" y="3550954"/>
            <a:ext cx="261555" cy="6571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103704" y="3110285"/>
            <a:ext cx="947531" cy="3379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ОМСУ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928444" y="736323"/>
            <a:ext cx="1046922" cy="37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ОИОГВ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53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756036" y="315662"/>
            <a:ext cx="280311" cy="26799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 algn="ctr"/>
              <a:t>12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91319" y="0"/>
            <a:ext cx="6432275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«среднее число участников закупок (223-фз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596643" y="58144"/>
            <a:ext cx="1474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540812" y="554626"/>
            <a:ext cx="1521570" cy="309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Roboto Slab" panose="020B0604020202020204" charset="0"/>
                <a:ea typeface="Roboto Slab" panose="020B0604020202020204" charset="0"/>
              </a:rPr>
              <a:t>АНТИЛИДЕРЫ</a:t>
            </a:r>
            <a:endParaRPr lang="ru-RU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467673" y="751230"/>
            <a:ext cx="4611757" cy="278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Причины </a:t>
            </a:r>
            <a:r>
              <a:rPr lang="ru-RU" sz="1200" dirty="0" err="1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недостижения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целевого 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значения показателя </a:t>
            </a:r>
            <a:endParaRPr lang="ru-RU" sz="1200" dirty="0">
              <a:solidFill>
                <a:srgbClr val="00B050"/>
              </a:solidFill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96134"/>
              </p:ext>
            </p:extLst>
          </p:nvPr>
        </p:nvGraphicFramePr>
        <p:xfrm>
          <a:off x="92766" y="996804"/>
          <a:ext cx="8912088" cy="4079939"/>
        </p:xfrm>
        <a:graphic>
          <a:graphicData uri="http://schemas.openxmlformats.org/drawingml/2006/table">
            <a:tbl>
              <a:tblPr firstRow="1" firstCol="1" bandRow="1">
                <a:tableStyleId>{2EE3C9FA-EBAD-4885-90D2-0F3138BC2D0D}</a:tableStyleId>
              </a:tblPr>
              <a:tblGrid>
                <a:gridCol w="3810000">
                  <a:extLst>
                    <a:ext uri="{9D8B030D-6E8A-4147-A177-3AD203B41FA5}">
                      <a16:colId xmlns:a16="http://schemas.microsoft.com/office/drawing/2014/main" val="888043057"/>
                    </a:ext>
                  </a:extLst>
                </a:gridCol>
                <a:gridCol w="6096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1635">
                  <a:extLst>
                    <a:ext uri="{9D8B030D-6E8A-4147-A177-3AD203B41FA5}">
                      <a16:colId xmlns:a16="http://schemas.microsoft.com/office/drawing/2014/main" val="1327019552"/>
                    </a:ext>
                  </a:extLst>
                </a:gridCol>
                <a:gridCol w="1557130">
                  <a:extLst>
                    <a:ext uri="{9D8B030D-6E8A-4147-A177-3AD203B41FA5}">
                      <a16:colId xmlns:a16="http://schemas.microsoft.com/office/drawing/2014/main" val="3366862621"/>
                    </a:ext>
                  </a:extLst>
                </a:gridCol>
                <a:gridCol w="1119809">
                  <a:extLst>
                    <a:ext uri="{9D8B030D-6E8A-4147-A177-3AD203B41FA5}">
                      <a16:colId xmlns:a16="http://schemas.microsoft.com/office/drawing/2014/main" val="3319906842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val="4203000218"/>
                    </a:ext>
                  </a:extLst>
                </a:gridCol>
              </a:tblGrid>
              <a:tr h="27850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Arial"/>
                        </a:rPr>
                        <a:t>ТО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Arial"/>
                        </a:rPr>
                        <a:t>П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Arial"/>
                        </a:rPr>
                        <a:t>ОИОГВ (ВСЕГО 8)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Arial"/>
                        </a:rPr>
                        <a:t>И ОМСУ (ВСЕГО 24)</a:t>
                      </a: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Итоги,</a:t>
                      </a:r>
                      <a:r>
                        <a:rPr lang="ru-RU" sz="100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 уч.</a:t>
                      </a:r>
                      <a:endParaRPr lang="ru-RU" sz="10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marL="22550" marR="225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marL="22550" marR="225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Срыв конкурентных процедур - на закупку выходит только один участник (низкая активность участников и низкая конкуренция)</a:t>
                      </a:r>
                      <a:endParaRPr lang="ru-RU" sz="9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Неравномерность планирования конкурентных закупок в течение года</a:t>
                      </a:r>
                      <a:endParaRPr lang="ru-RU" sz="9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 проводят конкурентные процедуры</a:t>
                      </a:r>
                      <a:endParaRPr lang="ru-RU" sz="9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147898"/>
                  </a:ext>
                </a:extLst>
              </a:tr>
              <a:tr h="6661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 полугодие 2022 года</a:t>
                      </a:r>
                    </a:p>
                  </a:txBody>
                  <a:tcPr marL="22550" marR="225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Управление делами Губернатора 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 2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799225123"/>
                  </a:ext>
                </a:extLst>
              </a:tr>
              <a:tr h="1116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Минстрой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1890829343"/>
                  </a:ext>
                </a:extLst>
              </a:tr>
              <a:tr h="110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Министерство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ЖКХиЭ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Roboto Slab" charset="0"/>
                          <a:ea typeface="Roboto Slab" charset="0"/>
                        </a:rPr>
                        <a:t>0,0</a:t>
                      </a:r>
                      <a:endParaRPr lang="ru-RU" sz="120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246063635"/>
                  </a:ext>
                </a:extLst>
              </a:tr>
              <a:tr h="110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Управление</a:t>
                      </a:r>
                      <a:r>
                        <a:rPr lang="ru-RU" sz="115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50" baseline="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информ</a:t>
                      </a:r>
                      <a:r>
                        <a:rPr lang="ru-RU" sz="115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. проектов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909806339"/>
                  </a:ext>
                </a:extLst>
              </a:tr>
              <a:tr h="4854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Баганский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Болотнинский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Доволенский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Здвинский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Кочковский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Краснозерский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Новосибирский,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Тогучинский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Убинский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Чулымский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районы, город Обь, поселок Кольцово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 2</a:t>
                      </a:r>
                      <a:endParaRPr lang="ru-RU" sz="1200" dirty="0" smtClean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кроме двух районов </a:t>
                      </a:r>
                      <a:endParaRPr lang="ru-RU" sz="10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694160319"/>
                  </a:ext>
                </a:extLst>
              </a:tr>
              <a:tr h="1048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Колыванский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2349443345"/>
                  </a:ext>
                </a:extLst>
              </a:tr>
              <a:tr h="2033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Купинский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Маслянинский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Мошковский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, </a:t>
                      </a:r>
                      <a:r>
                        <a:rPr lang="ru-RU" sz="1150" dirty="0" err="1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Чистоозерный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районы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2414745065"/>
                  </a:ext>
                </a:extLst>
              </a:tr>
              <a:tr h="1048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Усть-Таркский</a:t>
                      </a:r>
                      <a:r>
                        <a:rPr lang="ru-RU" sz="11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0,0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2851964006"/>
                  </a:ext>
                </a:extLst>
              </a:tr>
              <a:tr h="94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smtClean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Куйбышевский</a:t>
                      </a:r>
                      <a:r>
                        <a:rPr lang="ru-RU" sz="115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район, город </a:t>
                      </a:r>
                      <a:r>
                        <a:rPr lang="ru-RU" sz="1150" baseline="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Искитим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3065778323"/>
                  </a:ext>
                </a:extLst>
              </a:tr>
              <a:tr h="1048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Барабинский и </a:t>
                      </a: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Искитимский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районы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2566224580"/>
                  </a:ext>
                </a:extLst>
              </a:tr>
              <a:tr h="222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Каргатский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15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Чулымский</a:t>
                      </a: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районы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409126860"/>
                  </a:ext>
                </a:extLst>
              </a:tr>
              <a:tr h="222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Ордынский район</a:t>
                      </a:r>
                      <a:endParaRPr lang="ru-RU" sz="11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2550" marR="22550" marT="0" marB="0"/>
                </a:tc>
                <a:extLst>
                  <a:ext uri="{0D108BD9-81ED-4DB2-BD59-A6C34878D82A}">
                    <a16:rowId xmlns:a16="http://schemas.microsoft.com/office/drawing/2014/main" val="3386974900"/>
                  </a:ext>
                </a:extLst>
              </a:tr>
            </a:tbl>
          </a:graphicData>
        </a:graphic>
      </p:graphicFrame>
      <p:sp>
        <p:nvSpPr>
          <p:cNvPr id="36" name="Freeform 249"/>
          <p:cNvSpPr>
            <a:spLocks/>
          </p:cNvSpPr>
          <p:nvPr/>
        </p:nvSpPr>
        <p:spPr bwMode="auto">
          <a:xfrm>
            <a:off x="7254522" y="200220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49"/>
          <p:cNvSpPr>
            <a:spLocks/>
          </p:cNvSpPr>
          <p:nvPr/>
        </p:nvSpPr>
        <p:spPr bwMode="auto">
          <a:xfrm>
            <a:off x="7288499" y="237369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49"/>
          <p:cNvSpPr>
            <a:spLocks/>
          </p:cNvSpPr>
          <p:nvPr/>
        </p:nvSpPr>
        <p:spPr bwMode="auto">
          <a:xfrm>
            <a:off x="7281450" y="218829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49"/>
          <p:cNvSpPr>
            <a:spLocks/>
          </p:cNvSpPr>
          <p:nvPr/>
        </p:nvSpPr>
        <p:spPr bwMode="auto">
          <a:xfrm>
            <a:off x="5945658" y="4525616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49"/>
          <p:cNvSpPr>
            <a:spLocks/>
          </p:cNvSpPr>
          <p:nvPr/>
        </p:nvSpPr>
        <p:spPr bwMode="auto">
          <a:xfrm>
            <a:off x="8336265" y="3089024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49"/>
          <p:cNvSpPr>
            <a:spLocks/>
          </p:cNvSpPr>
          <p:nvPr/>
        </p:nvSpPr>
        <p:spPr bwMode="auto">
          <a:xfrm>
            <a:off x="5954116" y="2539061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9"/>
          <p:cNvSpPr>
            <a:spLocks/>
          </p:cNvSpPr>
          <p:nvPr/>
        </p:nvSpPr>
        <p:spPr bwMode="auto">
          <a:xfrm>
            <a:off x="5925499" y="347249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49"/>
          <p:cNvSpPr>
            <a:spLocks/>
          </p:cNvSpPr>
          <p:nvPr/>
        </p:nvSpPr>
        <p:spPr bwMode="auto">
          <a:xfrm>
            <a:off x="8342470" y="346558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49"/>
          <p:cNvSpPr>
            <a:spLocks/>
          </p:cNvSpPr>
          <p:nvPr/>
        </p:nvSpPr>
        <p:spPr bwMode="auto">
          <a:xfrm>
            <a:off x="5919578" y="3776868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49"/>
          <p:cNvSpPr>
            <a:spLocks/>
          </p:cNvSpPr>
          <p:nvPr/>
        </p:nvSpPr>
        <p:spPr bwMode="auto">
          <a:xfrm>
            <a:off x="5934099" y="433360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49"/>
          <p:cNvSpPr>
            <a:spLocks/>
          </p:cNvSpPr>
          <p:nvPr/>
        </p:nvSpPr>
        <p:spPr bwMode="auto">
          <a:xfrm>
            <a:off x="8387681" y="464446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49"/>
          <p:cNvSpPr>
            <a:spLocks/>
          </p:cNvSpPr>
          <p:nvPr/>
        </p:nvSpPr>
        <p:spPr bwMode="auto">
          <a:xfrm>
            <a:off x="8389274" y="485495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35207" y="135231"/>
            <a:ext cx="481500" cy="2451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4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306994" y="329181"/>
            <a:ext cx="6551545" cy="446276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ОТВЕТСТВЕННОСТЬ</a:t>
            </a:r>
            <a:endParaRPr lang="ru-RU" sz="2400" b="1" dirty="0"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6" name="Google Shape;64;p7">
            <a:extLst>
              <a:ext uri="{FF2B5EF4-FFF2-40B4-BE49-F238E27FC236}">
                <a16:creationId xmlns:a16="http://schemas.microsoft.com/office/drawing/2014/main" id="{96C1EF56-AD24-4D70-8AC8-F5AD46B717ED}"/>
              </a:ext>
            </a:extLst>
          </p:cNvPr>
          <p:cNvSpPr/>
          <p:nvPr/>
        </p:nvSpPr>
        <p:spPr>
          <a:xfrm rot="5559315">
            <a:off x="2020957" y="1411356"/>
            <a:ext cx="536013" cy="347854"/>
          </a:xfrm>
          <a:custGeom>
            <a:avLst/>
            <a:gdLst/>
            <a:ahLst/>
            <a:cxnLst/>
            <a:rect l="l" t="t" r="r" b="b"/>
            <a:pathLst>
              <a:path w="5966" h="4474" extrusionOk="0">
                <a:moveTo>
                  <a:pt x="560" y="3299"/>
                </a:moveTo>
                <a:lnTo>
                  <a:pt x="653" y="3318"/>
                </a:lnTo>
                <a:lnTo>
                  <a:pt x="727" y="3355"/>
                </a:lnTo>
                <a:lnTo>
                  <a:pt x="783" y="3430"/>
                </a:lnTo>
                <a:lnTo>
                  <a:pt x="802" y="3523"/>
                </a:lnTo>
                <a:lnTo>
                  <a:pt x="783" y="3616"/>
                </a:lnTo>
                <a:lnTo>
                  <a:pt x="727" y="3691"/>
                </a:lnTo>
                <a:lnTo>
                  <a:pt x="653" y="3747"/>
                </a:lnTo>
                <a:lnTo>
                  <a:pt x="560" y="3765"/>
                </a:lnTo>
                <a:lnTo>
                  <a:pt x="466" y="3747"/>
                </a:lnTo>
                <a:lnTo>
                  <a:pt x="392" y="3691"/>
                </a:lnTo>
                <a:lnTo>
                  <a:pt x="355" y="3616"/>
                </a:lnTo>
                <a:lnTo>
                  <a:pt x="336" y="3523"/>
                </a:lnTo>
                <a:lnTo>
                  <a:pt x="355" y="3430"/>
                </a:lnTo>
                <a:lnTo>
                  <a:pt x="392" y="3355"/>
                </a:lnTo>
                <a:lnTo>
                  <a:pt x="466" y="3318"/>
                </a:lnTo>
                <a:lnTo>
                  <a:pt x="560" y="3299"/>
                </a:lnTo>
                <a:close/>
                <a:moveTo>
                  <a:pt x="280" y="1286"/>
                </a:moveTo>
                <a:lnTo>
                  <a:pt x="224" y="1305"/>
                </a:lnTo>
                <a:lnTo>
                  <a:pt x="168" y="1324"/>
                </a:lnTo>
                <a:lnTo>
                  <a:pt x="94" y="1379"/>
                </a:lnTo>
                <a:lnTo>
                  <a:pt x="19" y="1473"/>
                </a:lnTo>
                <a:lnTo>
                  <a:pt x="0" y="1510"/>
                </a:lnTo>
                <a:lnTo>
                  <a:pt x="0" y="1566"/>
                </a:lnTo>
                <a:lnTo>
                  <a:pt x="0" y="3803"/>
                </a:lnTo>
                <a:lnTo>
                  <a:pt x="0" y="3859"/>
                </a:lnTo>
                <a:lnTo>
                  <a:pt x="19" y="3915"/>
                </a:lnTo>
                <a:lnTo>
                  <a:pt x="94" y="3989"/>
                </a:lnTo>
                <a:lnTo>
                  <a:pt x="168" y="4064"/>
                </a:lnTo>
                <a:lnTo>
                  <a:pt x="224" y="4064"/>
                </a:lnTo>
                <a:lnTo>
                  <a:pt x="280" y="4082"/>
                </a:lnTo>
                <a:lnTo>
                  <a:pt x="839" y="4082"/>
                </a:lnTo>
                <a:lnTo>
                  <a:pt x="895" y="4064"/>
                </a:lnTo>
                <a:lnTo>
                  <a:pt x="951" y="4064"/>
                </a:lnTo>
                <a:lnTo>
                  <a:pt x="1044" y="3989"/>
                </a:lnTo>
                <a:lnTo>
                  <a:pt x="1100" y="3915"/>
                </a:lnTo>
                <a:lnTo>
                  <a:pt x="1119" y="3859"/>
                </a:lnTo>
                <a:lnTo>
                  <a:pt x="1119" y="3803"/>
                </a:lnTo>
                <a:lnTo>
                  <a:pt x="1119" y="1566"/>
                </a:lnTo>
                <a:lnTo>
                  <a:pt x="1119" y="1510"/>
                </a:lnTo>
                <a:lnTo>
                  <a:pt x="1100" y="1473"/>
                </a:lnTo>
                <a:lnTo>
                  <a:pt x="1044" y="1379"/>
                </a:lnTo>
                <a:lnTo>
                  <a:pt x="951" y="1324"/>
                </a:lnTo>
                <a:lnTo>
                  <a:pt x="895" y="1305"/>
                </a:lnTo>
                <a:lnTo>
                  <a:pt x="839" y="1286"/>
                </a:lnTo>
                <a:close/>
                <a:moveTo>
                  <a:pt x="3281" y="0"/>
                </a:moveTo>
                <a:lnTo>
                  <a:pt x="3206" y="19"/>
                </a:lnTo>
                <a:lnTo>
                  <a:pt x="3132" y="37"/>
                </a:lnTo>
                <a:lnTo>
                  <a:pt x="3076" y="75"/>
                </a:lnTo>
                <a:lnTo>
                  <a:pt x="2964" y="187"/>
                </a:lnTo>
                <a:lnTo>
                  <a:pt x="2890" y="336"/>
                </a:lnTo>
                <a:lnTo>
                  <a:pt x="2815" y="466"/>
                </a:lnTo>
                <a:lnTo>
                  <a:pt x="2685" y="597"/>
                </a:lnTo>
                <a:lnTo>
                  <a:pt x="2517" y="727"/>
                </a:lnTo>
                <a:lnTo>
                  <a:pt x="2330" y="839"/>
                </a:lnTo>
                <a:lnTo>
                  <a:pt x="1958" y="1081"/>
                </a:lnTo>
                <a:lnTo>
                  <a:pt x="1641" y="1230"/>
                </a:lnTo>
                <a:lnTo>
                  <a:pt x="1566" y="1268"/>
                </a:lnTo>
                <a:lnTo>
                  <a:pt x="1492" y="1324"/>
                </a:lnTo>
                <a:lnTo>
                  <a:pt x="1436" y="1379"/>
                </a:lnTo>
                <a:lnTo>
                  <a:pt x="1398" y="1435"/>
                </a:lnTo>
                <a:lnTo>
                  <a:pt x="1324" y="1585"/>
                </a:lnTo>
                <a:lnTo>
                  <a:pt x="1305" y="1659"/>
                </a:lnTo>
                <a:lnTo>
                  <a:pt x="1305" y="1734"/>
                </a:lnTo>
                <a:lnTo>
                  <a:pt x="1305" y="3747"/>
                </a:lnTo>
                <a:lnTo>
                  <a:pt x="1324" y="3840"/>
                </a:lnTo>
                <a:lnTo>
                  <a:pt x="1361" y="3915"/>
                </a:lnTo>
                <a:lnTo>
                  <a:pt x="1436" y="3989"/>
                </a:lnTo>
                <a:lnTo>
                  <a:pt x="1529" y="4008"/>
                </a:lnTo>
                <a:lnTo>
                  <a:pt x="1734" y="4064"/>
                </a:lnTo>
                <a:lnTo>
                  <a:pt x="1902" y="4120"/>
                </a:lnTo>
                <a:lnTo>
                  <a:pt x="2200" y="4269"/>
                </a:lnTo>
                <a:lnTo>
                  <a:pt x="2349" y="4343"/>
                </a:lnTo>
                <a:lnTo>
                  <a:pt x="2535" y="4399"/>
                </a:lnTo>
                <a:lnTo>
                  <a:pt x="2740" y="4455"/>
                </a:lnTo>
                <a:lnTo>
                  <a:pt x="2983" y="4455"/>
                </a:lnTo>
                <a:lnTo>
                  <a:pt x="3169" y="4474"/>
                </a:lnTo>
                <a:lnTo>
                  <a:pt x="3374" y="4455"/>
                </a:lnTo>
                <a:lnTo>
                  <a:pt x="3561" y="4418"/>
                </a:lnTo>
                <a:lnTo>
                  <a:pt x="3728" y="4362"/>
                </a:lnTo>
                <a:lnTo>
                  <a:pt x="3859" y="4269"/>
                </a:lnTo>
                <a:lnTo>
                  <a:pt x="3952" y="4157"/>
                </a:lnTo>
                <a:lnTo>
                  <a:pt x="3989" y="4082"/>
                </a:lnTo>
                <a:lnTo>
                  <a:pt x="4008" y="4008"/>
                </a:lnTo>
                <a:lnTo>
                  <a:pt x="4027" y="3840"/>
                </a:lnTo>
                <a:lnTo>
                  <a:pt x="4008" y="3635"/>
                </a:lnTo>
                <a:lnTo>
                  <a:pt x="4082" y="3579"/>
                </a:lnTo>
                <a:lnTo>
                  <a:pt x="4157" y="3504"/>
                </a:lnTo>
                <a:lnTo>
                  <a:pt x="4213" y="3430"/>
                </a:lnTo>
                <a:lnTo>
                  <a:pt x="4250" y="3337"/>
                </a:lnTo>
                <a:lnTo>
                  <a:pt x="4269" y="3225"/>
                </a:lnTo>
                <a:lnTo>
                  <a:pt x="4269" y="3113"/>
                </a:lnTo>
                <a:lnTo>
                  <a:pt x="4250" y="3020"/>
                </a:lnTo>
                <a:lnTo>
                  <a:pt x="4213" y="2908"/>
                </a:lnTo>
                <a:lnTo>
                  <a:pt x="4306" y="2815"/>
                </a:lnTo>
                <a:lnTo>
                  <a:pt x="4362" y="2703"/>
                </a:lnTo>
                <a:lnTo>
                  <a:pt x="4399" y="2591"/>
                </a:lnTo>
                <a:lnTo>
                  <a:pt x="4418" y="2479"/>
                </a:lnTo>
                <a:lnTo>
                  <a:pt x="4418" y="2367"/>
                </a:lnTo>
                <a:lnTo>
                  <a:pt x="4381" y="2256"/>
                </a:lnTo>
                <a:lnTo>
                  <a:pt x="4343" y="2162"/>
                </a:lnTo>
                <a:lnTo>
                  <a:pt x="4269" y="2088"/>
                </a:lnTo>
                <a:lnTo>
                  <a:pt x="5443" y="2088"/>
                </a:lnTo>
                <a:lnTo>
                  <a:pt x="5536" y="2069"/>
                </a:lnTo>
                <a:lnTo>
                  <a:pt x="5648" y="2051"/>
                </a:lnTo>
                <a:lnTo>
                  <a:pt x="5723" y="1995"/>
                </a:lnTo>
                <a:lnTo>
                  <a:pt x="5797" y="1939"/>
                </a:lnTo>
                <a:lnTo>
                  <a:pt x="5872" y="1845"/>
                </a:lnTo>
                <a:lnTo>
                  <a:pt x="5928" y="1771"/>
                </a:lnTo>
                <a:lnTo>
                  <a:pt x="5946" y="1678"/>
                </a:lnTo>
                <a:lnTo>
                  <a:pt x="5965" y="1566"/>
                </a:lnTo>
                <a:lnTo>
                  <a:pt x="5946" y="1473"/>
                </a:lnTo>
                <a:lnTo>
                  <a:pt x="5928" y="1379"/>
                </a:lnTo>
                <a:lnTo>
                  <a:pt x="5872" y="1286"/>
                </a:lnTo>
                <a:lnTo>
                  <a:pt x="5797" y="1212"/>
                </a:lnTo>
                <a:lnTo>
                  <a:pt x="5723" y="1156"/>
                </a:lnTo>
                <a:lnTo>
                  <a:pt x="5630" y="1100"/>
                </a:lnTo>
                <a:lnTo>
                  <a:pt x="5536" y="1081"/>
                </a:lnTo>
                <a:lnTo>
                  <a:pt x="5443" y="1063"/>
                </a:lnTo>
                <a:lnTo>
                  <a:pt x="3710" y="1063"/>
                </a:lnTo>
                <a:lnTo>
                  <a:pt x="3803" y="913"/>
                </a:lnTo>
                <a:lnTo>
                  <a:pt x="3859" y="764"/>
                </a:lnTo>
                <a:lnTo>
                  <a:pt x="3915" y="634"/>
                </a:lnTo>
                <a:lnTo>
                  <a:pt x="3915" y="485"/>
                </a:lnTo>
                <a:lnTo>
                  <a:pt x="3877" y="354"/>
                </a:lnTo>
                <a:lnTo>
                  <a:pt x="3822" y="242"/>
                </a:lnTo>
                <a:lnTo>
                  <a:pt x="3728" y="149"/>
                </a:lnTo>
                <a:lnTo>
                  <a:pt x="3616" y="56"/>
                </a:lnTo>
                <a:lnTo>
                  <a:pt x="3505" y="19"/>
                </a:lnTo>
                <a:lnTo>
                  <a:pt x="3356" y="0"/>
                </a:lnTo>
                <a:close/>
              </a:path>
            </a:pathLst>
          </a:custGeom>
          <a:solidFill>
            <a:srgbClr val="194D8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4;p7">
            <a:extLst>
              <a:ext uri="{FF2B5EF4-FFF2-40B4-BE49-F238E27FC236}">
                <a16:creationId xmlns:a16="http://schemas.microsoft.com/office/drawing/2014/main" id="{96C1EF56-AD24-4D70-8AC8-F5AD46B717ED}"/>
              </a:ext>
            </a:extLst>
          </p:cNvPr>
          <p:cNvSpPr/>
          <p:nvPr/>
        </p:nvSpPr>
        <p:spPr>
          <a:xfrm rot="5400000">
            <a:off x="6516415" y="1419142"/>
            <a:ext cx="540000" cy="324000"/>
          </a:xfrm>
          <a:custGeom>
            <a:avLst/>
            <a:gdLst/>
            <a:ahLst/>
            <a:cxnLst/>
            <a:rect l="l" t="t" r="r" b="b"/>
            <a:pathLst>
              <a:path w="5966" h="4474" extrusionOk="0">
                <a:moveTo>
                  <a:pt x="560" y="3299"/>
                </a:moveTo>
                <a:lnTo>
                  <a:pt x="653" y="3318"/>
                </a:lnTo>
                <a:lnTo>
                  <a:pt x="727" y="3355"/>
                </a:lnTo>
                <a:lnTo>
                  <a:pt x="783" y="3430"/>
                </a:lnTo>
                <a:lnTo>
                  <a:pt x="802" y="3523"/>
                </a:lnTo>
                <a:lnTo>
                  <a:pt x="783" y="3616"/>
                </a:lnTo>
                <a:lnTo>
                  <a:pt x="727" y="3691"/>
                </a:lnTo>
                <a:lnTo>
                  <a:pt x="653" y="3747"/>
                </a:lnTo>
                <a:lnTo>
                  <a:pt x="560" y="3765"/>
                </a:lnTo>
                <a:lnTo>
                  <a:pt x="466" y="3747"/>
                </a:lnTo>
                <a:lnTo>
                  <a:pt x="392" y="3691"/>
                </a:lnTo>
                <a:lnTo>
                  <a:pt x="355" y="3616"/>
                </a:lnTo>
                <a:lnTo>
                  <a:pt x="336" y="3523"/>
                </a:lnTo>
                <a:lnTo>
                  <a:pt x="355" y="3430"/>
                </a:lnTo>
                <a:lnTo>
                  <a:pt x="392" y="3355"/>
                </a:lnTo>
                <a:lnTo>
                  <a:pt x="466" y="3318"/>
                </a:lnTo>
                <a:lnTo>
                  <a:pt x="560" y="3299"/>
                </a:lnTo>
                <a:close/>
                <a:moveTo>
                  <a:pt x="280" y="1286"/>
                </a:moveTo>
                <a:lnTo>
                  <a:pt x="224" y="1305"/>
                </a:lnTo>
                <a:lnTo>
                  <a:pt x="168" y="1324"/>
                </a:lnTo>
                <a:lnTo>
                  <a:pt x="94" y="1379"/>
                </a:lnTo>
                <a:lnTo>
                  <a:pt x="19" y="1473"/>
                </a:lnTo>
                <a:lnTo>
                  <a:pt x="0" y="1510"/>
                </a:lnTo>
                <a:lnTo>
                  <a:pt x="0" y="1566"/>
                </a:lnTo>
                <a:lnTo>
                  <a:pt x="0" y="3803"/>
                </a:lnTo>
                <a:lnTo>
                  <a:pt x="0" y="3859"/>
                </a:lnTo>
                <a:lnTo>
                  <a:pt x="19" y="3915"/>
                </a:lnTo>
                <a:lnTo>
                  <a:pt x="94" y="3989"/>
                </a:lnTo>
                <a:lnTo>
                  <a:pt x="168" y="4064"/>
                </a:lnTo>
                <a:lnTo>
                  <a:pt x="224" y="4064"/>
                </a:lnTo>
                <a:lnTo>
                  <a:pt x="280" y="4082"/>
                </a:lnTo>
                <a:lnTo>
                  <a:pt x="839" y="4082"/>
                </a:lnTo>
                <a:lnTo>
                  <a:pt x="895" y="4064"/>
                </a:lnTo>
                <a:lnTo>
                  <a:pt x="951" y="4064"/>
                </a:lnTo>
                <a:lnTo>
                  <a:pt x="1044" y="3989"/>
                </a:lnTo>
                <a:lnTo>
                  <a:pt x="1100" y="3915"/>
                </a:lnTo>
                <a:lnTo>
                  <a:pt x="1119" y="3859"/>
                </a:lnTo>
                <a:lnTo>
                  <a:pt x="1119" y="3803"/>
                </a:lnTo>
                <a:lnTo>
                  <a:pt x="1119" y="1566"/>
                </a:lnTo>
                <a:lnTo>
                  <a:pt x="1119" y="1510"/>
                </a:lnTo>
                <a:lnTo>
                  <a:pt x="1100" y="1473"/>
                </a:lnTo>
                <a:lnTo>
                  <a:pt x="1044" y="1379"/>
                </a:lnTo>
                <a:lnTo>
                  <a:pt x="951" y="1324"/>
                </a:lnTo>
                <a:lnTo>
                  <a:pt x="895" y="1305"/>
                </a:lnTo>
                <a:lnTo>
                  <a:pt x="839" y="1286"/>
                </a:lnTo>
                <a:close/>
                <a:moveTo>
                  <a:pt x="3281" y="0"/>
                </a:moveTo>
                <a:lnTo>
                  <a:pt x="3206" y="19"/>
                </a:lnTo>
                <a:lnTo>
                  <a:pt x="3132" y="37"/>
                </a:lnTo>
                <a:lnTo>
                  <a:pt x="3076" y="75"/>
                </a:lnTo>
                <a:lnTo>
                  <a:pt x="2964" y="187"/>
                </a:lnTo>
                <a:lnTo>
                  <a:pt x="2890" y="336"/>
                </a:lnTo>
                <a:lnTo>
                  <a:pt x="2815" y="466"/>
                </a:lnTo>
                <a:lnTo>
                  <a:pt x="2685" y="597"/>
                </a:lnTo>
                <a:lnTo>
                  <a:pt x="2517" y="727"/>
                </a:lnTo>
                <a:lnTo>
                  <a:pt x="2330" y="839"/>
                </a:lnTo>
                <a:lnTo>
                  <a:pt x="1958" y="1081"/>
                </a:lnTo>
                <a:lnTo>
                  <a:pt x="1641" y="1230"/>
                </a:lnTo>
                <a:lnTo>
                  <a:pt x="1566" y="1268"/>
                </a:lnTo>
                <a:lnTo>
                  <a:pt x="1492" y="1324"/>
                </a:lnTo>
                <a:lnTo>
                  <a:pt x="1436" y="1379"/>
                </a:lnTo>
                <a:lnTo>
                  <a:pt x="1398" y="1435"/>
                </a:lnTo>
                <a:lnTo>
                  <a:pt x="1324" y="1585"/>
                </a:lnTo>
                <a:lnTo>
                  <a:pt x="1305" y="1659"/>
                </a:lnTo>
                <a:lnTo>
                  <a:pt x="1305" y="1734"/>
                </a:lnTo>
                <a:lnTo>
                  <a:pt x="1305" y="3747"/>
                </a:lnTo>
                <a:lnTo>
                  <a:pt x="1324" y="3840"/>
                </a:lnTo>
                <a:lnTo>
                  <a:pt x="1361" y="3915"/>
                </a:lnTo>
                <a:lnTo>
                  <a:pt x="1436" y="3989"/>
                </a:lnTo>
                <a:lnTo>
                  <a:pt x="1529" y="4008"/>
                </a:lnTo>
                <a:lnTo>
                  <a:pt x="1734" y="4064"/>
                </a:lnTo>
                <a:lnTo>
                  <a:pt x="1902" y="4120"/>
                </a:lnTo>
                <a:lnTo>
                  <a:pt x="2200" y="4269"/>
                </a:lnTo>
                <a:lnTo>
                  <a:pt x="2349" y="4343"/>
                </a:lnTo>
                <a:lnTo>
                  <a:pt x="2535" y="4399"/>
                </a:lnTo>
                <a:lnTo>
                  <a:pt x="2740" y="4455"/>
                </a:lnTo>
                <a:lnTo>
                  <a:pt x="2983" y="4455"/>
                </a:lnTo>
                <a:lnTo>
                  <a:pt x="3169" y="4474"/>
                </a:lnTo>
                <a:lnTo>
                  <a:pt x="3374" y="4455"/>
                </a:lnTo>
                <a:lnTo>
                  <a:pt x="3561" y="4418"/>
                </a:lnTo>
                <a:lnTo>
                  <a:pt x="3728" y="4362"/>
                </a:lnTo>
                <a:lnTo>
                  <a:pt x="3859" y="4269"/>
                </a:lnTo>
                <a:lnTo>
                  <a:pt x="3952" y="4157"/>
                </a:lnTo>
                <a:lnTo>
                  <a:pt x="3989" y="4082"/>
                </a:lnTo>
                <a:lnTo>
                  <a:pt x="4008" y="4008"/>
                </a:lnTo>
                <a:lnTo>
                  <a:pt x="4027" y="3840"/>
                </a:lnTo>
                <a:lnTo>
                  <a:pt x="4008" y="3635"/>
                </a:lnTo>
                <a:lnTo>
                  <a:pt x="4082" y="3579"/>
                </a:lnTo>
                <a:lnTo>
                  <a:pt x="4157" y="3504"/>
                </a:lnTo>
                <a:lnTo>
                  <a:pt x="4213" y="3430"/>
                </a:lnTo>
                <a:lnTo>
                  <a:pt x="4250" y="3337"/>
                </a:lnTo>
                <a:lnTo>
                  <a:pt x="4269" y="3225"/>
                </a:lnTo>
                <a:lnTo>
                  <a:pt x="4269" y="3113"/>
                </a:lnTo>
                <a:lnTo>
                  <a:pt x="4250" y="3020"/>
                </a:lnTo>
                <a:lnTo>
                  <a:pt x="4213" y="2908"/>
                </a:lnTo>
                <a:lnTo>
                  <a:pt x="4306" y="2815"/>
                </a:lnTo>
                <a:lnTo>
                  <a:pt x="4362" y="2703"/>
                </a:lnTo>
                <a:lnTo>
                  <a:pt x="4399" y="2591"/>
                </a:lnTo>
                <a:lnTo>
                  <a:pt x="4418" y="2479"/>
                </a:lnTo>
                <a:lnTo>
                  <a:pt x="4418" y="2367"/>
                </a:lnTo>
                <a:lnTo>
                  <a:pt x="4381" y="2256"/>
                </a:lnTo>
                <a:lnTo>
                  <a:pt x="4343" y="2162"/>
                </a:lnTo>
                <a:lnTo>
                  <a:pt x="4269" y="2088"/>
                </a:lnTo>
                <a:lnTo>
                  <a:pt x="5443" y="2088"/>
                </a:lnTo>
                <a:lnTo>
                  <a:pt x="5536" y="2069"/>
                </a:lnTo>
                <a:lnTo>
                  <a:pt x="5648" y="2051"/>
                </a:lnTo>
                <a:lnTo>
                  <a:pt x="5723" y="1995"/>
                </a:lnTo>
                <a:lnTo>
                  <a:pt x="5797" y="1939"/>
                </a:lnTo>
                <a:lnTo>
                  <a:pt x="5872" y="1845"/>
                </a:lnTo>
                <a:lnTo>
                  <a:pt x="5928" y="1771"/>
                </a:lnTo>
                <a:lnTo>
                  <a:pt x="5946" y="1678"/>
                </a:lnTo>
                <a:lnTo>
                  <a:pt x="5965" y="1566"/>
                </a:lnTo>
                <a:lnTo>
                  <a:pt x="5946" y="1473"/>
                </a:lnTo>
                <a:lnTo>
                  <a:pt x="5928" y="1379"/>
                </a:lnTo>
                <a:lnTo>
                  <a:pt x="5872" y="1286"/>
                </a:lnTo>
                <a:lnTo>
                  <a:pt x="5797" y="1212"/>
                </a:lnTo>
                <a:lnTo>
                  <a:pt x="5723" y="1156"/>
                </a:lnTo>
                <a:lnTo>
                  <a:pt x="5630" y="1100"/>
                </a:lnTo>
                <a:lnTo>
                  <a:pt x="5536" y="1081"/>
                </a:lnTo>
                <a:lnTo>
                  <a:pt x="5443" y="1063"/>
                </a:lnTo>
                <a:lnTo>
                  <a:pt x="3710" y="1063"/>
                </a:lnTo>
                <a:lnTo>
                  <a:pt x="3803" y="913"/>
                </a:lnTo>
                <a:lnTo>
                  <a:pt x="3859" y="764"/>
                </a:lnTo>
                <a:lnTo>
                  <a:pt x="3915" y="634"/>
                </a:lnTo>
                <a:lnTo>
                  <a:pt x="3915" y="485"/>
                </a:lnTo>
                <a:lnTo>
                  <a:pt x="3877" y="354"/>
                </a:lnTo>
                <a:lnTo>
                  <a:pt x="3822" y="242"/>
                </a:lnTo>
                <a:lnTo>
                  <a:pt x="3728" y="149"/>
                </a:lnTo>
                <a:lnTo>
                  <a:pt x="3616" y="56"/>
                </a:lnTo>
                <a:lnTo>
                  <a:pt x="3505" y="19"/>
                </a:lnTo>
                <a:lnTo>
                  <a:pt x="3356" y="0"/>
                </a:lnTo>
                <a:close/>
              </a:path>
            </a:pathLst>
          </a:custGeom>
          <a:solidFill>
            <a:srgbClr val="194D8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3584" y="2034208"/>
            <a:ext cx="3600000" cy="295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44-ФЗ</a:t>
            </a:r>
          </a:p>
          <a:p>
            <a:pPr algn="ctr"/>
            <a:endParaRPr lang="ru-RU" sz="1600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ч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. 11 ст. 7.30 КоАП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РФ</a:t>
            </a:r>
          </a:p>
          <a:p>
            <a:pPr algn="ctr"/>
            <a:endParaRPr lang="ru-RU" sz="80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осуществление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закупок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у СМП в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размере менее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25 % - штраф </a:t>
            </a:r>
          </a:p>
          <a:p>
            <a:pPr algn="ctr"/>
            <a:endParaRPr lang="ru-RU" sz="2400" dirty="0" smtClean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50 000 рублей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62332" y="2020956"/>
            <a:ext cx="3600000" cy="295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223-ФЗ </a:t>
            </a:r>
          </a:p>
          <a:p>
            <a:pPr algn="ctr"/>
            <a:endParaRPr lang="ru-RU" sz="16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Часть 8.1 статьи 3 </a:t>
            </a:r>
          </a:p>
          <a:p>
            <a:pPr algn="ctr"/>
            <a:endParaRPr lang="ru-RU" sz="80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при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не достижении доли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закупок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у СМП в 25 %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в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следующем отчетном году </a:t>
            </a:r>
            <a:r>
              <a:rPr lang="ru-RU" sz="16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(с 1 февраля) заказчик перейдет на положения 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Roboto Slab" panose="020B0604020202020204" charset="0"/>
                <a:ea typeface="Roboto Slab" panose="020B0604020202020204" charset="0"/>
              </a:rPr>
              <a:t>закона 44-ФЗ </a:t>
            </a:r>
            <a:endParaRPr lang="ru-RU" sz="1600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528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49" y="261316"/>
            <a:ext cx="777333" cy="960783"/>
          </a:xfrm>
          <a:prstGeom prst="rect">
            <a:avLst/>
          </a:prstGeom>
        </p:spPr>
      </p:pic>
      <p:sp>
        <p:nvSpPr>
          <p:cNvPr id="13" name="Google Shape;283;p28"/>
          <p:cNvSpPr txBox="1">
            <a:spLocks/>
          </p:cNvSpPr>
          <p:nvPr/>
        </p:nvSpPr>
        <p:spPr>
          <a:xfrm>
            <a:off x="8863688" y="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Chivo" panose="020B0604020202020204" charset="0"/>
              </a:rPr>
              <a:pPr/>
              <a:t>14</a:t>
            </a:fld>
            <a:endParaRPr lang="en" sz="1200" b="1" dirty="0">
              <a:solidFill>
                <a:schemeClr val="accent5"/>
              </a:solidFill>
              <a:latin typeface="Chivo" panose="020B0604020202020204" charset="0"/>
            </a:endParaRPr>
          </a:p>
        </p:txBody>
      </p:sp>
      <p:sp>
        <p:nvSpPr>
          <p:cNvPr id="28" name="Google Shape;140;p13"/>
          <p:cNvSpPr txBox="1">
            <a:spLocks/>
          </p:cNvSpPr>
          <p:nvPr/>
        </p:nvSpPr>
        <p:spPr>
          <a:xfrm>
            <a:off x="3796748" y="4569373"/>
            <a:ext cx="5254487" cy="474736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endParaRPr lang="ru-RU" sz="3200" dirty="0">
              <a:solidFill>
                <a:srgbClr val="7DA9C9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77109" y="338312"/>
            <a:ext cx="4995241" cy="59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Спасибо за внимание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5760" y="1283004"/>
            <a:ext cx="86867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Контрольное управление Новосибирской области</a:t>
            </a:r>
          </a:p>
          <a:p>
            <a:pPr algn="ctr"/>
            <a:endParaRPr lang="ru-RU" sz="800" b="1" dirty="0" smtClean="0"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Телефон</a:t>
            </a:r>
            <a:r>
              <a:rPr lang="ru-RU" sz="2200" dirty="0" smtClean="0"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200" dirty="0">
                <a:latin typeface="Roboto Slab" panose="020B0604020202020204" charset="0"/>
                <a:ea typeface="Roboto Slab" panose="020B0604020202020204" charset="0"/>
              </a:rPr>
              <a:t>(383) </a:t>
            </a:r>
            <a:r>
              <a:rPr lang="ru-RU" sz="2200" dirty="0" smtClean="0">
                <a:latin typeface="Roboto Slab" panose="020B0604020202020204" charset="0"/>
                <a:ea typeface="Roboto Slab" panose="020B0604020202020204" charset="0"/>
              </a:rPr>
              <a:t>238-63-84</a:t>
            </a:r>
            <a:r>
              <a:rPr lang="ru-RU" sz="2200" dirty="0">
                <a:latin typeface="Roboto Slab" panose="020B0604020202020204" charset="0"/>
                <a:ea typeface="Roboto Slab" panose="020B0604020202020204" charset="0"/>
              </a:rPr>
              <a:t> </a:t>
            </a:r>
            <a:endParaRPr lang="ru-RU" sz="2200" b="1" dirty="0" smtClean="0"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E- mail</a:t>
            </a:r>
            <a:r>
              <a:rPr lang="ru-RU" sz="2200" b="1" dirty="0" smtClean="0">
                <a:solidFill>
                  <a:srgbClr val="3F4758"/>
                </a:solidFill>
                <a:latin typeface="Roboto Slab" panose="020B0604020202020204" charset="0"/>
                <a:ea typeface="Roboto Slab" panose="020B0604020202020204" charset="0"/>
              </a:rPr>
              <a:t>: </a:t>
            </a:r>
            <a:r>
              <a:rPr lang="ru-RU" sz="2200" b="1" u="sng" dirty="0" smtClean="0">
                <a:solidFill>
                  <a:srgbClr val="669AE6"/>
                </a:solidFill>
                <a:latin typeface="Roboto Slab" panose="020B0604020202020204" charset="0"/>
                <a:ea typeface="Roboto Slab" panose="020B0604020202020204" charset="0"/>
                <a:hlinkClick r:id="rId4"/>
              </a:rPr>
              <a:t>uk@nso.ru</a:t>
            </a:r>
            <a:endParaRPr lang="ru-RU" sz="2200" b="1" dirty="0">
              <a:solidFill>
                <a:srgbClr val="3F4758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2200" b="1" dirty="0">
                <a:latin typeface="Roboto Slab" panose="020B0604020202020204" charset="0"/>
                <a:ea typeface="Roboto Slab" panose="020B0604020202020204" charset="0"/>
              </a:rPr>
              <a:t>Официальный сайт</a:t>
            </a:r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: </a:t>
            </a:r>
            <a:r>
              <a:rPr lang="ru-RU" sz="2200" b="1" u="sng" dirty="0" smtClean="0">
                <a:solidFill>
                  <a:srgbClr val="669AE6"/>
                </a:solidFill>
                <a:latin typeface="Roboto Slab" panose="020B0604020202020204" charset="0"/>
                <a:ea typeface="Roboto Slab" panose="020B0604020202020204" charset="0"/>
                <a:hlinkClick r:id="rId5"/>
              </a:rPr>
              <a:t>http</a:t>
            </a:r>
            <a:r>
              <a:rPr lang="ru-RU" sz="2200" b="1" u="sng" dirty="0">
                <a:solidFill>
                  <a:srgbClr val="669AE6"/>
                </a:solidFill>
                <a:latin typeface="Roboto Slab" panose="020B0604020202020204" charset="0"/>
                <a:ea typeface="Roboto Slab" panose="020B0604020202020204" charset="0"/>
                <a:hlinkClick r:id="rId5"/>
              </a:rPr>
              <a:t>://uk.nso.ru</a:t>
            </a:r>
            <a:r>
              <a:rPr lang="ru-RU" sz="2200" b="1" dirty="0">
                <a:solidFill>
                  <a:srgbClr val="3F4758"/>
                </a:solidFill>
                <a:latin typeface="Roboto Slab" panose="020B0604020202020204" charset="0"/>
                <a:ea typeface="Roboto Slab" panose="020B0604020202020204" charset="0"/>
              </a:rPr>
              <a:t> </a:t>
            </a:r>
            <a:endParaRPr lang="ru-RU" sz="2200" b="1" dirty="0" smtClean="0">
              <a:solidFill>
                <a:srgbClr val="3F4758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 </a:t>
            </a:r>
            <a:endParaRPr lang="ru-RU" sz="800" b="1" dirty="0" smtClean="0">
              <a:latin typeface="Roboto Slab" panose="020B0604020202020204" charset="0"/>
              <a:ea typeface="Roboto Slab" panose="020B0604020202020204" charset="0"/>
            </a:endParaRPr>
          </a:p>
          <a:p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   </a:t>
            </a:r>
            <a:r>
              <a:rPr lang="ru-RU" sz="2200" b="1" dirty="0" err="1" smtClean="0">
                <a:latin typeface="Roboto Slab" panose="020B0604020202020204" charset="0"/>
                <a:ea typeface="Roboto Slab" panose="020B0604020202020204" charset="0"/>
              </a:rPr>
              <a:t>ВКонтакте</a:t>
            </a:r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:	</a:t>
            </a:r>
            <a:r>
              <a:rPr lang="ru-RU" sz="2200" b="1" dirty="0"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               </a:t>
            </a:r>
            <a:r>
              <a:rPr lang="ru-RU" sz="2200" b="1" dirty="0" err="1" smtClean="0">
                <a:latin typeface="Roboto Slab" panose="020B0604020202020204" charset="0"/>
                <a:ea typeface="Roboto Slab" panose="020B0604020202020204" charset="0"/>
              </a:rPr>
              <a:t>Телеграм</a:t>
            </a:r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-канал</a:t>
            </a:r>
            <a:r>
              <a:rPr lang="ru-RU" sz="2200" b="1" dirty="0">
                <a:latin typeface="Roboto Slab" panose="020B0604020202020204" charset="0"/>
                <a:ea typeface="Roboto Slab" panose="020B0604020202020204" charset="0"/>
              </a:rPr>
              <a:t>: </a:t>
            </a:r>
            <a:r>
              <a:rPr lang="ru-RU" sz="2200" b="1" dirty="0" smtClean="0">
                <a:latin typeface="Roboto Slab" panose="020B0604020202020204" charset="0"/>
                <a:ea typeface="Roboto Slab" panose="020B0604020202020204" charset="0"/>
              </a:rPr>
              <a:t>           	       ОК:</a:t>
            </a:r>
          </a:p>
          <a:p>
            <a:pPr algn="ctr"/>
            <a:r>
              <a:rPr lang="ru-RU" sz="2200" dirty="0" smtClean="0">
                <a:solidFill>
                  <a:srgbClr val="3F4758"/>
                </a:solidFill>
                <a:latin typeface="Roboto Slab" panose="020B0604020202020204" charset="0"/>
                <a:ea typeface="Roboto Slab" panose="020B0604020202020204" charset="0"/>
              </a:rPr>
              <a:t>  </a:t>
            </a:r>
            <a:endParaRPr lang="ru-RU" sz="2200" dirty="0">
              <a:solidFill>
                <a:srgbClr val="3F4758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0" y="3604094"/>
            <a:ext cx="1404000" cy="1404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90" y="3604094"/>
            <a:ext cx="1404000" cy="140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34" y="3604094"/>
            <a:ext cx="1404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0" y="253656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863688" y="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/>
              <a:t>2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3303" y="118611"/>
            <a:ext cx="3279913" cy="9409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800" b="1" dirty="0">
              <a:solidFill>
                <a:schemeClr val="bg1"/>
              </a:solidFill>
              <a:latin typeface="Roboto Slab" panose="020B0604020202020204" charset="0"/>
              <a:ea typeface="Roboto Slab" panose="020B0604020202020204" charset="0"/>
              <a:cs typeface="Roboto Slab"/>
              <a:sym typeface="Roboto Slab"/>
            </a:endParaRPr>
          </a:p>
        </p:txBody>
      </p:sp>
      <p:sp>
        <p:nvSpPr>
          <p:cNvPr id="10" name="Shape 67"/>
          <p:cNvSpPr/>
          <p:nvPr/>
        </p:nvSpPr>
        <p:spPr>
          <a:xfrm>
            <a:off x="1603513" y="0"/>
            <a:ext cx="6334539" cy="1092607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2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«ДОРОЖНАЯ КАРТА» 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ПО СОДЕЙСТВИЮ РАЗВИТИЮ Конкуренции В НСО</a:t>
            </a:r>
          </a:p>
        </p:txBody>
      </p:sp>
      <p:sp>
        <p:nvSpPr>
          <p:cNvPr id="11" name="Shape 67">
            <a:extLst>
              <a:ext uri="{FF2B5EF4-FFF2-40B4-BE49-F238E27FC236}">
                <a16:creationId xmlns:a16="http://schemas.microsoft.com/office/drawing/2014/main" id="{1AFB7978-8A2E-4142-BF50-175101C43FB4}"/>
              </a:ext>
            </a:extLst>
          </p:cNvPr>
          <p:cNvSpPr/>
          <p:nvPr/>
        </p:nvSpPr>
        <p:spPr>
          <a:xfrm>
            <a:off x="1851659" y="1235246"/>
            <a:ext cx="7292341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Roboto Slab" panose="020B0604020202020204" charset="0"/>
                <a:ea typeface="Roboto Slab" panose="020B0604020202020204" charset="0"/>
              </a:rPr>
              <a:t>СТАНДАРТ РАЗВИТИЯ КОНКУРЕНЦИИ В СУБЪЕКТАХ РФ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4930E5C-CE4B-4654-8719-C33301FBF4FA}"/>
              </a:ext>
            </a:extLst>
          </p:cNvPr>
          <p:cNvSpPr/>
          <p:nvPr/>
        </p:nvSpPr>
        <p:spPr>
          <a:xfrm>
            <a:off x="3647634" y="1513807"/>
            <a:ext cx="5496366" cy="339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i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Распоряжение Правительства РФ от 17.04.2019 № 768-р</a:t>
            </a:r>
          </a:p>
        </p:txBody>
      </p:sp>
      <p:sp>
        <p:nvSpPr>
          <p:cNvPr id="13" name="Shape 67">
            <a:extLst>
              <a:ext uri="{FF2B5EF4-FFF2-40B4-BE49-F238E27FC236}">
                <a16:creationId xmlns:a16="http://schemas.microsoft.com/office/drawing/2014/main" id="{9F807EFB-93B5-4CB4-AC1B-89FD16F92420}"/>
              </a:ext>
            </a:extLst>
          </p:cNvPr>
          <p:cNvSpPr/>
          <p:nvPr/>
        </p:nvSpPr>
        <p:spPr>
          <a:xfrm>
            <a:off x="570119" y="1831978"/>
            <a:ext cx="8573881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Roboto Slab" panose="020B0604020202020204" charset="0"/>
                <a:ea typeface="Roboto Slab" panose="020B0604020202020204" charset="0"/>
              </a:rPr>
              <a:t>«ДОРОЖНАЯ КАРТА» ПО СОДЕЙСТВИЮ РАЗВИТИЮ Конкуренции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AF0932F-21F2-45BE-892B-ACAFC36CF44A}"/>
              </a:ext>
            </a:extLst>
          </p:cNvPr>
          <p:cNvSpPr/>
          <p:nvPr/>
        </p:nvSpPr>
        <p:spPr>
          <a:xfrm>
            <a:off x="3786781" y="2078893"/>
            <a:ext cx="5357219" cy="339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i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Постановление Губернатора НСО от 20.12.2019 № 287</a:t>
            </a:r>
          </a:p>
        </p:txBody>
      </p:sp>
      <p:sp>
        <p:nvSpPr>
          <p:cNvPr id="17" name="Shape 67">
            <a:extLst>
              <a:ext uri="{FF2B5EF4-FFF2-40B4-BE49-F238E27FC236}">
                <a16:creationId xmlns:a16="http://schemas.microsoft.com/office/drawing/2014/main" id="{C0CF4D58-C212-44AD-A198-91F3CCCE8EE9}"/>
              </a:ext>
            </a:extLst>
          </p:cNvPr>
          <p:cNvSpPr/>
          <p:nvPr/>
        </p:nvSpPr>
        <p:spPr>
          <a:xfrm>
            <a:off x="382715" y="2363266"/>
            <a:ext cx="3440537" cy="29238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l"/>
            <a:r>
              <a:rPr lang="ru-RU" sz="1400" b="1" dirty="0">
                <a:solidFill>
                  <a:srgbClr val="194D8B"/>
                </a:solidFill>
                <a:latin typeface="Montserrat-SemiBold"/>
              </a:rPr>
              <a:t>КЛЮЧЕВЫЕ ПОКАЗАТЕЛИ: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E37BBE6-8D3F-4692-A11C-614A2A7D7F41}"/>
              </a:ext>
            </a:extLst>
          </p:cNvPr>
          <p:cNvSpPr/>
          <p:nvPr/>
        </p:nvSpPr>
        <p:spPr>
          <a:xfrm>
            <a:off x="289933" y="2650510"/>
            <a:ext cx="323514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Доля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закупок у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СМП в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общем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объеме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конкурентных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закупок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по 44-ФЗ</a:t>
            </a:r>
          </a:p>
          <a:p>
            <a:pPr>
              <a:spcAft>
                <a:spcPts val="0"/>
              </a:spcAft>
            </a:pPr>
            <a:endParaRPr lang="ru-RU" sz="1200" b="1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Доля закупок у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СМСП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в общем объеме конкурентных закупок по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223-ФЗ</a:t>
            </a:r>
          </a:p>
          <a:p>
            <a:pPr>
              <a:spcAft>
                <a:spcPts val="0"/>
              </a:spcAft>
            </a:pPr>
            <a:endParaRPr lang="ru-RU" sz="1200" b="1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b="1" dirty="0">
                <a:latin typeface="Roboto Slab" panose="020B0604020202020204" charset="0"/>
                <a:ea typeface="Roboto Slab" panose="020B0604020202020204" charset="0"/>
              </a:rPr>
              <a:t>С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</a:rPr>
              <a:t>реднее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</a:rPr>
              <a:t>число участников закупок по результатам конкурентных способов определения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</a:rPr>
              <a:t>поставщиков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по 44-ФЗ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</a:rPr>
              <a:t> </a:t>
            </a:r>
          </a:p>
          <a:p>
            <a:pPr>
              <a:spcAft>
                <a:spcPts val="0"/>
              </a:spcAft>
            </a:pPr>
            <a:endParaRPr lang="ru-RU" sz="1200" b="1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</a:rPr>
              <a:t>Среднее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</a:rPr>
              <a:t>число участников закупок по результатам конкурентных способов определения </a:t>
            </a:r>
            <a:r>
              <a:rPr lang="ru-RU" sz="1200" b="1" dirty="0" smtClean="0">
                <a:latin typeface="Roboto Slab" panose="020B0604020202020204" charset="0"/>
                <a:ea typeface="Roboto Slab" panose="020B0604020202020204" charset="0"/>
              </a:rPr>
              <a:t>поставщиков </a:t>
            </a:r>
            <a:r>
              <a:rPr lang="ru-RU" sz="1200" b="1" dirty="0"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по 223-ФЗ</a:t>
            </a:r>
          </a:p>
        </p:txBody>
      </p:sp>
      <p:sp>
        <p:nvSpPr>
          <p:cNvPr id="19" name="Ромб 18"/>
          <p:cNvSpPr/>
          <p:nvPr/>
        </p:nvSpPr>
        <p:spPr>
          <a:xfrm>
            <a:off x="83222" y="2821732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Ромб 19"/>
          <p:cNvSpPr/>
          <p:nvPr/>
        </p:nvSpPr>
        <p:spPr>
          <a:xfrm>
            <a:off x="89848" y="4736671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Ромб 20"/>
          <p:cNvSpPr/>
          <p:nvPr/>
        </p:nvSpPr>
        <p:spPr>
          <a:xfrm>
            <a:off x="83222" y="3994549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Ромб 22"/>
          <p:cNvSpPr/>
          <p:nvPr/>
        </p:nvSpPr>
        <p:spPr>
          <a:xfrm>
            <a:off x="83222" y="3371696"/>
            <a:ext cx="288000" cy="144016"/>
          </a:xfrm>
          <a:prstGeom prst="diamond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EB752094-DF87-4F93-A3C6-F70CB7F9C9B0}"/>
              </a:ext>
            </a:extLst>
          </p:cNvPr>
          <p:cNvSpPr/>
          <p:nvPr/>
        </p:nvSpPr>
        <p:spPr>
          <a:xfrm>
            <a:off x="3453126" y="2723323"/>
            <a:ext cx="5652000" cy="2268000"/>
          </a:xfrm>
          <a:prstGeom prst="rect">
            <a:avLst/>
          </a:prstGeom>
          <a:solidFill>
            <a:srgbClr val="194D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335239"/>
              </p:ext>
            </p:extLst>
          </p:nvPr>
        </p:nvGraphicFramePr>
        <p:xfrm>
          <a:off x="3458816" y="2842981"/>
          <a:ext cx="5625549" cy="2104885"/>
        </p:xfrm>
        <a:graphic>
          <a:graphicData uri="http://schemas.openxmlformats.org/drawingml/2006/table">
            <a:tbl>
              <a:tblPr firstRow="1" firstCol="1" bandRow="1">
                <a:tableStyleId>{2EE3C9FA-EBAD-4885-90D2-0F3138BC2D0D}</a:tableStyleId>
              </a:tblPr>
              <a:tblGrid>
                <a:gridCol w="443949">
                  <a:extLst>
                    <a:ext uri="{9D8B030D-6E8A-4147-A177-3AD203B41FA5}">
                      <a16:colId xmlns:a16="http://schemas.microsoft.com/office/drawing/2014/main" val="2677358976"/>
                    </a:ext>
                  </a:extLst>
                </a:gridCol>
                <a:gridCol w="848140">
                  <a:extLst>
                    <a:ext uri="{9D8B030D-6E8A-4147-A177-3AD203B41FA5}">
                      <a16:colId xmlns:a16="http://schemas.microsoft.com/office/drawing/2014/main" val="1835291782"/>
                    </a:ext>
                  </a:extLst>
                </a:gridCol>
                <a:gridCol w="808382">
                  <a:extLst>
                    <a:ext uri="{9D8B030D-6E8A-4147-A177-3AD203B41FA5}">
                      <a16:colId xmlns:a16="http://schemas.microsoft.com/office/drawing/2014/main" val="4226255067"/>
                    </a:ext>
                  </a:extLst>
                </a:gridCol>
                <a:gridCol w="1040296">
                  <a:extLst>
                    <a:ext uri="{9D8B030D-6E8A-4147-A177-3AD203B41FA5}">
                      <a16:colId xmlns:a16="http://schemas.microsoft.com/office/drawing/2014/main" val="3125942275"/>
                    </a:ext>
                  </a:extLst>
                </a:gridCol>
                <a:gridCol w="768626">
                  <a:extLst>
                    <a:ext uri="{9D8B030D-6E8A-4147-A177-3AD203B41FA5}">
                      <a16:colId xmlns:a16="http://schemas.microsoft.com/office/drawing/2014/main" val="2767893078"/>
                    </a:ext>
                  </a:extLst>
                </a:gridCol>
                <a:gridCol w="820884">
                  <a:extLst>
                    <a:ext uri="{9D8B030D-6E8A-4147-A177-3AD203B41FA5}">
                      <a16:colId xmlns:a16="http://schemas.microsoft.com/office/drawing/2014/main" val="1289325611"/>
                    </a:ext>
                  </a:extLst>
                </a:gridCol>
                <a:gridCol w="895272">
                  <a:extLst>
                    <a:ext uri="{9D8B030D-6E8A-4147-A177-3AD203B41FA5}">
                      <a16:colId xmlns:a16="http://schemas.microsoft.com/office/drawing/2014/main" val="3555751920"/>
                    </a:ext>
                  </a:extLst>
                </a:gridCol>
              </a:tblGrid>
              <a:tr h="6745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Показатель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vert="vert27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Доля закупок у СМП </a:t>
                      </a:r>
                      <a:endParaRPr lang="ru-RU" sz="90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44-ФЗ, %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Доля закупок у СМП </a:t>
                      </a:r>
                      <a:endParaRPr lang="ru-RU" sz="900" dirty="0" smtClean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223-ФЗ, %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Среднее число участников закупок </a:t>
                      </a: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44-ФЗ, уч.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Среднее число участников закупок по 223-ФЗ, уч.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614397"/>
                  </a:ext>
                </a:extLst>
              </a:tr>
              <a:tr h="809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закону 44-ФЗ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(ч. 1 ст. 30 </a:t>
                      </a: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закона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44-ФЗ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)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«дорожной карте»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закону   </a:t>
                      </a: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 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223-ФЗ </a:t>
                      </a: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(</a:t>
                      </a: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п. 5 постановления Правительства РФ № 1352)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«дорожной карте»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 «дорожной карте»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875990"/>
                  </a:ext>
                </a:extLst>
              </a:tr>
              <a:tr h="146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2021 год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15</a:t>
                      </a:r>
                      <a:endParaRPr lang="ru-RU" sz="9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40</a:t>
                      </a:r>
                      <a:endParaRPr lang="ru-RU" sz="90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20</a:t>
                      </a:r>
                      <a:endParaRPr lang="ru-RU" sz="9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90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90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884442"/>
                  </a:ext>
                </a:extLst>
              </a:tr>
              <a:tr h="1570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2022 год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9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40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9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90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90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2</a:t>
                      </a:r>
                      <a:endParaRPr lang="ru-RU" sz="9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56740" marR="5674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465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6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863688" y="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Chivo" panose="020B0604020202020204" charset="0"/>
              </a:rPr>
              <a:pPr/>
              <a:t>3</a:t>
            </a:fld>
            <a:endParaRPr lang="en" sz="1200" b="1" dirty="0">
              <a:solidFill>
                <a:schemeClr val="accent5"/>
              </a:solidFill>
              <a:latin typeface="Chivo" panose="020B0604020202020204" charset="0"/>
            </a:endParaRPr>
          </a:p>
        </p:txBody>
      </p:sp>
      <p:sp>
        <p:nvSpPr>
          <p:cNvPr id="19" name="Google Shape;140;p13"/>
          <p:cNvSpPr txBox="1">
            <a:spLocks/>
          </p:cNvSpPr>
          <p:nvPr/>
        </p:nvSpPr>
        <p:spPr>
          <a:xfrm>
            <a:off x="1235012" y="222067"/>
            <a:ext cx="2366318" cy="740548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0001A">
                <a:alpha val="15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800"/>
              <a:buFont typeface="Roboto Slab"/>
              <a:buNone/>
              <a:defRPr sz="5800" b="1" i="0" u="none" strike="noStrike" cap="non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algn="ctr"/>
            <a:endParaRPr lang="ru-RU" sz="2800" dirty="0">
              <a:solidFill>
                <a:schemeClr val="bg1"/>
              </a:solidFill>
            </a:endParaRPr>
          </a:p>
        </p:txBody>
      </p:sp>
      <p:graphicFrame>
        <p:nvGraphicFramePr>
          <p:cNvPr id="76" name="Таблица 6">
            <a:extLst>
              <a:ext uri="{FF2B5EF4-FFF2-40B4-BE49-F238E27FC236}">
                <a16:creationId xmlns:a16="http://schemas.microsoft.com/office/drawing/2014/main" id="{C11799C4-2DFB-408E-B662-7295990C9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3123961"/>
              </p:ext>
            </p:extLst>
          </p:nvPr>
        </p:nvGraphicFramePr>
        <p:xfrm>
          <a:off x="360001" y="1342673"/>
          <a:ext cx="8499078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00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779321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380679">
                  <a:extLst>
                    <a:ext uri="{9D8B030D-6E8A-4147-A177-3AD203B41FA5}">
                      <a16:colId xmlns:a16="http://schemas.microsoft.com/office/drawing/2014/main" val="1943675727"/>
                    </a:ext>
                  </a:extLst>
                </a:gridCol>
                <a:gridCol w="1369148">
                  <a:extLst>
                    <a:ext uri="{9D8B030D-6E8A-4147-A177-3AD203B41FA5}">
                      <a16:colId xmlns:a16="http://schemas.microsoft.com/office/drawing/2014/main" val="404041134"/>
                    </a:ext>
                  </a:extLst>
                </a:gridCol>
                <a:gridCol w="682487">
                  <a:extLst>
                    <a:ext uri="{9D8B030D-6E8A-4147-A177-3AD203B41FA5}">
                      <a16:colId xmlns:a16="http://schemas.microsoft.com/office/drawing/2014/main" val="1313304377"/>
                    </a:ext>
                  </a:extLst>
                </a:gridCol>
                <a:gridCol w="1368365">
                  <a:extLst>
                    <a:ext uri="{9D8B030D-6E8A-4147-A177-3AD203B41FA5}">
                      <a16:colId xmlns:a16="http://schemas.microsoft.com/office/drawing/2014/main" val="2026751815"/>
                    </a:ext>
                  </a:extLst>
                </a:gridCol>
                <a:gridCol w="1335078">
                  <a:extLst>
                    <a:ext uri="{9D8B030D-6E8A-4147-A177-3AD203B41FA5}">
                      <a16:colId xmlns:a16="http://schemas.microsoft.com/office/drawing/2014/main" val="796864987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194D8B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Доля закупок у СМСП, %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51674"/>
                  </a:ext>
                </a:extLst>
              </a:tr>
              <a:tr h="324000">
                <a:tc rowSpan="2">
                  <a:txBody>
                    <a:bodyPr/>
                    <a:lstStyle/>
                    <a:p>
                      <a:pPr algn="ctr"/>
                      <a:endParaRPr lang="ru-RU" sz="2000" dirty="0">
                        <a:solidFill>
                          <a:srgbClr val="194D8B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194D8B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223-ФЗ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194D8B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44-ФЗ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2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2021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I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полугодие</a:t>
                      </a:r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2021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I</a:t>
                      </a:r>
                      <a:r>
                        <a:rPr lang="ru-RU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полугодие </a:t>
                      </a:r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2022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2021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I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полугодие</a:t>
                      </a:r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I</a:t>
                      </a:r>
                      <a:r>
                        <a:rPr lang="ru-RU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полугодие</a:t>
                      </a:r>
                      <a:r>
                        <a:rPr lang="ru-RU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2022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102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Целевое значение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25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1800" b="1" dirty="0">
                        <a:solidFill>
                          <a:srgbClr val="00700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25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40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ОИОГВ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80,9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84,1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82,9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56,6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29,4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60,1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ОМСУ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55,7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59,0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53,8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66,0</a:t>
                      </a:r>
                      <a:endParaRPr lang="ru-RU" sz="18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46,7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54,3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ИТОГО</a:t>
                      </a:r>
                    </a:p>
                    <a:p>
                      <a:pPr algn="ctr"/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по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НСО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68,3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71,5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68,4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61,3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FF4747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34,1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57,2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</a:tbl>
          </a:graphicData>
        </a:graphic>
      </p:graphicFrame>
      <p:grpSp>
        <p:nvGrpSpPr>
          <p:cNvPr id="84" name="Group 137">
            <a:extLst>
              <a:ext uri="{FF2B5EF4-FFF2-40B4-BE49-F238E27FC236}">
                <a16:creationId xmlns:a16="http://schemas.microsoft.com/office/drawing/2014/main" id="{51F86525-1A5E-4B81-908D-454001BD3DFA}"/>
              </a:ext>
            </a:extLst>
          </p:cNvPr>
          <p:cNvGrpSpPr/>
          <p:nvPr/>
        </p:nvGrpSpPr>
        <p:grpSpPr>
          <a:xfrm flipH="1">
            <a:off x="666218" y="1789803"/>
            <a:ext cx="864096" cy="792088"/>
            <a:chOff x="8140700" y="1909763"/>
            <a:chExt cx="569913" cy="568325"/>
          </a:xfrm>
          <a:solidFill>
            <a:srgbClr val="194D8B"/>
          </a:solidFill>
        </p:grpSpPr>
        <p:sp>
          <p:nvSpPr>
            <p:cNvPr id="85" name="Freeform 57">
              <a:extLst>
                <a:ext uri="{FF2B5EF4-FFF2-40B4-BE49-F238E27FC236}">
                  <a16:creationId xmlns:a16="http://schemas.microsoft.com/office/drawing/2014/main" id="{2D06C3F3-6D9E-47B0-B47B-0C2C496DB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0400" y="2049463"/>
              <a:ext cx="352425" cy="350838"/>
            </a:xfrm>
            <a:custGeom>
              <a:avLst/>
              <a:gdLst>
                <a:gd name="T0" fmla="*/ 955 w 2215"/>
                <a:gd name="T1" fmla="*/ 222 h 2209"/>
                <a:gd name="T2" fmla="*/ 742 w 2215"/>
                <a:gd name="T3" fmla="*/ 286 h 2209"/>
                <a:gd name="T4" fmla="*/ 555 w 2215"/>
                <a:gd name="T5" fmla="*/ 399 h 2209"/>
                <a:gd name="T6" fmla="*/ 401 w 2215"/>
                <a:gd name="T7" fmla="*/ 553 h 2209"/>
                <a:gd name="T8" fmla="*/ 287 w 2215"/>
                <a:gd name="T9" fmla="*/ 740 h 2209"/>
                <a:gd name="T10" fmla="*/ 223 w 2215"/>
                <a:gd name="T11" fmla="*/ 952 h 2209"/>
                <a:gd name="T12" fmla="*/ 213 w 2215"/>
                <a:gd name="T13" fmla="*/ 1181 h 2209"/>
                <a:gd name="T14" fmla="*/ 260 w 2215"/>
                <a:gd name="T15" fmla="*/ 1401 h 2209"/>
                <a:gd name="T16" fmla="*/ 358 w 2215"/>
                <a:gd name="T17" fmla="*/ 1598 h 2209"/>
                <a:gd name="T18" fmla="*/ 500 w 2215"/>
                <a:gd name="T19" fmla="*/ 1763 h 2209"/>
                <a:gd name="T20" fmla="*/ 676 w 2215"/>
                <a:gd name="T21" fmla="*/ 1890 h 2209"/>
                <a:gd name="T22" fmla="*/ 881 w 2215"/>
                <a:gd name="T23" fmla="*/ 1971 h 2209"/>
                <a:gd name="T24" fmla="*/ 1108 w 2215"/>
                <a:gd name="T25" fmla="*/ 2000 h 2209"/>
                <a:gd name="T26" fmla="*/ 1334 w 2215"/>
                <a:gd name="T27" fmla="*/ 1971 h 2209"/>
                <a:gd name="T28" fmla="*/ 1540 w 2215"/>
                <a:gd name="T29" fmla="*/ 1890 h 2209"/>
                <a:gd name="T30" fmla="*/ 1717 w 2215"/>
                <a:gd name="T31" fmla="*/ 1763 h 2209"/>
                <a:gd name="T32" fmla="*/ 1857 w 2215"/>
                <a:gd name="T33" fmla="*/ 1598 h 2209"/>
                <a:gd name="T34" fmla="*/ 1955 w 2215"/>
                <a:gd name="T35" fmla="*/ 1401 h 2209"/>
                <a:gd name="T36" fmla="*/ 2003 w 2215"/>
                <a:gd name="T37" fmla="*/ 1181 h 2209"/>
                <a:gd name="T38" fmla="*/ 1993 w 2215"/>
                <a:gd name="T39" fmla="*/ 952 h 2209"/>
                <a:gd name="T40" fmla="*/ 1928 w 2215"/>
                <a:gd name="T41" fmla="*/ 740 h 2209"/>
                <a:gd name="T42" fmla="*/ 1815 w 2215"/>
                <a:gd name="T43" fmla="*/ 553 h 2209"/>
                <a:gd name="T44" fmla="*/ 1661 w 2215"/>
                <a:gd name="T45" fmla="*/ 399 h 2209"/>
                <a:gd name="T46" fmla="*/ 1474 w 2215"/>
                <a:gd name="T47" fmla="*/ 286 h 2209"/>
                <a:gd name="T48" fmla="*/ 1261 w 2215"/>
                <a:gd name="T49" fmla="*/ 222 h 2209"/>
                <a:gd name="T50" fmla="*/ 1108 w 2215"/>
                <a:gd name="T51" fmla="*/ 0 h 2209"/>
                <a:gd name="T52" fmla="*/ 1361 w 2215"/>
                <a:gd name="T53" fmla="*/ 29 h 2209"/>
                <a:gd name="T54" fmla="*/ 1595 w 2215"/>
                <a:gd name="T55" fmla="*/ 113 h 2209"/>
                <a:gd name="T56" fmla="*/ 1801 w 2215"/>
                <a:gd name="T57" fmla="*/ 243 h 2209"/>
                <a:gd name="T58" fmla="*/ 1973 w 2215"/>
                <a:gd name="T59" fmla="*/ 414 h 2209"/>
                <a:gd name="T60" fmla="*/ 2103 w 2215"/>
                <a:gd name="T61" fmla="*/ 619 h 2209"/>
                <a:gd name="T62" fmla="*/ 2187 w 2215"/>
                <a:gd name="T63" fmla="*/ 851 h 2209"/>
                <a:gd name="T64" fmla="*/ 2215 w 2215"/>
                <a:gd name="T65" fmla="*/ 1104 h 2209"/>
                <a:gd name="T66" fmla="*/ 2187 w 2215"/>
                <a:gd name="T67" fmla="*/ 1358 h 2209"/>
                <a:gd name="T68" fmla="*/ 2103 w 2215"/>
                <a:gd name="T69" fmla="*/ 1590 h 2209"/>
                <a:gd name="T70" fmla="*/ 1973 w 2215"/>
                <a:gd name="T71" fmla="*/ 1795 h 2209"/>
                <a:gd name="T72" fmla="*/ 1801 w 2215"/>
                <a:gd name="T73" fmla="*/ 1967 h 2209"/>
                <a:gd name="T74" fmla="*/ 1595 w 2215"/>
                <a:gd name="T75" fmla="*/ 2097 h 2209"/>
                <a:gd name="T76" fmla="*/ 1361 w 2215"/>
                <a:gd name="T77" fmla="*/ 2180 h 2209"/>
                <a:gd name="T78" fmla="*/ 1108 w 2215"/>
                <a:gd name="T79" fmla="*/ 2209 h 2209"/>
                <a:gd name="T80" fmla="*/ 854 w 2215"/>
                <a:gd name="T81" fmla="*/ 2180 h 2209"/>
                <a:gd name="T82" fmla="*/ 621 w 2215"/>
                <a:gd name="T83" fmla="*/ 2097 h 2209"/>
                <a:gd name="T84" fmla="*/ 416 w 2215"/>
                <a:gd name="T85" fmla="*/ 1967 h 2209"/>
                <a:gd name="T86" fmla="*/ 244 w 2215"/>
                <a:gd name="T87" fmla="*/ 1795 h 2209"/>
                <a:gd name="T88" fmla="*/ 113 w 2215"/>
                <a:gd name="T89" fmla="*/ 1590 h 2209"/>
                <a:gd name="T90" fmla="*/ 30 w 2215"/>
                <a:gd name="T91" fmla="*/ 1358 h 2209"/>
                <a:gd name="T92" fmla="*/ 0 w 2215"/>
                <a:gd name="T93" fmla="*/ 1104 h 2209"/>
                <a:gd name="T94" fmla="*/ 30 w 2215"/>
                <a:gd name="T95" fmla="*/ 851 h 2209"/>
                <a:gd name="T96" fmla="*/ 113 w 2215"/>
                <a:gd name="T97" fmla="*/ 619 h 2209"/>
                <a:gd name="T98" fmla="*/ 244 w 2215"/>
                <a:gd name="T99" fmla="*/ 414 h 2209"/>
                <a:gd name="T100" fmla="*/ 416 w 2215"/>
                <a:gd name="T101" fmla="*/ 243 h 2209"/>
                <a:gd name="T102" fmla="*/ 621 w 2215"/>
                <a:gd name="T103" fmla="*/ 113 h 2209"/>
                <a:gd name="T104" fmla="*/ 854 w 2215"/>
                <a:gd name="T105" fmla="*/ 29 h 2209"/>
                <a:gd name="T106" fmla="*/ 1108 w 2215"/>
                <a:gd name="T107" fmla="*/ 0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5" h="2209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9">
              <a:extLst>
                <a:ext uri="{FF2B5EF4-FFF2-40B4-BE49-F238E27FC236}">
                  <a16:creationId xmlns:a16="http://schemas.microsoft.com/office/drawing/2014/main" id="{083D3593-D347-4542-BD9B-2BD294D43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7251"/>
              <a:ext cx="196850" cy="195263"/>
            </a:xfrm>
            <a:custGeom>
              <a:avLst/>
              <a:gdLst>
                <a:gd name="T0" fmla="*/ 682 w 1238"/>
                <a:gd name="T1" fmla="*/ 3 h 1234"/>
                <a:gd name="T2" fmla="*/ 803 w 1238"/>
                <a:gd name="T3" fmla="*/ 28 h 1234"/>
                <a:gd name="T4" fmla="*/ 914 w 1238"/>
                <a:gd name="T5" fmla="*/ 75 h 1234"/>
                <a:gd name="T6" fmla="*/ 1013 w 1238"/>
                <a:gd name="T7" fmla="*/ 142 h 1234"/>
                <a:gd name="T8" fmla="*/ 1096 w 1238"/>
                <a:gd name="T9" fmla="*/ 226 h 1234"/>
                <a:gd name="T10" fmla="*/ 1163 w 1238"/>
                <a:gd name="T11" fmla="*/ 323 h 1234"/>
                <a:gd name="T12" fmla="*/ 1211 w 1238"/>
                <a:gd name="T13" fmla="*/ 434 h 1234"/>
                <a:gd name="T14" fmla="*/ 1234 w 1238"/>
                <a:gd name="T15" fmla="*/ 554 h 1234"/>
                <a:gd name="T16" fmla="*/ 1234 w 1238"/>
                <a:gd name="T17" fmla="*/ 680 h 1234"/>
                <a:gd name="T18" fmla="*/ 1211 w 1238"/>
                <a:gd name="T19" fmla="*/ 801 h 1234"/>
                <a:gd name="T20" fmla="*/ 1163 w 1238"/>
                <a:gd name="T21" fmla="*/ 911 h 1234"/>
                <a:gd name="T22" fmla="*/ 1096 w 1238"/>
                <a:gd name="T23" fmla="*/ 1010 h 1234"/>
                <a:gd name="T24" fmla="*/ 1013 w 1238"/>
                <a:gd name="T25" fmla="*/ 1093 h 1234"/>
                <a:gd name="T26" fmla="*/ 914 w 1238"/>
                <a:gd name="T27" fmla="*/ 1160 h 1234"/>
                <a:gd name="T28" fmla="*/ 803 w 1238"/>
                <a:gd name="T29" fmla="*/ 1207 h 1234"/>
                <a:gd name="T30" fmla="*/ 682 w 1238"/>
                <a:gd name="T31" fmla="*/ 1231 h 1234"/>
                <a:gd name="T32" fmla="*/ 556 w 1238"/>
                <a:gd name="T33" fmla="*/ 1231 h 1234"/>
                <a:gd name="T34" fmla="*/ 435 w 1238"/>
                <a:gd name="T35" fmla="*/ 1207 h 1234"/>
                <a:gd name="T36" fmla="*/ 324 w 1238"/>
                <a:gd name="T37" fmla="*/ 1160 h 1234"/>
                <a:gd name="T38" fmla="*/ 226 w 1238"/>
                <a:gd name="T39" fmla="*/ 1093 h 1234"/>
                <a:gd name="T40" fmla="*/ 142 w 1238"/>
                <a:gd name="T41" fmla="*/ 1010 h 1234"/>
                <a:gd name="T42" fmla="*/ 75 w 1238"/>
                <a:gd name="T43" fmla="*/ 911 h 1234"/>
                <a:gd name="T44" fmla="*/ 28 w 1238"/>
                <a:gd name="T45" fmla="*/ 801 h 1234"/>
                <a:gd name="T46" fmla="*/ 3 w 1238"/>
                <a:gd name="T47" fmla="*/ 680 h 1234"/>
                <a:gd name="T48" fmla="*/ 3 w 1238"/>
                <a:gd name="T49" fmla="*/ 593 h 1234"/>
                <a:gd name="T50" fmla="*/ 24 w 1238"/>
                <a:gd name="T51" fmla="*/ 552 h 1234"/>
                <a:gd name="T52" fmla="*/ 58 w 1238"/>
                <a:gd name="T53" fmla="*/ 524 h 1234"/>
                <a:gd name="T54" fmla="*/ 105 w 1238"/>
                <a:gd name="T55" fmla="*/ 513 h 1234"/>
                <a:gd name="T56" fmla="*/ 151 w 1238"/>
                <a:gd name="T57" fmla="*/ 524 h 1234"/>
                <a:gd name="T58" fmla="*/ 187 w 1238"/>
                <a:gd name="T59" fmla="*/ 552 h 1234"/>
                <a:gd name="T60" fmla="*/ 208 w 1238"/>
                <a:gd name="T61" fmla="*/ 593 h 1234"/>
                <a:gd name="T62" fmla="*/ 213 w 1238"/>
                <a:gd name="T63" fmla="*/ 668 h 1234"/>
                <a:gd name="T64" fmla="*/ 237 w 1238"/>
                <a:gd name="T65" fmla="*/ 765 h 1234"/>
                <a:gd name="T66" fmla="*/ 284 w 1238"/>
                <a:gd name="T67" fmla="*/ 850 h 1234"/>
                <a:gd name="T68" fmla="*/ 348 w 1238"/>
                <a:gd name="T69" fmla="*/ 923 h 1234"/>
                <a:gd name="T70" fmla="*/ 427 w 1238"/>
                <a:gd name="T71" fmla="*/ 977 h 1234"/>
                <a:gd name="T72" fmla="*/ 519 w 1238"/>
                <a:gd name="T73" fmla="*/ 1013 h 1234"/>
                <a:gd name="T74" fmla="*/ 619 w 1238"/>
                <a:gd name="T75" fmla="*/ 1026 h 1234"/>
                <a:gd name="T76" fmla="*/ 720 w 1238"/>
                <a:gd name="T77" fmla="*/ 1013 h 1234"/>
                <a:gd name="T78" fmla="*/ 811 w 1238"/>
                <a:gd name="T79" fmla="*/ 977 h 1234"/>
                <a:gd name="T80" fmla="*/ 891 w 1238"/>
                <a:gd name="T81" fmla="*/ 923 h 1234"/>
                <a:gd name="T82" fmla="*/ 955 w 1238"/>
                <a:gd name="T83" fmla="*/ 850 h 1234"/>
                <a:gd name="T84" fmla="*/ 1001 w 1238"/>
                <a:gd name="T85" fmla="*/ 765 h 1234"/>
                <a:gd name="T86" fmla="*/ 1026 w 1238"/>
                <a:gd name="T87" fmla="*/ 668 h 1234"/>
                <a:gd name="T88" fmla="*/ 1026 w 1238"/>
                <a:gd name="T89" fmla="*/ 566 h 1234"/>
                <a:gd name="T90" fmla="*/ 1001 w 1238"/>
                <a:gd name="T91" fmla="*/ 470 h 1234"/>
                <a:gd name="T92" fmla="*/ 955 w 1238"/>
                <a:gd name="T93" fmla="*/ 385 h 1234"/>
                <a:gd name="T94" fmla="*/ 891 w 1238"/>
                <a:gd name="T95" fmla="*/ 312 h 1234"/>
                <a:gd name="T96" fmla="*/ 811 w 1238"/>
                <a:gd name="T97" fmla="*/ 257 h 1234"/>
                <a:gd name="T98" fmla="*/ 720 w 1238"/>
                <a:gd name="T99" fmla="*/ 222 h 1234"/>
                <a:gd name="T100" fmla="*/ 619 w 1238"/>
                <a:gd name="T101" fmla="*/ 209 h 1234"/>
                <a:gd name="T102" fmla="*/ 573 w 1238"/>
                <a:gd name="T103" fmla="*/ 198 h 1234"/>
                <a:gd name="T104" fmla="*/ 537 w 1238"/>
                <a:gd name="T105" fmla="*/ 170 h 1234"/>
                <a:gd name="T106" fmla="*/ 518 w 1238"/>
                <a:gd name="T107" fmla="*/ 129 h 1234"/>
                <a:gd name="T108" fmla="*/ 518 w 1238"/>
                <a:gd name="T109" fmla="*/ 81 h 1234"/>
                <a:gd name="T110" fmla="*/ 537 w 1238"/>
                <a:gd name="T111" fmla="*/ 40 h 1234"/>
                <a:gd name="T112" fmla="*/ 573 w 1238"/>
                <a:gd name="T113" fmla="*/ 11 h 1234"/>
                <a:gd name="T114" fmla="*/ 619 w 1238"/>
                <a:gd name="T115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8" h="1234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1">
              <a:extLst>
                <a:ext uri="{FF2B5EF4-FFF2-40B4-BE49-F238E27FC236}">
                  <a16:creationId xmlns:a16="http://schemas.microsoft.com/office/drawing/2014/main" id="{2B4E8971-C679-47C3-B425-95771969EC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0700" y="1909763"/>
              <a:ext cx="569913" cy="568325"/>
            </a:xfrm>
            <a:custGeom>
              <a:avLst/>
              <a:gdLst>
                <a:gd name="T0" fmla="*/ 623 w 3589"/>
                <a:gd name="T1" fmla="*/ 622 h 3579"/>
                <a:gd name="T2" fmla="*/ 485 w 3589"/>
                <a:gd name="T3" fmla="*/ 0 h 3579"/>
                <a:gd name="T4" fmla="*/ 829 w 3589"/>
                <a:gd name="T5" fmla="*/ 310 h 3579"/>
                <a:gd name="T6" fmla="*/ 860 w 3589"/>
                <a:gd name="T7" fmla="*/ 396 h 3579"/>
                <a:gd name="T8" fmla="*/ 1083 w 3589"/>
                <a:gd name="T9" fmla="*/ 669 h 3579"/>
                <a:gd name="T10" fmla="*/ 1417 w 3589"/>
                <a:gd name="T11" fmla="*/ 494 h 3579"/>
                <a:gd name="T12" fmla="*/ 1791 w 3589"/>
                <a:gd name="T13" fmla="*/ 400 h 3579"/>
                <a:gd name="T14" fmla="*/ 2198 w 3589"/>
                <a:gd name="T15" fmla="*/ 401 h 3579"/>
                <a:gd name="T16" fmla="*/ 2588 w 3589"/>
                <a:gd name="T17" fmla="*/ 505 h 3579"/>
                <a:gd name="T18" fmla="*/ 2933 w 3589"/>
                <a:gd name="T19" fmla="*/ 697 h 3579"/>
                <a:gd name="T20" fmla="*/ 3219 w 3589"/>
                <a:gd name="T21" fmla="*/ 965 h 3579"/>
                <a:gd name="T22" fmla="*/ 3432 w 3589"/>
                <a:gd name="T23" fmla="*/ 1295 h 3579"/>
                <a:gd name="T24" fmla="*/ 3559 w 3589"/>
                <a:gd name="T25" fmla="*/ 1675 h 3579"/>
                <a:gd name="T26" fmla="*/ 3586 w 3589"/>
                <a:gd name="T27" fmla="*/ 2007 h 3579"/>
                <a:gd name="T28" fmla="*/ 3530 w 3589"/>
                <a:gd name="T29" fmla="*/ 2078 h 3579"/>
                <a:gd name="T30" fmla="*/ 3438 w 3589"/>
                <a:gd name="T31" fmla="*/ 2078 h 3579"/>
                <a:gd name="T32" fmla="*/ 3382 w 3589"/>
                <a:gd name="T33" fmla="*/ 2007 h 3579"/>
                <a:gd name="T34" fmla="*/ 3349 w 3589"/>
                <a:gd name="T35" fmla="*/ 1692 h 3579"/>
                <a:gd name="T36" fmla="*/ 3220 w 3589"/>
                <a:gd name="T37" fmla="*/ 1339 h 3579"/>
                <a:gd name="T38" fmla="*/ 3004 w 3589"/>
                <a:gd name="T39" fmla="*/ 1037 h 3579"/>
                <a:gd name="T40" fmla="*/ 2717 w 3589"/>
                <a:gd name="T41" fmla="*/ 803 h 3579"/>
                <a:gd name="T42" fmla="*/ 2374 w 3589"/>
                <a:gd name="T43" fmla="*/ 651 h 3579"/>
                <a:gd name="T44" fmla="*/ 1989 w 3589"/>
                <a:gd name="T45" fmla="*/ 597 h 3579"/>
                <a:gd name="T46" fmla="*/ 1625 w 3589"/>
                <a:gd name="T47" fmla="*/ 646 h 3579"/>
                <a:gd name="T48" fmla="*/ 1298 w 3589"/>
                <a:gd name="T49" fmla="*/ 781 h 3579"/>
                <a:gd name="T50" fmla="*/ 2066 w 3589"/>
                <a:gd name="T51" fmla="*/ 1913 h 3579"/>
                <a:gd name="T52" fmla="*/ 2096 w 3589"/>
                <a:gd name="T53" fmla="*/ 1998 h 3579"/>
                <a:gd name="T54" fmla="*/ 2050 w 3589"/>
                <a:gd name="T55" fmla="*/ 2074 h 3579"/>
                <a:gd name="T56" fmla="*/ 1972 w 3589"/>
                <a:gd name="T57" fmla="*/ 2090 h 3579"/>
                <a:gd name="T58" fmla="*/ 935 w 3589"/>
                <a:gd name="T59" fmla="*/ 1081 h 3579"/>
                <a:gd name="T60" fmla="*/ 741 w 3589"/>
                <a:gd name="T61" fmla="*/ 1372 h 3579"/>
                <a:gd name="T62" fmla="*/ 626 w 3589"/>
                <a:gd name="T63" fmla="*/ 1709 h 3579"/>
                <a:gd name="T64" fmla="*/ 602 w 3589"/>
                <a:gd name="T65" fmla="*/ 2082 h 3579"/>
                <a:gd name="T66" fmla="*/ 682 w 3589"/>
                <a:gd name="T67" fmla="*/ 2457 h 3579"/>
                <a:gd name="T68" fmla="*/ 856 w 3589"/>
                <a:gd name="T69" fmla="*/ 2787 h 3579"/>
                <a:gd name="T70" fmla="*/ 1110 w 3589"/>
                <a:gd name="T71" fmla="*/ 3057 h 3579"/>
                <a:gd name="T72" fmla="*/ 1426 w 3589"/>
                <a:gd name="T73" fmla="*/ 3251 h 3579"/>
                <a:gd name="T74" fmla="*/ 1793 w 3589"/>
                <a:gd name="T75" fmla="*/ 3357 h 3579"/>
                <a:gd name="T76" fmla="*/ 2161 w 3589"/>
                <a:gd name="T77" fmla="*/ 3360 h 3579"/>
                <a:gd name="T78" fmla="*/ 2488 w 3589"/>
                <a:gd name="T79" fmla="*/ 3277 h 3579"/>
                <a:gd name="T80" fmla="*/ 2786 w 3589"/>
                <a:gd name="T81" fmla="*/ 3119 h 3579"/>
                <a:gd name="T82" fmla="*/ 3040 w 3589"/>
                <a:gd name="T83" fmla="*/ 2892 h 3579"/>
                <a:gd name="T84" fmla="*/ 3123 w 3589"/>
                <a:gd name="T85" fmla="*/ 2855 h 3579"/>
                <a:gd name="T86" fmla="*/ 3204 w 3589"/>
                <a:gd name="T87" fmla="*/ 2899 h 3579"/>
                <a:gd name="T88" fmla="*/ 3220 w 3589"/>
                <a:gd name="T89" fmla="*/ 2987 h 3579"/>
                <a:gd name="T90" fmla="*/ 3069 w 3589"/>
                <a:gd name="T91" fmla="*/ 3160 h 3579"/>
                <a:gd name="T92" fmla="*/ 2774 w 3589"/>
                <a:gd name="T93" fmla="*/ 3374 h 3579"/>
                <a:gd name="T94" fmla="*/ 2441 w 3589"/>
                <a:gd name="T95" fmla="*/ 3514 h 3579"/>
                <a:gd name="T96" fmla="*/ 2081 w 3589"/>
                <a:gd name="T97" fmla="*/ 3577 h 3579"/>
                <a:gd name="T98" fmla="*/ 1680 w 3589"/>
                <a:gd name="T99" fmla="*/ 3549 h 3579"/>
                <a:gd name="T100" fmla="*/ 1299 w 3589"/>
                <a:gd name="T101" fmla="*/ 3423 h 3579"/>
                <a:gd name="T102" fmla="*/ 967 w 3589"/>
                <a:gd name="T103" fmla="*/ 3210 h 3579"/>
                <a:gd name="T104" fmla="*/ 699 w 3589"/>
                <a:gd name="T105" fmla="*/ 2925 h 3579"/>
                <a:gd name="T106" fmla="*/ 506 w 3589"/>
                <a:gd name="T107" fmla="*/ 2581 h 3579"/>
                <a:gd name="T108" fmla="*/ 403 w 3589"/>
                <a:gd name="T109" fmla="*/ 2191 h 3579"/>
                <a:gd name="T110" fmla="*/ 402 w 3589"/>
                <a:gd name="T111" fmla="*/ 1786 h 3579"/>
                <a:gd name="T112" fmla="*/ 495 w 3589"/>
                <a:gd name="T113" fmla="*/ 1413 h 3579"/>
                <a:gd name="T114" fmla="*/ 671 w 3589"/>
                <a:gd name="T115" fmla="*/ 1080 h 3579"/>
                <a:gd name="T116" fmla="*/ 397 w 3589"/>
                <a:gd name="T117" fmla="*/ 857 h 3579"/>
                <a:gd name="T118" fmla="*/ 328 w 3589"/>
                <a:gd name="T119" fmla="*/ 840 h 3579"/>
                <a:gd name="T120" fmla="*/ 4 w 3589"/>
                <a:gd name="T121" fmla="*/ 507 h 3579"/>
                <a:gd name="T122" fmla="*/ 14 w 3589"/>
                <a:gd name="T123" fmla="*/ 418 h 3579"/>
                <a:gd name="T124" fmla="*/ 440 w 3589"/>
                <a:gd name="T125" fmla="*/ 4 h 3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89" h="3579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8" name="Shape 67"/>
          <p:cNvSpPr/>
          <p:nvPr/>
        </p:nvSpPr>
        <p:spPr>
          <a:xfrm>
            <a:off x="1292087" y="72656"/>
            <a:ext cx="7613374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результаты </a:t>
            </a:r>
            <a:endParaRPr lang="ru-RU" sz="2400" b="1" dirty="0"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за 2021год и </a:t>
            </a:r>
            <a:r>
              <a:rPr lang="en-US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полугодие 2022года</a:t>
            </a:r>
            <a:endParaRPr lang="ru-RU" sz="2400" b="1" dirty="0"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12" name="Freeform 249"/>
          <p:cNvSpPr>
            <a:spLocks/>
          </p:cNvSpPr>
          <p:nvPr/>
        </p:nvSpPr>
        <p:spPr bwMode="auto">
          <a:xfrm>
            <a:off x="5090470" y="4532244"/>
            <a:ext cx="288000" cy="252000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00B050"/>
          </a:solidFill>
          <a:ln w="0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49"/>
          <p:cNvSpPr>
            <a:spLocks/>
          </p:cNvSpPr>
          <p:nvPr/>
        </p:nvSpPr>
        <p:spPr bwMode="auto">
          <a:xfrm>
            <a:off x="8449896" y="4538870"/>
            <a:ext cx="288000" cy="252000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00B050"/>
          </a:solidFill>
          <a:ln w="0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1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108308" y="4697730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/>
              <a:t>4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209172" y="297309"/>
            <a:ext cx="6543350" cy="446276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«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ДОЛЯ ЗАКУПОК У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СМП 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(44-фз)»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726680" y="0"/>
            <a:ext cx="1358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2820824" y="2959888"/>
            <a:ext cx="1446376" cy="1698252"/>
            <a:chOff x="3697421" y="1582071"/>
            <a:chExt cx="1215421" cy="1216029"/>
          </a:xfrm>
        </p:grpSpPr>
        <p:sp>
          <p:nvSpPr>
            <p:cNvPr id="26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995281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697421" y="1582071"/>
              <a:ext cx="1004633" cy="864147"/>
              <a:chOff x="3921532" y="1043485"/>
              <a:chExt cx="1004633" cy="864147"/>
            </a:xfrm>
          </p:grpSpPr>
          <p:grpSp>
            <p:nvGrpSpPr>
              <p:cNvPr id="29" name="Группа 28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63072" y="1110533"/>
                <a:ext cx="912319" cy="797099"/>
                <a:chOff x="-1296154" y="922252"/>
                <a:chExt cx="453189" cy="432000"/>
              </a:xfrm>
            </p:grpSpPr>
            <p:sp>
              <p:nvSpPr>
                <p:cNvPr id="31" name="Овал 30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296154" y="922252"/>
                  <a:ext cx="453189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32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40009" y="951266"/>
                  <a:ext cx="382461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ln>
                        <a:solidFill>
                          <a:schemeClr val="tx1"/>
                        </a:solidFill>
                      </a:ln>
                      <a:solidFill>
                        <a:srgbClr val="2A384D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40%</a:t>
                  </a:r>
                </a:p>
              </p:txBody>
            </p:sp>
          </p:grp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 rot="182134">
                <a:off x="3921532" y="1043485"/>
                <a:ext cx="1004633" cy="522589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 smtClean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ЦЕЛЬ</a:t>
                </a:r>
                <a:r>
                  <a:rPr lang="ru-RU" sz="2400" b="1" dirty="0" smtClean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 НСО</a:t>
                </a:r>
                <a:endParaRPr lang="ru-RU" sz="2400" b="1" cap="none" spc="0" dirty="0">
                  <a:ln w="0"/>
                  <a:solidFill>
                    <a:srgbClr val="2A384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92285"/>
              </p:ext>
            </p:extLst>
          </p:nvPr>
        </p:nvGraphicFramePr>
        <p:xfrm>
          <a:off x="5138510" y="3115524"/>
          <a:ext cx="3783330" cy="1645920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2617470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1165860">
                  <a:extLst>
                    <a:ext uri="{9D8B030D-6E8A-4147-A177-3AD203B41FA5}">
                      <a16:colId xmlns:a16="http://schemas.microsoft.com/office/drawing/2014/main" val="3172699985"/>
                    </a:ext>
                  </a:extLst>
                </a:gridCol>
              </a:tblGrid>
              <a:tr h="2338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НОВОСИБИРСКИЙ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97,3%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УСТЬ-ТАРКСКИЙ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93,6%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ТАТАРСКИЙ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ТОГУЧИНСКИЙ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89,8%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КОЧЕНЕВСКИЙ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87,8%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381582"/>
              </p:ext>
            </p:extLst>
          </p:nvPr>
        </p:nvGraphicFramePr>
        <p:xfrm>
          <a:off x="5076411" y="1047800"/>
          <a:ext cx="3822424" cy="1661401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3069263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753161">
                  <a:extLst>
                    <a:ext uri="{9D8B030D-6E8A-4147-A177-3AD203B41FA5}">
                      <a16:colId xmlns:a16="http://schemas.microsoft.com/office/drawing/2014/main" val="3589566250"/>
                    </a:ext>
                  </a:extLst>
                </a:gridCol>
              </a:tblGrid>
              <a:tr h="28980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4598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ДЕПАРТАМЕНТ ПО ТАРИФАМ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МИНПРОМТОРГ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5455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КОНТРОЛЬНОЕ УПРАВЛЕНИЕ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98,2%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5169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МИНЭКОНОМ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98,0%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455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МИНКУЛЬТУРЫ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97,1%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4850296" y="2940124"/>
            <a:ext cx="636858" cy="617401"/>
            <a:chOff x="9564845" y="-625399"/>
            <a:chExt cx="662400" cy="613798"/>
          </a:xfrm>
        </p:grpSpPr>
        <p:sp>
          <p:nvSpPr>
            <p:cNvPr id="40" name="Овал 3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9566301" y="-625399"/>
              <a:ext cx="660944" cy="613798"/>
              <a:chOff x="5571503" y="1154559"/>
              <a:chExt cx="660944" cy="613798"/>
            </a:xfrm>
          </p:grpSpPr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43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1660" y="1154559"/>
                <a:ext cx="559748" cy="6137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en-US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2</a:t>
                </a:r>
                <a:r>
                  <a:rPr lang="ru-RU" sz="2400" dirty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9</a:t>
                </a:r>
              </a:p>
            </p:txBody>
          </p:sp>
        </p:grpSp>
      </p:grpSp>
      <p:grpSp>
        <p:nvGrpSpPr>
          <p:cNvPr id="49" name="Группа 48"/>
          <p:cNvGrpSpPr/>
          <p:nvPr/>
        </p:nvGrpSpPr>
        <p:grpSpPr>
          <a:xfrm>
            <a:off x="4835399" y="818369"/>
            <a:ext cx="662400" cy="605795"/>
            <a:chOff x="9564845" y="-623892"/>
            <a:chExt cx="662400" cy="605795"/>
          </a:xfrm>
        </p:grpSpPr>
        <p:sp>
          <p:nvSpPr>
            <p:cNvPr id="50" name="Овал 4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75000"/>
                  </a:schemeClr>
                </a:solidFill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53" name="Овал 52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accent1">
                      <a:lumMod val="75000"/>
                    </a:schemeClr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54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5896" y="1219338"/>
                <a:ext cx="560443" cy="458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24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5496246" y="1175936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5485852" y="3240523"/>
            <a:ext cx="261555" cy="6571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110331" y="2749826"/>
            <a:ext cx="934277" cy="3379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ОМСУ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977809" y="655983"/>
            <a:ext cx="980661" cy="37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ОИОГВ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60" name="Группа 59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212035" y="1961323"/>
            <a:ext cx="1530627" cy="1742657"/>
            <a:chOff x="3657925" y="1550274"/>
            <a:chExt cx="1254917" cy="1247826"/>
          </a:xfrm>
        </p:grpSpPr>
        <p:sp>
          <p:nvSpPr>
            <p:cNvPr id="61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995281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62" name="Овал 61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63" name="Группа 62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657925" y="1550274"/>
              <a:ext cx="1014696" cy="895944"/>
              <a:chOff x="3882036" y="1011688"/>
              <a:chExt cx="1014696" cy="895944"/>
            </a:xfrm>
          </p:grpSpPr>
          <p:grpSp>
            <p:nvGrpSpPr>
              <p:cNvPr id="64" name="Группа 63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20064" y="1110533"/>
                <a:ext cx="955327" cy="797099"/>
                <a:chOff x="-1317518" y="922252"/>
                <a:chExt cx="474553" cy="432000"/>
              </a:xfrm>
            </p:grpSpPr>
            <p:sp>
              <p:nvSpPr>
                <p:cNvPr id="66" name="Овал 65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317518" y="922252"/>
                  <a:ext cx="474553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67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93231" y="958980"/>
                  <a:ext cx="419088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 smtClean="0">
                      <a:ln>
                        <a:solidFill>
                          <a:schemeClr val="tx1"/>
                        </a:solidFill>
                      </a:ln>
                      <a:solidFill>
                        <a:srgbClr val="2A384D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25%</a:t>
                  </a:r>
                  <a:endParaRPr lang="ru-RU" sz="2800" dirty="0">
                    <a:ln>
                      <a:solidFill>
                        <a:schemeClr val="tx1"/>
                      </a:solidFill>
                    </a:ln>
                    <a:solidFill>
                      <a:srgbClr val="2A384D"/>
                    </a:solidFill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</p:grp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>
                <a:off x="3882036" y="1011688"/>
                <a:ext cx="1014696" cy="552809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000" b="1" cap="none" spc="0" dirty="0" smtClean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    ЦЕЛЬ </a:t>
                </a:r>
              </a:p>
              <a:p>
                <a:pPr algn="ctr"/>
                <a:r>
                  <a:rPr lang="ru-RU" sz="2000" b="1" cap="none" spc="0" dirty="0" smtClean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ПО 44-ФЗ</a:t>
                </a:r>
                <a:endParaRPr lang="ru-RU" sz="2000" b="1" cap="none" spc="0" dirty="0">
                  <a:ln w="0"/>
                  <a:solidFill>
                    <a:srgbClr val="2A384D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4" name="Прямая со стрелкой 3"/>
          <p:cNvCxnSpPr/>
          <p:nvPr/>
        </p:nvCxnSpPr>
        <p:spPr>
          <a:xfrm>
            <a:off x="1610139" y="2994991"/>
            <a:ext cx="1199322" cy="649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409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8914378" y="205243"/>
            <a:ext cx="280311" cy="324678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/>
              <a:t>5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09781" y="65396"/>
            <a:ext cx="6543350" cy="446276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«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ДОЛЯ ЗАКУПОК У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СМП 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(44-фз)»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726680" y="0"/>
            <a:ext cx="1358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9778"/>
              </p:ext>
            </p:extLst>
          </p:nvPr>
        </p:nvGraphicFramePr>
        <p:xfrm>
          <a:off x="150143" y="1159565"/>
          <a:ext cx="8828203" cy="3834343"/>
        </p:xfrm>
        <a:graphic>
          <a:graphicData uri="http://schemas.openxmlformats.org/drawingml/2006/table">
            <a:tbl>
              <a:tblPr firstRow="1" firstCol="1" bandRow="1">
                <a:tableStyleId>{2EE3C9FA-EBAD-4885-90D2-0F3138BC2D0D}</a:tableStyleId>
              </a:tblPr>
              <a:tblGrid>
                <a:gridCol w="2546673">
                  <a:extLst>
                    <a:ext uri="{9D8B030D-6E8A-4147-A177-3AD203B41FA5}">
                      <a16:colId xmlns:a16="http://schemas.microsoft.com/office/drawing/2014/main" val="4215559449"/>
                    </a:ext>
                  </a:extLst>
                </a:gridCol>
                <a:gridCol w="655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644">
                  <a:extLst>
                    <a:ext uri="{9D8B030D-6E8A-4147-A177-3AD203B41FA5}">
                      <a16:colId xmlns:a16="http://schemas.microsoft.com/office/drawing/2014/main" val="540916945"/>
                    </a:ext>
                  </a:extLst>
                </a:gridCol>
                <a:gridCol w="1245704">
                  <a:extLst>
                    <a:ext uri="{9D8B030D-6E8A-4147-A177-3AD203B41FA5}">
                      <a16:colId xmlns:a16="http://schemas.microsoft.com/office/drawing/2014/main" val="2913221513"/>
                    </a:ext>
                  </a:extLst>
                </a:gridCol>
                <a:gridCol w="1517374">
                  <a:extLst>
                    <a:ext uri="{9D8B030D-6E8A-4147-A177-3AD203B41FA5}">
                      <a16:colId xmlns:a16="http://schemas.microsoft.com/office/drawing/2014/main" val="3538053256"/>
                    </a:ext>
                  </a:extLst>
                </a:gridCol>
                <a:gridCol w="1987826">
                  <a:extLst>
                    <a:ext uri="{9D8B030D-6E8A-4147-A177-3AD203B41FA5}">
                      <a16:colId xmlns:a16="http://schemas.microsoft.com/office/drawing/2014/main" val="2420553096"/>
                    </a:ext>
                  </a:extLst>
                </a:gridCol>
              </a:tblGrid>
              <a:tr h="25291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endParaRPr lang="ru-RU" sz="12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ТОП</a:t>
                      </a:r>
                      <a:r>
                        <a:rPr lang="ru-RU" sz="1200" baseline="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ОИОГВ И ОМСУ</a:t>
                      </a:r>
                      <a:endParaRPr lang="ru-RU" sz="1200" dirty="0">
                        <a:solidFill>
                          <a:srgbClr val="00B05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результаты, %  </a:t>
                      </a:r>
                    </a:p>
                  </a:txBody>
                  <a:tcPr marL="29210" marR="2921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0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Неравномерность планирования (закупки запланированы на 2 полугодие)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Закупка у субъектов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естественных монополий и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когда участие СМП невозможно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Выходящие на закупки СМП не имеют необходимых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производственных </a:t>
                      </a: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трудовых мощностей, имеют низкий уровень знаний</a:t>
                      </a:r>
                      <a:r>
                        <a:rPr lang="ru-RU" sz="100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законодательства о закупках</a:t>
                      </a: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021436"/>
                  </a:ext>
                </a:extLst>
              </a:tr>
              <a:tr h="706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 полугодие 2022 года</a:t>
                      </a:r>
                      <a:endParaRPr lang="ru-RU" sz="10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8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Гос</a:t>
                      </a: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. инспекция 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по охране объектов культ</a:t>
                      </a: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. наследия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1929288"/>
                  </a:ext>
                </a:extLst>
              </a:tr>
              <a:tr h="1859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Минфин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29,0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26,6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89392424"/>
                  </a:ext>
                </a:extLst>
              </a:tr>
              <a:tr h="4231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Управление по обеспечению деятельности мировых судей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65,8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28,2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2871483"/>
                  </a:ext>
                </a:extLst>
              </a:tr>
              <a:tr h="244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Управление </a:t>
                      </a:r>
                      <a:r>
                        <a:rPr lang="ru-RU" sz="1200" dirty="0" err="1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информ</a:t>
                      </a: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. проектов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29,3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32,9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9161907"/>
                  </a:ext>
                </a:extLst>
              </a:tr>
              <a:tr h="2191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Минтруд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smtClean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30,2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36,0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6630623"/>
                  </a:ext>
                </a:extLst>
              </a:tr>
              <a:tr h="2121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ЗАГС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98,5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37,9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7199704"/>
                  </a:ext>
                </a:extLst>
              </a:tr>
              <a:tr h="1739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город Обь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48,2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11,5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27875652"/>
                  </a:ext>
                </a:extLst>
              </a:tr>
              <a:tr h="1739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Убинский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26,9</a:t>
                      </a:r>
                      <a:endParaRPr lang="ru-RU" sz="1200" dirty="0">
                        <a:solidFill>
                          <a:srgbClr val="0070C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25,8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9562832"/>
                  </a:ext>
                </a:extLst>
              </a:tr>
              <a:tr h="1679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Каргатский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88,7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29,3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87162395"/>
                  </a:ext>
                </a:extLst>
              </a:tr>
              <a:tr h="156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Баганский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50,8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30,8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32997793"/>
                  </a:ext>
                </a:extLst>
              </a:tr>
              <a:tr h="161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Ордынский район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74,9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33,4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5097750"/>
                  </a:ext>
                </a:extLst>
              </a:tr>
              <a:tr h="2039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err="1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Сузунский</a:t>
                      </a: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75,8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33,9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9210" marR="29210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953382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514025" y="613416"/>
            <a:ext cx="1521570" cy="309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Roboto Slab" panose="020B0604020202020204" charset="0"/>
                <a:ea typeface="Roboto Slab" panose="020B0604020202020204" charset="0"/>
              </a:rPr>
              <a:t>АНТИЛИДЕРЫ</a:t>
            </a:r>
            <a:endParaRPr lang="ru-RU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32852" y="868875"/>
            <a:ext cx="4664765" cy="289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Причины </a:t>
            </a:r>
            <a:r>
              <a:rPr lang="ru-RU" sz="1200" dirty="0" err="1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недостижения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  <a:cs typeface="Times New Roman" panose="02020603050405020304" pitchFamily="18" charset="0"/>
              </a:rPr>
              <a:t> целевого значения показателя </a:t>
            </a:r>
          </a:p>
        </p:txBody>
      </p:sp>
      <p:sp>
        <p:nvSpPr>
          <p:cNvPr id="44" name="Freeform 249"/>
          <p:cNvSpPr>
            <a:spLocks/>
          </p:cNvSpPr>
          <p:nvPr/>
        </p:nvSpPr>
        <p:spPr bwMode="auto">
          <a:xfrm>
            <a:off x="4639897" y="367085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49"/>
          <p:cNvSpPr>
            <a:spLocks/>
          </p:cNvSpPr>
          <p:nvPr/>
        </p:nvSpPr>
        <p:spPr bwMode="auto">
          <a:xfrm>
            <a:off x="6042937" y="363729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49"/>
          <p:cNvSpPr>
            <a:spLocks/>
          </p:cNvSpPr>
          <p:nvPr/>
        </p:nvSpPr>
        <p:spPr bwMode="auto">
          <a:xfrm>
            <a:off x="6056047" y="342526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49"/>
          <p:cNvSpPr>
            <a:spLocks/>
          </p:cNvSpPr>
          <p:nvPr/>
        </p:nvSpPr>
        <p:spPr bwMode="auto">
          <a:xfrm>
            <a:off x="6042513" y="319377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49"/>
          <p:cNvSpPr>
            <a:spLocks/>
          </p:cNvSpPr>
          <p:nvPr/>
        </p:nvSpPr>
        <p:spPr bwMode="auto">
          <a:xfrm>
            <a:off x="4620300" y="2862047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249"/>
          <p:cNvSpPr>
            <a:spLocks/>
          </p:cNvSpPr>
          <p:nvPr/>
        </p:nvSpPr>
        <p:spPr bwMode="auto">
          <a:xfrm>
            <a:off x="6055625" y="2874874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49"/>
          <p:cNvSpPr>
            <a:spLocks/>
          </p:cNvSpPr>
          <p:nvPr/>
        </p:nvSpPr>
        <p:spPr bwMode="auto">
          <a:xfrm>
            <a:off x="6042373" y="255767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49"/>
          <p:cNvSpPr>
            <a:spLocks/>
          </p:cNvSpPr>
          <p:nvPr/>
        </p:nvSpPr>
        <p:spPr bwMode="auto">
          <a:xfrm>
            <a:off x="4640602" y="227175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49"/>
          <p:cNvSpPr>
            <a:spLocks/>
          </p:cNvSpPr>
          <p:nvPr/>
        </p:nvSpPr>
        <p:spPr bwMode="auto">
          <a:xfrm>
            <a:off x="4653472" y="487468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49"/>
          <p:cNvSpPr>
            <a:spLocks/>
          </p:cNvSpPr>
          <p:nvPr/>
        </p:nvSpPr>
        <p:spPr bwMode="auto">
          <a:xfrm>
            <a:off x="6055625" y="487468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249"/>
          <p:cNvSpPr>
            <a:spLocks/>
          </p:cNvSpPr>
          <p:nvPr/>
        </p:nvSpPr>
        <p:spPr bwMode="auto">
          <a:xfrm>
            <a:off x="6041807" y="4478609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49"/>
          <p:cNvSpPr>
            <a:spLocks/>
          </p:cNvSpPr>
          <p:nvPr/>
        </p:nvSpPr>
        <p:spPr bwMode="auto">
          <a:xfrm>
            <a:off x="6045514" y="426657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249"/>
          <p:cNvSpPr>
            <a:spLocks/>
          </p:cNvSpPr>
          <p:nvPr/>
        </p:nvSpPr>
        <p:spPr bwMode="auto">
          <a:xfrm>
            <a:off x="7857495" y="426657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49"/>
          <p:cNvSpPr>
            <a:spLocks/>
          </p:cNvSpPr>
          <p:nvPr/>
        </p:nvSpPr>
        <p:spPr bwMode="auto">
          <a:xfrm>
            <a:off x="6041807" y="4061365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249"/>
          <p:cNvSpPr>
            <a:spLocks/>
          </p:cNvSpPr>
          <p:nvPr/>
        </p:nvSpPr>
        <p:spPr bwMode="auto">
          <a:xfrm>
            <a:off x="4653290" y="386315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0" y="4754110"/>
            <a:ext cx="325601" cy="2451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latin typeface="Roboto Slab" panose="020B0604020202020204" charset="0"/>
                <a:ea typeface="Roboto Slab" panose="020B0604020202020204" charset="0"/>
              </a:rPr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 dirty="0">
              <a:latin typeface="Roboto Slab" panose="020B0604020202020204" charset="0"/>
              <a:ea typeface="Roboto Slab" panose="020B060402020202020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11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72066" y="264179"/>
            <a:ext cx="6963112" cy="446276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ДОЛЯ ЗАКУПОК У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СМСП 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(223-фз)»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445078"/>
              </p:ext>
            </p:extLst>
          </p:nvPr>
        </p:nvGraphicFramePr>
        <p:xfrm>
          <a:off x="3942169" y="3323750"/>
          <a:ext cx="4950039" cy="1645920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3969379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980660">
                  <a:extLst>
                    <a:ext uri="{9D8B030D-6E8A-4147-A177-3AD203B41FA5}">
                      <a16:colId xmlns:a16="http://schemas.microsoft.com/office/drawing/2014/main" val="3172699985"/>
                    </a:ext>
                  </a:extLst>
                </a:gridCol>
              </a:tblGrid>
              <a:tr h="2338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КАРАСУКСКИЙ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МОШКОВСКИЙ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ПОСЕЛОК КОЛЬЦОВО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СУЗУНСКИЙ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ТАТАРСКИЙ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100,0%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413294"/>
              </p:ext>
            </p:extLst>
          </p:nvPr>
        </p:nvGraphicFramePr>
        <p:xfrm>
          <a:off x="3935896" y="1022952"/>
          <a:ext cx="4956312" cy="1844281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3979733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976579">
                  <a:extLst>
                    <a:ext uri="{9D8B030D-6E8A-4147-A177-3AD203B41FA5}">
                      <a16:colId xmlns:a16="http://schemas.microsoft.com/office/drawing/2014/main" val="3589566250"/>
                    </a:ext>
                  </a:extLst>
                </a:gridCol>
              </a:tblGrid>
              <a:tr h="28980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4598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МИНСПОРТА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94,3%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431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МИНКУЛЬТУРЫ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93,5%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5455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ИНСПЕКЦИЯ ПО ОХРАНЕ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ОБЪЕКТОВ КУЛЬТУРНОГО НАСЛЕДИЯ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89,6%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5169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МИНОБРАЗОВАНИЯ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89,6%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455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МИНТРУД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87,2%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8090287" y="3021330"/>
            <a:ext cx="914566" cy="3379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ОМСУ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916352" y="721415"/>
            <a:ext cx="1046922" cy="37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ОИОГВ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763618" y="3070657"/>
            <a:ext cx="649357" cy="646500"/>
            <a:chOff x="9564845" y="-644664"/>
            <a:chExt cx="662400" cy="626567"/>
          </a:xfrm>
        </p:grpSpPr>
        <p:sp>
          <p:nvSpPr>
            <p:cNvPr id="17" name="Овал 16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9566301" y="-644664"/>
              <a:ext cx="660944" cy="626567"/>
              <a:chOff x="5571503" y="1135294"/>
              <a:chExt cx="660944" cy="626567"/>
            </a:xfrm>
          </p:grpSpPr>
          <p:sp>
            <p:nvSpPr>
              <p:cNvPr id="19" name="Овал 18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20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8420" y="1135294"/>
                <a:ext cx="559748" cy="6137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11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grpSp>
        <p:nvGrpSpPr>
          <p:cNvPr id="26" name="Группа 25"/>
          <p:cNvGrpSpPr/>
          <p:nvPr/>
        </p:nvGrpSpPr>
        <p:grpSpPr>
          <a:xfrm>
            <a:off x="3742094" y="901360"/>
            <a:ext cx="662400" cy="605795"/>
            <a:chOff x="9564845" y="-623892"/>
            <a:chExt cx="662400" cy="605795"/>
          </a:xfrm>
        </p:grpSpPr>
        <p:sp>
          <p:nvSpPr>
            <p:cNvPr id="27" name="Овал 26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75000"/>
                  </a:schemeClr>
                </a:solidFill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29" name="Овал 28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accent1">
                      <a:lumMod val="75000"/>
                    </a:schemeClr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30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5896" y="1219338"/>
                <a:ext cx="560443" cy="458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11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403977" y="3440961"/>
            <a:ext cx="261555" cy="6571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395529" y="1164734"/>
            <a:ext cx="261555" cy="6571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33C6C4FD-DDEF-49DD-87F3-2695D1A47D1C}"/>
              </a:ext>
            </a:extLst>
          </p:cNvPr>
          <p:cNvGrpSpPr/>
          <p:nvPr/>
        </p:nvGrpSpPr>
        <p:grpSpPr>
          <a:xfrm>
            <a:off x="2211420" y="2944238"/>
            <a:ext cx="1495511" cy="1758732"/>
            <a:chOff x="3711307" y="1580553"/>
            <a:chExt cx="1222456" cy="1217547"/>
          </a:xfrm>
        </p:grpSpPr>
        <p:sp>
          <p:nvSpPr>
            <p:cNvPr id="41" name="Freeform 153">
              <a:extLst>
                <a:ext uri="{FF2B5EF4-FFF2-40B4-BE49-F238E27FC236}">
                  <a16:creationId xmlns:a16="http://schemas.microsoft.com/office/drawing/2014/main" id="{98AF892B-4D07-44BC-856E-5A640C00179B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id="{1ED310B5-5E99-4B50-9B9D-EB687EF478B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8DF35DB9-8A03-4DDF-97CB-11E2950CF0E1}"/>
                </a:ext>
              </a:extLst>
            </p:cNvPr>
            <p:cNvGrpSpPr/>
            <p:nvPr/>
          </p:nvGrpSpPr>
          <p:grpSpPr>
            <a:xfrm>
              <a:off x="3711307" y="1580553"/>
              <a:ext cx="944735" cy="871494"/>
              <a:chOff x="3935418" y="1041967"/>
              <a:chExt cx="944735" cy="871494"/>
            </a:xfrm>
          </p:grpSpPr>
          <p:grpSp>
            <p:nvGrpSpPr>
              <p:cNvPr id="44" name="Группа 43">
                <a:extLst>
                  <a:ext uri="{FF2B5EF4-FFF2-40B4-BE49-F238E27FC236}">
                    <a16:creationId xmlns:a16="http://schemas.microsoft.com/office/drawing/2014/main" id="{11E5D30C-7BF0-464D-972C-1FAE1468C75F}"/>
                  </a:ext>
                </a:extLst>
              </p:cNvPr>
              <p:cNvGrpSpPr/>
              <p:nvPr/>
            </p:nvGrpSpPr>
            <p:grpSpPr>
              <a:xfrm>
                <a:off x="4009025" y="1116362"/>
                <a:ext cx="869663" cy="797099"/>
                <a:chOff x="-1273327" y="925411"/>
                <a:chExt cx="432000" cy="432000"/>
              </a:xfrm>
            </p:grpSpPr>
            <p:sp>
              <p:nvSpPr>
                <p:cNvPr id="46" name="Овал 45">
                  <a:extLst>
                    <a:ext uri="{FF2B5EF4-FFF2-40B4-BE49-F238E27FC236}">
                      <a16:creationId xmlns:a16="http://schemas.microsoft.com/office/drawing/2014/main" id="{323E82BA-6052-4C27-82A0-6F86418EDFD6}"/>
                    </a:ext>
                  </a:extLst>
                </p:cNvPr>
                <p:cNvSpPr/>
                <p:nvPr/>
              </p:nvSpPr>
              <p:spPr>
                <a:xfrm>
                  <a:off x="-1273327" y="925411"/>
                  <a:ext cx="432000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47" name="Google Shape;316;p13">
                  <a:extLst>
                    <a:ext uri="{FF2B5EF4-FFF2-40B4-BE49-F238E27FC236}">
                      <a16:creationId xmlns:a16="http://schemas.microsoft.com/office/drawing/2014/main" id="{0C30AF42-2B29-464E-9CA8-94A8F2C9845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34150" y="959587"/>
                  <a:ext cx="360000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25%</a:t>
                  </a:r>
                </a:p>
              </p:txBody>
            </p:sp>
          </p:grp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9B33767C-394B-40FF-A827-08E4F2D6431B}"/>
                  </a:ext>
                </a:extLst>
              </p:cNvPr>
              <p:cNvSpPr/>
              <p:nvPr/>
            </p:nvSpPr>
            <p:spPr>
              <a:xfrm>
                <a:off x="3935418" y="1041967"/>
                <a:ext cx="944735" cy="523228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 smtClean="0">
                    <a:ln w="0"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ЦЕЛЬ НСО</a:t>
                </a:r>
                <a:endParaRPr lang="ru-RU" sz="2400" b="1" cap="none" spc="0" dirty="0">
                  <a:ln w="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818120" y="22860"/>
            <a:ext cx="1325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212035" y="1961323"/>
            <a:ext cx="1530627" cy="1742657"/>
            <a:chOff x="3657925" y="1550274"/>
            <a:chExt cx="1254917" cy="1247826"/>
          </a:xfrm>
        </p:grpSpPr>
        <p:sp>
          <p:nvSpPr>
            <p:cNvPr id="32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3995281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33" name="Овал 32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34" name="Группа 62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657925" y="1550274"/>
              <a:ext cx="1014696" cy="895944"/>
              <a:chOff x="3882036" y="1011688"/>
              <a:chExt cx="1014696" cy="895944"/>
            </a:xfrm>
          </p:grpSpPr>
          <p:grpSp>
            <p:nvGrpSpPr>
              <p:cNvPr id="35" name="Группа 63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20064" y="1110533"/>
                <a:ext cx="955327" cy="797099"/>
                <a:chOff x="-1317518" y="922252"/>
                <a:chExt cx="474553" cy="432000"/>
              </a:xfrm>
            </p:grpSpPr>
            <p:sp>
              <p:nvSpPr>
                <p:cNvPr id="38" name="Овал 37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317518" y="922252"/>
                  <a:ext cx="474553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49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93231" y="958980"/>
                  <a:ext cx="419088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 smtClean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25%</a:t>
                  </a:r>
                  <a:endParaRPr lang="ru-RU" sz="2800" dirty="0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</p:grp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>
                <a:off x="3882036" y="1011688"/>
                <a:ext cx="1014696" cy="552809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000" b="1" cap="none" spc="0" dirty="0" smtClean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    </a:t>
                </a:r>
                <a:r>
                  <a:rPr lang="ru-RU" sz="2000" b="1" cap="none" spc="0" dirty="0" smtClean="0">
                    <a:ln w="0"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ЦЕЛЬ ПО </a:t>
                </a:r>
              </a:p>
              <a:p>
                <a:pPr algn="ctr"/>
                <a:r>
                  <a:rPr lang="ru-RU" sz="2000" b="1" cap="none" spc="0" dirty="0" smtClean="0">
                    <a:ln w="0"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 ПП № 1352</a:t>
                </a:r>
                <a:endParaRPr lang="ru-RU" sz="2000" b="1" cap="none" spc="0" dirty="0">
                  <a:ln w="0"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51" name="Прямая со стрелкой 50"/>
          <p:cNvCxnSpPr/>
          <p:nvPr/>
        </p:nvCxnSpPr>
        <p:spPr>
          <a:xfrm rot="16200000" flipH="1">
            <a:off x="1579124" y="2979907"/>
            <a:ext cx="680936" cy="674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916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0" y="4754110"/>
            <a:ext cx="325601" cy="2451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>
                <a:latin typeface="Roboto Slab" panose="020B0604020202020204" charset="0"/>
                <a:ea typeface="Roboto Slab" panose="020B0604020202020204" charset="0"/>
              </a:rPr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 dirty="0">
              <a:latin typeface="Roboto Slab" panose="020B0604020202020204" charset="0"/>
              <a:ea typeface="Roboto Slab" panose="020B060402020202020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11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1125683" y="58770"/>
            <a:ext cx="6963112" cy="446276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ДОЛЯ ЗАКУПОК У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СМСП 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(223-фз)»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818120" y="22860"/>
            <a:ext cx="1325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endParaRPr lang="ru-RU" b="1" dirty="0" smtClean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995096"/>
              </p:ext>
            </p:extLst>
          </p:nvPr>
        </p:nvGraphicFramePr>
        <p:xfrm>
          <a:off x="214009" y="1037618"/>
          <a:ext cx="8737833" cy="3883863"/>
        </p:xfrm>
        <a:graphic>
          <a:graphicData uri="http://schemas.openxmlformats.org/drawingml/2006/table">
            <a:tbl>
              <a:tblPr firstRow="1" firstCol="1" bandRow="1">
                <a:tableStyleId>{2EE3C9FA-EBAD-4885-90D2-0F3138BC2D0D}</a:tableStyleId>
              </a:tblPr>
              <a:tblGrid>
                <a:gridCol w="3383956">
                  <a:extLst>
                    <a:ext uri="{9D8B030D-6E8A-4147-A177-3AD203B41FA5}">
                      <a16:colId xmlns:a16="http://schemas.microsoft.com/office/drawing/2014/main" val="371287974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4765">
                  <a:extLst>
                    <a:ext uri="{9D8B030D-6E8A-4147-A177-3AD203B41FA5}">
                      <a16:colId xmlns:a16="http://schemas.microsoft.com/office/drawing/2014/main" val="4209722509"/>
                    </a:ext>
                  </a:extLst>
                </a:gridCol>
                <a:gridCol w="1305339">
                  <a:extLst>
                    <a:ext uri="{9D8B030D-6E8A-4147-A177-3AD203B41FA5}">
                      <a16:colId xmlns:a16="http://schemas.microsoft.com/office/drawing/2014/main" val="4119631900"/>
                    </a:ext>
                  </a:extLst>
                </a:gridCol>
                <a:gridCol w="1510748">
                  <a:extLst>
                    <a:ext uri="{9D8B030D-6E8A-4147-A177-3AD203B41FA5}">
                      <a16:colId xmlns:a16="http://schemas.microsoft.com/office/drawing/2014/main" val="1168876443"/>
                    </a:ext>
                  </a:extLst>
                </a:gridCol>
                <a:gridCol w="1086677">
                  <a:extLst>
                    <a:ext uri="{9D8B030D-6E8A-4147-A177-3AD203B41FA5}">
                      <a16:colId xmlns:a16="http://schemas.microsoft.com/office/drawing/2014/main" val="977649389"/>
                    </a:ext>
                  </a:extLst>
                </a:gridCol>
              </a:tblGrid>
              <a:tr h="11673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ТОП ОИОГВ И ОМСУ</a:t>
                      </a: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Итоги, %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Неравномерность </a:t>
                      </a: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планирования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(закупки </a:t>
                      </a:r>
                      <a:r>
                        <a:rPr lang="ru-RU" sz="10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запланированы на 2-е </a:t>
                      </a: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полугодие)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Закупка у субъектов естественных </a:t>
                      </a: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монополий и </a:t>
                      </a:r>
                      <a:r>
                        <a:rPr lang="ru-RU" sz="105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когда участие </a:t>
                      </a: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СМП невозможно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Не проводят</a:t>
                      </a:r>
                      <a:r>
                        <a:rPr lang="ru-RU" sz="1050" baseline="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 конкурентные процедуры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marL="31010" marR="3101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054194"/>
                  </a:ext>
                </a:extLst>
              </a:tr>
              <a:tr h="5966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50" dirty="0" smtClean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1 полугодие 2022 года</a:t>
                      </a:r>
                      <a:endParaRPr lang="ru-RU" sz="105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93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Миннауки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19,2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3975333531"/>
                  </a:ext>
                </a:extLst>
              </a:tr>
              <a:tr h="2119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Минцифра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3144091690"/>
                  </a:ext>
                </a:extLst>
              </a:tr>
              <a:tr h="188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Министерство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ЖКХиЭ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237908353"/>
                  </a:ext>
                </a:extLst>
              </a:tr>
              <a:tr h="186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Минстрой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3844071195"/>
                  </a:ext>
                </a:extLst>
              </a:tr>
              <a:tr h="1792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Управление делами 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Губернатора…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2253791923"/>
                  </a:ext>
                </a:extLst>
              </a:tr>
              <a:tr h="1007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Баганский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Кочковский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err="1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Барабинский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 р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айоны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50" dirty="0">
                        <a:solidFill>
                          <a:schemeClr val="tx1"/>
                        </a:solidFill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3700874837"/>
                  </a:ext>
                </a:extLst>
              </a:tr>
              <a:tr h="1007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город Обь,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Болотнинский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Краснозерский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Тогучинский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</a:t>
                      </a:r>
                      <a:r>
                        <a:rPr lang="ru-RU" sz="1250" baseline="0" dirty="0" smtClean="0">
                          <a:effectLst/>
                          <a:latin typeface="Roboto Slab" charset="0"/>
                          <a:ea typeface="Roboto Slab" charset="0"/>
                        </a:rPr>
                        <a:t> </a:t>
                      </a:r>
                      <a:r>
                        <a:rPr lang="ru-RU" sz="1250" baseline="0" dirty="0" err="1" smtClean="0">
                          <a:effectLst/>
                          <a:latin typeface="Roboto Slab" charset="0"/>
                          <a:ea typeface="Roboto Slab" charset="0"/>
                        </a:rPr>
                        <a:t>Чулымский</a:t>
                      </a:r>
                      <a:r>
                        <a:rPr lang="ru-RU" sz="1250" baseline="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baseline="0" dirty="0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Куйбышевский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 районы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5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50" dirty="0">
                        <a:solidFill>
                          <a:srgbClr val="0070C0"/>
                        </a:solidFill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3774702806"/>
                  </a:ext>
                </a:extLst>
              </a:tr>
              <a:tr h="1007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Здвинский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Каргатский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Чистоозерный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Купинский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Новосибирский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 районы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5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50" dirty="0">
                        <a:solidFill>
                          <a:srgbClr val="0070C0"/>
                        </a:solidFill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945507791"/>
                  </a:ext>
                </a:extLst>
              </a:tr>
              <a:tr h="1007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Колыванский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dirty="0" err="1" smtClean="0">
                          <a:effectLst/>
                          <a:latin typeface="Roboto Slab" charset="0"/>
                          <a:ea typeface="Roboto Slab" charset="0"/>
                        </a:rPr>
                        <a:t>Усть-Таркский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,</a:t>
                      </a:r>
                      <a:r>
                        <a:rPr lang="ru-RU" sz="1250" baseline="0" dirty="0" smtClean="0">
                          <a:effectLst/>
                          <a:latin typeface="Roboto Slab" charset="0"/>
                          <a:ea typeface="Roboto Slab" charset="0"/>
                        </a:rPr>
                        <a:t> </a:t>
                      </a:r>
                      <a:r>
                        <a:rPr lang="ru-RU" sz="1250" baseline="0" dirty="0" err="1" smtClean="0">
                          <a:effectLst/>
                          <a:latin typeface="Roboto Slab" charset="0"/>
                          <a:ea typeface="Roboto Slab" charset="0"/>
                        </a:rPr>
                        <a:t>Убинский</a:t>
                      </a:r>
                      <a:r>
                        <a:rPr lang="ru-RU" sz="1250" baseline="0" dirty="0" smtClean="0">
                          <a:effectLst/>
                          <a:latin typeface="Roboto Slab" charset="0"/>
                          <a:ea typeface="Roboto Slab" charset="0"/>
                        </a:rPr>
                        <a:t>, </a:t>
                      </a:r>
                      <a:r>
                        <a:rPr lang="ru-RU" sz="1250" baseline="0" dirty="0" err="1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Доволенский</a:t>
                      </a:r>
                      <a:r>
                        <a:rPr lang="ru-RU" sz="1250" dirty="0" smtClean="0">
                          <a:effectLst/>
                          <a:latin typeface="Roboto Slab" charset="0"/>
                          <a:ea typeface="Roboto Slab" charset="0"/>
                        </a:rPr>
                        <a:t> районы,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город </a:t>
                      </a:r>
                      <a:r>
                        <a:rPr lang="ru-RU" sz="1250" dirty="0" err="1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</a:rPr>
                        <a:t>Искитим</a:t>
                      </a:r>
                      <a:endParaRPr lang="ru-RU" sz="1250" dirty="0">
                        <a:solidFill>
                          <a:schemeClr val="tx1"/>
                        </a:solidFill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50" b="0" i="0" u="none" strike="noStrike" cap="none" dirty="0" smtClean="0">
                          <a:solidFill>
                            <a:srgbClr val="000000"/>
                          </a:solidFill>
                          <a:latin typeface="Roboto Slab" charset="0"/>
                          <a:ea typeface="Roboto Slab" charset="0"/>
                          <a:cs typeface="Arial"/>
                          <a:sym typeface="Arial"/>
                        </a:rPr>
                        <a:t>&gt;</a:t>
                      </a:r>
                      <a:r>
                        <a:rPr lang="ru-RU" sz="1250" dirty="0" smtClean="0">
                          <a:solidFill>
                            <a:schemeClr val="tx1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 smtClean="0">
                          <a:solidFill>
                            <a:srgbClr val="0070C0"/>
                          </a:solidFill>
                          <a:effectLst/>
                          <a:latin typeface="Roboto Slab" charset="0"/>
                          <a:ea typeface="Roboto Slab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50" dirty="0">
                        <a:solidFill>
                          <a:srgbClr val="0070C0"/>
                        </a:solidFill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50" dirty="0">
                          <a:effectLst/>
                          <a:latin typeface="Roboto Slab" charset="0"/>
                          <a:ea typeface="Roboto Slab" charset="0"/>
                        </a:rPr>
                        <a:t>0</a:t>
                      </a:r>
                      <a:endParaRPr lang="ru-RU" sz="125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charset="0"/>
                          <a:ea typeface="Roboto Slab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charset="0"/>
                        <a:ea typeface="Roboto Slab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Roboto Slab" panose="020B0604020202020204" charset="0"/>
                          <a:ea typeface="Roboto Slab" panose="020B0604020202020204" charset="0"/>
                        </a:rPr>
                        <a:t> </a:t>
                      </a:r>
                      <a:endParaRPr lang="ru-RU" sz="1200" dirty="0">
                        <a:effectLst/>
                        <a:latin typeface="Roboto Slab" panose="020B0604020202020204" charset="0"/>
                        <a:ea typeface="Roboto Slab" panose="020B0604020202020204" charset="0"/>
                        <a:cs typeface="Times New Roman" panose="02020603050405020304" pitchFamily="18" charset="0"/>
                      </a:endParaRPr>
                    </a:p>
                  </a:txBody>
                  <a:tcPr marL="31010" marR="31010" marT="0" marB="0" anchor="ctr"/>
                </a:tc>
                <a:extLst>
                  <a:ext uri="{0D108BD9-81ED-4DB2-BD59-A6C34878D82A}">
                    <a16:rowId xmlns:a16="http://schemas.microsoft.com/office/drawing/2014/main" val="196322108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26226" y="809034"/>
            <a:ext cx="4611757" cy="278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Причины </a:t>
            </a:r>
            <a:r>
              <a:rPr lang="ru-RU" sz="1200" dirty="0" err="1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недостижения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целевого </a:t>
            </a:r>
            <a:r>
              <a:rPr lang="ru-RU" sz="1200" dirty="0">
                <a:solidFill>
                  <a:srgbClr val="00B050"/>
                </a:solidFill>
                <a:latin typeface="Roboto Slab" panose="020B0604020202020204" charset="0"/>
                <a:ea typeface="Roboto Slab" panose="020B0604020202020204" charset="0"/>
              </a:rPr>
              <a:t>значения показателя </a:t>
            </a:r>
            <a:endParaRPr lang="ru-RU" sz="1200" dirty="0">
              <a:solidFill>
                <a:srgbClr val="00B050"/>
              </a:solidFill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507399" y="553781"/>
            <a:ext cx="1521570" cy="3095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dirty="0" smtClean="0">
                <a:latin typeface="Roboto Slab" panose="020B0604020202020204" charset="0"/>
                <a:ea typeface="Roboto Slab" panose="020B0604020202020204" charset="0"/>
              </a:rPr>
              <a:t>АНТИЛИДЕРЫ</a:t>
            </a:r>
            <a:endParaRPr lang="ru-RU" dirty="0">
              <a:latin typeface="Roboto Slab" panose="020B0604020202020204" charset="0"/>
              <a:ea typeface="Roboto Slab" panose="020B0604020202020204" charset="0"/>
              <a:cs typeface="Times New Roman" panose="02020603050405020304" pitchFamily="18" charset="0"/>
            </a:endParaRPr>
          </a:p>
        </p:txBody>
      </p:sp>
      <p:sp>
        <p:nvSpPr>
          <p:cNvPr id="33" name="Freeform 249"/>
          <p:cNvSpPr>
            <a:spLocks/>
          </p:cNvSpPr>
          <p:nvPr/>
        </p:nvSpPr>
        <p:spPr bwMode="auto">
          <a:xfrm>
            <a:off x="5570370" y="1939611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249"/>
          <p:cNvSpPr>
            <a:spLocks/>
          </p:cNvSpPr>
          <p:nvPr/>
        </p:nvSpPr>
        <p:spPr bwMode="auto">
          <a:xfrm>
            <a:off x="6958042" y="217152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249"/>
          <p:cNvSpPr>
            <a:spLocks/>
          </p:cNvSpPr>
          <p:nvPr/>
        </p:nvSpPr>
        <p:spPr bwMode="auto">
          <a:xfrm>
            <a:off x="5563319" y="2765192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49"/>
          <p:cNvSpPr>
            <a:spLocks/>
          </p:cNvSpPr>
          <p:nvPr/>
        </p:nvSpPr>
        <p:spPr bwMode="auto">
          <a:xfrm>
            <a:off x="5583621" y="2365653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49"/>
          <p:cNvSpPr>
            <a:spLocks/>
          </p:cNvSpPr>
          <p:nvPr/>
        </p:nvSpPr>
        <p:spPr bwMode="auto">
          <a:xfrm>
            <a:off x="5576291" y="2565000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249"/>
          <p:cNvSpPr>
            <a:spLocks/>
          </p:cNvSpPr>
          <p:nvPr/>
        </p:nvSpPr>
        <p:spPr bwMode="auto">
          <a:xfrm>
            <a:off x="6998784" y="3057304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249"/>
          <p:cNvSpPr>
            <a:spLocks/>
          </p:cNvSpPr>
          <p:nvPr/>
        </p:nvSpPr>
        <p:spPr bwMode="auto">
          <a:xfrm>
            <a:off x="8338241" y="3619817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49"/>
          <p:cNvSpPr>
            <a:spLocks/>
          </p:cNvSpPr>
          <p:nvPr/>
        </p:nvSpPr>
        <p:spPr bwMode="auto">
          <a:xfrm>
            <a:off x="5530754" y="4068416"/>
            <a:ext cx="195313" cy="153024"/>
          </a:xfrm>
          <a:custGeom>
            <a:avLst/>
            <a:gdLst>
              <a:gd name="T0" fmla="*/ 2227 w 2474"/>
              <a:gd name="T1" fmla="*/ 0 h 1870"/>
              <a:gd name="T2" fmla="*/ 2250 w 2474"/>
              <a:gd name="T3" fmla="*/ 1 h 1870"/>
              <a:gd name="T4" fmla="*/ 2271 w 2474"/>
              <a:gd name="T5" fmla="*/ 8 h 1870"/>
              <a:gd name="T6" fmla="*/ 2291 w 2474"/>
              <a:gd name="T7" fmla="*/ 17 h 1870"/>
              <a:gd name="T8" fmla="*/ 2311 w 2474"/>
              <a:gd name="T9" fmla="*/ 31 h 1870"/>
              <a:gd name="T10" fmla="*/ 2437 w 2474"/>
              <a:gd name="T11" fmla="*/ 150 h 1870"/>
              <a:gd name="T12" fmla="*/ 2453 w 2474"/>
              <a:gd name="T13" fmla="*/ 167 h 1870"/>
              <a:gd name="T14" fmla="*/ 2464 w 2474"/>
              <a:gd name="T15" fmla="*/ 186 h 1870"/>
              <a:gd name="T16" fmla="*/ 2471 w 2474"/>
              <a:gd name="T17" fmla="*/ 208 h 1870"/>
              <a:gd name="T18" fmla="*/ 2474 w 2474"/>
              <a:gd name="T19" fmla="*/ 230 h 1870"/>
              <a:gd name="T20" fmla="*/ 2473 w 2474"/>
              <a:gd name="T21" fmla="*/ 252 h 1870"/>
              <a:gd name="T22" fmla="*/ 2467 w 2474"/>
              <a:gd name="T23" fmla="*/ 273 h 1870"/>
              <a:gd name="T24" fmla="*/ 2458 w 2474"/>
              <a:gd name="T25" fmla="*/ 294 h 1870"/>
              <a:gd name="T26" fmla="*/ 2443 w 2474"/>
              <a:gd name="T27" fmla="*/ 313 h 1870"/>
              <a:gd name="T28" fmla="*/ 1030 w 2474"/>
              <a:gd name="T29" fmla="*/ 1830 h 1870"/>
              <a:gd name="T30" fmla="*/ 1013 w 2474"/>
              <a:gd name="T31" fmla="*/ 1846 h 1870"/>
              <a:gd name="T32" fmla="*/ 993 w 2474"/>
              <a:gd name="T33" fmla="*/ 1858 h 1870"/>
              <a:gd name="T34" fmla="*/ 970 w 2474"/>
              <a:gd name="T35" fmla="*/ 1865 h 1870"/>
              <a:gd name="T36" fmla="*/ 947 w 2474"/>
              <a:gd name="T37" fmla="*/ 1870 h 1870"/>
              <a:gd name="T38" fmla="*/ 924 w 2474"/>
              <a:gd name="T39" fmla="*/ 1870 h 1870"/>
              <a:gd name="T40" fmla="*/ 901 w 2474"/>
              <a:gd name="T41" fmla="*/ 1866 h 1870"/>
              <a:gd name="T42" fmla="*/ 879 w 2474"/>
              <a:gd name="T43" fmla="*/ 1858 h 1870"/>
              <a:gd name="T44" fmla="*/ 859 w 2474"/>
              <a:gd name="T45" fmla="*/ 1846 h 1870"/>
              <a:gd name="T46" fmla="*/ 46 w 2474"/>
              <a:gd name="T47" fmla="*/ 1245 h 1870"/>
              <a:gd name="T48" fmla="*/ 29 w 2474"/>
              <a:gd name="T49" fmla="*/ 1230 h 1870"/>
              <a:gd name="T50" fmla="*/ 16 w 2474"/>
              <a:gd name="T51" fmla="*/ 1211 h 1870"/>
              <a:gd name="T52" fmla="*/ 7 w 2474"/>
              <a:gd name="T53" fmla="*/ 1191 h 1870"/>
              <a:gd name="T54" fmla="*/ 1 w 2474"/>
              <a:gd name="T55" fmla="*/ 1170 h 1870"/>
              <a:gd name="T56" fmla="*/ 0 w 2474"/>
              <a:gd name="T57" fmla="*/ 1148 h 1870"/>
              <a:gd name="T58" fmla="*/ 4 w 2474"/>
              <a:gd name="T59" fmla="*/ 1125 h 1870"/>
              <a:gd name="T60" fmla="*/ 11 w 2474"/>
              <a:gd name="T61" fmla="*/ 1104 h 1870"/>
              <a:gd name="T62" fmla="*/ 23 w 2474"/>
              <a:gd name="T63" fmla="*/ 1085 h 1870"/>
              <a:gd name="T64" fmla="*/ 127 w 2474"/>
              <a:gd name="T65" fmla="*/ 946 h 1870"/>
              <a:gd name="T66" fmla="*/ 144 w 2474"/>
              <a:gd name="T67" fmla="*/ 928 h 1870"/>
              <a:gd name="T68" fmla="*/ 162 w 2474"/>
              <a:gd name="T69" fmla="*/ 915 h 1870"/>
              <a:gd name="T70" fmla="*/ 182 w 2474"/>
              <a:gd name="T71" fmla="*/ 906 h 1870"/>
              <a:gd name="T72" fmla="*/ 203 w 2474"/>
              <a:gd name="T73" fmla="*/ 901 h 1870"/>
              <a:gd name="T74" fmla="*/ 226 w 2474"/>
              <a:gd name="T75" fmla="*/ 900 h 1870"/>
              <a:gd name="T76" fmla="*/ 248 w 2474"/>
              <a:gd name="T77" fmla="*/ 903 h 1870"/>
              <a:gd name="T78" fmla="*/ 269 w 2474"/>
              <a:gd name="T79" fmla="*/ 910 h 1870"/>
              <a:gd name="T80" fmla="*/ 290 w 2474"/>
              <a:gd name="T81" fmla="*/ 922 h 1870"/>
              <a:gd name="T82" fmla="*/ 811 w 2474"/>
              <a:gd name="T83" fmla="*/ 1304 h 1870"/>
              <a:gd name="T84" fmla="*/ 831 w 2474"/>
              <a:gd name="T85" fmla="*/ 1316 h 1870"/>
              <a:gd name="T86" fmla="*/ 853 w 2474"/>
              <a:gd name="T87" fmla="*/ 1324 h 1870"/>
              <a:gd name="T88" fmla="*/ 876 w 2474"/>
              <a:gd name="T89" fmla="*/ 1328 h 1870"/>
              <a:gd name="T90" fmla="*/ 899 w 2474"/>
              <a:gd name="T91" fmla="*/ 1327 h 1870"/>
              <a:gd name="T92" fmla="*/ 923 w 2474"/>
              <a:gd name="T93" fmla="*/ 1323 h 1870"/>
              <a:gd name="T94" fmla="*/ 945 w 2474"/>
              <a:gd name="T95" fmla="*/ 1315 h 1870"/>
              <a:gd name="T96" fmla="*/ 964 w 2474"/>
              <a:gd name="T97" fmla="*/ 1304 h 1870"/>
              <a:gd name="T98" fmla="*/ 983 w 2474"/>
              <a:gd name="T99" fmla="*/ 1288 h 1870"/>
              <a:gd name="T100" fmla="*/ 2147 w 2474"/>
              <a:gd name="T101" fmla="*/ 37 h 1870"/>
              <a:gd name="T102" fmla="*/ 2164 w 2474"/>
              <a:gd name="T103" fmla="*/ 22 h 1870"/>
              <a:gd name="T104" fmla="*/ 2185 w 2474"/>
              <a:gd name="T105" fmla="*/ 11 h 1870"/>
              <a:gd name="T106" fmla="*/ 2205 w 2474"/>
              <a:gd name="T107" fmla="*/ 3 h 1870"/>
              <a:gd name="T108" fmla="*/ 2227 w 2474"/>
              <a:gd name="T109" fmla="*/ 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74" h="1870">
                <a:moveTo>
                  <a:pt x="2227" y="0"/>
                </a:moveTo>
                <a:lnTo>
                  <a:pt x="2250" y="1"/>
                </a:lnTo>
                <a:lnTo>
                  <a:pt x="2271" y="8"/>
                </a:lnTo>
                <a:lnTo>
                  <a:pt x="2291" y="17"/>
                </a:lnTo>
                <a:lnTo>
                  <a:pt x="2311" y="31"/>
                </a:lnTo>
                <a:lnTo>
                  <a:pt x="2437" y="150"/>
                </a:lnTo>
                <a:lnTo>
                  <a:pt x="2453" y="167"/>
                </a:lnTo>
                <a:lnTo>
                  <a:pt x="2464" y="186"/>
                </a:lnTo>
                <a:lnTo>
                  <a:pt x="2471" y="208"/>
                </a:lnTo>
                <a:lnTo>
                  <a:pt x="2474" y="230"/>
                </a:lnTo>
                <a:lnTo>
                  <a:pt x="2473" y="252"/>
                </a:lnTo>
                <a:lnTo>
                  <a:pt x="2467" y="273"/>
                </a:lnTo>
                <a:lnTo>
                  <a:pt x="2458" y="294"/>
                </a:lnTo>
                <a:lnTo>
                  <a:pt x="2443" y="313"/>
                </a:lnTo>
                <a:lnTo>
                  <a:pt x="1030" y="1830"/>
                </a:lnTo>
                <a:lnTo>
                  <a:pt x="1013" y="1846"/>
                </a:lnTo>
                <a:lnTo>
                  <a:pt x="993" y="1858"/>
                </a:lnTo>
                <a:lnTo>
                  <a:pt x="970" y="1865"/>
                </a:lnTo>
                <a:lnTo>
                  <a:pt x="947" y="1870"/>
                </a:lnTo>
                <a:lnTo>
                  <a:pt x="924" y="1870"/>
                </a:lnTo>
                <a:lnTo>
                  <a:pt x="901" y="1866"/>
                </a:lnTo>
                <a:lnTo>
                  <a:pt x="879" y="1858"/>
                </a:lnTo>
                <a:lnTo>
                  <a:pt x="859" y="1846"/>
                </a:lnTo>
                <a:lnTo>
                  <a:pt x="46" y="1245"/>
                </a:lnTo>
                <a:lnTo>
                  <a:pt x="29" y="1230"/>
                </a:lnTo>
                <a:lnTo>
                  <a:pt x="16" y="1211"/>
                </a:lnTo>
                <a:lnTo>
                  <a:pt x="7" y="1191"/>
                </a:lnTo>
                <a:lnTo>
                  <a:pt x="1" y="1170"/>
                </a:lnTo>
                <a:lnTo>
                  <a:pt x="0" y="1148"/>
                </a:lnTo>
                <a:lnTo>
                  <a:pt x="4" y="1125"/>
                </a:lnTo>
                <a:lnTo>
                  <a:pt x="11" y="1104"/>
                </a:lnTo>
                <a:lnTo>
                  <a:pt x="23" y="1085"/>
                </a:lnTo>
                <a:lnTo>
                  <a:pt x="127" y="946"/>
                </a:lnTo>
                <a:lnTo>
                  <a:pt x="144" y="928"/>
                </a:lnTo>
                <a:lnTo>
                  <a:pt x="162" y="915"/>
                </a:lnTo>
                <a:lnTo>
                  <a:pt x="182" y="906"/>
                </a:lnTo>
                <a:lnTo>
                  <a:pt x="203" y="901"/>
                </a:lnTo>
                <a:lnTo>
                  <a:pt x="226" y="900"/>
                </a:lnTo>
                <a:lnTo>
                  <a:pt x="248" y="903"/>
                </a:lnTo>
                <a:lnTo>
                  <a:pt x="269" y="910"/>
                </a:lnTo>
                <a:lnTo>
                  <a:pt x="290" y="922"/>
                </a:lnTo>
                <a:lnTo>
                  <a:pt x="811" y="1304"/>
                </a:lnTo>
                <a:lnTo>
                  <a:pt x="831" y="1316"/>
                </a:lnTo>
                <a:lnTo>
                  <a:pt x="853" y="1324"/>
                </a:lnTo>
                <a:lnTo>
                  <a:pt x="876" y="1328"/>
                </a:lnTo>
                <a:lnTo>
                  <a:pt x="899" y="1327"/>
                </a:lnTo>
                <a:lnTo>
                  <a:pt x="923" y="1323"/>
                </a:lnTo>
                <a:lnTo>
                  <a:pt x="945" y="1315"/>
                </a:lnTo>
                <a:lnTo>
                  <a:pt x="964" y="1304"/>
                </a:lnTo>
                <a:lnTo>
                  <a:pt x="983" y="1288"/>
                </a:lnTo>
                <a:lnTo>
                  <a:pt x="2147" y="37"/>
                </a:lnTo>
                <a:lnTo>
                  <a:pt x="2164" y="22"/>
                </a:lnTo>
                <a:lnTo>
                  <a:pt x="2185" y="11"/>
                </a:lnTo>
                <a:lnTo>
                  <a:pt x="2205" y="3"/>
                </a:lnTo>
                <a:lnTo>
                  <a:pt x="2227" y="0"/>
                </a:lnTo>
                <a:close/>
              </a:path>
            </a:pathLst>
          </a:custGeom>
          <a:solidFill>
            <a:srgbClr val="C42500"/>
          </a:solidFill>
          <a:ln w="0">
            <a:solidFill>
              <a:srgbClr val="C425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07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>
          <a:xfrm>
            <a:off x="8588216" y="102100"/>
            <a:ext cx="481500" cy="245100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15" name="Shape 67"/>
          <p:cNvSpPr/>
          <p:nvPr/>
        </p:nvSpPr>
        <p:spPr>
          <a:xfrm>
            <a:off x="1192696" y="6395"/>
            <a:ext cx="7891668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результаты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за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2021 год 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и </a:t>
            </a:r>
            <a:r>
              <a:rPr lang="en-US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1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полугодие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2022 года </a:t>
            </a:r>
            <a:endParaRPr lang="ru-RU" sz="2400" b="1" dirty="0">
              <a:solidFill>
                <a:srgbClr val="FF0000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664227" y="759804"/>
            <a:ext cx="5479773" cy="4439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Среднее число участников закупок </a:t>
            </a:r>
          </a:p>
        </p:txBody>
      </p:sp>
      <p:grpSp>
        <p:nvGrpSpPr>
          <p:cNvPr id="17" name="Group 137">
            <a:extLst>
              <a:ext uri="{FF2B5EF4-FFF2-40B4-BE49-F238E27FC236}">
                <a16:creationId xmlns:a16="http://schemas.microsoft.com/office/drawing/2014/main" id="{51F86525-1A5E-4B81-908D-454001BD3DFA}"/>
              </a:ext>
            </a:extLst>
          </p:cNvPr>
          <p:cNvGrpSpPr/>
          <p:nvPr/>
        </p:nvGrpSpPr>
        <p:grpSpPr>
          <a:xfrm flipH="1">
            <a:off x="552829" y="1342667"/>
            <a:ext cx="864096" cy="792088"/>
            <a:chOff x="8140700" y="1909763"/>
            <a:chExt cx="569913" cy="568325"/>
          </a:xfrm>
          <a:solidFill>
            <a:srgbClr val="194D8B"/>
          </a:solidFill>
        </p:grpSpPr>
        <p:sp>
          <p:nvSpPr>
            <p:cNvPr id="18" name="Freeform 57">
              <a:extLst>
                <a:ext uri="{FF2B5EF4-FFF2-40B4-BE49-F238E27FC236}">
                  <a16:creationId xmlns:a16="http://schemas.microsoft.com/office/drawing/2014/main" id="{2D06C3F3-6D9E-47B0-B47B-0C2C496DB7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0400" y="2049463"/>
              <a:ext cx="352425" cy="350838"/>
            </a:xfrm>
            <a:custGeom>
              <a:avLst/>
              <a:gdLst>
                <a:gd name="T0" fmla="*/ 955 w 2215"/>
                <a:gd name="T1" fmla="*/ 222 h 2209"/>
                <a:gd name="T2" fmla="*/ 742 w 2215"/>
                <a:gd name="T3" fmla="*/ 286 h 2209"/>
                <a:gd name="T4" fmla="*/ 555 w 2215"/>
                <a:gd name="T5" fmla="*/ 399 h 2209"/>
                <a:gd name="T6" fmla="*/ 401 w 2215"/>
                <a:gd name="T7" fmla="*/ 553 h 2209"/>
                <a:gd name="T8" fmla="*/ 287 w 2215"/>
                <a:gd name="T9" fmla="*/ 740 h 2209"/>
                <a:gd name="T10" fmla="*/ 223 w 2215"/>
                <a:gd name="T11" fmla="*/ 952 h 2209"/>
                <a:gd name="T12" fmla="*/ 213 w 2215"/>
                <a:gd name="T13" fmla="*/ 1181 h 2209"/>
                <a:gd name="T14" fmla="*/ 260 w 2215"/>
                <a:gd name="T15" fmla="*/ 1401 h 2209"/>
                <a:gd name="T16" fmla="*/ 358 w 2215"/>
                <a:gd name="T17" fmla="*/ 1598 h 2209"/>
                <a:gd name="T18" fmla="*/ 500 w 2215"/>
                <a:gd name="T19" fmla="*/ 1763 h 2209"/>
                <a:gd name="T20" fmla="*/ 676 w 2215"/>
                <a:gd name="T21" fmla="*/ 1890 h 2209"/>
                <a:gd name="T22" fmla="*/ 881 w 2215"/>
                <a:gd name="T23" fmla="*/ 1971 h 2209"/>
                <a:gd name="T24" fmla="*/ 1108 w 2215"/>
                <a:gd name="T25" fmla="*/ 2000 h 2209"/>
                <a:gd name="T26" fmla="*/ 1334 w 2215"/>
                <a:gd name="T27" fmla="*/ 1971 h 2209"/>
                <a:gd name="T28" fmla="*/ 1540 w 2215"/>
                <a:gd name="T29" fmla="*/ 1890 h 2209"/>
                <a:gd name="T30" fmla="*/ 1717 w 2215"/>
                <a:gd name="T31" fmla="*/ 1763 h 2209"/>
                <a:gd name="T32" fmla="*/ 1857 w 2215"/>
                <a:gd name="T33" fmla="*/ 1598 h 2209"/>
                <a:gd name="T34" fmla="*/ 1955 w 2215"/>
                <a:gd name="T35" fmla="*/ 1401 h 2209"/>
                <a:gd name="T36" fmla="*/ 2003 w 2215"/>
                <a:gd name="T37" fmla="*/ 1181 h 2209"/>
                <a:gd name="T38" fmla="*/ 1993 w 2215"/>
                <a:gd name="T39" fmla="*/ 952 h 2209"/>
                <a:gd name="T40" fmla="*/ 1928 w 2215"/>
                <a:gd name="T41" fmla="*/ 740 h 2209"/>
                <a:gd name="T42" fmla="*/ 1815 w 2215"/>
                <a:gd name="T43" fmla="*/ 553 h 2209"/>
                <a:gd name="T44" fmla="*/ 1661 w 2215"/>
                <a:gd name="T45" fmla="*/ 399 h 2209"/>
                <a:gd name="T46" fmla="*/ 1474 w 2215"/>
                <a:gd name="T47" fmla="*/ 286 h 2209"/>
                <a:gd name="T48" fmla="*/ 1261 w 2215"/>
                <a:gd name="T49" fmla="*/ 222 h 2209"/>
                <a:gd name="T50" fmla="*/ 1108 w 2215"/>
                <a:gd name="T51" fmla="*/ 0 h 2209"/>
                <a:gd name="T52" fmla="*/ 1361 w 2215"/>
                <a:gd name="T53" fmla="*/ 29 h 2209"/>
                <a:gd name="T54" fmla="*/ 1595 w 2215"/>
                <a:gd name="T55" fmla="*/ 113 h 2209"/>
                <a:gd name="T56" fmla="*/ 1801 w 2215"/>
                <a:gd name="T57" fmla="*/ 243 h 2209"/>
                <a:gd name="T58" fmla="*/ 1973 w 2215"/>
                <a:gd name="T59" fmla="*/ 414 h 2209"/>
                <a:gd name="T60" fmla="*/ 2103 w 2215"/>
                <a:gd name="T61" fmla="*/ 619 h 2209"/>
                <a:gd name="T62" fmla="*/ 2187 w 2215"/>
                <a:gd name="T63" fmla="*/ 851 h 2209"/>
                <a:gd name="T64" fmla="*/ 2215 w 2215"/>
                <a:gd name="T65" fmla="*/ 1104 h 2209"/>
                <a:gd name="T66" fmla="*/ 2187 w 2215"/>
                <a:gd name="T67" fmla="*/ 1358 h 2209"/>
                <a:gd name="T68" fmla="*/ 2103 w 2215"/>
                <a:gd name="T69" fmla="*/ 1590 h 2209"/>
                <a:gd name="T70" fmla="*/ 1973 w 2215"/>
                <a:gd name="T71" fmla="*/ 1795 h 2209"/>
                <a:gd name="T72" fmla="*/ 1801 w 2215"/>
                <a:gd name="T73" fmla="*/ 1967 h 2209"/>
                <a:gd name="T74" fmla="*/ 1595 w 2215"/>
                <a:gd name="T75" fmla="*/ 2097 h 2209"/>
                <a:gd name="T76" fmla="*/ 1361 w 2215"/>
                <a:gd name="T77" fmla="*/ 2180 h 2209"/>
                <a:gd name="T78" fmla="*/ 1108 w 2215"/>
                <a:gd name="T79" fmla="*/ 2209 h 2209"/>
                <a:gd name="T80" fmla="*/ 854 w 2215"/>
                <a:gd name="T81" fmla="*/ 2180 h 2209"/>
                <a:gd name="T82" fmla="*/ 621 w 2215"/>
                <a:gd name="T83" fmla="*/ 2097 h 2209"/>
                <a:gd name="T84" fmla="*/ 416 w 2215"/>
                <a:gd name="T85" fmla="*/ 1967 h 2209"/>
                <a:gd name="T86" fmla="*/ 244 w 2215"/>
                <a:gd name="T87" fmla="*/ 1795 h 2209"/>
                <a:gd name="T88" fmla="*/ 113 w 2215"/>
                <a:gd name="T89" fmla="*/ 1590 h 2209"/>
                <a:gd name="T90" fmla="*/ 30 w 2215"/>
                <a:gd name="T91" fmla="*/ 1358 h 2209"/>
                <a:gd name="T92" fmla="*/ 0 w 2215"/>
                <a:gd name="T93" fmla="*/ 1104 h 2209"/>
                <a:gd name="T94" fmla="*/ 30 w 2215"/>
                <a:gd name="T95" fmla="*/ 851 h 2209"/>
                <a:gd name="T96" fmla="*/ 113 w 2215"/>
                <a:gd name="T97" fmla="*/ 619 h 2209"/>
                <a:gd name="T98" fmla="*/ 244 w 2215"/>
                <a:gd name="T99" fmla="*/ 414 h 2209"/>
                <a:gd name="T100" fmla="*/ 416 w 2215"/>
                <a:gd name="T101" fmla="*/ 243 h 2209"/>
                <a:gd name="T102" fmla="*/ 621 w 2215"/>
                <a:gd name="T103" fmla="*/ 113 h 2209"/>
                <a:gd name="T104" fmla="*/ 854 w 2215"/>
                <a:gd name="T105" fmla="*/ 29 h 2209"/>
                <a:gd name="T106" fmla="*/ 1108 w 2215"/>
                <a:gd name="T107" fmla="*/ 0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15" h="2209">
                  <a:moveTo>
                    <a:pt x="1108" y="209"/>
                  </a:moveTo>
                  <a:lnTo>
                    <a:pt x="1030" y="212"/>
                  </a:lnTo>
                  <a:lnTo>
                    <a:pt x="955" y="222"/>
                  </a:lnTo>
                  <a:lnTo>
                    <a:pt x="881" y="237"/>
                  </a:lnTo>
                  <a:lnTo>
                    <a:pt x="811" y="259"/>
                  </a:lnTo>
                  <a:lnTo>
                    <a:pt x="742" y="286"/>
                  </a:lnTo>
                  <a:lnTo>
                    <a:pt x="676" y="320"/>
                  </a:lnTo>
                  <a:lnTo>
                    <a:pt x="614" y="357"/>
                  </a:lnTo>
                  <a:lnTo>
                    <a:pt x="555" y="399"/>
                  </a:lnTo>
                  <a:lnTo>
                    <a:pt x="500" y="447"/>
                  </a:lnTo>
                  <a:lnTo>
                    <a:pt x="448" y="498"/>
                  </a:lnTo>
                  <a:lnTo>
                    <a:pt x="401" y="553"/>
                  </a:lnTo>
                  <a:lnTo>
                    <a:pt x="358" y="612"/>
                  </a:lnTo>
                  <a:lnTo>
                    <a:pt x="321" y="674"/>
                  </a:lnTo>
                  <a:lnTo>
                    <a:pt x="287" y="740"/>
                  </a:lnTo>
                  <a:lnTo>
                    <a:pt x="260" y="808"/>
                  </a:lnTo>
                  <a:lnTo>
                    <a:pt x="239" y="879"/>
                  </a:lnTo>
                  <a:lnTo>
                    <a:pt x="223" y="952"/>
                  </a:lnTo>
                  <a:lnTo>
                    <a:pt x="213" y="1027"/>
                  </a:lnTo>
                  <a:lnTo>
                    <a:pt x="210" y="1104"/>
                  </a:lnTo>
                  <a:lnTo>
                    <a:pt x="213" y="1181"/>
                  </a:lnTo>
                  <a:lnTo>
                    <a:pt x="223" y="1257"/>
                  </a:lnTo>
                  <a:lnTo>
                    <a:pt x="239" y="1330"/>
                  </a:lnTo>
                  <a:lnTo>
                    <a:pt x="260" y="1401"/>
                  </a:lnTo>
                  <a:lnTo>
                    <a:pt x="287" y="1470"/>
                  </a:lnTo>
                  <a:lnTo>
                    <a:pt x="321" y="1535"/>
                  </a:lnTo>
                  <a:lnTo>
                    <a:pt x="358" y="1598"/>
                  </a:lnTo>
                  <a:lnTo>
                    <a:pt x="401" y="1656"/>
                  </a:lnTo>
                  <a:lnTo>
                    <a:pt x="448" y="1712"/>
                  </a:lnTo>
                  <a:lnTo>
                    <a:pt x="500" y="1763"/>
                  </a:lnTo>
                  <a:lnTo>
                    <a:pt x="555" y="1809"/>
                  </a:lnTo>
                  <a:lnTo>
                    <a:pt x="614" y="1852"/>
                  </a:lnTo>
                  <a:lnTo>
                    <a:pt x="676" y="1890"/>
                  </a:lnTo>
                  <a:lnTo>
                    <a:pt x="742" y="1922"/>
                  </a:lnTo>
                  <a:lnTo>
                    <a:pt x="811" y="1949"/>
                  </a:lnTo>
                  <a:lnTo>
                    <a:pt x="881" y="1971"/>
                  </a:lnTo>
                  <a:lnTo>
                    <a:pt x="955" y="1987"/>
                  </a:lnTo>
                  <a:lnTo>
                    <a:pt x="1030" y="1997"/>
                  </a:lnTo>
                  <a:lnTo>
                    <a:pt x="1108" y="2000"/>
                  </a:lnTo>
                  <a:lnTo>
                    <a:pt x="1185" y="1997"/>
                  </a:lnTo>
                  <a:lnTo>
                    <a:pt x="1261" y="1987"/>
                  </a:lnTo>
                  <a:lnTo>
                    <a:pt x="1334" y="1971"/>
                  </a:lnTo>
                  <a:lnTo>
                    <a:pt x="1406" y="1949"/>
                  </a:lnTo>
                  <a:lnTo>
                    <a:pt x="1474" y="1922"/>
                  </a:lnTo>
                  <a:lnTo>
                    <a:pt x="1540" y="1890"/>
                  </a:lnTo>
                  <a:lnTo>
                    <a:pt x="1603" y="1852"/>
                  </a:lnTo>
                  <a:lnTo>
                    <a:pt x="1661" y="1809"/>
                  </a:lnTo>
                  <a:lnTo>
                    <a:pt x="1717" y="1763"/>
                  </a:lnTo>
                  <a:lnTo>
                    <a:pt x="1768" y="1712"/>
                  </a:lnTo>
                  <a:lnTo>
                    <a:pt x="1815" y="1656"/>
                  </a:lnTo>
                  <a:lnTo>
                    <a:pt x="1857" y="1598"/>
                  </a:lnTo>
                  <a:lnTo>
                    <a:pt x="1895" y="1535"/>
                  </a:lnTo>
                  <a:lnTo>
                    <a:pt x="1928" y="1470"/>
                  </a:lnTo>
                  <a:lnTo>
                    <a:pt x="1955" y="1401"/>
                  </a:lnTo>
                  <a:lnTo>
                    <a:pt x="1977" y="1330"/>
                  </a:lnTo>
                  <a:lnTo>
                    <a:pt x="1993" y="1257"/>
                  </a:lnTo>
                  <a:lnTo>
                    <a:pt x="2003" y="1181"/>
                  </a:lnTo>
                  <a:lnTo>
                    <a:pt x="2006" y="1104"/>
                  </a:lnTo>
                  <a:lnTo>
                    <a:pt x="2003" y="1027"/>
                  </a:lnTo>
                  <a:lnTo>
                    <a:pt x="1993" y="952"/>
                  </a:lnTo>
                  <a:lnTo>
                    <a:pt x="1977" y="879"/>
                  </a:lnTo>
                  <a:lnTo>
                    <a:pt x="1955" y="808"/>
                  </a:lnTo>
                  <a:lnTo>
                    <a:pt x="1928" y="740"/>
                  </a:lnTo>
                  <a:lnTo>
                    <a:pt x="1895" y="674"/>
                  </a:lnTo>
                  <a:lnTo>
                    <a:pt x="1857" y="612"/>
                  </a:lnTo>
                  <a:lnTo>
                    <a:pt x="1815" y="553"/>
                  </a:lnTo>
                  <a:lnTo>
                    <a:pt x="1768" y="498"/>
                  </a:lnTo>
                  <a:lnTo>
                    <a:pt x="1717" y="447"/>
                  </a:lnTo>
                  <a:lnTo>
                    <a:pt x="1661" y="399"/>
                  </a:lnTo>
                  <a:lnTo>
                    <a:pt x="1603" y="357"/>
                  </a:lnTo>
                  <a:lnTo>
                    <a:pt x="1540" y="320"/>
                  </a:lnTo>
                  <a:lnTo>
                    <a:pt x="1474" y="286"/>
                  </a:lnTo>
                  <a:lnTo>
                    <a:pt x="1406" y="259"/>
                  </a:lnTo>
                  <a:lnTo>
                    <a:pt x="1334" y="237"/>
                  </a:lnTo>
                  <a:lnTo>
                    <a:pt x="1261" y="222"/>
                  </a:lnTo>
                  <a:lnTo>
                    <a:pt x="1185" y="212"/>
                  </a:lnTo>
                  <a:lnTo>
                    <a:pt x="1108" y="209"/>
                  </a:lnTo>
                  <a:close/>
                  <a:moveTo>
                    <a:pt x="1108" y="0"/>
                  </a:moveTo>
                  <a:lnTo>
                    <a:pt x="1195" y="3"/>
                  </a:lnTo>
                  <a:lnTo>
                    <a:pt x="1280" y="13"/>
                  </a:lnTo>
                  <a:lnTo>
                    <a:pt x="1361" y="29"/>
                  </a:lnTo>
                  <a:lnTo>
                    <a:pt x="1442" y="51"/>
                  </a:lnTo>
                  <a:lnTo>
                    <a:pt x="1520" y="79"/>
                  </a:lnTo>
                  <a:lnTo>
                    <a:pt x="1595" y="113"/>
                  </a:lnTo>
                  <a:lnTo>
                    <a:pt x="1667" y="151"/>
                  </a:lnTo>
                  <a:lnTo>
                    <a:pt x="1735" y="195"/>
                  </a:lnTo>
                  <a:lnTo>
                    <a:pt x="1801" y="243"/>
                  </a:lnTo>
                  <a:lnTo>
                    <a:pt x="1862" y="296"/>
                  </a:lnTo>
                  <a:lnTo>
                    <a:pt x="1919" y="353"/>
                  </a:lnTo>
                  <a:lnTo>
                    <a:pt x="1973" y="414"/>
                  </a:lnTo>
                  <a:lnTo>
                    <a:pt x="2020" y="479"/>
                  </a:lnTo>
                  <a:lnTo>
                    <a:pt x="2064" y="548"/>
                  </a:lnTo>
                  <a:lnTo>
                    <a:pt x="2103" y="619"/>
                  </a:lnTo>
                  <a:lnTo>
                    <a:pt x="2137" y="694"/>
                  </a:lnTo>
                  <a:lnTo>
                    <a:pt x="2164" y="771"/>
                  </a:lnTo>
                  <a:lnTo>
                    <a:pt x="2187" y="851"/>
                  </a:lnTo>
                  <a:lnTo>
                    <a:pt x="2202" y="934"/>
                  </a:lnTo>
                  <a:lnTo>
                    <a:pt x="2212" y="1018"/>
                  </a:lnTo>
                  <a:lnTo>
                    <a:pt x="2215" y="1104"/>
                  </a:lnTo>
                  <a:lnTo>
                    <a:pt x="2212" y="1191"/>
                  </a:lnTo>
                  <a:lnTo>
                    <a:pt x="2202" y="1276"/>
                  </a:lnTo>
                  <a:lnTo>
                    <a:pt x="2187" y="1358"/>
                  </a:lnTo>
                  <a:lnTo>
                    <a:pt x="2164" y="1437"/>
                  </a:lnTo>
                  <a:lnTo>
                    <a:pt x="2137" y="1515"/>
                  </a:lnTo>
                  <a:lnTo>
                    <a:pt x="2103" y="1590"/>
                  </a:lnTo>
                  <a:lnTo>
                    <a:pt x="2064" y="1662"/>
                  </a:lnTo>
                  <a:lnTo>
                    <a:pt x="2020" y="1730"/>
                  </a:lnTo>
                  <a:lnTo>
                    <a:pt x="1973" y="1795"/>
                  </a:lnTo>
                  <a:lnTo>
                    <a:pt x="1919" y="1856"/>
                  </a:lnTo>
                  <a:lnTo>
                    <a:pt x="1862" y="1913"/>
                  </a:lnTo>
                  <a:lnTo>
                    <a:pt x="1801" y="1967"/>
                  </a:lnTo>
                  <a:lnTo>
                    <a:pt x="1735" y="2014"/>
                  </a:lnTo>
                  <a:lnTo>
                    <a:pt x="1667" y="2058"/>
                  </a:lnTo>
                  <a:lnTo>
                    <a:pt x="1595" y="2097"/>
                  </a:lnTo>
                  <a:lnTo>
                    <a:pt x="1520" y="2130"/>
                  </a:lnTo>
                  <a:lnTo>
                    <a:pt x="1442" y="2158"/>
                  </a:lnTo>
                  <a:lnTo>
                    <a:pt x="1361" y="2180"/>
                  </a:lnTo>
                  <a:lnTo>
                    <a:pt x="1280" y="2196"/>
                  </a:lnTo>
                  <a:lnTo>
                    <a:pt x="1195" y="2205"/>
                  </a:lnTo>
                  <a:lnTo>
                    <a:pt x="1108" y="2209"/>
                  </a:lnTo>
                  <a:lnTo>
                    <a:pt x="1022" y="2205"/>
                  </a:lnTo>
                  <a:lnTo>
                    <a:pt x="937" y="2196"/>
                  </a:lnTo>
                  <a:lnTo>
                    <a:pt x="854" y="2180"/>
                  </a:lnTo>
                  <a:lnTo>
                    <a:pt x="774" y="2158"/>
                  </a:lnTo>
                  <a:lnTo>
                    <a:pt x="697" y="2130"/>
                  </a:lnTo>
                  <a:lnTo>
                    <a:pt x="621" y="2097"/>
                  </a:lnTo>
                  <a:lnTo>
                    <a:pt x="550" y="2058"/>
                  </a:lnTo>
                  <a:lnTo>
                    <a:pt x="481" y="2014"/>
                  </a:lnTo>
                  <a:lnTo>
                    <a:pt x="416" y="1967"/>
                  </a:lnTo>
                  <a:lnTo>
                    <a:pt x="355" y="1913"/>
                  </a:lnTo>
                  <a:lnTo>
                    <a:pt x="297" y="1856"/>
                  </a:lnTo>
                  <a:lnTo>
                    <a:pt x="244" y="1795"/>
                  </a:lnTo>
                  <a:lnTo>
                    <a:pt x="196" y="1730"/>
                  </a:lnTo>
                  <a:lnTo>
                    <a:pt x="151" y="1662"/>
                  </a:lnTo>
                  <a:lnTo>
                    <a:pt x="113" y="1590"/>
                  </a:lnTo>
                  <a:lnTo>
                    <a:pt x="80" y="1515"/>
                  </a:lnTo>
                  <a:lnTo>
                    <a:pt x="51" y="1437"/>
                  </a:lnTo>
                  <a:lnTo>
                    <a:pt x="30" y="1358"/>
                  </a:lnTo>
                  <a:lnTo>
                    <a:pt x="13" y="1276"/>
                  </a:lnTo>
                  <a:lnTo>
                    <a:pt x="4" y="1191"/>
                  </a:lnTo>
                  <a:lnTo>
                    <a:pt x="0" y="1104"/>
                  </a:lnTo>
                  <a:lnTo>
                    <a:pt x="4" y="1018"/>
                  </a:lnTo>
                  <a:lnTo>
                    <a:pt x="13" y="934"/>
                  </a:lnTo>
                  <a:lnTo>
                    <a:pt x="30" y="851"/>
                  </a:lnTo>
                  <a:lnTo>
                    <a:pt x="51" y="771"/>
                  </a:lnTo>
                  <a:lnTo>
                    <a:pt x="80" y="694"/>
                  </a:lnTo>
                  <a:lnTo>
                    <a:pt x="113" y="619"/>
                  </a:lnTo>
                  <a:lnTo>
                    <a:pt x="151" y="548"/>
                  </a:lnTo>
                  <a:lnTo>
                    <a:pt x="196" y="479"/>
                  </a:lnTo>
                  <a:lnTo>
                    <a:pt x="244" y="414"/>
                  </a:lnTo>
                  <a:lnTo>
                    <a:pt x="297" y="353"/>
                  </a:lnTo>
                  <a:lnTo>
                    <a:pt x="355" y="296"/>
                  </a:lnTo>
                  <a:lnTo>
                    <a:pt x="416" y="243"/>
                  </a:lnTo>
                  <a:lnTo>
                    <a:pt x="481" y="195"/>
                  </a:lnTo>
                  <a:lnTo>
                    <a:pt x="550" y="151"/>
                  </a:lnTo>
                  <a:lnTo>
                    <a:pt x="621" y="113"/>
                  </a:lnTo>
                  <a:lnTo>
                    <a:pt x="697" y="79"/>
                  </a:lnTo>
                  <a:lnTo>
                    <a:pt x="774" y="51"/>
                  </a:lnTo>
                  <a:lnTo>
                    <a:pt x="854" y="29"/>
                  </a:lnTo>
                  <a:lnTo>
                    <a:pt x="937" y="13"/>
                  </a:lnTo>
                  <a:lnTo>
                    <a:pt x="1022" y="3"/>
                  </a:lnTo>
                  <a:lnTo>
                    <a:pt x="1108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9">
              <a:extLst>
                <a:ext uri="{FF2B5EF4-FFF2-40B4-BE49-F238E27FC236}">
                  <a16:creationId xmlns:a16="http://schemas.microsoft.com/office/drawing/2014/main" id="{083D3593-D347-4542-BD9B-2BD294D43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188" y="2127251"/>
              <a:ext cx="196850" cy="195263"/>
            </a:xfrm>
            <a:custGeom>
              <a:avLst/>
              <a:gdLst>
                <a:gd name="T0" fmla="*/ 682 w 1238"/>
                <a:gd name="T1" fmla="*/ 3 h 1234"/>
                <a:gd name="T2" fmla="*/ 803 w 1238"/>
                <a:gd name="T3" fmla="*/ 28 h 1234"/>
                <a:gd name="T4" fmla="*/ 914 w 1238"/>
                <a:gd name="T5" fmla="*/ 75 h 1234"/>
                <a:gd name="T6" fmla="*/ 1013 w 1238"/>
                <a:gd name="T7" fmla="*/ 142 h 1234"/>
                <a:gd name="T8" fmla="*/ 1096 w 1238"/>
                <a:gd name="T9" fmla="*/ 226 h 1234"/>
                <a:gd name="T10" fmla="*/ 1163 w 1238"/>
                <a:gd name="T11" fmla="*/ 323 h 1234"/>
                <a:gd name="T12" fmla="*/ 1211 w 1238"/>
                <a:gd name="T13" fmla="*/ 434 h 1234"/>
                <a:gd name="T14" fmla="*/ 1234 w 1238"/>
                <a:gd name="T15" fmla="*/ 554 h 1234"/>
                <a:gd name="T16" fmla="*/ 1234 w 1238"/>
                <a:gd name="T17" fmla="*/ 680 h 1234"/>
                <a:gd name="T18" fmla="*/ 1211 w 1238"/>
                <a:gd name="T19" fmla="*/ 801 h 1234"/>
                <a:gd name="T20" fmla="*/ 1163 w 1238"/>
                <a:gd name="T21" fmla="*/ 911 h 1234"/>
                <a:gd name="T22" fmla="*/ 1096 w 1238"/>
                <a:gd name="T23" fmla="*/ 1010 h 1234"/>
                <a:gd name="T24" fmla="*/ 1013 w 1238"/>
                <a:gd name="T25" fmla="*/ 1093 h 1234"/>
                <a:gd name="T26" fmla="*/ 914 w 1238"/>
                <a:gd name="T27" fmla="*/ 1160 h 1234"/>
                <a:gd name="T28" fmla="*/ 803 w 1238"/>
                <a:gd name="T29" fmla="*/ 1207 h 1234"/>
                <a:gd name="T30" fmla="*/ 682 w 1238"/>
                <a:gd name="T31" fmla="*/ 1231 h 1234"/>
                <a:gd name="T32" fmla="*/ 556 w 1238"/>
                <a:gd name="T33" fmla="*/ 1231 h 1234"/>
                <a:gd name="T34" fmla="*/ 435 w 1238"/>
                <a:gd name="T35" fmla="*/ 1207 h 1234"/>
                <a:gd name="T36" fmla="*/ 324 w 1238"/>
                <a:gd name="T37" fmla="*/ 1160 h 1234"/>
                <a:gd name="T38" fmla="*/ 226 w 1238"/>
                <a:gd name="T39" fmla="*/ 1093 h 1234"/>
                <a:gd name="T40" fmla="*/ 142 w 1238"/>
                <a:gd name="T41" fmla="*/ 1010 h 1234"/>
                <a:gd name="T42" fmla="*/ 75 w 1238"/>
                <a:gd name="T43" fmla="*/ 911 h 1234"/>
                <a:gd name="T44" fmla="*/ 28 w 1238"/>
                <a:gd name="T45" fmla="*/ 801 h 1234"/>
                <a:gd name="T46" fmla="*/ 3 w 1238"/>
                <a:gd name="T47" fmla="*/ 680 h 1234"/>
                <a:gd name="T48" fmla="*/ 3 w 1238"/>
                <a:gd name="T49" fmla="*/ 593 h 1234"/>
                <a:gd name="T50" fmla="*/ 24 w 1238"/>
                <a:gd name="T51" fmla="*/ 552 h 1234"/>
                <a:gd name="T52" fmla="*/ 58 w 1238"/>
                <a:gd name="T53" fmla="*/ 524 h 1234"/>
                <a:gd name="T54" fmla="*/ 105 w 1238"/>
                <a:gd name="T55" fmla="*/ 513 h 1234"/>
                <a:gd name="T56" fmla="*/ 151 w 1238"/>
                <a:gd name="T57" fmla="*/ 524 h 1234"/>
                <a:gd name="T58" fmla="*/ 187 w 1238"/>
                <a:gd name="T59" fmla="*/ 552 h 1234"/>
                <a:gd name="T60" fmla="*/ 208 w 1238"/>
                <a:gd name="T61" fmla="*/ 593 h 1234"/>
                <a:gd name="T62" fmla="*/ 213 w 1238"/>
                <a:gd name="T63" fmla="*/ 668 h 1234"/>
                <a:gd name="T64" fmla="*/ 237 w 1238"/>
                <a:gd name="T65" fmla="*/ 765 h 1234"/>
                <a:gd name="T66" fmla="*/ 284 w 1238"/>
                <a:gd name="T67" fmla="*/ 850 h 1234"/>
                <a:gd name="T68" fmla="*/ 348 w 1238"/>
                <a:gd name="T69" fmla="*/ 923 h 1234"/>
                <a:gd name="T70" fmla="*/ 427 w 1238"/>
                <a:gd name="T71" fmla="*/ 977 h 1234"/>
                <a:gd name="T72" fmla="*/ 519 w 1238"/>
                <a:gd name="T73" fmla="*/ 1013 h 1234"/>
                <a:gd name="T74" fmla="*/ 619 w 1238"/>
                <a:gd name="T75" fmla="*/ 1026 h 1234"/>
                <a:gd name="T76" fmla="*/ 720 w 1238"/>
                <a:gd name="T77" fmla="*/ 1013 h 1234"/>
                <a:gd name="T78" fmla="*/ 811 w 1238"/>
                <a:gd name="T79" fmla="*/ 977 h 1234"/>
                <a:gd name="T80" fmla="*/ 891 w 1238"/>
                <a:gd name="T81" fmla="*/ 923 h 1234"/>
                <a:gd name="T82" fmla="*/ 955 w 1238"/>
                <a:gd name="T83" fmla="*/ 850 h 1234"/>
                <a:gd name="T84" fmla="*/ 1001 w 1238"/>
                <a:gd name="T85" fmla="*/ 765 h 1234"/>
                <a:gd name="T86" fmla="*/ 1026 w 1238"/>
                <a:gd name="T87" fmla="*/ 668 h 1234"/>
                <a:gd name="T88" fmla="*/ 1026 w 1238"/>
                <a:gd name="T89" fmla="*/ 566 h 1234"/>
                <a:gd name="T90" fmla="*/ 1001 w 1238"/>
                <a:gd name="T91" fmla="*/ 470 h 1234"/>
                <a:gd name="T92" fmla="*/ 955 w 1238"/>
                <a:gd name="T93" fmla="*/ 385 h 1234"/>
                <a:gd name="T94" fmla="*/ 891 w 1238"/>
                <a:gd name="T95" fmla="*/ 312 h 1234"/>
                <a:gd name="T96" fmla="*/ 811 w 1238"/>
                <a:gd name="T97" fmla="*/ 257 h 1234"/>
                <a:gd name="T98" fmla="*/ 720 w 1238"/>
                <a:gd name="T99" fmla="*/ 222 h 1234"/>
                <a:gd name="T100" fmla="*/ 619 w 1238"/>
                <a:gd name="T101" fmla="*/ 209 h 1234"/>
                <a:gd name="T102" fmla="*/ 573 w 1238"/>
                <a:gd name="T103" fmla="*/ 198 h 1234"/>
                <a:gd name="T104" fmla="*/ 537 w 1238"/>
                <a:gd name="T105" fmla="*/ 170 h 1234"/>
                <a:gd name="T106" fmla="*/ 518 w 1238"/>
                <a:gd name="T107" fmla="*/ 129 h 1234"/>
                <a:gd name="T108" fmla="*/ 518 w 1238"/>
                <a:gd name="T109" fmla="*/ 81 h 1234"/>
                <a:gd name="T110" fmla="*/ 537 w 1238"/>
                <a:gd name="T111" fmla="*/ 40 h 1234"/>
                <a:gd name="T112" fmla="*/ 573 w 1238"/>
                <a:gd name="T113" fmla="*/ 11 h 1234"/>
                <a:gd name="T114" fmla="*/ 619 w 1238"/>
                <a:gd name="T115" fmla="*/ 0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8" h="1234">
                  <a:moveTo>
                    <a:pt x="619" y="0"/>
                  </a:moveTo>
                  <a:lnTo>
                    <a:pt x="682" y="3"/>
                  </a:lnTo>
                  <a:lnTo>
                    <a:pt x="744" y="13"/>
                  </a:lnTo>
                  <a:lnTo>
                    <a:pt x="803" y="28"/>
                  </a:lnTo>
                  <a:lnTo>
                    <a:pt x="860" y="49"/>
                  </a:lnTo>
                  <a:lnTo>
                    <a:pt x="914" y="75"/>
                  </a:lnTo>
                  <a:lnTo>
                    <a:pt x="965" y="106"/>
                  </a:lnTo>
                  <a:lnTo>
                    <a:pt x="1013" y="142"/>
                  </a:lnTo>
                  <a:lnTo>
                    <a:pt x="1056" y="181"/>
                  </a:lnTo>
                  <a:lnTo>
                    <a:pt x="1096" y="226"/>
                  </a:lnTo>
                  <a:lnTo>
                    <a:pt x="1132" y="273"/>
                  </a:lnTo>
                  <a:lnTo>
                    <a:pt x="1163" y="323"/>
                  </a:lnTo>
                  <a:lnTo>
                    <a:pt x="1189" y="377"/>
                  </a:lnTo>
                  <a:lnTo>
                    <a:pt x="1211" y="434"/>
                  </a:lnTo>
                  <a:lnTo>
                    <a:pt x="1226" y="494"/>
                  </a:lnTo>
                  <a:lnTo>
                    <a:pt x="1234" y="554"/>
                  </a:lnTo>
                  <a:lnTo>
                    <a:pt x="1238" y="617"/>
                  </a:lnTo>
                  <a:lnTo>
                    <a:pt x="1234" y="680"/>
                  </a:lnTo>
                  <a:lnTo>
                    <a:pt x="1226" y="742"/>
                  </a:lnTo>
                  <a:lnTo>
                    <a:pt x="1211" y="801"/>
                  </a:lnTo>
                  <a:lnTo>
                    <a:pt x="1189" y="858"/>
                  </a:lnTo>
                  <a:lnTo>
                    <a:pt x="1163" y="911"/>
                  </a:lnTo>
                  <a:lnTo>
                    <a:pt x="1132" y="962"/>
                  </a:lnTo>
                  <a:lnTo>
                    <a:pt x="1096" y="1010"/>
                  </a:lnTo>
                  <a:lnTo>
                    <a:pt x="1056" y="1053"/>
                  </a:lnTo>
                  <a:lnTo>
                    <a:pt x="1013" y="1093"/>
                  </a:lnTo>
                  <a:lnTo>
                    <a:pt x="965" y="1129"/>
                  </a:lnTo>
                  <a:lnTo>
                    <a:pt x="914" y="1160"/>
                  </a:lnTo>
                  <a:lnTo>
                    <a:pt x="860" y="1186"/>
                  </a:lnTo>
                  <a:lnTo>
                    <a:pt x="803" y="1207"/>
                  </a:lnTo>
                  <a:lnTo>
                    <a:pt x="744" y="1223"/>
                  </a:lnTo>
                  <a:lnTo>
                    <a:pt x="682" y="1231"/>
                  </a:lnTo>
                  <a:lnTo>
                    <a:pt x="619" y="1234"/>
                  </a:lnTo>
                  <a:lnTo>
                    <a:pt x="556" y="1231"/>
                  </a:lnTo>
                  <a:lnTo>
                    <a:pt x="495" y="1223"/>
                  </a:lnTo>
                  <a:lnTo>
                    <a:pt x="435" y="1207"/>
                  </a:lnTo>
                  <a:lnTo>
                    <a:pt x="378" y="1186"/>
                  </a:lnTo>
                  <a:lnTo>
                    <a:pt x="324" y="1160"/>
                  </a:lnTo>
                  <a:lnTo>
                    <a:pt x="274" y="1129"/>
                  </a:lnTo>
                  <a:lnTo>
                    <a:pt x="226" y="1093"/>
                  </a:lnTo>
                  <a:lnTo>
                    <a:pt x="181" y="1053"/>
                  </a:lnTo>
                  <a:lnTo>
                    <a:pt x="142" y="1010"/>
                  </a:lnTo>
                  <a:lnTo>
                    <a:pt x="106" y="962"/>
                  </a:lnTo>
                  <a:lnTo>
                    <a:pt x="75" y="911"/>
                  </a:lnTo>
                  <a:lnTo>
                    <a:pt x="49" y="858"/>
                  </a:lnTo>
                  <a:lnTo>
                    <a:pt x="28" y="801"/>
                  </a:lnTo>
                  <a:lnTo>
                    <a:pt x="13" y="742"/>
                  </a:lnTo>
                  <a:lnTo>
                    <a:pt x="3" y="680"/>
                  </a:lnTo>
                  <a:lnTo>
                    <a:pt x="0" y="617"/>
                  </a:lnTo>
                  <a:lnTo>
                    <a:pt x="3" y="593"/>
                  </a:lnTo>
                  <a:lnTo>
                    <a:pt x="11" y="572"/>
                  </a:lnTo>
                  <a:lnTo>
                    <a:pt x="24" y="552"/>
                  </a:lnTo>
                  <a:lnTo>
                    <a:pt x="40" y="536"/>
                  </a:lnTo>
                  <a:lnTo>
                    <a:pt x="58" y="524"/>
                  </a:lnTo>
                  <a:lnTo>
                    <a:pt x="81" y="516"/>
                  </a:lnTo>
                  <a:lnTo>
                    <a:pt x="105" y="513"/>
                  </a:lnTo>
                  <a:lnTo>
                    <a:pt x="129" y="516"/>
                  </a:lnTo>
                  <a:lnTo>
                    <a:pt x="151" y="524"/>
                  </a:lnTo>
                  <a:lnTo>
                    <a:pt x="171" y="536"/>
                  </a:lnTo>
                  <a:lnTo>
                    <a:pt x="187" y="552"/>
                  </a:lnTo>
                  <a:lnTo>
                    <a:pt x="199" y="572"/>
                  </a:lnTo>
                  <a:lnTo>
                    <a:pt x="208" y="593"/>
                  </a:lnTo>
                  <a:lnTo>
                    <a:pt x="210" y="617"/>
                  </a:lnTo>
                  <a:lnTo>
                    <a:pt x="213" y="668"/>
                  </a:lnTo>
                  <a:lnTo>
                    <a:pt x="223" y="718"/>
                  </a:lnTo>
                  <a:lnTo>
                    <a:pt x="237" y="765"/>
                  </a:lnTo>
                  <a:lnTo>
                    <a:pt x="258" y="809"/>
                  </a:lnTo>
                  <a:lnTo>
                    <a:pt x="284" y="850"/>
                  </a:lnTo>
                  <a:lnTo>
                    <a:pt x="313" y="888"/>
                  </a:lnTo>
                  <a:lnTo>
                    <a:pt x="348" y="923"/>
                  </a:lnTo>
                  <a:lnTo>
                    <a:pt x="386" y="952"/>
                  </a:lnTo>
                  <a:lnTo>
                    <a:pt x="427" y="977"/>
                  </a:lnTo>
                  <a:lnTo>
                    <a:pt x="471" y="998"/>
                  </a:lnTo>
                  <a:lnTo>
                    <a:pt x="519" y="1013"/>
                  </a:lnTo>
                  <a:lnTo>
                    <a:pt x="568" y="1023"/>
                  </a:lnTo>
                  <a:lnTo>
                    <a:pt x="619" y="1026"/>
                  </a:lnTo>
                  <a:lnTo>
                    <a:pt x="670" y="1023"/>
                  </a:lnTo>
                  <a:lnTo>
                    <a:pt x="720" y="1013"/>
                  </a:lnTo>
                  <a:lnTo>
                    <a:pt x="767" y="998"/>
                  </a:lnTo>
                  <a:lnTo>
                    <a:pt x="811" y="977"/>
                  </a:lnTo>
                  <a:lnTo>
                    <a:pt x="853" y="952"/>
                  </a:lnTo>
                  <a:lnTo>
                    <a:pt x="891" y="923"/>
                  </a:lnTo>
                  <a:lnTo>
                    <a:pt x="926" y="888"/>
                  </a:lnTo>
                  <a:lnTo>
                    <a:pt x="955" y="850"/>
                  </a:lnTo>
                  <a:lnTo>
                    <a:pt x="980" y="809"/>
                  </a:lnTo>
                  <a:lnTo>
                    <a:pt x="1001" y="765"/>
                  </a:lnTo>
                  <a:lnTo>
                    <a:pt x="1016" y="718"/>
                  </a:lnTo>
                  <a:lnTo>
                    <a:pt x="1026" y="668"/>
                  </a:lnTo>
                  <a:lnTo>
                    <a:pt x="1029" y="617"/>
                  </a:lnTo>
                  <a:lnTo>
                    <a:pt x="1026" y="566"/>
                  </a:lnTo>
                  <a:lnTo>
                    <a:pt x="1016" y="517"/>
                  </a:lnTo>
                  <a:lnTo>
                    <a:pt x="1001" y="470"/>
                  </a:lnTo>
                  <a:lnTo>
                    <a:pt x="980" y="426"/>
                  </a:lnTo>
                  <a:lnTo>
                    <a:pt x="955" y="385"/>
                  </a:lnTo>
                  <a:lnTo>
                    <a:pt x="926" y="347"/>
                  </a:lnTo>
                  <a:lnTo>
                    <a:pt x="891" y="312"/>
                  </a:lnTo>
                  <a:lnTo>
                    <a:pt x="853" y="283"/>
                  </a:lnTo>
                  <a:lnTo>
                    <a:pt x="811" y="257"/>
                  </a:lnTo>
                  <a:lnTo>
                    <a:pt x="767" y="236"/>
                  </a:lnTo>
                  <a:lnTo>
                    <a:pt x="720" y="222"/>
                  </a:lnTo>
                  <a:lnTo>
                    <a:pt x="670" y="213"/>
                  </a:lnTo>
                  <a:lnTo>
                    <a:pt x="619" y="209"/>
                  </a:lnTo>
                  <a:lnTo>
                    <a:pt x="595" y="207"/>
                  </a:lnTo>
                  <a:lnTo>
                    <a:pt x="573" y="198"/>
                  </a:lnTo>
                  <a:lnTo>
                    <a:pt x="553" y="187"/>
                  </a:lnTo>
                  <a:lnTo>
                    <a:pt x="537" y="170"/>
                  </a:lnTo>
                  <a:lnTo>
                    <a:pt x="525" y="151"/>
                  </a:lnTo>
                  <a:lnTo>
                    <a:pt x="518" y="129"/>
                  </a:lnTo>
                  <a:lnTo>
                    <a:pt x="514" y="105"/>
                  </a:lnTo>
                  <a:lnTo>
                    <a:pt x="518" y="81"/>
                  </a:lnTo>
                  <a:lnTo>
                    <a:pt x="525" y="58"/>
                  </a:lnTo>
                  <a:lnTo>
                    <a:pt x="537" y="40"/>
                  </a:lnTo>
                  <a:lnTo>
                    <a:pt x="553" y="24"/>
                  </a:lnTo>
                  <a:lnTo>
                    <a:pt x="573" y="11"/>
                  </a:lnTo>
                  <a:lnTo>
                    <a:pt x="595" y="3"/>
                  </a:lnTo>
                  <a:lnTo>
                    <a:pt x="619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1">
              <a:extLst>
                <a:ext uri="{FF2B5EF4-FFF2-40B4-BE49-F238E27FC236}">
                  <a16:creationId xmlns:a16="http://schemas.microsoft.com/office/drawing/2014/main" id="{2B4E8971-C679-47C3-B425-95771969EC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0700" y="1909763"/>
              <a:ext cx="569913" cy="568325"/>
            </a:xfrm>
            <a:custGeom>
              <a:avLst/>
              <a:gdLst>
                <a:gd name="T0" fmla="*/ 623 w 3589"/>
                <a:gd name="T1" fmla="*/ 622 h 3579"/>
                <a:gd name="T2" fmla="*/ 485 w 3589"/>
                <a:gd name="T3" fmla="*/ 0 h 3579"/>
                <a:gd name="T4" fmla="*/ 829 w 3589"/>
                <a:gd name="T5" fmla="*/ 310 h 3579"/>
                <a:gd name="T6" fmla="*/ 860 w 3589"/>
                <a:gd name="T7" fmla="*/ 396 h 3579"/>
                <a:gd name="T8" fmla="*/ 1083 w 3589"/>
                <a:gd name="T9" fmla="*/ 669 h 3579"/>
                <a:gd name="T10" fmla="*/ 1417 w 3589"/>
                <a:gd name="T11" fmla="*/ 494 h 3579"/>
                <a:gd name="T12" fmla="*/ 1791 w 3589"/>
                <a:gd name="T13" fmla="*/ 400 h 3579"/>
                <a:gd name="T14" fmla="*/ 2198 w 3589"/>
                <a:gd name="T15" fmla="*/ 401 h 3579"/>
                <a:gd name="T16" fmla="*/ 2588 w 3589"/>
                <a:gd name="T17" fmla="*/ 505 h 3579"/>
                <a:gd name="T18" fmla="*/ 2933 w 3589"/>
                <a:gd name="T19" fmla="*/ 697 h 3579"/>
                <a:gd name="T20" fmla="*/ 3219 w 3589"/>
                <a:gd name="T21" fmla="*/ 965 h 3579"/>
                <a:gd name="T22" fmla="*/ 3432 w 3589"/>
                <a:gd name="T23" fmla="*/ 1295 h 3579"/>
                <a:gd name="T24" fmla="*/ 3559 w 3589"/>
                <a:gd name="T25" fmla="*/ 1675 h 3579"/>
                <a:gd name="T26" fmla="*/ 3586 w 3589"/>
                <a:gd name="T27" fmla="*/ 2007 h 3579"/>
                <a:gd name="T28" fmla="*/ 3530 w 3589"/>
                <a:gd name="T29" fmla="*/ 2078 h 3579"/>
                <a:gd name="T30" fmla="*/ 3438 w 3589"/>
                <a:gd name="T31" fmla="*/ 2078 h 3579"/>
                <a:gd name="T32" fmla="*/ 3382 w 3589"/>
                <a:gd name="T33" fmla="*/ 2007 h 3579"/>
                <a:gd name="T34" fmla="*/ 3349 w 3589"/>
                <a:gd name="T35" fmla="*/ 1692 h 3579"/>
                <a:gd name="T36" fmla="*/ 3220 w 3589"/>
                <a:gd name="T37" fmla="*/ 1339 h 3579"/>
                <a:gd name="T38" fmla="*/ 3004 w 3589"/>
                <a:gd name="T39" fmla="*/ 1037 h 3579"/>
                <a:gd name="T40" fmla="*/ 2717 w 3589"/>
                <a:gd name="T41" fmla="*/ 803 h 3579"/>
                <a:gd name="T42" fmla="*/ 2374 w 3589"/>
                <a:gd name="T43" fmla="*/ 651 h 3579"/>
                <a:gd name="T44" fmla="*/ 1989 w 3589"/>
                <a:gd name="T45" fmla="*/ 597 h 3579"/>
                <a:gd name="T46" fmla="*/ 1625 w 3589"/>
                <a:gd name="T47" fmla="*/ 646 h 3579"/>
                <a:gd name="T48" fmla="*/ 1298 w 3589"/>
                <a:gd name="T49" fmla="*/ 781 h 3579"/>
                <a:gd name="T50" fmla="*/ 2066 w 3589"/>
                <a:gd name="T51" fmla="*/ 1913 h 3579"/>
                <a:gd name="T52" fmla="*/ 2096 w 3589"/>
                <a:gd name="T53" fmla="*/ 1998 h 3579"/>
                <a:gd name="T54" fmla="*/ 2050 w 3589"/>
                <a:gd name="T55" fmla="*/ 2074 h 3579"/>
                <a:gd name="T56" fmla="*/ 1972 w 3589"/>
                <a:gd name="T57" fmla="*/ 2090 h 3579"/>
                <a:gd name="T58" fmla="*/ 935 w 3589"/>
                <a:gd name="T59" fmla="*/ 1081 h 3579"/>
                <a:gd name="T60" fmla="*/ 741 w 3589"/>
                <a:gd name="T61" fmla="*/ 1372 h 3579"/>
                <a:gd name="T62" fmla="*/ 626 w 3589"/>
                <a:gd name="T63" fmla="*/ 1709 h 3579"/>
                <a:gd name="T64" fmla="*/ 602 w 3589"/>
                <a:gd name="T65" fmla="*/ 2082 h 3579"/>
                <a:gd name="T66" fmla="*/ 682 w 3589"/>
                <a:gd name="T67" fmla="*/ 2457 h 3579"/>
                <a:gd name="T68" fmla="*/ 856 w 3589"/>
                <a:gd name="T69" fmla="*/ 2787 h 3579"/>
                <a:gd name="T70" fmla="*/ 1110 w 3589"/>
                <a:gd name="T71" fmla="*/ 3057 h 3579"/>
                <a:gd name="T72" fmla="*/ 1426 w 3589"/>
                <a:gd name="T73" fmla="*/ 3251 h 3579"/>
                <a:gd name="T74" fmla="*/ 1793 w 3589"/>
                <a:gd name="T75" fmla="*/ 3357 h 3579"/>
                <a:gd name="T76" fmla="*/ 2161 w 3589"/>
                <a:gd name="T77" fmla="*/ 3360 h 3579"/>
                <a:gd name="T78" fmla="*/ 2488 w 3589"/>
                <a:gd name="T79" fmla="*/ 3277 h 3579"/>
                <a:gd name="T80" fmla="*/ 2786 w 3589"/>
                <a:gd name="T81" fmla="*/ 3119 h 3579"/>
                <a:gd name="T82" fmla="*/ 3040 w 3589"/>
                <a:gd name="T83" fmla="*/ 2892 h 3579"/>
                <a:gd name="T84" fmla="*/ 3123 w 3589"/>
                <a:gd name="T85" fmla="*/ 2855 h 3579"/>
                <a:gd name="T86" fmla="*/ 3204 w 3589"/>
                <a:gd name="T87" fmla="*/ 2899 h 3579"/>
                <a:gd name="T88" fmla="*/ 3220 w 3589"/>
                <a:gd name="T89" fmla="*/ 2987 h 3579"/>
                <a:gd name="T90" fmla="*/ 3069 w 3589"/>
                <a:gd name="T91" fmla="*/ 3160 h 3579"/>
                <a:gd name="T92" fmla="*/ 2774 w 3589"/>
                <a:gd name="T93" fmla="*/ 3374 h 3579"/>
                <a:gd name="T94" fmla="*/ 2441 w 3589"/>
                <a:gd name="T95" fmla="*/ 3514 h 3579"/>
                <a:gd name="T96" fmla="*/ 2081 w 3589"/>
                <a:gd name="T97" fmla="*/ 3577 h 3579"/>
                <a:gd name="T98" fmla="*/ 1680 w 3589"/>
                <a:gd name="T99" fmla="*/ 3549 h 3579"/>
                <a:gd name="T100" fmla="*/ 1299 w 3589"/>
                <a:gd name="T101" fmla="*/ 3423 h 3579"/>
                <a:gd name="T102" fmla="*/ 967 w 3589"/>
                <a:gd name="T103" fmla="*/ 3210 h 3579"/>
                <a:gd name="T104" fmla="*/ 699 w 3589"/>
                <a:gd name="T105" fmla="*/ 2925 h 3579"/>
                <a:gd name="T106" fmla="*/ 506 w 3589"/>
                <a:gd name="T107" fmla="*/ 2581 h 3579"/>
                <a:gd name="T108" fmla="*/ 403 w 3589"/>
                <a:gd name="T109" fmla="*/ 2191 h 3579"/>
                <a:gd name="T110" fmla="*/ 402 w 3589"/>
                <a:gd name="T111" fmla="*/ 1786 h 3579"/>
                <a:gd name="T112" fmla="*/ 495 w 3589"/>
                <a:gd name="T113" fmla="*/ 1413 h 3579"/>
                <a:gd name="T114" fmla="*/ 671 w 3589"/>
                <a:gd name="T115" fmla="*/ 1080 h 3579"/>
                <a:gd name="T116" fmla="*/ 397 w 3589"/>
                <a:gd name="T117" fmla="*/ 857 h 3579"/>
                <a:gd name="T118" fmla="*/ 328 w 3589"/>
                <a:gd name="T119" fmla="*/ 840 h 3579"/>
                <a:gd name="T120" fmla="*/ 4 w 3589"/>
                <a:gd name="T121" fmla="*/ 507 h 3579"/>
                <a:gd name="T122" fmla="*/ 14 w 3589"/>
                <a:gd name="T123" fmla="*/ 418 h 3579"/>
                <a:gd name="T124" fmla="*/ 440 w 3589"/>
                <a:gd name="T125" fmla="*/ 4 h 3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89" h="3579">
                  <a:moveTo>
                    <a:pt x="474" y="251"/>
                  </a:moveTo>
                  <a:lnTo>
                    <a:pt x="251" y="473"/>
                  </a:lnTo>
                  <a:lnTo>
                    <a:pt x="423" y="644"/>
                  </a:lnTo>
                  <a:lnTo>
                    <a:pt x="623" y="622"/>
                  </a:lnTo>
                  <a:lnTo>
                    <a:pt x="646" y="422"/>
                  </a:lnTo>
                  <a:lnTo>
                    <a:pt x="474" y="251"/>
                  </a:lnTo>
                  <a:close/>
                  <a:moveTo>
                    <a:pt x="462" y="0"/>
                  </a:moveTo>
                  <a:lnTo>
                    <a:pt x="485" y="0"/>
                  </a:lnTo>
                  <a:lnTo>
                    <a:pt x="508" y="4"/>
                  </a:lnTo>
                  <a:lnTo>
                    <a:pt x="529" y="14"/>
                  </a:lnTo>
                  <a:lnTo>
                    <a:pt x="548" y="29"/>
                  </a:lnTo>
                  <a:lnTo>
                    <a:pt x="829" y="310"/>
                  </a:lnTo>
                  <a:lnTo>
                    <a:pt x="844" y="329"/>
                  </a:lnTo>
                  <a:lnTo>
                    <a:pt x="854" y="349"/>
                  </a:lnTo>
                  <a:lnTo>
                    <a:pt x="860" y="372"/>
                  </a:lnTo>
                  <a:lnTo>
                    <a:pt x="860" y="396"/>
                  </a:lnTo>
                  <a:lnTo>
                    <a:pt x="828" y="678"/>
                  </a:lnTo>
                  <a:lnTo>
                    <a:pt x="935" y="784"/>
                  </a:lnTo>
                  <a:lnTo>
                    <a:pt x="1007" y="725"/>
                  </a:lnTo>
                  <a:lnTo>
                    <a:pt x="1083" y="669"/>
                  </a:lnTo>
                  <a:lnTo>
                    <a:pt x="1162" y="618"/>
                  </a:lnTo>
                  <a:lnTo>
                    <a:pt x="1244" y="572"/>
                  </a:lnTo>
                  <a:lnTo>
                    <a:pt x="1328" y="531"/>
                  </a:lnTo>
                  <a:lnTo>
                    <a:pt x="1417" y="494"/>
                  </a:lnTo>
                  <a:lnTo>
                    <a:pt x="1507" y="462"/>
                  </a:lnTo>
                  <a:lnTo>
                    <a:pt x="1599" y="436"/>
                  </a:lnTo>
                  <a:lnTo>
                    <a:pt x="1694" y="416"/>
                  </a:lnTo>
                  <a:lnTo>
                    <a:pt x="1791" y="400"/>
                  </a:lnTo>
                  <a:lnTo>
                    <a:pt x="1889" y="392"/>
                  </a:lnTo>
                  <a:lnTo>
                    <a:pt x="1989" y="388"/>
                  </a:lnTo>
                  <a:lnTo>
                    <a:pt x="2094" y="392"/>
                  </a:lnTo>
                  <a:lnTo>
                    <a:pt x="2198" y="401"/>
                  </a:lnTo>
                  <a:lnTo>
                    <a:pt x="2299" y="418"/>
                  </a:lnTo>
                  <a:lnTo>
                    <a:pt x="2398" y="441"/>
                  </a:lnTo>
                  <a:lnTo>
                    <a:pt x="2495" y="470"/>
                  </a:lnTo>
                  <a:lnTo>
                    <a:pt x="2588" y="505"/>
                  </a:lnTo>
                  <a:lnTo>
                    <a:pt x="2680" y="545"/>
                  </a:lnTo>
                  <a:lnTo>
                    <a:pt x="2768" y="590"/>
                  </a:lnTo>
                  <a:lnTo>
                    <a:pt x="2853" y="640"/>
                  </a:lnTo>
                  <a:lnTo>
                    <a:pt x="2933" y="697"/>
                  </a:lnTo>
                  <a:lnTo>
                    <a:pt x="3011" y="757"/>
                  </a:lnTo>
                  <a:lnTo>
                    <a:pt x="3084" y="821"/>
                  </a:lnTo>
                  <a:lnTo>
                    <a:pt x="3154" y="891"/>
                  </a:lnTo>
                  <a:lnTo>
                    <a:pt x="3219" y="965"/>
                  </a:lnTo>
                  <a:lnTo>
                    <a:pt x="3280" y="1042"/>
                  </a:lnTo>
                  <a:lnTo>
                    <a:pt x="3336" y="1123"/>
                  </a:lnTo>
                  <a:lnTo>
                    <a:pt x="3387" y="1208"/>
                  </a:lnTo>
                  <a:lnTo>
                    <a:pt x="3432" y="1295"/>
                  </a:lnTo>
                  <a:lnTo>
                    <a:pt x="3473" y="1387"/>
                  </a:lnTo>
                  <a:lnTo>
                    <a:pt x="3507" y="1480"/>
                  </a:lnTo>
                  <a:lnTo>
                    <a:pt x="3536" y="1576"/>
                  </a:lnTo>
                  <a:lnTo>
                    <a:pt x="3559" y="1675"/>
                  </a:lnTo>
                  <a:lnTo>
                    <a:pt x="3576" y="1776"/>
                  </a:lnTo>
                  <a:lnTo>
                    <a:pt x="3586" y="1879"/>
                  </a:lnTo>
                  <a:lnTo>
                    <a:pt x="3589" y="1983"/>
                  </a:lnTo>
                  <a:lnTo>
                    <a:pt x="3586" y="2007"/>
                  </a:lnTo>
                  <a:lnTo>
                    <a:pt x="3578" y="2030"/>
                  </a:lnTo>
                  <a:lnTo>
                    <a:pt x="3566" y="2049"/>
                  </a:lnTo>
                  <a:lnTo>
                    <a:pt x="3550" y="2065"/>
                  </a:lnTo>
                  <a:lnTo>
                    <a:pt x="3530" y="2078"/>
                  </a:lnTo>
                  <a:lnTo>
                    <a:pt x="3508" y="2085"/>
                  </a:lnTo>
                  <a:lnTo>
                    <a:pt x="3485" y="2088"/>
                  </a:lnTo>
                  <a:lnTo>
                    <a:pt x="3461" y="2085"/>
                  </a:lnTo>
                  <a:lnTo>
                    <a:pt x="3438" y="2078"/>
                  </a:lnTo>
                  <a:lnTo>
                    <a:pt x="3418" y="2065"/>
                  </a:lnTo>
                  <a:lnTo>
                    <a:pt x="3403" y="2049"/>
                  </a:lnTo>
                  <a:lnTo>
                    <a:pt x="3390" y="2030"/>
                  </a:lnTo>
                  <a:lnTo>
                    <a:pt x="3382" y="2007"/>
                  </a:lnTo>
                  <a:lnTo>
                    <a:pt x="3379" y="1983"/>
                  </a:lnTo>
                  <a:lnTo>
                    <a:pt x="3376" y="1884"/>
                  </a:lnTo>
                  <a:lnTo>
                    <a:pt x="3366" y="1788"/>
                  </a:lnTo>
                  <a:lnTo>
                    <a:pt x="3349" y="1692"/>
                  </a:lnTo>
                  <a:lnTo>
                    <a:pt x="3326" y="1600"/>
                  </a:lnTo>
                  <a:lnTo>
                    <a:pt x="3296" y="1510"/>
                  </a:lnTo>
                  <a:lnTo>
                    <a:pt x="3260" y="1422"/>
                  </a:lnTo>
                  <a:lnTo>
                    <a:pt x="3220" y="1339"/>
                  </a:lnTo>
                  <a:lnTo>
                    <a:pt x="3173" y="1257"/>
                  </a:lnTo>
                  <a:lnTo>
                    <a:pt x="3122" y="1180"/>
                  </a:lnTo>
                  <a:lnTo>
                    <a:pt x="3066" y="1107"/>
                  </a:lnTo>
                  <a:lnTo>
                    <a:pt x="3004" y="1037"/>
                  </a:lnTo>
                  <a:lnTo>
                    <a:pt x="2938" y="971"/>
                  </a:lnTo>
                  <a:lnTo>
                    <a:pt x="2869" y="910"/>
                  </a:lnTo>
                  <a:lnTo>
                    <a:pt x="2795" y="854"/>
                  </a:lnTo>
                  <a:lnTo>
                    <a:pt x="2717" y="803"/>
                  </a:lnTo>
                  <a:lnTo>
                    <a:pt x="2636" y="756"/>
                  </a:lnTo>
                  <a:lnTo>
                    <a:pt x="2551" y="715"/>
                  </a:lnTo>
                  <a:lnTo>
                    <a:pt x="2464" y="680"/>
                  </a:lnTo>
                  <a:lnTo>
                    <a:pt x="2374" y="651"/>
                  </a:lnTo>
                  <a:lnTo>
                    <a:pt x="2280" y="628"/>
                  </a:lnTo>
                  <a:lnTo>
                    <a:pt x="2186" y="611"/>
                  </a:lnTo>
                  <a:lnTo>
                    <a:pt x="2088" y="600"/>
                  </a:lnTo>
                  <a:lnTo>
                    <a:pt x="1989" y="597"/>
                  </a:lnTo>
                  <a:lnTo>
                    <a:pt x="1895" y="600"/>
                  </a:lnTo>
                  <a:lnTo>
                    <a:pt x="1804" y="610"/>
                  </a:lnTo>
                  <a:lnTo>
                    <a:pt x="1713" y="624"/>
                  </a:lnTo>
                  <a:lnTo>
                    <a:pt x="1625" y="646"/>
                  </a:lnTo>
                  <a:lnTo>
                    <a:pt x="1539" y="672"/>
                  </a:lnTo>
                  <a:lnTo>
                    <a:pt x="1457" y="703"/>
                  </a:lnTo>
                  <a:lnTo>
                    <a:pt x="1376" y="739"/>
                  </a:lnTo>
                  <a:lnTo>
                    <a:pt x="1298" y="781"/>
                  </a:lnTo>
                  <a:lnTo>
                    <a:pt x="1223" y="827"/>
                  </a:lnTo>
                  <a:lnTo>
                    <a:pt x="1151" y="878"/>
                  </a:lnTo>
                  <a:lnTo>
                    <a:pt x="1084" y="932"/>
                  </a:lnTo>
                  <a:lnTo>
                    <a:pt x="2066" y="1913"/>
                  </a:lnTo>
                  <a:lnTo>
                    <a:pt x="2081" y="1932"/>
                  </a:lnTo>
                  <a:lnTo>
                    <a:pt x="2091" y="1953"/>
                  </a:lnTo>
                  <a:lnTo>
                    <a:pt x="2096" y="1976"/>
                  </a:lnTo>
                  <a:lnTo>
                    <a:pt x="2096" y="1998"/>
                  </a:lnTo>
                  <a:lnTo>
                    <a:pt x="2091" y="2021"/>
                  </a:lnTo>
                  <a:lnTo>
                    <a:pt x="2081" y="2042"/>
                  </a:lnTo>
                  <a:lnTo>
                    <a:pt x="2066" y="2060"/>
                  </a:lnTo>
                  <a:lnTo>
                    <a:pt x="2050" y="2074"/>
                  </a:lnTo>
                  <a:lnTo>
                    <a:pt x="2032" y="2084"/>
                  </a:lnTo>
                  <a:lnTo>
                    <a:pt x="2013" y="2090"/>
                  </a:lnTo>
                  <a:lnTo>
                    <a:pt x="1992" y="2092"/>
                  </a:lnTo>
                  <a:lnTo>
                    <a:pt x="1972" y="2090"/>
                  </a:lnTo>
                  <a:lnTo>
                    <a:pt x="1953" y="2084"/>
                  </a:lnTo>
                  <a:lnTo>
                    <a:pt x="1934" y="2074"/>
                  </a:lnTo>
                  <a:lnTo>
                    <a:pt x="1918" y="2060"/>
                  </a:lnTo>
                  <a:lnTo>
                    <a:pt x="935" y="1081"/>
                  </a:lnTo>
                  <a:lnTo>
                    <a:pt x="880" y="1148"/>
                  </a:lnTo>
                  <a:lnTo>
                    <a:pt x="829" y="1219"/>
                  </a:lnTo>
                  <a:lnTo>
                    <a:pt x="783" y="1294"/>
                  </a:lnTo>
                  <a:lnTo>
                    <a:pt x="741" y="1372"/>
                  </a:lnTo>
                  <a:lnTo>
                    <a:pt x="705" y="1453"/>
                  </a:lnTo>
                  <a:lnTo>
                    <a:pt x="673" y="1535"/>
                  </a:lnTo>
                  <a:lnTo>
                    <a:pt x="647" y="1621"/>
                  </a:lnTo>
                  <a:lnTo>
                    <a:pt x="626" y="1709"/>
                  </a:lnTo>
                  <a:lnTo>
                    <a:pt x="611" y="1799"/>
                  </a:lnTo>
                  <a:lnTo>
                    <a:pt x="602" y="1890"/>
                  </a:lnTo>
                  <a:lnTo>
                    <a:pt x="598" y="1983"/>
                  </a:lnTo>
                  <a:lnTo>
                    <a:pt x="602" y="2082"/>
                  </a:lnTo>
                  <a:lnTo>
                    <a:pt x="613" y="2180"/>
                  </a:lnTo>
                  <a:lnTo>
                    <a:pt x="630" y="2274"/>
                  </a:lnTo>
                  <a:lnTo>
                    <a:pt x="653" y="2367"/>
                  </a:lnTo>
                  <a:lnTo>
                    <a:pt x="682" y="2457"/>
                  </a:lnTo>
                  <a:lnTo>
                    <a:pt x="717" y="2544"/>
                  </a:lnTo>
                  <a:lnTo>
                    <a:pt x="758" y="2629"/>
                  </a:lnTo>
                  <a:lnTo>
                    <a:pt x="805" y="2709"/>
                  </a:lnTo>
                  <a:lnTo>
                    <a:pt x="856" y="2787"/>
                  </a:lnTo>
                  <a:lnTo>
                    <a:pt x="913" y="2861"/>
                  </a:lnTo>
                  <a:lnTo>
                    <a:pt x="974" y="2930"/>
                  </a:lnTo>
                  <a:lnTo>
                    <a:pt x="1040" y="2995"/>
                  </a:lnTo>
                  <a:lnTo>
                    <a:pt x="1110" y="3057"/>
                  </a:lnTo>
                  <a:lnTo>
                    <a:pt x="1184" y="3114"/>
                  </a:lnTo>
                  <a:lnTo>
                    <a:pt x="1261" y="3165"/>
                  </a:lnTo>
                  <a:lnTo>
                    <a:pt x="1343" y="3211"/>
                  </a:lnTo>
                  <a:lnTo>
                    <a:pt x="1426" y="3251"/>
                  </a:lnTo>
                  <a:lnTo>
                    <a:pt x="1514" y="3287"/>
                  </a:lnTo>
                  <a:lnTo>
                    <a:pt x="1605" y="3316"/>
                  </a:lnTo>
                  <a:lnTo>
                    <a:pt x="1697" y="3339"/>
                  </a:lnTo>
                  <a:lnTo>
                    <a:pt x="1793" y="3357"/>
                  </a:lnTo>
                  <a:lnTo>
                    <a:pt x="1890" y="3366"/>
                  </a:lnTo>
                  <a:lnTo>
                    <a:pt x="1989" y="3370"/>
                  </a:lnTo>
                  <a:lnTo>
                    <a:pt x="2075" y="3367"/>
                  </a:lnTo>
                  <a:lnTo>
                    <a:pt x="2161" y="3360"/>
                  </a:lnTo>
                  <a:lnTo>
                    <a:pt x="2244" y="3347"/>
                  </a:lnTo>
                  <a:lnTo>
                    <a:pt x="2327" y="3328"/>
                  </a:lnTo>
                  <a:lnTo>
                    <a:pt x="2409" y="3306"/>
                  </a:lnTo>
                  <a:lnTo>
                    <a:pt x="2488" y="3277"/>
                  </a:lnTo>
                  <a:lnTo>
                    <a:pt x="2566" y="3245"/>
                  </a:lnTo>
                  <a:lnTo>
                    <a:pt x="2643" y="3208"/>
                  </a:lnTo>
                  <a:lnTo>
                    <a:pt x="2715" y="3166"/>
                  </a:lnTo>
                  <a:lnTo>
                    <a:pt x="2786" y="3119"/>
                  </a:lnTo>
                  <a:lnTo>
                    <a:pt x="2855" y="3069"/>
                  </a:lnTo>
                  <a:lnTo>
                    <a:pt x="2919" y="3014"/>
                  </a:lnTo>
                  <a:lnTo>
                    <a:pt x="2981" y="2955"/>
                  </a:lnTo>
                  <a:lnTo>
                    <a:pt x="3040" y="2892"/>
                  </a:lnTo>
                  <a:lnTo>
                    <a:pt x="3057" y="2876"/>
                  </a:lnTo>
                  <a:lnTo>
                    <a:pt x="3078" y="2864"/>
                  </a:lnTo>
                  <a:lnTo>
                    <a:pt x="3099" y="2858"/>
                  </a:lnTo>
                  <a:lnTo>
                    <a:pt x="3123" y="2855"/>
                  </a:lnTo>
                  <a:lnTo>
                    <a:pt x="3145" y="2860"/>
                  </a:lnTo>
                  <a:lnTo>
                    <a:pt x="3168" y="2867"/>
                  </a:lnTo>
                  <a:lnTo>
                    <a:pt x="3188" y="2881"/>
                  </a:lnTo>
                  <a:lnTo>
                    <a:pt x="3204" y="2899"/>
                  </a:lnTo>
                  <a:lnTo>
                    <a:pt x="3215" y="2919"/>
                  </a:lnTo>
                  <a:lnTo>
                    <a:pt x="3222" y="2941"/>
                  </a:lnTo>
                  <a:lnTo>
                    <a:pt x="3223" y="2964"/>
                  </a:lnTo>
                  <a:lnTo>
                    <a:pt x="3220" y="2987"/>
                  </a:lnTo>
                  <a:lnTo>
                    <a:pt x="3212" y="3008"/>
                  </a:lnTo>
                  <a:lnTo>
                    <a:pt x="3198" y="3029"/>
                  </a:lnTo>
                  <a:lnTo>
                    <a:pt x="3135" y="3096"/>
                  </a:lnTo>
                  <a:lnTo>
                    <a:pt x="3069" y="3160"/>
                  </a:lnTo>
                  <a:lnTo>
                    <a:pt x="2999" y="3220"/>
                  </a:lnTo>
                  <a:lnTo>
                    <a:pt x="2928" y="3275"/>
                  </a:lnTo>
                  <a:lnTo>
                    <a:pt x="2853" y="3327"/>
                  </a:lnTo>
                  <a:lnTo>
                    <a:pt x="2774" y="3374"/>
                  </a:lnTo>
                  <a:lnTo>
                    <a:pt x="2695" y="3415"/>
                  </a:lnTo>
                  <a:lnTo>
                    <a:pt x="2612" y="3453"/>
                  </a:lnTo>
                  <a:lnTo>
                    <a:pt x="2527" y="3486"/>
                  </a:lnTo>
                  <a:lnTo>
                    <a:pt x="2441" y="3514"/>
                  </a:lnTo>
                  <a:lnTo>
                    <a:pt x="2353" y="3537"/>
                  </a:lnTo>
                  <a:lnTo>
                    <a:pt x="2264" y="3555"/>
                  </a:lnTo>
                  <a:lnTo>
                    <a:pt x="2174" y="3568"/>
                  </a:lnTo>
                  <a:lnTo>
                    <a:pt x="2081" y="3577"/>
                  </a:lnTo>
                  <a:lnTo>
                    <a:pt x="1989" y="3579"/>
                  </a:lnTo>
                  <a:lnTo>
                    <a:pt x="1884" y="3576"/>
                  </a:lnTo>
                  <a:lnTo>
                    <a:pt x="1781" y="3566"/>
                  </a:lnTo>
                  <a:lnTo>
                    <a:pt x="1680" y="3549"/>
                  </a:lnTo>
                  <a:lnTo>
                    <a:pt x="1581" y="3526"/>
                  </a:lnTo>
                  <a:lnTo>
                    <a:pt x="1484" y="3498"/>
                  </a:lnTo>
                  <a:lnTo>
                    <a:pt x="1390" y="3463"/>
                  </a:lnTo>
                  <a:lnTo>
                    <a:pt x="1299" y="3423"/>
                  </a:lnTo>
                  <a:lnTo>
                    <a:pt x="1211" y="3377"/>
                  </a:lnTo>
                  <a:lnTo>
                    <a:pt x="1126" y="3326"/>
                  </a:lnTo>
                  <a:lnTo>
                    <a:pt x="1044" y="3271"/>
                  </a:lnTo>
                  <a:lnTo>
                    <a:pt x="967" y="3210"/>
                  </a:lnTo>
                  <a:lnTo>
                    <a:pt x="893" y="3145"/>
                  </a:lnTo>
                  <a:lnTo>
                    <a:pt x="824" y="3076"/>
                  </a:lnTo>
                  <a:lnTo>
                    <a:pt x="759" y="3003"/>
                  </a:lnTo>
                  <a:lnTo>
                    <a:pt x="699" y="2925"/>
                  </a:lnTo>
                  <a:lnTo>
                    <a:pt x="642" y="2845"/>
                  </a:lnTo>
                  <a:lnTo>
                    <a:pt x="592" y="2760"/>
                  </a:lnTo>
                  <a:lnTo>
                    <a:pt x="546" y="2672"/>
                  </a:lnTo>
                  <a:lnTo>
                    <a:pt x="506" y="2581"/>
                  </a:lnTo>
                  <a:lnTo>
                    <a:pt x="471" y="2488"/>
                  </a:lnTo>
                  <a:lnTo>
                    <a:pt x="442" y="2391"/>
                  </a:lnTo>
                  <a:lnTo>
                    <a:pt x="419" y="2292"/>
                  </a:lnTo>
                  <a:lnTo>
                    <a:pt x="403" y="2191"/>
                  </a:lnTo>
                  <a:lnTo>
                    <a:pt x="393" y="2088"/>
                  </a:lnTo>
                  <a:lnTo>
                    <a:pt x="390" y="1983"/>
                  </a:lnTo>
                  <a:lnTo>
                    <a:pt x="393" y="1883"/>
                  </a:lnTo>
                  <a:lnTo>
                    <a:pt x="402" y="1786"/>
                  </a:lnTo>
                  <a:lnTo>
                    <a:pt x="417" y="1689"/>
                  </a:lnTo>
                  <a:lnTo>
                    <a:pt x="437" y="1595"/>
                  </a:lnTo>
                  <a:lnTo>
                    <a:pt x="464" y="1503"/>
                  </a:lnTo>
                  <a:lnTo>
                    <a:pt x="495" y="1413"/>
                  </a:lnTo>
                  <a:lnTo>
                    <a:pt x="532" y="1325"/>
                  </a:lnTo>
                  <a:lnTo>
                    <a:pt x="573" y="1240"/>
                  </a:lnTo>
                  <a:lnTo>
                    <a:pt x="620" y="1159"/>
                  </a:lnTo>
                  <a:lnTo>
                    <a:pt x="671" y="1080"/>
                  </a:lnTo>
                  <a:lnTo>
                    <a:pt x="727" y="1005"/>
                  </a:lnTo>
                  <a:lnTo>
                    <a:pt x="787" y="932"/>
                  </a:lnTo>
                  <a:lnTo>
                    <a:pt x="680" y="826"/>
                  </a:lnTo>
                  <a:lnTo>
                    <a:pt x="397" y="857"/>
                  </a:lnTo>
                  <a:lnTo>
                    <a:pt x="385" y="858"/>
                  </a:lnTo>
                  <a:lnTo>
                    <a:pt x="365" y="856"/>
                  </a:lnTo>
                  <a:lnTo>
                    <a:pt x="345" y="850"/>
                  </a:lnTo>
                  <a:lnTo>
                    <a:pt x="328" y="840"/>
                  </a:lnTo>
                  <a:lnTo>
                    <a:pt x="311" y="827"/>
                  </a:lnTo>
                  <a:lnTo>
                    <a:pt x="29" y="547"/>
                  </a:lnTo>
                  <a:lnTo>
                    <a:pt x="14" y="527"/>
                  </a:lnTo>
                  <a:lnTo>
                    <a:pt x="4" y="507"/>
                  </a:lnTo>
                  <a:lnTo>
                    <a:pt x="0" y="484"/>
                  </a:lnTo>
                  <a:lnTo>
                    <a:pt x="0" y="461"/>
                  </a:lnTo>
                  <a:lnTo>
                    <a:pt x="4" y="438"/>
                  </a:lnTo>
                  <a:lnTo>
                    <a:pt x="14" y="418"/>
                  </a:lnTo>
                  <a:lnTo>
                    <a:pt x="29" y="399"/>
                  </a:lnTo>
                  <a:lnTo>
                    <a:pt x="400" y="29"/>
                  </a:lnTo>
                  <a:lnTo>
                    <a:pt x="419" y="14"/>
                  </a:lnTo>
                  <a:lnTo>
                    <a:pt x="440" y="4"/>
                  </a:lnTo>
                  <a:lnTo>
                    <a:pt x="462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1" name="Таблица 6">
            <a:extLst>
              <a:ext uri="{FF2B5EF4-FFF2-40B4-BE49-F238E27FC236}">
                <a16:creationId xmlns:a16="http://schemas.microsoft.com/office/drawing/2014/main" id="{C11799C4-2DFB-408E-B662-7295990C97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00121"/>
              </p:ext>
            </p:extLst>
          </p:nvPr>
        </p:nvGraphicFramePr>
        <p:xfrm>
          <a:off x="223521" y="1220696"/>
          <a:ext cx="8719473" cy="3849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337">
                  <a:extLst>
                    <a:ext uri="{9D8B030D-6E8A-4147-A177-3AD203B41FA5}">
                      <a16:colId xmlns:a16="http://schemas.microsoft.com/office/drawing/2014/main" val="1907951098"/>
                    </a:ext>
                  </a:extLst>
                </a:gridCol>
                <a:gridCol w="973742">
                  <a:extLst>
                    <a:ext uri="{9D8B030D-6E8A-4147-A177-3AD203B41FA5}">
                      <a16:colId xmlns:a16="http://schemas.microsoft.com/office/drawing/2014/main" val="1533377881"/>
                    </a:ext>
                  </a:extLst>
                </a:gridCol>
                <a:gridCol w="1235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417">
                  <a:extLst>
                    <a:ext uri="{9D8B030D-6E8A-4147-A177-3AD203B41FA5}">
                      <a16:colId xmlns:a16="http://schemas.microsoft.com/office/drawing/2014/main" val="1804772179"/>
                    </a:ext>
                  </a:extLst>
                </a:gridCol>
                <a:gridCol w="957856">
                  <a:extLst>
                    <a:ext uri="{9D8B030D-6E8A-4147-A177-3AD203B41FA5}">
                      <a16:colId xmlns:a16="http://schemas.microsoft.com/office/drawing/2014/main" val="1313304377"/>
                    </a:ext>
                  </a:extLst>
                </a:gridCol>
                <a:gridCol w="1237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62142">
                  <a:extLst>
                    <a:ext uri="{9D8B030D-6E8A-4147-A177-3AD203B41FA5}">
                      <a16:colId xmlns:a16="http://schemas.microsoft.com/office/drawing/2014/main" val="3044461873"/>
                    </a:ext>
                  </a:extLst>
                </a:gridCol>
              </a:tblGrid>
              <a:tr h="316582">
                <a:tc rowSpan="2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rgbClr val="194D8B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194D8B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по 223-ФЗ</a:t>
                      </a:r>
                      <a:endParaRPr lang="ru-RU" sz="1600" b="1" dirty="0">
                        <a:solidFill>
                          <a:srgbClr val="194D8B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194D8B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по 44-ФЗ</a:t>
                      </a:r>
                      <a:endParaRPr lang="ru-RU" sz="1600" b="1" dirty="0">
                        <a:solidFill>
                          <a:srgbClr val="194D8B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183167"/>
                  </a:ext>
                </a:extLst>
              </a:tr>
              <a:tr h="504737">
                <a:tc vMerge="1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>
                        <a:solidFill>
                          <a:srgbClr val="194D8B"/>
                        </a:solidFill>
                        <a:latin typeface="Montserrat-SemiBold"/>
                      </a:endParaRPr>
                    </a:p>
                  </a:txBody>
                  <a:tcPr anchor="ctr">
                    <a:lnR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D0D2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2021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I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пол. 2021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I</a:t>
                      </a:r>
                      <a:r>
                        <a:rPr lang="ru-RU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пол. 2022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2021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I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пол. 2021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I</a:t>
                      </a:r>
                      <a:r>
                        <a:rPr lang="ru-RU" sz="1600" b="1" dirty="0"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пол. 2022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7102639"/>
                  </a:ext>
                </a:extLst>
              </a:tr>
              <a:tr h="396069">
                <a:tc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Целевое значение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 уч.</a:t>
                      </a:r>
                      <a:endParaRPr lang="ru-RU" sz="1600" b="1" dirty="0">
                        <a:solidFill>
                          <a:srgbClr val="00700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28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7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2,8 уч.</a:t>
                      </a:r>
                      <a:endParaRPr lang="ru-RU" sz="1600" b="1" dirty="0">
                        <a:solidFill>
                          <a:srgbClr val="00700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781220"/>
                  </a:ext>
                </a:extLst>
              </a:tr>
              <a:tr h="31658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ОИОГВ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2,4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3,0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3,0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2,6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88851"/>
                  </a:ext>
                </a:extLst>
              </a:tr>
              <a:tr h="316582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ОМСУ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3,1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3,2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1600" b="1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1568886"/>
                  </a:ext>
                </a:extLst>
              </a:tr>
              <a:tr h="486184">
                <a:tc>
                  <a:txBody>
                    <a:bodyPr/>
                    <a:lstStyle/>
                    <a:p>
                      <a:pPr algn="ctr"/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ИТОГО</a:t>
                      </a:r>
                    </a:p>
                    <a:p>
                      <a:pPr algn="ctr"/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по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НСО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2,6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2,7 (3,7%  )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2,7  </a:t>
                      </a:r>
                      <a:r>
                        <a:rPr lang="ru-RU" sz="1600" b="1" dirty="0" smtClean="0">
                          <a:solidFill>
                            <a:sysClr val="windowText" lastClr="00000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(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6,9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%  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8876763"/>
                  </a:ext>
                </a:extLst>
              </a:tr>
              <a:tr h="42389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cap="none" dirty="0" smtClean="0">
                          <a:solidFill>
                            <a:sysClr val="windowText" lastClr="000000"/>
                          </a:solidFill>
                          <a:latin typeface="Roboto Slab" panose="020B0604020202020204" charset="0"/>
                          <a:ea typeface="Roboto Slab" panose="020B0604020202020204" charset="0"/>
                          <a:cs typeface="+mn-cs"/>
                          <a:sym typeface="Arial"/>
                        </a:rPr>
                        <a:t>ИТОГО </a:t>
                      </a:r>
                    </a:p>
                    <a:p>
                      <a:pPr algn="ctr"/>
                      <a:r>
                        <a:rPr lang="ru-RU" sz="1600" b="1" i="0" u="none" strike="noStrike" cap="none" dirty="0" smtClean="0">
                          <a:solidFill>
                            <a:sysClr val="windowText" lastClr="000000"/>
                          </a:solidFill>
                          <a:latin typeface="Roboto Slab" panose="020B0604020202020204" charset="0"/>
                          <a:ea typeface="Roboto Slab" panose="020B0604020202020204" charset="0"/>
                          <a:cs typeface="+mn-cs"/>
                          <a:sym typeface="Arial"/>
                        </a:rPr>
                        <a:t>по СФО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2,24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cap="none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  <a:cs typeface="+mn-cs"/>
                          <a:sym typeface="Arial"/>
                        </a:rPr>
                        <a:t>2,08 (</a:t>
                      </a:r>
                      <a:r>
                        <a:rPr lang="ru-RU" sz="1600" b="1" i="0" u="none" strike="noStrike" cap="none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  <a:cs typeface="+mn-cs"/>
                          <a:sym typeface="Arial"/>
                        </a:rPr>
                        <a:t>7,1 </a:t>
                      </a:r>
                      <a:r>
                        <a:rPr lang="ru-RU" sz="1600" b="1" i="0" u="none" strike="noStrike" cap="none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  <a:cs typeface="+mn-cs"/>
                          <a:sym typeface="Arial"/>
                        </a:rPr>
                        <a:t>%  )</a:t>
                      </a:r>
                      <a:endParaRPr lang="ru-RU" sz="1600" b="1" i="0" u="none" strike="noStrike" cap="none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  <a:cs typeface="+mn-cs"/>
                        <a:sym typeface="Arial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2,58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2,36 (8,5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%  )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651605"/>
                  </a:ext>
                </a:extLst>
              </a:tr>
              <a:tr h="66276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B05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ИТОГО </a:t>
                      </a:r>
                      <a:endParaRPr lang="ru-RU" sz="1600" b="1" baseline="0" dirty="0" smtClean="0">
                        <a:solidFill>
                          <a:srgbClr val="00B05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  <a:p>
                      <a:pPr algn="ctr"/>
                      <a:r>
                        <a:rPr lang="ru-RU" sz="1600" b="1" baseline="0" dirty="0" smtClean="0">
                          <a:solidFill>
                            <a:srgbClr val="00B050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по РФ</a:t>
                      </a:r>
                      <a:endParaRPr lang="ru-RU" sz="1600" b="1" dirty="0">
                        <a:solidFill>
                          <a:srgbClr val="00B050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1,85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1,69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  (8,6%   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3,17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Roboto Slab" panose="020B0604020202020204" charset="0"/>
                          <a:ea typeface="Roboto Slab" panose="020B0604020202020204" charset="0"/>
                        </a:rPr>
                        <a:t>2,82 (11 %  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94D8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228540"/>
                  </a:ext>
                </a:extLst>
              </a:tr>
            </a:tbl>
          </a:graphicData>
        </a:graphic>
      </p:graphicFrame>
      <p:sp>
        <p:nvSpPr>
          <p:cNvPr id="22" name="Стрелка вниз 21"/>
          <p:cNvSpPr/>
          <p:nvPr/>
        </p:nvSpPr>
        <p:spPr>
          <a:xfrm>
            <a:off x="4920488" y="4022035"/>
            <a:ext cx="68955" cy="19878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верх 2"/>
          <p:cNvSpPr/>
          <p:nvPr/>
        </p:nvSpPr>
        <p:spPr>
          <a:xfrm>
            <a:off x="4843669" y="3452190"/>
            <a:ext cx="66261" cy="198783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927114" y="4658140"/>
            <a:ext cx="68955" cy="19878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8604592" y="3458818"/>
            <a:ext cx="68955" cy="19878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8624470" y="4028661"/>
            <a:ext cx="68955" cy="19878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8564836" y="4651514"/>
            <a:ext cx="68955" cy="19878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67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9" y="180769"/>
            <a:ext cx="777333" cy="960783"/>
          </a:xfrm>
          <a:prstGeom prst="rect">
            <a:avLst/>
          </a:prstGeom>
        </p:spPr>
      </p:pic>
      <p:sp>
        <p:nvSpPr>
          <p:cNvPr id="52" name="Google Shape;283;p28"/>
          <p:cNvSpPr txBox="1">
            <a:spLocks/>
          </p:cNvSpPr>
          <p:nvPr/>
        </p:nvSpPr>
        <p:spPr>
          <a:xfrm>
            <a:off x="91440" y="4640580"/>
            <a:ext cx="331469" cy="38862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z="1200" b="1" smtClean="0">
                <a:solidFill>
                  <a:schemeClr val="accent5"/>
                </a:solidFill>
                <a:latin typeface="Roboto Slab" panose="020B0604020202020204" charset="0"/>
                <a:ea typeface="Roboto Slab" panose="020B0604020202020204" charset="0"/>
              </a:rPr>
              <a:pPr/>
              <a:t>9</a:t>
            </a:fld>
            <a:endParaRPr lang="en" sz="1200" b="1" dirty="0">
              <a:solidFill>
                <a:schemeClr val="accent5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22" name="Shape 67">
            <a:extLst>
              <a:ext uri="{FF2B5EF4-FFF2-40B4-BE49-F238E27FC236}">
                <a16:creationId xmlns:a16="http://schemas.microsoft.com/office/drawing/2014/main" id="{DAA09147-2206-45BB-BE0F-E23A461CA84F}"/>
              </a:ext>
            </a:extLst>
          </p:cNvPr>
          <p:cNvSpPr/>
          <p:nvPr/>
        </p:nvSpPr>
        <p:spPr>
          <a:xfrm>
            <a:off x="914400" y="118838"/>
            <a:ext cx="7189470" cy="815608"/>
          </a:xfrm>
          <a:prstGeom prst="rect">
            <a:avLst/>
          </a:prstGeom>
          <a:ln w="3175">
            <a:miter lim="4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100" tIns="38100" rIns="38100" bIns="38100" anchor="ctr">
            <a:spAutoFit/>
          </a:bodyPr>
          <a:lstStyle>
            <a:lvl1pPr algn="r">
              <a:defRPr sz="1800" cap="all" spc="360">
                <a:latin typeface="+mn-lt"/>
                <a:ea typeface="+mn-ea"/>
                <a:cs typeface="+mn-cs"/>
                <a:sym typeface="Montserrat-Regular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«среднее число Участников закупок (44-фз</a:t>
            </a:r>
            <a:r>
              <a:rPr lang="ru-RU" sz="2400" b="1" dirty="0">
                <a:solidFill>
                  <a:srgbClr val="FF0000"/>
                </a:solidFill>
                <a:latin typeface="Roboto Slab" panose="020B0604020202020204" charset="0"/>
                <a:ea typeface="Roboto Slab" panose="020B0604020202020204" charset="0"/>
              </a:rPr>
              <a:t>)»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C806626-289D-428B-BD24-465A5C456AE4}"/>
              </a:ext>
            </a:extLst>
          </p:cNvPr>
          <p:cNvSpPr/>
          <p:nvPr/>
        </p:nvSpPr>
        <p:spPr>
          <a:xfrm>
            <a:off x="7795260" y="148590"/>
            <a:ext cx="1348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I</a:t>
            </a:r>
            <a:r>
              <a:rPr lang="ru-RU" b="1" dirty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</a:t>
            </a:r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полугодие</a:t>
            </a:r>
          </a:p>
          <a:p>
            <a:pPr algn="ctr"/>
            <a:r>
              <a:rPr lang="ru-RU" b="1" dirty="0" smtClean="0">
                <a:solidFill>
                  <a:srgbClr val="2A384D"/>
                </a:solidFill>
                <a:latin typeface="Roboto Slab" panose="020B0604020202020204" charset="0"/>
                <a:ea typeface="Roboto Slab" panose="020B0604020202020204" charset="0"/>
              </a:rPr>
              <a:t> 2022</a:t>
            </a:r>
            <a:endParaRPr lang="ru-RU" sz="1800" b="1" dirty="0">
              <a:solidFill>
                <a:srgbClr val="2A384D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7F1C45A2-B659-4F79-9341-C2DBA2FCF856}"/>
              </a:ext>
            </a:extLst>
          </p:cNvPr>
          <p:cNvGrpSpPr/>
          <p:nvPr/>
        </p:nvGrpSpPr>
        <p:grpSpPr>
          <a:xfrm>
            <a:off x="985204" y="2190502"/>
            <a:ext cx="1715559" cy="1934026"/>
            <a:chOff x="3738961" y="1537817"/>
            <a:chExt cx="1194802" cy="1260283"/>
          </a:xfrm>
        </p:grpSpPr>
        <p:sp>
          <p:nvSpPr>
            <p:cNvPr id="26" name="Freeform 153">
              <a:extLst>
                <a:ext uri="{FF2B5EF4-FFF2-40B4-BE49-F238E27FC236}">
                  <a16:creationId xmlns:a16="http://schemas.microsoft.com/office/drawing/2014/main" id="{430523D1-11AE-4D2E-A6F6-E358384A338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016202" y="2024400"/>
              <a:ext cx="917561" cy="773700"/>
            </a:xfrm>
            <a:custGeom>
              <a:avLst/>
              <a:gdLst>
                <a:gd name="T0" fmla="*/ 2396 w 3360"/>
                <a:gd name="T1" fmla="*/ 2404 h 2876"/>
                <a:gd name="T2" fmla="*/ 2377 w 3360"/>
                <a:gd name="T3" fmla="*/ 2641 h 2876"/>
                <a:gd name="T4" fmla="*/ 2576 w 3360"/>
                <a:gd name="T5" fmla="*/ 2763 h 2876"/>
                <a:gd name="T6" fmla="*/ 2775 w 3360"/>
                <a:gd name="T7" fmla="*/ 2641 h 2876"/>
                <a:gd name="T8" fmla="*/ 2756 w 3360"/>
                <a:gd name="T9" fmla="*/ 2404 h 2876"/>
                <a:gd name="T10" fmla="*/ 1288 w 3360"/>
                <a:gd name="T11" fmla="*/ 2312 h 2876"/>
                <a:gd name="T12" fmla="*/ 1089 w 3360"/>
                <a:gd name="T13" fmla="*/ 2434 h 2876"/>
                <a:gd name="T14" fmla="*/ 1107 w 3360"/>
                <a:gd name="T15" fmla="*/ 2671 h 2876"/>
                <a:gd name="T16" fmla="*/ 1324 w 3360"/>
                <a:gd name="T17" fmla="*/ 2760 h 2876"/>
                <a:gd name="T18" fmla="*/ 1501 w 3360"/>
                <a:gd name="T19" fmla="*/ 2609 h 2876"/>
                <a:gd name="T20" fmla="*/ 1447 w 3360"/>
                <a:gd name="T21" fmla="*/ 2378 h 2876"/>
                <a:gd name="T22" fmla="*/ 2352 w 3360"/>
                <a:gd name="T23" fmla="*/ 1973 h 2876"/>
                <a:gd name="T24" fmla="*/ 3111 w 3360"/>
                <a:gd name="T25" fmla="*/ 1970 h 2876"/>
                <a:gd name="T26" fmla="*/ 3246 w 3360"/>
                <a:gd name="T27" fmla="*/ 1834 h 2876"/>
                <a:gd name="T28" fmla="*/ 2240 w 3360"/>
                <a:gd name="T29" fmla="*/ 1579 h 2876"/>
                <a:gd name="T30" fmla="*/ 867 w 3360"/>
                <a:gd name="T31" fmla="*/ 1579 h 2876"/>
                <a:gd name="T32" fmla="*/ 3248 w 3360"/>
                <a:gd name="T33" fmla="*/ 1466 h 2876"/>
                <a:gd name="T34" fmla="*/ 2352 w 3360"/>
                <a:gd name="T35" fmla="*/ 1071 h 2876"/>
                <a:gd name="T36" fmla="*/ 1344 w 3360"/>
                <a:gd name="T37" fmla="*/ 1466 h 2876"/>
                <a:gd name="T38" fmla="*/ 1232 w 3360"/>
                <a:gd name="T39" fmla="*/ 1071 h 2876"/>
                <a:gd name="T40" fmla="*/ 1344 w 3360"/>
                <a:gd name="T41" fmla="*/ 564 h 2876"/>
                <a:gd name="T42" fmla="*/ 1232 w 3360"/>
                <a:gd name="T43" fmla="*/ 958 h 2876"/>
                <a:gd name="T44" fmla="*/ 2240 w 3360"/>
                <a:gd name="T45" fmla="*/ 563 h 2876"/>
                <a:gd name="T46" fmla="*/ 199 w 3360"/>
                <a:gd name="T47" fmla="*/ 116 h 2876"/>
                <a:gd name="T48" fmla="*/ 115 w 3360"/>
                <a:gd name="T49" fmla="*/ 251 h 2876"/>
                <a:gd name="T50" fmla="*/ 249 w 3360"/>
                <a:gd name="T51" fmla="*/ 336 h 2876"/>
                <a:gd name="T52" fmla="*/ 333 w 3360"/>
                <a:gd name="T53" fmla="*/ 200 h 2876"/>
                <a:gd name="T54" fmla="*/ 223 w 3360"/>
                <a:gd name="T55" fmla="*/ 0 h 2876"/>
                <a:gd name="T56" fmla="*/ 415 w 3360"/>
                <a:gd name="T57" fmla="*/ 108 h 2876"/>
                <a:gd name="T58" fmla="*/ 3357 w 3360"/>
                <a:gd name="T59" fmla="*/ 1846 h 2876"/>
                <a:gd name="T60" fmla="*/ 3199 w 3360"/>
                <a:gd name="T61" fmla="*/ 2059 h 2876"/>
                <a:gd name="T62" fmla="*/ 1848 w 3360"/>
                <a:gd name="T63" fmla="*/ 2087 h 2876"/>
                <a:gd name="T64" fmla="*/ 731 w 3360"/>
                <a:gd name="T65" fmla="*/ 2131 h 2876"/>
                <a:gd name="T66" fmla="*/ 685 w 3360"/>
                <a:gd name="T67" fmla="*/ 2321 h 2876"/>
                <a:gd name="T68" fmla="*/ 840 w 3360"/>
                <a:gd name="T69" fmla="*/ 2425 h 2876"/>
                <a:gd name="T70" fmla="*/ 1127 w 3360"/>
                <a:gd name="T71" fmla="*/ 2241 h 2876"/>
                <a:gd name="T72" fmla="*/ 1411 w 3360"/>
                <a:gd name="T73" fmla="*/ 2223 h 2876"/>
                <a:gd name="T74" fmla="*/ 1604 w 3360"/>
                <a:gd name="T75" fmla="*/ 2425 h 2876"/>
                <a:gd name="T76" fmla="*/ 2415 w 3360"/>
                <a:gd name="T77" fmla="*/ 2241 h 2876"/>
                <a:gd name="T78" fmla="*/ 2700 w 3360"/>
                <a:gd name="T79" fmla="*/ 2223 h 2876"/>
                <a:gd name="T80" fmla="*/ 2893 w 3360"/>
                <a:gd name="T81" fmla="*/ 2425 h 2876"/>
                <a:gd name="T82" fmla="*/ 3189 w 3360"/>
                <a:gd name="T83" fmla="*/ 2499 h 2876"/>
                <a:gd name="T84" fmla="*/ 2900 w 3360"/>
                <a:gd name="T85" fmla="*/ 2628 h 2876"/>
                <a:gd name="T86" fmla="*/ 2707 w 3360"/>
                <a:gd name="T87" fmla="*/ 2850 h 2876"/>
                <a:gd name="T88" fmla="*/ 2406 w 3360"/>
                <a:gd name="T89" fmla="*/ 2830 h 2876"/>
                <a:gd name="T90" fmla="*/ 2243 w 3360"/>
                <a:gd name="T91" fmla="*/ 2583 h 2876"/>
                <a:gd name="T92" fmla="*/ 1554 w 3360"/>
                <a:gd name="T93" fmla="*/ 2744 h 2876"/>
                <a:gd name="T94" fmla="*/ 1288 w 3360"/>
                <a:gd name="T95" fmla="*/ 2876 h 2876"/>
                <a:gd name="T96" fmla="*/ 1022 w 3360"/>
                <a:gd name="T97" fmla="*/ 2744 h 2876"/>
                <a:gd name="T98" fmla="*/ 801 w 3360"/>
                <a:gd name="T99" fmla="*/ 2535 h 2876"/>
                <a:gd name="T100" fmla="*/ 588 w 3360"/>
                <a:gd name="T101" fmla="*/ 2380 h 2876"/>
                <a:gd name="T102" fmla="*/ 599 w 3360"/>
                <a:gd name="T103" fmla="*/ 2115 h 2876"/>
                <a:gd name="T104" fmla="*/ 828 w 3360"/>
                <a:gd name="T105" fmla="*/ 1975 h 2876"/>
                <a:gd name="T106" fmla="*/ 540 w 3360"/>
                <a:gd name="T107" fmla="*/ 451 h 2876"/>
                <a:gd name="T108" fmla="*/ 349 w 3360"/>
                <a:gd name="T109" fmla="*/ 412 h 2876"/>
                <a:gd name="T110" fmla="*/ 121 w 3360"/>
                <a:gd name="T111" fmla="*/ 426 h 2876"/>
                <a:gd name="T112" fmla="*/ 0 w 3360"/>
                <a:gd name="T113" fmla="*/ 226 h 2876"/>
                <a:gd name="T114" fmla="*/ 121 w 3360"/>
                <a:gd name="T115" fmla="*/ 25 h 2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0" h="2876">
                  <a:moveTo>
                    <a:pt x="2576" y="2312"/>
                  </a:moveTo>
                  <a:lnTo>
                    <a:pt x="2540" y="2315"/>
                  </a:lnTo>
                  <a:lnTo>
                    <a:pt x="2505" y="2323"/>
                  </a:lnTo>
                  <a:lnTo>
                    <a:pt x="2473" y="2337"/>
                  </a:lnTo>
                  <a:lnTo>
                    <a:pt x="2444" y="2356"/>
                  </a:lnTo>
                  <a:lnTo>
                    <a:pt x="2418" y="2378"/>
                  </a:lnTo>
                  <a:lnTo>
                    <a:pt x="2396" y="2404"/>
                  </a:lnTo>
                  <a:lnTo>
                    <a:pt x="2377" y="2434"/>
                  </a:lnTo>
                  <a:lnTo>
                    <a:pt x="2364" y="2467"/>
                  </a:lnTo>
                  <a:lnTo>
                    <a:pt x="2355" y="2501"/>
                  </a:lnTo>
                  <a:lnTo>
                    <a:pt x="2352" y="2538"/>
                  </a:lnTo>
                  <a:lnTo>
                    <a:pt x="2355" y="2574"/>
                  </a:lnTo>
                  <a:lnTo>
                    <a:pt x="2364" y="2609"/>
                  </a:lnTo>
                  <a:lnTo>
                    <a:pt x="2377" y="2641"/>
                  </a:lnTo>
                  <a:lnTo>
                    <a:pt x="2396" y="2671"/>
                  </a:lnTo>
                  <a:lnTo>
                    <a:pt x="2418" y="2697"/>
                  </a:lnTo>
                  <a:lnTo>
                    <a:pt x="2444" y="2720"/>
                  </a:lnTo>
                  <a:lnTo>
                    <a:pt x="2473" y="2738"/>
                  </a:lnTo>
                  <a:lnTo>
                    <a:pt x="2505" y="2751"/>
                  </a:lnTo>
                  <a:lnTo>
                    <a:pt x="2540" y="2760"/>
                  </a:lnTo>
                  <a:lnTo>
                    <a:pt x="2576" y="2763"/>
                  </a:lnTo>
                  <a:lnTo>
                    <a:pt x="2612" y="2760"/>
                  </a:lnTo>
                  <a:lnTo>
                    <a:pt x="2646" y="2751"/>
                  </a:lnTo>
                  <a:lnTo>
                    <a:pt x="2679" y="2738"/>
                  </a:lnTo>
                  <a:lnTo>
                    <a:pt x="2709" y="2720"/>
                  </a:lnTo>
                  <a:lnTo>
                    <a:pt x="2735" y="2697"/>
                  </a:lnTo>
                  <a:lnTo>
                    <a:pt x="2756" y="2671"/>
                  </a:lnTo>
                  <a:lnTo>
                    <a:pt x="2775" y="2641"/>
                  </a:lnTo>
                  <a:lnTo>
                    <a:pt x="2789" y="2609"/>
                  </a:lnTo>
                  <a:lnTo>
                    <a:pt x="2797" y="2574"/>
                  </a:lnTo>
                  <a:lnTo>
                    <a:pt x="2800" y="2538"/>
                  </a:lnTo>
                  <a:lnTo>
                    <a:pt x="2797" y="2501"/>
                  </a:lnTo>
                  <a:lnTo>
                    <a:pt x="2789" y="2467"/>
                  </a:lnTo>
                  <a:lnTo>
                    <a:pt x="2775" y="2434"/>
                  </a:lnTo>
                  <a:lnTo>
                    <a:pt x="2756" y="2404"/>
                  </a:lnTo>
                  <a:lnTo>
                    <a:pt x="2735" y="2378"/>
                  </a:lnTo>
                  <a:lnTo>
                    <a:pt x="2709" y="2356"/>
                  </a:lnTo>
                  <a:lnTo>
                    <a:pt x="2679" y="2337"/>
                  </a:lnTo>
                  <a:lnTo>
                    <a:pt x="2646" y="2323"/>
                  </a:lnTo>
                  <a:lnTo>
                    <a:pt x="2612" y="2315"/>
                  </a:lnTo>
                  <a:lnTo>
                    <a:pt x="2576" y="2312"/>
                  </a:lnTo>
                  <a:close/>
                  <a:moveTo>
                    <a:pt x="1288" y="2312"/>
                  </a:moveTo>
                  <a:lnTo>
                    <a:pt x="1251" y="2315"/>
                  </a:lnTo>
                  <a:lnTo>
                    <a:pt x="1217" y="2323"/>
                  </a:lnTo>
                  <a:lnTo>
                    <a:pt x="1185" y="2337"/>
                  </a:lnTo>
                  <a:lnTo>
                    <a:pt x="1156" y="2356"/>
                  </a:lnTo>
                  <a:lnTo>
                    <a:pt x="1130" y="2378"/>
                  </a:lnTo>
                  <a:lnTo>
                    <a:pt x="1107" y="2404"/>
                  </a:lnTo>
                  <a:lnTo>
                    <a:pt x="1089" y="2434"/>
                  </a:lnTo>
                  <a:lnTo>
                    <a:pt x="1076" y="2467"/>
                  </a:lnTo>
                  <a:lnTo>
                    <a:pt x="1066" y="2501"/>
                  </a:lnTo>
                  <a:lnTo>
                    <a:pt x="1064" y="2538"/>
                  </a:lnTo>
                  <a:lnTo>
                    <a:pt x="1066" y="2574"/>
                  </a:lnTo>
                  <a:lnTo>
                    <a:pt x="1076" y="2609"/>
                  </a:lnTo>
                  <a:lnTo>
                    <a:pt x="1089" y="2641"/>
                  </a:lnTo>
                  <a:lnTo>
                    <a:pt x="1107" y="2671"/>
                  </a:lnTo>
                  <a:lnTo>
                    <a:pt x="1130" y="2697"/>
                  </a:lnTo>
                  <a:lnTo>
                    <a:pt x="1156" y="2720"/>
                  </a:lnTo>
                  <a:lnTo>
                    <a:pt x="1185" y="2738"/>
                  </a:lnTo>
                  <a:lnTo>
                    <a:pt x="1217" y="2751"/>
                  </a:lnTo>
                  <a:lnTo>
                    <a:pt x="1251" y="2760"/>
                  </a:lnTo>
                  <a:lnTo>
                    <a:pt x="1288" y="2763"/>
                  </a:lnTo>
                  <a:lnTo>
                    <a:pt x="1324" y="2760"/>
                  </a:lnTo>
                  <a:lnTo>
                    <a:pt x="1358" y="2751"/>
                  </a:lnTo>
                  <a:lnTo>
                    <a:pt x="1391" y="2738"/>
                  </a:lnTo>
                  <a:lnTo>
                    <a:pt x="1420" y="2720"/>
                  </a:lnTo>
                  <a:lnTo>
                    <a:pt x="1447" y="2697"/>
                  </a:lnTo>
                  <a:lnTo>
                    <a:pt x="1469" y="2671"/>
                  </a:lnTo>
                  <a:lnTo>
                    <a:pt x="1487" y="2641"/>
                  </a:lnTo>
                  <a:lnTo>
                    <a:pt x="1501" y="2609"/>
                  </a:lnTo>
                  <a:lnTo>
                    <a:pt x="1509" y="2574"/>
                  </a:lnTo>
                  <a:lnTo>
                    <a:pt x="1512" y="2538"/>
                  </a:lnTo>
                  <a:lnTo>
                    <a:pt x="1509" y="2501"/>
                  </a:lnTo>
                  <a:lnTo>
                    <a:pt x="1501" y="2467"/>
                  </a:lnTo>
                  <a:lnTo>
                    <a:pt x="1487" y="2434"/>
                  </a:lnTo>
                  <a:lnTo>
                    <a:pt x="1469" y="2404"/>
                  </a:lnTo>
                  <a:lnTo>
                    <a:pt x="1447" y="2378"/>
                  </a:lnTo>
                  <a:lnTo>
                    <a:pt x="1420" y="2356"/>
                  </a:lnTo>
                  <a:lnTo>
                    <a:pt x="1391" y="2337"/>
                  </a:lnTo>
                  <a:lnTo>
                    <a:pt x="1358" y="2323"/>
                  </a:lnTo>
                  <a:lnTo>
                    <a:pt x="1324" y="2315"/>
                  </a:lnTo>
                  <a:lnTo>
                    <a:pt x="1288" y="2312"/>
                  </a:lnTo>
                  <a:close/>
                  <a:moveTo>
                    <a:pt x="2352" y="1579"/>
                  </a:moveTo>
                  <a:lnTo>
                    <a:pt x="2352" y="1973"/>
                  </a:lnTo>
                  <a:lnTo>
                    <a:pt x="2744" y="1973"/>
                  </a:lnTo>
                  <a:lnTo>
                    <a:pt x="2744" y="1579"/>
                  </a:lnTo>
                  <a:lnTo>
                    <a:pt x="2352" y="1579"/>
                  </a:lnTo>
                  <a:close/>
                  <a:moveTo>
                    <a:pt x="2856" y="1579"/>
                  </a:moveTo>
                  <a:lnTo>
                    <a:pt x="2856" y="1973"/>
                  </a:lnTo>
                  <a:lnTo>
                    <a:pt x="3082" y="1973"/>
                  </a:lnTo>
                  <a:lnTo>
                    <a:pt x="3111" y="1970"/>
                  </a:lnTo>
                  <a:lnTo>
                    <a:pt x="3140" y="1962"/>
                  </a:lnTo>
                  <a:lnTo>
                    <a:pt x="3166" y="1950"/>
                  </a:lnTo>
                  <a:lnTo>
                    <a:pt x="3189" y="1933"/>
                  </a:lnTo>
                  <a:lnTo>
                    <a:pt x="3210" y="1913"/>
                  </a:lnTo>
                  <a:lnTo>
                    <a:pt x="3226" y="1890"/>
                  </a:lnTo>
                  <a:lnTo>
                    <a:pt x="3238" y="1863"/>
                  </a:lnTo>
                  <a:lnTo>
                    <a:pt x="3246" y="1834"/>
                  </a:lnTo>
                  <a:lnTo>
                    <a:pt x="3249" y="1804"/>
                  </a:lnTo>
                  <a:lnTo>
                    <a:pt x="3249" y="1579"/>
                  </a:lnTo>
                  <a:lnTo>
                    <a:pt x="2856" y="1579"/>
                  </a:lnTo>
                  <a:close/>
                  <a:moveTo>
                    <a:pt x="1848" y="1579"/>
                  </a:moveTo>
                  <a:lnTo>
                    <a:pt x="1848" y="1974"/>
                  </a:lnTo>
                  <a:lnTo>
                    <a:pt x="2240" y="1973"/>
                  </a:lnTo>
                  <a:lnTo>
                    <a:pt x="2240" y="1579"/>
                  </a:lnTo>
                  <a:lnTo>
                    <a:pt x="1848" y="1579"/>
                  </a:lnTo>
                  <a:close/>
                  <a:moveTo>
                    <a:pt x="1344" y="1579"/>
                  </a:moveTo>
                  <a:lnTo>
                    <a:pt x="1344" y="1974"/>
                  </a:lnTo>
                  <a:lnTo>
                    <a:pt x="1736" y="1974"/>
                  </a:lnTo>
                  <a:lnTo>
                    <a:pt x="1736" y="1579"/>
                  </a:lnTo>
                  <a:lnTo>
                    <a:pt x="1344" y="1579"/>
                  </a:lnTo>
                  <a:close/>
                  <a:moveTo>
                    <a:pt x="867" y="1579"/>
                  </a:moveTo>
                  <a:lnTo>
                    <a:pt x="943" y="1974"/>
                  </a:lnTo>
                  <a:lnTo>
                    <a:pt x="1232" y="1974"/>
                  </a:lnTo>
                  <a:lnTo>
                    <a:pt x="1232" y="1579"/>
                  </a:lnTo>
                  <a:lnTo>
                    <a:pt x="867" y="1579"/>
                  </a:lnTo>
                  <a:close/>
                  <a:moveTo>
                    <a:pt x="2856" y="1071"/>
                  </a:moveTo>
                  <a:lnTo>
                    <a:pt x="2856" y="1466"/>
                  </a:lnTo>
                  <a:lnTo>
                    <a:pt x="3248" y="1466"/>
                  </a:lnTo>
                  <a:lnTo>
                    <a:pt x="3248" y="1071"/>
                  </a:lnTo>
                  <a:lnTo>
                    <a:pt x="2856" y="1071"/>
                  </a:lnTo>
                  <a:close/>
                  <a:moveTo>
                    <a:pt x="2352" y="1071"/>
                  </a:moveTo>
                  <a:lnTo>
                    <a:pt x="2352" y="1466"/>
                  </a:lnTo>
                  <a:lnTo>
                    <a:pt x="2744" y="1466"/>
                  </a:lnTo>
                  <a:lnTo>
                    <a:pt x="2744" y="1071"/>
                  </a:lnTo>
                  <a:lnTo>
                    <a:pt x="2352" y="1071"/>
                  </a:lnTo>
                  <a:close/>
                  <a:moveTo>
                    <a:pt x="1848" y="1071"/>
                  </a:moveTo>
                  <a:lnTo>
                    <a:pt x="1848" y="1466"/>
                  </a:lnTo>
                  <a:lnTo>
                    <a:pt x="2240" y="1466"/>
                  </a:lnTo>
                  <a:lnTo>
                    <a:pt x="2240" y="1071"/>
                  </a:lnTo>
                  <a:lnTo>
                    <a:pt x="1848" y="1071"/>
                  </a:lnTo>
                  <a:close/>
                  <a:moveTo>
                    <a:pt x="1344" y="1071"/>
                  </a:moveTo>
                  <a:lnTo>
                    <a:pt x="1344" y="1466"/>
                  </a:lnTo>
                  <a:lnTo>
                    <a:pt x="1736" y="1466"/>
                  </a:lnTo>
                  <a:lnTo>
                    <a:pt x="1736" y="1071"/>
                  </a:lnTo>
                  <a:lnTo>
                    <a:pt x="1344" y="1071"/>
                  </a:lnTo>
                  <a:close/>
                  <a:moveTo>
                    <a:pt x="771" y="1071"/>
                  </a:moveTo>
                  <a:lnTo>
                    <a:pt x="846" y="1466"/>
                  </a:lnTo>
                  <a:lnTo>
                    <a:pt x="1232" y="1466"/>
                  </a:lnTo>
                  <a:lnTo>
                    <a:pt x="1232" y="1071"/>
                  </a:lnTo>
                  <a:lnTo>
                    <a:pt x="771" y="1071"/>
                  </a:lnTo>
                  <a:close/>
                  <a:moveTo>
                    <a:pt x="2352" y="564"/>
                  </a:moveTo>
                  <a:lnTo>
                    <a:pt x="2352" y="958"/>
                  </a:lnTo>
                  <a:lnTo>
                    <a:pt x="2744" y="958"/>
                  </a:lnTo>
                  <a:lnTo>
                    <a:pt x="2744" y="564"/>
                  </a:lnTo>
                  <a:lnTo>
                    <a:pt x="2352" y="564"/>
                  </a:lnTo>
                  <a:close/>
                  <a:moveTo>
                    <a:pt x="1344" y="564"/>
                  </a:moveTo>
                  <a:lnTo>
                    <a:pt x="1344" y="958"/>
                  </a:lnTo>
                  <a:lnTo>
                    <a:pt x="1736" y="958"/>
                  </a:lnTo>
                  <a:lnTo>
                    <a:pt x="1736" y="564"/>
                  </a:lnTo>
                  <a:lnTo>
                    <a:pt x="1344" y="564"/>
                  </a:lnTo>
                  <a:close/>
                  <a:moveTo>
                    <a:pt x="675" y="564"/>
                  </a:moveTo>
                  <a:lnTo>
                    <a:pt x="749" y="958"/>
                  </a:lnTo>
                  <a:lnTo>
                    <a:pt x="1232" y="958"/>
                  </a:lnTo>
                  <a:lnTo>
                    <a:pt x="1232" y="564"/>
                  </a:lnTo>
                  <a:lnTo>
                    <a:pt x="675" y="564"/>
                  </a:lnTo>
                  <a:close/>
                  <a:moveTo>
                    <a:pt x="2240" y="563"/>
                  </a:moveTo>
                  <a:lnTo>
                    <a:pt x="1848" y="564"/>
                  </a:lnTo>
                  <a:lnTo>
                    <a:pt x="1848" y="958"/>
                  </a:lnTo>
                  <a:lnTo>
                    <a:pt x="2240" y="958"/>
                  </a:lnTo>
                  <a:lnTo>
                    <a:pt x="2240" y="563"/>
                  </a:lnTo>
                  <a:close/>
                  <a:moveTo>
                    <a:pt x="3249" y="563"/>
                  </a:moveTo>
                  <a:lnTo>
                    <a:pt x="2856" y="563"/>
                  </a:lnTo>
                  <a:lnTo>
                    <a:pt x="2856" y="958"/>
                  </a:lnTo>
                  <a:lnTo>
                    <a:pt x="3249" y="958"/>
                  </a:lnTo>
                  <a:lnTo>
                    <a:pt x="3249" y="563"/>
                  </a:lnTo>
                  <a:close/>
                  <a:moveTo>
                    <a:pt x="223" y="113"/>
                  </a:moveTo>
                  <a:lnTo>
                    <a:pt x="199" y="116"/>
                  </a:lnTo>
                  <a:lnTo>
                    <a:pt x="175" y="124"/>
                  </a:lnTo>
                  <a:lnTo>
                    <a:pt x="154" y="138"/>
                  </a:lnTo>
                  <a:lnTo>
                    <a:pt x="136" y="155"/>
                  </a:lnTo>
                  <a:lnTo>
                    <a:pt x="124" y="175"/>
                  </a:lnTo>
                  <a:lnTo>
                    <a:pt x="115" y="200"/>
                  </a:lnTo>
                  <a:lnTo>
                    <a:pt x="112" y="226"/>
                  </a:lnTo>
                  <a:lnTo>
                    <a:pt x="115" y="251"/>
                  </a:lnTo>
                  <a:lnTo>
                    <a:pt x="124" y="275"/>
                  </a:lnTo>
                  <a:lnTo>
                    <a:pt x="136" y="296"/>
                  </a:lnTo>
                  <a:lnTo>
                    <a:pt x="154" y="314"/>
                  </a:lnTo>
                  <a:lnTo>
                    <a:pt x="175" y="327"/>
                  </a:lnTo>
                  <a:lnTo>
                    <a:pt x="199" y="336"/>
                  </a:lnTo>
                  <a:lnTo>
                    <a:pt x="223" y="339"/>
                  </a:lnTo>
                  <a:lnTo>
                    <a:pt x="249" y="336"/>
                  </a:lnTo>
                  <a:lnTo>
                    <a:pt x="273" y="327"/>
                  </a:lnTo>
                  <a:lnTo>
                    <a:pt x="294" y="314"/>
                  </a:lnTo>
                  <a:lnTo>
                    <a:pt x="312" y="296"/>
                  </a:lnTo>
                  <a:lnTo>
                    <a:pt x="324" y="275"/>
                  </a:lnTo>
                  <a:lnTo>
                    <a:pt x="333" y="251"/>
                  </a:lnTo>
                  <a:lnTo>
                    <a:pt x="336" y="226"/>
                  </a:lnTo>
                  <a:lnTo>
                    <a:pt x="333" y="200"/>
                  </a:lnTo>
                  <a:lnTo>
                    <a:pt x="324" y="175"/>
                  </a:lnTo>
                  <a:lnTo>
                    <a:pt x="312" y="155"/>
                  </a:lnTo>
                  <a:lnTo>
                    <a:pt x="294" y="138"/>
                  </a:lnTo>
                  <a:lnTo>
                    <a:pt x="273" y="124"/>
                  </a:lnTo>
                  <a:lnTo>
                    <a:pt x="249" y="116"/>
                  </a:lnTo>
                  <a:lnTo>
                    <a:pt x="223" y="113"/>
                  </a:lnTo>
                  <a:close/>
                  <a:moveTo>
                    <a:pt x="223" y="0"/>
                  </a:moveTo>
                  <a:lnTo>
                    <a:pt x="258" y="3"/>
                  </a:lnTo>
                  <a:lnTo>
                    <a:pt x="290" y="10"/>
                  </a:lnTo>
                  <a:lnTo>
                    <a:pt x="321" y="22"/>
                  </a:lnTo>
                  <a:lnTo>
                    <a:pt x="349" y="38"/>
                  </a:lnTo>
                  <a:lnTo>
                    <a:pt x="374" y="58"/>
                  </a:lnTo>
                  <a:lnTo>
                    <a:pt x="396" y="82"/>
                  </a:lnTo>
                  <a:lnTo>
                    <a:pt x="415" y="108"/>
                  </a:lnTo>
                  <a:lnTo>
                    <a:pt x="429" y="138"/>
                  </a:lnTo>
                  <a:lnTo>
                    <a:pt x="440" y="169"/>
                  </a:lnTo>
                  <a:lnTo>
                    <a:pt x="608" y="169"/>
                  </a:lnTo>
                  <a:lnTo>
                    <a:pt x="654" y="451"/>
                  </a:lnTo>
                  <a:lnTo>
                    <a:pt x="3360" y="451"/>
                  </a:lnTo>
                  <a:lnTo>
                    <a:pt x="3360" y="1804"/>
                  </a:lnTo>
                  <a:lnTo>
                    <a:pt x="3357" y="1846"/>
                  </a:lnTo>
                  <a:lnTo>
                    <a:pt x="3349" y="1886"/>
                  </a:lnTo>
                  <a:lnTo>
                    <a:pt x="3334" y="1923"/>
                  </a:lnTo>
                  <a:lnTo>
                    <a:pt x="3316" y="1958"/>
                  </a:lnTo>
                  <a:lnTo>
                    <a:pt x="3292" y="1989"/>
                  </a:lnTo>
                  <a:lnTo>
                    <a:pt x="3265" y="2017"/>
                  </a:lnTo>
                  <a:lnTo>
                    <a:pt x="3234" y="2041"/>
                  </a:lnTo>
                  <a:lnTo>
                    <a:pt x="3199" y="2059"/>
                  </a:lnTo>
                  <a:lnTo>
                    <a:pt x="3162" y="2074"/>
                  </a:lnTo>
                  <a:lnTo>
                    <a:pt x="3122" y="2082"/>
                  </a:lnTo>
                  <a:lnTo>
                    <a:pt x="3082" y="2086"/>
                  </a:lnTo>
                  <a:lnTo>
                    <a:pt x="2856" y="2086"/>
                  </a:lnTo>
                  <a:lnTo>
                    <a:pt x="2856" y="2086"/>
                  </a:lnTo>
                  <a:lnTo>
                    <a:pt x="1848" y="2086"/>
                  </a:lnTo>
                  <a:lnTo>
                    <a:pt x="1848" y="2087"/>
                  </a:lnTo>
                  <a:lnTo>
                    <a:pt x="1241" y="2087"/>
                  </a:lnTo>
                  <a:lnTo>
                    <a:pt x="898" y="2087"/>
                  </a:lnTo>
                  <a:lnTo>
                    <a:pt x="850" y="2087"/>
                  </a:lnTo>
                  <a:lnTo>
                    <a:pt x="817" y="2090"/>
                  </a:lnTo>
                  <a:lnTo>
                    <a:pt x="786" y="2098"/>
                  </a:lnTo>
                  <a:lnTo>
                    <a:pt x="757" y="2112"/>
                  </a:lnTo>
                  <a:lnTo>
                    <a:pt x="731" y="2131"/>
                  </a:lnTo>
                  <a:lnTo>
                    <a:pt x="709" y="2153"/>
                  </a:lnTo>
                  <a:lnTo>
                    <a:pt x="691" y="2179"/>
                  </a:lnTo>
                  <a:lnTo>
                    <a:pt x="679" y="2207"/>
                  </a:lnTo>
                  <a:lnTo>
                    <a:pt x="672" y="2238"/>
                  </a:lnTo>
                  <a:lnTo>
                    <a:pt x="672" y="2267"/>
                  </a:lnTo>
                  <a:lnTo>
                    <a:pt x="677" y="2295"/>
                  </a:lnTo>
                  <a:lnTo>
                    <a:pt x="685" y="2321"/>
                  </a:lnTo>
                  <a:lnTo>
                    <a:pt x="698" y="2346"/>
                  </a:lnTo>
                  <a:lnTo>
                    <a:pt x="715" y="2368"/>
                  </a:lnTo>
                  <a:lnTo>
                    <a:pt x="736" y="2388"/>
                  </a:lnTo>
                  <a:lnTo>
                    <a:pt x="760" y="2404"/>
                  </a:lnTo>
                  <a:lnTo>
                    <a:pt x="785" y="2415"/>
                  </a:lnTo>
                  <a:lnTo>
                    <a:pt x="812" y="2422"/>
                  </a:lnTo>
                  <a:lnTo>
                    <a:pt x="840" y="2425"/>
                  </a:lnTo>
                  <a:lnTo>
                    <a:pt x="972" y="2425"/>
                  </a:lnTo>
                  <a:lnTo>
                    <a:pt x="987" y="2386"/>
                  </a:lnTo>
                  <a:lnTo>
                    <a:pt x="1008" y="2350"/>
                  </a:lnTo>
                  <a:lnTo>
                    <a:pt x="1032" y="2318"/>
                  </a:lnTo>
                  <a:lnTo>
                    <a:pt x="1061" y="2289"/>
                  </a:lnTo>
                  <a:lnTo>
                    <a:pt x="1092" y="2263"/>
                  </a:lnTo>
                  <a:lnTo>
                    <a:pt x="1127" y="2241"/>
                  </a:lnTo>
                  <a:lnTo>
                    <a:pt x="1164" y="2223"/>
                  </a:lnTo>
                  <a:lnTo>
                    <a:pt x="1204" y="2210"/>
                  </a:lnTo>
                  <a:lnTo>
                    <a:pt x="1245" y="2202"/>
                  </a:lnTo>
                  <a:lnTo>
                    <a:pt x="1288" y="2199"/>
                  </a:lnTo>
                  <a:lnTo>
                    <a:pt x="1331" y="2202"/>
                  </a:lnTo>
                  <a:lnTo>
                    <a:pt x="1372" y="2210"/>
                  </a:lnTo>
                  <a:lnTo>
                    <a:pt x="1411" y="2223"/>
                  </a:lnTo>
                  <a:lnTo>
                    <a:pt x="1449" y="2241"/>
                  </a:lnTo>
                  <a:lnTo>
                    <a:pt x="1483" y="2263"/>
                  </a:lnTo>
                  <a:lnTo>
                    <a:pt x="1515" y="2289"/>
                  </a:lnTo>
                  <a:lnTo>
                    <a:pt x="1544" y="2318"/>
                  </a:lnTo>
                  <a:lnTo>
                    <a:pt x="1567" y="2350"/>
                  </a:lnTo>
                  <a:lnTo>
                    <a:pt x="1588" y="2386"/>
                  </a:lnTo>
                  <a:lnTo>
                    <a:pt x="1604" y="2425"/>
                  </a:lnTo>
                  <a:lnTo>
                    <a:pt x="2260" y="2425"/>
                  </a:lnTo>
                  <a:lnTo>
                    <a:pt x="2275" y="2386"/>
                  </a:lnTo>
                  <a:lnTo>
                    <a:pt x="2296" y="2350"/>
                  </a:lnTo>
                  <a:lnTo>
                    <a:pt x="2321" y="2318"/>
                  </a:lnTo>
                  <a:lnTo>
                    <a:pt x="2349" y="2289"/>
                  </a:lnTo>
                  <a:lnTo>
                    <a:pt x="2380" y="2263"/>
                  </a:lnTo>
                  <a:lnTo>
                    <a:pt x="2415" y="2241"/>
                  </a:lnTo>
                  <a:lnTo>
                    <a:pt x="2452" y="2223"/>
                  </a:lnTo>
                  <a:lnTo>
                    <a:pt x="2491" y="2210"/>
                  </a:lnTo>
                  <a:lnTo>
                    <a:pt x="2533" y="2202"/>
                  </a:lnTo>
                  <a:lnTo>
                    <a:pt x="2576" y="2199"/>
                  </a:lnTo>
                  <a:lnTo>
                    <a:pt x="2619" y="2202"/>
                  </a:lnTo>
                  <a:lnTo>
                    <a:pt x="2661" y="2210"/>
                  </a:lnTo>
                  <a:lnTo>
                    <a:pt x="2700" y="2223"/>
                  </a:lnTo>
                  <a:lnTo>
                    <a:pt x="2737" y="2241"/>
                  </a:lnTo>
                  <a:lnTo>
                    <a:pt x="2772" y="2263"/>
                  </a:lnTo>
                  <a:lnTo>
                    <a:pt x="2803" y="2289"/>
                  </a:lnTo>
                  <a:lnTo>
                    <a:pt x="2831" y="2318"/>
                  </a:lnTo>
                  <a:lnTo>
                    <a:pt x="2856" y="2350"/>
                  </a:lnTo>
                  <a:lnTo>
                    <a:pt x="2876" y="2386"/>
                  </a:lnTo>
                  <a:lnTo>
                    <a:pt x="2893" y="2425"/>
                  </a:lnTo>
                  <a:lnTo>
                    <a:pt x="3136" y="2425"/>
                  </a:lnTo>
                  <a:lnTo>
                    <a:pt x="3154" y="2428"/>
                  </a:lnTo>
                  <a:lnTo>
                    <a:pt x="3169" y="2435"/>
                  </a:lnTo>
                  <a:lnTo>
                    <a:pt x="3182" y="2448"/>
                  </a:lnTo>
                  <a:lnTo>
                    <a:pt x="3189" y="2463"/>
                  </a:lnTo>
                  <a:lnTo>
                    <a:pt x="3192" y="2481"/>
                  </a:lnTo>
                  <a:lnTo>
                    <a:pt x="3189" y="2499"/>
                  </a:lnTo>
                  <a:lnTo>
                    <a:pt x="3182" y="2515"/>
                  </a:lnTo>
                  <a:lnTo>
                    <a:pt x="3169" y="2526"/>
                  </a:lnTo>
                  <a:lnTo>
                    <a:pt x="3154" y="2535"/>
                  </a:lnTo>
                  <a:lnTo>
                    <a:pt x="3136" y="2538"/>
                  </a:lnTo>
                  <a:lnTo>
                    <a:pt x="2911" y="2538"/>
                  </a:lnTo>
                  <a:lnTo>
                    <a:pt x="2909" y="2583"/>
                  </a:lnTo>
                  <a:lnTo>
                    <a:pt x="2900" y="2628"/>
                  </a:lnTo>
                  <a:lnTo>
                    <a:pt x="2885" y="2669"/>
                  </a:lnTo>
                  <a:lnTo>
                    <a:pt x="2866" y="2708"/>
                  </a:lnTo>
                  <a:lnTo>
                    <a:pt x="2842" y="2744"/>
                  </a:lnTo>
                  <a:lnTo>
                    <a:pt x="2814" y="2776"/>
                  </a:lnTo>
                  <a:lnTo>
                    <a:pt x="2781" y="2806"/>
                  </a:lnTo>
                  <a:lnTo>
                    <a:pt x="2745" y="2830"/>
                  </a:lnTo>
                  <a:lnTo>
                    <a:pt x="2707" y="2850"/>
                  </a:lnTo>
                  <a:lnTo>
                    <a:pt x="2665" y="2863"/>
                  </a:lnTo>
                  <a:lnTo>
                    <a:pt x="2621" y="2873"/>
                  </a:lnTo>
                  <a:lnTo>
                    <a:pt x="2576" y="2876"/>
                  </a:lnTo>
                  <a:lnTo>
                    <a:pt x="2531" y="2873"/>
                  </a:lnTo>
                  <a:lnTo>
                    <a:pt x="2487" y="2863"/>
                  </a:lnTo>
                  <a:lnTo>
                    <a:pt x="2446" y="2850"/>
                  </a:lnTo>
                  <a:lnTo>
                    <a:pt x="2406" y="2830"/>
                  </a:lnTo>
                  <a:lnTo>
                    <a:pt x="2371" y="2806"/>
                  </a:lnTo>
                  <a:lnTo>
                    <a:pt x="2339" y="2776"/>
                  </a:lnTo>
                  <a:lnTo>
                    <a:pt x="2311" y="2744"/>
                  </a:lnTo>
                  <a:lnTo>
                    <a:pt x="2286" y="2708"/>
                  </a:lnTo>
                  <a:lnTo>
                    <a:pt x="2267" y="2669"/>
                  </a:lnTo>
                  <a:lnTo>
                    <a:pt x="2252" y="2628"/>
                  </a:lnTo>
                  <a:lnTo>
                    <a:pt x="2243" y="2583"/>
                  </a:lnTo>
                  <a:lnTo>
                    <a:pt x="2240" y="2538"/>
                  </a:lnTo>
                  <a:lnTo>
                    <a:pt x="1624" y="2538"/>
                  </a:lnTo>
                  <a:lnTo>
                    <a:pt x="1620" y="2583"/>
                  </a:lnTo>
                  <a:lnTo>
                    <a:pt x="1612" y="2628"/>
                  </a:lnTo>
                  <a:lnTo>
                    <a:pt x="1598" y="2669"/>
                  </a:lnTo>
                  <a:lnTo>
                    <a:pt x="1578" y="2708"/>
                  </a:lnTo>
                  <a:lnTo>
                    <a:pt x="1554" y="2744"/>
                  </a:lnTo>
                  <a:lnTo>
                    <a:pt x="1526" y="2776"/>
                  </a:lnTo>
                  <a:lnTo>
                    <a:pt x="1494" y="2806"/>
                  </a:lnTo>
                  <a:lnTo>
                    <a:pt x="1457" y="2830"/>
                  </a:lnTo>
                  <a:lnTo>
                    <a:pt x="1419" y="2850"/>
                  </a:lnTo>
                  <a:lnTo>
                    <a:pt x="1377" y="2863"/>
                  </a:lnTo>
                  <a:lnTo>
                    <a:pt x="1334" y="2873"/>
                  </a:lnTo>
                  <a:lnTo>
                    <a:pt x="1288" y="2876"/>
                  </a:lnTo>
                  <a:lnTo>
                    <a:pt x="1242" y="2873"/>
                  </a:lnTo>
                  <a:lnTo>
                    <a:pt x="1198" y="2863"/>
                  </a:lnTo>
                  <a:lnTo>
                    <a:pt x="1157" y="2850"/>
                  </a:lnTo>
                  <a:lnTo>
                    <a:pt x="1118" y="2830"/>
                  </a:lnTo>
                  <a:lnTo>
                    <a:pt x="1083" y="2806"/>
                  </a:lnTo>
                  <a:lnTo>
                    <a:pt x="1051" y="2776"/>
                  </a:lnTo>
                  <a:lnTo>
                    <a:pt x="1022" y="2744"/>
                  </a:lnTo>
                  <a:lnTo>
                    <a:pt x="998" y="2708"/>
                  </a:lnTo>
                  <a:lnTo>
                    <a:pt x="978" y="2669"/>
                  </a:lnTo>
                  <a:lnTo>
                    <a:pt x="964" y="2628"/>
                  </a:lnTo>
                  <a:lnTo>
                    <a:pt x="955" y="2583"/>
                  </a:lnTo>
                  <a:lnTo>
                    <a:pt x="952" y="2538"/>
                  </a:lnTo>
                  <a:lnTo>
                    <a:pt x="840" y="2538"/>
                  </a:lnTo>
                  <a:lnTo>
                    <a:pt x="801" y="2535"/>
                  </a:lnTo>
                  <a:lnTo>
                    <a:pt x="763" y="2526"/>
                  </a:lnTo>
                  <a:lnTo>
                    <a:pt x="727" y="2513"/>
                  </a:lnTo>
                  <a:lnTo>
                    <a:pt x="692" y="2495"/>
                  </a:lnTo>
                  <a:lnTo>
                    <a:pt x="661" y="2472"/>
                  </a:lnTo>
                  <a:lnTo>
                    <a:pt x="632" y="2445"/>
                  </a:lnTo>
                  <a:lnTo>
                    <a:pt x="608" y="2413"/>
                  </a:lnTo>
                  <a:lnTo>
                    <a:pt x="588" y="2380"/>
                  </a:lnTo>
                  <a:lnTo>
                    <a:pt x="574" y="2343"/>
                  </a:lnTo>
                  <a:lnTo>
                    <a:pt x="564" y="2305"/>
                  </a:lnTo>
                  <a:lnTo>
                    <a:pt x="560" y="2267"/>
                  </a:lnTo>
                  <a:lnTo>
                    <a:pt x="561" y="2227"/>
                  </a:lnTo>
                  <a:lnTo>
                    <a:pt x="569" y="2187"/>
                  </a:lnTo>
                  <a:lnTo>
                    <a:pt x="581" y="2149"/>
                  </a:lnTo>
                  <a:lnTo>
                    <a:pt x="599" y="2115"/>
                  </a:lnTo>
                  <a:lnTo>
                    <a:pt x="622" y="2082"/>
                  </a:lnTo>
                  <a:lnTo>
                    <a:pt x="649" y="2054"/>
                  </a:lnTo>
                  <a:lnTo>
                    <a:pt x="679" y="2029"/>
                  </a:lnTo>
                  <a:lnTo>
                    <a:pt x="712" y="2008"/>
                  </a:lnTo>
                  <a:lnTo>
                    <a:pt x="748" y="1991"/>
                  </a:lnTo>
                  <a:lnTo>
                    <a:pt x="788" y="1980"/>
                  </a:lnTo>
                  <a:lnTo>
                    <a:pt x="828" y="1975"/>
                  </a:lnTo>
                  <a:lnTo>
                    <a:pt x="754" y="1579"/>
                  </a:lnTo>
                  <a:lnTo>
                    <a:pt x="754" y="1579"/>
                  </a:lnTo>
                  <a:lnTo>
                    <a:pt x="694" y="1271"/>
                  </a:lnTo>
                  <a:lnTo>
                    <a:pt x="551" y="517"/>
                  </a:lnTo>
                  <a:lnTo>
                    <a:pt x="551" y="517"/>
                  </a:lnTo>
                  <a:lnTo>
                    <a:pt x="539" y="451"/>
                  </a:lnTo>
                  <a:lnTo>
                    <a:pt x="540" y="451"/>
                  </a:lnTo>
                  <a:lnTo>
                    <a:pt x="512" y="282"/>
                  </a:lnTo>
                  <a:lnTo>
                    <a:pt x="440" y="282"/>
                  </a:lnTo>
                  <a:lnTo>
                    <a:pt x="429" y="313"/>
                  </a:lnTo>
                  <a:lnTo>
                    <a:pt x="415" y="342"/>
                  </a:lnTo>
                  <a:lnTo>
                    <a:pt x="396" y="369"/>
                  </a:lnTo>
                  <a:lnTo>
                    <a:pt x="374" y="392"/>
                  </a:lnTo>
                  <a:lnTo>
                    <a:pt x="349" y="412"/>
                  </a:lnTo>
                  <a:lnTo>
                    <a:pt x="321" y="429"/>
                  </a:lnTo>
                  <a:lnTo>
                    <a:pt x="290" y="440"/>
                  </a:lnTo>
                  <a:lnTo>
                    <a:pt x="258" y="449"/>
                  </a:lnTo>
                  <a:lnTo>
                    <a:pt x="223" y="451"/>
                  </a:lnTo>
                  <a:lnTo>
                    <a:pt x="188" y="448"/>
                  </a:lnTo>
                  <a:lnTo>
                    <a:pt x="153" y="439"/>
                  </a:lnTo>
                  <a:lnTo>
                    <a:pt x="121" y="426"/>
                  </a:lnTo>
                  <a:lnTo>
                    <a:pt x="91" y="407"/>
                  </a:lnTo>
                  <a:lnTo>
                    <a:pt x="65" y="385"/>
                  </a:lnTo>
                  <a:lnTo>
                    <a:pt x="44" y="359"/>
                  </a:lnTo>
                  <a:lnTo>
                    <a:pt x="25" y="329"/>
                  </a:lnTo>
                  <a:lnTo>
                    <a:pt x="11" y="297"/>
                  </a:lnTo>
                  <a:lnTo>
                    <a:pt x="3" y="262"/>
                  </a:lnTo>
                  <a:lnTo>
                    <a:pt x="0" y="226"/>
                  </a:lnTo>
                  <a:lnTo>
                    <a:pt x="3" y="189"/>
                  </a:lnTo>
                  <a:lnTo>
                    <a:pt x="11" y="155"/>
                  </a:lnTo>
                  <a:lnTo>
                    <a:pt x="25" y="122"/>
                  </a:lnTo>
                  <a:lnTo>
                    <a:pt x="44" y="92"/>
                  </a:lnTo>
                  <a:lnTo>
                    <a:pt x="65" y="66"/>
                  </a:lnTo>
                  <a:lnTo>
                    <a:pt x="91" y="44"/>
                  </a:lnTo>
                  <a:lnTo>
                    <a:pt x="121" y="25"/>
                  </a:lnTo>
                  <a:lnTo>
                    <a:pt x="153" y="11"/>
                  </a:lnTo>
                  <a:lnTo>
                    <a:pt x="188" y="3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2A384D"/>
            </a:solidFill>
            <a:ln w="0">
              <a:solidFill>
                <a:srgbClr val="2A38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484AFA50-DBB4-4350-BF72-FE4BBE986ED9}"/>
                </a:ext>
              </a:extLst>
            </p:cNvPr>
            <p:cNvSpPr/>
            <p:nvPr/>
          </p:nvSpPr>
          <p:spPr>
            <a:xfrm>
              <a:off x="3823772" y="1650496"/>
              <a:ext cx="792000" cy="792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id="{D6318C3D-26D8-44BB-A0C4-D4087ADF86F2}"/>
                </a:ext>
              </a:extLst>
            </p:cNvPr>
            <p:cNvGrpSpPr/>
            <p:nvPr/>
          </p:nvGrpSpPr>
          <p:grpSpPr>
            <a:xfrm>
              <a:off x="3738961" y="1537817"/>
              <a:ext cx="912319" cy="908401"/>
              <a:chOff x="3963072" y="999231"/>
              <a:chExt cx="912319" cy="908401"/>
            </a:xfrm>
          </p:grpSpPr>
          <p:grpSp>
            <p:nvGrpSpPr>
              <p:cNvPr id="29" name="Группа 28">
                <a:extLst>
                  <a:ext uri="{FF2B5EF4-FFF2-40B4-BE49-F238E27FC236}">
                    <a16:creationId xmlns:a16="http://schemas.microsoft.com/office/drawing/2014/main" id="{91B6D07D-DB38-4C70-86A0-D94D3A155DBD}"/>
                  </a:ext>
                </a:extLst>
              </p:cNvPr>
              <p:cNvGrpSpPr/>
              <p:nvPr/>
            </p:nvGrpSpPr>
            <p:grpSpPr>
              <a:xfrm>
                <a:off x="3963072" y="1110533"/>
                <a:ext cx="912319" cy="797099"/>
                <a:chOff x="-1296154" y="922252"/>
                <a:chExt cx="453189" cy="432000"/>
              </a:xfrm>
            </p:grpSpPr>
            <p:sp>
              <p:nvSpPr>
                <p:cNvPr id="31" name="Овал 30">
                  <a:extLst>
                    <a:ext uri="{FF2B5EF4-FFF2-40B4-BE49-F238E27FC236}">
                      <a16:creationId xmlns:a16="http://schemas.microsoft.com/office/drawing/2014/main" id="{E6BBD909-E4E3-40D9-A366-42265349BBF7}"/>
                    </a:ext>
                  </a:extLst>
                </p:cNvPr>
                <p:cNvSpPr/>
                <p:nvPr/>
              </p:nvSpPr>
              <p:spPr>
                <a:xfrm>
                  <a:off x="-1296154" y="922252"/>
                  <a:ext cx="453189" cy="432000"/>
                </a:xfrm>
                <a:prstGeom prst="ellipse">
                  <a:avLst/>
                </a:prstGeom>
                <a:solidFill>
                  <a:srgbClr val="D0D2D4">
                    <a:alpha val="50196"/>
                  </a:srgbClr>
                </a:solidFill>
                <a:ln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  <p:sp>
              <p:nvSpPr>
                <p:cNvPr id="32" name="Google Shape;316;p13">
                  <a:extLst>
                    <a:ext uri="{FF2B5EF4-FFF2-40B4-BE49-F238E27FC236}">
                      <a16:creationId xmlns:a16="http://schemas.microsoft.com/office/drawing/2014/main" id="{B532A6CC-AD6F-4842-A17E-86A006966D9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1256604" y="958980"/>
                  <a:ext cx="382461" cy="360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0" tIns="0" rIns="0" bIns="0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1pPr>
                  <a:lvl2pPr marR="0" lvl="1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2pPr>
                  <a:lvl3pPr marR="0" lvl="2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3pPr>
                  <a:lvl4pPr marR="0" lvl="3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4pPr>
                  <a:lvl5pPr marR="0" lvl="4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5pPr>
                  <a:lvl6pPr marR="0" lvl="5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6pPr>
                  <a:lvl7pPr marR="0" lvl="6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7pPr>
                  <a:lvl8pPr marR="0" lvl="7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8pPr>
                  <a:lvl9pPr marR="0" lvl="8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1"/>
                    </a:buClr>
                    <a:buSzPts val="1800"/>
                    <a:buFont typeface="Poppins"/>
                    <a:buNone/>
                    <a:defRPr sz="1800" b="1" i="0" u="none" strike="noStrike" cap="none">
                      <a:solidFill>
                        <a:schemeClr val="dk1"/>
                      </a:solidFill>
                      <a:latin typeface="Poppins"/>
                      <a:ea typeface="Poppins"/>
                      <a:cs typeface="Poppins"/>
                      <a:sym typeface="Poppins"/>
                    </a:defRPr>
                  </a:lvl9pPr>
                </a:lstStyle>
                <a:p>
                  <a:pPr algn="ctr"/>
                  <a:r>
                    <a:rPr lang="ru-RU" sz="2800" dirty="0" smtClean="0">
                      <a:ln>
                        <a:solidFill>
                          <a:schemeClr val="tx1"/>
                        </a:solidFill>
                      </a:ln>
                      <a:solidFill>
                        <a:srgbClr val="2A384D"/>
                      </a:solidFill>
                      <a:latin typeface="Roboto Slab" panose="020B0604020202020204" charset="0"/>
                      <a:ea typeface="Roboto Slab" panose="020B0604020202020204" charset="0"/>
                    </a:rPr>
                    <a:t>2,8</a:t>
                  </a:r>
                  <a:endParaRPr lang="ru-RU" sz="2800" dirty="0">
                    <a:ln>
                      <a:solidFill>
                        <a:schemeClr val="tx1"/>
                      </a:solidFill>
                    </a:ln>
                    <a:solidFill>
                      <a:srgbClr val="2A384D"/>
                    </a:solidFill>
                    <a:latin typeface="Roboto Slab" panose="020B0604020202020204" charset="0"/>
                    <a:ea typeface="Roboto Slab" panose="020B0604020202020204" charset="0"/>
                  </a:endParaRPr>
                </a:p>
              </p:txBody>
            </p:sp>
          </p:grp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7BF28CF7-ADAD-4FD3-87E7-D03C4A09A326}"/>
                  </a:ext>
                </a:extLst>
              </p:cNvPr>
              <p:cNvSpPr/>
              <p:nvPr/>
            </p:nvSpPr>
            <p:spPr>
              <a:xfrm rot="182134">
                <a:off x="3970220" y="999231"/>
                <a:ext cx="869663" cy="565963"/>
              </a:xfrm>
              <a:prstGeom prst="rect">
                <a:avLst/>
              </a:prstGeom>
              <a:noFill/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txBody>
              <a:bodyPr wrap="none" lIns="91440" tIns="45720" rIns="91440" bIns="45720">
                <a:prstTxWarp prst="textArchUp">
                  <a:avLst>
                    <a:gd name="adj" fmla="val 5518976"/>
                  </a:avLst>
                </a:prstTxWarp>
                <a:spAutoFit/>
              </a:bodyPr>
              <a:lstStyle/>
              <a:p>
                <a:pPr algn="ctr"/>
                <a:r>
                  <a:rPr lang="ru-RU" sz="2400" b="1" cap="none" spc="0" dirty="0">
                    <a:ln w="0"/>
                    <a:solidFill>
                      <a:srgbClr val="2A384D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Roboto Slab" panose="020B0604020202020204" charset="0"/>
                    <a:ea typeface="Roboto Slab" panose="020B0604020202020204" charset="0"/>
                  </a:rPr>
                  <a:t>ЦЕЛЬ</a:t>
                </a:r>
              </a:p>
            </p:txBody>
          </p:sp>
        </p:grp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290137"/>
              </p:ext>
            </p:extLst>
          </p:nvPr>
        </p:nvGraphicFramePr>
        <p:xfrm>
          <a:off x="3949148" y="3373941"/>
          <a:ext cx="4999196" cy="1645920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4061791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937405">
                  <a:extLst>
                    <a:ext uri="{9D8B030D-6E8A-4147-A177-3AD203B41FA5}">
                      <a16:colId xmlns:a16="http://schemas.microsoft.com/office/drawing/2014/main" val="3172699985"/>
                    </a:ext>
                  </a:extLst>
                </a:gridCol>
              </a:tblGrid>
              <a:tr h="2338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ГОРОД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НОВОСИБИРСК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3,6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ЧУЛЫМСКИЙ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3,5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КУПИНСКИЙ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3,4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ПОСЕЛОК КОЛЬЦОВО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3,3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338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ЧЕРЕПАНОВСКИЙ РАЙОН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3,2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893747"/>
              </p:ext>
            </p:extLst>
          </p:nvPr>
        </p:nvGraphicFramePr>
        <p:xfrm>
          <a:off x="3889513" y="969280"/>
          <a:ext cx="5029200" cy="2103120"/>
        </p:xfrm>
        <a:graphic>
          <a:graphicData uri="http://schemas.openxmlformats.org/drawingml/2006/table">
            <a:tbl>
              <a:tblPr firstRow="1" bandRow="1">
                <a:tableStyleId>{2EE3C9FA-EBAD-4885-90D2-0F3138BC2D0D}</a:tableStyleId>
              </a:tblPr>
              <a:tblGrid>
                <a:gridCol w="4123234">
                  <a:extLst>
                    <a:ext uri="{9D8B030D-6E8A-4147-A177-3AD203B41FA5}">
                      <a16:colId xmlns:a16="http://schemas.microsoft.com/office/drawing/2014/main" val="4002119378"/>
                    </a:ext>
                  </a:extLst>
                </a:gridCol>
                <a:gridCol w="905966">
                  <a:extLst>
                    <a:ext uri="{9D8B030D-6E8A-4147-A177-3AD203B41FA5}">
                      <a16:colId xmlns:a16="http://schemas.microsoft.com/office/drawing/2014/main" val="3589566250"/>
                    </a:ext>
                  </a:extLst>
                </a:gridCol>
              </a:tblGrid>
              <a:tr h="2376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ТОП ЛИДЕРОВ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6187382"/>
                  </a:ext>
                </a:extLst>
              </a:tr>
              <a:tr h="23501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ДЕПАРТАМЕНТ ПО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ТАРИФАМ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7,2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5099610"/>
                  </a:ext>
                </a:extLst>
              </a:tr>
              <a:tr h="19161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ЗАГС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5,0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3207584"/>
                  </a:ext>
                </a:extLst>
              </a:tr>
              <a:tr h="20983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ИНСПЕКЦИЯ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ГОССТРОЙНАДЗОРА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4,9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2220475"/>
                  </a:ext>
                </a:extLst>
              </a:tr>
              <a:tr h="4192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УПРАВЛЕНИЕ ПО ОБЕСПЕЧЕНИЮ ДЕЯТЕЛЬНОСТИ МИРОВЫХ</a:t>
                      </a:r>
                      <a:r>
                        <a:rPr lang="ru-RU" sz="1200" baseline="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 СУДЕЙ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3,8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3161867"/>
                  </a:ext>
                </a:extLst>
              </a:tr>
              <a:tr h="27244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ДЕПАРТАМЕНТ  ИМУЩЕСТВЕННЫХ ОТНОШЕНИЙ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3,7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2290459"/>
                  </a:ext>
                </a:extLst>
              </a:tr>
              <a:tr h="18365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МИНЭКОНОМ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Roboto Slab" panose="020B0604020202020204" charset="0"/>
                          <a:ea typeface="Roboto Slab" panose="020B0604020202020204" charset="0"/>
                        </a:rPr>
                        <a:t>3,7</a:t>
                      </a:r>
                      <a:endParaRPr lang="ru-RU" sz="1200" dirty="0">
                        <a:latin typeface="Roboto Slab" panose="020B0604020202020204" charset="0"/>
                        <a:ea typeface="Roboto Slab" panose="020B060402020202020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5104028"/>
                  </a:ext>
                </a:extLst>
              </a:tr>
            </a:tbl>
          </a:graphicData>
        </a:graphic>
      </p:graphicFrame>
      <p:grpSp>
        <p:nvGrpSpPr>
          <p:cNvPr id="39" name="Группа 38"/>
          <p:cNvGrpSpPr/>
          <p:nvPr/>
        </p:nvGrpSpPr>
        <p:grpSpPr>
          <a:xfrm>
            <a:off x="3790123" y="3138907"/>
            <a:ext cx="636858" cy="617401"/>
            <a:chOff x="9564845" y="-625399"/>
            <a:chExt cx="662400" cy="613798"/>
          </a:xfrm>
        </p:grpSpPr>
        <p:sp>
          <p:nvSpPr>
            <p:cNvPr id="40" name="Овал 3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41" name="Группа 40"/>
            <p:cNvGrpSpPr/>
            <p:nvPr/>
          </p:nvGrpSpPr>
          <p:grpSpPr>
            <a:xfrm>
              <a:off x="9566301" y="-625399"/>
              <a:ext cx="660944" cy="613798"/>
              <a:chOff x="5571503" y="1154559"/>
              <a:chExt cx="660944" cy="613798"/>
            </a:xfrm>
          </p:grpSpPr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rgbClr val="2A384D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43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11660" y="1154559"/>
                <a:ext cx="559748" cy="6137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10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grpSp>
        <p:nvGrpSpPr>
          <p:cNvPr id="49" name="Группа 48"/>
          <p:cNvGrpSpPr/>
          <p:nvPr/>
        </p:nvGrpSpPr>
        <p:grpSpPr>
          <a:xfrm>
            <a:off x="3693889" y="849513"/>
            <a:ext cx="662400" cy="605795"/>
            <a:chOff x="9564845" y="-623892"/>
            <a:chExt cx="662400" cy="605795"/>
          </a:xfrm>
        </p:grpSpPr>
        <p:sp>
          <p:nvSpPr>
            <p:cNvPr id="50" name="Овал 49"/>
            <p:cNvSpPr/>
            <p:nvPr/>
          </p:nvSpPr>
          <p:spPr>
            <a:xfrm>
              <a:off x="9564845" y="-623892"/>
              <a:ext cx="662400" cy="604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>
                    <a:lumMod val="75000"/>
                  </a:schemeClr>
                </a:solidFill>
                <a:latin typeface="Roboto Slab" panose="020B0604020202020204" charset="0"/>
                <a:ea typeface="Roboto Slab" panose="020B0604020202020204" charset="0"/>
              </a:endParaRPr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9566301" y="-623892"/>
              <a:ext cx="660944" cy="605795"/>
              <a:chOff x="5571503" y="1156066"/>
              <a:chExt cx="660944" cy="605795"/>
            </a:xfrm>
          </p:grpSpPr>
          <p:sp>
            <p:nvSpPr>
              <p:cNvPr id="53" name="Овал 52">
                <a:extLst>
                  <a:ext uri="{FF2B5EF4-FFF2-40B4-BE49-F238E27FC236}">
                    <a16:creationId xmlns:a16="http://schemas.microsoft.com/office/drawing/2014/main" id="{90184510-C429-4B67-AD46-AD6F1CC0336F}"/>
                  </a:ext>
                </a:extLst>
              </p:cNvPr>
              <p:cNvSpPr/>
              <p:nvPr/>
            </p:nvSpPr>
            <p:spPr>
              <a:xfrm>
                <a:off x="5571503" y="1156066"/>
                <a:ext cx="660944" cy="605795"/>
              </a:xfrm>
              <a:prstGeom prst="ellipse">
                <a:avLst/>
              </a:prstGeom>
              <a:solidFill>
                <a:srgbClr val="007000">
                  <a:alpha val="50196"/>
                </a:srgbClr>
              </a:solidFill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 dirty="0">
                  <a:solidFill>
                    <a:schemeClr val="accent1">
                      <a:lumMod val="75000"/>
                    </a:schemeClr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  <p:sp>
            <p:nvSpPr>
              <p:cNvPr id="54" name="Google Shape;316;p13">
                <a:extLst>
                  <a:ext uri="{FF2B5EF4-FFF2-40B4-BE49-F238E27FC236}">
                    <a16:creationId xmlns:a16="http://schemas.microsoft.com/office/drawing/2014/main" id="{A4E75715-BC38-470B-8614-348EA49D36F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25896" y="1219338"/>
                <a:ext cx="560443" cy="458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Poppins"/>
                  <a:buNone/>
                  <a:defRPr sz="1800" b="1" i="0" u="none" strike="noStrike" cap="none">
                    <a:solidFill>
                      <a:schemeClr val="dk1"/>
                    </a:solidFill>
                    <a:latin typeface="Poppins"/>
                    <a:ea typeface="Poppins"/>
                    <a:cs typeface="Poppins"/>
                    <a:sym typeface="Poppins"/>
                  </a:defRPr>
                </a:lvl9pPr>
              </a:lstStyle>
              <a:p>
                <a:pPr algn="ctr"/>
                <a:r>
                  <a:rPr lang="ru-RU" sz="2400" dirty="0" smtClean="0">
                    <a:ln>
                      <a:solidFill>
                        <a:sysClr val="windowText" lastClr="000000"/>
                      </a:solidFill>
                    </a:ln>
                    <a:solidFill>
                      <a:schemeClr val="tx1"/>
                    </a:solidFill>
                    <a:latin typeface="Roboto Slab" panose="020B0604020202020204" charset="0"/>
                    <a:ea typeface="Roboto Slab" panose="020B0604020202020204" charset="0"/>
                  </a:rPr>
                  <a:t>14</a:t>
                </a:r>
                <a:endParaRPr lang="ru-RU" sz="2400" dirty="0">
                  <a:ln>
                    <a:solidFill>
                      <a:sysClr val="windowText" lastClr="000000"/>
                    </a:solidFill>
                  </a:ln>
                  <a:solidFill>
                    <a:schemeClr val="tx1"/>
                  </a:solidFill>
                  <a:latin typeface="Roboto Slab" panose="020B0604020202020204" charset="0"/>
                  <a:ea typeface="Roboto Slab" panose="020B0604020202020204" charset="0"/>
                </a:endParaRPr>
              </a:p>
            </p:txBody>
          </p:sp>
        </p:grpSp>
      </p:grpSp>
      <p:cxnSp>
        <p:nvCxnSpPr>
          <p:cNvPr id="55" name="Прямая со стрелкой 54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354738" y="1120940"/>
            <a:ext cx="252000" cy="0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>
            <a:extLst>
              <a:ext uri="{FF2B5EF4-FFF2-40B4-BE49-F238E27FC236}">
                <a16:creationId xmlns:a16="http://schemas.microsoft.com/office/drawing/2014/main" id="{8CB9E59B-2614-4DA3-AF51-C963BDD97692}"/>
              </a:ext>
            </a:extLst>
          </p:cNvPr>
          <p:cNvCxnSpPr/>
          <p:nvPr/>
        </p:nvCxnSpPr>
        <p:spPr>
          <a:xfrm>
            <a:off x="4419051" y="3512190"/>
            <a:ext cx="261555" cy="6571"/>
          </a:xfrm>
          <a:prstGeom prst="straightConnector1">
            <a:avLst/>
          </a:prstGeom>
          <a:ln w="38100">
            <a:solidFill>
              <a:srgbClr val="2A384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8130208" y="3074504"/>
            <a:ext cx="907773" cy="351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ОМСУ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944678" y="660620"/>
            <a:ext cx="1046922" cy="3776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Roboto Slab" panose="020B0604020202020204" charset="0"/>
                <a:ea typeface="Roboto Slab" panose="020B0604020202020204" charset="0"/>
              </a:rPr>
              <a:t>ОИОГВ</a:t>
            </a:r>
            <a:endParaRPr lang="ru-RU" sz="1800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Roboto Slab" panose="020B0604020202020204" charset="0"/>
              <a:ea typeface="Roboto Slab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4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morris 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3468</TotalTime>
  <Words>1416</Words>
  <Application>Microsoft Office PowerPoint</Application>
  <PresentationFormat>Экран (16:9)</PresentationFormat>
  <Paragraphs>616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Poppins</vt:lpstr>
      <vt:lpstr>Roboto Slab</vt:lpstr>
      <vt:lpstr>Calibri</vt:lpstr>
      <vt:lpstr>Montserrat-SemiBold</vt:lpstr>
      <vt:lpstr>Montserrat-Regular</vt:lpstr>
      <vt:lpstr>Chivo</vt:lpstr>
      <vt:lpstr>Arial</vt:lpstr>
      <vt:lpstr>Times New Roman</vt:lpstr>
      <vt:lpstr>Macmorris template</vt:lpstr>
      <vt:lpstr>Анализ достижения государственными и муниципальными заказчиками Новосибирской области ключевых результатов Плана мероприятий («дорожной карты») по содействию развитию конкуренции в Новосибирской области по итогам            1 полугодия 2022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Карпова Ирина Юрьевна</dc:creator>
  <cp:lastModifiedBy>Закарян Сюзанна Степановна</cp:lastModifiedBy>
  <cp:revision>586</cp:revision>
  <cp:lastPrinted>2022-10-03T04:33:52Z</cp:lastPrinted>
  <dcterms:modified xsi:type="dcterms:W3CDTF">2022-10-05T05:03:30Z</dcterms:modified>
</cp:coreProperties>
</file>