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notesMasterIdLst>
    <p:notesMasterId r:id="rId16"/>
  </p:notesMasterIdLst>
  <p:sldIdLst>
    <p:sldId id="263" r:id="rId2"/>
    <p:sldId id="268" r:id="rId3"/>
    <p:sldId id="284" r:id="rId4"/>
    <p:sldId id="256" r:id="rId5"/>
    <p:sldId id="272" r:id="rId6"/>
    <p:sldId id="285" r:id="rId7"/>
    <p:sldId id="286" r:id="rId8"/>
    <p:sldId id="287" r:id="rId9"/>
    <p:sldId id="288" r:id="rId10"/>
    <p:sldId id="277" r:id="rId11"/>
    <p:sldId id="282" r:id="rId12"/>
    <p:sldId id="280" r:id="rId13"/>
    <p:sldId id="281" r:id="rId14"/>
    <p:sldId id="25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470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1849-EE0F-4E26-AA6C-3218D667D106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93588-5324-4AB6-96FD-855F929C31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287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916C7-E02E-4731-AF48-6B67A0D1B61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3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10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2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235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350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585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24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66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19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66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92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13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58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4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61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426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96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6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1.png"/><Relationship Id="rId12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.png"/><Relationship Id="rId5" Type="http://schemas.openxmlformats.org/officeDocument/2006/relationships/image" Target="../media/image7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095632" y="1955800"/>
            <a:ext cx="8920695" cy="2187832"/>
          </a:xfrm>
        </p:spPr>
        <p:txBody>
          <a:bodyPr/>
          <a:lstStyle/>
          <a:p>
            <a:pPr algn="r"/>
            <a:r>
              <a:rPr lang="ru-RU" sz="3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Центр компетенций в сфере сельскохозяйственной кооперации и поддержки фермеров </a:t>
            </a:r>
            <a:r>
              <a:rPr lang="ru-RU" sz="3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Новосибирской </a:t>
            </a:r>
            <a:r>
              <a:rPr lang="ru-RU" sz="32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области</a:t>
            </a:r>
            <a:endParaRPr lang="ru-RU" sz="32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3243123" y="5677729"/>
            <a:ext cx="6831673" cy="4580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Новосибирск 2020</a:t>
            </a:r>
          </a:p>
          <a:p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Подзаголовок 5"/>
          <p:cNvSpPr txBox="1">
            <a:spLocks/>
          </p:cNvSpPr>
          <p:nvPr/>
        </p:nvSpPr>
        <p:spPr>
          <a:xfrm>
            <a:off x="1968136" y="640277"/>
            <a:ext cx="7612161" cy="458027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Агентство инвестиционного развития Новосибирской области</a:t>
            </a:r>
          </a:p>
          <a:p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57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02666" y="121062"/>
            <a:ext cx="8110918" cy="559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сельскохозяйственная кооперация</a:t>
            </a:r>
            <a:endParaRPr lang="ru-RU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Шестиугольник 36"/>
          <p:cNvSpPr/>
          <p:nvPr/>
        </p:nvSpPr>
        <p:spPr>
          <a:xfrm>
            <a:off x="289999" y="2264274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8" name="Рисунок 37" descr="man-icon-tests-h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270" y="2388561"/>
            <a:ext cx="304509" cy="715356"/>
          </a:xfrm>
          <a:prstGeom prst="rect">
            <a:avLst/>
          </a:prstGeom>
        </p:spPr>
      </p:pic>
      <p:pic>
        <p:nvPicPr>
          <p:cNvPr id="39" name="Рисунок 38" descr="2b2ecf87f31fe375bef4dd0912d92b80_cro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073" y="2466968"/>
            <a:ext cx="593609" cy="667130"/>
          </a:xfrm>
          <a:prstGeom prst="rect">
            <a:avLst/>
          </a:prstGeom>
        </p:spPr>
      </p:pic>
      <p:sp>
        <p:nvSpPr>
          <p:cNvPr id="40" name="Шестиугольник 39"/>
          <p:cNvSpPr/>
          <p:nvPr/>
        </p:nvSpPr>
        <p:spPr>
          <a:xfrm>
            <a:off x="289999" y="3644969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1" name="Шестиугольник 40"/>
          <p:cNvSpPr/>
          <p:nvPr/>
        </p:nvSpPr>
        <p:spPr>
          <a:xfrm>
            <a:off x="1509950" y="1601283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2" name="Шестиугольник 41"/>
          <p:cNvSpPr/>
          <p:nvPr/>
        </p:nvSpPr>
        <p:spPr>
          <a:xfrm>
            <a:off x="2729900" y="3644969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3" name="Шестиугольник 42"/>
          <p:cNvSpPr/>
          <p:nvPr/>
        </p:nvSpPr>
        <p:spPr>
          <a:xfrm>
            <a:off x="2729900" y="2305982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4" name="Шестиугольник 43"/>
          <p:cNvSpPr/>
          <p:nvPr/>
        </p:nvSpPr>
        <p:spPr>
          <a:xfrm>
            <a:off x="1509950" y="4396127"/>
            <a:ext cx="1284674" cy="1086456"/>
          </a:xfrm>
          <a:prstGeom prst="hexagon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5" name="Рисунок 44" descr="purple-icon-man-h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855" y="3825195"/>
            <a:ext cx="248400" cy="639520"/>
          </a:xfrm>
          <a:prstGeom prst="rect">
            <a:avLst/>
          </a:prstGeom>
        </p:spPr>
      </p:pic>
      <p:pic>
        <p:nvPicPr>
          <p:cNvPr id="46" name="Рисунок 45" descr="tracto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8778" y="2536204"/>
            <a:ext cx="597894" cy="597894"/>
          </a:xfrm>
          <a:prstGeom prst="rect">
            <a:avLst/>
          </a:prstGeom>
        </p:spPr>
      </p:pic>
      <p:pic>
        <p:nvPicPr>
          <p:cNvPr id="47" name="Рисунок 46" descr="grey-icon-man-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76670" y="1763045"/>
            <a:ext cx="251992" cy="648771"/>
          </a:xfrm>
          <a:prstGeom prst="rect">
            <a:avLst/>
          </a:prstGeom>
        </p:spPr>
      </p:pic>
      <p:pic>
        <p:nvPicPr>
          <p:cNvPr id="48" name="Рисунок 47" descr="list_ic_1 (1)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4645" y="1804090"/>
            <a:ext cx="522810" cy="522810"/>
          </a:xfrm>
          <a:prstGeom prst="rect">
            <a:avLst/>
          </a:prstGeom>
        </p:spPr>
      </p:pic>
      <p:pic>
        <p:nvPicPr>
          <p:cNvPr id="49" name="Рисунок 48" descr="man-orange-icon-h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487717" y="2381876"/>
            <a:ext cx="255531" cy="765302"/>
          </a:xfrm>
          <a:prstGeom prst="rect">
            <a:avLst/>
          </a:prstGeom>
        </p:spPr>
      </p:pic>
      <p:pic>
        <p:nvPicPr>
          <p:cNvPr id="50" name="Рисунок 49" descr="lg-Bundle-of-wheat-spikes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H="1">
            <a:off x="2245211" y="4671877"/>
            <a:ext cx="431795" cy="535712"/>
          </a:xfrm>
          <a:prstGeom prst="rect">
            <a:avLst/>
          </a:prstGeom>
        </p:spPr>
      </p:pic>
      <p:pic>
        <p:nvPicPr>
          <p:cNvPr id="51" name="Содержимое 3" descr="blue-icon-man-03-hi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flipH="1">
            <a:off x="3450507" y="3694954"/>
            <a:ext cx="292584" cy="750708"/>
          </a:xfrm>
          <a:prstGeom prst="rect">
            <a:avLst/>
          </a:prstGeom>
        </p:spPr>
      </p:pic>
      <p:pic>
        <p:nvPicPr>
          <p:cNvPr id="52" name="Рисунок 51" descr="Loaf_Of_Bread_In_An_Oven-51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2967175" y="3955392"/>
            <a:ext cx="414622" cy="490269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11" y="3825340"/>
            <a:ext cx="673817" cy="673817"/>
          </a:xfrm>
          <a:prstGeom prst="rect">
            <a:avLst/>
          </a:prstGeom>
        </p:spPr>
      </p:pic>
      <p:pic>
        <p:nvPicPr>
          <p:cNvPr id="54" name="Рисунок 53" descr="хлеб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12008" y="2734942"/>
            <a:ext cx="1052315" cy="1484934"/>
          </a:xfrm>
          <a:prstGeom prst="rect">
            <a:avLst/>
          </a:prstGeom>
        </p:spPr>
      </p:pic>
      <p:pic>
        <p:nvPicPr>
          <p:cNvPr id="55" name="Рисунок 54" descr="purple-icon-man-hi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866232" y="4582878"/>
            <a:ext cx="248400" cy="639520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4436341" y="879314"/>
            <a:ext cx="7523430" cy="165689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Кооператив - объединение людей и их ресурсов в совместную организацию, имеющую юридический статус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500908" y="2734942"/>
            <a:ext cx="7523430" cy="164236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Участники этой организации задействованы в одном или разных (но связанных между собой) процессах труда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00908" y="4565173"/>
            <a:ext cx="7523430" cy="164236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того, чтобы совместно делать то, что трудно (или вообще невозможно) делать в одиночку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87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хле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558" y="2816318"/>
            <a:ext cx="2072810" cy="29249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7" y="0"/>
            <a:ext cx="2514229" cy="60173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</a:t>
            </a:r>
            <a:r>
              <a:rPr lang="ru-RU" sz="32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апример</a:t>
            </a:r>
            <a:r>
              <a:rPr lang="ru-RU" sz="32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:</a:t>
            </a:r>
            <a:endParaRPr lang="ru-RU" sz="3200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Содержимое 3" descr="blue-icon-man-03-hi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24547" y="3459117"/>
            <a:ext cx="502944" cy="1284378"/>
          </a:xfrm>
        </p:spPr>
      </p:pic>
      <p:pic>
        <p:nvPicPr>
          <p:cNvPr id="5" name="Рисунок 4" descr="purple-icon-man-h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09534" y="4887542"/>
            <a:ext cx="500066" cy="1287451"/>
          </a:xfrm>
          <a:prstGeom prst="rect">
            <a:avLst/>
          </a:prstGeom>
        </p:spPr>
      </p:pic>
      <p:pic>
        <p:nvPicPr>
          <p:cNvPr id="6" name="Рисунок 5" descr="man-orange-icon-h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29492" y="1387557"/>
            <a:ext cx="525139" cy="1428760"/>
          </a:xfrm>
          <a:prstGeom prst="rect">
            <a:avLst/>
          </a:prstGeom>
        </p:spPr>
      </p:pic>
      <p:pic>
        <p:nvPicPr>
          <p:cNvPr id="7" name="Рисунок 6" descr="grey-icon-man-h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24311" y="173112"/>
            <a:ext cx="459905" cy="1184055"/>
          </a:xfrm>
          <a:prstGeom prst="rect">
            <a:avLst/>
          </a:prstGeom>
        </p:spPr>
      </p:pic>
      <p:pic>
        <p:nvPicPr>
          <p:cNvPr id="8" name="Рисунок 7" descr="man-icon-tests-hi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62545" y="1470871"/>
            <a:ext cx="575619" cy="1352252"/>
          </a:xfrm>
          <a:prstGeom prst="rect">
            <a:avLst/>
          </a:prstGeom>
        </p:spPr>
      </p:pic>
      <p:pic>
        <p:nvPicPr>
          <p:cNvPr id="9" name="Рисунок 8" descr="tractor.png"/>
          <p:cNvPicPr>
            <a:picLocks noChangeAspect="1"/>
          </p:cNvPicPr>
          <p:nvPr/>
        </p:nvPicPr>
        <p:blipFill>
          <a:blip r:embed="rId8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81038" y="5030895"/>
            <a:ext cx="1203650" cy="1203650"/>
          </a:xfrm>
          <a:prstGeom prst="rect">
            <a:avLst/>
          </a:prstGeom>
        </p:spPr>
      </p:pic>
      <p:pic>
        <p:nvPicPr>
          <p:cNvPr id="10" name="Рисунок 9" descr="list_ic_1 (1)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5814" y="173111"/>
            <a:ext cx="1143008" cy="1143008"/>
          </a:xfrm>
          <a:prstGeom prst="rect">
            <a:avLst/>
          </a:prstGeom>
        </p:spPr>
      </p:pic>
      <p:pic>
        <p:nvPicPr>
          <p:cNvPr id="13" name="Рисунок 12" descr="2b2ecf87f31fe375bef4dd0912d92b80_crop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309600" y="1458995"/>
            <a:ext cx="1285884" cy="1445144"/>
          </a:xfrm>
          <a:prstGeom prst="rect">
            <a:avLst/>
          </a:prstGeom>
        </p:spPr>
      </p:pic>
      <p:pic>
        <p:nvPicPr>
          <p:cNvPr id="14" name="Рисунок 13" descr="lg-Bundle-of-wheat-spikes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953335" y="1887623"/>
            <a:ext cx="806127" cy="1000132"/>
          </a:xfrm>
          <a:prstGeom prst="rect">
            <a:avLst/>
          </a:prstGeom>
        </p:spPr>
      </p:pic>
      <p:pic>
        <p:nvPicPr>
          <p:cNvPr id="15" name="Рисунок 14" descr="Loaf_Of_Bread_In_An_Oven-512.png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63861" y="4968605"/>
            <a:ext cx="957525" cy="1132224"/>
          </a:xfrm>
          <a:prstGeom prst="rect">
            <a:avLst/>
          </a:prstGeom>
        </p:spPr>
      </p:pic>
      <p:cxnSp>
        <p:nvCxnSpPr>
          <p:cNvPr id="19" name="Прямая со стрелкой 18"/>
          <p:cNvCxnSpPr/>
          <p:nvPr/>
        </p:nvCxnSpPr>
        <p:spPr>
          <a:xfrm flipV="1">
            <a:off x="3524300" y="4698306"/>
            <a:ext cx="1214446" cy="571504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7524574" y="4602267"/>
            <a:ext cx="1000132" cy="642942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666922" y="2602003"/>
            <a:ext cx="1285884" cy="71438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7381698" y="2673441"/>
            <a:ext cx="1357322" cy="71438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5596939" y="2029308"/>
            <a:ext cx="1142214" cy="1588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1309468" y="3816449"/>
            <a:ext cx="1428760" cy="158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10800000">
            <a:off x="4166988" y="6031027"/>
            <a:ext cx="4000528" cy="158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9454194" y="3815655"/>
            <a:ext cx="1428760" cy="158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0800000" flipV="1">
            <a:off x="3452608" y="601739"/>
            <a:ext cx="1643074" cy="71438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>
            <a:off x="7667450" y="530301"/>
            <a:ext cx="1714512" cy="785818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Содержимое 3" descr="blue-icon-man-03-h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53466" y="4816582"/>
            <a:ext cx="501166" cy="128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1803"/>
            <a:ext cx="12192000" cy="715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МИССИЯ КООПЕРАЦИИ:</a:t>
            </a:r>
            <a:endParaRPr lang="ru-RU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205" y="1303151"/>
            <a:ext cx="2813401" cy="2816270"/>
          </a:xfrm>
        </p:spPr>
      </p:pic>
      <p:sp>
        <p:nvSpPr>
          <p:cNvPr id="3" name="TextBox 2"/>
          <p:cNvSpPr txBox="1"/>
          <p:nvPr/>
        </p:nvSpPr>
        <p:spPr>
          <a:xfrm>
            <a:off x="0" y="4398231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Индивидуальное развитие качества жизни человека благодаря</a:t>
            </a:r>
            <a:r>
              <a:rPr lang="ru-RU" sz="4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созданному</a:t>
            </a:r>
            <a:r>
              <a:rPr lang="ru-RU" sz="40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совместно с другими людьми инструменту</a:t>
            </a:r>
            <a:endParaRPr lang="ru-RU" sz="40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8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1858" y="76211"/>
            <a:ext cx="12192000" cy="705853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Классификация форм </a:t>
            </a:r>
            <a:r>
              <a:rPr lang="ru-RU" sz="3200" b="1" u="sng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кооперации:</a:t>
            </a:r>
            <a:endParaRPr lang="ru-RU" sz="3200" b="1" u="sng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0072" y="1086228"/>
            <a:ext cx="565265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Коммерческие</a:t>
            </a:r>
          </a:p>
          <a:p>
            <a:pPr algn="ctr"/>
            <a:endParaRPr lang="ru-RU" sz="2800" dirty="0" smtClean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главная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цель: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получить </a:t>
            </a:r>
            <a:r>
              <a:rPr lang="ru-RU" sz="28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максимальную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прибыль за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счёт</a:t>
            </a:r>
            <a:r>
              <a:rPr lang="en-US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общей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работы членов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кооператива</a:t>
            </a:r>
            <a:endParaRPr lang="ru-RU" sz="2800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ПРОИЗВОДСТВЕННЫЕ КООПЕРАТИВЫ</a:t>
            </a:r>
            <a:endParaRPr lang="ru-RU" sz="2800" b="1" u="sng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8427" y="1086228"/>
            <a:ext cx="546794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Некоммерческие</a:t>
            </a:r>
          </a:p>
          <a:p>
            <a:pPr algn="ctr"/>
            <a:endParaRPr lang="ru-RU" sz="2800" dirty="0" smtClean="0">
              <a:solidFill>
                <a:srgbClr val="00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главная цель: удовлетворить потребности членов кооператива с помощью </a:t>
            </a:r>
            <a:r>
              <a:rPr lang="ru-RU" sz="28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кооператива</a:t>
            </a:r>
            <a:endParaRPr lang="ru-RU" sz="2800" b="1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ru-RU" sz="2800" u="sng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ПОТРЕБИТЕЛЬСКИЕ </a:t>
            </a:r>
            <a:r>
              <a:rPr lang="ru-RU" sz="2800" b="1" u="sng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КООПЕРАТИВЫ</a:t>
            </a:r>
          </a:p>
          <a:p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040576" y="828244"/>
            <a:ext cx="0" cy="54524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540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438400" y="1723664"/>
            <a:ext cx="9506856" cy="469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3200" b="1" dirty="0" smtClean="0">
                <a:latin typeface="Georgia" panose="02040502050405020303" pitchFamily="18" charset="0"/>
              </a:rPr>
              <a:t>                                 Спасибо за внимание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52357" y="3486719"/>
            <a:ext cx="6692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Georgia" panose="02040502050405020303" pitchFamily="18" charset="0"/>
              </a:rPr>
              <a:t>г.Новосибирск</a:t>
            </a:r>
            <a:r>
              <a:rPr lang="ru-RU" dirty="0">
                <a:latin typeface="Georgia" panose="02040502050405020303" pitchFamily="18" charset="0"/>
              </a:rPr>
              <a:t>, ул.Советская,5 (БЦ Кронос), (383) 363-06-12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35200" y="2609076"/>
            <a:ext cx="9710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Центр компетенций в сфере сельскохозяйственной кооперации и поддержки фермеров АО «АИР» </a:t>
            </a:r>
            <a:endParaRPr lang="ru-RU" sz="2400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77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5"/>
          <p:cNvSpPr txBox="1">
            <a:spLocks/>
          </p:cNvSpPr>
          <p:nvPr/>
        </p:nvSpPr>
        <p:spPr>
          <a:xfrm>
            <a:off x="3154223" y="7214429"/>
            <a:ext cx="6831673" cy="4580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8972" y="4873453"/>
            <a:ext cx="11393628" cy="1201524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Центр компетенций в сфере сельскохозяйственной кооперации и поддержки фермеров НСО</a:t>
            </a:r>
            <a:endParaRPr lang="ru-RU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07600" y="3983979"/>
            <a:ext cx="1502981" cy="697273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spc="100" dirty="0" smtClean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июнь 2019 года</a:t>
            </a:r>
            <a:endParaRPr lang="ru-RU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1300" y="1188595"/>
            <a:ext cx="11709400" cy="832195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Правительство Новосибирской области</a:t>
            </a:r>
            <a:endParaRPr lang="ru-RU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6386" y="2959583"/>
            <a:ext cx="10718800" cy="832195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pc="1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АО «Агентство инвестиционного развития»</a:t>
            </a:r>
            <a:endParaRPr lang="ru-RU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5452111" y="2051157"/>
            <a:ext cx="553720" cy="873077"/>
          </a:xfrm>
          <a:prstGeom prst="downArrow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452111" y="3822145"/>
            <a:ext cx="594360" cy="963164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0201" y="87292"/>
            <a:ext cx="11391900" cy="85437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pc="100" dirty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национальный проект «Малое и среднее предпринимательство и поддержка индивидуальной предпринимательской инициативы»</a:t>
            </a:r>
            <a:endParaRPr lang="ru-RU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ru-RU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88001" y="3983979"/>
            <a:ext cx="4947514" cy="697273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spc="100" dirty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постановление </a:t>
            </a:r>
            <a:r>
              <a:rPr lang="ru-RU" sz="1200" b="1" spc="100" dirty="0" smtClean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Правительства НСО (№185-п</a:t>
            </a:r>
            <a:r>
              <a:rPr lang="ru-RU" sz="1200" b="1" spc="100" dirty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endParaRPr lang="ru-RU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5"/>
          <p:cNvSpPr txBox="1">
            <a:spLocks/>
          </p:cNvSpPr>
          <p:nvPr/>
        </p:nvSpPr>
        <p:spPr>
          <a:xfrm>
            <a:off x="5360328" y="3824409"/>
            <a:ext cx="6265616" cy="2311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8280" y="1698484"/>
            <a:ext cx="11642463" cy="3728408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pc="1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Обеспечение условий для развития сельскохозяйственных товаропроизводителей – субъектов малого и среднего предпринимательства, а также малых форм хозяйствования на селе, в первую очередь – за счёт передачи экономических и технических функций, невыгодных для реализации в отдельном хозяйстве на уровень сельскохозяйственных потребительских кооперативов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90292" y="584616"/>
            <a:ext cx="57779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100" dirty="0">
                <a:solidFill>
                  <a:srgbClr val="11111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Основная миссия Центра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72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18767" y="227254"/>
            <a:ext cx="8110918" cy="469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 </a:t>
            </a:r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Центра </a:t>
            </a:r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компетенций 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310743" y="3135082"/>
            <a:ext cx="3349182" cy="1018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Центр компетенций</a:t>
            </a:r>
            <a:endParaRPr lang="ru-RU" sz="2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674442" y="3526971"/>
            <a:ext cx="769264" cy="304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3639452" y="3526971"/>
            <a:ext cx="63862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4614615" y="2605307"/>
            <a:ext cx="72571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6200000">
            <a:off x="6458858" y="2605313"/>
            <a:ext cx="72571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4604637" y="4353144"/>
            <a:ext cx="696690" cy="3265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6789069" y="4378541"/>
            <a:ext cx="72571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8615" y="1160110"/>
            <a:ext cx="4731657" cy="121421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содействие созданию на территории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НСО с/х товаропроизводителей </a:t>
            </a:r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субъектов МСП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74226" y="1152853"/>
            <a:ext cx="5268687" cy="12287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объединение с/х товаропроизводителей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сельскохозяйственные потребительские кооперативы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8615" y="4864773"/>
            <a:ext cx="4717159" cy="121421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консультации </a:t>
            </a:r>
            <a:r>
              <a:rPr lang="en-US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мерам </a:t>
            </a:r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государственной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поддержки, помощь в подготовке заявок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83083" y="4893798"/>
            <a:ext cx="5660573" cy="121421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организация выставочно - ярмарочных мероприятий направленных на популяризацию региональных товаров</a:t>
            </a:r>
            <a:endParaRPr lang="ru-RU" sz="160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8476368" y="3104228"/>
            <a:ext cx="3545094" cy="12142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оказание помощи в организации каналов сбыта, подборе сельскохозяйственной техники и оборудования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9656" y="3135085"/>
            <a:ext cx="3447133" cy="121422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проведение программ обучения и переподготовки кадров для </a:t>
            </a:r>
            <a:r>
              <a:rPr lang="ru-RU" sz="1600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с/х товаропроизводителей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4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890927" y="121950"/>
            <a:ext cx="8110918" cy="4694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Меры государственной поддержки</a:t>
            </a:r>
            <a:endParaRPr lang="ru-RU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9069" y="1544248"/>
            <a:ext cx="5532616" cy="137312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Агростартап</a:t>
            </a:r>
            <a:r>
              <a:rPr lang="ru-RU" sz="2800" b="1" u="sng" dirty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54955" y="1544248"/>
            <a:ext cx="5532616" cy="137312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Начинающий фермер</a:t>
            </a:r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9069" y="3591378"/>
            <a:ext cx="5532616" cy="15755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Семейная животноводческая ферма</a:t>
            </a:r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54955" y="3591378"/>
            <a:ext cx="5532616" cy="1575542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«Развитие материально-технической базы </a:t>
            </a:r>
            <a:r>
              <a:rPr lang="ru-RU" sz="2800" b="1" u="sng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СПоК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»</a:t>
            </a:r>
            <a:endParaRPr lang="ru-RU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3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127125" y="310534"/>
            <a:ext cx="6191045" cy="545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Агростартап</a:t>
            </a:r>
            <a:r>
              <a:rPr lang="ru-RU" sz="2800" b="1" u="sng" dirty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216" y="1011828"/>
            <a:ext cx="5370287" cy="64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Сумма: до 6 млн рублей</a:t>
            </a:r>
            <a:endParaRPr lang="ru-RU" sz="2400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216" y="1718697"/>
            <a:ext cx="11742057" cy="6326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Получатель: ЛПХ, КФХ (зарегистрированное в текущем году)</a:t>
            </a:r>
            <a:endParaRPr lang="ru-RU" sz="2400" u="sng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65371" y="2418031"/>
            <a:ext cx="5979889" cy="614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Собственные средства: 10%</a:t>
            </a:r>
          </a:p>
          <a:p>
            <a:endParaRPr lang="ru-RU" sz="2400" u="sng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8555" y="2456203"/>
            <a:ext cx="5605216" cy="576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Срок освоения: 18 месяцев</a:t>
            </a:r>
          </a:p>
          <a:p>
            <a:endParaRPr lang="ru-RU" sz="2400" u="sng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216" y="3213668"/>
            <a:ext cx="3908327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000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Покупка: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емельных участков складских/производственных зданий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техники и спецтехники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борудования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животных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осадочного материала для закладки многолетних насаждений</a:t>
            </a:r>
          </a:p>
          <a:p>
            <a:pPr algn="r"/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10743" y="3213668"/>
            <a:ext cx="3904343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Строительство/ремонт: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роизводственных/складских зданий, помещений/пристроек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нженерных сетей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418285" y="3213668"/>
            <a:ext cx="3522987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Прочее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проектно-сметная документация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погашение основного долга по кредитам банков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РФ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подключение к инженерных сетям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9989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127125" y="310534"/>
            <a:ext cx="6191045" cy="545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Начинающий фермер</a:t>
            </a:r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216" y="1011828"/>
            <a:ext cx="5370287" cy="64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Сумма: до 5 млн рублей</a:t>
            </a:r>
            <a:endParaRPr lang="ru-RU" sz="2400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216" y="1718697"/>
            <a:ext cx="11742057" cy="6326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Получатель: КФХ (не старше 24 месяцев)</a:t>
            </a:r>
            <a:endParaRPr lang="ru-RU" sz="2400" u="sng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65371" y="2418031"/>
            <a:ext cx="5979889" cy="614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Собственные средства: 10%</a:t>
            </a:r>
          </a:p>
          <a:p>
            <a:endParaRPr lang="ru-RU" sz="2400" u="sng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8555" y="2456203"/>
            <a:ext cx="5605216" cy="576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Срок освоения: 18 месяцев</a:t>
            </a:r>
          </a:p>
          <a:p>
            <a:endParaRPr lang="ru-RU" sz="2400" u="sng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216" y="3213668"/>
            <a:ext cx="3908327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000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Покупка: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з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емельных участков складских/производственных зданий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техники и спецтехники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борудования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животных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осадочного материала для закладки многолетних насаждений</a:t>
            </a:r>
          </a:p>
          <a:p>
            <a:pPr algn="r"/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10744" y="3213668"/>
            <a:ext cx="3846285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Строительство/ремонт: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роизводственных/складских зданий, помещений/пристроек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нженерных сетей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360230" y="3213668"/>
            <a:ext cx="3581043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Прочее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проектно-сметная документация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погашение основного долга по кредитам банков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РФ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подключение к инженерных сетям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26529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97002" y="285352"/>
            <a:ext cx="8237561" cy="545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Семейная животноводческая ферма</a:t>
            </a:r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216" y="1011828"/>
            <a:ext cx="5370287" cy="64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Сумма: до 30 млн рублей</a:t>
            </a:r>
            <a:endParaRPr lang="ru-RU" sz="2400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216" y="1718697"/>
            <a:ext cx="11742057" cy="6326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Получатель: КФХ (старше 24 месяцев)</a:t>
            </a:r>
            <a:endParaRPr lang="ru-RU" sz="2400" u="sng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65371" y="2418031"/>
            <a:ext cx="5979889" cy="614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Собственные средства: 40%</a:t>
            </a:r>
          </a:p>
          <a:p>
            <a:endParaRPr lang="ru-RU" sz="2400" u="sng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8555" y="2456203"/>
            <a:ext cx="5605216" cy="576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Срок освоения: 24 месяца</a:t>
            </a:r>
          </a:p>
          <a:p>
            <a:endParaRPr lang="ru-RU" sz="2400" u="sng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216" y="3213669"/>
            <a:ext cx="3908327" cy="35354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Покупка: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техники и спецтехники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оборудования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животных</a:t>
            </a:r>
          </a:p>
          <a:p>
            <a:pPr algn="r"/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10743" y="3213668"/>
            <a:ext cx="3715657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Строительство/ремонт: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роизводственных/складских зданий, помещений/пристроек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нженерных сетей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бъектов по переработке продукции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289649" y="3213667"/>
            <a:ext cx="3651624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Прочее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проектно-сметная документация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подключение к инженерных сетям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425255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96687" y="310534"/>
            <a:ext cx="11244586" cy="545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«</a:t>
            </a:r>
            <a:r>
              <a:rPr lang="ru-RU" sz="2800" b="1" u="sng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Материально-техническая база </a:t>
            </a:r>
            <a:r>
              <a:rPr lang="ru-RU" sz="2800" b="1" u="sng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СПоК</a:t>
            </a:r>
            <a:r>
              <a:rPr lang="ru-RU" sz="28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216" y="1011828"/>
            <a:ext cx="5370287" cy="640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Сумма: до 70 млн рублей</a:t>
            </a:r>
            <a:endParaRPr lang="ru-RU" sz="2400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9216" y="1718697"/>
            <a:ext cx="11742057" cy="6326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Получатель: </a:t>
            </a:r>
            <a:r>
              <a:rPr lang="ru-RU" sz="2400" b="1" u="sng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СПоК</a:t>
            </a:r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, СППК, СПК (старше 12 месяцев)</a:t>
            </a:r>
            <a:endParaRPr lang="ru-RU" sz="2400" u="sng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65371" y="2418031"/>
            <a:ext cx="5979889" cy="614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Собственные средства: 40%</a:t>
            </a:r>
          </a:p>
          <a:p>
            <a:endParaRPr lang="ru-RU" sz="2400" u="sng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8555" y="2456203"/>
            <a:ext cx="5605216" cy="576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r>
              <a:rPr lang="ru-RU" sz="2400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Срок освоения: 24 месяцев</a:t>
            </a:r>
          </a:p>
          <a:p>
            <a:endParaRPr lang="ru-RU" sz="2400" u="sng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216" y="3213668"/>
            <a:ext cx="3908327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Покупка: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роизводственных объектов (заготовка, </a:t>
            </a:r>
            <a:r>
              <a:rPr lang="ru-RU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хранение,переработка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, подработка, убой, сортировка, подготовка)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с/х техники и спецтехники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борудования (в </a:t>
            </a:r>
            <a:r>
              <a:rPr lang="ru-RU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т.ч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. лабораторного)</a:t>
            </a:r>
          </a:p>
          <a:p>
            <a:pPr algn="r"/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10744" y="3213668"/>
            <a:ext cx="3773714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b="1" u="sng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Строительство/ремонт: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производственных объектов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(</a:t>
            </a:r>
            <a:r>
              <a:rPr lang="ru-RU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заготовка,хранение,переработка</a:t>
            </a:r>
            <a:r>
              <a:rPr lang="ru-RU" dirty="0">
                <a:solidFill>
                  <a:schemeClr val="tx1"/>
                </a:solidFill>
                <a:latin typeface="Georgia" panose="02040502050405020303" pitchFamily="18" charset="0"/>
              </a:rPr>
              <a:t>, подработка, убой, сортировка, </a:t>
            </a: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подготовка к реализации)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287659" y="3213668"/>
            <a:ext cx="3530953" cy="35354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Прочее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проектно-сметная документация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Georgia" panose="02040502050405020303" pitchFamily="18" charset="0"/>
              </a:rPr>
              <a:t>монтажные работы</a:t>
            </a: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800" b="1" u="sng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3634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1259</TotalTime>
  <Words>601</Words>
  <Application>Microsoft Office PowerPoint</Application>
  <PresentationFormat>Широкоэкранный</PresentationFormat>
  <Paragraphs>157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Franklin Gothic Book</vt:lpstr>
      <vt:lpstr>Georgia</vt:lpstr>
      <vt:lpstr>Times New Roman</vt:lpstr>
      <vt:lpstr>Trebuchet MS</vt:lpstr>
      <vt:lpstr>Verdana</vt:lpstr>
      <vt:lpstr>Wingdings 3</vt:lpstr>
      <vt:lpstr>Грань</vt:lpstr>
      <vt:lpstr>Центр компетенций в сфере сельскохозяйственной кооперации и поддержки фермеров Новосибирской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Например:</vt:lpstr>
      <vt:lpstr>МИССИЯ КООПЕРАЦИИ:</vt:lpstr>
      <vt:lpstr>Классификация форм кооперации: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476 П Постановление Правительства Рф от 20.04.2019 об утверждении правил Предоставления и распределения иных межбюджетных трансфертов из федерального бюджета бюджетам субъектов РФ на создание системы поддержки фермеров и развитие сельской кооперации (Д.А. Медведев)</dc:title>
  <dc:creator>Борозденко Дмитрий Иванович</dc:creator>
  <cp:lastModifiedBy>Борозденко Дмитрий Иванович</cp:lastModifiedBy>
  <cp:revision>162</cp:revision>
  <dcterms:created xsi:type="dcterms:W3CDTF">2019-12-24T02:19:33Z</dcterms:created>
  <dcterms:modified xsi:type="dcterms:W3CDTF">2020-03-13T07:22:03Z</dcterms:modified>
</cp:coreProperties>
</file>