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notesMasterIdLst>
    <p:notesMasterId r:id="rId19"/>
  </p:notesMasterIdLst>
  <p:handoutMasterIdLst>
    <p:handoutMasterId r:id="rId20"/>
  </p:handoutMasterIdLst>
  <p:sldIdLst>
    <p:sldId id="667" r:id="rId2"/>
    <p:sldId id="689" r:id="rId3"/>
    <p:sldId id="690" r:id="rId4"/>
    <p:sldId id="675" r:id="rId5"/>
    <p:sldId id="676" r:id="rId6"/>
    <p:sldId id="679" r:id="rId7"/>
    <p:sldId id="680" r:id="rId8"/>
    <p:sldId id="681" r:id="rId9"/>
    <p:sldId id="682" r:id="rId10"/>
    <p:sldId id="683" r:id="rId11"/>
    <p:sldId id="684" r:id="rId12"/>
    <p:sldId id="685" r:id="rId13"/>
    <p:sldId id="686" r:id="rId14"/>
    <p:sldId id="687" r:id="rId15"/>
    <p:sldId id="678" r:id="rId16"/>
    <p:sldId id="691" r:id="rId17"/>
    <p:sldId id="673" r:id="rId1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4F"/>
    <a:srgbClr val="3458A3"/>
    <a:srgbClr val="6699E6"/>
    <a:srgbClr val="FF00FF"/>
    <a:srgbClr val="4AEEA0"/>
    <a:srgbClr val="FFFF00"/>
    <a:srgbClr val="0B6F3F"/>
    <a:srgbClr val="F37745"/>
    <a:srgbClr val="22518A"/>
    <a:srgbClr val="F9B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25" autoAdjust="0"/>
    <p:restoredTop sz="98629" autoAdjust="0"/>
  </p:normalViewPr>
  <p:slideViewPr>
    <p:cSldViewPr>
      <p:cViewPr>
        <p:scale>
          <a:sx n="90" d="100"/>
          <a:sy n="90" d="100"/>
        </p:scale>
        <p:origin x="-12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05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Сроки завершения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объектов (2016 г.)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Сроки завершения объектов</c:v>
                </c:pt>
              </c:strCache>
            </c:strRef>
          </c:tx>
          <c:spPr>
            <a:solidFill>
              <a:srgbClr val="6699E6"/>
            </a:solidFill>
          </c:spPr>
          <c:invertIfNegative val="0"/>
          <c:dLbls>
            <c:txPr>
              <a:bodyPr/>
              <a:lstStyle/>
              <a:p>
                <a:pPr>
                  <a:defRPr sz="14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Лист1!$A$2:$A$18</c:f>
              <c:strCache>
                <c:ptCount val="1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2030</c:v>
                </c:pt>
                <c:pt idx="12">
                  <c:v>2032</c:v>
                </c:pt>
                <c:pt idx="13">
                  <c:v>2036</c:v>
                </c:pt>
                <c:pt idx="14">
                  <c:v>2038</c:v>
                </c:pt>
                <c:pt idx="15">
                  <c:v>2040</c:v>
                </c:pt>
                <c:pt idx="16">
                  <c:v>2044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372</c:v>
                </c:pt>
                <c:pt idx="1">
                  <c:v>288</c:v>
                </c:pt>
                <c:pt idx="2">
                  <c:v>97</c:v>
                </c:pt>
                <c:pt idx="3">
                  <c:v>41</c:v>
                </c:pt>
                <c:pt idx="4">
                  <c:v>55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  <c:pt idx="9">
                  <c:v>10</c:v>
                </c:pt>
                <c:pt idx="10">
                  <c:v>1</c:v>
                </c:pt>
                <c:pt idx="11">
                  <c:v>1</c:v>
                </c:pt>
                <c:pt idx="12">
                  <c:v>7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34624"/>
        <c:axId val="91422720"/>
      </c:barChart>
      <c:catAx>
        <c:axId val="79034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91422720"/>
        <c:crosses val="autoZero"/>
        <c:auto val="1"/>
        <c:lblAlgn val="ctr"/>
        <c:lblOffset val="100"/>
        <c:noMultiLvlLbl val="0"/>
      </c:catAx>
      <c:valAx>
        <c:axId val="9142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79034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9414167656585159E-2"/>
          <c:y val="0.10154500377151077"/>
          <c:w val="0.33503755992923862"/>
          <c:h val="0.805629052912249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bubble3D val="0"/>
            <c:explosion val="22"/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Планируемые объекты</c:v>
                </c:pt>
                <c:pt idx="1">
                  <c:v>Реализуемые объекты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619</c:v>
                </c:pt>
                <c:pt idx="1">
                  <c:v>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436034885012771"/>
          <c:y val="0.1444769162861046"/>
          <c:w val="0.3821183757360293"/>
          <c:h val="0.67840394738585408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3382982543787"/>
          <c:y val="0.11285974499089252"/>
          <c:w val="0.29889468007529219"/>
          <c:h val="0.78195826542677271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6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2270138284085176"/>
                  <c:y val="-8.3380308695235286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u="none" strike="noStrike" kern="1200" baseline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460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62681130653481"/>
                  <c:y val="0.10506630875914741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u="none" strike="noStrike" kern="1200" baseline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300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'слайд 3'!$A$5:$A$6</c:f>
              <c:strCache>
                <c:ptCount val="2"/>
                <c:pt idx="0">
                  <c:v>Планируемые объекты</c:v>
                </c:pt>
                <c:pt idx="1">
                  <c:v>Реализуемые объекты</c:v>
                </c:pt>
              </c:strCache>
            </c:strRef>
          </c:cat>
          <c:val>
            <c:numRef>
              <c:f>'слайд 3'!$B$5:$B$6</c:f>
              <c:numCache>
                <c:formatCode>General</c:formatCode>
                <c:ptCount val="2"/>
                <c:pt idx="0">
                  <c:v>460</c:v>
                </c:pt>
                <c:pt idx="1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lang="ru-RU" sz="1200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200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3585577706470322"/>
          <c:y val="0.11615249416802478"/>
          <c:w val="0.3786412199991247"/>
          <c:h val="0.77832869970920016"/>
        </c:manualLayout>
      </c:layout>
      <c:overlay val="0"/>
      <c:txPr>
        <a:bodyPr/>
        <a:lstStyle/>
        <a:p>
          <a:pPr>
            <a:defRPr lang="ru-RU" sz="1200" b="0" i="0" u="none" strike="noStrike" kern="1200" baseline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sz="1800" b="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+mn-ea"/>
                <a:cs typeface="+mn-cs"/>
              </a:rPr>
              <a:t>2015</a:t>
            </a:r>
            <a:r>
              <a:rPr lang="ru-RU" b="0" dirty="0" smtClean="0"/>
              <a:t> </a:t>
            </a:r>
            <a:r>
              <a:rPr lang="ru-RU" sz="1800" b="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+mn-ea"/>
                <a:cs typeface="+mn-cs"/>
              </a:rPr>
              <a:t>год</a:t>
            </a:r>
            <a:endParaRPr lang="ru-RU" sz="1800" b="0" kern="12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+mn-ea"/>
              <a:cs typeface="+mn-cs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981132075471692E-2"/>
          <c:y val="0.13143138416719127"/>
          <c:w val="0.82356950922590522"/>
          <c:h val="0.915754730955819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4F4F"/>
              </a:solidFill>
            </c:spPr>
          </c:dPt>
          <c:dPt>
            <c:idx val="5"/>
            <c:bubble3D val="0"/>
            <c:spPr>
              <a:solidFill>
                <a:srgbClr val="3458A3"/>
              </a:solidFill>
            </c:spPr>
          </c:dPt>
          <c:dLbls>
            <c:dLbl>
              <c:idx val="1"/>
              <c:layout>
                <c:manualLayout>
                  <c:x val="-0.12612461298849395"/>
                  <c:y val="7.43803672019981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4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Промышленное производство</c:v>
                </c:pt>
                <c:pt idx="1">
                  <c:v>Торговля</c:v>
                </c:pt>
                <c:pt idx="2">
                  <c:v>Дорожное хозяйство, транспорт и связь</c:v>
                </c:pt>
                <c:pt idx="3">
                  <c:v>АПК</c:v>
                </c:pt>
                <c:pt idx="4">
                  <c:v>Строительство</c:v>
                </c:pt>
                <c:pt idx="5">
                  <c:v>ЖКХ</c:v>
                </c:pt>
                <c:pt idx="6">
                  <c:v>Образование, культура</c:v>
                </c:pt>
                <c:pt idx="7">
                  <c:v>Здравоохранение, спорт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0.13900000000000001</c:v>
                </c:pt>
                <c:pt idx="1">
                  <c:v>3.3000000000000002E-2</c:v>
                </c:pt>
                <c:pt idx="2">
                  <c:v>0.10400000000000001</c:v>
                </c:pt>
                <c:pt idx="3">
                  <c:v>7.0999999999999994E-2</c:v>
                </c:pt>
                <c:pt idx="4">
                  <c:v>9.6999999999999989E-2</c:v>
                </c:pt>
                <c:pt idx="5">
                  <c:v>0.309</c:v>
                </c:pt>
                <c:pt idx="6">
                  <c:v>0.122</c:v>
                </c:pt>
                <c:pt idx="7">
                  <c:v>0.124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800" b="0" kern="12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+mn-ea"/>
                <a:cs typeface="+mn-cs"/>
              </a:defRPr>
            </a:pPr>
            <a:r>
              <a:rPr lang="ru-RU" sz="1800" b="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+mn-ea"/>
                <a:cs typeface="+mn-cs"/>
              </a:rPr>
              <a:t>2016 год</a:t>
            </a:r>
            <a:endParaRPr lang="ru-RU" sz="1800" b="0" kern="12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+mn-ea"/>
              <a:cs typeface="+mn-cs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981132075471692E-2"/>
          <c:y val="0.13143138416719127"/>
          <c:w val="0.82356950922590522"/>
          <c:h val="0.915754730955819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4F4F"/>
              </a:solidFill>
            </c:spPr>
          </c:dPt>
          <c:dPt>
            <c:idx val="5"/>
            <c:bubble3D val="0"/>
            <c:spPr>
              <a:solidFill>
                <a:srgbClr val="3458A3"/>
              </a:solidFill>
            </c:spPr>
          </c:dPt>
          <c:dLbls>
            <c:dLbl>
              <c:idx val="1"/>
              <c:layout>
                <c:manualLayout>
                  <c:x val="-7.9536498041098164E-2"/>
                  <c:y val="0.1266379352911404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4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Промышленное производство</c:v>
                </c:pt>
                <c:pt idx="1">
                  <c:v>Торговля</c:v>
                </c:pt>
                <c:pt idx="2">
                  <c:v>Дорожное хозяйство, транспорт и связь</c:v>
                </c:pt>
                <c:pt idx="3">
                  <c:v>АПК</c:v>
                </c:pt>
                <c:pt idx="4">
                  <c:v>Строительство</c:v>
                </c:pt>
                <c:pt idx="5">
                  <c:v>ЖКХ</c:v>
                </c:pt>
                <c:pt idx="6">
                  <c:v>Образование, культура</c:v>
                </c:pt>
                <c:pt idx="7">
                  <c:v>Здравоохранение, спорт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5.4000000000000006E-2</c:v>
                </c:pt>
                <c:pt idx="1">
                  <c:v>2.2000000000000002E-2</c:v>
                </c:pt>
                <c:pt idx="2">
                  <c:v>0.27200000000000002</c:v>
                </c:pt>
                <c:pt idx="3">
                  <c:v>9.9000000000000005E-2</c:v>
                </c:pt>
                <c:pt idx="4">
                  <c:v>8.8000000000000009E-2</c:v>
                </c:pt>
                <c:pt idx="5">
                  <c:v>0.28300000000000003</c:v>
                </c:pt>
                <c:pt idx="6">
                  <c:v>8.5999999999999993E-2</c:v>
                </c:pt>
                <c:pt idx="7">
                  <c:v>9.6000000000000002E-2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sz="1800" b="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+mn-ea"/>
                <a:cs typeface="+mn-cs"/>
              </a:rPr>
              <a:t>2015</a:t>
            </a:r>
            <a:r>
              <a:rPr lang="ru-RU" b="0" dirty="0" smtClean="0"/>
              <a:t> </a:t>
            </a:r>
            <a:r>
              <a:rPr lang="ru-RU" sz="1800" b="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+mn-ea"/>
                <a:cs typeface="+mn-cs"/>
              </a:rPr>
              <a:t>год</a:t>
            </a:r>
            <a:endParaRPr lang="ru-RU" sz="1800" b="0" kern="12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+mn-ea"/>
              <a:cs typeface="+mn-cs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981132075471692E-2"/>
          <c:y val="0.13143138416719127"/>
          <c:w val="0.82356950922590522"/>
          <c:h val="0.915754730955819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4F4F"/>
              </a:solidFill>
            </c:spPr>
          </c:dPt>
          <c:dPt>
            <c:idx val="5"/>
            <c:bubble3D val="0"/>
            <c:spPr>
              <a:solidFill>
                <a:srgbClr val="3458A3"/>
              </a:solidFill>
            </c:spPr>
          </c:dPt>
          <c:dLbls>
            <c:dLbl>
              <c:idx val="1"/>
              <c:layout>
                <c:manualLayout>
                  <c:x val="-7.2881053048613045E-2"/>
                  <c:y val="-0.11597116781262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8851762802036674E-2"/>
                  <c:y val="0.120529817674579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4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Промышленное производство</c:v>
                </c:pt>
                <c:pt idx="1">
                  <c:v>Торговля</c:v>
                </c:pt>
                <c:pt idx="2">
                  <c:v>Дорожное хозяйство, транспорт и связь</c:v>
                </c:pt>
                <c:pt idx="3">
                  <c:v>АПК</c:v>
                </c:pt>
                <c:pt idx="4">
                  <c:v>Строительство</c:v>
                </c:pt>
                <c:pt idx="5">
                  <c:v>ЖКХ</c:v>
                </c:pt>
                <c:pt idx="6">
                  <c:v>Образование, культура</c:v>
                </c:pt>
                <c:pt idx="7">
                  <c:v>Здравоохранение, спорт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0.40799999999999997</c:v>
                </c:pt>
                <c:pt idx="1">
                  <c:v>0.04</c:v>
                </c:pt>
                <c:pt idx="2">
                  <c:v>0.184</c:v>
                </c:pt>
                <c:pt idx="3">
                  <c:v>9.0999999999999998E-2</c:v>
                </c:pt>
                <c:pt idx="4">
                  <c:v>0.109</c:v>
                </c:pt>
                <c:pt idx="5">
                  <c:v>8.6999999999999994E-2</c:v>
                </c:pt>
                <c:pt idx="6">
                  <c:v>0.03</c:v>
                </c:pt>
                <c:pt idx="7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800" b="0" kern="12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+mn-ea"/>
                <a:cs typeface="+mn-cs"/>
              </a:defRPr>
            </a:pPr>
            <a:r>
              <a:rPr lang="ru-RU" sz="1800" b="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+mn-ea"/>
                <a:cs typeface="+mn-cs"/>
              </a:rPr>
              <a:t>2016 год</a:t>
            </a:r>
            <a:endParaRPr lang="ru-RU" sz="1800" b="0" kern="12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+mn-ea"/>
              <a:cs typeface="+mn-cs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981132075471692E-2"/>
          <c:y val="0.13143138416719127"/>
          <c:w val="0.82356950922590522"/>
          <c:h val="0.915754730955819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4F4F"/>
              </a:solidFill>
            </c:spPr>
          </c:dPt>
          <c:dPt>
            <c:idx val="5"/>
            <c:bubble3D val="0"/>
            <c:spPr>
              <a:solidFill>
                <a:srgbClr val="3458A3"/>
              </a:solidFill>
            </c:spPr>
          </c:dPt>
          <c:dLbls>
            <c:dLbl>
              <c:idx val="1"/>
              <c:layout>
                <c:manualLayout>
                  <c:x val="-8.951966552982582E-2"/>
                  <c:y val="-2.3602572965143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0,5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387787101223554"/>
                  <c:y val="0.1457836989305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4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Промышленное производство</c:v>
                </c:pt>
                <c:pt idx="1">
                  <c:v>Торговля</c:v>
                </c:pt>
                <c:pt idx="2">
                  <c:v>Дорожное хозяйство, транспорт и связь</c:v>
                </c:pt>
                <c:pt idx="3">
                  <c:v>АПК</c:v>
                </c:pt>
                <c:pt idx="4">
                  <c:v>Строительство</c:v>
                </c:pt>
                <c:pt idx="5">
                  <c:v>ЖКХ</c:v>
                </c:pt>
                <c:pt idx="6">
                  <c:v>Образование, культура</c:v>
                </c:pt>
                <c:pt idx="7">
                  <c:v>Здравоохранение, спорт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0.27399999999999997</c:v>
                </c:pt>
                <c:pt idx="1">
                  <c:v>1.7000000000000001E-2</c:v>
                </c:pt>
                <c:pt idx="2">
                  <c:v>0.23</c:v>
                </c:pt>
                <c:pt idx="3">
                  <c:v>8.3000000000000004E-2</c:v>
                </c:pt>
                <c:pt idx="4">
                  <c:v>0.188</c:v>
                </c:pt>
                <c:pt idx="5">
                  <c:v>0.11599999999999999</c:v>
                </c:pt>
                <c:pt idx="6">
                  <c:v>3.9E-2</c:v>
                </c:pt>
                <c:pt idx="7">
                  <c:v>5.2999999999999999E-2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E40DB20-F16E-42E5-9404-EA6516FEAA51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5F708F-6581-4988-ABA1-EAD2782F4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39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5DCB7B-5AF5-4897-AD46-2234D7005368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67E993-EA8C-4A1E-94D1-DF2E48F37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4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8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8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0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8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1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3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2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29.07.2016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40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so.ru/sites/test.new.nso.ru/wodby_files/files/migrate/priorities/investicii/PublishingImages/foto_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204864"/>
            <a:ext cx="9144000" cy="2448272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525886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287886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prstClr val="white"/>
                </a:solidFill>
                <a:latin typeface="Calibri"/>
              </a:rPr>
              <a:t>План создания объектов инфраструктуры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prstClr val="white"/>
                </a:solidFill>
                <a:latin typeface="Calibri"/>
              </a:rPr>
              <a:t>в Новосибирской области </a:t>
            </a:r>
            <a:endParaRPr lang="ru-RU" sz="3200" b="1" dirty="0" smtClea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5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12882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Агропромышленный</a:t>
            </a:r>
          </a:p>
          <a:p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комплекс</a:t>
            </a:r>
            <a:endParaRPr lang="ru-RU" b="1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9202" y="541341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9632" y="285293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9402" y="483735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7314" y="453435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3698" y="458112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61450" y="401013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80112" y="308406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97354" y="555410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3218" y="454932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01810" y="487422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5746" y="329005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40152" y="375723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9602" y="461283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60717" y="173768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9642" y="548209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082" y="382591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37181" y="368189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082" y="27457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106" y="45459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456989" y="5636960"/>
            <a:ext cx="2397371" cy="10464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2016 год</a:t>
            </a: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33,5</a:t>
            </a:r>
            <a:r>
              <a:rPr lang="ru-RU" sz="32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91 объект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67211" y="157724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20373" y="2849026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6126" y="375723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5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2329" y="384854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1394" y="467576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5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23728" y="400622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66724" y="515468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90561" y="460892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64821" y="539252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13117" y="509025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39771" y="395614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08203" y="442192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5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73618" y="363298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3399" y="366433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7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61469" y="454931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81975" y="5541360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19252" y="511491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37181" y="276651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99181" y="359173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27321" y="5736581"/>
            <a:ext cx="206211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2015 год</a:t>
            </a: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47,1</a:t>
            </a:r>
            <a:r>
              <a:rPr lang="ru-RU" sz="24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54 объекта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2" name="Picture 2" descr="D:\Мои документы\перечень объектов инфр\изобр презент\АП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4062"/>
            <a:ext cx="7755227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ая выноска 61"/>
          <p:cNvSpPr/>
          <p:nvPr/>
        </p:nvSpPr>
        <p:spPr>
          <a:xfrm>
            <a:off x="6883679" y="1076490"/>
            <a:ext cx="2139133" cy="1322386"/>
          </a:xfrm>
          <a:prstGeom prst="wedgeRectCallout">
            <a:avLst>
              <a:gd name="adj1" fmla="val -73994"/>
              <a:gd name="adj2" fmla="val 187060"/>
            </a:avLst>
          </a:prstGeom>
          <a:solidFill>
            <a:schemeClr val="bg1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001810" y="1414518"/>
            <a:ext cx="1932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Новосибирск –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2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Кольцово 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311574" y="392294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090428" y="274579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12879" y="2760897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09173" y="474903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61687" y="451812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90350" y="392708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545306" y="532754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436096" y="354993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919845" y="509025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15911" y="494625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09869" y="366433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7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489642" y="4454329"/>
            <a:ext cx="4324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62408" y="183771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86905" y="5475377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5106" y="379456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352428" y="347533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601891" y="371152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234693" y="500306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69773" y="445478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03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29258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Строительство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1210" y="548209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258" y="400506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5786" y="289313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170" y="289313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7864" y="490603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5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7314" y="45459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20072" y="411856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97354" y="551723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01210" y="450912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85186" y="177281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5746" y="329005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8144" y="3757232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18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9642" y="548209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082" y="27457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9632" y="368189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53538" y="396993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296466" y="5707025"/>
            <a:ext cx="2789850" cy="10464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2016 год</a:t>
            </a: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75,7</a:t>
            </a:r>
            <a:r>
              <a:rPr lang="ru-RU" sz="32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81 объект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47664" y="177281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38408" y="285293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1210" y="380834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5516" y="382959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8117" y="459801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85186" y="508275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5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90561" y="456113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51364" y="239887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4358" y="438172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5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40066" y="506370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4651" y="301451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71145" y="357268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73319" y="450911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9813" y="548771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82305" y="3583507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78993" y="317610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39033" y="274579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5527" y="352031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39256" y="506236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79512" y="5707025"/>
            <a:ext cx="2160239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2015 год</a:t>
            </a: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55,7</a:t>
            </a:r>
            <a:r>
              <a:rPr lang="ru-RU" sz="24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73 объекта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2" name="Picture 2" descr="D:\Мои документы\перечень объектов инфр\изобр презент\Строительств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2" y="863571"/>
            <a:ext cx="7691061" cy="53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ая выноска 56"/>
          <p:cNvSpPr/>
          <p:nvPr/>
        </p:nvSpPr>
        <p:spPr>
          <a:xfrm>
            <a:off x="6885487" y="1006535"/>
            <a:ext cx="2139133" cy="1322386"/>
          </a:xfrm>
          <a:prstGeom prst="wedgeRectCallout">
            <a:avLst>
              <a:gd name="adj1" fmla="val -72213"/>
              <a:gd name="adj2" fmla="val 188501"/>
            </a:avLst>
          </a:prstGeom>
          <a:solidFill>
            <a:schemeClr val="bg1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033195" y="1199074"/>
            <a:ext cx="1836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Новосибирск – 5</a:t>
            </a:r>
            <a:endParaRPr lang="ru-RU" sz="1400" b="1" dirty="0" smtClean="0">
              <a:solidFill>
                <a:prstClr val="white"/>
              </a:solidFill>
              <a:latin typeface="Tahoma" pitchFamily="34" charset="0"/>
            </a:endParaRPr>
          </a:p>
          <a:p>
            <a:pPr lvl="0" algn="just"/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Бердск – </a:t>
            </a:r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2</a:t>
            </a:r>
            <a:endParaRPr lang="ru-RU" sz="1400" b="1" dirty="0">
              <a:solidFill>
                <a:prstClr val="white"/>
              </a:solidFill>
              <a:latin typeface="Tahoma" pitchFamily="34" charset="0"/>
            </a:endParaRPr>
          </a:p>
          <a:p>
            <a:pPr lvl="0" algn="just"/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Кольцово – </a:t>
            </a:r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4</a:t>
            </a:r>
          </a:p>
          <a:p>
            <a:pPr algn="just"/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Искитим </a:t>
            </a:r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– </a:t>
            </a:r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18460" y="273503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82791" y="276831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41013" y="424143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5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43808" y="450884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99499" y="349926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18683" y="494369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93313" y="494715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35239" y="506236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32844" y="167612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26701" y="314145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184298" y="3544086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39979" y="444941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33060" y="548209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5996" y="379540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384897" y="348518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50296" y="233153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52944" y="374855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72231" y="450884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88024" y="379540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49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29258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Жилищно-коммунальное-хозяйство</a:t>
            </a:r>
            <a:endParaRPr lang="ru-RU" b="1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9202" y="541341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258" y="400506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5966" y="2893136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1170" y="289313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7314" y="45459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3698" y="458112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1470" y="5485424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3658" y="308406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01610" y="407707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97354" y="555410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3258" y="296181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74360" y="4509120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5746" y="329005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91114" y="3757232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51790" y="4612835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0717" y="173768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9642" y="555410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082" y="378904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37181" y="368189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39952" y="252977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082" y="27457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9632" y="368189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93698" y="512205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3098" y="45459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60059" y="285293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97354" y="157610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2329" y="384464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74360" y="379973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675" y="461283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18223" y="395062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21453" y="243332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54991" y="300878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59640" y="513274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66134" y="543983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80309" y="5392524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71642" y="509450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63888" y="439712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58261" y="340722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21512" y="312846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94550" y="240956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57303" y="359681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54857" y="4545994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15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22094" y="3638147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98743" y="319413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31633" y="2771587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64288" y="356569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05513" y="504719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87628" y="454599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19252" y="511666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43675" y="445125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267462" y="5660858"/>
            <a:ext cx="2829419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2016 год</a:t>
            </a:r>
            <a:endParaRPr lang="ru-RU" sz="1400" b="1" dirty="0" smtClean="0">
              <a:solidFill>
                <a:srgbClr val="6699E6"/>
              </a:solidFill>
              <a:latin typeface="Tahoma" pitchFamily="34" charset="0"/>
            </a:endParaRP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46,7</a:t>
            </a:r>
            <a:r>
              <a:rPr lang="ru-RU" sz="32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261 объект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79513" y="5707025"/>
            <a:ext cx="2006992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2015 год</a:t>
            </a: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45,2</a:t>
            </a:r>
            <a:r>
              <a:rPr lang="ru-RU" sz="24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234 объекта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2" name="Picture 2" descr="D:\Мои документы\перечень объектов инфр\изобр презент\ЖКХ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83" y="942602"/>
            <a:ext cx="7653338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ая выноска 70"/>
          <p:cNvSpPr/>
          <p:nvPr/>
        </p:nvSpPr>
        <p:spPr>
          <a:xfrm>
            <a:off x="6732240" y="1047760"/>
            <a:ext cx="2139133" cy="1322386"/>
          </a:xfrm>
          <a:prstGeom prst="wedgeRectCallout">
            <a:avLst>
              <a:gd name="adj1" fmla="val -68651"/>
              <a:gd name="adj2" fmla="val 190662"/>
            </a:avLst>
          </a:prstGeom>
          <a:solidFill>
            <a:schemeClr val="bg1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84463" y="1231899"/>
            <a:ext cx="2034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Новосибирск – </a:t>
            </a:r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90</a:t>
            </a:r>
          </a:p>
          <a:p>
            <a:pPr lvl="0" algn="just"/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Бердск – </a:t>
            </a:r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26</a:t>
            </a:r>
            <a:endParaRPr lang="ru-RU" sz="1400" b="1" dirty="0">
              <a:solidFill>
                <a:prstClr val="white"/>
              </a:solidFill>
              <a:latin typeface="Tahoma" pitchFamily="34" charset="0"/>
            </a:endParaRPr>
          </a:p>
          <a:p>
            <a:pPr lvl="0" algn="just"/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Кольцово – </a:t>
            </a:r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12</a:t>
            </a:r>
          </a:p>
          <a:p>
            <a:pPr algn="just"/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Искитим </a:t>
            </a:r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– 4</a:t>
            </a:r>
            <a:endParaRPr lang="ru-RU" sz="1400" b="1" dirty="0" smtClean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88521" y="541341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215352" y="397361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76523" y="2813699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42873" y="284720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92142" y="439685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66189" y="454599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43213" y="340722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96808" y="5335954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86905" y="308242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66336" y="35656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24889" y="50471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24518" y="296181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512887" y="502733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9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11233" y="445125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670029" y="317610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03948" y="3612777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73127" y="4545991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15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57394" y="159926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737867" y="554544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9773" y="384464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243675" y="356569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464755" y="245442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635274" y="378904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7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194921" y="509025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8505" y="457778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727947" y="385056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769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29258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</a:t>
            </a:r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бразование</a:t>
            </a:r>
            <a:r>
              <a:rPr lang="ru-RU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, </a:t>
            </a:r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культура</a:t>
            </a:r>
            <a:endParaRPr lang="ru-RU" b="1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3258" y="400506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5786" y="289313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0594" y="285293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7314" y="45459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3698" y="458112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61450" y="401013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1290" y="548542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3618" y="407707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1210" y="450912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5186" y="181301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29802" y="483402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5746" y="329005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21690" y="375723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7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1610" y="461283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60717" y="173768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9642" y="555410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7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082" y="382591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082" y="270892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9632" y="368189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3098" y="45459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288829" y="5661698"/>
            <a:ext cx="2808313" cy="10464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2016 год</a:t>
            </a: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15,6</a:t>
            </a:r>
            <a:r>
              <a:rPr lang="ru-RU" sz="32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79 объектов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24179" y="173768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41186" y="197459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68498" y="284720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88287" y="382591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3608" y="458112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12879" y="503259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90561" y="454487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85444" y="530112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73618" y="358621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96733" y="451086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5075" y="363114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78993" y="316545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39033" y="273155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04323" y="352345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45527" y="444486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79513" y="5707025"/>
            <a:ext cx="2006992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2015 год</a:t>
            </a:r>
          </a:p>
          <a:p>
            <a:r>
              <a:rPr lang="ru-RU" sz="2800" b="1" dirty="0">
                <a:solidFill>
                  <a:srgbClr val="6699E6"/>
                </a:solidFill>
                <a:latin typeface="Tahoma" pitchFamily="34" charset="0"/>
              </a:rPr>
              <a:t>1</a:t>
            </a:r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5,2</a:t>
            </a:r>
            <a:r>
              <a:rPr lang="ru-RU" sz="24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92 объекта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2" name="Picture 2" descr="D:\Мои документы\перечень объектов инфр\изобр презент\Образование культур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81458"/>
            <a:ext cx="7725346" cy="540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ая выноска 46"/>
          <p:cNvSpPr/>
          <p:nvPr/>
        </p:nvSpPr>
        <p:spPr>
          <a:xfrm>
            <a:off x="6882315" y="837718"/>
            <a:ext cx="2082173" cy="1322386"/>
          </a:xfrm>
          <a:prstGeom prst="wedgeRectCallout">
            <a:avLst>
              <a:gd name="adj1" fmla="val -70600"/>
              <a:gd name="adj2" fmla="val 193067"/>
            </a:avLst>
          </a:prstGeom>
          <a:solidFill>
            <a:schemeClr val="bg1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906058" y="914135"/>
            <a:ext cx="20346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Новосибирск – </a:t>
            </a:r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11</a:t>
            </a:r>
          </a:p>
          <a:p>
            <a:pPr lvl="0" algn="just"/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Бердск – </a:t>
            </a:r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14</a:t>
            </a:r>
            <a:endParaRPr lang="ru-RU" sz="1400" b="1" dirty="0">
              <a:solidFill>
                <a:prstClr val="white"/>
              </a:solidFill>
              <a:latin typeface="Tahoma" pitchFamily="34" charset="0"/>
            </a:endParaRPr>
          </a:p>
          <a:p>
            <a:pPr lvl="0" algn="just"/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Кольцово – 4</a:t>
            </a:r>
            <a:endParaRPr lang="ru-RU" sz="1400" b="1" dirty="0" smtClean="0">
              <a:solidFill>
                <a:prstClr val="white"/>
              </a:solidFill>
              <a:latin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Искитим </a:t>
            </a:r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– </a:t>
            </a:r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2</a:t>
            </a:r>
          </a:p>
          <a:p>
            <a:pPr algn="just"/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Обь </a:t>
            </a:r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– 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92280" y="259060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63841" y="267174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791938" y="43832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27784" y="519981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26865" y="343663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96136" y="536140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70335" y="157085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45527" y="468445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41900" y="305471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37240" y="348862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533957" y="438329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75382" y="143853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96562" y="366517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57570" y="342462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11387" y="361022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8353" y="441954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601210" y="484603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887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29258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Здравоохранение</a:t>
            </a:r>
            <a:r>
              <a:rPr lang="ru-RU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, спорт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9202" y="541341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712" y="400506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3778" y="289313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170" y="289313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9402" y="483735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7314" y="458112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3698" y="458112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61450" y="401013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1290" y="548542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1650" y="308406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01610" y="411856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61450" y="505005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71800" y="555410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1720" y="303382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3218" y="450912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9802" y="487422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375723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9602" y="461283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5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0717" y="173768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7634" y="555410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082" y="382591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01810" y="368189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59632" y="368189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40152" y="512205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2522" y="45459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81530" y="389792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206813" y="5676247"/>
            <a:ext cx="2802647" cy="10464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2016 год</a:t>
            </a: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21,8</a:t>
            </a:r>
            <a:r>
              <a:rPr lang="ru-RU" sz="32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8</a:t>
            </a:r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9 объектов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81084" y="161647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22708" y="289313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77402" y="303382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9334" y="241253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92153" y="3852680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86638" y="400115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8197" y="461283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74590" y="461283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48858" y="5116667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82449" y="544522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70428" y="537321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75036" y="343406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35896" y="438441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76355" y="311090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83723" y="236697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82849" y="357475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61537" y="451418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81029" y="368189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956379" y="279186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24128" y="503580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160259" y="357889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80602" y="45459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50503" y="446490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79513" y="5707025"/>
            <a:ext cx="1840962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2015 год</a:t>
            </a: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26</a:t>
            </a:r>
            <a:r>
              <a:rPr lang="ru-RU" sz="24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93 объекта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2" name="Picture 2" descr="D:\Мои документы\перечень объектов инфр\изобр презент\Здравоохр спор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3" y="859116"/>
            <a:ext cx="7653338" cy="537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ая выноска 67"/>
          <p:cNvSpPr/>
          <p:nvPr/>
        </p:nvSpPr>
        <p:spPr>
          <a:xfrm>
            <a:off x="6736226" y="1044584"/>
            <a:ext cx="2139133" cy="1322386"/>
          </a:xfrm>
          <a:prstGeom prst="wedgeRectCallout">
            <a:avLst>
              <a:gd name="adj1" fmla="val -69437"/>
              <a:gd name="adj2" fmla="val 187603"/>
            </a:avLst>
          </a:prstGeom>
          <a:solidFill>
            <a:schemeClr val="bg1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788449" y="1121001"/>
            <a:ext cx="20346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Новосибирск – </a:t>
            </a:r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14</a:t>
            </a:r>
          </a:p>
          <a:p>
            <a:pPr lvl="0" algn="just"/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Бердск – 2</a:t>
            </a:r>
          </a:p>
          <a:p>
            <a:pPr lvl="0" algn="just"/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Кольцово – </a:t>
            </a:r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2</a:t>
            </a:r>
          </a:p>
          <a:p>
            <a:pPr algn="just"/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Искитим </a:t>
            </a:r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– 1</a:t>
            </a:r>
            <a:endParaRPr lang="ru-RU" sz="1400" b="1" dirty="0" smtClean="0">
              <a:solidFill>
                <a:prstClr val="white"/>
              </a:solidFill>
              <a:latin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Обь </a:t>
            </a:r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– 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713981" y="535897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68043" y="389442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1810" y="271048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95611" y="278124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35896" y="428967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43486" y="447730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46945" y="445125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942390" y="385268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03838" y="529604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86905" y="295345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12501" y="352031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97344" y="289313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15041" y="5035808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37826" y="475501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05860" y="357125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36096" y="447160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54444" y="157085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05617" y="544967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229739" y="343851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456348" y="235551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560621" y="3757231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06489" y="447160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679840" y="373283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965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12882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Соотношение количества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объектов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инфраструктуры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по отраслям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94687695"/>
              </p:ext>
            </p:extLst>
          </p:nvPr>
        </p:nvGraphicFramePr>
        <p:xfrm>
          <a:off x="-108520" y="1611459"/>
          <a:ext cx="38164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6168075"/>
              </p:ext>
            </p:extLst>
          </p:nvPr>
        </p:nvGraphicFramePr>
        <p:xfrm>
          <a:off x="5321119" y="1632724"/>
          <a:ext cx="38164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D:\Мои документы\перечень объектов инфр\изобр презент\указатель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52" y="2420888"/>
            <a:ext cx="210325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12882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Соотношение объемов финансирования</a:t>
            </a: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инфраструктуры по отраслям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22572957"/>
              </p:ext>
            </p:extLst>
          </p:nvPr>
        </p:nvGraphicFramePr>
        <p:xfrm>
          <a:off x="-108520" y="1611459"/>
          <a:ext cx="38164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51490479"/>
              </p:ext>
            </p:extLst>
          </p:nvPr>
        </p:nvGraphicFramePr>
        <p:xfrm>
          <a:off x="5321119" y="1632724"/>
          <a:ext cx="38164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D:\Мои документы\перечень объектов инфр\изобр презент\указатель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52" y="2420888"/>
            <a:ext cx="210325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-fotki.yandex.ru/get/5705/gelionsk.e0/0_4d2ae_c694f747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0"/>
            <a:ext cx="9144000" cy="68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132856"/>
            <a:ext cx="9144000" cy="2448272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10" name="Picture 4" descr="http://www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2" y="2348880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3568" y="306896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prstClr val="white"/>
                </a:solidFill>
                <a:latin typeface="Calibri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050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18864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Инвестиционная карта НСО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201</a:t>
            </a:r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5</a:t>
            </a:r>
          </a:p>
          <a:p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www.maps.nso.ru</a:t>
            </a:r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</a:t>
            </a:r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</a:t>
            </a:r>
            <a:endParaRPr lang="en-US" b="1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pic>
        <p:nvPicPr>
          <p:cNvPr id="2" name="Picture 2" descr="D:\Мои документы\перечень объектов инфр\изобр презент\инвест карта нс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2" y="1340768"/>
            <a:ext cx="8640960" cy="41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18864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Инвестиционная карта НСО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201</a:t>
            </a:r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5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</a:t>
            </a:r>
            <a:endParaRPr lang="ru-RU" b="1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www.maps.nso.ru</a:t>
            </a:r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</a:t>
            </a:r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</a:t>
            </a:r>
            <a:endParaRPr lang="en-US" b="1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3076"/>
            <a:ext cx="8712968" cy="43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5" descr="http://map.nso.ru/media/9841/map_n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1" y="930626"/>
            <a:ext cx="7655818" cy="5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912373" y="1083772"/>
            <a:ext cx="2134778" cy="1279066"/>
          </a:xfrm>
          <a:prstGeom prst="wedgeRectCallout">
            <a:avLst>
              <a:gd name="adj1" fmla="val -60259"/>
              <a:gd name="adj2" fmla="val 191826"/>
            </a:avLst>
          </a:prstGeom>
          <a:solidFill>
            <a:schemeClr val="bg1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12882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Количество объектов 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и финансирование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1720" y="5432724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44208" y="5859269"/>
            <a:ext cx="2615846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6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 год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403</a:t>
            </a:r>
            <a:r>
              <a:rPr lang="en-US" sz="28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 smtClean="0">
                <a:solidFill>
                  <a:srgbClr val="6699E6"/>
                </a:solidFill>
                <a:latin typeface="Tahoma" pitchFamily="34" charset="0"/>
              </a:rPr>
              <a:t>млрд. </a:t>
            </a:r>
            <a:r>
              <a:rPr lang="ru-RU" sz="1200" b="1" dirty="0" err="1" smtClean="0">
                <a:solidFill>
                  <a:srgbClr val="6699E6"/>
                </a:solidFill>
                <a:latin typeface="Tahoma" pitchFamily="34" charset="0"/>
              </a:rPr>
              <a:t>руб</a:t>
            </a:r>
            <a:r>
              <a:rPr lang="en-US" sz="1200" b="1" dirty="0" smtClean="0">
                <a:solidFill>
                  <a:srgbClr val="6699E6"/>
                </a:solidFill>
                <a:latin typeface="Tahoma" pitchFamily="34" charset="0"/>
              </a:rPr>
              <a:t>.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922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объекта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971650" y="1138529"/>
            <a:ext cx="20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Новосибирск –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139</a:t>
            </a:r>
          </a:p>
          <a:p>
            <a:pPr algn="just"/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Бердск -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60 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Кольцово –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26 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Искитим – 23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Обь – 2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04755" y="3991501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6296" y="2751980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39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12787" y="2803561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38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1920" y="4863434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20173" y="4536022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18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44208" y="454931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57468" y="398231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61973" y="5398536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5</a:t>
            </a:r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5886" y="3049633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87564" y="3599104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27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80242" y="502501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34334" y="5075371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4755" y="293963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23946" y="5020769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37559" y="1723305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12371" y="4856517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02722" y="3211215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19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83294" y="3656356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7</a:t>
            </a:r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40863" y="4536022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63182" y="203967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64622" y="5560118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50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68620" y="3836405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24328" y="3596307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16016" y="2480396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37559" y="3674822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54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84050" y="5077611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81250" y="4536022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51969" y="3826443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70618" y="261949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0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96000" y="5842289"/>
            <a:ext cx="2162223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2015 год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517,5</a:t>
            </a:r>
            <a:r>
              <a:rPr lang="ru-RU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760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объектов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12882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Реализуемые и 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планируемые объекты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12663052"/>
              </p:ext>
            </p:extLst>
          </p:nvPr>
        </p:nvGraphicFramePr>
        <p:xfrm>
          <a:off x="251520" y="3284984"/>
          <a:ext cx="8734848" cy="298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109784" y="1700407"/>
            <a:ext cx="3744416" cy="150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345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393688"/>
              </p:ext>
            </p:extLst>
          </p:nvPr>
        </p:nvGraphicFramePr>
        <p:xfrm>
          <a:off x="5181792" y="1700407"/>
          <a:ext cx="3600400" cy="14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379556"/>
              </p:ext>
            </p:extLst>
          </p:nvPr>
        </p:nvGraphicFramePr>
        <p:xfrm>
          <a:off x="823021" y="1700407"/>
          <a:ext cx="3820988" cy="150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83700" y="1700406"/>
            <a:ext cx="3744416" cy="150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345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41197" y="1124744"/>
            <a:ext cx="2829419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2015 год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: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67282" y="1136614"/>
            <a:ext cx="2829419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2016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год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: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5" descr="http://map.nso.ru/media/9841/map_n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64" y="839029"/>
            <a:ext cx="7655818" cy="5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928895" y="1052735"/>
            <a:ext cx="2107601" cy="1242035"/>
          </a:xfrm>
          <a:prstGeom prst="wedgeRectCallout">
            <a:avLst>
              <a:gd name="adj1" fmla="val -47606"/>
              <a:gd name="adj2" fmla="val 194493"/>
            </a:avLst>
          </a:prstGeom>
          <a:solidFill>
            <a:schemeClr val="bg1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12882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Частная инвестиционная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активность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0363" y="2541280"/>
            <a:ext cx="5373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0</a:t>
            </a:r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10679" y="5482099"/>
            <a:ext cx="2225817" cy="12926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2016 год</a:t>
            </a: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298,8</a:t>
            </a:r>
            <a:r>
              <a:rPr lang="ru-RU" sz="32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Внебюджетные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инвестиции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983760" y="1088976"/>
            <a:ext cx="2160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Новосибирск –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66%</a:t>
            </a:r>
          </a:p>
          <a:p>
            <a:pPr lvl="0" algn="just"/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Искитим – </a:t>
            </a:r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97%</a:t>
            </a:r>
            <a:endParaRPr lang="ru-RU" sz="14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Бердск – 82%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Кольцово –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0%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Обь – 0%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20140" y="5566026"/>
            <a:ext cx="2631894" cy="12311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2015 год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267,9</a:t>
            </a:r>
            <a:r>
              <a:rPr lang="ru-RU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Внебюджетные 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инвестиции 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18523" y="5322241"/>
            <a:ext cx="5373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0</a:t>
            </a:r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52035" y="3861048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78%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17871" y="2708920"/>
            <a:ext cx="5373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0</a:t>
            </a:r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87861" y="2708920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18%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19446" y="4293096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85%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4450350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93%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0231" y="4440083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0,2%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2602" y="3879801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99%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3073" y="5643681"/>
            <a:ext cx="5373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0</a:t>
            </a:r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0989" y="3028122"/>
            <a:ext cx="5373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0</a:t>
            </a:r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0152" y="3944703"/>
            <a:ext cx="5373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5</a:t>
            </a:r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9360" y="4941168"/>
            <a:ext cx="5373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0</a:t>
            </a:r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94339" y="5419544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97%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52034" y="2870502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99%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1177" y="4941167"/>
            <a:ext cx="5373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17897" y="1673752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76%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14031" y="4763248"/>
            <a:ext cx="5373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0</a:t>
            </a:r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5998" y="3067349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93%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88851" y="3556636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88%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0152" y="4436120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27%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4912" y="1899265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75%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1524" y="5419544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90%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39450" y="3733793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13%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55153" y="3418748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95%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5865" y="2302890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14%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80262" y="3548103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42%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0231" y="4957623"/>
            <a:ext cx="7809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100%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20545" y="4436119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21%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14529" y="3718218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42%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999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260648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Промышленное производство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396993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3698" y="458112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411856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7354" y="555410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1720" y="303382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76256" y="487422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91114" y="3757232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35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29602" y="461283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9642" y="555410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37181" y="3681899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106" y="45459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16216" y="5781586"/>
            <a:ext cx="2210298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2016</a:t>
            </a:r>
            <a:r>
              <a:rPr lang="ru-RU" sz="14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год</a:t>
            </a: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110,4</a:t>
            </a:r>
            <a:r>
              <a:rPr lang="ru-RU" sz="14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50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объектов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4741" y="173882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1720" y="287516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5726" y="408039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4466" y="505812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81952" y="307020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67184" y="403690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30746" y="366809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89343" y="555410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62631" y="404017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8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9452" y="5799358"/>
            <a:ext cx="2189919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2015 год</a:t>
            </a: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211,2</a:t>
            </a:r>
            <a:r>
              <a:rPr lang="ru-RU" sz="24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106 объектов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2" name="Picture 2" descr="D:\Мои документы\перечень объектов инфр\изобр презент\Промышленност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8200"/>
            <a:ext cx="7797354" cy="54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ая выноска 42"/>
          <p:cNvSpPr/>
          <p:nvPr/>
        </p:nvSpPr>
        <p:spPr>
          <a:xfrm>
            <a:off x="6937181" y="1009147"/>
            <a:ext cx="2073865" cy="1322386"/>
          </a:xfrm>
          <a:prstGeom prst="wedgeRectCallout">
            <a:avLst>
              <a:gd name="adj1" fmla="val -72213"/>
              <a:gd name="adj2" fmla="val 188501"/>
            </a:avLst>
          </a:prstGeom>
          <a:solidFill>
            <a:schemeClr val="bg1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83760" y="1301008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Новосибирск –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13</a:t>
            </a:r>
          </a:p>
          <a:p>
            <a:pPr lvl="0" algn="just"/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Искитим – </a:t>
            </a:r>
            <a:r>
              <a:rPr lang="ru-RU" sz="1400" b="1" dirty="0" smtClean="0">
                <a:solidFill>
                  <a:prstClr val="white"/>
                </a:solidFill>
                <a:latin typeface="Tahoma" pitchFamily="34" charset="0"/>
              </a:rPr>
              <a:t>4</a:t>
            </a:r>
            <a:endParaRPr lang="ru-RU" sz="14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Бердск – 4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0522" y="396993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06783" y="508058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58214" y="290861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54741" y="165515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00192" y="352408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77499" y="545531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33858" y="343406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68782" y="445125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62776" y="371374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10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33265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Торговля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1170" y="289313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57194" y="173768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40152" y="375723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9602" y="461283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60" y="45459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81530" y="396993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4741" y="173882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1323" y="289313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391881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5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7923" y="408418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6134" y="242945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3399" y="364443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38566" y="5752431"/>
            <a:ext cx="2541387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2016 год</a:t>
            </a: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6,6</a:t>
            </a:r>
            <a:r>
              <a:rPr lang="ru-RU" sz="14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 объектов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4374" y="173882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7923" y="289313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18204" y="381362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6526" y="381889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7270" y="462763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92887" y="243324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08933" y="365731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23510" y="5771769"/>
            <a:ext cx="2088231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2015 год</a:t>
            </a: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20,7</a:t>
            </a:r>
            <a:r>
              <a:rPr lang="ru-RU" sz="24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25 объектов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2" name="Picture 2" descr="D:\Мои документы\перечень объектов инфр\изобр презент\Торговл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6334"/>
            <a:ext cx="7868036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ая выноска 40"/>
          <p:cNvSpPr/>
          <p:nvPr/>
        </p:nvSpPr>
        <p:spPr>
          <a:xfrm>
            <a:off x="6739690" y="1057263"/>
            <a:ext cx="2139133" cy="1322386"/>
          </a:xfrm>
          <a:prstGeom prst="wedgeRectCallout">
            <a:avLst>
              <a:gd name="adj1" fmla="val -63556"/>
              <a:gd name="adj2" fmla="val 192521"/>
            </a:avLst>
          </a:prstGeom>
          <a:solidFill>
            <a:schemeClr val="bg1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37787" y="1299684"/>
            <a:ext cx="19429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Новосибирск –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1</a:t>
            </a:r>
          </a:p>
          <a:p>
            <a:pPr lvl="0" algn="just"/>
            <a:r>
              <a:rPr lang="ru-RU" sz="1400" b="1" dirty="0">
                <a:solidFill>
                  <a:prstClr val="white"/>
                </a:solidFill>
                <a:latin typeface="Tahoma" pitchFamily="34" charset="0"/>
              </a:rPr>
              <a:t>Искитим – 3</a:t>
            </a:r>
            <a:endParaRPr lang="ru-RU" sz="14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Бердск – 1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64531" y="289069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47238" y="174701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46646" y="375723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9773" y="381633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5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22828" y="244144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84570" y="376181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7884" y="45459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263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12882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Дорожное хозяйство, </a:t>
            </a:r>
            <a:endParaRPr lang="ru-RU" b="1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транспорт </a:t>
            </a:r>
            <a:r>
              <a:rPr lang="ru-RU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 связь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8626" y="541341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7794" y="289313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1170" y="285293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01410" y="483735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7314" y="45459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65706" y="458112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1290" y="548542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4600" y="505005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97354" y="551723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3218" y="454932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21690" y="375723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6056" y="4612835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082" y="378904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082" y="274579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9632" y="368189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93698" y="512205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217401" y="5678814"/>
            <a:ext cx="2829419" cy="10464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2016 год</a:t>
            </a: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84,2</a:t>
            </a:r>
            <a:r>
              <a:rPr lang="ru-RU" sz="32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251 объект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94374" y="173882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8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1210" y="2877259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2369" y="383922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98626" y="3843481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7270" y="4656047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7608" y="4000811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41127" y="512205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90561" y="460824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73218" y="544097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80616" y="5413416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17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01601" y="508113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7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81353" y="441529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9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55976" y="242790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8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52769" y="345839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87847" y="508112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12510" y="375723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68832" y="359564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9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26625" y="4545994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41400" y="551945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7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41400" y="241354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7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93698" y="3681899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93624" y="3231235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0804" y="2837809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15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82870" y="458112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64288" y="3595648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54758" y="4500066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91523" y="5104079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7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3237" y="5764136"/>
            <a:ext cx="1948095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2015 год</a:t>
            </a:r>
          </a:p>
          <a:p>
            <a:r>
              <a:rPr lang="ru-RU" sz="2800" b="1" dirty="0" smtClean="0">
                <a:solidFill>
                  <a:srgbClr val="6699E6"/>
                </a:solidFill>
                <a:latin typeface="Tahoma" pitchFamily="34" charset="0"/>
              </a:rPr>
              <a:t>95,2</a:t>
            </a:r>
            <a:r>
              <a:rPr lang="ru-RU" sz="24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sz="1200" b="1" dirty="0">
                <a:solidFill>
                  <a:srgbClr val="6699E6"/>
                </a:solidFill>
                <a:latin typeface="Tahoma" pitchFamily="34" charset="0"/>
              </a:rPr>
              <a:t>млрд. руб.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</a:rPr>
              <a:t>79 объектов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2" name="Picture 2" descr="D:\Мои документы\перечень объектов инфр\изобр презент\Дорог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0" y="949797"/>
            <a:ext cx="7653338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ая выноска 63"/>
          <p:cNvSpPr/>
          <p:nvPr/>
        </p:nvSpPr>
        <p:spPr>
          <a:xfrm>
            <a:off x="6707785" y="1106171"/>
            <a:ext cx="2139133" cy="1322386"/>
          </a:xfrm>
          <a:prstGeom prst="wedgeRectCallout">
            <a:avLst>
              <a:gd name="adj1" fmla="val -64757"/>
              <a:gd name="adj2" fmla="val 190109"/>
            </a:avLst>
          </a:prstGeom>
          <a:solidFill>
            <a:schemeClr val="bg1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707785" y="1318020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Новосибирск –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3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Бердск – 11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Кольцово –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74167" y="545094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88522" y="3956338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13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57426" y="2830452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15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40744" y="2852935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01148" y="482894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9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78781" y="459747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46945" y="456951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07642" y="398707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82494" y="5440970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17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40451" y="3153617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7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87539" y="3633173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99522" y="5062954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50601" y="509025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7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67673" y="509593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Tahoma"/>
              </a:rPr>
              <a:t>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547238" y="1747015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8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36300" y="4451252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96553" y="3216301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91523" y="3681898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01423" y="4549604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11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72325" y="5519458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7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8348" y="383951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25202" y="3595647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14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09223" y="2413543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8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547664" y="3809711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22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07859" y="5095931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7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3561" y="4612835"/>
            <a:ext cx="428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10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765757" y="3862420"/>
            <a:ext cx="306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6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850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11703</TotalTime>
  <Words>932</Words>
  <Application>Microsoft Office PowerPoint</Application>
  <PresentationFormat>Экран (4:3)</PresentationFormat>
  <Paragraphs>640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Лада</dc:creator>
  <cp:lastModifiedBy>Лукоянова Мария Юрьевна</cp:lastModifiedBy>
  <cp:revision>1006</cp:revision>
  <cp:lastPrinted>2016-07-04T05:39:42Z</cp:lastPrinted>
  <dcterms:created xsi:type="dcterms:W3CDTF">2009-04-22T03:24:40Z</dcterms:created>
  <dcterms:modified xsi:type="dcterms:W3CDTF">2016-07-29T04:23:04Z</dcterms:modified>
</cp:coreProperties>
</file>