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72" r:id="rId2"/>
    <p:sldId id="273" r:id="rId3"/>
    <p:sldId id="303" r:id="rId4"/>
    <p:sldId id="275" r:id="rId5"/>
    <p:sldId id="276" r:id="rId6"/>
    <p:sldId id="310" r:id="rId7"/>
    <p:sldId id="277" r:id="rId8"/>
    <p:sldId id="308" r:id="rId9"/>
    <p:sldId id="309" r:id="rId10"/>
    <p:sldId id="304" r:id="rId11"/>
    <p:sldId id="282" r:id="rId12"/>
    <p:sldId id="285" r:id="rId13"/>
    <p:sldId id="283" r:id="rId14"/>
    <p:sldId id="286" r:id="rId15"/>
    <p:sldId id="284" r:id="rId16"/>
    <p:sldId id="287" r:id="rId17"/>
    <p:sldId id="292" r:id="rId18"/>
    <p:sldId id="293" r:id="rId19"/>
    <p:sldId id="294" r:id="rId20"/>
    <p:sldId id="305" r:id="rId21"/>
    <p:sldId id="306" r:id="rId22"/>
    <p:sldId id="307" r:id="rId23"/>
    <p:sldId id="301" r:id="rId24"/>
    <p:sldId id="302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узьмина Елена Анатольевна" initials="КЕА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CCFF"/>
    <a:srgbClr val="CCECFF"/>
    <a:srgbClr val="339933"/>
    <a:srgbClr val="00CC66"/>
    <a:srgbClr val="DCEDF0"/>
    <a:srgbClr val="CC99FF"/>
    <a:srgbClr val="9966FF"/>
    <a:srgbClr val="00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75" autoAdjust="0"/>
  </p:normalViewPr>
  <p:slideViewPr>
    <p:cSldViewPr>
      <p:cViewPr varScale="1">
        <p:scale>
          <a:sx n="84" d="100"/>
          <a:sy n="84" d="100"/>
        </p:scale>
        <p:origin x="-14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Data\ggan\&#1056;&#1072;&#1073;&#1086;&#1095;&#1080;&#1081;%20&#1089;&#1090;&#1086;&#1083;\&#1088;&#1077;&#1079;&#1091;&#1083;&#1100;&#1090;&#1072;&#1090;&#1099;%20&#1048;&#1085;&#1090;&#1077;&#1088;&#1085;&#1077;&#1090;-&#1086;&#1087;&#1088;&#1086;&#1089;&#1072;_01.04.2016\&#1088;&#1077;&#1079;&#1091;&#1083;&#1100;&#1090;&#1072;&#1090;&#1099;%20&#1080;&#1085;&#1090;&#1077;&#1088;&#1085;&#1077;&#1090;-&#1086;&#1087;&#1088;&#1086;&#1089;&#1072;_01.04.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077537182852142E-2"/>
          <c:y val="8.7270456791350662E-2"/>
          <c:w val="0.93464468503937004"/>
          <c:h val="0.67004063040614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диаграмма!$B$2</c:f>
              <c:strCache>
                <c:ptCount val="1"/>
                <c:pt idx="0">
                  <c:v>Оценка глав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666666666666666E-3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9E-3"/>
                  <c:y val="-1.6244540080341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8889E-3"/>
                  <c:y val="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777777777777779E-3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9444444444444441E-3"/>
                  <c:y val="-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диаграмма!$A$3:$A$37</c:f>
              <c:strCache>
                <c:ptCount val="35"/>
                <c:pt idx="0">
                  <c:v>Черепановский </c:v>
                </c:pt>
                <c:pt idx="1">
                  <c:v>Карасукский </c:v>
                </c:pt>
                <c:pt idx="2">
                  <c:v>Татарский </c:v>
                </c:pt>
                <c:pt idx="3">
                  <c:v>Купинский </c:v>
                </c:pt>
                <c:pt idx="4">
                  <c:v>город Новосибирск</c:v>
                </c:pt>
                <c:pt idx="5">
                  <c:v>Чановский </c:v>
                </c:pt>
                <c:pt idx="6">
                  <c:v>Венгеровский </c:v>
                </c:pt>
                <c:pt idx="7">
                  <c:v>Краснозёрский </c:v>
                </c:pt>
                <c:pt idx="8">
                  <c:v>Мошковский </c:v>
                </c:pt>
                <c:pt idx="9">
                  <c:v>Искитимский </c:v>
                </c:pt>
                <c:pt idx="10">
                  <c:v>Болотнинский </c:v>
                </c:pt>
                <c:pt idx="11">
                  <c:v>Каргатский </c:v>
                </c:pt>
                <c:pt idx="12">
                  <c:v>Коченёвский</c:v>
                </c:pt>
                <c:pt idx="13">
                  <c:v>Новосибирский </c:v>
                </c:pt>
                <c:pt idx="14">
                  <c:v>Куйбышевский </c:v>
                </c:pt>
                <c:pt idx="15">
                  <c:v>город Искитим</c:v>
                </c:pt>
                <c:pt idx="16">
                  <c:v>Тогучинский</c:v>
                </c:pt>
                <c:pt idx="17">
                  <c:v>Барабинский </c:v>
                </c:pt>
                <c:pt idx="18">
                  <c:v>р.п. Кольцово</c:v>
                </c:pt>
                <c:pt idx="19">
                  <c:v>город Бердск</c:v>
                </c:pt>
                <c:pt idx="20">
                  <c:v>Маслянинский </c:v>
                </c:pt>
                <c:pt idx="21">
                  <c:v>Сузунский </c:v>
                </c:pt>
                <c:pt idx="22">
                  <c:v>Ордынский </c:v>
                </c:pt>
                <c:pt idx="23">
                  <c:v>Убинский </c:v>
                </c:pt>
                <c:pt idx="24">
                  <c:v>Северный </c:v>
                </c:pt>
                <c:pt idx="25">
                  <c:v>Баганский </c:v>
                </c:pt>
                <c:pt idx="26">
                  <c:v>Здвинский </c:v>
                </c:pt>
                <c:pt idx="27">
                  <c:v>город Обь</c:v>
                </c:pt>
                <c:pt idx="28">
                  <c:v>Доволенский </c:v>
                </c:pt>
                <c:pt idx="29">
                  <c:v>Чистоозёрный </c:v>
                </c:pt>
                <c:pt idx="30">
                  <c:v>Колыванский </c:v>
                </c:pt>
                <c:pt idx="31">
                  <c:v>Чулымский </c:v>
                </c:pt>
                <c:pt idx="32">
                  <c:v>Кочковский </c:v>
                </c:pt>
                <c:pt idx="33">
                  <c:v>Кыштовский </c:v>
                </c:pt>
                <c:pt idx="34">
                  <c:v>Усть-Таркский </c:v>
                </c:pt>
              </c:strCache>
            </c:strRef>
          </c:cat>
          <c:val>
            <c:numRef>
              <c:f>диаграмма!$B$3:$B$37</c:f>
              <c:numCache>
                <c:formatCode>General</c:formatCode>
                <c:ptCount val="35"/>
                <c:pt idx="0">
                  <c:v>1522</c:v>
                </c:pt>
                <c:pt idx="1">
                  <c:v>1247</c:v>
                </c:pt>
                <c:pt idx="2">
                  <c:v>1037</c:v>
                </c:pt>
                <c:pt idx="3">
                  <c:v>830</c:v>
                </c:pt>
                <c:pt idx="4">
                  <c:v>690</c:v>
                </c:pt>
                <c:pt idx="5">
                  <c:v>661</c:v>
                </c:pt>
                <c:pt idx="6">
                  <c:v>574</c:v>
                </c:pt>
                <c:pt idx="7">
                  <c:v>561</c:v>
                </c:pt>
                <c:pt idx="8">
                  <c:v>554</c:v>
                </c:pt>
                <c:pt idx="9">
                  <c:v>516</c:v>
                </c:pt>
                <c:pt idx="10">
                  <c:v>496</c:v>
                </c:pt>
                <c:pt idx="11">
                  <c:v>480</c:v>
                </c:pt>
                <c:pt idx="12">
                  <c:v>470</c:v>
                </c:pt>
                <c:pt idx="13">
                  <c:v>464</c:v>
                </c:pt>
                <c:pt idx="14">
                  <c:v>462</c:v>
                </c:pt>
                <c:pt idx="15">
                  <c:v>453</c:v>
                </c:pt>
                <c:pt idx="16">
                  <c:v>451</c:v>
                </c:pt>
                <c:pt idx="17">
                  <c:v>449</c:v>
                </c:pt>
                <c:pt idx="18">
                  <c:v>445</c:v>
                </c:pt>
                <c:pt idx="19">
                  <c:v>419</c:v>
                </c:pt>
                <c:pt idx="20">
                  <c:v>389</c:v>
                </c:pt>
                <c:pt idx="21">
                  <c:v>367</c:v>
                </c:pt>
                <c:pt idx="22">
                  <c:v>353</c:v>
                </c:pt>
                <c:pt idx="23">
                  <c:v>349</c:v>
                </c:pt>
                <c:pt idx="24">
                  <c:v>334</c:v>
                </c:pt>
                <c:pt idx="25">
                  <c:v>333</c:v>
                </c:pt>
                <c:pt idx="26">
                  <c:v>323</c:v>
                </c:pt>
                <c:pt idx="27">
                  <c:v>323</c:v>
                </c:pt>
                <c:pt idx="28">
                  <c:v>316</c:v>
                </c:pt>
                <c:pt idx="29">
                  <c:v>306</c:v>
                </c:pt>
                <c:pt idx="30">
                  <c:v>245</c:v>
                </c:pt>
                <c:pt idx="31">
                  <c:v>223</c:v>
                </c:pt>
                <c:pt idx="32">
                  <c:v>185</c:v>
                </c:pt>
                <c:pt idx="33">
                  <c:v>183</c:v>
                </c:pt>
                <c:pt idx="34">
                  <c:v>139</c:v>
                </c:pt>
              </c:numCache>
            </c:numRef>
          </c:val>
        </c:ser>
        <c:ser>
          <c:idx val="1"/>
          <c:order val="1"/>
          <c:tx>
            <c:strRef>
              <c:f>диаграмма!$C$2</c:f>
              <c:strCache>
                <c:ptCount val="1"/>
                <c:pt idx="0">
                  <c:v>Оценка руководителей предприятий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66E-3"/>
                  <c:y val="-0.33881469310427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44444444444441E-3"/>
                  <c:y val="-0.30400496436068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333333333333332E-3"/>
                  <c:y val="-0.13691826639145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111111111111112E-2"/>
                  <c:y val="-6.729880890427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5555555555558E-3"/>
                  <c:y val="-0.15084215788888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9444444444444441E-3"/>
                  <c:y val="-0.10674983481367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7222222222222224E-3"/>
                  <c:y val="-0.10907048339658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5555555555555558E-3"/>
                  <c:y val="-0.10442918623076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9444444444444441E-3"/>
                  <c:y val="-0.11139113197948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3888888888888889E-3"/>
                  <c:y val="-8.122270040170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1666666666666666E-3"/>
                  <c:y val="-8.354334898461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5555555555555558E-3"/>
                  <c:y val="-9.514659189914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8.3333333333333332E-3"/>
                  <c:y val="-9.0505294733333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1111111111111162E-2"/>
                  <c:y val="-9.978788906495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2500109361329833E-2"/>
                  <c:y val="-7.6581403235897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6.9444444444444952E-3"/>
                  <c:y val="-0.12067372631111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6.9444444444444441E-3"/>
                  <c:y val="-0.109070483396581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6.9444444444444441E-3"/>
                  <c:y val="-9.746724048205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6.9444444444444441E-3"/>
                  <c:y val="-6.2657511738461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8.3333333333333332E-3"/>
                  <c:y val="-7.1940106070085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1.1111111111111112E-2"/>
                  <c:y val="-6.033686315555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5.5555555555555558E-3"/>
                  <c:y val="-3.713037732649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8.3333333333333332E-3"/>
                  <c:y val="-6.729880890427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9.7222222222222224E-3"/>
                  <c:y val="-8.586399756752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1.2500000000000001E-2"/>
                  <c:y val="-7.1940106070085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6.9444444444444441E-3"/>
                  <c:y val="-5.3374917406837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9.7222222222222224E-3"/>
                  <c:y val="-7.4260754652991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1.1111111111111212E-2"/>
                  <c:y val="-7.6581403235897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1.3888888888888888E-2"/>
                  <c:y val="-5.105426882393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-8.3333333333334356E-3"/>
                  <c:y val="-3.945102590940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-1.1111111111111112E-2"/>
                  <c:y val="-6.729880890427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1.2500000000000101E-2"/>
                  <c:y val="-6.2657511738461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-6.9444444444444441E-3"/>
                  <c:y val="-4.4092323075213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-9.7222222222223247E-3"/>
                  <c:y val="-5.1054268823931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layout>
                <c:manualLayout>
                  <c:x val="-4.1666666666666666E-3"/>
                  <c:y val="-3.945102590940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диаграмма!$A$3:$A$37</c:f>
              <c:strCache>
                <c:ptCount val="35"/>
                <c:pt idx="0">
                  <c:v>Черепановский </c:v>
                </c:pt>
                <c:pt idx="1">
                  <c:v>Карасукский </c:v>
                </c:pt>
                <c:pt idx="2">
                  <c:v>Татарский </c:v>
                </c:pt>
                <c:pt idx="3">
                  <c:v>Купинский </c:v>
                </c:pt>
                <c:pt idx="4">
                  <c:v>город Новосибирск</c:v>
                </c:pt>
                <c:pt idx="5">
                  <c:v>Чановский </c:v>
                </c:pt>
                <c:pt idx="6">
                  <c:v>Венгеровский </c:v>
                </c:pt>
                <c:pt idx="7">
                  <c:v>Краснозёрский </c:v>
                </c:pt>
                <c:pt idx="8">
                  <c:v>Мошковский </c:v>
                </c:pt>
                <c:pt idx="9">
                  <c:v>Искитимский </c:v>
                </c:pt>
                <c:pt idx="10">
                  <c:v>Болотнинский </c:v>
                </c:pt>
                <c:pt idx="11">
                  <c:v>Каргатский </c:v>
                </c:pt>
                <c:pt idx="12">
                  <c:v>Коченёвский</c:v>
                </c:pt>
                <c:pt idx="13">
                  <c:v>Новосибирский </c:v>
                </c:pt>
                <c:pt idx="14">
                  <c:v>Куйбышевский </c:v>
                </c:pt>
                <c:pt idx="15">
                  <c:v>город Искитим</c:v>
                </c:pt>
                <c:pt idx="16">
                  <c:v>Тогучинский</c:v>
                </c:pt>
                <c:pt idx="17">
                  <c:v>Барабинский </c:v>
                </c:pt>
                <c:pt idx="18">
                  <c:v>р.п. Кольцово</c:v>
                </c:pt>
                <c:pt idx="19">
                  <c:v>город Бердск</c:v>
                </c:pt>
                <c:pt idx="20">
                  <c:v>Маслянинский </c:v>
                </c:pt>
                <c:pt idx="21">
                  <c:v>Сузунский </c:v>
                </c:pt>
                <c:pt idx="22">
                  <c:v>Ордынский </c:v>
                </c:pt>
                <c:pt idx="23">
                  <c:v>Убинский </c:v>
                </c:pt>
                <c:pt idx="24">
                  <c:v>Северный </c:v>
                </c:pt>
                <c:pt idx="25">
                  <c:v>Баганский </c:v>
                </c:pt>
                <c:pt idx="26">
                  <c:v>Здвинский </c:v>
                </c:pt>
                <c:pt idx="27">
                  <c:v>город Обь</c:v>
                </c:pt>
                <c:pt idx="28">
                  <c:v>Доволенский </c:v>
                </c:pt>
                <c:pt idx="29">
                  <c:v>Чистоозёрный </c:v>
                </c:pt>
                <c:pt idx="30">
                  <c:v>Колыванский </c:v>
                </c:pt>
                <c:pt idx="31">
                  <c:v>Чулымский </c:v>
                </c:pt>
                <c:pt idx="32">
                  <c:v>Кочковский </c:v>
                </c:pt>
                <c:pt idx="33">
                  <c:v>Кыштовский </c:v>
                </c:pt>
                <c:pt idx="34">
                  <c:v>Усть-Таркский </c:v>
                </c:pt>
              </c:strCache>
            </c:strRef>
          </c:cat>
          <c:val>
            <c:numRef>
              <c:f>диаграмма!$C$3:$C$37</c:f>
              <c:numCache>
                <c:formatCode>General</c:formatCode>
                <c:ptCount val="35"/>
                <c:pt idx="0">
                  <c:v>800</c:v>
                </c:pt>
                <c:pt idx="1">
                  <c:v>602</c:v>
                </c:pt>
                <c:pt idx="2">
                  <c:v>782</c:v>
                </c:pt>
                <c:pt idx="3">
                  <c:v>734</c:v>
                </c:pt>
                <c:pt idx="4">
                  <c:v>435</c:v>
                </c:pt>
                <c:pt idx="5">
                  <c:v>443</c:v>
                </c:pt>
                <c:pt idx="6">
                  <c:v>375</c:v>
                </c:pt>
                <c:pt idx="7">
                  <c:v>391</c:v>
                </c:pt>
                <c:pt idx="8">
                  <c:v>344</c:v>
                </c:pt>
                <c:pt idx="9">
                  <c:v>416</c:v>
                </c:pt>
                <c:pt idx="10">
                  <c:v>382</c:v>
                </c:pt>
                <c:pt idx="11">
                  <c:v>317</c:v>
                </c:pt>
                <c:pt idx="12">
                  <c:v>326</c:v>
                </c:pt>
                <c:pt idx="13">
                  <c:v>305</c:v>
                </c:pt>
                <c:pt idx="14">
                  <c:v>328</c:v>
                </c:pt>
                <c:pt idx="15">
                  <c:v>225</c:v>
                </c:pt>
                <c:pt idx="16">
                  <c:v>249</c:v>
                </c:pt>
                <c:pt idx="17">
                  <c:v>280</c:v>
                </c:pt>
                <c:pt idx="18">
                  <c:v>360</c:v>
                </c:pt>
                <c:pt idx="19">
                  <c:v>311</c:v>
                </c:pt>
                <c:pt idx="20">
                  <c:v>305</c:v>
                </c:pt>
                <c:pt idx="21">
                  <c:v>363</c:v>
                </c:pt>
                <c:pt idx="22">
                  <c:v>258</c:v>
                </c:pt>
                <c:pt idx="23">
                  <c:v>215</c:v>
                </c:pt>
                <c:pt idx="24">
                  <c:v>216</c:v>
                </c:pt>
                <c:pt idx="25">
                  <c:v>258</c:v>
                </c:pt>
                <c:pt idx="26">
                  <c:v>210</c:v>
                </c:pt>
                <c:pt idx="27">
                  <c:v>201</c:v>
                </c:pt>
                <c:pt idx="28">
                  <c:v>264</c:v>
                </c:pt>
                <c:pt idx="29">
                  <c:v>262</c:v>
                </c:pt>
                <c:pt idx="30">
                  <c:v>132</c:v>
                </c:pt>
                <c:pt idx="31">
                  <c:v>110</c:v>
                </c:pt>
                <c:pt idx="32">
                  <c:v>153</c:v>
                </c:pt>
                <c:pt idx="33">
                  <c:v>109</c:v>
                </c:pt>
                <c:pt idx="34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gapDepth val="70"/>
        <c:shape val="box"/>
        <c:axId val="95757440"/>
        <c:axId val="95758976"/>
        <c:axId val="0"/>
      </c:bar3DChart>
      <c:catAx>
        <c:axId val="95757440"/>
        <c:scaling>
          <c:orientation val="minMax"/>
        </c:scaling>
        <c:delete val="0"/>
        <c:axPos val="b"/>
        <c:majorTickMark val="out"/>
        <c:minorTickMark val="none"/>
        <c:tickLblPos val="nextTo"/>
        <c:crossAx val="95758976"/>
        <c:crosses val="autoZero"/>
        <c:auto val="1"/>
        <c:lblAlgn val="ctr"/>
        <c:lblOffset val="100"/>
        <c:noMultiLvlLbl val="0"/>
      </c:catAx>
      <c:valAx>
        <c:axId val="95758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5757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0463046806649172"/>
          <c:y val="0.20885837246153935"/>
          <c:w val="0.46018350831146104"/>
          <c:h val="4.7581518720142206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9443686584915E-2"/>
          <c:y val="2.8530326695726617E-2"/>
          <c:w val="0.945985054483928"/>
          <c:h val="0.74871749812809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удовлетворенности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rgbClr val="99CCFF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4456499368922578E-3"/>
                  <c:y val="2.5937463389574225E-3"/>
                </c:manualLayout>
              </c:layout>
              <c:spPr/>
              <c:txPr>
                <a:bodyPr rot="-5400000" vert="horz"/>
                <a:lstStyle/>
                <a:p>
                  <a:pPr>
                    <a:defRPr b="1">
                      <a:solidFill>
                        <a:schemeClr val="accent3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5997475690312E-3"/>
                  <c:y val="0"/>
                </c:manualLayout>
              </c:layout>
              <c:spPr/>
              <c:txPr>
                <a:bodyPr rot="-5400000" vert="horz"/>
                <a:lstStyle/>
                <a:p>
                  <a:pPr algn="ctr" rtl="0">
                    <a:defRPr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565199495138062E-2"/>
                  <c:y val="-2.5936660632478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9549558245806E-2"/>
                  <c:y val="5.1873321264957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738996213535473E-3"/>
                  <c:y val="2.5936660632478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2282496844612897E-3"/>
                  <c:y val="2.5936660632478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7824859168653393E-3"/>
                  <c:y val="2.5936660632478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010849432030321E-2"/>
                  <c:y val="5.1873321264957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119549558245806E-2"/>
                  <c:y val="-2.377499759563782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6738996213535473E-3"/>
                  <c:y val="7.78099818974362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7.2282496844612897E-3"/>
                  <c:y val="5.1873321264957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782599747569031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3010849432030321E-2"/>
                  <c:y val="-2.5936660632478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1565199495138062E-2"/>
                  <c:y val="7.78099818974362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0119549558245806E-2"/>
                  <c:y val="5.1873321264957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8.673899621353547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5.782599747569031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5.7825997475690312E-3"/>
                  <c:y val="5.1873321264957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1.1565199495138062E-2"/>
                  <c:y val="2.5936660632478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1.0119549558245806E-2"/>
                  <c:y val="-2.5936660632478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8.6738996213535473E-3"/>
                  <c:y val="7.78099818974362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8.6738996213535473E-3"/>
                  <c:y val="2.5934618375736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7.2282496844612897E-3"/>
                  <c:y val="2.59366606324782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5.7825997475690312E-3"/>
                  <c:y val="7.7809981897436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spPr/>
              <c:txPr>
                <a:bodyPr rot="-5400000" vert="horz"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Лист1!$A$2:$A$36</c:f>
              <c:strCache>
                <c:ptCount val="35"/>
                <c:pt idx="0">
                  <c:v>Сузунский</c:v>
                </c:pt>
                <c:pt idx="1">
                  <c:v>Усть-Таркский</c:v>
                </c:pt>
                <c:pt idx="2">
                  <c:v>Купинский</c:v>
                </c:pt>
                <c:pt idx="3">
                  <c:v>Убинский</c:v>
                </c:pt>
                <c:pt idx="4">
                  <c:v>Здвинский</c:v>
                </c:pt>
                <c:pt idx="5">
                  <c:v>Маслянинский</c:v>
                </c:pt>
                <c:pt idx="6">
                  <c:v>Куйбышевский</c:v>
                </c:pt>
                <c:pt idx="7">
                  <c:v>Карасукский</c:v>
                </c:pt>
                <c:pt idx="8">
                  <c:v>Болотнинский</c:v>
                </c:pt>
                <c:pt idx="9">
                  <c:v>Доволенский</c:v>
                </c:pt>
                <c:pt idx="10">
                  <c:v>Чановский</c:v>
                </c:pt>
                <c:pt idx="11">
                  <c:v>Тогучинский</c:v>
                </c:pt>
                <c:pt idx="12">
                  <c:v>Кочковский</c:v>
                </c:pt>
                <c:pt idx="13">
                  <c:v>Краснозерский</c:v>
                </c:pt>
                <c:pt idx="14">
                  <c:v>Мошковский</c:v>
                </c:pt>
                <c:pt idx="15">
                  <c:v>Черепановский</c:v>
                </c:pt>
                <c:pt idx="16">
                  <c:v>Северный</c:v>
                </c:pt>
                <c:pt idx="17">
                  <c:v>Искитимский</c:v>
                </c:pt>
                <c:pt idx="18">
                  <c:v>Колыванский</c:v>
                </c:pt>
                <c:pt idx="19">
                  <c:v>Чулымский</c:v>
                </c:pt>
                <c:pt idx="20">
                  <c:v>Каргатский</c:v>
                </c:pt>
                <c:pt idx="21">
                  <c:v>г.Бердск</c:v>
                </c:pt>
                <c:pt idx="22">
                  <c:v>Кыштовский</c:v>
                </c:pt>
                <c:pt idx="23">
                  <c:v>Татарский</c:v>
                </c:pt>
                <c:pt idx="24">
                  <c:v>Ордынский</c:v>
                </c:pt>
                <c:pt idx="25">
                  <c:v>Барабинский</c:v>
                </c:pt>
                <c:pt idx="26">
                  <c:v>Чистоозерный</c:v>
                </c:pt>
                <c:pt idx="27">
                  <c:v>г. Обь</c:v>
                </c:pt>
                <c:pt idx="28">
                  <c:v>Новосибирский</c:v>
                </c:pt>
                <c:pt idx="29">
                  <c:v>Венгеровский</c:v>
                </c:pt>
                <c:pt idx="30">
                  <c:v>г. Новосибирск</c:v>
                </c:pt>
                <c:pt idx="31">
                  <c:v>г.Искитим</c:v>
                </c:pt>
                <c:pt idx="32">
                  <c:v>Коченевский</c:v>
                </c:pt>
                <c:pt idx="33">
                  <c:v>р.п. Кольцово</c:v>
                </c:pt>
                <c:pt idx="34">
                  <c:v>Баганский</c:v>
                </c:pt>
              </c:strCache>
            </c:strRef>
          </c:cat>
          <c:val>
            <c:numRef>
              <c:f>Лист1!$B$2:$B$36</c:f>
              <c:numCache>
                <c:formatCode>0.00</c:formatCode>
                <c:ptCount val="35"/>
                <c:pt idx="0">
                  <c:v>79.89</c:v>
                </c:pt>
                <c:pt idx="1">
                  <c:v>65.38</c:v>
                </c:pt>
                <c:pt idx="2">
                  <c:v>65.12</c:v>
                </c:pt>
                <c:pt idx="3">
                  <c:v>64.650000000000006</c:v>
                </c:pt>
                <c:pt idx="4">
                  <c:v>64.290000000000006</c:v>
                </c:pt>
                <c:pt idx="5">
                  <c:v>62.62</c:v>
                </c:pt>
                <c:pt idx="6">
                  <c:v>60.98</c:v>
                </c:pt>
                <c:pt idx="7">
                  <c:v>59.47</c:v>
                </c:pt>
                <c:pt idx="8">
                  <c:v>58.64</c:v>
                </c:pt>
                <c:pt idx="9">
                  <c:v>57.95</c:v>
                </c:pt>
                <c:pt idx="10">
                  <c:v>57.56</c:v>
                </c:pt>
                <c:pt idx="11">
                  <c:v>55.42</c:v>
                </c:pt>
                <c:pt idx="12">
                  <c:v>52.94</c:v>
                </c:pt>
                <c:pt idx="13">
                  <c:v>52.94</c:v>
                </c:pt>
                <c:pt idx="14">
                  <c:v>49.13</c:v>
                </c:pt>
                <c:pt idx="15">
                  <c:v>46.75</c:v>
                </c:pt>
                <c:pt idx="16">
                  <c:v>46.3</c:v>
                </c:pt>
                <c:pt idx="17">
                  <c:v>45.65</c:v>
                </c:pt>
                <c:pt idx="18">
                  <c:v>45.45</c:v>
                </c:pt>
                <c:pt idx="19">
                  <c:v>42.73</c:v>
                </c:pt>
                <c:pt idx="20">
                  <c:v>42.59</c:v>
                </c:pt>
                <c:pt idx="21">
                  <c:v>38.590000000000003</c:v>
                </c:pt>
                <c:pt idx="22">
                  <c:v>38.53</c:v>
                </c:pt>
                <c:pt idx="23">
                  <c:v>38.49</c:v>
                </c:pt>
                <c:pt idx="24">
                  <c:v>38.369999999999997</c:v>
                </c:pt>
                <c:pt idx="25">
                  <c:v>36.64</c:v>
                </c:pt>
                <c:pt idx="26">
                  <c:v>36.64</c:v>
                </c:pt>
                <c:pt idx="27">
                  <c:v>33.83</c:v>
                </c:pt>
                <c:pt idx="28">
                  <c:v>31.48</c:v>
                </c:pt>
                <c:pt idx="29">
                  <c:v>31.47</c:v>
                </c:pt>
                <c:pt idx="30">
                  <c:v>30.48</c:v>
                </c:pt>
                <c:pt idx="31">
                  <c:v>30.22</c:v>
                </c:pt>
                <c:pt idx="32">
                  <c:v>29.45</c:v>
                </c:pt>
                <c:pt idx="33">
                  <c:v>28.06</c:v>
                </c:pt>
                <c:pt idx="34">
                  <c:v>15.89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3"/>
        <c:axId val="51751936"/>
        <c:axId val="65317504"/>
      </c:barChart>
      <c:catAx>
        <c:axId val="517519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317504"/>
        <c:crosses val="autoZero"/>
        <c:auto val="1"/>
        <c:lblAlgn val="ctr"/>
        <c:lblOffset val="100"/>
        <c:noMultiLvlLbl val="0"/>
      </c:catAx>
      <c:valAx>
        <c:axId val="653175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751936"/>
        <c:crosses val="autoZero"/>
        <c:crossBetween val="between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26946631671032E-2"/>
          <c:y val="3.4125058531485127E-2"/>
          <c:w val="0.93250814134344329"/>
          <c:h val="0.73609556507738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удовлетворенности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5400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9.2592592592592657E-3"/>
                  <c:y val="2.5457187024932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1.2728593512466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767376300185E-2"/>
                  <c:y val="5.09143740498656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28395061728392E-3"/>
                  <c:y val="7.6371561074798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345679012345678E-2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345679012345678E-2"/>
                  <c:y val="-2.5457187024932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345679012345678E-2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2592592592592587E-3"/>
                  <c:y val="7.63715610747984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71604938271604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80246913580246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80246913580246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716049382716049E-3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9.2592592592592587E-3"/>
                  <c:y val="2.5457187024932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6.1728395061728392E-3"/>
                  <c:y val="5.09143740498651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6.1728395061728964E-3"/>
                  <c:y val="1.0182874809973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7.716049382716049E-3"/>
                  <c:y val="2.5457187024932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7.7160493827161062E-3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7.716049382716049E-3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6.1728395061728392E-3"/>
                  <c:y val="5.0914374049866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6.1728395061728392E-3"/>
                  <c:y val="7.63715610747984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6.17283950617283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6.1728395061728392E-3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6.1728395061728392E-3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6.17283950617283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1.2345679012345678E-2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1.0802469135802469E-2"/>
                  <c:y val="2.5457187024932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1.080246913580246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1.0802469135802469E-2"/>
                  <c:y val="7.63715610747984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1.0802469135802469E-2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9.2592592592592587E-3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9.2592592592592587E-3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Лист1!$A$2:$A$36</c:f>
              <c:strCache>
                <c:ptCount val="35"/>
                <c:pt idx="0">
                  <c:v>Сузунский</c:v>
                </c:pt>
                <c:pt idx="1">
                  <c:v>Усть-Таркский</c:v>
                </c:pt>
                <c:pt idx="2">
                  <c:v>Здвинский</c:v>
                </c:pt>
                <c:pt idx="3">
                  <c:v>Доволенский</c:v>
                </c:pt>
                <c:pt idx="4">
                  <c:v>р.п. Кольцово</c:v>
                </c:pt>
                <c:pt idx="5">
                  <c:v>Колыванский</c:v>
                </c:pt>
                <c:pt idx="6">
                  <c:v>Убинский</c:v>
                </c:pt>
                <c:pt idx="7">
                  <c:v>Маслянинский</c:v>
                </c:pt>
                <c:pt idx="8">
                  <c:v>Карасукский</c:v>
                </c:pt>
                <c:pt idx="9">
                  <c:v>Чановский</c:v>
                </c:pt>
                <c:pt idx="10">
                  <c:v>Краснозерский</c:v>
                </c:pt>
                <c:pt idx="11">
                  <c:v>Кочковский</c:v>
                </c:pt>
                <c:pt idx="12">
                  <c:v>Болотнинский</c:v>
                </c:pt>
                <c:pt idx="13">
                  <c:v>Мошковский</c:v>
                </c:pt>
                <c:pt idx="14">
                  <c:v>Куйбышевский</c:v>
                </c:pt>
                <c:pt idx="15">
                  <c:v>Тогучинский</c:v>
                </c:pt>
                <c:pt idx="16">
                  <c:v>Купинский</c:v>
                </c:pt>
                <c:pt idx="17">
                  <c:v>Искитимский</c:v>
                </c:pt>
                <c:pt idx="18">
                  <c:v>г.Бердск</c:v>
                </c:pt>
                <c:pt idx="19">
                  <c:v>Черепановский</c:v>
                </c:pt>
                <c:pt idx="20">
                  <c:v>Новосибирский</c:v>
                </c:pt>
                <c:pt idx="21">
                  <c:v>Северный</c:v>
                </c:pt>
                <c:pt idx="22">
                  <c:v>Каргатский</c:v>
                </c:pt>
                <c:pt idx="23">
                  <c:v>Чулымский</c:v>
                </c:pt>
                <c:pt idx="24">
                  <c:v>Чистоозерный</c:v>
                </c:pt>
                <c:pt idx="25">
                  <c:v>Татарский</c:v>
                </c:pt>
                <c:pt idx="26">
                  <c:v>Ордынский</c:v>
                </c:pt>
                <c:pt idx="27">
                  <c:v>Коченевский</c:v>
                </c:pt>
                <c:pt idx="28">
                  <c:v>г. Новосибирск</c:v>
                </c:pt>
                <c:pt idx="29">
                  <c:v>Баганский</c:v>
                </c:pt>
                <c:pt idx="30">
                  <c:v>г. Обь</c:v>
                </c:pt>
                <c:pt idx="31">
                  <c:v>Барабинский</c:v>
                </c:pt>
                <c:pt idx="32">
                  <c:v>Венгеровский</c:v>
                </c:pt>
                <c:pt idx="33">
                  <c:v>г.Искитим</c:v>
                </c:pt>
                <c:pt idx="34">
                  <c:v>Кыштовский</c:v>
                </c:pt>
              </c:strCache>
            </c:strRef>
          </c:cat>
          <c:val>
            <c:numRef>
              <c:f>Лист1!$B$2:$B$36</c:f>
              <c:numCache>
                <c:formatCode>General</c:formatCode>
                <c:ptCount val="35"/>
                <c:pt idx="0">
                  <c:v>46.83</c:v>
                </c:pt>
                <c:pt idx="1">
                  <c:v>45.19</c:v>
                </c:pt>
                <c:pt idx="2">
                  <c:v>43.81</c:v>
                </c:pt>
                <c:pt idx="3">
                  <c:v>40.909999999999997</c:v>
                </c:pt>
                <c:pt idx="4">
                  <c:v>36.94</c:v>
                </c:pt>
                <c:pt idx="5">
                  <c:v>33.33</c:v>
                </c:pt>
                <c:pt idx="6">
                  <c:v>33.020000000000003</c:v>
                </c:pt>
                <c:pt idx="7">
                  <c:v>31.8</c:v>
                </c:pt>
                <c:pt idx="8">
                  <c:v>29.4</c:v>
                </c:pt>
                <c:pt idx="9">
                  <c:v>28.67</c:v>
                </c:pt>
                <c:pt idx="10">
                  <c:v>27.62</c:v>
                </c:pt>
                <c:pt idx="11">
                  <c:v>26.8</c:v>
                </c:pt>
                <c:pt idx="12">
                  <c:v>25.92</c:v>
                </c:pt>
                <c:pt idx="13">
                  <c:v>25</c:v>
                </c:pt>
                <c:pt idx="14">
                  <c:v>24.7</c:v>
                </c:pt>
                <c:pt idx="15">
                  <c:v>24.1</c:v>
                </c:pt>
                <c:pt idx="16">
                  <c:v>23.02</c:v>
                </c:pt>
                <c:pt idx="17">
                  <c:v>21.26</c:v>
                </c:pt>
                <c:pt idx="18">
                  <c:v>21.22</c:v>
                </c:pt>
                <c:pt idx="19">
                  <c:v>21.13</c:v>
                </c:pt>
                <c:pt idx="20">
                  <c:v>20.329999999999998</c:v>
                </c:pt>
                <c:pt idx="21">
                  <c:v>19.91</c:v>
                </c:pt>
                <c:pt idx="22">
                  <c:v>19.239999999999998</c:v>
                </c:pt>
                <c:pt idx="23">
                  <c:v>18.18</c:v>
                </c:pt>
                <c:pt idx="24">
                  <c:v>14.89</c:v>
                </c:pt>
                <c:pt idx="25">
                  <c:v>14.32</c:v>
                </c:pt>
                <c:pt idx="26">
                  <c:v>13.18</c:v>
                </c:pt>
                <c:pt idx="27">
                  <c:v>12.88</c:v>
                </c:pt>
                <c:pt idx="28">
                  <c:v>12.47</c:v>
                </c:pt>
                <c:pt idx="29">
                  <c:v>10.47</c:v>
                </c:pt>
                <c:pt idx="30">
                  <c:v>10.45</c:v>
                </c:pt>
                <c:pt idx="31">
                  <c:v>10.36</c:v>
                </c:pt>
                <c:pt idx="32">
                  <c:v>8.8000000000000007</c:v>
                </c:pt>
                <c:pt idx="33">
                  <c:v>7.56</c:v>
                </c:pt>
                <c:pt idx="34">
                  <c:v>7.34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133454848"/>
        <c:axId val="133477120"/>
      </c:barChart>
      <c:catAx>
        <c:axId val="133454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477120"/>
        <c:crosses val="autoZero"/>
        <c:auto val="1"/>
        <c:lblAlgn val="ctr"/>
        <c:lblOffset val="100"/>
        <c:noMultiLvlLbl val="0"/>
      </c:catAx>
      <c:valAx>
        <c:axId val="1334771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454848"/>
        <c:crosses val="autoZero"/>
        <c:crossBetween val="between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83311461067363E-2"/>
          <c:y val="2.9149919692874213E-2"/>
          <c:w val="0.93250814134344329"/>
          <c:h val="0.73609556507738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удовлетворенности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c:spPr>
          <c:invertIfNegative val="0"/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-4.6292650918635173E-4"/>
                  <c:y val="-2.9073138245778981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chemeClr val="accent3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905E-3"/>
                  <c:y val="-4.68425588592471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767376300185E-2"/>
                  <c:y val="5.09143740498656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28395061728392E-3"/>
                  <c:y val="7.6371561074798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345679012345678E-2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345679012345678E-2"/>
                  <c:y val="-2.5457187024932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345679012345678E-2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2592592592592587E-3"/>
                  <c:y val="7.63715610747984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71604938271604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80246913580246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80246913580246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716049382716049E-3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9.2592592592592587E-3"/>
                  <c:y val="2.5457187024932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6.1728395061728392E-3"/>
                  <c:y val="5.09143740498651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6.1728395061728964E-3"/>
                  <c:y val="1.0182874809973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7.716049382716049E-3"/>
                  <c:y val="2.5457187024932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7.7160493827161062E-3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7.716049382716049E-3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6.1728395061728392E-3"/>
                  <c:y val="5.0914374049866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6.1728395061728392E-3"/>
                  <c:y val="7.63715610747984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6.17283950617283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6.1728395061728392E-3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6.1728395061728392E-3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6.17283950617283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1.2345679012345678E-2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1.0802469135802469E-2"/>
                  <c:y val="2.5457187024932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1.080246913580246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1.0802469135802469E-2"/>
                  <c:y val="7.63715610747984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1.0802469135802469E-2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9.2592592592592587E-3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9.2592592592592587E-3"/>
                  <c:y val="5.0914374049865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Лист1!$A$2:$A$36</c:f>
              <c:strCache>
                <c:ptCount val="35"/>
                <c:pt idx="0">
                  <c:v>Сузунский </c:v>
                </c:pt>
                <c:pt idx="1">
                  <c:v>Доволенский </c:v>
                </c:pt>
                <c:pt idx="2">
                  <c:v>р.п. Кольцово</c:v>
                </c:pt>
                <c:pt idx="3">
                  <c:v>Здвинский </c:v>
                </c:pt>
                <c:pt idx="4">
                  <c:v>Кочковский </c:v>
                </c:pt>
                <c:pt idx="5">
                  <c:v>Маслянинский </c:v>
                </c:pt>
                <c:pt idx="6">
                  <c:v>Краснозерский </c:v>
                </c:pt>
                <c:pt idx="7">
                  <c:v>Чистоозёрный </c:v>
                </c:pt>
                <c:pt idx="8">
                  <c:v>Купинский </c:v>
                </c:pt>
                <c:pt idx="9">
                  <c:v>Болотнинский </c:v>
                </c:pt>
                <c:pt idx="10">
                  <c:v>Каргатский </c:v>
                </c:pt>
                <c:pt idx="11">
                  <c:v>Тогучинский </c:v>
                </c:pt>
                <c:pt idx="12">
                  <c:v>Убинский </c:v>
                </c:pt>
                <c:pt idx="13">
                  <c:v>Северный </c:v>
                </c:pt>
                <c:pt idx="14">
                  <c:v>Чулымский </c:v>
                </c:pt>
                <c:pt idx="15">
                  <c:v>Куйбышевский </c:v>
                </c:pt>
                <c:pt idx="16">
                  <c:v>Искитимский </c:v>
                </c:pt>
                <c:pt idx="17">
                  <c:v>Колыванский </c:v>
                </c:pt>
                <c:pt idx="18">
                  <c:v>Чановский </c:v>
                </c:pt>
                <c:pt idx="19">
                  <c:v>Усть-Таркский </c:v>
                </c:pt>
                <c:pt idx="20">
                  <c:v>Карасукский </c:v>
                </c:pt>
                <c:pt idx="21">
                  <c:v>г. Бердск</c:v>
                </c:pt>
                <c:pt idx="22">
                  <c:v>Коченевский </c:v>
                </c:pt>
                <c:pt idx="23">
                  <c:v>Венгеровский </c:v>
                </c:pt>
                <c:pt idx="24">
                  <c:v>г. Новосибирск</c:v>
                </c:pt>
                <c:pt idx="25">
                  <c:v>Черепановский </c:v>
                </c:pt>
                <c:pt idx="26">
                  <c:v>Мошковский </c:v>
                </c:pt>
                <c:pt idx="27">
                  <c:v>Ордынский </c:v>
                </c:pt>
                <c:pt idx="28">
                  <c:v>Татарский </c:v>
                </c:pt>
                <c:pt idx="29">
                  <c:v>г. Обь</c:v>
                </c:pt>
                <c:pt idx="30">
                  <c:v>Барабинский </c:v>
                </c:pt>
                <c:pt idx="31">
                  <c:v>Новосибирский </c:v>
                </c:pt>
                <c:pt idx="32">
                  <c:v>г. Искитим</c:v>
                </c:pt>
                <c:pt idx="33">
                  <c:v>Кыштовский </c:v>
                </c:pt>
                <c:pt idx="34">
                  <c:v>Баганский </c:v>
                </c:pt>
              </c:strCache>
            </c:strRef>
          </c:cat>
          <c:val>
            <c:numRef>
              <c:f>Лист1!$B$2:$B$36</c:f>
              <c:numCache>
                <c:formatCode>#,##0.00</c:formatCode>
                <c:ptCount val="35"/>
                <c:pt idx="0">
                  <c:v>92.92</c:v>
                </c:pt>
                <c:pt idx="1">
                  <c:v>89.24</c:v>
                </c:pt>
                <c:pt idx="2">
                  <c:v>88.09</c:v>
                </c:pt>
                <c:pt idx="3">
                  <c:v>82.04</c:v>
                </c:pt>
                <c:pt idx="4">
                  <c:v>81.08</c:v>
                </c:pt>
                <c:pt idx="5">
                  <c:v>80.72</c:v>
                </c:pt>
                <c:pt idx="6">
                  <c:v>79.680000000000007</c:v>
                </c:pt>
                <c:pt idx="7">
                  <c:v>79.08</c:v>
                </c:pt>
                <c:pt idx="8">
                  <c:v>78.8</c:v>
                </c:pt>
                <c:pt idx="9">
                  <c:v>78.02</c:v>
                </c:pt>
                <c:pt idx="10">
                  <c:v>76.459999999999994</c:v>
                </c:pt>
                <c:pt idx="11">
                  <c:v>76.27</c:v>
                </c:pt>
                <c:pt idx="12">
                  <c:v>76.22</c:v>
                </c:pt>
                <c:pt idx="13">
                  <c:v>75.45</c:v>
                </c:pt>
                <c:pt idx="14">
                  <c:v>73.09</c:v>
                </c:pt>
                <c:pt idx="15">
                  <c:v>72.73</c:v>
                </c:pt>
                <c:pt idx="16">
                  <c:v>72.67</c:v>
                </c:pt>
                <c:pt idx="17">
                  <c:v>72.650000000000006</c:v>
                </c:pt>
                <c:pt idx="18">
                  <c:v>72.62</c:v>
                </c:pt>
                <c:pt idx="19">
                  <c:v>71.22</c:v>
                </c:pt>
                <c:pt idx="20">
                  <c:v>70.97</c:v>
                </c:pt>
                <c:pt idx="21">
                  <c:v>69.45</c:v>
                </c:pt>
                <c:pt idx="22">
                  <c:v>69.36</c:v>
                </c:pt>
                <c:pt idx="23">
                  <c:v>67.94</c:v>
                </c:pt>
                <c:pt idx="24">
                  <c:v>65.989999999999995</c:v>
                </c:pt>
                <c:pt idx="25">
                  <c:v>65.64</c:v>
                </c:pt>
                <c:pt idx="26">
                  <c:v>65.16</c:v>
                </c:pt>
                <c:pt idx="27">
                  <c:v>65.16</c:v>
                </c:pt>
                <c:pt idx="28">
                  <c:v>61.62</c:v>
                </c:pt>
                <c:pt idx="29">
                  <c:v>59.13</c:v>
                </c:pt>
                <c:pt idx="30">
                  <c:v>58.8</c:v>
                </c:pt>
                <c:pt idx="31">
                  <c:v>58.19</c:v>
                </c:pt>
                <c:pt idx="32">
                  <c:v>56.64</c:v>
                </c:pt>
                <c:pt idx="33">
                  <c:v>52.46</c:v>
                </c:pt>
                <c:pt idx="34">
                  <c:v>26.73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76138368"/>
        <c:axId val="76139904"/>
      </c:barChart>
      <c:catAx>
        <c:axId val="76138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139904"/>
        <c:crosses val="autoZero"/>
        <c:auto val="1"/>
        <c:lblAlgn val="ctr"/>
        <c:lblOffset val="100"/>
        <c:noMultiLvlLbl val="0"/>
      </c:catAx>
      <c:valAx>
        <c:axId val="761399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6138368"/>
        <c:crosses val="autoZero"/>
        <c:crossBetween val="between"/>
      </c:valAx>
      <c:spPr>
        <a:pattFill prst="pct5">
          <a:fgClr>
            <a:schemeClr val="lt1"/>
          </a:fgClr>
          <a:bgClr>
            <a:schemeClr val="bg1"/>
          </a:bgClr>
        </a:patt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A6665-49A4-4307-93E8-6DD349146E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C2BA26-5869-4C77-BBCB-23F18C065222}">
      <dgm:prSet phldrT="[Текст]"/>
      <dgm:spPr/>
      <dgm:t>
        <a:bodyPr/>
        <a:lstStyle/>
        <a:p>
          <a:r>
            <a:rPr lang="ru-RU" b="1" u="sng" dirty="0" smtClean="0">
              <a:solidFill>
                <a:schemeClr val="accent1">
                  <a:lumMod val="75000"/>
                </a:schemeClr>
              </a:solidFill>
            </a:rPr>
            <a:t>Указ Президента РФ от 07.05.2012 № 601</a:t>
          </a:r>
          <a:br>
            <a:rPr lang="ru-RU" b="1" u="sng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«Об основных направлениях совершенствования системы государственного управления»</a:t>
          </a:r>
          <a:endParaRPr lang="ru-RU" dirty="0"/>
        </a:p>
      </dgm:t>
    </dgm:pt>
    <dgm:pt modelId="{6C3CABA3-0B66-4F1D-8899-00E503D30482}" type="parTrans" cxnId="{574B66F3-23AF-457B-A171-55E74F6C9747}">
      <dgm:prSet/>
      <dgm:spPr/>
      <dgm:t>
        <a:bodyPr/>
        <a:lstStyle/>
        <a:p>
          <a:endParaRPr lang="ru-RU"/>
        </a:p>
      </dgm:t>
    </dgm:pt>
    <dgm:pt modelId="{BEBDF5E7-0813-4E60-ADE3-908B8172B8E5}" type="sibTrans" cxnId="{574B66F3-23AF-457B-A171-55E74F6C9747}">
      <dgm:prSet/>
      <dgm:spPr/>
      <dgm:t>
        <a:bodyPr/>
        <a:lstStyle/>
        <a:p>
          <a:endParaRPr lang="ru-RU"/>
        </a:p>
      </dgm:t>
    </dgm:pt>
    <dgm:pt modelId="{070586CA-6742-421A-81F6-B889C6A627BD}">
      <dgm:prSet/>
      <dgm:spPr/>
      <dgm:t>
        <a:bodyPr/>
        <a:lstStyle/>
        <a:p>
          <a:r>
            <a:rPr lang="ru-RU" b="1" u="sng" dirty="0" smtClean="0">
              <a:solidFill>
                <a:schemeClr val="accent1">
                  <a:lumMod val="75000"/>
                </a:schemeClr>
              </a:solidFill>
            </a:rPr>
            <a:t>Постановление Правительства РФ от 17.12.2012 № 1317</a:t>
          </a:r>
          <a:r>
            <a:rPr lang="en-US" b="1" u="sng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b="1" u="sng" dirty="0" smtClean="0">
              <a:solidFill>
                <a:schemeClr val="accent1">
                  <a:lumMod val="75000"/>
                </a:schemeClr>
              </a:solidFill>
            </a:rPr>
            <a:t/>
          </a:r>
          <a:br>
            <a:rPr lang="ru-RU" b="1" u="sng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«О мерах по реализации Указа Президента Российской Федерации от 28 апреля 2008 г. № 607 «Об оценке эффективности деятельности органов местного самоуправления городских округов и муниципальных районов» и подпункта «и» пункта 2 Указа Президента Российской Федерации от 7 мая 2012 г. № 601 «Об основных направлениях совершенствования системы государственного управления»</a:t>
          </a:r>
        </a:p>
      </dgm:t>
    </dgm:pt>
    <dgm:pt modelId="{FE3A4522-43CB-4C9C-8247-0A3C0C10BCEA}" type="parTrans" cxnId="{B7E3160A-1B7D-4B94-B66A-E9E1E3567EC8}">
      <dgm:prSet/>
      <dgm:spPr/>
      <dgm:t>
        <a:bodyPr/>
        <a:lstStyle/>
        <a:p>
          <a:endParaRPr lang="ru-RU"/>
        </a:p>
      </dgm:t>
    </dgm:pt>
    <dgm:pt modelId="{B36DD7C9-CF41-4B1D-92ED-E960FDEF9BEB}" type="sibTrans" cxnId="{B7E3160A-1B7D-4B94-B66A-E9E1E3567EC8}">
      <dgm:prSet/>
      <dgm:spPr/>
      <dgm:t>
        <a:bodyPr/>
        <a:lstStyle/>
        <a:p>
          <a:endParaRPr lang="ru-RU"/>
        </a:p>
      </dgm:t>
    </dgm:pt>
    <dgm:pt modelId="{2782E3CE-45E0-426D-82ED-9A0015A4272F}">
      <dgm:prSet/>
      <dgm:spPr/>
      <dgm:t>
        <a:bodyPr/>
        <a:lstStyle/>
        <a:p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18F513CB-7E80-4583-9651-33A9A5B9637E}" type="parTrans" cxnId="{6E497E2A-E953-4F44-BDED-C01BE7668548}">
      <dgm:prSet/>
      <dgm:spPr/>
      <dgm:t>
        <a:bodyPr/>
        <a:lstStyle/>
        <a:p>
          <a:endParaRPr lang="ru-RU"/>
        </a:p>
      </dgm:t>
    </dgm:pt>
    <dgm:pt modelId="{B53CD707-B993-408E-B29E-719F955F9DAA}" type="sibTrans" cxnId="{6E497E2A-E953-4F44-BDED-C01BE7668548}">
      <dgm:prSet/>
      <dgm:spPr/>
      <dgm:t>
        <a:bodyPr/>
        <a:lstStyle/>
        <a:p>
          <a:endParaRPr lang="ru-RU"/>
        </a:p>
      </dgm:t>
    </dgm:pt>
    <dgm:pt modelId="{5254700D-EA66-4AC5-B719-0856B86D41F3}">
      <dgm:prSet/>
      <dgm:spPr/>
      <dgm:t>
        <a:bodyPr/>
        <a:lstStyle/>
        <a:p>
          <a:r>
            <a:rPr lang="ru-RU" b="1" u="sng" dirty="0" smtClean="0">
              <a:solidFill>
                <a:srgbClr val="C00000"/>
              </a:solidFill>
            </a:rPr>
            <a:t>Письмо Минэкономразвития России от 27.07.2015 № Д14и-2250 </a:t>
          </a:r>
          <a:br>
            <a:rPr lang="ru-RU" b="1" u="sng" dirty="0" smtClean="0">
              <a:solidFill>
                <a:srgbClr val="C00000"/>
              </a:solidFill>
            </a:rPr>
          </a:br>
          <a:r>
            <a:rPr lang="ru-RU" b="1" dirty="0" smtClean="0">
              <a:solidFill>
                <a:srgbClr val="C00000"/>
              </a:solidFill>
            </a:rPr>
            <a:t>«Об обязательной авторизации населения для участия в опросе»</a:t>
          </a:r>
          <a:endParaRPr lang="ru-RU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B254C211-0198-4B8B-BBF4-F26C31872890}" type="parTrans" cxnId="{EC3E485D-A4FE-4B57-9244-1202573557FD}">
      <dgm:prSet/>
      <dgm:spPr/>
      <dgm:t>
        <a:bodyPr/>
        <a:lstStyle/>
        <a:p>
          <a:endParaRPr lang="ru-RU"/>
        </a:p>
      </dgm:t>
    </dgm:pt>
    <dgm:pt modelId="{04A32BA0-0991-4CEE-81FE-FBB577C6704B}" type="sibTrans" cxnId="{EC3E485D-A4FE-4B57-9244-1202573557FD}">
      <dgm:prSet/>
      <dgm:spPr/>
      <dgm:t>
        <a:bodyPr/>
        <a:lstStyle/>
        <a:p>
          <a:endParaRPr lang="ru-RU"/>
        </a:p>
      </dgm:t>
    </dgm:pt>
    <dgm:pt modelId="{E7B0C516-E41E-4321-8076-857C6303935C}">
      <dgm:prSet/>
      <dgm:spPr/>
      <dgm:t>
        <a:bodyPr/>
        <a:lstStyle/>
        <a:p>
          <a:endParaRPr lang="ru-RU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0D96455A-5606-4AEE-A50B-161C192567E4}" type="parTrans" cxnId="{8D35B751-0196-4B78-8962-CB53A8A2D3F7}">
      <dgm:prSet/>
      <dgm:spPr/>
      <dgm:t>
        <a:bodyPr/>
        <a:lstStyle/>
        <a:p>
          <a:endParaRPr lang="ru-RU"/>
        </a:p>
      </dgm:t>
    </dgm:pt>
    <dgm:pt modelId="{CA6448CA-C321-4B93-A075-2B582815D0A1}" type="sibTrans" cxnId="{8D35B751-0196-4B78-8962-CB53A8A2D3F7}">
      <dgm:prSet/>
      <dgm:spPr/>
      <dgm:t>
        <a:bodyPr/>
        <a:lstStyle/>
        <a:p>
          <a:endParaRPr lang="ru-RU"/>
        </a:p>
      </dgm:t>
    </dgm:pt>
    <dgm:pt modelId="{72353A62-58D3-4E47-8AD9-4FA8347BCC43}">
      <dgm:prSet phldrT="[Текст]"/>
      <dgm:spPr/>
      <dgm:t>
        <a:bodyPr/>
        <a:lstStyle/>
        <a:p>
          <a:endParaRPr lang="ru-RU" dirty="0"/>
        </a:p>
      </dgm:t>
    </dgm:pt>
    <dgm:pt modelId="{78089B4F-7B2E-4432-9533-B82136ABA2A0}" type="parTrans" cxnId="{9125D60E-73AE-4960-931A-10E8913509A3}">
      <dgm:prSet/>
      <dgm:spPr/>
      <dgm:t>
        <a:bodyPr/>
        <a:lstStyle/>
        <a:p>
          <a:endParaRPr lang="ru-RU"/>
        </a:p>
      </dgm:t>
    </dgm:pt>
    <dgm:pt modelId="{8C4256A7-C01F-4E69-A5E6-BFB28C3DCC33}" type="sibTrans" cxnId="{9125D60E-73AE-4960-931A-10E8913509A3}">
      <dgm:prSet/>
      <dgm:spPr/>
      <dgm:t>
        <a:bodyPr/>
        <a:lstStyle/>
        <a:p>
          <a:endParaRPr lang="ru-RU"/>
        </a:p>
      </dgm:t>
    </dgm:pt>
    <dgm:pt modelId="{048CC8B1-DB0E-48FC-A89B-F225435A6E4D}">
      <dgm:prSet phldrT="[Текст]"/>
      <dgm:spPr/>
      <dgm:t>
        <a:bodyPr/>
        <a:lstStyle/>
        <a:p>
          <a:endParaRPr lang="ru-RU" dirty="0"/>
        </a:p>
      </dgm:t>
    </dgm:pt>
    <dgm:pt modelId="{278A4201-8CBF-45FA-A3D9-C708C5AEA59B}" type="parTrans" cxnId="{AF4CCDC6-77C5-41CC-BBDA-5E183BB74CA3}">
      <dgm:prSet/>
      <dgm:spPr/>
      <dgm:t>
        <a:bodyPr/>
        <a:lstStyle/>
        <a:p>
          <a:endParaRPr lang="ru-RU"/>
        </a:p>
      </dgm:t>
    </dgm:pt>
    <dgm:pt modelId="{8F3BF1A4-7861-46E8-A012-BE2C1A3CE52B}" type="sibTrans" cxnId="{AF4CCDC6-77C5-41CC-BBDA-5E183BB74CA3}">
      <dgm:prSet/>
      <dgm:spPr/>
      <dgm:t>
        <a:bodyPr/>
        <a:lstStyle/>
        <a:p>
          <a:endParaRPr lang="ru-RU"/>
        </a:p>
      </dgm:t>
    </dgm:pt>
    <dgm:pt modelId="{DCA75664-8351-418B-B7A1-FAC2BE90627D}">
      <dgm:prSet phldrT="[Текст]"/>
      <dgm:spPr/>
      <dgm:t>
        <a:bodyPr/>
        <a:lstStyle/>
        <a:p>
          <a:r>
            <a:rPr lang="ru-RU" b="1" u="sng" dirty="0" smtClean="0">
              <a:solidFill>
                <a:schemeClr val="accent1">
                  <a:lumMod val="75000"/>
                </a:schemeClr>
              </a:solidFill>
            </a:rPr>
            <a:t>Указ Президента РФ от 28.04.2008 № 607</a:t>
          </a:r>
          <a:br>
            <a:rPr lang="ru-RU" b="1" u="sng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«Об оценке эффективности деятельности органов местного самоуправления городских округов и муниципальных районов»</a:t>
          </a:r>
          <a:endParaRPr lang="ru-RU" dirty="0"/>
        </a:p>
      </dgm:t>
    </dgm:pt>
    <dgm:pt modelId="{5673D068-F61A-4B56-B582-FCC6821FFE1C}" type="sibTrans" cxnId="{F7F4796F-0748-4CD9-AEF6-0A237ACC99E0}">
      <dgm:prSet/>
      <dgm:spPr/>
      <dgm:t>
        <a:bodyPr/>
        <a:lstStyle/>
        <a:p>
          <a:endParaRPr lang="ru-RU"/>
        </a:p>
      </dgm:t>
    </dgm:pt>
    <dgm:pt modelId="{910FC6D2-0E0E-4483-B821-FC6CCE92FCAD}" type="parTrans" cxnId="{F7F4796F-0748-4CD9-AEF6-0A237ACC99E0}">
      <dgm:prSet/>
      <dgm:spPr/>
      <dgm:t>
        <a:bodyPr/>
        <a:lstStyle/>
        <a:p>
          <a:endParaRPr lang="ru-RU"/>
        </a:p>
      </dgm:t>
    </dgm:pt>
    <dgm:pt modelId="{3B61E5AB-5A8E-4EB4-A57E-3B01E83A8732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Нормативная правовая база, </a:t>
          </a:r>
        </a:p>
        <a:p>
          <a:pPr algn="l"/>
          <a:r>
            <a:rPr lang="ru-RU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регламентирующая проведение интернет-опроса</a:t>
          </a:r>
          <a:endParaRPr lang="en-US" sz="2000" b="1" dirty="0" smtClean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l"/>
          <a:r>
            <a:rPr lang="ru-RU" sz="2000" b="1" u="non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на федеральном уровне</a:t>
          </a:r>
          <a:endParaRPr lang="ru-RU" sz="2000" u="none" dirty="0">
            <a:solidFill>
              <a:schemeClr val="bg1"/>
            </a:solidFill>
          </a:endParaRPr>
        </a:p>
      </dgm:t>
    </dgm:pt>
    <dgm:pt modelId="{A72BCAD8-5AD8-4012-BC9A-F6254A9B0ABC}" type="sibTrans" cxnId="{B325A758-E88C-4265-9AC9-9050FA40DC4B}">
      <dgm:prSet/>
      <dgm:spPr/>
      <dgm:t>
        <a:bodyPr/>
        <a:lstStyle/>
        <a:p>
          <a:endParaRPr lang="ru-RU"/>
        </a:p>
      </dgm:t>
    </dgm:pt>
    <dgm:pt modelId="{4BB57609-70A8-4091-99B3-A7213D254B7B}" type="parTrans" cxnId="{B325A758-E88C-4265-9AC9-9050FA40DC4B}">
      <dgm:prSet/>
      <dgm:spPr/>
      <dgm:t>
        <a:bodyPr/>
        <a:lstStyle/>
        <a:p>
          <a:endParaRPr lang="ru-RU"/>
        </a:p>
      </dgm:t>
    </dgm:pt>
    <dgm:pt modelId="{1685D645-2CFE-4376-A23A-811C683C27EE}" type="pres">
      <dgm:prSet presAssocID="{DF4A6665-49A4-4307-93E8-6DD349146E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A87087-0A7D-4841-A135-B22090E63CD2}" type="pres">
      <dgm:prSet presAssocID="{3B61E5AB-5A8E-4EB4-A57E-3B01E83A8732}" presName="composite" presStyleCnt="0"/>
      <dgm:spPr/>
    </dgm:pt>
    <dgm:pt modelId="{2E6BB616-283A-4384-AACE-C079B2485D2D}" type="pres">
      <dgm:prSet presAssocID="{3B61E5AB-5A8E-4EB4-A57E-3B01E83A8732}" presName="parTx" presStyleLbl="alignNode1" presStyleIdx="0" presStyleCnt="1" custScaleY="154273" custLinFactNeighborX="-721" custLinFactNeighborY="-27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55977-5ADD-4002-8EF1-60B4E538E49B}" type="pres">
      <dgm:prSet presAssocID="{3B61E5AB-5A8E-4EB4-A57E-3B01E83A8732}" presName="desTx" presStyleLbl="alignAccFollowNode1" presStyleIdx="0" presStyleCnt="1" custScaleY="103332" custLinFactNeighborX="-850" custLinFactNeighborY="5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35B751-0196-4B78-8962-CB53A8A2D3F7}" srcId="{3B61E5AB-5A8E-4EB4-A57E-3B01E83A8732}" destId="{E7B0C516-E41E-4321-8076-857C6303935C}" srcOrd="5" destOrd="0" parTransId="{0D96455A-5606-4AEE-A50B-161C192567E4}" sibTransId="{CA6448CA-C321-4B93-A075-2B582815D0A1}"/>
    <dgm:cxn modelId="{DE27119C-DBFB-49A6-A09B-7DEDEB36C639}" type="presOf" srcId="{72353A62-58D3-4E47-8AD9-4FA8347BCC43}" destId="{B4155977-5ADD-4002-8EF1-60B4E538E49B}" srcOrd="0" destOrd="1" presId="urn:microsoft.com/office/officeart/2005/8/layout/hList1"/>
    <dgm:cxn modelId="{A3D1AB59-D831-4656-BC70-95A9E34508C1}" type="presOf" srcId="{070586CA-6742-421A-81F6-B889C6A627BD}" destId="{B4155977-5ADD-4002-8EF1-60B4E538E49B}" srcOrd="0" destOrd="4" presId="urn:microsoft.com/office/officeart/2005/8/layout/hList1"/>
    <dgm:cxn modelId="{4A90F456-2B5B-4733-BD0A-9BF7AB476E0F}" type="presOf" srcId="{5254700D-EA66-4AC5-B719-0856B86D41F3}" destId="{B4155977-5ADD-4002-8EF1-60B4E538E49B}" srcOrd="0" destOrd="6" presId="urn:microsoft.com/office/officeart/2005/8/layout/hList1"/>
    <dgm:cxn modelId="{B7E3160A-1B7D-4B94-B66A-E9E1E3567EC8}" srcId="{3B61E5AB-5A8E-4EB4-A57E-3B01E83A8732}" destId="{070586CA-6742-421A-81F6-B889C6A627BD}" srcOrd="4" destOrd="0" parTransId="{FE3A4522-43CB-4C9C-8247-0A3C0C10BCEA}" sibTransId="{B36DD7C9-CF41-4B1D-92ED-E960FDEF9BEB}"/>
    <dgm:cxn modelId="{0BE2675C-3618-462E-95E6-2317E074B12C}" type="presOf" srcId="{048CC8B1-DB0E-48FC-A89B-F225435A6E4D}" destId="{B4155977-5ADD-4002-8EF1-60B4E538E49B}" srcOrd="0" destOrd="3" presId="urn:microsoft.com/office/officeart/2005/8/layout/hList1"/>
    <dgm:cxn modelId="{B325A758-E88C-4265-9AC9-9050FA40DC4B}" srcId="{DF4A6665-49A4-4307-93E8-6DD349146E26}" destId="{3B61E5AB-5A8E-4EB4-A57E-3B01E83A8732}" srcOrd="0" destOrd="0" parTransId="{4BB57609-70A8-4091-99B3-A7213D254B7B}" sibTransId="{A72BCAD8-5AD8-4012-BC9A-F6254A9B0ABC}"/>
    <dgm:cxn modelId="{6E497E2A-E953-4F44-BDED-C01BE7668548}" srcId="{3B61E5AB-5A8E-4EB4-A57E-3B01E83A8732}" destId="{2782E3CE-45E0-426D-82ED-9A0015A4272F}" srcOrd="7" destOrd="0" parTransId="{18F513CB-7E80-4583-9651-33A9A5B9637E}" sibTransId="{B53CD707-B993-408E-B29E-719F955F9DAA}"/>
    <dgm:cxn modelId="{AF4CCDC6-77C5-41CC-BBDA-5E183BB74CA3}" srcId="{3B61E5AB-5A8E-4EB4-A57E-3B01E83A8732}" destId="{048CC8B1-DB0E-48FC-A89B-F225435A6E4D}" srcOrd="3" destOrd="0" parTransId="{278A4201-8CBF-45FA-A3D9-C708C5AEA59B}" sibTransId="{8F3BF1A4-7861-46E8-A012-BE2C1A3CE52B}"/>
    <dgm:cxn modelId="{B2DF7491-121C-46D2-AC5D-A6558562F991}" type="presOf" srcId="{DCA75664-8351-418B-B7A1-FAC2BE90627D}" destId="{B4155977-5ADD-4002-8EF1-60B4E538E49B}" srcOrd="0" destOrd="0" presId="urn:microsoft.com/office/officeart/2005/8/layout/hList1"/>
    <dgm:cxn modelId="{D3D4C2DF-ACE5-4DBF-8D24-ED344F724C0A}" type="presOf" srcId="{3B61E5AB-5A8E-4EB4-A57E-3B01E83A8732}" destId="{2E6BB616-283A-4384-AACE-C079B2485D2D}" srcOrd="0" destOrd="0" presId="urn:microsoft.com/office/officeart/2005/8/layout/hList1"/>
    <dgm:cxn modelId="{9A9CB158-D875-4CED-895A-13B28EC5C3D2}" type="presOf" srcId="{DF4A6665-49A4-4307-93E8-6DD349146E26}" destId="{1685D645-2CFE-4376-A23A-811C683C27EE}" srcOrd="0" destOrd="0" presId="urn:microsoft.com/office/officeart/2005/8/layout/hList1"/>
    <dgm:cxn modelId="{EC3E485D-A4FE-4B57-9244-1202573557FD}" srcId="{3B61E5AB-5A8E-4EB4-A57E-3B01E83A8732}" destId="{5254700D-EA66-4AC5-B719-0856B86D41F3}" srcOrd="6" destOrd="0" parTransId="{B254C211-0198-4B8B-BBF4-F26C31872890}" sibTransId="{04A32BA0-0991-4CEE-81FE-FBB577C6704B}"/>
    <dgm:cxn modelId="{F7F4796F-0748-4CD9-AEF6-0A237ACC99E0}" srcId="{3B61E5AB-5A8E-4EB4-A57E-3B01E83A8732}" destId="{DCA75664-8351-418B-B7A1-FAC2BE90627D}" srcOrd="0" destOrd="0" parTransId="{910FC6D2-0E0E-4483-B821-FC6CCE92FCAD}" sibTransId="{5673D068-F61A-4B56-B582-FCC6821FFE1C}"/>
    <dgm:cxn modelId="{574B66F3-23AF-457B-A171-55E74F6C9747}" srcId="{3B61E5AB-5A8E-4EB4-A57E-3B01E83A8732}" destId="{97C2BA26-5869-4C77-BBCB-23F18C065222}" srcOrd="2" destOrd="0" parTransId="{6C3CABA3-0B66-4F1D-8899-00E503D30482}" sibTransId="{BEBDF5E7-0813-4E60-ADE3-908B8172B8E5}"/>
    <dgm:cxn modelId="{F2A72222-5103-40F2-97AF-6EBA3CD343C1}" type="presOf" srcId="{97C2BA26-5869-4C77-BBCB-23F18C065222}" destId="{B4155977-5ADD-4002-8EF1-60B4E538E49B}" srcOrd="0" destOrd="2" presId="urn:microsoft.com/office/officeart/2005/8/layout/hList1"/>
    <dgm:cxn modelId="{9125D60E-73AE-4960-931A-10E8913509A3}" srcId="{3B61E5AB-5A8E-4EB4-A57E-3B01E83A8732}" destId="{72353A62-58D3-4E47-8AD9-4FA8347BCC43}" srcOrd="1" destOrd="0" parTransId="{78089B4F-7B2E-4432-9533-B82136ABA2A0}" sibTransId="{8C4256A7-C01F-4E69-A5E6-BFB28C3DCC33}"/>
    <dgm:cxn modelId="{52998836-BE8C-4514-8795-7F2D458A3256}" type="presOf" srcId="{E7B0C516-E41E-4321-8076-857C6303935C}" destId="{B4155977-5ADD-4002-8EF1-60B4E538E49B}" srcOrd="0" destOrd="5" presId="urn:microsoft.com/office/officeart/2005/8/layout/hList1"/>
    <dgm:cxn modelId="{1A9C1205-F871-4D9D-9C16-CB5E6C6D400D}" type="presOf" srcId="{2782E3CE-45E0-426D-82ED-9A0015A4272F}" destId="{B4155977-5ADD-4002-8EF1-60B4E538E49B}" srcOrd="0" destOrd="7" presId="urn:microsoft.com/office/officeart/2005/8/layout/hList1"/>
    <dgm:cxn modelId="{24E5E787-745A-4351-9F1D-E73D9740F6D3}" type="presParOf" srcId="{1685D645-2CFE-4376-A23A-811C683C27EE}" destId="{61A87087-0A7D-4841-A135-B22090E63CD2}" srcOrd="0" destOrd="0" presId="urn:microsoft.com/office/officeart/2005/8/layout/hList1"/>
    <dgm:cxn modelId="{D9888D47-A953-49A3-A63D-165AF3558312}" type="presParOf" srcId="{61A87087-0A7D-4841-A135-B22090E63CD2}" destId="{2E6BB616-283A-4384-AACE-C079B2485D2D}" srcOrd="0" destOrd="0" presId="urn:microsoft.com/office/officeart/2005/8/layout/hList1"/>
    <dgm:cxn modelId="{C9123975-0759-4BDA-A24B-2B3853BD6490}" type="presParOf" srcId="{61A87087-0A7D-4841-A135-B22090E63CD2}" destId="{B4155977-5ADD-4002-8EF1-60B4E538E4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24F9DE-6D1E-46E7-89C4-BA48FBA9D0FF}" type="doc">
      <dgm:prSet loTypeId="urn:microsoft.com/office/officeart/2011/layout/RadialPictureList" loCatId="officeonlin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B28F28-9708-4A3A-A86B-4AEDABFA39D7}">
      <dgm:prSet phldrT="[Текст]" custT="1"/>
      <dgm:spPr/>
      <dgm:t>
        <a:bodyPr/>
        <a:lstStyle/>
        <a:p>
          <a:r>
            <a:rPr lang="ru-RU" sz="1400" b="1" dirty="0" smtClean="0"/>
            <a:t>Оценка деятельности главы</a:t>
          </a:r>
          <a:endParaRPr lang="ru-RU" sz="1400" b="1" dirty="0"/>
        </a:p>
      </dgm:t>
    </dgm:pt>
    <dgm:pt modelId="{2CBD7159-27DE-4D14-952C-A7F695F8B52F}" type="parTrans" cxnId="{36F7DAD8-2ECC-4976-916A-2AB1A95CB290}">
      <dgm:prSet/>
      <dgm:spPr/>
      <dgm:t>
        <a:bodyPr/>
        <a:lstStyle/>
        <a:p>
          <a:endParaRPr lang="ru-RU"/>
        </a:p>
      </dgm:t>
    </dgm:pt>
    <dgm:pt modelId="{51FC2510-60CE-4B31-83E7-A67E6D5ECE1B}" type="sibTrans" cxnId="{36F7DAD8-2ECC-4976-916A-2AB1A95CB290}">
      <dgm:prSet/>
      <dgm:spPr/>
      <dgm:t>
        <a:bodyPr/>
        <a:lstStyle/>
        <a:p>
          <a:endParaRPr lang="ru-RU"/>
        </a:p>
      </dgm:t>
    </dgm:pt>
    <dgm:pt modelId="{99058BFA-53EB-4306-8C7D-3E7C9E3B88F9}">
      <dgm:prSet phldrT="[Текст]" custT="1"/>
      <dgm:spPr/>
      <dgm:t>
        <a:bodyPr/>
        <a:lstStyle/>
        <a:p>
          <a:pPr algn="ctr"/>
          <a:r>
            <a:rPr lang="ru-RU" sz="1400" b="1" dirty="0"/>
            <a:t>Эффективная </a:t>
          </a:r>
          <a:r>
            <a:rPr lang="ru-RU" sz="1400" b="1" dirty="0" smtClean="0"/>
            <a:t>деятельность</a:t>
          </a:r>
          <a:endParaRPr lang="ru-RU" sz="1400" b="1" dirty="0"/>
        </a:p>
        <a:p>
          <a:pPr algn="ctr"/>
          <a:r>
            <a:rPr lang="ru-RU" sz="1200" b="1" dirty="0">
              <a:solidFill>
                <a:schemeClr val="accent3">
                  <a:lumMod val="75000"/>
                </a:schemeClr>
              </a:solidFill>
            </a:rPr>
            <a:t> 8 МО</a:t>
          </a:r>
        </a:p>
        <a:p>
          <a:pPr algn="ctr"/>
          <a:r>
            <a:rPr lang="ru-RU" sz="1300" dirty="0" err="1"/>
            <a:t>Искитимский</a:t>
          </a:r>
          <a:r>
            <a:rPr lang="ru-RU" sz="1300" dirty="0"/>
            <a:t> , </a:t>
          </a:r>
          <a:r>
            <a:rPr lang="ru-RU" sz="1300" dirty="0" err="1"/>
            <a:t>Усть-Таркский</a:t>
          </a:r>
          <a:r>
            <a:rPr lang="ru-RU" sz="1300" dirty="0"/>
            <a:t>, Северный, </a:t>
          </a:r>
          <a:r>
            <a:rPr lang="ru-RU" sz="1300" dirty="0" err="1"/>
            <a:t>Здвинский</a:t>
          </a:r>
          <a:r>
            <a:rPr lang="ru-RU" sz="1300" dirty="0"/>
            <a:t>, </a:t>
          </a:r>
          <a:r>
            <a:rPr lang="ru-RU" sz="1300" dirty="0" err="1"/>
            <a:t>Маслянинский</a:t>
          </a:r>
          <a:r>
            <a:rPr lang="ru-RU" sz="1300" dirty="0"/>
            <a:t>, </a:t>
          </a:r>
          <a:r>
            <a:rPr lang="ru-RU" sz="1300" dirty="0" err="1"/>
            <a:t>Доволенский</a:t>
          </a:r>
          <a:r>
            <a:rPr lang="ru-RU" sz="1300" dirty="0"/>
            <a:t>, </a:t>
          </a:r>
          <a:r>
            <a:rPr lang="ru-RU" sz="1300" dirty="0" err="1"/>
            <a:t>Сузунский</a:t>
          </a:r>
          <a:r>
            <a:rPr lang="ru-RU" sz="1300" dirty="0"/>
            <a:t> районы, р. п. Кольцово</a:t>
          </a:r>
        </a:p>
      </dgm:t>
    </dgm:pt>
    <dgm:pt modelId="{9BD581AC-5304-4869-AE67-F197751AE38D}" type="parTrans" cxnId="{B2CE1772-1EE3-4D15-977D-AEDFDB2640FB}">
      <dgm:prSet/>
      <dgm:spPr/>
      <dgm:t>
        <a:bodyPr/>
        <a:lstStyle/>
        <a:p>
          <a:endParaRPr lang="ru-RU"/>
        </a:p>
      </dgm:t>
    </dgm:pt>
    <dgm:pt modelId="{A2ED9453-D166-4A90-B9B9-9E33199ACCD5}" type="sibTrans" cxnId="{B2CE1772-1EE3-4D15-977D-AEDFDB2640FB}">
      <dgm:prSet/>
      <dgm:spPr/>
      <dgm:t>
        <a:bodyPr/>
        <a:lstStyle/>
        <a:p>
          <a:endParaRPr lang="ru-RU"/>
        </a:p>
      </dgm:t>
    </dgm:pt>
    <dgm:pt modelId="{6093FB9E-C7AB-4790-B854-917BABEBE124}">
      <dgm:prSet phldrT="[Текст]" custT="1"/>
      <dgm:spPr/>
      <dgm:t>
        <a:bodyPr/>
        <a:lstStyle/>
        <a:p>
          <a:pPr algn="ctr"/>
          <a:r>
            <a:rPr lang="ru-RU" sz="1400" b="1" dirty="0"/>
            <a:t>Стремящаяся к эффективной</a:t>
          </a:r>
        </a:p>
        <a:p>
          <a:pPr algn="ctr"/>
          <a:r>
            <a:rPr lang="ru-RU" sz="1200" b="1" dirty="0">
              <a:solidFill>
                <a:schemeClr val="accent3">
                  <a:lumMod val="75000"/>
                </a:schemeClr>
              </a:solidFill>
            </a:rPr>
            <a:t>16 МО </a:t>
          </a:r>
        </a:p>
        <a:p>
          <a:pPr algn="ctr"/>
          <a:r>
            <a:rPr lang="ru-RU" sz="1300" dirty="0"/>
            <a:t>г.  Обь, </a:t>
          </a:r>
          <a:r>
            <a:rPr lang="ru-RU" sz="1300" dirty="0" err="1"/>
            <a:t>Черепановский</a:t>
          </a:r>
          <a:r>
            <a:rPr lang="ru-RU" sz="1300" dirty="0"/>
            <a:t>, </a:t>
          </a:r>
          <a:r>
            <a:rPr lang="ru-RU" sz="1300" dirty="0" err="1"/>
            <a:t>Коченёвский</a:t>
          </a:r>
          <a:r>
            <a:rPr lang="ru-RU" sz="1300" dirty="0"/>
            <a:t>, </a:t>
          </a:r>
          <a:r>
            <a:rPr lang="ru-RU" sz="1300" dirty="0" err="1"/>
            <a:t>Каргатский</a:t>
          </a:r>
          <a:r>
            <a:rPr lang="ru-RU" sz="1300" dirty="0"/>
            <a:t>, </a:t>
          </a:r>
        </a:p>
        <a:p>
          <a:pPr algn="ctr"/>
          <a:r>
            <a:rPr lang="ru-RU" sz="1300" dirty="0" err="1"/>
            <a:t>Купинский</a:t>
          </a:r>
          <a:r>
            <a:rPr lang="ru-RU" sz="1300" dirty="0"/>
            <a:t>, </a:t>
          </a:r>
          <a:r>
            <a:rPr lang="ru-RU" sz="1300" dirty="0" err="1"/>
            <a:t>Чановский</a:t>
          </a:r>
          <a:r>
            <a:rPr lang="ru-RU" sz="1300" dirty="0"/>
            <a:t>, </a:t>
          </a:r>
          <a:r>
            <a:rPr lang="ru-RU" sz="1300" dirty="0" err="1"/>
            <a:t>Мошковский</a:t>
          </a:r>
          <a:r>
            <a:rPr lang="ru-RU" sz="1300" dirty="0"/>
            <a:t>, </a:t>
          </a:r>
          <a:r>
            <a:rPr lang="ru-RU" sz="1300" dirty="0" err="1"/>
            <a:t>Убинский</a:t>
          </a:r>
          <a:r>
            <a:rPr lang="ru-RU" sz="1300" dirty="0"/>
            <a:t>, </a:t>
          </a:r>
          <a:r>
            <a:rPr lang="ru-RU" sz="1300" dirty="0" err="1"/>
            <a:t>Краснозёрский</a:t>
          </a:r>
          <a:r>
            <a:rPr lang="ru-RU" sz="1300" dirty="0"/>
            <a:t>, </a:t>
          </a:r>
          <a:r>
            <a:rPr lang="ru-RU" sz="1300" dirty="0" err="1"/>
            <a:t>Кочковский</a:t>
          </a:r>
          <a:r>
            <a:rPr lang="ru-RU" sz="1300" dirty="0"/>
            <a:t>,  Куйбышевский, </a:t>
          </a:r>
          <a:r>
            <a:rPr lang="ru-RU" sz="1300" dirty="0" err="1"/>
            <a:t>Колыванский</a:t>
          </a:r>
          <a:r>
            <a:rPr lang="ru-RU" sz="1300" dirty="0"/>
            <a:t>, </a:t>
          </a:r>
          <a:r>
            <a:rPr lang="ru-RU" sz="1300" dirty="0" err="1"/>
            <a:t>Чистоозёрный</a:t>
          </a:r>
          <a:r>
            <a:rPr lang="ru-RU" sz="1300" dirty="0"/>
            <a:t>, </a:t>
          </a:r>
          <a:r>
            <a:rPr lang="ru-RU" sz="1300" dirty="0" err="1"/>
            <a:t>Тогучинский</a:t>
          </a:r>
          <a:r>
            <a:rPr lang="ru-RU" sz="1300" dirty="0"/>
            <a:t>, </a:t>
          </a:r>
          <a:r>
            <a:rPr lang="ru-RU" sz="1300" dirty="0" err="1" smtClean="0"/>
            <a:t>Болотнинский</a:t>
          </a:r>
          <a:r>
            <a:rPr lang="ru-RU" sz="1300" dirty="0" smtClean="0"/>
            <a:t>, </a:t>
          </a:r>
          <a:r>
            <a:rPr lang="ru-RU" sz="1300" dirty="0" err="1"/>
            <a:t>Чулымский</a:t>
          </a:r>
          <a:r>
            <a:rPr lang="ru-RU" sz="1300" dirty="0"/>
            <a:t> районы</a:t>
          </a:r>
        </a:p>
      </dgm:t>
    </dgm:pt>
    <dgm:pt modelId="{313ECEA3-2A70-4BA9-9823-C04118B3A2F6}" type="parTrans" cxnId="{C2A86964-A77F-438E-A12D-A5F5B0F48FED}">
      <dgm:prSet/>
      <dgm:spPr/>
      <dgm:t>
        <a:bodyPr/>
        <a:lstStyle/>
        <a:p>
          <a:endParaRPr lang="ru-RU"/>
        </a:p>
      </dgm:t>
    </dgm:pt>
    <dgm:pt modelId="{FCE3F944-1CF4-4C13-B4D4-D637BC94FADC}" type="sibTrans" cxnId="{C2A86964-A77F-438E-A12D-A5F5B0F48FED}">
      <dgm:prSet/>
      <dgm:spPr/>
      <dgm:t>
        <a:bodyPr/>
        <a:lstStyle/>
        <a:p>
          <a:endParaRPr lang="ru-RU"/>
        </a:p>
      </dgm:t>
    </dgm:pt>
    <dgm:pt modelId="{208087B4-3DBC-4B5D-85E5-8B49C646C008}">
      <dgm:prSet phldrT="[Текст]" custT="1"/>
      <dgm:spPr/>
      <dgm:t>
        <a:bodyPr/>
        <a:lstStyle/>
        <a:p>
          <a:pPr algn="ctr"/>
          <a:r>
            <a:rPr lang="ru-RU" sz="1400" b="1" dirty="0"/>
            <a:t>Тяготеющая к неэффективной</a:t>
          </a:r>
        </a:p>
        <a:p>
          <a:pPr algn="ctr"/>
          <a:r>
            <a:rPr lang="ru-RU" sz="1200" b="1" dirty="0">
              <a:solidFill>
                <a:srgbClr val="FF0000"/>
              </a:solidFill>
            </a:rPr>
            <a:t>9 МО</a:t>
          </a:r>
        </a:p>
        <a:p>
          <a:pPr algn="ctr"/>
          <a:r>
            <a:rPr lang="ru-RU" sz="1300" dirty="0"/>
            <a:t>г. Бердск, г. Новосибирск,  </a:t>
          </a:r>
          <a:r>
            <a:rPr lang="ru-RU" sz="1300" dirty="0" err="1"/>
            <a:t>Кыштовский</a:t>
          </a:r>
          <a:r>
            <a:rPr lang="ru-RU" sz="1300" dirty="0"/>
            <a:t>, </a:t>
          </a:r>
          <a:r>
            <a:rPr lang="ru-RU" sz="1300" dirty="0" err="1"/>
            <a:t>Барабинский</a:t>
          </a:r>
          <a:r>
            <a:rPr lang="ru-RU" sz="1300" dirty="0"/>
            <a:t>,</a:t>
          </a:r>
        </a:p>
        <a:p>
          <a:pPr algn="ctr"/>
          <a:r>
            <a:rPr lang="ru-RU" sz="1300" dirty="0"/>
            <a:t>Новосибирский, Татарский, Венгеровский, Ордынский, Карасукский районы</a:t>
          </a:r>
          <a:endParaRPr lang="ru-RU" sz="1300" dirty="0">
            <a:solidFill>
              <a:srgbClr val="FF0000"/>
            </a:solidFill>
          </a:endParaRPr>
        </a:p>
      </dgm:t>
    </dgm:pt>
    <dgm:pt modelId="{FED63E20-2BF5-47BC-9D1E-710682A252C2}" type="parTrans" cxnId="{27C37A47-1181-44BB-BF34-A3E0A40FBB1F}">
      <dgm:prSet/>
      <dgm:spPr/>
      <dgm:t>
        <a:bodyPr/>
        <a:lstStyle/>
        <a:p>
          <a:endParaRPr lang="ru-RU"/>
        </a:p>
      </dgm:t>
    </dgm:pt>
    <dgm:pt modelId="{D0E17392-6D57-4C40-81EE-4462238BFA60}" type="sibTrans" cxnId="{27C37A47-1181-44BB-BF34-A3E0A40FBB1F}">
      <dgm:prSet/>
      <dgm:spPr/>
      <dgm:t>
        <a:bodyPr/>
        <a:lstStyle/>
        <a:p>
          <a:endParaRPr lang="ru-RU"/>
        </a:p>
      </dgm:t>
    </dgm:pt>
    <dgm:pt modelId="{1BED2FCA-534E-460C-89E7-3534CCDDBDDD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Неэффективная деятельность</a:t>
          </a:r>
          <a:endParaRPr lang="ru-RU" sz="1400" b="1" dirty="0"/>
        </a:p>
        <a:p>
          <a:pPr algn="ctr"/>
          <a:r>
            <a:rPr lang="ru-RU" sz="1200" dirty="0"/>
            <a:t> </a:t>
          </a:r>
          <a:r>
            <a:rPr lang="ru-RU" sz="1200" b="1" dirty="0">
              <a:solidFill>
                <a:srgbClr val="FF0000"/>
              </a:solidFill>
            </a:rPr>
            <a:t>2 МО</a:t>
          </a:r>
        </a:p>
        <a:p>
          <a:pPr algn="ctr"/>
          <a:r>
            <a:rPr lang="ru-RU" sz="1300" b="1" i="0" u="none" dirty="0" err="1">
              <a:solidFill>
                <a:srgbClr val="C00000"/>
              </a:solidFill>
            </a:rPr>
            <a:t>Баганский</a:t>
          </a:r>
          <a:r>
            <a:rPr lang="ru-RU" sz="1300" b="1" i="0" u="none" dirty="0">
              <a:solidFill>
                <a:srgbClr val="C00000"/>
              </a:solidFill>
            </a:rPr>
            <a:t> район, г. </a:t>
          </a:r>
          <a:r>
            <a:rPr lang="ru-RU" sz="1300" b="1" i="0" u="none" dirty="0" err="1">
              <a:solidFill>
                <a:srgbClr val="C00000"/>
              </a:solidFill>
            </a:rPr>
            <a:t>Искитим</a:t>
          </a:r>
          <a:endParaRPr lang="ru-RU" sz="1300" b="1" dirty="0">
            <a:solidFill>
              <a:srgbClr val="C00000"/>
            </a:solidFill>
          </a:endParaRPr>
        </a:p>
      </dgm:t>
    </dgm:pt>
    <dgm:pt modelId="{25D23B26-E0E9-4CD5-B22E-A192E650DC7D}" type="parTrans" cxnId="{7552C49F-CF11-4738-84CF-33A9E113C842}">
      <dgm:prSet/>
      <dgm:spPr/>
      <dgm:t>
        <a:bodyPr/>
        <a:lstStyle/>
        <a:p>
          <a:endParaRPr lang="ru-RU"/>
        </a:p>
      </dgm:t>
    </dgm:pt>
    <dgm:pt modelId="{438B1499-F2FD-4B10-B09D-81865C888566}" type="sibTrans" cxnId="{7552C49F-CF11-4738-84CF-33A9E113C842}">
      <dgm:prSet/>
      <dgm:spPr/>
      <dgm:t>
        <a:bodyPr/>
        <a:lstStyle/>
        <a:p>
          <a:endParaRPr lang="ru-RU"/>
        </a:p>
      </dgm:t>
    </dgm:pt>
    <dgm:pt modelId="{83239D68-CF24-4B07-BEE0-BC6F7166F895}">
      <dgm:prSet phldrT="[Текст]" custScaleX="142366" custScaleY="77442" custLinFactNeighborX="30264" custLinFactNeighborY="12280"/>
      <dgm:spPr/>
      <dgm:t>
        <a:bodyPr/>
        <a:lstStyle/>
        <a:p>
          <a:endParaRPr lang="ru-RU"/>
        </a:p>
      </dgm:t>
    </dgm:pt>
    <dgm:pt modelId="{AAF44141-FE02-4C6E-A688-3F9A54063C33}" type="parTrans" cxnId="{CF6A9617-8DF7-45B6-9157-21C8937634C4}">
      <dgm:prSet/>
      <dgm:spPr/>
      <dgm:t>
        <a:bodyPr/>
        <a:lstStyle/>
        <a:p>
          <a:endParaRPr lang="ru-RU"/>
        </a:p>
      </dgm:t>
    </dgm:pt>
    <dgm:pt modelId="{BC265F00-F99B-4275-A2AD-5742E931195F}" type="sibTrans" cxnId="{CF6A9617-8DF7-45B6-9157-21C8937634C4}">
      <dgm:prSet/>
      <dgm:spPr/>
      <dgm:t>
        <a:bodyPr/>
        <a:lstStyle/>
        <a:p>
          <a:endParaRPr lang="ru-RU"/>
        </a:p>
      </dgm:t>
    </dgm:pt>
    <dgm:pt modelId="{42EF282D-7282-4B02-B3BB-4DFEEBCA37F6}" type="pres">
      <dgm:prSet presAssocID="{1024F9DE-6D1E-46E7-89C4-BA48FBA9D0FF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23C4EF9-6C72-4872-9C33-4123B8108553}" type="pres">
      <dgm:prSet presAssocID="{14B28F28-9708-4A3A-A86B-4AEDABFA39D7}" presName="Parent" presStyleLbl="node1" presStyleIdx="0" presStyleCnt="2" custLinFactNeighborX="13423" custLinFactNeighborY="-625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C8F703B5-9005-468F-8BFC-C60228250956}" type="pres">
      <dgm:prSet presAssocID="{99058BFA-53EB-4306-8C7D-3E7C9E3B88F9}" presName="Accent" presStyleLbl="node1" presStyleIdx="1" presStyleCnt="2"/>
      <dgm:spPr/>
    </dgm:pt>
    <dgm:pt modelId="{A44CE4BA-3257-4514-8EE6-FD11D6D18A06}" type="pres">
      <dgm:prSet presAssocID="{99058BFA-53EB-4306-8C7D-3E7C9E3B88F9}" presName="Image1" presStyleLbl="fgImgPlace1" presStyleIdx="0" presStyleCnt="4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CA75B70-309A-49AB-BC07-4075C32B3812}" type="pres">
      <dgm:prSet presAssocID="{99058BFA-53EB-4306-8C7D-3E7C9E3B88F9}" presName="Child1" presStyleLbl="revTx" presStyleIdx="0" presStyleCnt="4" custScaleX="200514" custLinFactNeighborX="51121" custLinFactNeighborY="-21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6799F-8629-478C-9D29-FD24B8500805}" type="pres">
      <dgm:prSet presAssocID="{6093FB9E-C7AB-4790-B854-917BABEBE124}" presName="Image2" presStyleCnt="0"/>
      <dgm:spPr/>
    </dgm:pt>
    <dgm:pt modelId="{9E1FB727-ACCA-4DC2-A4B2-4911994641D5}" type="pres">
      <dgm:prSet presAssocID="{6093FB9E-C7AB-4790-B854-917BABEBE124}" presName="Image" presStyleLbl="fgImgPlace1" presStyleIdx="1" presStyleCnt="4"/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D507BC90-7836-43CC-AF11-1AC4F4050E25}" type="pres">
      <dgm:prSet presAssocID="{6093FB9E-C7AB-4790-B854-917BABEBE124}" presName="Child2" presStyleLbl="revTx" presStyleIdx="1" presStyleCnt="4" custScaleX="142663" custLinFactNeighborX="16011" custLinFactNeighborY="264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AD49D-A0E6-4111-94F3-BFC4B6E5F17D}" type="pres">
      <dgm:prSet presAssocID="{208087B4-3DBC-4B5D-85E5-8B49C646C008}" presName="Image3" presStyleCnt="0"/>
      <dgm:spPr/>
    </dgm:pt>
    <dgm:pt modelId="{A701BF96-8274-47A6-9D56-F97B39202058}" type="pres">
      <dgm:prSet presAssocID="{208087B4-3DBC-4B5D-85E5-8B49C646C008}" presName="Image" presStyleLbl="fgImgPlace1" presStyleIdx="2" presStyleCnt="4" custLinFactNeighborX="574" custLinFactNeighborY="-1148"/>
      <dgm:spPr>
        <a:gradFill rotWithShape="0">
          <a:gsLst>
            <a:gs pos="0">
              <a:srgbClr val="FF0000"/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9CECD3CA-BDA1-4B5E-83FB-1B2E2E93EAFE}" type="pres">
      <dgm:prSet presAssocID="{208087B4-3DBC-4B5D-85E5-8B49C646C008}" presName="Child3" presStyleLbl="revTx" presStyleIdx="2" presStyleCnt="4" custScaleX="150731" custScaleY="82832" custLinFactNeighborX="19357" custLinFactNeighborY="303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9841-D09A-4D23-9F90-4FE4643A2D9C}" type="pres">
      <dgm:prSet presAssocID="{1BED2FCA-534E-460C-89E7-3534CCDDBDDD}" presName="Image4" presStyleCnt="0"/>
      <dgm:spPr/>
    </dgm:pt>
    <dgm:pt modelId="{A085478C-3CF3-4F13-9F9F-AF6D5ABAFBF0}" type="pres">
      <dgm:prSet presAssocID="{1BED2FCA-534E-460C-89E7-3534CCDDBDDD}" presName="Image" presStyleLbl="fgImgPlace1" presStyleIdx="3" presStyleCnt="4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8B7745C4-F663-4275-885E-961B5E8FC450}" type="pres">
      <dgm:prSet presAssocID="{1BED2FCA-534E-460C-89E7-3534CCDDBDDD}" presName="Child4" presStyleLbl="revTx" presStyleIdx="3" presStyleCnt="4" custScaleX="142366" custScaleY="77442" custLinFactNeighborX="37620" custLinFactNeighborY="14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B7FE9-166C-4667-A06C-9C0E4AC1C163}" type="presOf" srcId="{208087B4-3DBC-4B5D-85E5-8B49C646C008}" destId="{9CECD3CA-BDA1-4B5E-83FB-1B2E2E93EAFE}" srcOrd="0" destOrd="0" presId="urn:microsoft.com/office/officeart/2011/layout/RadialPictureList"/>
    <dgm:cxn modelId="{F51F93F5-0AED-44A6-A995-6D9EAA58C9A6}" type="presOf" srcId="{1024F9DE-6D1E-46E7-89C4-BA48FBA9D0FF}" destId="{42EF282D-7282-4B02-B3BB-4DFEEBCA37F6}" srcOrd="0" destOrd="0" presId="urn:microsoft.com/office/officeart/2011/layout/RadialPictureList"/>
    <dgm:cxn modelId="{7552C49F-CF11-4738-84CF-33A9E113C842}" srcId="{14B28F28-9708-4A3A-A86B-4AEDABFA39D7}" destId="{1BED2FCA-534E-460C-89E7-3534CCDDBDDD}" srcOrd="3" destOrd="0" parTransId="{25D23B26-E0E9-4CD5-B22E-A192E650DC7D}" sibTransId="{438B1499-F2FD-4B10-B09D-81865C888566}"/>
    <dgm:cxn modelId="{2A016427-13EA-4C84-B4FB-060B9285D467}" type="presOf" srcId="{1BED2FCA-534E-460C-89E7-3534CCDDBDDD}" destId="{8B7745C4-F663-4275-885E-961B5E8FC450}" srcOrd="0" destOrd="0" presId="urn:microsoft.com/office/officeart/2011/layout/RadialPictureList"/>
    <dgm:cxn modelId="{B2CE1772-1EE3-4D15-977D-AEDFDB2640FB}" srcId="{14B28F28-9708-4A3A-A86B-4AEDABFA39D7}" destId="{99058BFA-53EB-4306-8C7D-3E7C9E3B88F9}" srcOrd="0" destOrd="0" parTransId="{9BD581AC-5304-4869-AE67-F197751AE38D}" sibTransId="{A2ED9453-D166-4A90-B9B9-9E33199ACCD5}"/>
    <dgm:cxn modelId="{36F7DAD8-2ECC-4976-916A-2AB1A95CB290}" srcId="{1024F9DE-6D1E-46E7-89C4-BA48FBA9D0FF}" destId="{14B28F28-9708-4A3A-A86B-4AEDABFA39D7}" srcOrd="0" destOrd="0" parTransId="{2CBD7159-27DE-4D14-952C-A7F695F8B52F}" sibTransId="{51FC2510-60CE-4B31-83E7-A67E6D5ECE1B}"/>
    <dgm:cxn modelId="{68A39EE8-681B-43D5-B017-E0BC1C958E31}" type="presOf" srcId="{6093FB9E-C7AB-4790-B854-917BABEBE124}" destId="{D507BC90-7836-43CC-AF11-1AC4F4050E25}" srcOrd="0" destOrd="0" presId="urn:microsoft.com/office/officeart/2011/layout/RadialPictureList"/>
    <dgm:cxn modelId="{ADBA9EDB-35DD-4762-ADC0-58E1ADB604C6}" type="presOf" srcId="{99058BFA-53EB-4306-8C7D-3E7C9E3B88F9}" destId="{5CA75B70-309A-49AB-BC07-4075C32B3812}" srcOrd="0" destOrd="0" presId="urn:microsoft.com/office/officeart/2011/layout/RadialPictureList"/>
    <dgm:cxn modelId="{27C37A47-1181-44BB-BF34-A3E0A40FBB1F}" srcId="{14B28F28-9708-4A3A-A86B-4AEDABFA39D7}" destId="{208087B4-3DBC-4B5D-85E5-8B49C646C008}" srcOrd="2" destOrd="0" parTransId="{FED63E20-2BF5-47BC-9D1E-710682A252C2}" sibTransId="{D0E17392-6D57-4C40-81EE-4462238BFA60}"/>
    <dgm:cxn modelId="{CF6A9617-8DF7-45B6-9157-21C8937634C4}" srcId="{14B28F28-9708-4A3A-A86B-4AEDABFA39D7}" destId="{83239D68-CF24-4B07-BEE0-BC6F7166F895}" srcOrd="4" destOrd="0" parTransId="{AAF44141-FE02-4C6E-A688-3F9A54063C33}" sibTransId="{BC265F00-F99B-4275-A2AD-5742E931195F}"/>
    <dgm:cxn modelId="{F7527824-8913-4266-9500-FD09FCBDC5EC}" type="presOf" srcId="{14B28F28-9708-4A3A-A86B-4AEDABFA39D7}" destId="{323C4EF9-6C72-4872-9C33-4123B8108553}" srcOrd="0" destOrd="0" presId="urn:microsoft.com/office/officeart/2011/layout/RadialPictureList"/>
    <dgm:cxn modelId="{C2A86964-A77F-438E-A12D-A5F5B0F48FED}" srcId="{14B28F28-9708-4A3A-A86B-4AEDABFA39D7}" destId="{6093FB9E-C7AB-4790-B854-917BABEBE124}" srcOrd="1" destOrd="0" parTransId="{313ECEA3-2A70-4BA9-9823-C04118B3A2F6}" sibTransId="{FCE3F944-1CF4-4C13-B4D4-D637BC94FADC}"/>
    <dgm:cxn modelId="{880B418F-E81C-480E-8C76-2C58769C919E}" type="presParOf" srcId="{42EF282D-7282-4B02-B3BB-4DFEEBCA37F6}" destId="{323C4EF9-6C72-4872-9C33-4123B8108553}" srcOrd="0" destOrd="0" presId="urn:microsoft.com/office/officeart/2011/layout/RadialPictureList"/>
    <dgm:cxn modelId="{65253E1E-71CE-481A-9916-879B673DD6AD}" type="presParOf" srcId="{42EF282D-7282-4B02-B3BB-4DFEEBCA37F6}" destId="{C8F703B5-9005-468F-8BFC-C60228250956}" srcOrd="1" destOrd="0" presId="urn:microsoft.com/office/officeart/2011/layout/RadialPictureList"/>
    <dgm:cxn modelId="{500D4652-7DA7-4F3C-AC05-22403AE45ADF}" type="presParOf" srcId="{42EF282D-7282-4B02-B3BB-4DFEEBCA37F6}" destId="{A44CE4BA-3257-4514-8EE6-FD11D6D18A06}" srcOrd="2" destOrd="0" presId="urn:microsoft.com/office/officeart/2011/layout/RadialPictureList"/>
    <dgm:cxn modelId="{E2F27776-E24B-4CBE-8864-525785DFA283}" type="presParOf" srcId="{42EF282D-7282-4B02-B3BB-4DFEEBCA37F6}" destId="{5CA75B70-309A-49AB-BC07-4075C32B3812}" srcOrd="3" destOrd="0" presId="urn:microsoft.com/office/officeart/2011/layout/RadialPictureList"/>
    <dgm:cxn modelId="{24E4D751-CD94-4D4C-A5F2-4EB4E83C53B7}" type="presParOf" srcId="{42EF282D-7282-4B02-B3BB-4DFEEBCA37F6}" destId="{0056799F-8629-478C-9D29-FD24B8500805}" srcOrd="4" destOrd="0" presId="urn:microsoft.com/office/officeart/2011/layout/RadialPictureList"/>
    <dgm:cxn modelId="{AFB067DC-13AC-4774-9E3F-FA641DEEFA26}" type="presParOf" srcId="{0056799F-8629-478C-9D29-FD24B8500805}" destId="{9E1FB727-ACCA-4DC2-A4B2-4911994641D5}" srcOrd="0" destOrd="0" presId="urn:microsoft.com/office/officeart/2011/layout/RadialPictureList"/>
    <dgm:cxn modelId="{DD2BD6BC-751A-44E4-908F-42C735D41F88}" type="presParOf" srcId="{42EF282D-7282-4B02-B3BB-4DFEEBCA37F6}" destId="{D507BC90-7836-43CC-AF11-1AC4F4050E25}" srcOrd="5" destOrd="0" presId="urn:microsoft.com/office/officeart/2011/layout/RadialPictureList"/>
    <dgm:cxn modelId="{3BD940A9-977F-4AA5-8323-34BDCDB48614}" type="presParOf" srcId="{42EF282D-7282-4B02-B3BB-4DFEEBCA37F6}" destId="{771AD49D-A0E6-4111-94F3-BFC4B6E5F17D}" srcOrd="6" destOrd="0" presId="urn:microsoft.com/office/officeart/2011/layout/RadialPictureList"/>
    <dgm:cxn modelId="{9B0B0C53-3923-4AFA-A078-4DDCD152B919}" type="presParOf" srcId="{771AD49D-A0E6-4111-94F3-BFC4B6E5F17D}" destId="{A701BF96-8274-47A6-9D56-F97B39202058}" srcOrd="0" destOrd="0" presId="urn:microsoft.com/office/officeart/2011/layout/RadialPictureList"/>
    <dgm:cxn modelId="{2F8887B9-F75F-4E89-9491-8D095895A7D9}" type="presParOf" srcId="{42EF282D-7282-4B02-B3BB-4DFEEBCA37F6}" destId="{9CECD3CA-BDA1-4B5E-83FB-1B2E2E93EAFE}" srcOrd="7" destOrd="0" presId="urn:microsoft.com/office/officeart/2011/layout/RadialPictureList"/>
    <dgm:cxn modelId="{420979B7-C719-4382-A410-6EC609BD004C}" type="presParOf" srcId="{42EF282D-7282-4B02-B3BB-4DFEEBCA37F6}" destId="{24B09841-D09A-4D23-9F90-4FE4643A2D9C}" srcOrd="8" destOrd="0" presId="urn:microsoft.com/office/officeart/2011/layout/RadialPictureList"/>
    <dgm:cxn modelId="{E3876492-F831-4FD2-89D0-C34D0D12B5A4}" type="presParOf" srcId="{24B09841-D09A-4D23-9F90-4FE4643A2D9C}" destId="{A085478C-3CF3-4F13-9F9F-AF6D5ABAFBF0}" srcOrd="0" destOrd="0" presId="urn:microsoft.com/office/officeart/2011/layout/RadialPictureList"/>
    <dgm:cxn modelId="{7181647E-769D-49AF-A8FD-A46A0F48D97F}" type="presParOf" srcId="{42EF282D-7282-4B02-B3BB-4DFEEBCA37F6}" destId="{8B7745C4-F663-4275-885E-961B5E8FC450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1593E0-5BB3-4010-BE52-E394CAF224E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727359-468A-456C-BA19-3765C4F373D8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Деятельность глав муниципальных районов и городских округов Новосибирской области</a:t>
          </a:r>
          <a:endParaRPr lang="ru-RU" dirty="0"/>
        </a:p>
      </dgm:t>
    </dgm:pt>
    <dgm:pt modelId="{5789CDBA-982E-4663-BB76-0DD5933B4A18}" type="parTrans" cxnId="{1AAF4C4A-9A44-49AD-9A40-45409C22B157}">
      <dgm:prSet/>
      <dgm:spPr/>
      <dgm:t>
        <a:bodyPr/>
        <a:lstStyle/>
        <a:p>
          <a:endParaRPr lang="ru-RU"/>
        </a:p>
      </dgm:t>
    </dgm:pt>
    <dgm:pt modelId="{F9079D20-2D42-4EA9-B8D6-09A2FD512ACC}" type="sibTrans" cxnId="{1AAF4C4A-9A44-49AD-9A40-45409C22B157}">
      <dgm:prSet/>
      <dgm:spPr/>
      <dgm:t>
        <a:bodyPr/>
        <a:lstStyle/>
        <a:p>
          <a:endParaRPr lang="ru-RU"/>
        </a:p>
      </dgm:t>
    </dgm:pt>
    <dgm:pt modelId="{49B21078-340C-47ED-B625-2EFE7C2227AF}">
      <dgm:prSet phldrT="[Текст]"/>
      <dgm:spPr>
        <a:solidFill>
          <a:srgbClr val="CCFFFF"/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г. </a:t>
          </a:r>
          <a:r>
            <a:rPr lang="ru-RU" b="1" dirty="0" err="1" smtClean="0">
              <a:solidFill>
                <a:srgbClr val="C00000"/>
              </a:solidFill>
            </a:rPr>
            <a:t>Искитим</a:t>
          </a:r>
          <a:endParaRPr lang="ru-RU" dirty="0">
            <a:solidFill>
              <a:srgbClr val="C00000"/>
            </a:solidFill>
          </a:endParaRPr>
        </a:p>
      </dgm:t>
    </dgm:pt>
    <dgm:pt modelId="{97B48220-2E1D-49C8-9E1F-5EE3D77B986E}" type="parTrans" cxnId="{8CBB241E-9209-46B3-AD72-6B5F4A8821E9}">
      <dgm:prSet/>
      <dgm:spPr/>
      <dgm:t>
        <a:bodyPr/>
        <a:lstStyle/>
        <a:p>
          <a:endParaRPr lang="ru-RU"/>
        </a:p>
      </dgm:t>
    </dgm:pt>
    <dgm:pt modelId="{474F3612-355E-4382-A73C-A61BB85A3FD2}" type="sibTrans" cxnId="{8CBB241E-9209-46B3-AD72-6B5F4A8821E9}">
      <dgm:prSet/>
      <dgm:spPr/>
      <dgm:t>
        <a:bodyPr/>
        <a:lstStyle/>
        <a:p>
          <a:endParaRPr lang="ru-RU"/>
        </a:p>
      </dgm:t>
    </dgm:pt>
    <dgm:pt modelId="{9FFB494E-73DB-483F-9BA5-448BCEDB7046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Деятельность руководителей предприятий по обеспечению качества автомобильных дорог</a:t>
          </a:r>
          <a:endParaRPr lang="ru-RU" dirty="0"/>
        </a:p>
      </dgm:t>
    </dgm:pt>
    <dgm:pt modelId="{F8C44B94-1EE8-40CB-BAD9-C57E1A029313}" type="parTrans" cxnId="{3A0EA438-2643-4626-9B41-0320590D305B}">
      <dgm:prSet/>
      <dgm:spPr/>
      <dgm:t>
        <a:bodyPr/>
        <a:lstStyle/>
        <a:p>
          <a:endParaRPr lang="ru-RU"/>
        </a:p>
      </dgm:t>
    </dgm:pt>
    <dgm:pt modelId="{07BE1EAC-AF4C-4D43-9271-598BF52B854D}" type="sibTrans" cxnId="{3A0EA438-2643-4626-9B41-0320590D305B}">
      <dgm:prSet/>
      <dgm:spPr/>
      <dgm:t>
        <a:bodyPr/>
        <a:lstStyle/>
        <a:p>
          <a:endParaRPr lang="ru-RU"/>
        </a:p>
      </dgm:t>
    </dgm:pt>
    <dgm:pt modelId="{B59A6A19-2EAA-4993-8DC5-31AE52B4794D}">
      <dgm:prSet phldrT="[Текст]"/>
      <dgm:spPr/>
      <dgm:t>
        <a:bodyPr/>
        <a:lstStyle/>
        <a:p>
          <a:r>
            <a:rPr lang="ru-RU" b="1" smtClean="0">
              <a:solidFill>
                <a:srgbClr val="C00000"/>
              </a:solidFill>
            </a:rPr>
            <a:t>г. Искитим</a:t>
          </a:r>
          <a:endParaRPr lang="ru-RU" dirty="0"/>
        </a:p>
      </dgm:t>
    </dgm:pt>
    <dgm:pt modelId="{52079A4F-78EF-400A-9826-007E99E6638E}" type="parTrans" cxnId="{0C92E7FD-7A2A-4060-9ECC-E81C76ACD563}">
      <dgm:prSet/>
      <dgm:spPr/>
      <dgm:t>
        <a:bodyPr/>
        <a:lstStyle/>
        <a:p>
          <a:endParaRPr lang="ru-RU"/>
        </a:p>
      </dgm:t>
    </dgm:pt>
    <dgm:pt modelId="{EAC7E043-80EF-4798-B246-B1FCD8F475D8}" type="sibTrans" cxnId="{0C92E7FD-7A2A-4060-9ECC-E81C76ACD563}">
      <dgm:prSet/>
      <dgm:spPr/>
      <dgm:t>
        <a:bodyPr/>
        <a:lstStyle/>
        <a:p>
          <a:endParaRPr lang="ru-RU"/>
        </a:p>
      </dgm:t>
    </dgm:pt>
    <dgm:pt modelId="{1C096910-0CE2-4B3C-88C4-0B972D81367D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Деятельность руководителей предприятий теплоснабжения</a:t>
          </a:r>
          <a:endParaRPr lang="ru-RU" dirty="0"/>
        </a:p>
      </dgm:t>
    </dgm:pt>
    <dgm:pt modelId="{62203DE3-7144-4CB2-B597-6BA26511CA06}" type="parTrans" cxnId="{21107404-F1AC-428E-8A9B-BE8D421149F7}">
      <dgm:prSet/>
      <dgm:spPr/>
      <dgm:t>
        <a:bodyPr/>
        <a:lstStyle/>
        <a:p>
          <a:endParaRPr lang="ru-RU"/>
        </a:p>
      </dgm:t>
    </dgm:pt>
    <dgm:pt modelId="{17936835-9EC9-4964-AD45-32D70A93A266}" type="sibTrans" cxnId="{21107404-F1AC-428E-8A9B-BE8D421149F7}">
      <dgm:prSet/>
      <dgm:spPr/>
      <dgm:t>
        <a:bodyPr/>
        <a:lstStyle/>
        <a:p>
          <a:endParaRPr lang="ru-RU"/>
        </a:p>
      </dgm:t>
    </dgm:pt>
    <dgm:pt modelId="{46B7DEBF-E991-457B-9144-82798E0D5174}">
      <dgm:prSet phldrT="[Текст]"/>
      <dgm:spPr/>
      <dgm:t>
        <a:bodyPr/>
        <a:lstStyle/>
        <a:p>
          <a:r>
            <a:rPr lang="ru-RU" b="1" i="0" u="none" dirty="0" err="1" smtClean="0">
              <a:solidFill>
                <a:srgbClr val="C00000"/>
              </a:solidFill>
            </a:rPr>
            <a:t>Баганский</a:t>
          </a:r>
          <a:r>
            <a:rPr lang="ru-RU" b="1" i="0" u="none" dirty="0" smtClean="0">
              <a:solidFill>
                <a:srgbClr val="C00000"/>
              </a:solidFill>
            </a:rPr>
            <a:t> район</a:t>
          </a:r>
          <a:endParaRPr lang="ru-RU" dirty="0"/>
        </a:p>
      </dgm:t>
    </dgm:pt>
    <dgm:pt modelId="{B699ADE9-52BE-4E16-91F7-3FDD06D3FF3F}" type="parTrans" cxnId="{D2B7BA9F-9752-4348-BCAC-26F21EE2A1FA}">
      <dgm:prSet/>
      <dgm:spPr/>
      <dgm:t>
        <a:bodyPr/>
        <a:lstStyle/>
        <a:p>
          <a:endParaRPr lang="ru-RU"/>
        </a:p>
      </dgm:t>
    </dgm:pt>
    <dgm:pt modelId="{9185A2E7-6F9B-4B9C-BABD-0E05DCDEB517}" type="sibTrans" cxnId="{D2B7BA9F-9752-4348-BCAC-26F21EE2A1FA}">
      <dgm:prSet/>
      <dgm:spPr/>
      <dgm:t>
        <a:bodyPr/>
        <a:lstStyle/>
        <a:p>
          <a:endParaRPr lang="ru-RU"/>
        </a:p>
      </dgm:t>
    </dgm:pt>
    <dgm:pt modelId="{4CCC186C-AA32-4A3B-A8E0-94F47E3E8852}">
      <dgm:prSet/>
      <dgm:spPr>
        <a:solidFill>
          <a:srgbClr val="CCFFFF"/>
        </a:solidFill>
      </dgm:spPr>
      <dgm:t>
        <a:bodyPr/>
        <a:lstStyle/>
        <a:p>
          <a:r>
            <a:rPr lang="ru-RU" b="1" dirty="0" err="1" smtClean="0">
              <a:solidFill>
                <a:srgbClr val="C00000"/>
              </a:solidFill>
            </a:rPr>
            <a:t>Баганский</a:t>
          </a:r>
          <a:r>
            <a:rPr lang="ru-RU" b="1" dirty="0" smtClean="0">
              <a:solidFill>
                <a:srgbClr val="C00000"/>
              </a:solidFill>
            </a:rPr>
            <a:t> район</a:t>
          </a:r>
          <a:endParaRPr lang="ru-RU" dirty="0">
            <a:solidFill>
              <a:srgbClr val="C00000"/>
            </a:solidFill>
          </a:endParaRPr>
        </a:p>
      </dgm:t>
    </dgm:pt>
    <dgm:pt modelId="{19366EBB-B91C-4F72-8766-CDA750F2DD16}" type="parTrans" cxnId="{932DBD86-F61A-4E46-B366-9491284C8DA7}">
      <dgm:prSet/>
      <dgm:spPr/>
      <dgm:t>
        <a:bodyPr/>
        <a:lstStyle/>
        <a:p>
          <a:endParaRPr lang="ru-RU"/>
        </a:p>
      </dgm:t>
    </dgm:pt>
    <dgm:pt modelId="{9396A287-F3CD-4F6E-986F-67115F8841B2}" type="sibTrans" cxnId="{932DBD86-F61A-4E46-B366-9491284C8DA7}">
      <dgm:prSet/>
      <dgm:spPr/>
      <dgm:t>
        <a:bodyPr/>
        <a:lstStyle/>
        <a:p>
          <a:endParaRPr lang="ru-RU"/>
        </a:p>
      </dgm:t>
    </dgm:pt>
    <dgm:pt modelId="{747324F2-9238-4813-BAC2-240935CDE266}">
      <dgm:prSet/>
      <dgm:spPr/>
      <dgm:t>
        <a:bodyPr/>
        <a:lstStyle/>
        <a:p>
          <a:r>
            <a:rPr lang="ru-RU" b="1" smtClean="0">
              <a:solidFill>
                <a:srgbClr val="C00000"/>
              </a:solidFill>
            </a:rPr>
            <a:t>Баганский район</a:t>
          </a:r>
          <a:endParaRPr lang="ru-RU" dirty="0">
            <a:solidFill>
              <a:srgbClr val="C00000"/>
            </a:solidFill>
          </a:endParaRPr>
        </a:p>
      </dgm:t>
    </dgm:pt>
    <dgm:pt modelId="{9A6AC94C-767F-4D5D-A6E3-94F36E92C6CC}" type="parTrans" cxnId="{4AB985BB-01B8-45DF-97C4-E3E6BC5D66B4}">
      <dgm:prSet/>
      <dgm:spPr/>
      <dgm:t>
        <a:bodyPr/>
        <a:lstStyle/>
        <a:p>
          <a:endParaRPr lang="ru-RU"/>
        </a:p>
      </dgm:t>
    </dgm:pt>
    <dgm:pt modelId="{A23F1856-27FB-4731-B790-37503D48E493}" type="sibTrans" cxnId="{4AB985BB-01B8-45DF-97C4-E3E6BC5D66B4}">
      <dgm:prSet/>
      <dgm:spPr/>
      <dgm:t>
        <a:bodyPr/>
        <a:lstStyle/>
        <a:p>
          <a:endParaRPr lang="ru-RU"/>
        </a:p>
      </dgm:t>
    </dgm:pt>
    <dgm:pt modelId="{815D1FBB-AA37-47DF-A9CB-13572E4E96B1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Татарский район</a:t>
          </a:r>
          <a:endParaRPr lang="ru-RU" dirty="0">
            <a:solidFill>
              <a:srgbClr val="C00000"/>
            </a:solidFill>
          </a:endParaRPr>
        </a:p>
      </dgm:t>
    </dgm:pt>
    <dgm:pt modelId="{CDC9B27D-B65F-44EB-B95E-C2B374BC9F16}" type="parTrans" cxnId="{9E241ACE-C911-4A64-ADD2-0CA62269E41B}">
      <dgm:prSet/>
      <dgm:spPr/>
      <dgm:t>
        <a:bodyPr/>
        <a:lstStyle/>
        <a:p>
          <a:endParaRPr lang="ru-RU"/>
        </a:p>
      </dgm:t>
    </dgm:pt>
    <dgm:pt modelId="{9B120AEC-11F7-48D3-9F22-69B4BE7158C4}" type="sibTrans" cxnId="{9E241ACE-C911-4A64-ADD2-0CA62269E41B}">
      <dgm:prSet/>
      <dgm:spPr/>
      <dgm:t>
        <a:bodyPr/>
        <a:lstStyle/>
        <a:p>
          <a:endParaRPr lang="ru-RU"/>
        </a:p>
      </dgm:t>
    </dgm:pt>
    <dgm:pt modelId="{7C917311-8444-4587-9428-64F4B3BED7D3}" type="pres">
      <dgm:prSet presAssocID="{D71593E0-5BB3-4010-BE52-E394CAF224E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A01DC2-1AD2-40E0-ABB0-03E09519A402}" type="pres">
      <dgm:prSet presAssocID="{8A727359-468A-456C-BA19-3765C4F373D8}" presName="circle1" presStyleLbl="node1" presStyleIdx="0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7206693C-604D-4697-821F-056B381494DD}" type="pres">
      <dgm:prSet presAssocID="{8A727359-468A-456C-BA19-3765C4F373D8}" presName="space" presStyleCnt="0"/>
      <dgm:spPr/>
    </dgm:pt>
    <dgm:pt modelId="{7BE0C830-BB59-4922-90A7-5AB759CA1C90}" type="pres">
      <dgm:prSet presAssocID="{8A727359-468A-456C-BA19-3765C4F373D8}" presName="rect1" presStyleLbl="alignAcc1" presStyleIdx="0" presStyleCnt="3" custLinFactNeighborX="571" custLinFactNeighborY="-1639"/>
      <dgm:spPr/>
      <dgm:t>
        <a:bodyPr/>
        <a:lstStyle/>
        <a:p>
          <a:endParaRPr lang="ru-RU"/>
        </a:p>
      </dgm:t>
    </dgm:pt>
    <dgm:pt modelId="{78759AB5-E360-4A07-97B8-E1C012A12ED4}" type="pres">
      <dgm:prSet presAssocID="{9FFB494E-73DB-483F-9BA5-448BCEDB7046}" presName="vertSpace2" presStyleLbl="node1" presStyleIdx="0" presStyleCnt="3"/>
      <dgm:spPr/>
    </dgm:pt>
    <dgm:pt modelId="{C5395F02-6BAA-4866-8B72-F80B350960F5}" type="pres">
      <dgm:prSet presAssocID="{9FFB494E-73DB-483F-9BA5-448BCEDB7046}" presName="circle2" presStyleLbl="node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A9D51594-FBB5-40C0-84B0-4164C621E2BE}" type="pres">
      <dgm:prSet presAssocID="{9FFB494E-73DB-483F-9BA5-448BCEDB7046}" presName="rect2" presStyleLbl="alignAcc1" presStyleIdx="1" presStyleCnt="3"/>
      <dgm:spPr/>
      <dgm:t>
        <a:bodyPr/>
        <a:lstStyle/>
        <a:p>
          <a:endParaRPr lang="ru-RU"/>
        </a:p>
      </dgm:t>
    </dgm:pt>
    <dgm:pt modelId="{7A30E336-4174-4583-8F23-0834E43D7E7C}" type="pres">
      <dgm:prSet presAssocID="{1C096910-0CE2-4B3C-88C4-0B972D81367D}" presName="vertSpace3" presStyleLbl="node1" presStyleIdx="1" presStyleCnt="3"/>
      <dgm:spPr/>
    </dgm:pt>
    <dgm:pt modelId="{9A6E9B5E-5065-4DD5-B337-52699A3FC28D}" type="pres">
      <dgm:prSet presAssocID="{1C096910-0CE2-4B3C-88C4-0B972D81367D}" presName="circle3" presStyleLbl="node1" presStyleIdx="2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09A15C5-F1FF-4F26-9DDA-C0504BF3D3C9}" type="pres">
      <dgm:prSet presAssocID="{1C096910-0CE2-4B3C-88C4-0B972D81367D}" presName="rect3" presStyleLbl="alignAcc1" presStyleIdx="2" presStyleCnt="3"/>
      <dgm:spPr/>
      <dgm:t>
        <a:bodyPr/>
        <a:lstStyle/>
        <a:p>
          <a:endParaRPr lang="ru-RU"/>
        </a:p>
      </dgm:t>
    </dgm:pt>
    <dgm:pt modelId="{33F8750A-35E6-4046-96F3-7167425448CF}" type="pres">
      <dgm:prSet presAssocID="{8A727359-468A-456C-BA19-3765C4F373D8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4C1B1-C58E-42E5-B094-317A7F95028E}" type="pres">
      <dgm:prSet presAssocID="{8A727359-468A-456C-BA19-3765C4F373D8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F9528-E0D1-42B4-9571-618C0E0362C1}" type="pres">
      <dgm:prSet presAssocID="{9FFB494E-73DB-483F-9BA5-448BCEDB7046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CE6AA-A96B-46F1-B296-6E99BE648CCC}" type="pres">
      <dgm:prSet presAssocID="{9FFB494E-73DB-483F-9BA5-448BCEDB7046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CA242-0E3E-4212-8C7E-3304C5E714D2}" type="pres">
      <dgm:prSet presAssocID="{1C096910-0CE2-4B3C-88C4-0B972D81367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9F3BE-C6FC-4793-979D-2191ED0C50BB}" type="pres">
      <dgm:prSet presAssocID="{1C096910-0CE2-4B3C-88C4-0B972D81367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B7BA9F-9752-4348-BCAC-26F21EE2A1FA}" srcId="{1C096910-0CE2-4B3C-88C4-0B972D81367D}" destId="{46B7DEBF-E991-457B-9144-82798E0D5174}" srcOrd="0" destOrd="0" parTransId="{B699ADE9-52BE-4E16-91F7-3FDD06D3FF3F}" sibTransId="{9185A2E7-6F9B-4B9C-BABD-0E05DCDEB517}"/>
    <dgm:cxn modelId="{90158D93-1567-431E-B875-5AACDA82FE61}" type="presOf" srcId="{46B7DEBF-E991-457B-9144-82798E0D5174}" destId="{F179F3BE-C6FC-4793-979D-2191ED0C50BB}" srcOrd="0" destOrd="0" presId="urn:microsoft.com/office/officeart/2005/8/layout/target3"/>
    <dgm:cxn modelId="{21107404-F1AC-428E-8A9B-BE8D421149F7}" srcId="{D71593E0-5BB3-4010-BE52-E394CAF224EA}" destId="{1C096910-0CE2-4B3C-88C4-0B972D81367D}" srcOrd="2" destOrd="0" parTransId="{62203DE3-7144-4CB2-B597-6BA26511CA06}" sibTransId="{17936835-9EC9-4964-AD45-32D70A93A266}"/>
    <dgm:cxn modelId="{86BBB80A-04D3-4595-892E-13CCB3FEA96D}" type="presOf" srcId="{B59A6A19-2EAA-4993-8DC5-31AE52B4794D}" destId="{716CE6AA-A96B-46F1-B296-6E99BE648CCC}" srcOrd="0" destOrd="0" presId="urn:microsoft.com/office/officeart/2005/8/layout/target3"/>
    <dgm:cxn modelId="{932DBD86-F61A-4E46-B366-9491284C8DA7}" srcId="{8A727359-468A-456C-BA19-3765C4F373D8}" destId="{4CCC186C-AA32-4A3B-A8E0-94F47E3E8852}" srcOrd="1" destOrd="0" parTransId="{19366EBB-B91C-4F72-8766-CDA750F2DD16}" sibTransId="{9396A287-F3CD-4F6E-986F-67115F8841B2}"/>
    <dgm:cxn modelId="{3A0EA438-2643-4626-9B41-0320590D305B}" srcId="{D71593E0-5BB3-4010-BE52-E394CAF224EA}" destId="{9FFB494E-73DB-483F-9BA5-448BCEDB7046}" srcOrd="1" destOrd="0" parTransId="{F8C44B94-1EE8-40CB-BAD9-C57E1A029313}" sibTransId="{07BE1EAC-AF4C-4D43-9271-598BF52B854D}"/>
    <dgm:cxn modelId="{2C8E2A8A-2AE5-4AEC-A332-BB29C0E3B608}" type="presOf" srcId="{815D1FBB-AA37-47DF-A9CB-13572E4E96B1}" destId="{716CE6AA-A96B-46F1-B296-6E99BE648CCC}" srcOrd="0" destOrd="2" presId="urn:microsoft.com/office/officeart/2005/8/layout/target3"/>
    <dgm:cxn modelId="{509609CA-A6B4-400B-A74B-AE735672CB2F}" type="presOf" srcId="{8A727359-468A-456C-BA19-3765C4F373D8}" destId="{33F8750A-35E6-4046-96F3-7167425448CF}" srcOrd="1" destOrd="0" presId="urn:microsoft.com/office/officeart/2005/8/layout/target3"/>
    <dgm:cxn modelId="{8CBB241E-9209-46B3-AD72-6B5F4A8821E9}" srcId="{8A727359-468A-456C-BA19-3765C4F373D8}" destId="{49B21078-340C-47ED-B625-2EFE7C2227AF}" srcOrd="0" destOrd="0" parTransId="{97B48220-2E1D-49C8-9E1F-5EE3D77B986E}" sibTransId="{474F3612-355E-4382-A73C-A61BB85A3FD2}"/>
    <dgm:cxn modelId="{34C75367-9BEF-4E01-996C-8F8B17931A52}" type="presOf" srcId="{D71593E0-5BB3-4010-BE52-E394CAF224EA}" destId="{7C917311-8444-4587-9428-64F4B3BED7D3}" srcOrd="0" destOrd="0" presId="urn:microsoft.com/office/officeart/2005/8/layout/target3"/>
    <dgm:cxn modelId="{68ED57CC-23C2-4D9C-A6F7-B18B90EEBEA2}" type="presOf" srcId="{8A727359-468A-456C-BA19-3765C4F373D8}" destId="{7BE0C830-BB59-4922-90A7-5AB759CA1C90}" srcOrd="0" destOrd="0" presId="urn:microsoft.com/office/officeart/2005/8/layout/target3"/>
    <dgm:cxn modelId="{CBA5075D-F5D1-4A2D-987F-B8DA98ACED68}" type="presOf" srcId="{1C096910-0CE2-4B3C-88C4-0B972D81367D}" destId="{309A15C5-F1FF-4F26-9DDA-C0504BF3D3C9}" srcOrd="0" destOrd="0" presId="urn:microsoft.com/office/officeart/2005/8/layout/target3"/>
    <dgm:cxn modelId="{AC8FF974-C39C-4628-9FAA-67F392A29B57}" type="presOf" srcId="{747324F2-9238-4813-BAC2-240935CDE266}" destId="{716CE6AA-A96B-46F1-B296-6E99BE648CCC}" srcOrd="0" destOrd="1" presId="urn:microsoft.com/office/officeart/2005/8/layout/target3"/>
    <dgm:cxn modelId="{2254412A-58F8-4947-A160-4B574390325A}" type="presOf" srcId="{9FFB494E-73DB-483F-9BA5-448BCEDB7046}" destId="{1D8F9528-E0D1-42B4-9571-618C0E0362C1}" srcOrd="1" destOrd="0" presId="urn:microsoft.com/office/officeart/2005/8/layout/target3"/>
    <dgm:cxn modelId="{968B1EFA-6EE6-48B7-9EC4-473F5FC5C1DE}" type="presOf" srcId="{49B21078-340C-47ED-B625-2EFE7C2227AF}" destId="{5BC4C1B1-C58E-42E5-B094-317A7F95028E}" srcOrd="0" destOrd="0" presId="urn:microsoft.com/office/officeart/2005/8/layout/target3"/>
    <dgm:cxn modelId="{0C92E7FD-7A2A-4060-9ECC-E81C76ACD563}" srcId="{9FFB494E-73DB-483F-9BA5-448BCEDB7046}" destId="{B59A6A19-2EAA-4993-8DC5-31AE52B4794D}" srcOrd="0" destOrd="0" parTransId="{52079A4F-78EF-400A-9826-007E99E6638E}" sibTransId="{EAC7E043-80EF-4798-B246-B1FCD8F475D8}"/>
    <dgm:cxn modelId="{9E241ACE-C911-4A64-ADD2-0CA62269E41B}" srcId="{9FFB494E-73DB-483F-9BA5-448BCEDB7046}" destId="{815D1FBB-AA37-47DF-A9CB-13572E4E96B1}" srcOrd="2" destOrd="0" parTransId="{CDC9B27D-B65F-44EB-B95E-C2B374BC9F16}" sibTransId="{9B120AEC-11F7-48D3-9F22-69B4BE7158C4}"/>
    <dgm:cxn modelId="{8AC903A0-5EC6-4507-A8E6-06AFE05C7442}" type="presOf" srcId="{1C096910-0CE2-4B3C-88C4-0B972D81367D}" destId="{986CA242-0E3E-4212-8C7E-3304C5E714D2}" srcOrd="1" destOrd="0" presId="urn:microsoft.com/office/officeart/2005/8/layout/target3"/>
    <dgm:cxn modelId="{4AB985BB-01B8-45DF-97C4-E3E6BC5D66B4}" srcId="{9FFB494E-73DB-483F-9BA5-448BCEDB7046}" destId="{747324F2-9238-4813-BAC2-240935CDE266}" srcOrd="1" destOrd="0" parTransId="{9A6AC94C-767F-4D5D-A6E3-94F36E92C6CC}" sibTransId="{A23F1856-27FB-4731-B790-37503D48E493}"/>
    <dgm:cxn modelId="{1AAF4C4A-9A44-49AD-9A40-45409C22B157}" srcId="{D71593E0-5BB3-4010-BE52-E394CAF224EA}" destId="{8A727359-468A-456C-BA19-3765C4F373D8}" srcOrd="0" destOrd="0" parTransId="{5789CDBA-982E-4663-BB76-0DD5933B4A18}" sibTransId="{F9079D20-2D42-4EA9-B8D6-09A2FD512ACC}"/>
    <dgm:cxn modelId="{F4CAE882-8B23-4802-A90E-E376667CDD60}" type="presOf" srcId="{4CCC186C-AA32-4A3B-A8E0-94F47E3E8852}" destId="{5BC4C1B1-C58E-42E5-B094-317A7F95028E}" srcOrd="0" destOrd="1" presId="urn:microsoft.com/office/officeart/2005/8/layout/target3"/>
    <dgm:cxn modelId="{1008EAD4-E2C2-4D32-AE18-1CE1A397D863}" type="presOf" srcId="{9FFB494E-73DB-483F-9BA5-448BCEDB7046}" destId="{A9D51594-FBB5-40C0-84B0-4164C621E2BE}" srcOrd="0" destOrd="0" presId="urn:microsoft.com/office/officeart/2005/8/layout/target3"/>
    <dgm:cxn modelId="{6E5B4362-BD89-4392-B01E-D5E3083C0299}" type="presParOf" srcId="{7C917311-8444-4587-9428-64F4B3BED7D3}" destId="{D7A01DC2-1AD2-40E0-ABB0-03E09519A402}" srcOrd="0" destOrd="0" presId="urn:microsoft.com/office/officeart/2005/8/layout/target3"/>
    <dgm:cxn modelId="{C73264BF-E0A6-4D4B-B5D6-72FE39C817C8}" type="presParOf" srcId="{7C917311-8444-4587-9428-64F4B3BED7D3}" destId="{7206693C-604D-4697-821F-056B381494DD}" srcOrd="1" destOrd="0" presId="urn:microsoft.com/office/officeart/2005/8/layout/target3"/>
    <dgm:cxn modelId="{04F24860-7E60-4862-86FE-26161FCFA287}" type="presParOf" srcId="{7C917311-8444-4587-9428-64F4B3BED7D3}" destId="{7BE0C830-BB59-4922-90A7-5AB759CA1C90}" srcOrd="2" destOrd="0" presId="urn:microsoft.com/office/officeart/2005/8/layout/target3"/>
    <dgm:cxn modelId="{8381EDB7-E658-4E49-A596-6203B9250CDD}" type="presParOf" srcId="{7C917311-8444-4587-9428-64F4B3BED7D3}" destId="{78759AB5-E360-4A07-97B8-E1C012A12ED4}" srcOrd="3" destOrd="0" presId="urn:microsoft.com/office/officeart/2005/8/layout/target3"/>
    <dgm:cxn modelId="{869B7AF7-3C98-4D62-8096-E56112F377C7}" type="presParOf" srcId="{7C917311-8444-4587-9428-64F4B3BED7D3}" destId="{C5395F02-6BAA-4866-8B72-F80B350960F5}" srcOrd="4" destOrd="0" presId="urn:microsoft.com/office/officeart/2005/8/layout/target3"/>
    <dgm:cxn modelId="{84D9A4A8-2742-4832-A776-B28E06779886}" type="presParOf" srcId="{7C917311-8444-4587-9428-64F4B3BED7D3}" destId="{A9D51594-FBB5-40C0-84B0-4164C621E2BE}" srcOrd="5" destOrd="0" presId="urn:microsoft.com/office/officeart/2005/8/layout/target3"/>
    <dgm:cxn modelId="{F5145CEF-CD3D-4DFD-8B9F-67BA8A152B58}" type="presParOf" srcId="{7C917311-8444-4587-9428-64F4B3BED7D3}" destId="{7A30E336-4174-4583-8F23-0834E43D7E7C}" srcOrd="6" destOrd="0" presId="urn:microsoft.com/office/officeart/2005/8/layout/target3"/>
    <dgm:cxn modelId="{094015F4-B2BF-4048-BDF4-B71769F01017}" type="presParOf" srcId="{7C917311-8444-4587-9428-64F4B3BED7D3}" destId="{9A6E9B5E-5065-4DD5-B337-52699A3FC28D}" srcOrd="7" destOrd="0" presId="urn:microsoft.com/office/officeart/2005/8/layout/target3"/>
    <dgm:cxn modelId="{CF727386-26F7-4A19-BFA8-BB4C5486F660}" type="presParOf" srcId="{7C917311-8444-4587-9428-64F4B3BED7D3}" destId="{309A15C5-F1FF-4F26-9DDA-C0504BF3D3C9}" srcOrd="8" destOrd="0" presId="urn:microsoft.com/office/officeart/2005/8/layout/target3"/>
    <dgm:cxn modelId="{152643A4-41F5-4D77-9D48-8DB1A6BFDA97}" type="presParOf" srcId="{7C917311-8444-4587-9428-64F4B3BED7D3}" destId="{33F8750A-35E6-4046-96F3-7167425448CF}" srcOrd="9" destOrd="0" presId="urn:microsoft.com/office/officeart/2005/8/layout/target3"/>
    <dgm:cxn modelId="{35CE31A7-3EA4-4034-AE6B-7B81F8CEEA65}" type="presParOf" srcId="{7C917311-8444-4587-9428-64F4B3BED7D3}" destId="{5BC4C1B1-C58E-42E5-B094-317A7F95028E}" srcOrd="10" destOrd="0" presId="urn:microsoft.com/office/officeart/2005/8/layout/target3"/>
    <dgm:cxn modelId="{6067E316-DCA3-4E8D-9AF0-50BF01600AA9}" type="presParOf" srcId="{7C917311-8444-4587-9428-64F4B3BED7D3}" destId="{1D8F9528-E0D1-42B4-9571-618C0E0362C1}" srcOrd="11" destOrd="0" presId="urn:microsoft.com/office/officeart/2005/8/layout/target3"/>
    <dgm:cxn modelId="{A173EFCB-0E9F-4DC7-90C0-DAED6E6890A4}" type="presParOf" srcId="{7C917311-8444-4587-9428-64F4B3BED7D3}" destId="{716CE6AA-A96B-46F1-B296-6E99BE648CCC}" srcOrd="12" destOrd="0" presId="urn:microsoft.com/office/officeart/2005/8/layout/target3"/>
    <dgm:cxn modelId="{0B964F48-8261-4C64-948D-62BBCBA6E02C}" type="presParOf" srcId="{7C917311-8444-4587-9428-64F4B3BED7D3}" destId="{986CA242-0E3E-4212-8C7E-3304C5E714D2}" srcOrd="13" destOrd="0" presId="urn:microsoft.com/office/officeart/2005/8/layout/target3"/>
    <dgm:cxn modelId="{B4A2B387-D575-4811-AAE7-A8AE3624BF82}" type="presParOf" srcId="{7C917311-8444-4587-9428-64F4B3BED7D3}" destId="{F179F3BE-C6FC-4793-979D-2191ED0C50B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4A6665-49A4-4307-93E8-6DD349146E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75664-8351-418B-B7A1-FAC2BE90627D}">
      <dgm:prSet phldrT="[Текст]" custT="1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b="1" u="sng" dirty="0" smtClean="0">
              <a:solidFill>
                <a:schemeClr val="accent1">
                  <a:lumMod val="75000"/>
                </a:schemeClr>
              </a:solidFill>
            </a:rPr>
            <a:t>Постановление Губернатора Новосибирской области от 30.04.2009 № 181</a:t>
          </a:r>
          <a:br>
            <a:rPr lang="ru-RU" sz="1600" b="1" u="sng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600" dirty="0" smtClean="0">
              <a:solidFill>
                <a:schemeClr val="accent1">
                  <a:lumMod val="75000"/>
                </a:schemeClr>
              </a:solidFill>
            </a:rPr>
            <a:t>«Об организации мониторинга эффективности деятельности органов местного самоуправления городских округов и муниципальных районов Новосибирской области»</a:t>
          </a:r>
          <a:endParaRPr lang="ru-RU" sz="1600" dirty="0"/>
        </a:p>
      </dgm:t>
    </dgm:pt>
    <dgm:pt modelId="{910FC6D2-0E0E-4483-B821-FC6CCE92FCAD}" type="parTrans" cxnId="{F7F4796F-0748-4CD9-AEF6-0A237ACC99E0}">
      <dgm:prSet/>
      <dgm:spPr/>
      <dgm:t>
        <a:bodyPr/>
        <a:lstStyle/>
        <a:p>
          <a:endParaRPr lang="ru-RU"/>
        </a:p>
      </dgm:t>
    </dgm:pt>
    <dgm:pt modelId="{5673D068-F61A-4B56-B582-FCC6821FFE1C}" type="sibTrans" cxnId="{F7F4796F-0748-4CD9-AEF6-0A237ACC99E0}">
      <dgm:prSet/>
      <dgm:spPr/>
      <dgm:t>
        <a:bodyPr/>
        <a:lstStyle/>
        <a:p>
          <a:endParaRPr lang="ru-RU"/>
        </a:p>
      </dgm:t>
    </dgm:pt>
    <dgm:pt modelId="{2782E3CE-45E0-426D-82ED-9A0015A4272F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>
            <a:solidFill>
              <a:schemeClr val="accent1">
                <a:lumMod val="75000"/>
              </a:schemeClr>
            </a:solidFill>
          </a:endParaRPr>
        </a:p>
      </dgm:t>
    </dgm:pt>
    <dgm:pt modelId="{18F513CB-7E80-4583-9651-33A9A5B9637E}" type="parTrans" cxnId="{6E497E2A-E953-4F44-BDED-C01BE7668548}">
      <dgm:prSet/>
      <dgm:spPr/>
      <dgm:t>
        <a:bodyPr/>
        <a:lstStyle/>
        <a:p>
          <a:endParaRPr lang="ru-RU"/>
        </a:p>
      </dgm:t>
    </dgm:pt>
    <dgm:pt modelId="{B53CD707-B993-408E-B29E-719F955F9DAA}" type="sibTrans" cxnId="{6E497E2A-E953-4F44-BDED-C01BE7668548}">
      <dgm:prSet/>
      <dgm:spPr/>
      <dgm:t>
        <a:bodyPr/>
        <a:lstStyle/>
        <a:p>
          <a:endParaRPr lang="ru-RU"/>
        </a:p>
      </dgm:t>
    </dgm:pt>
    <dgm:pt modelId="{3B61E5AB-5A8E-4EB4-A57E-3B01E83A8732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Нормативная правовая база</a:t>
          </a:r>
          <a:r>
            <a:rPr lang="en-US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endParaRPr lang="ru-RU" sz="2000" b="1" dirty="0" smtClean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l"/>
          <a:r>
            <a:rPr lang="ru-RU" sz="2000" b="1" u="non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Новосибирской области</a:t>
          </a:r>
          <a:endParaRPr lang="en-US" sz="2000" b="1" u="none" dirty="0" smtClean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72BCAD8-5AD8-4012-BC9A-F6254A9B0ABC}" type="sibTrans" cxnId="{B325A758-E88C-4265-9AC9-9050FA40DC4B}">
      <dgm:prSet/>
      <dgm:spPr/>
      <dgm:t>
        <a:bodyPr/>
        <a:lstStyle/>
        <a:p>
          <a:endParaRPr lang="ru-RU"/>
        </a:p>
      </dgm:t>
    </dgm:pt>
    <dgm:pt modelId="{4BB57609-70A8-4091-99B3-A7213D254B7B}" type="parTrans" cxnId="{B325A758-E88C-4265-9AC9-9050FA40DC4B}">
      <dgm:prSet/>
      <dgm:spPr/>
      <dgm:t>
        <a:bodyPr/>
        <a:lstStyle/>
        <a:p>
          <a:endParaRPr lang="ru-RU"/>
        </a:p>
      </dgm:t>
    </dgm:pt>
    <dgm:pt modelId="{C21605F7-6214-4FBB-A417-353F41A4CF8E}">
      <dgm:prSet custT="1"/>
      <dgm:spPr/>
      <dgm:t>
        <a:bodyPr/>
        <a:lstStyle/>
        <a:p>
          <a:pPr marL="114300" marR="0" indent="0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600" b="1" u="sng" dirty="0" smtClean="0">
              <a:solidFill>
                <a:schemeClr val="accent1">
                  <a:lumMod val="75000"/>
                </a:schemeClr>
              </a:solidFill>
            </a:rPr>
            <a:t>Постановление Губернатора Новосибирской области от 13.07.2015 № 131</a:t>
          </a:r>
          <a:br>
            <a:rPr lang="ru-RU" sz="1600" b="1" u="sng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600" b="0" u="none" dirty="0" smtClean="0">
              <a:solidFill>
                <a:schemeClr val="accent1">
                  <a:lumMod val="75000"/>
                </a:schemeClr>
              </a:solidFill>
            </a:rPr>
            <a:t>«О создании экспертной комиссии»</a:t>
          </a:r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1" u="sng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2B21146D-A98B-4B88-8CA2-DB0CBF03D183}" type="parTrans" cxnId="{D6858E00-4530-4487-9CF2-CAE2836A735A}">
      <dgm:prSet/>
      <dgm:spPr/>
      <dgm:t>
        <a:bodyPr/>
        <a:lstStyle/>
        <a:p>
          <a:endParaRPr lang="ru-RU"/>
        </a:p>
      </dgm:t>
    </dgm:pt>
    <dgm:pt modelId="{1F967333-E29B-4509-92C6-72986F24FA69}" type="sibTrans" cxnId="{D6858E00-4530-4487-9CF2-CAE2836A735A}">
      <dgm:prSet/>
      <dgm:spPr/>
      <dgm:t>
        <a:bodyPr/>
        <a:lstStyle/>
        <a:p>
          <a:endParaRPr lang="ru-RU"/>
        </a:p>
      </dgm:t>
    </dgm:pt>
    <dgm:pt modelId="{E24132C8-C7B3-4C47-B1E1-2A0E7876B28A}">
      <dgm:prSet custT="1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b="1" u="sng" dirty="0" smtClean="0">
              <a:solidFill>
                <a:schemeClr val="accent1">
                  <a:lumMod val="75000"/>
                </a:schemeClr>
              </a:solidFill>
            </a:rPr>
            <a:t>Постановление Губернатора Новосибирской области от 01.12.2015 № 260</a:t>
          </a:r>
          <a:br>
            <a:rPr lang="ru-RU" sz="1600" b="1" u="sng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600" dirty="0" smtClean="0">
              <a:solidFill>
                <a:schemeClr val="accent1">
                  <a:lumMod val="75000"/>
                </a:schemeClr>
              </a:solidFill>
            </a:rPr>
            <a:t>«О Порядке организации и проведения с применением информационно-телекоммуникационных сетей и информационных технологий оценки населением эффективности деятельности руководителей органов местного самоуправления муниципальных образований Новосибирской области, унитарных предприятий и учреждений, действующих на региональном и муниципальном уровнях, акционерных обществ, контрольный пакет акций которых находится в собственности Новосибирской области или муниципальной собственности, осуществляющих оказание услуг населению муниципальных образований Новосибирской области»</a:t>
          </a:r>
        </a:p>
      </dgm:t>
    </dgm:pt>
    <dgm:pt modelId="{C649D209-B61B-4B7A-9C1B-39F676054886}" type="parTrans" cxnId="{8A2FBDFD-37C1-4C27-B2B1-8536F0D77386}">
      <dgm:prSet/>
      <dgm:spPr/>
      <dgm:t>
        <a:bodyPr/>
        <a:lstStyle/>
        <a:p>
          <a:endParaRPr lang="ru-RU"/>
        </a:p>
      </dgm:t>
    </dgm:pt>
    <dgm:pt modelId="{EBF5F2B8-6C4C-4EB6-B074-3C2F67E2FDFC}" type="sibTrans" cxnId="{8A2FBDFD-37C1-4C27-B2B1-8536F0D77386}">
      <dgm:prSet/>
      <dgm:spPr/>
      <dgm:t>
        <a:bodyPr/>
        <a:lstStyle/>
        <a:p>
          <a:endParaRPr lang="ru-RU"/>
        </a:p>
      </dgm:t>
    </dgm:pt>
    <dgm:pt modelId="{5D078561-4C47-4F73-831F-C48C87F9A467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>
            <a:solidFill>
              <a:schemeClr val="accent1">
                <a:lumMod val="75000"/>
              </a:schemeClr>
            </a:solidFill>
          </a:endParaRPr>
        </a:p>
      </dgm:t>
    </dgm:pt>
    <dgm:pt modelId="{D9DB2D50-306F-4D88-B7A1-DB785D637E81}" type="parTrans" cxnId="{9930C196-1C02-463F-8F03-5824C765BEBD}">
      <dgm:prSet/>
      <dgm:spPr/>
      <dgm:t>
        <a:bodyPr/>
        <a:lstStyle/>
        <a:p>
          <a:endParaRPr lang="ru-RU"/>
        </a:p>
      </dgm:t>
    </dgm:pt>
    <dgm:pt modelId="{DE65BDEB-4764-4468-851D-35ADBFC1FEA1}" type="sibTrans" cxnId="{9930C196-1C02-463F-8F03-5824C765BEBD}">
      <dgm:prSet/>
      <dgm:spPr/>
      <dgm:t>
        <a:bodyPr/>
        <a:lstStyle/>
        <a:p>
          <a:endParaRPr lang="ru-RU"/>
        </a:p>
      </dgm:t>
    </dgm:pt>
    <dgm:pt modelId="{F8111373-23BC-4C80-B1BB-5185167F73F8}">
      <dgm:prSet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500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B6780DE2-CEF8-42D8-AE94-F8CC4CDD5068}" type="parTrans" cxnId="{9E4BCFAB-F484-4E18-986D-9AFC49E2BD58}">
      <dgm:prSet/>
      <dgm:spPr/>
      <dgm:t>
        <a:bodyPr/>
        <a:lstStyle/>
        <a:p>
          <a:endParaRPr lang="ru-RU"/>
        </a:p>
      </dgm:t>
    </dgm:pt>
    <dgm:pt modelId="{C9809A1A-96C9-4A85-ACD4-3BF8D8748869}" type="sibTrans" cxnId="{9E4BCFAB-F484-4E18-986D-9AFC49E2BD58}">
      <dgm:prSet/>
      <dgm:spPr/>
      <dgm:t>
        <a:bodyPr/>
        <a:lstStyle/>
        <a:p>
          <a:endParaRPr lang="ru-RU"/>
        </a:p>
      </dgm:t>
    </dgm:pt>
    <dgm:pt modelId="{245C8727-9EF2-4964-9A54-6F3F2A2F7B98}">
      <dgm:prSet phldrT="[Текст]" custT="1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38325516-7F22-4F96-A7F2-91EEADB08B7E}" type="parTrans" cxnId="{B1D9BC69-961B-4906-9610-4F2F486E989C}">
      <dgm:prSet/>
      <dgm:spPr/>
      <dgm:t>
        <a:bodyPr/>
        <a:lstStyle/>
        <a:p>
          <a:endParaRPr lang="ru-RU"/>
        </a:p>
      </dgm:t>
    </dgm:pt>
    <dgm:pt modelId="{3B92D022-4823-4380-A7D9-A2AEC6DC78B2}" type="sibTrans" cxnId="{B1D9BC69-961B-4906-9610-4F2F486E989C}">
      <dgm:prSet/>
      <dgm:spPr/>
      <dgm:t>
        <a:bodyPr/>
        <a:lstStyle/>
        <a:p>
          <a:endParaRPr lang="ru-RU"/>
        </a:p>
      </dgm:t>
    </dgm:pt>
    <dgm:pt modelId="{1685D645-2CFE-4376-A23A-811C683C27EE}" type="pres">
      <dgm:prSet presAssocID="{DF4A6665-49A4-4307-93E8-6DD349146E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A87087-0A7D-4841-A135-B22090E63CD2}" type="pres">
      <dgm:prSet presAssocID="{3B61E5AB-5A8E-4EB4-A57E-3B01E83A8732}" presName="composite" presStyleCnt="0"/>
      <dgm:spPr/>
    </dgm:pt>
    <dgm:pt modelId="{2E6BB616-283A-4384-AACE-C079B2485D2D}" type="pres">
      <dgm:prSet presAssocID="{3B61E5AB-5A8E-4EB4-A57E-3B01E83A8732}" presName="parTx" presStyleLbl="alignNode1" presStyleIdx="0" presStyleCnt="1" custScaleY="145757" custLinFactNeighborX="-967" custLinFactNeighborY="-19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55977-5ADD-4002-8EF1-60B4E538E49B}" type="pres">
      <dgm:prSet presAssocID="{3B61E5AB-5A8E-4EB4-A57E-3B01E83A8732}" presName="desTx" presStyleLbl="alignAccFollowNode1" presStyleIdx="0" presStyleCnt="1" custScaleY="99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3B23A9-9F34-4720-8F5A-815E110EBDDF}" type="presOf" srcId="{F8111373-23BC-4C80-B1BB-5185167F73F8}" destId="{B4155977-5ADD-4002-8EF1-60B4E538E49B}" srcOrd="0" destOrd="5" presId="urn:microsoft.com/office/officeart/2005/8/layout/hList1"/>
    <dgm:cxn modelId="{11C648EC-FF04-47BB-9F5B-7ECF52E427CC}" type="presOf" srcId="{245C8727-9EF2-4964-9A54-6F3F2A2F7B98}" destId="{B4155977-5ADD-4002-8EF1-60B4E538E49B}" srcOrd="0" destOrd="1" presId="urn:microsoft.com/office/officeart/2005/8/layout/hList1"/>
    <dgm:cxn modelId="{244B09B7-EB2E-4CFE-A189-DE25EEE36755}" type="presOf" srcId="{3B61E5AB-5A8E-4EB4-A57E-3B01E83A8732}" destId="{2E6BB616-283A-4384-AACE-C079B2485D2D}" srcOrd="0" destOrd="0" presId="urn:microsoft.com/office/officeart/2005/8/layout/hList1"/>
    <dgm:cxn modelId="{86C430B4-895B-477A-9199-DB3BB46F8818}" type="presOf" srcId="{DF4A6665-49A4-4307-93E8-6DD349146E26}" destId="{1685D645-2CFE-4376-A23A-811C683C27EE}" srcOrd="0" destOrd="0" presId="urn:microsoft.com/office/officeart/2005/8/layout/hList1"/>
    <dgm:cxn modelId="{B1D9BC69-961B-4906-9610-4F2F486E989C}" srcId="{3B61E5AB-5A8E-4EB4-A57E-3B01E83A8732}" destId="{245C8727-9EF2-4964-9A54-6F3F2A2F7B98}" srcOrd="1" destOrd="0" parTransId="{38325516-7F22-4F96-A7F2-91EEADB08B7E}" sibTransId="{3B92D022-4823-4380-A7D9-A2AEC6DC78B2}"/>
    <dgm:cxn modelId="{8EFBC504-C91D-452E-91E9-81AC60E22183}" type="presOf" srcId="{5D078561-4C47-4F73-831F-C48C87F9A467}" destId="{B4155977-5ADD-4002-8EF1-60B4E538E49B}" srcOrd="0" destOrd="4" presId="urn:microsoft.com/office/officeart/2005/8/layout/hList1"/>
    <dgm:cxn modelId="{6E497E2A-E953-4F44-BDED-C01BE7668548}" srcId="{3B61E5AB-5A8E-4EB4-A57E-3B01E83A8732}" destId="{2782E3CE-45E0-426D-82ED-9A0015A4272F}" srcOrd="6" destOrd="0" parTransId="{18F513CB-7E80-4583-9651-33A9A5B9637E}" sibTransId="{B53CD707-B993-408E-B29E-719F955F9DAA}"/>
    <dgm:cxn modelId="{B325A758-E88C-4265-9AC9-9050FA40DC4B}" srcId="{DF4A6665-49A4-4307-93E8-6DD349146E26}" destId="{3B61E5AB-5A8E-4EB4-A57E-3B01E83A8732}" srcOrd="0" destOrd="0" parTransId="{4BB57609-70A8-4091-99B3-A7213D254B7B}" sibTransId="{A72BCAD8-5AD8-4012-BC9A-F6254A9B0ABC}"/>
    <dgm:cxn modelId="{FB62C4C6-3C67-41A3-9A78-56308F517FBD}" type="presOf" srcId="{2782E3CE-45E0-426D-82ED-9A0015A4272F}" destId="{B4155977-5ADD-4002-8EF1-60B4E538E49B}" srcOrd="0" destOrd="6" presId="urn:microsoft.com/office/officeart/2005/8/layout/hList1"/>
    <dgm:cxn modelId="{F7F4796F-0748-4CD9-AEF6-0A237ACC99E0}" srcId="{3B61E5AB-5A8E-4EB4-A57E-3B01E83A8732}" destId="{DCA75664-8351-418B-B7A1-FAC2BE90627D}" srcOrd="0" destOrd="0" parTransId="{910FC6D2-0E0E-4483-B821-FC6CCE92FCAD}" sibTransId="{5673D068-F61A-4B56-B582-FCC6821FFE1C}"/>
    <dgm:cxn modelId="{1981A224-2DBB-4558-8DBD-6E57E237E46E}" type="presOf" srcId="{DCA75664-8351-418B-B7A1-FAC2BE90627D}" destId="{B4155977-5ADD-4002-8EF1-60B4E538E49B}" srcOrd="0" destOrd="0" presId="urn:microsoft.com/office/officeart/2005/8/layout/hList1"/>
    <dgm:cxn modelId="{D6858E00-4530-4487-9CF2-CAE2836A735A}" srcId="{3B61E5AB-5A8E-4EB4-A57E-3B01E83A8732}" destId="{C21605F7-6214-4FBB-A417-353F41A4CF8E}" srcOrd="2" destOrd="0" parTransId="{2B21146D-A98B-4B88-8CA2-DB0CBF03D183}" sibTransId="{1F967333-E29B-4509-92C6-72986F24FA69}"/>
    <dgm:cxn modelId="{9930C196-1C02-463F-8F03-5824C765BEBD}" srcId="{3B61E5AB-5A8E-4EB4-A57E-3B01E83A8732}" destId="{5D078561-4C47-4F73-831F-C48C87F9A467}" srcOrd="4" destOrd="0" parTransId="{D9DB2D50-306F-4D88-B7A1-DB785D637E81}" sibTransId="{DE65BDEB-4764-4468-851D-35ADBFC1FEA1}"/>
    <dgm:cxn modelId="{1B855FAB-605E-44F5-868A-CD86862C947A}" type="presOf" srcId="{E24132C8-C7B3-4C47-B1E1-2A0E7876B28A}" destId="{B4155977-5ADD-4002-8EF1-60B4E538E49B}" srcOrd="0" destOrd="3" presId="urn:microsoft.com/office/officeart/2005/8/layout/hList1"/>
    <dgm:cxn modelId="{8A2FBDFD-37C1-4C27-B2B1-8536F0D77386}" srcId="{3B61E5AB-5A8E-4EB4-A57E-3B01E83A8732}" destId="{E24132C8-C7B3-4C47-B1E1-2A0E7876B28A}" srcOrd="3" destOrd="0" parTransId="{C649D209-B61B-4B7A-9C1B-39F676054886}" sibTransId="{EBF5F2B8-6C4C-4EB6-B074-3C2F67E2FDFC}"/>
    <dgm:cxn modelId="{9E4BCFAB-F484-4E18-986D-9AFC49E2BD58}" srcId="{3B61E5AB-5A8E-4EB4-A57E-3B01E83A8732}" destId="{F8111373-23BC-4C80-B1BB-5185167F73F8}" srcOrd="5" destOrd="0" parTransId="{B6780DE2-CEF8-42D8-AE94-F8CC4CDD5068}" sibTransId="{C9809A1A-96C9-4A85-ACD4-3BF8D8748869}"/>
    <dgm:cxn modelId="{2D1B7A69-B549-4322-B8B2-29095D4DB934}" type="presOf" srcId="{C21605F7-6214-4FBB-A417-353F41A4CF8E}" destId="{B4155977-5ADD-4002-8EF1-60B4E538E49B}" srcOrd="0" destOrd="2" presId="urn:microsoft.com/office/officeart/2005/8/layout/hList1"/>
    <dgm:cxn modelId="{8AD3425C-D2F5-4BBC-8524-5F047CC2CBA4}" type="presParOf" srcId="{1685D645-2CFE-4376-A23A-811C683C27EE}" destId="{61A87087-0A7D-4841-A135-B22090E63CD2}" srcOrd="0" destOrd="0" presId="urn:microsoft.com/office/officeart/2005/8/layout/hList1"/>
    <dgm:cxn modelId="{16A94159-6C3C-42DD-B5E3-C70550E177CC}" type="presParOf" srcId="{61A87087-0A7D-4841-A135-B22090E63CD2}" destId="{2E6BB616-283A-4384-AACE-C079B2485D2D}" srcOrd="0" destOrd="0" presId="urn:microsoft.com/office/officeart/2005/8/layout/hList1"/>
    <dgm:cxn modelId="{8041DEE9-6795-47A8-86FE-0BC6DA2DBCB1}" type="presParOf" srcId="{61A87087-0A7D-4841-A135-B22090E63CD2}" destId="{B4155977-5ADD-4002-8EF1-60B4E538E4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02DE17-EDD5-4318-B68F-1CF33FE1BF5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43243A75-6E71-442C-B2A3-400B6A6AF8E1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 </a:t>
          </a:r>
          <a:r>
            <a:rPr lang="ru-RU" sz="1800" b="1" dirty="0" smtClean="0"/>
            <a:t>1 этап. Проведение интернет-опроса (15 января -31 марта)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Муниципальные районы и городские округа Новосибирской области</a:t>
          </a:r>
        </a:p>
      </dgm:t>
    </dgm:pt>
    <dgm:pt modelId="{1222A3F7-3C24-4917-9C38-D41688D603B3}" type="parTrans" cxnId="{15B70F5A-8505-4225-A423-E94398351CB4}">
      <dgm:prSet/>
      <dgm:spPr/>
      <dgm:t>
        <a:bodyPr/>
        <a:lstStyle/>
        <a:p>
          <a:endParaRPr lang="ru-RU"/>
        </a:p>
      </dgm:t>
    </dgm:pt>
    <dgm:pt modelId="{85B12A2F-77F8-42AA-880B-5045D64D03C4}" type="sibTrans" cxnId="{15B70F5A-8505-4225-A423-E94398351CB4}">
      <dgm:prSet/>
      <dgm:spPr/>
      <dgm:t>
        <a:bodyPr/>
        <a:lstStyle/>
        <a:p>
          <a:endParaRPr lang="ru-RU"/>
        </a:p>
      </dgm:t>
    </dgm:pt>
    <dgm:pt modelId="{608D7AE1-4530-4B30-88B7-E6948C333E0B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baseline="0" dirty="0" smtClean="0"/>
            <a:t>реализация комплекса мер по привлечению населения</a:t>
          </a:r>
          <a:r>
            <a:rPr lang="ru-RU" sz="1200" dirty="0" smtClean="0"/>
            <a:t>	</a:t>
          </a:r>
          <a:endParaRPr lang="ru-RU" sz="1200" dirty="0"/>
        </a:p>
      </dgm:t>
    </dgm:pt>
    <dgm:pt modelId="{02E928C3-8C43-4F12-897F-DC37E2994830}" type="parTrans" cxnId="{243C121B-46AF-46E6-9F32-DE4146FCB7B9}">
      <dgm:prSet/>
      <dgm:spPr/>
      <dgm:t>
        <a:bodyPr/>
        <a:lstStyle/>
        <a:p>
          <a:endParaRPr lang="ru-RU"/>
        </a:p>
      </dgm:t>
    </dgm:pt>
    <dgm:pt modelId="{563C0C94-1FEA-475B-8427-D5A251CCC716}" type="sibTrans" cxnId="{243C121B-46AF-46E6-9F32-DE4146FCB7B9}">
      <dgm:prSet/>
      <dgm:spPr/>
      <dgm:t>
        <a:bodyPr/>
        <a:lstStyle/>
        <a:p>
          <a:endParaRPr lang="ru-RU"/>
        </a:p>
      </dgm:t>
    </dgm:pt>
    <dgm:pt modelId="{762F1FBB-D517-4B9B-90DD-4EEEE839D65F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информационное сопровождение опроса</a:t>
          </a:r>
          <a:endParaRPr lang="ru-RU" dirty="0"/>
        </a:p>
      </dgm:t>
    </dgm:pt>
    <dgm:pt modelId="{0E10CD5D-6771-4FF7-9E87-91A056A23DD5}" type="parTrans" cxnId="{BD66776C-DFC1-4DD0-AEA2-C2F88CA9215C}">
      <dgm:prSet/>
      <dgm:spPr/>
      <dgm:t>
        <a:bodyPr/>
        <a:lstStyle/>
        <a:p>
          <a:endParaRPr lang="ru-RU"/>
        </a:p>
      </dgm:t>
    </dgm:pt>
    <dgm:pt modelId="{0AC971C9-D337-4DDE-944B-19306C43AF0C}" type="sibTrans" cxnId="{BD66776C-DFC1-4DD0-AEA2-C2F88CA9215C}">
      <dgm:prSet/>
      <dgm:spPr/>
      <dgm:t>
        <a:bodyPr/>
        <a:lstStyle/>
        <a:p>
          <a:endParaRPr lang="ru-RU"/>
        </a:p>
      </dgm:t>
    </dgm:pt>
    <dgm:pt modelId="{64E2D02A-2266-45A4-AAEA-CC1A4D245A06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b="1" dirty="0" smtClean="0"/>
            <a:t>2 этап. Подведение итогов проведенного интернет-опроса </a:t>
          </a:r>
        </a:p>
        <a:p>
          <a:r>
            <a:rPr lang="ru-RU" sz="1800" b="1" dirty="0" smtClean="0"/>
            <a:t>Минэкономразвития НСО</a:t>
          </a:r>
          <a:endParaRPr lang="ru-RU" sz="1800" b="1" dirty="0"/>
        </a:p>
      </dgm:t>
    </dgm:pt>
    <dgm:pt modelId="{8D7FABE6-C925-41DF-B84B-B9675B377EC6}" type="parTrans" cxnId="{0D71CA72-D641-4709-90BB-6354C4D1C236}">
      <dgm:prSet/>
      <dgm:spPr/>
      <dgm:t>
        <a:bodyPr/>
        <a:lstStyle/>
        <a:p>
          <a:endParaRPr lang="ru-RU"/>
        </a:p>
      </dgm:t>
    </dgm:pt>
    <dgm:pt modelId="{FDADFA82-9B42-4DF0-8A04-58F5A392DF9B}" type="sibTrans" cxnId="{0D71CA72-D641-4709-90BB-6354C4D1C236}">
      <dgm:prSet/>
      <dgm:spPr/>
      <dgm:t>
        <a:bodyPr/>
        <a:lstStyle/>
        <a:p>
          <a:endParaRPr lang="ru-RU"/>
        </a:p>
      </dgm:t>
    </dgm:pt>
    <dgm:pt modelId="{1C426F1B-7A06-44BF-808E-336087FE31D6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/>
            <a:t>подведение итогов опроса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/>
            <a:t>до 15 апреля</a:t>
          </a:r>
          <a:endParaRPr lang="ru-RU" b="1" dirty="0"/>
        </a:p>
      </dgm:t>
    </dgm:pt>
    <dgm:pt modelId="{6C916EDF-DCAD-4ABB-90FC-70CA5648AF45}" type="parTrans" cxnId="{CC6FE451-C79F-49DA-8F36-66911D8D3E7B}">
      <dgm:prSet/>
      <dgm:spPr/>
      <dgm:t>
        <a:bodyPr/>
        <a:lstStyle/>
        <a:p>
          <a:endParaRPr lang="ru-RU"/>
        </a:p>
      </dgm:t>
    </dgm:pt>
    <dgm:pt modelId="{9B77E520-A9B1-4084-A243-A8141E656A55}" type="sibTrans" cxnId="{CC6FE451-C79F-49DA-8F36-66911D8D3E7B}">
      <dgm:prSet/>
      <dgm:spPr/>
      <dgm:t>
        <a:bodyPr/>
        <a:lstStyle/>
        <a:p>
          <a:endParaRPr lang="ru-RU"/>
        </a:p>
      </dgm:t>
    </dgm:pt>
    <dgm:pt modelId="{16FB5C58-7DA0-484A-8576-28F7BC1A608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/>
            <a:t>размещение результатов опроса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/>
            <a:t>до 1 мая</a:t>
          </a:r>
          <a:endParaRPr lang="ru-RU" b="1" dirty="0"/>
        </a:p>
      </dgm:t>
    </dgm:pt>
    <dgm:pt modelId="{FA00A992-43B8-4853-9555-E4B0F330ECE8}" type="parTrans" cxnId="{B9294B49-D9D0-4E37-88EA-43D958645F31}">
      <dgm:prSet/>
      <dgm:spPr/>
      <dgm:t>
        <a:bodyPr/>
        <a:lstStyle/>
        <a:p>
          <a:endParaRPr lang="ru-RU"/>
        </a:p>
      </dgm:t>
    </dgm:pt>
    <dgm:pt modelId="{C7C47F4E-9FEB-4FAF-95DA-FE63836167DC}" type="sibTrans" cxnId="{B9294B49-D9D0-4E37-88EA-43D958645F31}">
      <dgm:prSet/>
      <dgm:spPr/>
      <dgm:t>
        <a:bodyPr/>
        <a:lstStyle/>
        <a:p>
          <a:endParaRPr lang="ru-RU"/>
        </a:p>
      </dgm:t>
    </dgm:pt>
    <dgm:pt modelId="{215D2F50-F62C-4335-8167-2D5BFA9482C2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3 этап. Проведение дополнительного социологического исследования альтернативным методом Информационно-аналитическое управление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администрации Губернатора Новосибирской области и Правительства Новосибирской области</a:t>
          </a:r>
          <a:endParaRPr lang="ru-RU" sz="1600" dirty="0"/>
        </a:p>
      </dgm:t>
    </dgm:pt>
    <dgm:pt modelId="{7892F007-4173-40FD-B027-E66B53017564}" type="parTrans" cxnId="{CE97243D-29FE-4BB5-A89D-2837C81F9FA8}">
      <dgm:prSet/>
      <dgm:spPr/>
      <dgm:t>
        <a:bodyPr/>
        <a:lstStyle/>
        <a:p>
          <a:endParaRPr lang="ru-RU"/>
        </a:p>
      </dgm:t>
    </dgm:pt>
    <dgm:pt modelId="{EB587076-7BBF-4433-9D9F-EAA796EBE642}" type="sibTrans" cxnId="{CE97243D-29FE-4BB5-A89D-2837C81F9FA8}">
      <dgm:prSet/>
      <dgm:spPr/>
      <dgm:t>
        <a:bodyPr/>
        <a:lstStyle/>
        <a:p>
          <a:endParaRPr lang="ru-RU"/>
        </a:p>
      </dgm:t>
    </dgm:pt>
    <dgm:pt modelId="{34C2103F-58FD-49BC-A435-4FE19BC799D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размещение баннера-ссылки на сайте МО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2D020F3-580F-4322-8502-D6E4DFA1B389}" type="parTrans" cxnId="{BB39F520-B3BF-431A-B590-C31DD69A5C4D}">
      <dgm:prSet/>
      <dgm:spPr/>
      <dgm:t>
        <a:bodyPr/>
        <a:lstStyle/>
        <a:p>
          <a:endParaRPr lang="ru-RU"/>
        </a:p>
      </dgm:t>
    </dgm:pt>
    <dgm:pt modelId="{07BDC696-9E16-47F9-A4A0-624146698329}" type="sibTrans" cxnId="{BB39F520-B3BF-431A-B590-C31DD69A5C4D}">
      <dgm:prSet/>
      <dgm:spPr/>
      <dgm:t>
        <a:bodyPr/>
        <a:lstStyle/>
        <a:p>
          <a:endParaRPr lang="ru-RU"/>
        </a:p>
      </dgm:t>
    </dgm:pt>
    <dgm:pt modelId="{5C2CCF1C-30FD-4545-87A7-BA303448C3F0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b="1" dirty="0" smtClean="0"/>
            <a:t>4 этап.  Рассмотрение результатов  интернет –опроса на заседании Экспертной комиссии при Губернаторе Новосибирской области </a:t>
          </a:r>
          <a:r>
            <a:rPr lang="ru-RU" sz="1800" b="1" u="none" dirty="0" smtClean="0"/>
            <a:t>до 1 июля</a:t>
          </a:r>
          <a:endParaRPr lang="ru-RU" sz="1800" b="1" u="none" dirty="0"/>
        </a:p>
      </dgm:t>
    </dgm:pt>
    <dgm:pt modelId="{B8DC31D3-9E3F-4665-B668-30E90AAC126D}" type="parTrans" cxnId="{1F099ACB-75E0-446F-BDA5-D8CACA5D43F7}">
      <dgm:prSet/>
      <dgm:spPr/>
      <dgm:t>
        <a:bodyPr/>
        <a:lstStyle/>
        <a:p>
          <a:endParaRPr lang="ru-RU"/>
        </a:p>
      </dgm:t>
    </dgm:pt>
    <dgm:pt modelId="{66755AE5-39F7-460A-8D0E-847558C75DB5}" type="sibTrans" cxnId="{1F099ACB-75E0-446F-BDA5-D8CACA5D43F7}">
      <dgm:prSet/>
      <dgm:spPr/>
      <dgm:t>
        <a:bodyPr/>
        <a:lstStyle/>
        <a:p>
          <a:endParaRPr lang="ru-RU"/>
        </a:p>
      </dgm:t>
    </dgm:pt>
    <dgm:pt modelId="{E88D2C0C-0157-4B4D-AAC2-CA7841A7EC04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анализ результатов, расчет пороговых значений </a:t>
          </a:r>
          <a:r>
            <a:rPr lang="ru-RU" b="1" dirty="0" smtClean="0"/>
            <a:t>до 15 июня</a:t>
          </a:r>
          <a:endParaRPr lang="ru-RU" b="1" dirty="0"/>
        </a:p>
      </dgm:t>
    </dgm:pt>
    <dgm:pt modelId="{EA96231B-98F6-4CDA-A82B-DC91497AB9C1}" type="parTrans" cxnId="{A81A91EF-0658-442F-9975-BB623A10ED82}">
      <dgm:prSet/>
      <dgm:spPr/>
      <dgm:t>
        <a:bodyPr/>
        <a:lstStyle/>
        <a:p>
          <a:endParaRPr lang="ru-RU"/>
        </a:p>
      </dgm:t>
    </dgm:pt>
    <dgm:pt modelId="{5D803F12-D75E-498C-8988-334CA2B68480}" type="sibTrans" cxnId="{A81A91EF-0658-442F-9975-BB623A10ED82}">
      <dgm:prSet/>
      <dgm:spPr/>
      <dgm:t>
        <a:bodyPr/>
        <a:lstStyle/>
        <a:p>
          <a:endParaRPr lang="ru-RU"/>
        </a:p>
      </dgm:t>
    </dgm:pt>
    <dgm:pt modelId="{BD49E439-079E-425F-8C45-3D8C6C594D0D}" type="pres">
      <dgm:prSet presAssocID="{3D02DE17-EDD5-4318-B68F-1CF33FE1BF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95276-C828-47FE-9A21-B48D586824EA}" type="pres">
      <dgm:prSet presAssocID="{5C2CCF1C-30FD-4545-87A7-BA303448C3F0}" presName="boxAndChildren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0C08B1B-F87F-4E40-BD32-7DB74DE5D0D2}" type="pres">
      <dgm:prSet presAssocID="{5C2CCF1C-30FD-4545-87A7-BA303448C3F0}" presName="parentTextBox" presStyleLbl="node1" presStyleIdx="0" presStyleCnt="4" custLinFactNeighborX="-48757" custLinFactNeighborY="-10950"/>
      <dgm:spPr/>
      <dgm:t>
        <a:bodyPr/>
        <a:lstStyle/>
        <a:p>
          <a:endParaRPr lang="ru-RU"/>
        </a:p>
      </dgm:t>
    </dgm:pt>
    <dgm:pt modelId="{A71D4C50-67F6-4E02-B6B9-250C58D982B3}" type="pres">
      <dgm:prSet presAssocID="{EB587076-7BBF-4433-9D9F-EAA796EBE642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CD0DCAD-A5D4-434B-B39D-132C4D92C68A}" type="pres">
      <dgm:prSet presAssocID="{215D2F50-F62C-4335-8167-2D5BFA9482C2}" presName="arrowAndChildren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66A9650-9305-42F1-A5CE-A58AD2A1B233}" type="pres">
      <dgm:prSet presAssocID="{215D2F50-F62C-4335-8167-2D5BFA9482C2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D9E27AF2-4624-4AF2-B70D-43EF3C4C66CD}" type="pres">
      <dgm:prSet presAssocID="{FDADFA82-9B42-4DF0-8A04-58F5A392DF9B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D03A757-F9AB-46F0-A136-2A2760F577DF}" type="pres">
      <dgm:prSet presAssocID="{64E2D02A-2266-45A4-AAEA-CC1A4D245A06}" presName="arrowAndChildren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51BC5DD-110B-482C-9198-05924119DA23}" type="pres">
      <dgm:prSet presAssocID="{64E2D02A-2266-45A4-AAEA-CC1A4D245A06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E104D37E-1890-4713-944D-406858539AEA}" type="pres">
      <dgm:prSet presAssocID="{64E2D02A-2266-45A4-AAEA-CC1A4D245A06}" presName="arrow" presStyleLbl="node1" presStyleIdx="2" presStyleCnt="4" custLinFactNeighborX="34921" custLinFactNeighborY="-896"/>
      <dgm:spPr/>
      <dgm:t>
        <a:bodyPr/>
        <a:lstStyle/>
        <a:p>
          <a:endParaRPr lang="ru-RU"/>
        </a:p>
      </dgm:t>
    </dgm:pt>
    <dgm:pt modelId="{5FE297DD-ED93-4105-9485-6164EF29ED29}" type="pres">
      <dgm:prSet presAssocID="{64E2D02A-2266-45A4-AAEA-CC1A4D245A06}" presName="descendantArrow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1523AFA-0448-4ABB-B55E-43366A1A3086}" type="pres">
      <dgm:prSet presAssocID="{1C426F1B-7A06-44BF-808E-336087FE31D6}" presName="childTextArrow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6807B-5DB7-45CF-8DA0-FF0889264AFA}" type="pres">
      <dgm:prSet presAssocID="{16FB5C58-7DA0-484A-8576-28F7BC1A6085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91668-FF6D-4906-87C6-3B00DD7F3AF0}" type="pres">
      <dgm:prSet presAssocID="{E88D2C0C-0157-4B4D-AAC2-CA7841A7EC04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8A7F1-6629-4DC2-81BC-052CACDDDF9E}" type="pres">
      <dgm:prSet presAssocID="{85B12A2F-77F8-42AA-880B-5045D64D03C4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4ECF024-4A52-4152-B0F2-2A9E15CF6AC8}" type="pres">
      <dgm:prSet presAssocID="{43243A75-6E71-442C-B2A3-400B6A6AF8E1}" presName="arrowAndChildren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F4DA52F-2029-42D3-9CC7-D65E0228E77B}" type="pres">
      <dgm:prSet presAssocID="{43243A75-6E71-442C-B2A3-400B6A6AF8E1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3058C0C3-2DF3-4AE5-963C-5005F7736C82}" type="pres">
      <dgm:prSet presAssocID="{43243A75-6E71-442C-B2A3-400B6A6AF8E1}" presName="arrow" presStyleLbl="node1" presStyleIdx="3" presStyleCnt="4"/>
      <dgm:spPr/>
      <dgm:t>
        <a:bodyPr/>
        <a:lstStyle/>
        <a:p>
          <a:endParaRPr lang="ru-RU"/>
        </a:p>
      </dgm:t>
    </dgm:pt>
    <dgm:pt modelId="{A2F6C29D-431E-46E0-95B1-D0EB8BC242C2}" type="pres">
      <dgm:prSet presAssocID="{43243A75-6E71-442C-B2A3-400B6A6AF8E1}" presName="descendantArrow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4139BEE-B8F3-474A-A5A0-379F056A2004}" type="pres">
      <dgm:prSet presAssocID="{608D7AE1-4530-4B30-88B7-E6948C333E0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960EA-5FCB-4737-9836-174B134AE44D}" type="pres">
      <dgm:prSet presAssocID="{34C2103F-58FD-49BC-A435-4FE19BC799D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B9D26-B28B-4DCF-BBD1-84F25F83043A}" type="pres">
      <dgm:prSet presAssocID="{762F1FBB-D517-4B9B-90DD-4EEEE839D65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9F520-B3BF-431A-B590-C31DD69A5C4D}" srcId="{43243A75-6E71-442C-B2A3-400B6A6AF8E1}" destId="{34C2103F-58FD-49BC-A435-4FE19BC799D5}" srcOrd="1" destOrd="0" parTransId="{32D020F3-580F-4322-8502-D6E4DFA1B389}" sibTransId="{07BDC696-9E16-47F9-A4A0-624146698329}"/>
    <dgm:cxn modelId="{9B913A99-EBE3-44E5-829F-C9A2D69CC4C3}" type="presOf" srcId="{64E2D02A-2266-45A4-AAEA-CC1A4D245A06}" destId="{D51BC5DD-110B-482C-9198-05924119DA23}" srcOrd="0" destOrd="0" presId="urn:microsoft.com/office/officeart/2005/8/layout/process4"/>
    <dgm:cxn modelId="{B6B411F9-7D32-40B4-9403-2DD5D16F7841}" type="presOf" srcId="{5C2CCF1C-30FD-4545-87A7-BA303448C3F0}" destId="{40C08B1B-F87F-4E40-BD32-7DB74DE5D0D2}" srcOrd="0" destOrd="0" presId="urn:microsoft.com/office/officeart/2005/8/layout/process4"/>
    <dgm:cxn modelId="{84C6BDAD-DCC4-49AE-BB84-B3AB75744FAA}" type="presOf" srcId="{64E2D02A-2266-45A4-AAEA-CC1A4D245A06}" destId="{E104D37E-1890-4713-944D-406858539AEA}" srcOrd="1" destOrd="0" presId="urn:microsoft.com/office/officeart/2005/8/layout/process4"/>
    <dgm:cxn modelId="{62DE0460-BA9C-4D66-BCDF-10755F18D886}" type="presOf" srcId="{43243A75-6E71-442C-B2A3-400B6A6AF8E1}" destId="{3058C0C3-2DF3-4AE5-963C-5005F7736C82}" srcOrd="1" destOrd="0" presId="urn:microsoft.com/office/officeart/2005/8/layout/process4"/>
    <dgm:cxn modelId="{243C121B-46AF-46E6-9F32-DE4146FCB7B9}" srcId="{43243A75-6E71-442C-B2A3-400B6A6AF8E1}" destId="{608D7AE1-4530-4B30-88B7-E6948C333E0B}" srcOrd="0" destOrd="0" parTransId="{02E928C3-8C43-4F12-897F-DC37E2994830}" sibTransId="{563C0C94-1FEA-475B-8427-D5A251CCC716}"/>
    <dgm:cxn modelId="{15B70F5A-8505-4225-A423-E94398351CB4}" srcId="{3D02DE17-EDD5-4318-B68F-1CF33FE1BF57}" destId="{43243A75-6E71-442C-B2A3-400B6A6AF8E1}" srcOrd="0" destOrd="0" parTransId="{1222A3F7-3C24-4917-9C38-D41688D603B3}" sibTransId="{85B12A2F-77F8-42AA-880B-5045D64D03C4}"/>
    <dgm:cxn modelId="{BD66776C-DFC1-4DD0-AEA2-C2F88CA9215C}" srcId="{43243A75-6E71-442C-B2A3-400B6A6AF8E1}" destId="{762F1FBB-D517-4B9B-90DD-4EEEE839D65F}" srcOrd="2" destOrd="0" parTransId="{0E10CD5D-6771-4FF7-9E87-91A056A23DD5}" sibTransId="{0AC971C9-D337-4DDE-944B-19306C43AF0C}"/>
    <dgm:cxn modelId="{B9294B49-D9D0-4E37-88EA-43D958645F31}" srcId="{64E2D02A-2266-45A4-AAEA-CC1A4D245A06}" destId="{16FB5C58-7DA0-484A-8576-28F7BC1A6085}" srcOrd="1" destOrd="0" parTransId="{FA00A992-43B8-4853-9555-E4B0F330ECE8}" sibTransId="{C7C47F4E-9FEB-4FAF-95DA-FE63836167DC}"/>
    <dgm:cxn modelId="{CE97243D-29FE-4BB5-A89D-2837C81F9FA8}" srcId="{3D02DE17-EDD5-4318-B68F-1CF33FE1BF57}" destId="{215D2F50-F62C-4335-8167-2D5BFA9482C2}" srcOrd="2" destOrd="0" parTransId="{7892F007-4173-40FD-B027-E66B53017564}" sibTransId="{EB587076-7BBF-4433-9D9F-EAA796EBE642}"/>
    <dgm:cxn modelId="{0D71CA72-D641-4709-90BB-6354C4D1C236}" srcId="{3D02DE17-EDD5-4318-B68F-1CF33FE1BF57}" destId="{64E2D02A-2266-45A4-AAEA-CC1A4D245A06}" srcOrd="1" destOrd="0" parTransId="{8D7FABE6-C925-41DF-B84B-B9675B377EC6}" sibTransId="{FDADFA82-9B42-4DF0-8A04-58F5A392DF9B}"/>
    <dgm:cxn modelId="{E01885C6-9574-4DB5-A3E9-3722D3FCFE0A}" type="presOf" srcId="{762F1FBB-D517-4B9B-90DD-4EEEE839D65F}" destId="{C02B9D26-B28B-4DCF-BBD1-84F25F83043A}" srcOrd="0" destOrd="0" presId="urn:microsoft.com/office/officeart/2005/8/layout/process4"/>
    <dgm:cxn modelId="{D43B81BB-68E0-4090-A738-90CB4C91A471}" type="presOf" srcId="{215D2F50-F62C-4335-8167-2D5BFA9482C2}" destId="{466A9650-9305-42F1-A5CE-A58AD2A1B233}" srcOrd="0" destOrd="0" presId="urn:microsoft.com/office/officeart/2005/8/layout/process4"/>
    <dgm:cxn modelId="{A81A91EF-0658-442F-9975-BB623A10ED82}" srcId="{64E2D02A-2266-45A4-AAEA-CC1A4D245A06}" destId="{E88D2C0C-0157-4B4D-AAC2-CA7841A7EC04}" srcOrd="2" destOrd="0" parTransId="{EA96231B-98F6-4CDA-A82B-DC91497AB9C1}" sibTransId="{5D803F12-D75E-498C-8988-334CA2B68480}"/>
    <dgm:cxn modelId="{5E830CD1-16F5-4604-9CDC-C96C31FC24A0}" type="presOf" srcId="{1C426F1B-7A06-44BF-808E-336087FE31D6}" destId="{81523AFA-0448-4ABB-B55E-43366A1A3086}" srcOrd="0" destOrd="0" presId="urn:microsoft.com/office/officeart/2005/8/layout/process4"/>
    <dgm:cxn modelId="{CC6FE451-C79F-49DA-8F36-66911D8D3E7B}" srcId="{64E2D02A-2266-45A4-AAEA-CC1A4D245A06}" destId="{1C426F1B-7A06-44BF-808E-336087FE31D6}" srcOrd="0" destOrd="0" parTransId="{6C916EDF-DCAD-4ABB-90FC-70CA5648AF45}" sibTransId="{9B77E520-A9B1-4084-A243-A8141E656A55}"/>
    <dgm:cxn modelId="{F7F6A2EE-6CDA-410D-AADD-9DCCF88AD435}" type="presOf" srcId="{43243A75-6E71-442C-B2A3-400B6A6AF8E1}" destId="{1F4DA52F-2029-42D3-9CC7-D65E0228E77B}" srcOrd="0" destOrd="0" presId="urn:microsoft.com/office/officeart/2005/8/layout/process4"/>
    <dgm:cxn modelId="{7A2363B6-C5C6-4CE7-98B4-214700F69E00}" type="presOf" srcId="{608D7AE1-4530-4B30-88B7-E6948C333E0B}" destId="{64139BEE-B8F3-474A-A5A0-379F056A2004}" srcOrd="0" destOrd="0" presId="urn:microsoft.com/office/officeart/2005/8/layout/process4"/>
    <dgm:cxn modelId="{CB16CE51-96DB-4373-8B59-4D578B995C6D}" type="presOf" srcId="{16FB5C58-7DA0-484A-8576-28F7BC1A6085}" destId="{5326807B-5DB7-45CF-8DA0-FF0889264AFA}" srcOrd="0" destOrd="0" presId="urn:microsoft.com/office/officeart/2005/8/layout/process4"/>
    <dgm:cxn modelId="{25B58636-3CCC-4303-83D3-E578CFEA09C1}" type="presOf" srcId="{34C2103F-58FD-49BC-A435-4FE19BC799D5}" destId="{437960EA-5FCB-4737-9836-174B134AE44D}" srcOrd="0" destOrd="0" presId="urn:microsoft.com/office/officeart/2005/8/layout/process4"/>
    <dgm:cxn modelId="{1F099ACB-75E0-446F-BDA5-D8CACA5D43F7}" srcId="{3D02DE17-EDD5-4318-B68F-1CF33FE1BF57}" destId="{5C2CCF1C-30FD-4545-87A7-BA303448C3F0}" srcOrd="3" destOrd="0" parTransId="{B8DC31D3-9E3F-4665-B668-30E90AAC126D}" sibTransId="{66755AE5-39F7-460A-8D0E-847558C75DB5}"/>
    <dgm:cxn modelId="{0DC62069-CED5-4D09-8439-21D36613F49E}" type="presOf" srcId="{3D02DE17-EDD5-4318-B68F-1CF33FE1BF57}" destId="{BD49E439-079E-425F-8C45-3D8C6C594D0D}" srcOrd="0" destOrd="0" presId="urn:microsoft.com/office/officeart/2005/8/layout/process4"/>
    <dgm:cxn modelId="{CC419442-69F8-48E0-85A4-D7EE0E5B5967}" type="presOf" srcId="{E88D2C0C-0157-4B4D-AAC2-CA7841A7EC04}" destId="{CC191668-FF6D-4906-87C6-3B00DD7F3AF0}" srcOrd="0" destOrd="0" presId="urn:microsoft.com/office/officeart/2005/8/layout/process4"/>
    <dgm:cxn modelId="{798762BD-CBD8-41BC-8025-690E1885CF13}" type="presParOf" srcId="{BD49E439-079E-425F-8C45-3D8C6C594D0D}" destId="{0D795276-C828-47FE-9A21-B48D586824EA}" srcOrd="0" destOrd="0" presId="urn:microsoft.com/office/officeart/2005/8/layout/process4"/>
    <dgm:cxn modelId="{9C214776-5F9F-46DA-A503-49D4FC8F5950}" type="presParOf" srcId="{0D795276-C828-47FE-9A21-B48D586824EA}" destId="{40C08B1B-F87F-4E40-BD32-7DB74DE5D0D2}" srcOrd="0" destOrd="0" presId="urn:microsoft.com/office/officeart/2005/8/layout/process4"/>
    <dgm:cxn modelId="{DA99ECFD-AB90-47F6-89EB-B8359670438F}" type="presParOf" srcId="{BD49E439-079E-425F-8C45-3D8C6C594D0D}" destId="{A71D4C50-67F6-4E02-B6B9-250C58D982B3}" srcOrd="1" destOrd="0" presId="urn:microsoft.com/office/officeart/2005/8/layout/process4"/>
    <dgm:cxn modelId="{2A2BE097-E3A9-4105-B4C6-7C773BB38877}" type="presParOf" srcId="{BD49E439-079E-425F-8C45-3D8C6C594D0D}" destId="{DCD0DCAD-A5D4-434B-B39D-132C4D92C68A}" srcOrd="2" destOrd="0" presId="urn:microsoft.com/office/officeart/2005/8/layout/process4"/>
    <dgm:cxn modelId="{4E01E42A-1971-45C3-8D86-D64ECC90AC24}" type="presParOf" srcId="{DCD0DCAD-A5D4-434B-B39D-132C4D92C68A}" destId="{466A9650-9305-42F1-A5CE-A58AD2A1B233}" srcOrd="0" destOrd="0" presId="urn:microsoft.com/office/officeart/2005/8/layout/process4"/>
    <dgm:cxn modelId="{F5CFD982-65FF-430E-B0F4-A2F0A8F3F1C1}" type="presParOf" srcId="{BD49E439-079E-425F-8C45-3D8C6C594D0D}" destId="{D9E27AF2-4624-4AF2-B70D-43EF3C4C66CD}" srcOrd="3" destOrd="0" presId="urn:microsoft.com/office/officeart/2005/8/layout/process4"/>
    <dgm:cxn modelId="{3066E636-B27D-469B-9FB0-C35F52FD5199}" type="presParOf" srcId="{BD49E439-079E-425F-8C45-3D8C6C594D0D}" destId="{FD03A757-F9AB-46F0-A136-2A2760F577DF}" srcOrd="4" destOrd="0" presId="urn:microsoft.com/office/officeart/2005/8/layout/process4"/>
    <dgm:cxn modelId="{DEE1D357-13E5-48E1-B233-F152034E17EF}" type="presParOf" srcId="{FD03A757-F9AB-46F0-A136-2A2760F577DF}" destId="{D51BC5DD-110B-482C-9198-05924119DA23}" srcOrd="0" destOrd="0" presId="urn:microsoft.com/office/officeart/2005/8/layout/process4"/>
    <dgm:cxn modelId="{CAF0736B-6325-4745-84CC-0D8D2AECF120}" type="presParOf" srcId="{FD03A757-F9AB-46F0-A136-2A2760F577DF}" destId="{E104D37E-1890-4713-944D-406858539AEA}" srcOrd="1" destOrd="0" presId="urn:microsoft.com/office/officeart/2005/8/layout/process4"/>
    <dgm:cxn modelId="{8ADAEDD9-DE9B-4184-9AA9-A269D677EC25}" type="presParOf" srcId="{FD03A757-F9AB-46F0-A136-2A2760F577DF}" destId="{5FE297DD-ED93-4105-9485-6164EF29ED29}" srcOrd="2" destOrd="0" presId="urn:microsoft.com/office/officeart/2005/8/layout/process4"/>
    <dgm:cxn modelId="{2715DF7E-B8DE-4E64-A68A-1E31C8C1390F}" type="presParOf" srcId="{5FE297DD-ED93-4105-9485-6164EF29ED29}" destId="{81523AFA-0448-4ABB-B55E-43366A1A3086}" srcOrd="0" destOrd="0" presId="urn:microsoft.com/office/officeart/2005/8/layout/process4"/>
    <dgm:cxn modelId="{E129CC4D-5408-4E07-9CB0-15E3E1EC992C}" type="presParOf" srcId="{5FE297DD-ED93-4105-9485-6164EF29ED29}" destId="{5326807B-5DB7-45CF-8DA0-FF0889264AFA}" srcOrd="1" destOrd="0" presId="urn:microsoft.com/office/officeart/2005/8/layout/process4"/>
    <dgm:cxn modelId="{CD57F1C5-2141-4664-AA66-A0A93D5E5892}" type="presParOf" srcId="{5FE297DD-ED93-4105-9485-6164EF29ED29}" destId="{CC191668-FF6D-4906-87C6-3B00DD7F3AF0}" srcOrd="2" destOrd="0" presId="urn:microsoft.com/office/officeart/2005/8/layout/process4"/>
    <dgm:cxn modelId="{F4E738F1-A68F-44F9-964C-08CDD3F466C5}" type="presParOf" srcId="{BD49E439-079E-425F-8C45-3D8C6C594D0D}" destId="{5B68A7F1-6629-4DC2-81BC-052CACDDDF9E}" srcOrd="5" destOrd="0" presId="urn:microsoft.com/office/officeart/2005/8/layout/process4"/>
    <dgm:cxn modelId="{5D1F56C4-2349-4442-A093-C2CA610031F3}" type="presParOf" srcId="{BD49E439-079E-425F-8C45-3D8C6C594D0D}" destId="{B4ECF024-4A52-4152-B0F2-2A9E15CF6AC8}" srcOrd="6" destOrd="0" presId="urn:microsoft.com/office/officeart/2005/8/layout/process4"/>
    <dgm:cxn modelId="{85325453-1C4F-4ADF-A654-3BB43FA84CEF}" type="presParOf" srcId="{B4ECF024-4A52-4152-B0F2-2A9E15CF6AC8}" destId="{1F4DA52F-2029-42D3-9CC7-D65E0228E77B}" srcOrd="0" destOrd="0" presId="urn:microsoft.com/office/officeart/2005/8/layout/process4"/>
    <dgm:cxn modelId="{F6353FCF-14D7-4EAD-97D6-41403886FC32}" type="presParOf" srcId="{B4ECF024-4A52-4152-B0F2-2A9E15CF6AC8}" destId="{3058C0C3-2DF3-4AE5-963C-5005F7736C82}" srcOrd="1" destOrd="0" presId="urn:microsoft.com/office/officeart/2005/8/layout/process4"/>
    <dgm:cxn modelId="{DA65CB19-0438-4C59-BB98-8A75541ABDA2}" type="presParOf" srcId="{B4ECF024-4A52-4152-B0F2-2A9E15CF6AC8}" destId="{A2F6C29D-431E-46E0-95B1-D0EB8BC242C2}" srcOrd="2" destOrd="0" presId="urn:microsoft.com/office/officeart/2005/8/layout/process4"/>
    <dgm:cxn modelId="{AF45746B-2C05-40D2-9300-5DB6C6907E6C}" type="presParOf" srcId="{A2F6C29D-431E-46E0-95B1-D0EB8BC242C2}" destId="{64139BEE-B8F3-474A-A5A0-379F056A2004}" srcOrd="0" destOrd="0" presId="urn:microsoft.com/office/officeart/2005/8/layout/process4"/>
    <dgm:cxn modelId="{66278A5F-768D-4D28-8CBA-F5E18E99FA1C}" type="presParOf" srcId="{A2F6C29D-431E-46E0-95B1-D0EB8BC242C2}" destId="{437960EA-5FCB-4737-9836-174B134AE44D}" srcOrd="1" destOrd="0" presId="urn:microsoft.com/office/officeart/2005/8/layout/process4"/>
    <dgm:cxn modelId="{914D5ECD-88B4-4A54-9434-509E33439801}" type="presParOf" srcId="{A2F6C29D-431E-46E0-95B1-D0EB8BC242C2}" destId="{C02B9D26-B28B-4DCF-BBD1-84F25F83043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11210F-96AF-4DE4-8E12-6A8E6CBFBF5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1AB2BB-0E26-455B-A200-F766B25049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path path="circle">
            <a:fillToRect l="100000" b="100000"/>
          </a:path>
          <a:tileRect t="-100000" r="-100000"/>
        </a:gradFill>
        <a:ln w="19050"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ru-RU" sz="2000" b="1" dirty="0" smtClean="0"/>
            <a:t>Определение уровня удовлетворенности населения деятельностью:</a:t>
          </a:r>
          <a:endParaRPr lang="ru-RU" sz="2000" dirty="0"/>
        </a:p>
      </dgm:t>
    </dgm:pt>
    <dgm:pt modelId="{098D67A6-CCE4-4469-9E64-BBE41AC0F960}" type="parTrans" cxnId="{11F0CA4E-47F5-489E-BFFC-E38154492DA5}">
      <dgm:prSet/>
      <dgm:spPr/>
      <dgm:t>
        <a:bodyPr/>
        <a:lstStyle/>
        <a:p>
          <a:endParaRPr lang="ru-RU"/>
        </a:p>
      </dgm:t>
    </dgm:pt>
    <dgm:pt modelId="{182330C5-5850-4605-898B-7F8A5AFAF2EF}" type="sibTrans" cxnId="{11F0CA4E-47F5-489E-BFFC-E38154492DA5}">
      <dgm:prSet/>
      <dgm:spPr/>
      <dgm:t>
        <a:bodyPr/>
        <a:lstStyle/>
        <a:p>
          <a:endParaRPr lang="ru-RU"/>
        </a:p>
      </dgm:t>
    </dgm:pt>
    <dgm:pt modelId="{CBF2AD23-BF1E-4BF4-B5BD-42C711D2EA3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190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ru-RU" sz="1800" b="1" i="0" dirty="0" smtClean="0">
              <a:solidFill>
                <a:schemeClr val="accent1">
                  <a:lumMod val="50000"/>
                </a:schemeClr>
              </a:solidFill>
            </a:rPr>
            <a:t>руководителей органов местного самоуправления</a:t>
          </a:r>
        </a:p>
        <a:p>
          <a:pPr>
            <a:spcAft>
              <a:spcPts val="0"/>
            </a:spcAft>
          </a:pPr>
          <a:r>
            <a:rPr lang="ru-RU" sz="1800" b="1" i="0" dirty="0" smtClean="0">
              <a:solidFill>
                <a:schemeClr val="accent1">
                  <a:lumMod val="50000"/>
                </a:schemeClr>
              </a:solidFill>
            </a:rPr>
            <a:t> городских округов и муниципальных районов Новосибирской области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BF4F88D5-19F8-4AFF-9D96-8A57BC12D578}" type="parTrans" cxnId="{FABD6E8A-022E-40B5-81B2-40318D6E8AD3}">
      <dgm:prSet/>
      <dgm:spPr/>
      <dgm:t>
        <a:bodyPr/>
        <a:lstStyle/>
        <a:p>
          <a:endParaRPr lang="ru-RU"/>
        </a:p>
      </dgm:t>
    </dgm:pt>
    <dgm:pt modelId="{B91D8194-7CD1-4797-BD42-9A2398091E77}" type="sibTrans" cxnId="{FABD6E8A-022E-40B5-81B2-40318D6E8AD3}">
      <dgm:prSet/>
      <dgm:spPr/>
      <dgm:t>
        <a:bodyPr/>
        <a:lstStyle/>
        <a:p>
          <a:endParaRPr lang="ru-RU"/>
        </a:p>
      </dgm:t>
    </dgm:pt>
    <dgm:pt modelId="{E229706A-DC7C-45B1-888E-55758C6AAB94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190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руководителей унитарных предприятий и учреждений, </a:t>
          </a:r>
          <a:r>
            <a:rPr lang="ru-RU" sz="1800" b="1" i="0" dirty="0" smtClean="0">
              <a:solidFill>
                <a:schemeClr val="accent1">
                  <a:lumMod val="50000"/>
                </a:schemeClr>
              </a:solidFill>
            </a:rPr>
            <a:t>осуществляющих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 оказание услуг населению муниципальных образований Новосибирской области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84D6AB32-93BD-4591-B9E7-4FB0B185E5A3}" type="parTrans" cxnId="{00A73CCB-CE10-4ED9-AEA8-F25B4D68A9B5}">
      <dgm:prSet/>
      <dgm:spPr/>
      <dgm:t>
        <a:bodyPr/>
        <a:lstStyle/>
        <a:p>
          <a:endParaRPr lang="ru-RU"/>
        </a:p>
      </dgm:t>
    </dgm:pt>
    <dgm:pt modelId="{48292E92-C45E-46C1-BB14-7FB1A8BE6AD2}" type="sibTrans" cxnId="{00A73CCB-CE10-4ED9-AEA8-F25B4D68A9B5}">
      <dgm:prSet/>
      <dgm:spPr/>
      <dgm:t>
        <a:bodyPr/>
        <a:lstStyle/>
        <a:p>
          <a:endParaRPr lang="ru-RU"/>
        </a:p>
      </dgm:t>
    </dgm:pt>
    <dgm:pt modelId="{3BBBBFC9-FA85-4512-8259-34C375DCB02C}" type="pres">
      <dgm:prSet presAssocID="{C911210F-96AF-4DE4-8E12-6A8E6CBFBF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E7D47F-E82E-4F7D-9070-D20AF141A60B}" type="pres">
      <dgm:prSet presAssocID="{AF1AB2BB-0E26-455B-A200-F766B2504932}" presName="vertOne" presStyleCnt="0"/>
      <dgm:spPr/>
    </dgm:pt>
    <dgm:pt modelId="{5E035E8A-45EB-4D64-AF64-17A6A421751D}" type="pres">
      <dgm:prSet presAssocID="{AF1AB2BB-0E26-455B-A200-F766B2504932}" presName="txOne" presStyleLbl="node0" presStyleIdx="0" presStyleCnt="1">
        <dgm:presLayoutVars>
          <dgm:chPref val="3"/>
        </dgm:presLayoutVars>
      </dgm:prSet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63566EDA-DA33-46AD-A63D-CD057676BBDA}" type="pres">
      <dgm:prSet presAssocID="{AF1AB2BB-0E26-455B-A200-F766B2504932}" presName="parTransOne" presStyleCnt="0"/>
      <dgm:spPr/>
    </dgm:pt>
    <dgm:pt modelId="{F4C0FAF8-F09C-419B-A90A-BFB65E5A9071}" type="pres">
      <dgm:prSet presAssocID="{AF1AB2BB-0E26-455B-A200-F766B2504932}" presName="horzOne" presStyleCnt="0"/>
      <dgm:spPr/>
    </dgm:pt>
    <dgm:pt modelId="{5FD62076-5F43-4DF3-9AF2-F2B331632E2D}" type="pres">
      <dgm:prSet presAssocID="{CBF2AD23-BF1E-4BF4-B5BD-42C711D2EA38}" presName="vertTwo" presStyleCnt="0"/>
      <dgm:spPr/>
    </dgm:pt>
    <dgm:pt modelId="{88C5DDA1-2FEA-49B9-A312-53A3FA7DCCB0}" type="pres">
      <dgm:prSet presAssocID="{CBF2AD23-BF1E-4BF4-B5BD-42C711D2EA3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DBE950-9104-486B-AE00-B3B95DF3A775}" type="pres">
      <dgm:prSet presAssocID="{CBF2AD23-BF1E-4BF4-B5BD-42C711D2EA38}" presName="horzTwo" presStyleCnt="0"/>
      <dgm:spPr/>
    </dgm:pt>
    <dgm:pt modelId="{05A1CAEE-3093-42DA-A65A-D51D2F8BA3D5}" type="pres">
      <dgm:prSet presAssocID="{B91D8194-7CD1-4797-BD42-9A2398091E77}" presName="sibSpaceTwo" presStyleCnt="0"/>
      <dgm:spPr/>
    </dgm:pt>
    <dgm:pt modelId="{02002F02-EF56-49A6-BD0B-5C15AD16B5D9}" type="pres">
      <dgm:prSet presAssocID="{E229706A-DC7C-45B1-888E-55758C6AAB94}" presName="vertTwo" presStyleCnt="0"/>
      <dgm:spPr/>
    </dgm:pt>
    <dgm:pt modelId="{CEBF9485-CBB7-463C-91FB-C698A9787A7A}" type="pres">
      <dgm:prSet presAssocID="{E229706A-DC7C-45B1-888E-55758C6AAB9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3CFB74-F19A-498C-A61F-037CAF43374F}" type="pres">
      <dgm:prSet presAssocID="{E229706A-DC7C-45B1-888E-55758C6AAB94}" presName="horzTwo" presStyleCnt="0"/>
      <dgm:spPr/>
    </dgm:pt>
  </dgm:ptLst>
  <dgm:cxnLst>
    <dgm:cxn modelId="{19097505-1F73-421D-B625-536B18523839}" type="presOf" srcId="{CBF2AD23-BF1E-4BF4-B5BD-42C711D2EA38}" destId="{88C5DDA1-2FEA-49B9-A312-53A3FA7DCCB0}" srcOrd="0" destOrd="0" presId="urn:microsoft.com/office/officeart/2005/8/layout/hierarchy4"/>
    <dgm:cxn modelId="{FABD6E8A-022E-40B5-81B2-40318D6E8AD3}" srcId="{AF1AB2BB-0E26-455B-A200-F766B2504932}" destId="{CBF2AD23-BF1E-4BF4-B5BD-42C711D2EA38}" srcOrd="0" destOrd="0" parTransId="{BF4F88D5-19F8-4AFF-9D96-8A57BC12D578}" sibTransId="{B91D8194-7CD1-4797-BD42-9A2398091E77}"/>
    <dgm:cxn modelId="{11F0CA4E-47F5-489E-BFFC-E38154492DA5}" srcId="{C911210F-96AF-4DE4-8E12-6A8E6CBFBF53}" destId="{AF1AB2BB-0E26-455B-A200-F766B2504932}" srcOrd="0" destOrd="0" parTransId="{098D67A6-CCE4-4469-9E64-BBE41AC0F960}" sibTransId="{182330C5-5850-4605-898B-7F8A5AFAF2EF}"/>
    <dgm:cxn modelId="{00A73CCB-CE10-4ED9-AEA8-F25B4D68A9B5}" srcId="{AF1AB2BB-0E26-455B-A200-F766B2504932}" destId="{E229706A-DC7C-45B1-888E-55758C6AAB94}" srcOrd="1" destOrd="0" parTransId="{84D6AB32-93BD-4591-B9E7-4FB0B185E5A3}" sibTransId="{48292E92-C45E-46C1-BB14-7FB1A8BE6AD2}"/>
    <dgm:cxn modelId="{B4D2F11F-EB96-45FF-B6C5-69E03D5FB0CB}" type="presOf" srcId="{AF1AB2BB-0E26-455B-A200-F766B2504932}" destId="{5E035E8A-45EB-4D64-AF64-17A6A421751D}" srcOrd="0" destOrd="0" presId="urn:microsoft.com/office/officeart/2005/8/layout/hierarchy4"/>
    <dgm:cxn modelId="{03DC985F-E6A4-451F-822A-CB8362173ABF}" type="presOf" srcId="{E229706A-DC7C-45B1-888E-55758C6AAB94}" destId="{CEBF9485-CBB7-463C-91FB-C698A9787A7A}" srcOrd="0" destOrd="0" presId="urn:microsoft.com/office/officeart/2005/8/layout/hierarchy4"/>
    <dgm:cxn modelId="{CA546B13-5565-4241-975D-A76F95011F49}" type="presOf" srcId="{C911210F-96AF-4DE4-8E12-6A8E6CBFBF53}" destId="{3BBBBFC9-FA85-4512-8259-34C375DCB02C}" srcOrd="0" destOrd="0" presId="urn:microsoft.com/office/officeart/2005/8/layout/hierarchy4"/>
    <dgm:cxn modelId="{38173A7D-F7BA-44D4-8D2F-2D2C4A31F368}" type="presParOf" srcId="{3BBBBFC9-FA85-4512-8259-34C375DCB02C}" destId="{02E7D47F-E82E-4F7D-9070-D20AF141A60B}" srcOrd="0" destOrd="0" presId="urn:microsoft.com/office/officeart/2005/8/layout/hierarchy4"/>
    <dgm:cxn modelId="{49F9222C-3F34-4079-B2FE-6ACF2401A166}" type="presParOf" srcId="{02E7D47F-E82E-4F7D-9070-D20AF141A60B}" destId="{5E035E8A-45EB-4D64-AF64-17A6A421751D}" srcOrd="0" destOrd="0" presId="urn:microsoft.com/office/officeart/2005/8/layout/hierarchy4"/>
    <dgm:cxn modelId="{FCF3CDA1-6D78-455B-AB12-FDA7CF42601C}" type="presParOf" srcId="{02E7D47F-E82E-4F7D-9070-D20AF141A60B}" destId="{63566EDA-DA33-46AD-A63D-CD057676BBDA}" srcOrd="1" destOrd="0" presId="urn:microsoft.com/office/officeart/2005/8/layout/hierarchy4"/>
    <dgm:cxn modelId="{C04FE60F-8AB6-4A13-B4D2-33F000BAF276}" type="presParOf" srcId="{02E7D47F-E82E-4F7D-9070-D20AF141A60B}" destId="{F4C0FAF8-F09C-419B-A90A-BFB65E5A9071}" srcOrd="2" destOrd="0" presId="urn:microsoft.com/office/officeart/2005/8/layout/hierarchy4"/>
    <dgm:cxn modelId="{5633829C-C416-4517-AB3F-876B81AABAEF}" type="presParOf" srcId="{F4C0FAF8-F09C-419B-A90A-BFB65E5A9071}" destId="{5FD62076-5F43-4DF3-9AF2-F2B331632E2D}" srcOrd="0" destOrd="0" presId="urn:microsoft.com/office/officeart/2005/8/layout/hierarchy4"/>
    <dgm:cxn modelId="{8F834542-8B70-47B9-BBAC-6FD16C51E063}" type="presParOf" srcId="{5FD62076-5F43-4DF3-9AF2-F2B331632E2D}" destId="{88C5DDA1-2FEA-49B9-A312-53A3FA7DCCB0}" srcOrd="0" destOrd="0" presId="urn:microsoft.com/office/officeart/2005/8/layout/hierarchy4"/>
    <dgm:cxn modelId="{E04C25F2-D6C0-4DED-A25F-AD43DFBC6FCC}" type="presParOf" srcId="{5FD62076-5F43-4DF3-9AF2-F2B331632E2D}" destId="{EADBE950-9104-486B-AE00-B3B95DF3A775}" srcOrd="1" destOrd="0" presId="urn:microsoft.com/office/officeart/2005/8/layout/hierarchy4"/>
    <dgm:cxn modelId="{054DE38E-0CFA-4830-96F7-39B280D82F8F}" type="presParOf" srcId="{F4C0FAF8-F09C-419B-A90A-BFB65E5A9071}" destId="{05A1CAEE-3093-42DA-A65A-D51D2F8BA3D5}" srcOrd="1" destOrd="0" presId="urn:microsoft.com/office/officeart/2005/8/layout/hierarchy4"/>
    <dgm:cxn modelId="{A9E05C45-27D3-4C8C-A082-73756FB1DA68}" type="presParOf" srcId="{F4C0FAF8-F09C-419B-A90A-BFB65E5A9071}" destId="{02002F02-EF56-49A6-BD0B-5C15AD16B5D9}" srcOrd="2" destOrd="0" presId="urn:microsoft.com/office/officeart/2005/8/layout/hierarchy4"/>
    <dgm:cxn modelId="{998ECCC8-DB1D-4457-84CA-433270319005}" type="presParOf" srcId="{02002F02-EF56-49A6-BD0B-5C15AD16B5D9}" destId="{CEBF9485-CBB7-463C-91FB-C698A9787A7A}" srcOrd="0" destOrd="0" presId="urn:microsoft.com/office/officeart/2005/8/layout/hierarchy4"/>
    <dgm:cxn modelId="{18AF6F69-AFAA-4E7B-9DCE-539742061FB5}" type="presParOf" srcId="{02002F02-EF56-49A6-BD0B-5C15AD16B5D9}" destId="{7F3CFB74-F19A-498C-A61F-037CAF4337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02DE17-EDD5-4318-B68F-1CF33FE1BF5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34C2103F-58FD-49BC-A435-4FE19BC799D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/>
            <a:t>1</a:t>
          </a:r>
          <a:endParaRPr lang="ru-RU" b="1" dirty="0"/>
        </a:p>
      </dgm:t>
    </dgm:pt>
    <dgm:pt modelId="{32D020F3-580F-4322-8502-D6E4DFA1B389}" type="parTrans" cxnId="{BB39F520-B3BF-431A-B590-C31DD69A5C4D}">
      <dgm:prSet/>
      <dgm:spPr/>
      <dgm:t>
        <a:bodyPr/>
        <a:lstStyle/>
        <a:p>
          <a:endParaRPr lang="ru-RU"/>
        </a:p>
      </dgm:t>
    </dgm:pt>
    <dgm:pt modelId="{07BDC696-9E16-47F9-A4A0-624146698329}" type="sibTrans" cxnId="{BB39F520-B3BF-431A-B590-C31DD69A5C4D}">
      <dgm:prSet/>
      <dgm:spPr/>
      <dgm:t>
        <a:bodyPr/>
        <a:lstStyle/>
        <a:p>
          <a:endParaRPr lang="ru-RU"/>
        </a:p>
      </dgm:t>
    </dgm:pt>
    <dgm:pt modelId="{5C2CCF1C-30FD-4545-87A7-BA303448C3F0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 smtClean="0"/>
            <a:t>3</a:t>
          </a:r>
          <a:endParaRPr lang="ru-RU" b="1" u="sng" dirty="0"/>
        </a:p>
      </dgm:t>
    </dgm:pt>
    <dgm:pt modelId="{66755AE5-39F7-460A-8D0E-847558C75DB5}" type="sibTrans" cxnId="{1F099ACB-75E0-446F-BDA5-D8CACA5D43F7}">
      <dgm:prSet/>
      <dgm:spPr/>
      <dgm:t>
        <a:bodyPr/>
        <a:lstStyle/>
        <a:p>
          <a:endParaRPr lang="ru-RU"/>
        </a:p>
      </dgm:t>
    </dgm:pt>
    <dgm:pt modelId="{B8DC31D3-9E3F-4665-B668-30E90AAC126D}" type="parTrans" cxnId="{1F099ACB-75E0-446F-BDA5-D8CACA5D43F7}">
      <dgm:prSet/>
      <dgm:spPr/>
      <dgm:t>
        <a:bodyPr/>
        <a:lstStyle/>
        <a:p>
          <a:endParaRPr lang="ru-RU"/>
        </a:p>
      </dgm:t>
    </dgm:pt>
    <dgm:pt modelId="{E88D2C0C-0157-4B4D-AAC2-CA7841A7EC04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b="1" dirty="0"/>
        </a:p>
      </dgm:t>
    </dgm:pt>
    <dgm:pt modelId="{1C426F1B-7A06-44BF-808E-336087FE31D6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Удовлетворенность</a:t>
          </a:r>
          <a:r>
            <a:rPr lang="en-US" b="1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населения </a:t>
          </a:r>
          <a:r>
            <a:rPr lang="en-US" b="1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                                                     </a:t>
          </a:r>
          <a:r>
            <a:rPr lang="ru-RU" b="1" i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качеством автомобильных дорог</a:t>
          </a:r>
          <a:r>
            <a:rPr lang="en-US" b="1" i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    </a:t>
          </a:r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      </a:t>
          </a:r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в муниципальном образовании</a:t>
          </a:r>
          <a:endParaRPr lang="ru-RU" b="1" dirty="0"/>
        </a:p>
      </dgm:t>
    </dgm:pt>
    <dgm:pt modelId="{64E2D02A-2266-45A4-AAEA-CC1A4D245A06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900" b="1" dirty="0" smtClean="0"/>
            <a:t>2</a:t>
          </a:r>
          <a:endParaRPr lang="ru-RU" sz="3900" b="1" dirty="0"/>
        </a:p>
      </dgm:t>
    </dgm:pt>
    <dgm:pt modelId="{FDADFA82-9B42-4DF0-8A04-58F5A392DF9B}" type="sibTrans" cxnId="{0D71CA72-D641-4709-90BB-6354C4D1C236}">
      <dgm:prSet/>
      <dgm:spPr/>
      <dgm:t>
        <a:bodyPr/>
        <a:lstStyle/>
        <a:p>
          <a:endParaRPr lang="ru-RU"/>
        </a:p>
      </dgm:t>
    </dgm:pt>
    <dgm:pt modelId="{8D7FABE6-C925-41DF-B84B-B9675B377EC6}" type="parTrans" cxnId="{0D71CA72-D641-4709-90BB-6354C4D1C236}">
      <dgm:prSet/>
      <dgm:spPr/>
      <dgm:t>
        <a:bodyPr/>
        <a:lstStyle/>
        <a:p>
          <a:endParaRPr lang="ru-RU"/>
        </a:p>
      </dgm:t>
    </dgm:pt>
    <dgm:pt modelId="{5D803F12-D75E-498C-8988-334CA2B68480}" type="sibTrans" cxnId="{A81A91EF-0658-442F-9975-BB623A10ED82}">
      <dgm:prSet/>
      <dgm:spPr/>
      <dgm:t>
        <a:bodyPr/>
        <a:lstStyle/>
        <a:p>
          <a:endParaRPr lang="ru-RU"/>
        </a:p>
      </dgm:t>
    </dgm:pt>
    <dgm:pt modelId="{EA96231B-98F6-4CDA-A82B-DC91497AB9C1}" type="parTrans" cxnId="{A81A91EF-0658-442F-9975-BB623A10ED82}">
      <dgm:prSet/>
      <dgm:spPr/>
      <dgm:t>
        <a:bodyPr/>
        <a:lstStyle/>
        <a:p>
          <a:endParaRPr lang="ru-RU"/>
        </a:p>
      </dgm:t>
    </dgm:pt>
    <dgm:pt modelId="{9B77E520-A9B1-4084-A243-A8141E656A55}" type="sibTrans" cxnId="{CC6FE451-C79F-49DA-8F36-66911D8D3E7B}">
      <dgm:prSet/>
      <dgm:spPr/>
      <dgm:t>
        <a:bodyPr/>
        <a:lstStyle/>
        <a:p>
          <a:endParaRPr lang="ru-RU"/>
        </a:p>
      </dgm:t>
    </dgm:pt>
    <dgm:pt modelId="{6C916EDF-DCAD-4ABB-90FC-70CA5648AF45}" type="parTrans" cxnId="{CC6FE451-C79F-49DA-8F36-66911D8D3E7B}">
      <dgm:prSet/>
      <dgm:spPr/>
      <dgm:t>
        <a:bodyPr/>
        <a:lstStyle/>
        <a:p>
          <a:endParaRPr lang="ru-RU"/>
        </a:p>
      </dgm:t>
    </dgm:pt>
    <dgm:pt modelId="{762F1FBB-D517-4B9B-90DD-4EEEE839D65F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Удовлетворенность населения </a:t>
          </a:r>
          <a:r>
            <a:rPr lang="en-US" b="1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                                                                     </a:t>
          </a:r>
          <a:r>
            <a:rPr lang="ru-RU" b="1" i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организацией транспортного обслуживания</a:t>
          </a:r>
          <a:r>
            <a:rPr lang="ru-RU" b="1" i="1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/>
          </a:r>
          <a:br>
            <a:rPr lang="ru-RU" b="1" i="1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</a:br>
          <a:r>
            <a:rPr lang="ru-RU" b="1" smtClean="0">
              <a:effectLst/>
              <a:latin typeface="Times New Roman" pitchFamily="18" charset="0"/>
              <a:cs typeface="Times New Roman" pitchFamily="18" charset="0"/>
            </a:rPr>
            <a:t>в </a:t>
          </a:r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муниципальном образовании</a:t>
          </a:r>
          <a:endParaRPr lang="ru-RU" dirty="0"/>
        </a:p>
      </dgm:t>
    </dgm:pt>
    <dgm:pt modelId="{0AC971C9-D337-4DDE-944B-19306C43AF0C}" type="sibTrans" cxnId="{BD66776C-DFC1-4DD0-AEA2-C2F88CA9215C}">
      <dgm:prSet/>
      <dgm:spPr/>
      <dgm:t>
        <a:bodyPr/>
        <a:lstStyle/>
        <a:p>
          <a:endParaRPr lang="ru-RU"/>
        </a:p>
      </dgm:t>
    </dgm:pt>
    <dgm:pt modelId="{0E10CD5D-6771-4FF7-9E87-91A056A23DD5}" type="parTrans" cxnId="{BD66776C-DFC1-4DD0-AEA2-C2F88CA9215C}">
      <dgm:prSet/>
      <dgm:spPr/>
      <dgm:t>
        <a:bodyPr/>
        <a:lstStyle/>
        <a:p>
          <a:endParaRPr lang="ru-RU"/>
        </a:p>
      </dgm:t>
    </dgm:pt>
    <dgm:pt modelId="{F14311FB-0915-461E-AE79-C01595D7CAFC}">
      <dgm:prSet/>
      <dgm:spPr>
        <a:solidFill>
          <a:schemeClr val="bg1">
            <a:lumMod val="95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Удовлетворенность населения</a:t>
          </a:r>
          <a:r>
            <a:rPr lang="en-US" b="1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              </a:t>
          </a:r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smtClean="0">
              <a:effectLst/>
              <a:latin typeface="Times New Roman" pitchFamily="18" charset="0"/>
              <a:cs typeface="Times New Roman" pitchFamily="18" charset="0"/>
            </a:rPr>
            <a:t>          </a:t>
          </a:r>
          <a:r>
            <a:rPr lang="ru-RU" b="1" i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жилищно-коммунальными услугами</a:t>
          </a:r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: </a:t>
          </a:r>
          <a:r>
            <a:rPr lang="en-US" b="1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                                </a:t>
          </a:r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уровнем организации теплоснабжения </a:t>
          </a:r>
          <a:r>
            <a:rPr lang="en-US" b="1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                                      </a:t>
          </a:r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(снабжения населения топливом), водоснабжения </a:t>
          </a:r>
          <a:r>
            <a:rPr lang="en-US" b="1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</a:t>
          </a:r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(водоотведения), электроснабжения, газоснабжения</a:t>
          </a:r>
          <a:endParaRPr lang="ru-RU" dirty="0"/>
        </a:p>
      </dgm:t>
    </dgm:pt>
    <dgm:pt modelId="{99F08546-B3B8-482C-8940-E35DE6354011}" type="parTrans" cxnId="{73235DEA-9AF1-47AE-B563-0489A98CA9E5}">
      <dgm:prSet/>
      <dgm:spPr/>
      <dgm:t>
        <a:bodyPr/>
        <a:lstStyle/>
        <a:p>
          <a:endParaRPr lang="ru-RU"/>
        </a:p>
      </dgm:t>
    </dgm:pt>
    <dgm:pt modelId="{88CD055D-43A1-48E6-B329-FA0733D17263}" type="sibTrans" cxnId="{73235DEA-9AF1-47AE-B563-0489A98CA9E5}">
      <dgm:prSet/>
      <dgm:spPr/>
      <dgm:t>
        <a:bodyPr/>
        <a:lstStyle/>
        <a:p>
          <a:endParaRPr lang="ru-RU"/>
        </a:p>
      </dgm:t>
    </dgm:pt>
    <dgm:pt modelId="{195E645B-519A-425C-A2DC-63094E46CDFD}" type="pres">
      <dgm:prSet presAssocID="{3D02DE17-EDD5-4318-B68F-1CF33FE1BF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F4C516-6587-432F-8003-8F4E5D5EFE5E}" type="pres">
      <dgm:prSet presAssocID="{34C2103F-58FD-49BC-A435-4FE19BC799D5}" presName="composite" presStyleCnt="0"/>
      <dgm:spPr/>
      <dgm:t>
        <a:bodyPr/>
        <a:lstStyle/>
        <a:p>
          <a:endParaRPr lang="ru-RU"/>
        </a:p>
      </dgm:t>
    </dgm:pt>
    <dgm:pt modelId="{625210C0-4167-4F84-9139-CEB7AF3ACCCB}" type="pres">
      <dgm:prSet presAssocID="{34C2103F-58FD-49BC-A435-4FE19BC799D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A782D-C99A-47CF-982D-BDA7CEBC3ECD}" type="pres">
      <dgm:prSet presAssocID="{34C2103F-58FD-49BC-A435-4FE19BC799D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1026C-B952-47F0-9D68-235995D69971}" type="pres">
      <dgm:prSet presAssocID="{07BDC696-9E16-47F9-A4A0-624146698329}" presName="sp" presStyleCnt="0"/>
      <dgm:spPr/>
      <dgm:t>
        <a:bodyPr/>
        <a:lstStyle/>
        <a:p>
          <a:endParaRPr lang="ru-RU"/>
        </a:p>
      </dgm:t>
    </dgm:pt>
    <dgm:pt modelId="{4B1D5E74-7D4D-4C79-8156-40D8FC4C2F14}" type="pres">
      <dgm:prSet presAssocID="{64E2D02A-2266-45A4-AAEA-CC1A4D245A06}" presName="composite" presStyleCnt="0"/>
      <dgm:spPr/>
      <dgm:t>
        <a:bodyPr/>
        <a:lstStyle/>
        <a:p>
          <a:endParaRPr lang="ru-RU"/>
        </a:p>
      </dgm:t>
    </dgm:pt>
    <dgm:pt modelId="{594170C2-2E5A-4A97-82AD-FF127E21D7DC}" type="pres">
      <dgm:prSet presAssocID="{64E2D02A-2266-45A4-AAEA-CC1A4D245A0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8084D-9A34-4FE3-9704-49A6EADC16B4}" type="pres">
      <dgm:prSet presAssocID="{64E2D02A-2266-45A4-AAEA-CC1A4D245A0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9F4FF-B2CB-4099-BD3B-75D284058544}" type="pres">
      <dgm:prSet presAssocID="{FDADFA82-9B42-4DF0-8A04-58F5A392DF9B}" presName="sp" presStyleCnt="0"/>
      <dgm:spPr/>
      <dgm:t>
        <a:bodyPr/>
        <a:lstStyle/>
        <a:p>
          <a:endParaRPr lang="ru-RU"/>
        </a:p>
      </dgm:t>
    </dgm:pt>
    <dgm:pt modelId="{FB0F801E-83CE-4FDE-8122-D2DD017F83A9}" type="pres">
      <dgm:prSet presAssocID="{5C2CCF1C-30FD-4545-87A7-BA303448C3F0}" presName="composite" presStyleCnt="0"/>
      <dgm:spPr/>
      <dgm:t>
        <a:bodyPr/>
        <a:lstStyle/>
        <a:p>
          <a:endParaRPr lang="ru-RU"/>
        </a:p>
      </dgm:t>
    </dgm:pt>
    <dgm:pt modelId="{4AC58CD3-2B6E-4A8D-BF17-B314B98EF9D9}" type="pres">
      <dgm:prSet presAssocID="{5C2CCF1C-30FD-4545-87A7-BA303448C3F0}" presName="parentText" presStyleLbl="alignNode1" presStyleIdx="2" presStyleCnt="3" custLinFactNeighborX="-984" custLinFactNeighborY="-92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473D6-AC31-4FB1-8739-F550B3AC427A}" type="pres">
      <dgm:prSet presAssocID="{5C2CCF1C-30FD-4545-87A7-BA303448C3F0}" presName="descendantText" presStyleLbl="alignAcc1" presStyleIdx="2" presStyleCnt="3" custScaleY="152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9AEF9-CD96-46AD-9813-7121A52A4B4E}" type="presOf" srcId="{762F1FBB-D517-4B9B-90DD-4EEEE839D65F}" destId="{6B1A782D-C99A-47CF-982D-BDA7CEBC3ECD}" srcOrd="0" destOrd="0" presId="urn:microsoft.com/office/officeart/2005/8/layout/chevron2"/>
    <dgm:cxn modelId="{74701BEE-0B32-4E50-B648-EFEBF756D288}" type="presOf" srcId="{E88D2C0C-0157-4B4D-AAC2-CA7841A7EC04}" destId="{9638084D-9A34-4FE3-9704-49A6EADC16B4}" srcOrd="0" destOrd="1" presId="urn:microsoft.com/office/officeart/2005/8/layout/chevron2"/>
    <dgm:cxn modelId="{0C75BEEA-5441-4DF0-8E9C-17F5B3C2C588}" type="presOf" srcId="{3D02DE17-EDD5-4318-B68F-1CF33FE1BF57}" destId="{195E645B-519A-425C-A2DC-63094E46CDFD}" srcOrd="0" destOrd="0" presId="urn:microsoft.com/office/officeart/2005/8/layout/chevron2"/>
    <dgm:cxn modelId="{BD66776C-DFC1-4DD0-AEA2-C2F88CA9215C}" srcId="{34C2103F-58FD-49BC-A435-4FE19BC799D5}" destId="{762F1FBB-D517-4B9B-90DD-4EEEE839D65F}" srcOrd="0" destOrd="0" parTransId="{0E10CD5D-6771-4FF7-9E87-91A056A23DD5}" sibTransId="{0AC971C9-D337-4DDE-944B-19306C43AF0C}"/>
    <dgm:cxn modelId="{A5AFF1AA-6EF1-4318-A5F0-B56F866D527B}" type="presOf" srcId="{F14311FB-0915-461E-AE79-C01595D7CAFC}" destId="{252473D6-AC31-4FB1-8739-F550B3AC427A}" srcOrd="0" destOrd="0" presId="urn:microsoft.com/office/officeart/2005/8/layout/chevron2"/>
    <dgm:cxn modelId="{0D71CA72-D641-4709-90BB-6354C4D1C236}" srcId="{3D02DE17-EDD5-4318-B68F-1CF33FE1BF57}" destId="{64E2D02A-2266-45A4-AAEA-CC1A4D245A06}" srcOrd="1" destOrd="0" parTransId="{8D7FABE6-C925-41DF-B84B-B9675B377EC6}" sibTransId="{FDADFA82-9B42-4DF0-8A04-58F5A392DF9B}"/>
    <dgm:cxn modelId="{0CFB3855-7E79-4EB2-BE3B-3F66EB22037D}" type="presOf" srcId="{5C2CCF1C-30FD-4545-87A7-BA303448C3F0}" destId="{4AC58CD3-2B6E-4A8D-BF17-B314B98EF9D9}" srcOrd="0" destOrd="0" presId="urn:microsoft.com/office/officeart/2005/8/layout/chevron2"/>
    <dgm:cxn modelId="{7841475B-2F41-4F47-99ED-24338EFE7000}" type="presOf" srcId="{34C2103F-58FD-49BC-A435-4FE19BC799D5}" destId="{625210C0-4167-4F84-9139-CEB7AF3ACCCB}" srcOrd="0" destOrd="0" presId="urn:microsoft.com/office/officeart/2005/8/layout/chevron2"/>
    <dgm:cxn modelId="{1F099ACB-75E0-446F-BDA5-D8CACA5D43F7}" srcId="{3D02DE17-EDD5-4318-B68F-1CF33FE1BF57}" destId="{5C2CCF1C-30FD-4545-87A7-BA303448C3F0}" srcOrd="2" destOrd="0" parTransId="{B8DC31D3-9E3F-4665-B668-30E90AAC126D}" sibTransId="{66755AE5-39F7-460A-8D0E-847558C75DB5}"/>
    <dgm:cxn modelId="{CC6FE451-C79F-49DA-8F36-66911D8D3E7B}" srcId="{64E2D02A-2266-45A4-AAEA-CC1A4D245A06}" destId="{1C426F1B-7A06-44BF-808E-336087FE31D6}" srcOrd="0" destOrd="0" parTransId="{6C916EDF-DCAD-4ABB-90FC-70CA5648AF45}" sibTransId="{9B77E520-A9B1-4084-A243-A8141E656A55}"/>
    <dgm:cxn modelId="{5FE9A2B6-448E-498E-899E-DC8343CDF616}" type="presOf" srcId="{64E2D02A-2266-45A4-AAEA-CC1A4D245A06}" destId="{594170C2-2E5A-4A97-82AD-FF127E21D7DC}" srcOrd="0" destOrd="0" presId="urn:microsoft.com/office/officeart/2005/8/layout/chevron2"/>
    <dgm:cxn modelId="{B9E5E3EA-EBAA-41AC-BBD9-8648FFC1C8A7}" type="presOf" srcId="{1C426F1B-7A06-44BF-808E-336087FE31D6}" destId="{9638084D-9A34-4FE3-9704-49A6EADC16B4}" srcOrd="0" destOrd="0" presId="urn:microsoft.com/office/officeart/2005/8/layout/chevron2"/>
    <dgm:cxn modelId="{BB39F520-B3BF-431A-B590-C31DD69A5C4D}" srcId="{3D02DE17-EDD5-4318-B68F-1CF33FE1BF57}" destId="{34C2103F-58FD-49BC-A435-4FE19BC799D5}" srcOrd="0" destOrd="0" parTransId="{32D020F3-580F-4322-8502-D6E4DFA1B389}" sibTransId="{07BDC696-9E16-47F9-A4A0-624146698329}"/>
    <dgm:cxn modelId="{73235DEA-9AF1-47AE-B563-0489A98CA9E5}" srcId="{5C2CCF1C-30FD-4545-87A7-BA303448C3F0}" destId="{F14311FB-0915-461E-AE79-C01595D7CAFC}" srcOrd="0" destOrd="0" parTransId="{99F08546-B3B8-482C-8940-E35DE6354011}" sibTransId="{88CD055D-43A1-48E6-B329-FA0733D17263}"/>
    <dgm:cxn modelId="{A81A91EF-0658-442F-9975-BB623A10ED82}" srcId="{64E2D02A-2266-45A4-AAEA-CC1A4D245A06}" destId="{E88D2C0C-0157-4B4D-AAC2-CA7841A7EC04}" srcOrd="1" destOrd="0" parTransId="{EA96231B-98F6-4CDA-A82B-DC91497AB9C1}" sibTransId="{5D803F12-D75E-498C-8988-334CA2B68480}"/>
    <dgm:cxn modelId="{13E336A3-6DFE-4B71-A794-C28A926669B8}" type="presParOf" srcId="{195E645B-519A-425C-A2DC-63094E46CDFD}" destId="{26F4C516-6587-432F-8003-8F4E5D5EFE5E}" srcOrd="0" destOrd="0" presId="urn:microsoft.com/office/officeart/2005/8/layout/chevron2"/>
    <dgm:cxn modelId="{52A9A51D-E358-41CB-83E4-087743594726}" type="presParOf" srcId="{26F4C516-6587-432F-8003-8F4E5D5EFE5E}" destId="{625210C0-4167-4F84-9139-CEB7AF3ACCCB}" srcOrd="0" destOrd="0" presId="urn:microsoft.com/office/officeart/2005/8/layout/chevron2"/>
    <dgm:cxn modelId="{67F8E8F1-2CA4-4D07-85F3-9DED247F0202}" type="presParOf" srcId="{26F4C516-6587-432F-8003-8F4E5D5EFE5E}" destId="{6B1A782D-C99A-47CF-982D-BDA7CEBC3ECD}" srcOrd="1" destOrd="0" presId="urn:microsoft.com/office/officeart/2005/8/layout/chevron2"/>
    <dgm:cxn modelId="{BF9DDE19-5CD0-4203-B39A-2EDF3810C966}" type="presParOf" srcId="{195E645B-519A-425C-A2DC-63094E46CDFD}" destId="{1E31026C-B952-47F0-9D68-235995D69971}" srcOrd="1" destOrd="0" presId="urn:microsoft.com/office/officeart/2005/8/layout/chevron2"/>
    <dgm:cxn modelId="{F81F60E0-024E-4FCF-9244-A15CD5357D01}" type="presParOf" srcId="{195E645B-519A-425C-A2DC-63094E46CDFD}" destId="{4B1D5E74-7D4D-4C79-8156-40D8FC4C2F14}" srcOrd="2" destOrd="0" presId="urn:microsoft.com/office/officeart/2005/8/layout/chevron2"/>
    <dgm:cxn modelId="{C659BFF9-DA3D-4B4D-8330-610F33C3BE31}" type="presParOf" srcId="{4B1D5E74-7D4D-4C79-8156-40D8FC4C2F14}" destId="{594170C2-2E5A-4A97-82AD-FF127E21D7DC}" srcOrd="0" destOrd="0" presId="urn:microsoft.com/office/officeart/2005/8/layout/chevron2"/>
    <dgm:cxn modelId="{2AA391CF-F389-42F5-A960-9C668DE7DC7E}" type="presParOf" srcId="{4B1D5E74-7D4D-4C79-8156-40D8FC4C2F14}" destId="{9638084D-9A34-4FE3-9704-49A6EADC16B4}" srcOrd="1" destOrd="0" presId="urn:microsoft.com/office/officeart/2005/8/layout/chevron2"/>
    <dgm:cxn modelId="{DFC2E460-A76A-41F7-89E2-D955454751FC}" type="presParOf" srcId="{195E645B-519A-425C-A2DC-63094E46CDFD}" destId="{C3A9F4FF-B2CB-4099-BD3B-75D284058544}" srcOrd="3" destOrd="0" presId="urn:microsoft.com/office/officeart/2005/8/layout/chevron2"/>
    <dgm:cxn modelId="{0073B3DD-1CCF-4BBC-90D6-1504F81075F7}" type="presParOf" srcId="{195E645B-519A-425C-A2DC-63094E46CDFD}" destId="{FB0F801E-83CE-4FDE-8122-D2DD017F83A9}" srcOrd="4" destOrd="0" presId="urn:microsoft.com/office/officeart/2005/8/layout/chevron2"/>
    <dgm:cxn modelId="{B1789676-9EC6-4DFC-B13D-94B66B241B8F}" type="presParOf" srcId="{FB0F801E-83CE-4FDE-8122-D2DD017F83A9}" destId="{4AC58CD3-2B6E-4A8D-BF17-B314B98EF9D9}" srcOrd="0" destOrd="0" presId="urn:microsoft.com/office/officeart/2005/8/layout/chevron2"/>
    <dgm:cxn modelId="{53498F06-5862-418A-B328-3B4BC2490677}" type="presParOf" srcId="{FB0F801E-83CE-4FDE-8122-D2DD017F83A9}" destId="{252473D6-AC31-4FB1-8739-F550B3AC42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B6DC32-23AD-4C5A-BBD2-F6A6DE41E8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8C91FA-0FC6-40BA-942C-D61C7FEA9453}">
      <dgm:prSet phldrT="[Текст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Отсутствие рейсов в нужное время (например, утром или вечером, в выходные дни) – </a:t>
          </a:r>
          <a:r>
            <a:rPr lang="ru-RU" sz="1600" b="1" dirty="0" smtClean="0">
              <a:solidFill>
                <a:srgbClr val="FF0000"/>
              </a:solidFill>
            </a:rPr>
            <a:t>24,66%</a:t>
          </a:r>
          <a:endParaRPr lang="ru-RU" sz="1600" b="1" dirty="0">
            <a:solidFill>
              <a:srgbClr val="FF0000"/>
            </a:solidFill>
          </a:endParaRPr>
        </a:p>
      </dgm:t>
    </dgm:pt>
    <dgm:pt modelId="{B1126CF5-0F67-467B-AF84-06D90E32E2F6}" type="parTrans" cxnId="{E0FA3EDA-34A2-4AC5-ADE4-05FD68A19623}">
      <dgm:prSet/>
      <dgm:spPr/>
      <dgm:t>
        <a:bodyPr/>
        <a:lstStyle/>
        <a:p>
          <a:endParaRPr lang="ru-RU"/>
        </a:p>
      </dgm:t>
    </dgm:pt>
    <dgm:pt modelId="{9188DA32-8146-43E0-8C9F-8DB8F8F61B31}" type="sibTrans" cxnId="{E0FA3EDA-34A2-4AC5-ADE4-05FD68A19623}">
      <dgm:prSet/>
      <dgm:spPr/>
      <dgm:t>
        <a:bodyPr/>
        <a:lstStyle/>
        <a:p>
          <a:endParaRPr lang="ru-RU"/>
        </a:p>
      </dgm:t>
    </dgm:pt>
    <dgm:pt modelId="{F5E694DF-97CD-4987-8159-F56BA6A0BC75}">
      <dgm:prSet phldrT="[Текст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Неудобный график движения транспорта (длительные интервалы между рейсами – </a:t>
          </a:r>
          <a:r>
            <a:rPr lang="ru-RU" sz="1600" b="1" dirty="0" smtClean="0">
              <a:solidFill>
                <a:srgbClr val="FF0000"/>
              </a:solidFill>
            </a:rPr>
            <a:t>22,56%</a:t>
          </a:r>
          <a:endParaRPr lang="ru-RU" sz="1600" b="1" dirty="0">
            <a:solidFill>
              <a:srgbClr val="FF0000"/>
            </a:solidFill>
          </a:endParaRPr>
        </a:p>
      </dgm:t>
    </dgm:pt>
    <dgm:pt modelId="{9FC3EE83-C9BD-41EA-9CE2-7CF7FB5EBA75}" type="parTrans" cxnId="{EF3B1B68-1385-41B6-9F83-EBD4C00C8D39}">
      <dgm:prSet/>
      <dgm:spPr/>
      <dgm:t>
        <a:bodyPr/>
        <a:lstStyle/>
        <a:p>
          <a:endParaRPr lang="ru-RU"/>
        </a:p>
      </dgm:t>
    </dgm:pt>
    <dgm:pt modelId="{0DB5CC4D-5885-4513-B16B-08145786A0C7}" type="sibTrans" cxnId="{EF3B1B68-1385-41B6-9F83-EBD4C00C8D39}">
      <dgm:prSet/>
      <dgm:spPr/>
      <dgm:t>
        <a:bodyPr/>
        <a:lstStyle/>
        <a:p>
          <a:endParaRPr lang="ru-RU"/>
        </a:p>
      </dgm:t>
    </dgm:pt>
    <dgm:pt modelId="{75AF2773-1FD9-4ED5-AD84-5A9CD74E82F2}">
      <dgm:prSet phldrT="[Текст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Техническое состояние транспортных средств – </a:t>
          </a:r>
          <a:r>
            <a:rPr lang="ru-RU" sz="1600" b="1" dirty="0" smtClean="0">
              <a:solidFill>
                <a:srgbClr val="FF0000"/>
              </a:solidFill>
            </a:rPr>
            <a:t>16,34 %</a:t>
          </a:r>
          <a:endParaRPr lang="ru-RU" sz="1600" b="1" dirty="0">
            <a:solidFill>
              <a:srgbClr val="FF0000"/>
            </a:solidFill>
          </a:endParaRPr>
        </a:p>
      </dgm:t>
    </dgm:pt>
    <dgm:pt modelId="{51CF0D1F-E630-46EE-8E0A-9F68551D30C6}" type="parTrans" cxnId="{6967D9D9-B68B-48DB-8729-9FC64D7271D0}">
      <dgm:prSet/>
      <dgm:spPr/>
      <dgm:t>
        <a:bodyPr/>
        <a:lstStyle/>
        <a:p>
          <a:endParaRPr lang="ru-RU"/>
        </a:p>
      </dgm:t>
    </dgm:pt>
    <dgm:pt modelId="{29BFF8CA-2779-49A3-A87D-70D76A0E9B00}" type="sibTrans" cxnId="{6967D9D9-B68B-48DB-8729-9FC64D7271D0}">
      <dgm:prSet/>
      <dgm:spPr/>
      <dgm:t>
        <a:bodyPr/>
        <a:lstStyle/>
        <a:p>
          <a:endParaRPr lang="ru-RU"/>
        </a:p>
      </dgm:t>
    </dgm:pt>
    <dgm:pt modelId="{C4B422B5-BB98-4C6F-BD89-EEE5F061E894}">
      <dgm:prSet phldrT="[Текст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</a:rPr>
            <a:t>Высокая стоимость проезда – </a:t>
          </a:r>
          <a:r>
            <a:rPr lang="ru-RU" sz="1600" b="1" dirty="0" smtClean="0">
              <a:solidFill>
                <a:srgbClr val="FF0000"/>
              </a:solidFill>
            </a:rPr>
            <a:t>8,35%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rgbClr val="FF0000"/>
            </a:solidFill>
          </a:endParaRPr>
        </a:p>
      </dgm:t>
    </dgm:pt>
    <dgm:pt modelId="{A200BDA8-B534-457C-880C-F50338D92811}" type="parTrans" cxnId="{55E71644-2E09-4F46-824B-D0345E26F2DD}">
      <dgm:prSet/>
      <dgm:spPr/>
      <dgm:t>
        <a:bodyPr/>
        <a:lstStyle/>
        <a:p>
          <a:endParaRPr lang="ru-RU"/>
        </a:p>
      </dgm:t>
    </dgm:pt>
    <dgm:pt modelId="{3B72C281-0466-4659-88C3-C4853332CC09}" type="sibTrans" cxnId="{55E71644-2E09-4F46-824B-D0345E26F2DD}">
      <dgm:prSet/>
      <dgm:spPr/>
      <dgm:t>
        <a:bodyPr/>
        <a:lstStyle/>
        <a:p>
          <a:endParaRPr lang="ru-RU"/>
        </a:p>
      </dgm:t>
    </dgm:pt>
    <dgm:pt modelId="{AD5670DA-15E3-4FA7-A48D-18C88ACA2AEB}">
      <dgm:prSet phldrT="[Текст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</a:rPr>
            <a:t>Нет транспортного сообщения с некоторыми точками муниципального образования – </a:t>
          </a:r>
          <a:r>
            <a:rPr lang="ru-RU" sz="1600" b="1" dirty="0" smtClean="0">
              <a:solidFill>
                <a:srgbClr val="FF0000"/>
              </a:solidFill>
            </a:rPr>
            <a:t>8,12%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rgbClr val="FF0000"/>
            </a:solidFill>
          </a:endParaRPr>
        </a:p>
      </dgm:t>
    </dgm:pt>
    <dgm:pt modelId="{8CC1CF6B-DA7F-416A-9CD9-7E25F2D31961}" type="parTrans" cxnId="{2C7D4B89-47AC-4598-AE2E-7D40FF172F80}">
      <dgm:prSet/>
      <dgm:spPr/>
      <dgm:t>
        <a:bodyPr/>
        <a:lstStyle/>
        <a:p>
          <a:endParaRPr lang="ru-RU"/>
        </a:p>
      </dgm:t>
    </dgm:pt>
    <dgm:pt modelId="{6E867FAA-592B-4E6C-9B4E-444B6981E392}" type="sibTrans" cxnId="{2C7D4B89-47AC-4598-AE2E-7D40FF172F80}">
      <dgm:prSet/>
      <dgm:spPr/>
      <dgm:t>
        <a:bodyPr/>
        <a:lstStyle/>
        <a:p>
          <a:endParaRPr lang="ru-RU"/>
        </a:p>
      </dgm:t>
    </dgm:pt>
    <dgm:pt modelId="{82C5B844-5E71-448A-8C13-D0B30A143CEC}">
      <dgm:prSet phldrT="[Текст]" custT="1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Прочие – </a:t>
          </a:r>
          <a:r>
            <a:rPr lang="ru-RU" sz="1600" b="1" dirty="0" smtClean="0">
              <a:solidFill>
                <a:srgbClr val="FF0000"/>
              </a:solidFill>
            </a:rPr>
            <a:t>19,97%</a:t>
          </a:r>
          <a:endParaRPr lang="ru-RU" sz="1600" b="1" dirty="0">
            <a:solidFill>
              <a:srgbClr val="FF0000"/>
            </a:solidFill>
          </a:endParaRPr>
        </a:p>
      </dgm:t>
    </dgm:pt>
    <dgm:pt modelId="{5A813689-5057-4E25-ABE6-2740E005CB7C}" type="parTrans" cxnId="{2EE732C1-215E-474D-AB29-C77152D832EF}">
      <dgm:prSet/>
      <dgm:spPr/>
      <dgm:t>
        <a:bodyPr/>
        <a:lstStyle/>
        <a:p>
          <a:endParaRPr lang="ru-RU"/>
        </a:p>
      </dgm:t>
    </dgm:pt>
    <dgm:pt modelId="{EB07F354-6EDF-436F-A6C1-7FAD800B4579}" type="sibTrans" cxnId="{2EE732C1-215E-474D-AB29-C77152D832EF}">
      <dgm:prSet/>
      <dgm:spPr/>
      <dgm:t>
        <a:bodyPr/>
        <a:lstStyle/>
        <a:p>
          <a:endParaRPr lang="ru-RU"/>
        </a:p>
      </dgm:t>
    </dgm:pt>
    <dgm:pt modelId="{BFCB016C-7BD9-4145-A407-F1A244BFBA5B}" type="pres">
      <dgm:prSet presAssocID="{F7B6DC32-23AD-4C5A-BBD2-F6A6DE41E8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C00133-A055-4F63-A125-E272F0F5B78D}" type="pres">
      <dgm:prSet presAssocID="{CB8C91FA-0FC6-40BA-942C-D61C7FEA9453}" presName="parentLin" presStyleCnt="0"/>
      <dgm:spPr/>
    </dgm:pt>
    <dgm:pt modelId="{6F6C4ABC-3559-460D-B80E-2A8AEE1EE35D}" type="pres">
      <dgm:prSet presAssocID="{CB8C91FA-0FC6-40BA-942C-D61C7FEA945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D7E6AA9-F615-4CD2-A100-D75B82C11BE1}" type="pres">
      <dgm:prSet presAssocID="{CB8C91FA-0FC6-40BA-942C-D61C7FEA945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3EC0E-2D4D-4ABC-A8F7-7F2DD688C78A}" type="pres">
      <dgm:prSet presAssocID="{CB8C91FA-0FC6-40BA-942C-D61C7FEA9453}" presName="negativeSpace" presStyleCnt="0"/>
      <dgm:spPr/>
    </dgm:pt>
    <dgm:pt modelId="{5446ECEB-3383-484F-8B1C-323FAFCE8585}" type="pres">
      <dgm:prSet presAssocID="{CB8C91FA-0FC6-40BA-942C-D61C7FEA9453}" presName="childText" presStyleLbl="conFgAcc1" presStyleIdx="0" presStyleCnt="6">
        <dgm:presLayoutVars>
          <dgm:bulletEnabled val="1"/>
        </dgm:presLayoutVars>
      </dgm:prSet>
      <dgm:spPr/>
    </dgm:pt>
    <dgm:pt modelId="{C24B130A-BA7C-4827-9889-395C61E774E2}" type="pres">
      <dgm:prSet presAssocID="{9188DA32-8146-43E0-8C9F-8DB8F8F61B31}" presName="spaceBetweenRectangles" presStyleCnt="0"/>
      <dgm:spPr/>
    </dgm:pt>
    <dgm:pt modelId="{7A8325E9-1C86-4EDD-B83C-3786B0CFFBB0}" type="pres">
      <dgm:prSet presAssocID="{F5E694DF-97CD-4987-8159-F56BA6A0BC75}" presName="parentLin" presStyleCnt="0"/>
      <dgm:spPr/>
    </dgm:pt>
    <dgm:pt modelId="{E51BA95B-A54C-40C2-840F-A5F9D9982054}" type="pres">
      <dgm:prSet presAssocID="{F5E694DF-97CD-4987-8159-F56BA6A0BC7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7F16F22-F7AD-4ECF-BBAC-90AF1A4A9C5E}" type="pres">
      <dgm:prSet presAssocID="{F5E694DF-97CD-4987-8159-F56BA6A0BC7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5A2DE-F99F-4CE9-978B-7600AA3FB661}" type="pres">
      <dgm:prSet presAssocID="{F5E694DF-97CD-4987-8159-F56BA6A0BC75}" presName="negativeSpace" presStyleCnt="0"/>
      <dgm:spPr/>
    </dgm:pt>
    <dgm:pt modelId="{59DB6470-4DBD-4AA5-823F-AF11B52C6D01}" type="pres">
      <dgm:prSet presAssocID="{F5E694DF-97CD-4987-8159-F56BA6A0BC75}" presName="childText" presStyleLbl="conFgAcc1" presStyleIdx="1" presStyleCnt="6">
        <dgm:presLayoutVars>
          <dgm:bulletEnabled val="1"/>
        </dgm:presLayoutVars>
      </dgm:prSet>
      <dgm:spPr/>
    </dgm:pt>
    <dgm:pt modelId="{F1CBA948-A542-4F56-8858-7F78E812C624}" type="pres">
      <dgm:prSet presAssocID="{0DB5CC4D-5885-4513-B16B-08145786A0C7}" presName="spaceBetweenRectangles" presStyleCnt="0"/>
      <dgm:spPr/>
    </dgm:pt>
    <dgm:pt modelId="{AAA4F259-6082-4B24-9014-FF20D304C24E}" type="pres">
      <dgm:prSet presAssocID="{75AF2773-1FD9-4ED5-AD84-5A9CD74E82F2}" presName="parentLin" presStyleCnt="0"/>
      <dgm:spPr/>
    </dgm:pt>
    <dgm:pt modelId="{CD8A0D3D-54F7-4238-99C4-BAA4BC9A56C6}" type="pres">
      <dgm:prSet presAssocID="{75AF2773-1FD9-4ED5-AD84-5A9CD74E82F2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787CD89-6CD2-4D53-B039-985B6E699159}" type="pres">
      <dgm:prSet presAssocID="{75AF2773-1FD9-4ED5-AD84-5A9CD74E82F2}" presName="parentText" presStyleLbl="node1" presStyleIdx="2" presStyleCnt="6" custLinFactNeighborX="1481" custLinFactNeighborY="-133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4B30F-429B-4CA0-84CE-BA1ED07BF139}" type="pres">
      <dgm:prSet presAssocID="{75AF2773-1FD9-4ED5-AD84-5A9CD74E82F2}" presName="negativeSpace" presStyleCnt="0"/>
      <dgm:spPr/>
    </dgm:pt>
    <dgm:pt modelId="{B0C704CE-99BE-485C-9770-513882D986CD}" type="pres">
      <dgm:prSet presAssocID="{75AF2773-1FD9-4ED5-AD84-5A9CD74E82F2}" presName="childText" presStyleLbl="conFgAcc1" presStyleIdx="2" presStyleCnt="6">
        <dgm:presLayoutVars>
          <dgm:bulletEnabled val="1"/>
        </dgm:presLayoutVars>
      </dgm:prSet>
      <dgm:spPr/>
    </dgm:pt>
    <dgm:pt modelId="{9956A588-688B-44B3-B158-C77783BEF403}" type="pres">
      <dgm:prSet presAssocID="{29BFF8CA-2779-49A3-A87D-70D76A0E9B00}" presName="spaceBetweenRectangles" presStyleCnt="0"/>
      <dgm:spPr/>
    </dgm:pt>
    <dgm:pt modelId="{2BB47BA8-ABA3-4346-8FC3-B393667BEE1E}" type="pres">
      <dgm:prSet presAssocID="{C4B422B5-BB98-4C6F-BD89-EEE5F061E894}" presName="parentLin" presStyleCnt="0"/>
      <dgm:spPr/>
    </dgm:pt>
    <dgm:pt modelId="{ECBAE44D-F588-42A4-8E93-F184E7944B8C}" type="pres">
      <dgm:prSet presAssocID="{C4B422B5-BB98-4C6F-BD89-EEE5F061E894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569F512-85F8-4056-BE7C-DA88B39A3B88}" type="pres">
      <dgm:prSet presAssocID="{C4B422B5-BB98-4C6F-BD89-EEE5F061E89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580E4-0BC8-45AD-9EB4-752495DC5F3B}" type="pres">
      <dgm:prSet presAssocID="{C4B422B5-BB98-4C6F-BD89-EEE5F061E894}" presName="negativeSpace" presStyleCnt="0"/>
      <dgm:spPr/>
    </dgm:pt>
    <dgm:pt modelId="{CF6ED848-8A4A-45CE-82DC-C0B528C662DD}" type="pres">
      <dgm:prSet presAssocID="{C4B422B5-BB98-4C6F-BD89-EEE5F061E894}" presName="childText" presStyleLbl="conFgAcc1" presStyleIdx="3" presStyleCnt="6">
        <dgm:presLayoutVars>
          <dgm:bulletEnabled val="1"/>
        </dgm:presLayoutVars>
      </dgm:prSet>
      <dgm:spPr/>
    </dgm:pt>
    <dgm:pt modelId="{DD187701-C1D5-49F4-9EC6-5B3057EC969F}" type="pres">
      <dgm:prSet presAssocID="{3B72C281-0466-4659-88C3-C4853332CC09}" presName="spaceBetweenRectangles" presStyleCnt="0"/>
      <dgm:spPr/>
    </dgm:pt>
    <dgm:pt modelId="{0D28E87F-8CBE-4E19-A575-B4529906BDED}" type="pres">
      <dgm:prSet presAssocID="{AD5670DA-15E3-4FA7-A48D-18C88ACA2AEB}" presName="parentLin" presStyleCnt="0"/>
      <dgm:spPr/>
    </dgm:pt>
    <dgm:pt modelId="{8B6D581A-04CC-4FCF-98D1-D7892E341659}" type="pres">
      <dgm:prSet presAssocID="{AD5670DA-15E3-4FA7-A48D-18C88ACA2AE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5BE4B7CD-4C70-4D1F-84C9-B642BA951EC5}" type="pres">
      <dgm:prSet presAssocID="{AD5670DA-15E3-4FA7-A48D-18C88ACA2AE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C29FE-3A86-4F2D-9E5E-0F4A8518EC0E}" type="pres">
      <dgm:prSet presAssocID="{AD5670DA-15E3-4FA7-A48D-18C88ACA2AEB}" presName="negativeSpace" presStyleCnt="0"/>
      <dgm:spPr/>
    </dgm:pt>
    <dgm:pt modelId="{74919323-7410-48CA-A3C7-0F9D1A7D2C3D}" type="pres">
      <dgm:prSet presAssocID="{AD5670DA-15E3-4FA7-A48D-18C88ACA2AEB}" presName="childText" presStyleLbl="conFgAcc1" presStyleIdx="4" presStyleCnt="6">
        <dgm:presLayoutVars>
          <dgm:bulletEnabled val="1"/>
        </dgm:presLayoutVars>
      </dgm:prSet>
      <dgm:spPr/>
    </dgm:pt>
    <dgm:pt modelId="{F3B1AB2C-D01A-4FF7-95B0-31F0D1C72B2E}" type="pres">
      <dgm:prSet presAssocID="{6E867FAA-592B-4E6C-9B4E-444B6981E392}" presName="spaceBetweenRectangles" presStyleCnt="0"/>
      <dgm:spPr/>
    </dgm:pt>
    <dgm:pt modelId="{C7997AF9-4870-44EB-A11B-065379183AE1}" type="pres">
      <dgm:prSet presAssocID="{82C5B844-5E71-448A-8C13-D0B30A143CEC}" presName="parentLin" presStyleCnt="0"/>
      <dgm:spPr/>
    </dgm:pt>
    <dgm:pt modelId="{3EA657B9-FDAE-45FD-BB3E-6E4E815DBB32}" type="pres">
      <dgm:prSet presAssocID="{82C5B844-5E71-448A-8C13-D0B30A143CEC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A2365B9-DAC3-4A24-A5BC-DD0D339E5DA4}" type="pres">
      <dgm:prSet presAssocID="{82C5B844-5E71-448A-8C13-D0B30A143CE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C2381-956B-41D3-9C87-DFF08FC91E8F}" type="pres">
      <dgm:prSet presAssocID="{82C5B844-5E71-448A-8C13-D0B30A143CEC}" presName="negativeSpace" presStyleCnt="0"/>
      <dgm:spPr/>
    </dgm:pt>
    <dgm:pt modelId="{5B755B76-D714-42E6-90A9-C45F36AE258F}" type="pres">
      <dgm:prSet presAssocID="{82C5B844-5E71-448A-8C13-D0B30A143CE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EFF8012-9435-4DBA-80DB-2DD8CD52B163}" type="presOf" srcId="{AD5670DA-15E3-4FA7-A48D-18C88ACA2AEB}" destId="{5BE4B7CD-4C70-4D1F-84C9-B642BA951EC5}" srcOrd="1" destOrd="0" presId="urn:microsoft.com/office/officeart/2005/8/layout/list1"/>
    <dgm:cxn modelId="{B3AA2790-A0CE-4498-9BD8-76777F8E865F}" type="presOf" srcId="{AD5670DA-15E3-4FA7-A48D-18C88ACA2AEB}" destId="{8B6D581A-04CC-4FCF-98D1-D7892E341659}" srcOrd="0" destOrd="0" presId="urn:microsoft.com/office/officeart/2005/8/layout/list1"/>
    <dgm:cxn modelId="{E0FA3EDA-34A2-4AC5-ADE4-05FD68A19623}" srcId="{F7B6DC32-23AD-4C5A-BBD2-F6A6DE41E818}" destId="{CB8C91FA-0FC6-40BA-942C-D61C7FEA9453}" srcOrd="0" destOrd="0" parTransId="{B1126CF5-0F67-467B-AF84-06D90E32E2F6}" sibTransId="{9188DA32-8146-43E0-8C9F-8DB8F8F61B31}"/>
    <dgm:cxn modelId="{D6B3E597-9A19-4646-9042-99B9023EB7EF}" type="presOf" srcId="{F7B6DC32-23AD-4C5A-BBD2-F6A6DE41E818}" destId="{BFCB016C-7BD9-4145-A407-F1A244BFBA5B}" srcOrd="0" destOrd="0" presId="urn:microsoft.com/office/officeart/2005/8/layout/list1"/>
    <dgm:cxn modelId="{578C29F1-21D4-43A5-A899-7085C3E3AAFC}" type="presOf" srcId="{C4B422B5-BB98-4C6F-BD89-EEE5F061E894}" destId="{6569F512-85F8-4056-BE7C-DA88B39A3B88}" srcOrd="1" destOrd="0" presId="urn:microsoft.com/office/officeart/2005/8/layout/list1"/>
    <dgm:cxn modelId="{A56BF410-D781-4B25-8673-9D2754ABE523}" type="presOf" srcId="{CB8C91FA-0FC6-40BA-942C-D61C7FEA9453}" destId="{2D7E6AA9-F615-4CD2-A100-D75B82C11BE1}" srcOrd="1" destOrd="0" presId="urn:microsoft.com/office/officeart/2005/8/layout/list1"/>
    <dgm:cxn modelId="{2EE732C1-215E-474D-AB29-C77152D832EF}" srcId="{F7B6DC32-23AD-4C5A-BBD2-F6A6DE41E818}" destId="{82C5B844-5E71-448A-8C13-D0B30A143CEC}" srcOrd="5" destOrd="0" parTransId="{5A813689-5057-4E25-ABE6-2740E005CB7C}" sibTransId="{EB07F354-6EDF-436F-A6C1-7FAD800B4579}"/>
    <dgm:cxn modelId="{E12BA9EF-130D-41C9-AD35-94B3355363AE}" type="presOf" srcId="{75AF2773-1FD9-4ED5-AD84-5A9CD74E82F2}" destId="{3787CD89-6CD2-4D53-B039-985B6E699159}" srcOrd="1" destOrd="0" presId="urn:microsoft.com/office/officeart/2005/8/layout/list1"/>
    <dgm:cxn modelId="{55E71644-2E09-4F46-824B-D0345E26F2DD}" srcId="{F7B6DC32-23AD-4C5A-BBD2-F6A6DE41E818}" destId="{C4B422B5-BB98-4C6F-BD89-EEE5F061E894}" srcOrd="3" destOrd="0" parTransId="{A200BDA8-B534-457C-880C-F50338D92811}" sibTransId="{3B72C281-0466-4659-88C3-C4853332CC09}"/>
    <dgm:cxn modelId="{1B235493-F84F-47CC-AF6D-5386CCAE5A72}" type="presOf" srcId="{F5E694DF-97CD-4987-8159-F56BA6A0BC75}" destId="{C7F16F22-F7AD-4ECF-BBAC-90AF1A4A9C5E}" srcOrd="1" destOrd="0" presId="urn:microsoft.com/office/officeart/2005/8/layout/list1"/>
    <dgm:cxn modelId="{3BA207E6-1FE0-44B3-9C14-3533864A2927}" type="presOf" srcId="{C4B422B5-BB98-4C6F-BD89-EEE5F061E894}" destId="{ECBAE44D-F588-42A4-8E93-F184E7944B8C}" srcOrd="0" destOrd="0" presId="urn:microsoft.com/office/officeart/2005/8/layout/list1"/>
    <dgm:cxn modelId="{02CA9BB1-8D4B-4189-BB33-731AC925A727}" type="presOf" srcId="{75AF2773-1FD9-4ED5-AD84-5A9CD74E82F2}" destId="{CD8A0D3D-54F7-4238-99C4-BAA4BC9A56C6}" srcOrd="0" destOrd="0" presId="urn:microsoft.com/office/officeart/2005/8/layout/list1"/>
    <dgm:cxn modelId="{EF3B1B68-1385-41B6-9F83-EBD4C00C8D39}" srcId="{F7B6DC32-23AD-4C5A-BBD2-F6A6DE41E818}" destId="{F5E694DF-97CD-4987-8159-F56BA6A0BC75}" srcOrd="1" destOrd="0" parTransId="{9FC3EE83-C9BD-41EA-9CE2-7CF7FB5EBA75}" sibTransId="{0DB5CC4D-5885-4513-B16B-08145786A0C7}"/>
    <dgm:cxn modelId="{2C7D4B89-47AC-4598-AE2E-7D40FF172F80}" srcId="{F7B6DC32-23AD-4C5A-BBD2-F6A6DE41E818}" destId="{AD5670DA-15E3-4FA7-A48D-18C88ACA2AEB}" srcOrd="4" destOrd="0" parTransId="{8CC1CF6B-DA7F-416A-9CD9-7E25F2D31961}" sibTransId="{6E867FAA-592B-4E6C-9B4E-444B6981E392}"/>
    <dgm:cxn modelId="{6967D9D9-B68B-48DB-8729-9FC64D7271D0}" srcId="{F7B6DC32-23AD-4C5A-BBD2-F6A6DE41E818}" destId="{75AF2773-1FD9-4ED5-AD84-5A9CD74E82F2}" srcOrd="2" destOrd="0" parTransId="{51CF0D1F-E630-46EE-8E0A-9F68551D30C6}" sibTransId="{29BFF8CA-2779-49A3-A87D-70D76A0E9B00}"/>
    <dgm:cxn modelId="{412CE8A3-EA57-4FA1-BAD9-B379BAF4225B}" type="presOf" srcId="{82C5B844-5E71-448A-8C13-D0B30A143CEC}" destId="{3EA657B9-FDAE-45FD-BB3E-6E4E815DBB32}" srcOrd="0" destOrd="0" presId="urn:microsoft.com/office/officeart/2005/8/layout/list1"/>
    <dgm:cxn modelId="{71F7BBC8-F9CB-4770-B401-99078F90D520}" type="presOf" srcId="{CB8C91FA-0FC6-40BA-942C-D61C7FEA9453}" destId="{6F6C4ABC-3559-460D-B80E-2A8AEE1EE35D}" srcOrd="0" destOrd="0" presId="urn:microsoft.com/office/officeart/2005/8/layout/list1"/>
    <dgm:cxn modelId="{7DE3F6E1-E48A-40E4-8EC9-35EE7BA74568}" type="presOf" srcId="{82C5B844-5E71-448A-8C13-D0B30A143CEC}" destId="{0A2365B9-DAC3-4A24-A5BC-DD0D339E5DA4}" srcOrd="1" destOrd="0" presId="urn:microsoft.com/office/officeart/2005/8/layout/list1"/>
    <dgm:cxn modelId="{19543CB8-714B-4153-BF98-A1DDD0EBB65C}" type="presOf" srcId="{F5E694DF-97CD-4987-8159-F56BA6A0BC75}" destId="{E51BA95B-A54C-40C2-840F-A5F9D9982054}" srcOrd="0" destOrd="0" presId="urn:microsoft.com/office/officeart/2005/8/layout/list1"/>
    <dgm:cxn modelId="{BE8AC85D-7CBD-4F78-A824-0484BB4B0901}" type="presParOf" srcId="{BFCB016C-7BD9-4145-A407-F1A244BFBA5B}" destId="{CDC00133-A055-4F63-A125-E272F0F5B78D}" srcOrd="0" destOrd="0" presId="urn:microsoft.com/office/officeart/2005/8/layout/list1"/>
    <dgm:cxn modelId="{5209D1EB-032E-453B-9554-D2A140ADF62A}" type="presParOf" srcId="{CDC00133-A055-4F63-A125-E272F0F5B78D}" destId="{6F6C4ABC-3559-460D-B80E-2A8AEE1EE35D}" srcOrd="0" destOrd="0" presId="urn:microsoft.com/office/officeart/2005/8/layout/list1"/>
    <dgm:cxn modelId="{CFE0540E-17B3-4897-BE01-654781EBA77B}" type="presParOf" srcId="{CDC00133-A055-4F63-A125-E272F0F5B78D}" destId="{2D7E6AA9-F615-4CD2-A100-D75B82C11BE1}" srcOrd="1" destOrd="0" presId="urn:microsoft.com/office/officeart/2005/8/layout/list1"/>
    <dgm:cxn modelId="{C3AAFABB-381E-4236-B60C-ED3AF933FCE1}" type="presParOf" srcId="{BFCB016C-7BD9-4145-A407-F1A244BFBA5B}" destId="{C4A3EC0E-2D4D-4ABC-A8F7-7F2DD688C78A}" srcOrd="1" destOrd="0" presId="urn:microsoft.com/office/officeart/2005/8/layout/list1"/>
    <dgm:cxn modelId="{3C726D97-0CCF-4D00-9AA1-C6C3E4372437}" type="presParOf" srcId="{BFCB016C-7BD9-4145-A407-F1A244BFBA5B}" destId="{5446ECEB-3383-484F-8B1C-323FAFCE8585}" srcOrd="2" destOrd="0" presId="urn:microsoft.com/office/officeart/2005/8/layout/list1"/>
    <dgm:cxn modelId="{E9FD08D9-F799-4790-9730-D7A64D2CEBEF}" type="presParOf" srcId="{BFCB016C-7BD9-4145-A407-F1A244BFBA5B}" destId="{C24B130A-BA7C-4827-9889-395C61E774E2}" srcOrd="3" destOrd="0" presId="urn:microsoft.com/office/officeart/2005/8/layout/list1"/>
    <dgm:cxn modelId="{A79E872D-9511-447C-A4F1-8A41A243C42A}" type="presParOf" srcId="{BFCB016C-7BD9-4145-A407-F1A244BFBA5B}" destId="{7A8325E9-1C86-4EDD-B83C-3786B0CFFBB0}" srcOrd="4" destOrd="0" presId="urn:microsoft.com/office/officeart/2005/8/layout/list1"/>
    <dgm:cxn modelId="{6F3D8095-E596-4D06-ADC8-68376D01C1F2}" type="presParOf" srcId="{7A8325E9-1C86-4EDD-B83C-3786B0CFFBB0}" destId="{E51BA95B-A54C-40C2-840F-A5F9D9982054}" srcOrd="0" destOrd="0" presId="urn:microsoft.com/office/officeart/2005/8/layout/list1"/>
    <dgm:cxn modelId="{2335E5CA-F39F-40F6-9D59-89C9F81DF4B5}" type="presParOf" srcId="{7A8325E9-1C86-4EDD-B83C-3786B0CFFBB0}" destId="{C7F16F22-F7AD-4ECF-BBAC-90AF1A4A9C5E}" srcOrd="1" destOrd="0" presId="urn:microsoft.com/office/officeart/2005/8/layout/list1"/>
    <dgm:cxn modelId="{BBDCC0C3-4D22-45A9-92F4-053639799AF7}" type="presParOf" srcId="{BFCB016C-7BD9-4145-A407-F1A244BFBA5B}" destId="{A785A2DE-F99F-4CE9-978B-7600AA3FB661}" srcOrd="5" destOrd="0" presId="urn:microsoft.com/office/officeart/2005/8/layout/list1"/>
    <dgm:cxn modelId="{DA1E7C87-ED9C-4BFC-B570-CFB0445D9DF5}" type="presParOf" srcId="{BFCB016C-7BD9-4145-A407-F1A244BFBA5B}" destId="{59DB6470-4DBD-4AA5-823F-AF11B52C6D01}" srcOrd="6" destOrd="0" presId="urn:microsoft.com/office/officeart/2005/8/layout/list1"/>
    <dgm:cxn modelId="{E6DEC5AF-F2A2-416E-B368-BE77C6554BE1}" type="presParOf" srcId="{BFCB016C-7BD9-4145-A407-F1A244BFBA5B}" destId="{F1CBA948-A542-4F56-8858-7F78E812C624}" srcOrd="7" destOrd="0" presId="urn:microsoft.com/office/officeart/2005/8/layout/list1"/>
    <dgm:cxn modelId="{96229D22-BFDF-4908-BA99-1C1BBF914DD5}" type="presParOf" srcId="{BFCB016C-7BD9-4145-A407-F1A244BFBA5B}" destId="{AAA4F259-6082-4B24-9014-FF20D304C24E}" srcOrd="8" destOrd="0" presId="urn:microsoft.com/office/officeart/2005/8/layout/list1"/>
    <dgm:cxn modelId="{62A8C585-32CC-432B-B40C-E8FBB58FF876}" type="presParOf" srcId="{AAA4F259-6082-4B24-9014-FF20D304C24E}" destId="{CD8A0D3D-54F7-4238-99C4-BAA4BC9A56C6}" srcOrd="0" destOrd="0" presId="urn:microsoft.com/office/officeart/2005/8/layout/list1"/>
    <dgm:cxn modelId="{67879392-3151-4968-9992-617D9B86BF0E}" type="presParOf" srcId="{AAA4F259-6082-4B24-9014-FF20D304C24E}" destId="{3787CD89-6CD2-4D53-B039-985B6E699159}" srcOrd="1" destOrd="0" presId="urn:microsoft.com/office/officeart/2005/8/layout/list1"/>
    <dgm:cxn modelId="{BF52C2A4-E82C-4DD9-932B-70898189063D}" type="presParOf" srcId="{BFCB016C-7BD9-4145-A407-F1A244BFBA5B}" destId="{F654B30F-429B-4CA0-84CE-BA1ED07BF139}" srcOrd="9" destOrd="0" presId="urn:microsoft.com/office/officeart/2005/8/layout/list1"/>
    <dgm:cxn modelId="{D0A14696-537F-4F91-8322-88A04776D584}" type="presParOf" srcId="{BFCB016C-7BD9-4145-A407-F1A244BFBA5B}" destId="{B0C704CE-99BE-485C-9770-513882D986CD}" srcOrd="10" destOrd="0" presId="urn:microsoft.com/office/officeart/2005/8/layout/list1"/>
    <dgm:cxn modelId="{AE60B7C6-C8DE-4E27-9125-CC083EDA544D}" type="presParOf" srcId="{BFCB016C-7BD9-4145-A407-F1A244BFBA5B}" destId="{9956A588-688B-44B3-B158-C77783BEF403}" srcOrd="11" destOrd="0" presId="urn:microsoft.com/office/officeart/2005/8/layout/list1"/>
    <dgm:cxn modelId="{8844FCDF-F5D9-4090-82DB-D026A4398FA2}" type="presParOf" srcId="{BFCB016C-7BD9-4145-A407-F1A244BFBA5B}" destId="{2BB47BA8-ABA3-4346-8FC3-B393667BEE1E}" srcOrd="12" destOrd="0" presId="urn:microsoft.com/office/officeart/2005/8/layout/list1"/>
    <dgm:cxn modelId="{A4C11159-B59C-4FFC-A2CE-163EBF5DA9F6}" type="presParOf" srcId="{2BB47BA8-ABA3-4346-8FC3-B393667BEE1E}" destId="{ECBAE44D-F588-42A4-8E93-F184E7944B8C}" srcOrd="0" destOrd="0" presId="urn:microsoft.com/office/officeart/2005/8/layout/list1"/>
    <dgm:cxn modelId="{824B9221-E161-4B9F-B199-906F73000D21}" type="presParOf" srcId="{2BB47BA8-ABA3-4346-8FC3-B393667BEE1E}" destId="{6569F512-85F8-4056-BE7C-DA88B39A3B88}" srcOrd="1" destOrd="0" presId="urn:microsoft.com/office/officeart/2005/8/layout/list1"/>
    <dgm:cxn modelId="{1F8D4F8B-969D-47A6-A60E-F7AEB7A921F2}" type="presParOf" srcId="{BFCB016C-7BD9-4145-A407-F1A244BFBA5B}" destId="{B56580E4-0BC8-45AD-9EB4-752495DC5F3B}" srcOrd="13" destOrd="0" presId="urn:microsoft.com/office/officeart/2005/8/layout/list1"/>
    <dgm:cxn modelId="{CA3C4008-D73E-4892-828A-AD8EACE04CC3}" type="presParOf" srcId="{BFCB016C-7BD9-4145-A407-F1A244BFBA5B}" destId="{CF6ED848-8A4A-45CE-82DC-C0B528C662DD}" srcOrd="14" destOrd="0" presId="urn:microsoft.com/office/officeart/2005/8/layout/list1"/>
    <dgm:cxn modelId="{F3A0CFE0-E848-4985-A77A-41881E85888A}" type="presParOf" srcId="{BFCB016C-7BD9-4145-A407-F1A244BFBA5B}" destId="{DD187701-C1D5-49F4-9EC6-5B3057EC969F}" srcOrd="15" destOrd="0" presId="urn:microsoft.com/office/officeart/2005/8/layout/list1"/>
    <dgm:cxn modelId="{80243482-29B5-40D9-A7CC-04B1D567282C}" type="presParOf" srcId="{BFCB016C-7BD9-4145-A407-F1A244BFBA5B}" destId="{0D28E87F-8CBE-4E19-A575-B4529906BDED}" srcOrd="16" destOrd="0" presId="urn:microsoft.com/office/officeart/2005/8/layout/list1"/>
    <dgm:cxn modelId="{C46194B5-1C00-434A-B903-0CFD2B09F68D}" type="presParOf" srcId="{0D28E87F-8CBE-4E19-A575-B4529906BDED}" destId="{8B6D581A-04CC-4FCF-98D1-D7892E341659}" srcOrd="0" destOrd="0" presId="urn:microsoft.com/office/officeart/2005/8/layout/list1"/>
    <dgm:cxn modelId="{5DBC4DDD-D179-4051-BE59-C2FDBB6B8FEB}" type="presParOf" srcId="{0D28E87F-8CBE-4E19-A575-B4529906BDED}" destId="{5BE4B7CD-4C70-4D1F-84C9-B642BA951EC5}" srcOrd="1" destOrd="0" presId="urn:microsoft.com/office/officeart/2005/8/layout/list1"/>
    <dgm:cxn modelId="{895DB6C7-CF39-47A8-8D21-E34FE5AD20CB}" type="presParOf" srcId="{BFCB016C-7BD9-4145-A407-F1A244BFBA5B}" destId="{AD7C29FE-3A86-4F2D-9E5E-0F4A8518EC0E}" srcOrd="17" destOrd="0" presId="urn:microsoft.com/office/officeart/2005/8/layout/list1"/>
    <dgm:cxn modelId="{CB58CE4D-5C28-486F-B138-413AFC6E1C6B}" type="presParOf" srcId="{BFCB016C-7BD9-4145-A407-F1A244BFBA5B}" destId="{74919323-7410-48CA-A3C7-0F9D1A7D2C3D}" srcOrd="18" destOrd="0" presId="urn:microsoft.com/office/officeart/2005/8/layout/list1"/>
    <dgm:cxn modelId="{50FAB96D-BF71-404A-A9B5-4B14C8CC0AE8}" type="presParOf" srcId="{BFCB016C-7BD9-4145-A407-F1A244BFBA5B}" destId="{F3B1AB2C-D01A-4FF7-95B0-31F0D1C72B2E}" srcOrd="19" destOrd="0" presId="urn:microsoft.com/office/officeart/2005/8/layout/list1"/>
    <dgm:cxn modelId="{29438024-C644-4017-ACCD-571CEC3FDF28}" type="presParOf" srcId="{BFCB016C-7BD9-4145-A407-F1A244BFBA5B}" destId="{C7997AF9-4870-44EB-A11B-065379183AE1}" srcOrd="20" destOrd="0" presId="urn:microsoft.com/office/officeart/2005/8/layout/list1"/>
    <dgm:cxn modelId="{1709D89B-DFE0-4E47-9708-081645C21B37}" type="presParOf" srcId="{C7997AF9-4870-44EB-A11B-065379183AE1}" destId="{3EA657B9-FDAE-45FD-BB3E-6E4E815DBB32}" srcOrd="0" destOrd="0" presId="urn:microsoft.com/office/officeart/2005/8/layout/list1"/>
    <dgm:cxn modelId="{528D36E5-2DC0-46E5-97EF-708FF59E931D}" type="presParOf" srcId="{C7997AF9-4870-44EB-A11B-065379183AE1}" destId="{0A2365B9-DAC3-4A24-A5BC-DD0D339E5DA4}" srcOrd="1" destOrd="0" presId="urn:microsoft.com/office/officeart/2005/8/layout/list1"/>
    <dgm:cxn modelId="{EE20B207-DBE8-4A6D-9199-8799BAC1411D}" type="presParOf" srcId="{BFCB016C-7BD9-4145-A407-F1A244BFBA5B}" destId="{902C2381-956B-41D3-9C87-DFF08FC91E8F}" srcOrd="21" destOrd="0" presId="urn:microsoft.com/office/officeart/2005/8/layout/list1"/>
    <dgm:cxn modelId="{043531F9-A584-4EF1-B861-40B8BD4CB694}" type="presParOf" srcId="{BFCB016C-7BD9-4145-A407-F1A244BFBA5B}" destId="{5B755B76-D714-42E6-90A9-C45F36AE258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C5FA3B-6789-4B5D-957E-D70AA0ABF08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8F28CE-3BFA-4C87-8226-EFDD8885AB1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A6FA876-C0C5-4455-B706-4E8FCDF046EA}" type="parTrans" cxnId="{F5C67EA8-95E7-4DAC-8D86-A822AB7B990D}">
      <dgm:prSet/>
      <dgm:spPr/>
      <dgm:t>
        <a:bodyPr/>
        <a:lstStyle/>
        <a:p>
          <a:endParaRPr lang="ru-RU"/>
        </a:p>
      </dgm:t>
    </dgm:pt>
    <dgm:pt modelId="{B1BC92F7-B6B3-4871-817C-AD1F22DEA73B}" type="sibTrans" cxnId="{F5C67EA8-95E7-4DAC-8D86-A822AB7B990D}">
      <dgm:prSet/>
      <dgm:spPr/>
      <dgm:t>
        <a:bodyPr/>
        <a:lstStyle/>
        <a:p>
          <a:endParaRPr lang="ru-RU"/>
        </a:p>
      </dgm:t>
    </dgm:pt>
    <dgm:pt modelId="{90E3A995-0B76-44DE-8CED-277B4C689BA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Плохое состояние дорожного полотна (выбоины, просадки, другие повреждения) – </a:t>
          </a:r>
          <a:r>
            <a:rPr lang="ru-RU" b="1" dirty="0" smtClean="0">
              <a:solidFill>
                <a:srgbClr val="FF0000"/>
              </a:solidFill>
            </a:rPr>
            <a:t>43,58%</a:t>
          </a:r>
          <a:endParaRPr lang="ru-RU" b="1" dirty="0">
            <a:solidFill>
              <a:srgbClr val="FF0000"/>
            </a:solidFill>
          </a:endParaRPr>
        </a:p>
      </dgm:t>
    </dgm:pt>
    <dgm:pt modelId="{6807826A-AC0C-4AE9-8788-3DF9673BC1BB}" type="parTrans" cxnId="{18E15FC8-5CB3-4537-B62D-7A6B2956471E}">
      <dgm:prSet/>
      <dgm:spPr/>
      <dgm:t>
        <a:bodyPr/>
        <a:lstStyle/>
        <a:p>
          <a:endParaRPr lang="ru-RU"/>
        </a:p>
      </dgm:t>
    </dgm:pt>
    <dgm:pt modelId="{C11FF867-53AD-417E-B8E9-7BBE9E34009F}" type="sibTrans" cxnId="{18E15FC8-5CB3-4537-B62D-7A6B2956471E}">
      <dgm:prSet/>
      <dgm:spPr/>
      <dgm:t>
        <a:bodyPr/>
        <a:lstStyle/>
        <a:p>
          <a:endParaRPr lang="ru-RU"/>
        </a:p>
      </dgm:t>
    </dgm:pt>
    <dgm:pt modelId="{4C2EEA3E-445D-4C68-B559-D05859962FE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Отсутствие или малая протяженность дорог с асфальтовым покрытием  </a:t>
          </a:r>
          <a:r>
            <a:rPr lang="ru-RU" b="1" dirty="0" smtClean="0">
              <a:solidFill>
                <a:srgbClr val="FF0000"/>
              </a:solidFill>
            </a:rPr>
            <a:t>23,55%</a:t>
          </a:r>
          <a:endParaRPr lang="ru-RU" b="1" dirty="0">
            <a:solidFill>
              <a:srgbClr val="FF0000"/>
            </a:solidFill>
          </a:endParaRPr>
        </a:p>
      </dgm:t>
    </dgm:pt>
    <dgm:pt modelId="{2A0C3F45-0F4E-435C-A783-4E45F58F1AD9}" type="parTrans" cxnId="{CBE9191E-2968-4ACE-912F-614C91787C71}">
      <dgm:prSet/>
      <dgm:spPr/>
      <dgm:t>
        <a:bodyPr/>
        <a:lstStyle/>
        <a:p>
          <a:endParaRPr lang="ru-RU"/>
        </a:p>
      </dgm:t>
    </dgm:pt>
    <dgm:pt modelId="{0CBB10EF-423C-4063-BCF5-D2C6416708F7}" type="sibTrans" cxnId="{CBE9191E-2968-4ACE-912F-614C91787C71}">
      <dgm:prSet/>
      <dgm:spPr/>
      <dgm:t>
        <a:bodyPr/>
        <a:lstStyle/>
        <a:p>
          <a:endParaRPr lang="ru-RU"/>
        </a:p>
      </dgm:t>
    </dgm:pt>
    <dgm:pt modelId="{FC0F30EC-D0D4-4066-BF12-7C11E128F02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3F6AAA5-6033-4E77-B146-94147A8938A0}" type="parTrans" cxnId="{24987C6D-58DB-4AB1-82A5-ED3C6591B4A1}">
      <dgm:prSet/>
      <dgm:spPr/>
      <dgm:t>
        <a:bodyPr/>
        <a:lstStyle/>
        <a:p>
          <a:endParaRPr lang="ru-RU"/>
        </a:p>
      </dgm:t>
    </dgm:pt>
    <dgm:pt modelId="{49BC0F5B-7484-479D-97E5-2283F4E7EBE6}" type="sibTrans" cxnId="{24987C6D-58DB-4AB1-82A5-ED3C6591B4A1}">
      <dgm:prSet/>
      <dgm:spPr/>
      <dgm:t>
        <a:bodyPr/>
        <a:lstStyle/>
        <a:p>
          <a:endParaRPr lang="ru-RU"/>
        </a:p>
      </dgm:t>
    </dgm:pt>
    <dgm:pt modelId="{F726277D-EBB2-49B8-AE2A-BCF459EF549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Отсутствие или несвоевременная уборка дорог от снега в зимний период, от грязи и мусора в летний период – </a:t>
          </a:r>
          <a:r>
            <a:rPr lang="ru-RU" b="1" dirty="0" smtClean="0">
              <a:solidFill>
                <a:srgbClr val="FF0000"/>
              </a:solidFill>
            </a:rPr>
            <a:t>13,62%</a:t>
          </a:r>
          <a:endParaRPr lang="ru-RU" b="1" dirty="0">
            <a:solidFill>
              <a:srgbClr val="FF0000"/>
            </a:solidFill>
          </a:endParaRPr>
        </a:p>
      </dgm:t>
    </dgm:pt>
    <dgm:pt modelId="{A749359E-557A-4F62-B595-32750785AD33}" type="parTrans" cxnId="{12490DB7-7865-44D3-BF07-85442D536F0B}">
      <dgm:prSet/>
      <dgm:spPr/>
      <dgm:t>
        <a:bodyPr/>
        <a:lstStyle/>
        <a:p>
          <a:endParaRPr lang="ru-RU"/>
        </a:p>
      </dgm:t>
    </dgm:pt>
    <dgm:pt modelId="{A4189328-6FDE-4983-9694-8FE86EF7EE1F}" type="sibTrans" cxnId="{12490DB7-7865-44D3-BF07-85442D536F0B}">
      <dgm:prSet/>
      <dgm:spPr/>
      <dgm:t>
        <a:bodyPr/>
        <a:lstStyle/>
        <a:p>
          <a:endParaRPr lang="ru-RU"/>
        </a:p>
      </dgm:t>
    </dgm:pt>
    <dgm:pt modelId="{FBBFF379-6800-45C8-AAF9-D5F6F6CBB0A6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4FC28C28-AB30-4BBF-9410-F99150E9770F}" type="parTrans" cxnId="{2E19F2FF-B61F-4BE3-979B-53A4088187E7}">
      <dgm:prSet/>
      <dgm:spPr/>
      <dgm:t>
        <a:bodyPr/>
        <a:lstStyle/>
        <a:p>
          <a:endParaRPr lang="ru-RU"/>
        </a:p>
      </dgm:t>
    </dgm:pt>
    <dgm:pt modelId="{08528806-33A1-4C8F-B723-2E0E7F8F2BC9}" type="sibTrans" cxnId="{2E19F2FF-B61F-4BE3-979B-53A4088187E7}">
      <dgm:prSet/>
      <dgm:spPr/>
      <dgm:t>
        <a:bodyPr/>
        <a:lstStyle/>
        <a:p>
          <a:endParaRPr lang="ru-RU"/>
        </a:p>
      </dgm:t>
    </dgm:pt>
    <dgm:pt modelId="{8C59A0D4-F4D6-4BEA-8F74-CBB049AB7E1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Отсутствие или плохая работа ливневой канализации, водостоков – </a:t>
          </a:r>
          <a:r>
            <a:rPr lang="ru-RU" b="1" dirty="0" smtClean="0">
              <a:solidFill>
                <a:srgbClr val="FF0000"/>
              </a:solidFill>
            </a:rPr>
            <a:t>13,45%</a:t>
          </a:r>
          <a:endParaRPr lang="ru-RU" b="1" dirty="0">
            <a:solidFill>
              <a:srgbClr val="FF0000"/>
            </a:solidFill>
          </a:endParaRPr>
        </a:p>
      </dgm:t>
    </dgm:pt>
    <dgm:pt modelId="{5FC0CEBC-7909-4751-8160-A3DBF7F52E6D}" type="parTrans" cxnId="{A7D89F4D-29CC-4929-AB03-5C29A099FF2E}">
      <dgm:prSet/>
      <dgm:spPr/>
      <dgm:t>
        <a:bodyPr/>
        <a:lstStyle/>
        <a:p>
          <a:endParaRPr lang="ru-RU"/>
        </a:p>
      </dgm:t>
    </dgm:pt>
    <dgm:pt modelId="{C5DC3579-7396-4323-86B4-2936D5DEEEDC}" type="sibTrans" cxnId="{A7D89F4D-29CC-4929-AB03-5C29A099FF2E}">
      <dgm:prSet/>
      <dgm:spPr/>
      <dgm:t>
        <a:bodyPr/>
        <a:lstStyle/>
        <a:p>
          <a:endParaRPr lang="ru-RU"/>
        </a:p>
      </dgm:t>
    </dgm:pt>
    <dgm:pt modelId="{80D22493-7A0B-4DF9-A534-50E0D5ED458B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24C1FEB-95EA-4393-8A4D-138DAC4459E5}" type="parTrans" cxnId="{A724793D-B009-4C2C-A4B4-7E5F7FC40245}">
      <dgm:prSet/>
      <dgm:spPr/>
      <dgm:t>
        <a:bodyPr/>
        <a:lstStyle/>
        <a:p>
          <a:endParaRPr lang="ru-RU"/>
        </a:p>
      </dgm:t>
    </dgm:pt>
    <dgm:pt modelId="{040DA73A-867F-4618-93F9-FF04FDF53C72}" type="sibTrans" cxnId="{A724793D-B009-4C2C-A4B4-7E5F7FC40245}">
      <dgm:prSet/>
      <dgm:spPr/>
      <dgm:t>
        <a:bodyPr/>
        <a:lstStyle/>
        <a:p>
          <a:endParaRPr lang="ru-RU"/>
        </a:p>
      </dgm:t>
    </dgm:pt>
    <dgm:pt modelId="{C64AA8E5-B7A7-4BCC-A865-FA1CB211D17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Отсутствие или повреждение разметки на дорогах – </a:t>
          </a:r>
          <a:r>
            <a:rPr lang="ru-RU" b="1" dirty="0" smtClean="0">
              <a:solidFill>
                <a:srgbClr val="FF0000"/>
              </a:solidFill>
            </a:rPr>
            <a:t>4%</a:t>
          </a:r>
          <a:endParaRPr lang="ru-RU" b="1" dirty="0">
            <a:solidFill>
              <a:srgbClr val="FF0000"/>
            </a:solidFill>
          </a:endParaRPr>
        </a:p>
      </dgm:t>
    </dgm:pt>
    <dgm:pt modelId="{DF072E88-7E9A-48CB-97B8-C4195553A1EE}" type="parTrans" cxnId="{85BA0223-2174-4C15-91D8-6762FCE73CB3}">
      <dgm:prSet/>
      <dgm:spPr/>
      <dgm:t>
        <a:bodyPr/>
        <a:lstStyle/>
        <a:p>
          <a:endParaRPr lang="ru-RU"/>
        </a:p>
      </dgm:t>
    </dgm:pt>
    <dgm:pt modelId="{53A676FF-8697-4F74-B819-18FBC00CE503}" type="sibTrans" cxnId="{85BA0223-2174-4C15-91D8-6762FCE73CB3}">
      <dgm:prSet/>
      <dgm:spPr/>
      <dgm:t>
        <a:bodyPr/>
        <a:lstStyle/>
        <a:p>
          <a:endParaRPr lang="ru-RU"/>
        </a:p>
      </dgm:t>
    </dgm:pt>
    <dgm:pt modelId="{D4992D41-6FB9-4B19-91FF-13FD0803D56B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3E836EA9-BFF1-4E71-9EF2-88E5490D852E}" type="parTrans" cxnId="{FD6CE346-9151-422B-848E-ABF75F72F8A6}">
      <dgm:prSet/>
      <dgm:spPr/>
      <dgm:t>
        <a:bodyPr/>
        <a:lstStyle/>
        <a:p>
          <a:endParaRPr lang="ru-RU"/>
        </a:p>
      </dgm:t>
    </dgm:pt>
    <dgm:pt modelId="{E9B92A57-576C-42AA-9085-9F22E18B31EA}" type="sibTrans" cxnId="{FD6CE346-9151-422B-848E-ABF75F72F8A6}">
      <dgm:prSet/>
      <dgm:spPr/>
      <dgm:t>
        <a:bodyPr/>
        <a:lstStyle/>
        <a:p>
          <a:endParaRPr lang="ru-RU"/>
        </a:p>
      </dgm:t>
    </dgm:pt>
    <dgm:pt modelId="{8A85EEBD-516D-4A59-B163-FE3BC725CF9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Отсутствие или повреждение дорожных знаков, указателей, светофоров, пешеходных переходов – </a:t>
          </a:r>
          <a:r>
            <a:rPr lang="ru-RU" b="1" dirty="0" smtClean="0">
              <a:solidFill>
                <a:srgbClr val="FF0000"/>
              </a:solidFill>
            </a:rPr>
            <a:t>1,80%</a:t>
          </a:r>
          <a:endParaRPr lang="ru-RU" b="1" dirty="0">
            <a:solidFill>
              <a:srgbClr val="FF0000"/>
            </a:solidFill>
          </a:endParaRPr>
        </a:p>
      </dgm:t>
    </dgm:pt>
    <dgm:pt modelId="{D56E4A0F-CA0E-47BA-B298-6A7D727ACFFF}" type="parTrans" cxnId="{10FF7A6C-E176-465E-88ED-5A8A27564C24}">
      <dgm:prSet/>
      <dgm:spPr/>
      <dgm:t>
        <a:bodyPr/>
        <a:lstStyle/>
        <a:p>
          <a:endParaRPr lang="ru-RU"/>
        </a:p>
      </dgm:t>
    </dgm:pt>
    <dgm:pt modelId="{D43BED80-E2BC-4DBA-98E4-102486452FDE}" type="sibTrans" cxnId="{10FF7A6C-E176-465E-88ED-5A8A27564C24}">
      <dgm:prSet/>
      <dgm:spPr/>
      <dgm:t>
        <a:bodyPr/>
        <a:lstStyle/>
        <a:p>
          <a:endParaRPr lang="ru-RU"/>
        </a:p>
      </dgm:t>
    </dgm:pt>
    <dgm:pt modelId="{4FB3C5A7-7FCF-43E6-ABCF-863C9D98E43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28A27EF-4E6C-481E-B6D6-5362AA2C97EE}" type="sibTrans" cxnId="{B08B0CD8-B880-478A-BA7C-48C0AB17C769}">
      <dgm:prSet/>
      <dgm:spPr/>
      <dgm:t>
        <a:bodyPr/>
        <a:lstStyle/>
        <a:p>
          <a:endParaRPr lang="ru-RU"/>
        </a:p>
      </dgm:t>
    </dgm:pt>
    <dgm:pt modelId="{D9007B68-FE04-48EB-8284-2267825688FE}" type="parTrans" cxnId="{B08B0CD8-B880-478A-BA7C-48C0AB17C769}">
      <dgm:prSet/>
      <dgm:spPr/>
      <dgm:t>
        <a:bodyPr/>
        <a:lstStyle/>
        <a:p>
          <a:endParaRPr lang="ru-RU"/>
        </a:p>
      </dgm:t>
    </dgm:pt>
    <dgm:pt modelId="{96E21AF9-D1E9-4B71-BB79-64D701B97C61}" type="pres">
      <dgm:prSet presAssocID="{CAC5FA3B-6789-4B5D-957E-D70AA0ABF0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EF8E74-C27B-465D-8CC4-266801A10EFC}" type="pres">
      <dgm:prSet presAssocID="{F68F28CE-3BFA-4C87-8226-EFDD8885AB1C}" presName="composite" presStyleCnt="0"/>
      <dgm:spPr/>
    </dgm:pt>
    <dgm:pt modelId="{257915A8-8928-4826-AD4E-BD247A2A4810}" type="pres">
      <dgm:prSet presAssocID="{F68F28CE-3BFA-4C87-8226-EFDD8885AB1C}" presName="parentText" presStyleLbl="alignNode1" presStyleIdx="0" presStyleCnt="6" custLinFactX="-102660" custLinFactNeighborX="-200000" custLinFactNeighborY="-184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BFFBC-7BDD-43B2-9888-7BF48CFFC8DA}" type="pres">
      <dgm:prSet presAssocID="{F68F28CE-3BFA-4C87-8226-EFDD8885AB1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C3C62-01BC-40E3-82AC-CC9A154CCBA7}" type="pres">
      <dgm:prSet presAssocID="{B1BC92F7-B6B3-4871-817C-AD1F22DEA73B}" presName="sp" presStyleCnt="0"/>
      <dgm:spPr/>
    </dgm:pt>
    <dgm:pt modelId="{164148F1-6D46-4D75-B9B0-4C76689B7CD8}" type="pres">
      <dgm:prSet presAssocID="{4FB3C5A7-7FCF-43E6-ABCF-863C9D98E431}" presName="composite" presStyleCnt="0"/>
      <dgm:spPr/>
    </dgm:pt>
    <dgm:pt modelId="{FC8FE38F-2381-438A-A0C0-BADEB3BFB3D1}" type="pres">
      <dgm:prSet presAssocID="{4FB3C5A7-7FCF-43E6-ABCF-863C9D98E43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37334-FB8C-4EE6-8B95-371541D44398}" type="pres">
      <dgm:prSet presAssocID="{4FB3C5A7-7FCF-43E6-ABCF-863C9D98E43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8419E-07CF-4980-8BAE-92F67A4BB1D2}" type="pres">
      <dgm:prSet presAssocID="{628A27EF-4E6C-481E-B6D6-5362AA2C97EE}" presName="sp" presStyleCnt="0"/>
      <dgm:spPr/>
    </dgm:pt>
    <dgm:pt modelId="{6CDFBBFF-1B42-4F95-94AA-1750DE6A563F}" type="pres">
      <dgm:prSet presAssocID="{FC0F30EC-D0D4-4066-BF12-7C11E128F02A}" presName="composite" presStyleCnt="0"/>
      <dgm:spPr/>
    </dgm:pt>
    <dgm:pt modelId="{ED67A14A-A999-4B5A-A1FC-7542DE7D050A}" type="pres">
      <dgm:prSet presAssocID="{FC0F30EC-D0D4-4066-BF12-7C11E128F02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465A8-A284-406D-8568-AA78E9BCE39A}" type="pres">
      <dgm:prSet presAssocID="{FC0F30EC-D0D4-4066-BF12-7C11E128F02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64E6B-8CE3-4C3E-AA19-8FBA57E1B597}" type="pres">
      <dgm:prSet presAssocID="{49BC0F5B-7484-479D-97E5-2283F4E7EBE6}" presName="sp" presStyleCnt="0"/>
      <dgm:spPr/>
    </dgm:pt>
    <dgm:pt modelId="{45D34010-2B25-48DA-8389-DB200263CCC1}" type="pres">
      <dgm:prSet presAssocID="{FBBFF379-6800-45C8-AAF9-D5F6F6CBB0A6}" presName="composite" presStyleCnt="0"/>
      <dgm:spPr/>
    </dgm:pt>
    <dgm:pt modelId="{DAA0755C-6C8D-4EFF-9772-EB5B92D119A4}" type="pres">
      <dgm:prSet presAssocID="{FBBFF379-6800-45C8-AAF9-D5F6F6CBB0A6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A3D67-65E0-41C8-A331-210427202118}" type="pres">
      <dgm:prSet presAssocID="{FBBFF379-6800-45C8-AAF9-D5F6F6CBB0A6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E2220-61EC-4C41-9567-BBEF16670CBA}" type="pres">
      <dgm:prSet presAssocID="{08528806-33A1-4C8F-B723-2E0E7F8F2BC9}" presName="sp" presStyleCnt="0"/>
      <dgm:spPr/>
    </dgm:pt>
    <dgm:pt modelId="{FC8490BF-CECD-4A59-9E4D-6EC255FECD49}" type="pres">
      <dgm:prSet presAssocID="{80D22493-7A0B-4DF9-A534-50E0D5ED458B}" presName="composite" presStyleCnt="0"/>
      <dgm:spPr/>
    </dgm:pt>
    <dgm:pt modelId="{9A7EB611-5A72-47E6-A92B-13D08A1F7C39}" type="pres">
      <dgm:prSet presAssocID="{80D22493-7A0B-4DF9-A534-50E0D5ED458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5105B-6138-46F2-86A0-10058E6AD71D}" type="pres">
      <dgm:prSet presAssocID="{80D22493-7A0B-4DF9-A534-50E0D5ED458B}" presName="descendantText" presStyleLbl="alignAcc1" presStyleIdx="4" presStyleCnt="6" custLinFactNeighborX="-802" custLinFactNeighborY="-8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3B1A9-7AB6-4636-838A-7F9DA3A72AE5}" type="pres">
      <dgm:prSet presAssocID="{040DA73A-867F-4618-93F9-FF04FDF53C72}" presName="sp" presStyleCnt="0"/>
      <dgm:spPr/>
    </dgm:pt>
    <dgm:pt modelId="{B45625D4-F67B-4277-BB3D-3973EB231027}" type="pres">
      <dgm:prSet presAssocID="{D4992D41-6FB9-4B19-91FF-13FD0803D56B}" presName="composite" presStyleCnt="0"/>
      <dgm:spPr/>
    </dgm:pt>
    <dgm:pt modelId="{FE588D1D-C9BB-4EE2-9768-0E1AB06D6DC8}" type="pres">
      <dgm:prSet presAssocID="{D4992D41-6FB9-4B19-91FF-13FD0803D56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C6174-4431-4958-80E1-C18BB61F2179}" type="pres">
      <dgm:prSet presAssocID="{D4992D41-6FB9-4B19-91FF-13FD0803D56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A2106D-C896-415A-9214-AE0E724834C6}" type="presOf" srcId="{CAC5FA3B-6789-4B5D-957E-D70AA0ABF088}" destId="{96E21AF9-D1E9-4B71-BB79-64D701B97C61}" srcOrd="0" destOrd="0" presId="urn:microsoft.com/office/officeart/2005/8/layout/chevron2"/>
    <dgm:cxn modelId="{30ADDEDB-A85D-4671-90F6-37DF813C942A}" type="presOf" srcId="{80D22493-7A0B-4DF9-A534-50E0D5ED458B}" destId="{9A7EB611-5A72-47E6-A92B-13D08A1F7C39}" srcOrd="0" destOrd="0" presId="urn:microsoft.com/office/officeart/2005/8/layout/chevron2"/>
    <dgm:cxn modelId="{8405E5EC-809B-4309-9C14-C417DB425A0D}" type="presOf" srcId="{F68F28CE-3BFA-4C87-8226-EFDD8885AB1C}" destId="{257915A8-8928-4826-AD4E-BD247A2A4810}" srcOrd="0" destOrd="0" presId="urn:microsoft.com/office/officeart/2005/8/layout/chevron2"/>
    <dgm:cxn modelId="{A724793D-B009-4C2C-A4B4-7E5F7FC40245}" srcId="{CAC5FA3B-6789-4B5D-957E-D70AA0ABF088}" destId="{80D22493-7A0B-4DF9-A534-50E0D5ED458B}" srcOrd="4" destOrd="0" parTransId="{F24C1FEB-95EA-4393-8A4D-138DAC4459E5}" sibTransId="{040DA73A-867F-4618-93F9-FF04FDF53C72}"/>
    <dgm:cxn modelId="{0D38413B-3E24-4C77-B2F3-1CE574B87B01}" type="presOf" srcId="{90E3A995-0B76-44DE-8CED-277B4C689BAA}" destId="{867BFFBC-7BDD-43B2-9888-7BF48CFFC8DA}" srcOrd="0" destOrd="0" presId="urn:microsoft.com/office/officeart/2005/8/layout/chevron2"/>
    <dgm:cxn modelId="{F5C67EA8-95E7-4DAC-8D86-A822AB7B990D}" srcId="{CAC5FA3B-6789-4B5D-957E-D70AA0ABF088}" destId="{F68F28CE-3BFA-4C87-8226-EFDD8885AB1C}" srcOrd="0" destOrd="0" parTransId="{AA6FA876-C0C5-4455-B706-4E8FCDF046EA}" sibTransId="{B1BC92F7-B6B3-4871-817C-AD1F22DEA73B}"/>
    <dgm:cxn modelId="{85BA0223-2174-4C15-91D8-6762FCE73CB3}" srcId="{80D22493-7A0B-4DF9-A534-50E0D5ED458B}" destId="{C64AA8E5-B7A7-4BCC-A865-FA1CB211D170}" srcOrd="0" destOrd="0" parTransId="{DF072E88-7E9A-48CB-97B8-C4195553A1EE}" sibTransId="{53A676FF-8697-4F74-B819-18FBC00CE503}"/>
    <dgm:cxn modelId="{12490DB7-7865-44D3-BF07-85442D536F0B}" srcId="{FC0F30EC-D0D4-4066-BF12-7C11E128F02A}" destId="{F726277D-EBB2-49B8-AE2A-BCF459EF5491}" srcOrd="0" destOrd="0" parTransId="{A749359E-557A-4F62-B595-32750785AD33}" sibTransId="{A4189328-6FDE-4983-9694-8FE86EF7EE1F}"/>
    <dgm:cxn modelId="{CBE9191E-2968-4ACE-912F-614C91787C71}" srcId="{4FB3C5A7-7FCF-43E6-ABCF-863C9D98E431}" destId="{4C2EEA3E-445D-4C68-B559-D05859962FEE}" srcOrd="0" destOrd="0" parTransId="{2A0C3F45-0F4E-435C-A783-4E45F58F1AD9}" sibTransId="{0CBB10EF-423C-4063-BCF5-D2C6416708F7}"/>
    <dgm:cxn modelId="{10FF7A6C-E176-465E-88ED-5A8A27564C24}" srcId="{D4992D41-6FB9-4B19-91FF-13FD0803D56B}" destId="{8A85EEBD-516D-4A59-B163-FE3BC725CF9D}" srcOrd="0" destOrd="0" parTransId="{D56E4A0F-CA0E-47BA-B298-6A7D727ACFFF}" sibTransId="{D43BED80-E2BC-4DBA-98E4-102486452FDE}"/>
    <dgm:cxn modelId="{2B416748-1849-4913-A8D6-E6DF11966B61}" type="presOf" srcId="{D4992D41-6FB9-4B19-91FF-13FD0803D56B}" destId="{FE588D1D-C9BB-4EE2-9768-0E1AB06D6DC8}" srcOrd="0" destOrd="0" presId="urn:microsoft.com/office/officeart/2005/8/layout/chevron2"/>
    <dgm:cxn modelId="{322A9021-2D42-40D3-BFF0-5FD4E86088B7}" type="presOf" srcId="{4FB3C5A7-7FCF-43E6-ABCF-863C9D98E431}" destId="{FC8FE38F-2381-438A-A0C0-BADEB3BFB3D1}" srcOrd="0" destOrd="0" presId="urn:microsoft.com/office/officeart/2005/8/layout/chevron2"/>
    <dgm:cxn modelId="{D63CC64A-5E31-40BC-9BF1-B2EF82BE27D2}" type="presOf" srcId="{FBBFF379-6800-45C8-AAF9-D5F6F6CBB0A6}" destId="{DAA0755C-6C8D-4EFF-9772-EB5B92D119A4}" srcOrd="0" destOrd="0" presId="urn:microsoft.com/office/officeart/2005/8/layout/chevron2"/>
    <dgm:cxn modelId="{52992A69-0125-48B6-900B-7CA52593D80D}" type="presOf" srcId="{C64AA8E5-B7A7-4BCC-A865-FA1CB211D170}" destId="{6255105B-6138-46F2-86A0-10058E6AD71D}" srcOrd="0" destOrd="0" presId="urn:microsoft.com/office/officeart/2005/8/layout/chevron2"/>
    <dgm:cxn modelId="{3B628DBE-E44A-4E7F-B680-B83145083B8C}" type="presOf" srcId="{4C2EEA3E-445D-4C68-B559-D05859962FEE}" destId="{B4C37334-FB8C-4EE6-8B95-371541D44398}" srcOrd="0" destOrd="0" presId="urn:microsoft.com/office/officeart/2005/8/layout/chevron2"/>
    <dgm:cxn modelId="{24987C6D-58DB-4AB1-82A5-ED3C6591B4A1}" srcId="{CAC5FA3B-6789-4B5D-957E-D70AA0ABF088}" destId="{FC0F30EC-D0D4-4066-BF12-7C11E128F02A}" srcOrd="2" destOrd="0" parTransId="{73F6AAA5-6033-4E77-B146-94147A8938A0}" sibTransId="{49BC0F5B-7484-479D-97E5-2283F4E7EBE6}"/>
    <dgm:cxn modelId="{18E15FC8-5CB3-4537-B62D-7A6B2956471E}" srcId="{F68F28CE-3BFA-4C87-8226-EFDD8885AB1C}" destId="{90E3A995-0B76-44DE-8CED-277B4C689BAA}" srcOrd="0" destOrd="0" parTransId="{6807826A-AC0C-4AE9-8788-3DF9673BC1BB}" sibTransId="{C11FF867-53AD-417E-B8E9-7BBE9E34009F}"/>
    <dgm:cxn modelId="{FD6CE346-9151-422B-848E-ABF75F72F8A6}" srcId="{CAC5FA3B-6789-4B5D-957E-D70AA0ABF088}" destId="{D4992D41-6FB9-4B19-91FF-13FD0803D56B}" srcOrd="5" destOrd="0" parTransId="{3E836EA9-BFF1-4E71-9EF2-88E5490D852E}" sibTransId="{E9B92A57-576C-42AA-9085-9F22E18B31EA}"/>
    <dgm:cxn modelId="{4413C54C-BAE2-4F54-8B7B-6BBB03E716B0}" type="presOf" srcId="{FC0F30EC-D0D4-4066-BF12-7C11E128F02A}" destId="{ED67A14A-A999-4B5A-A1FC-7542DE7D050A}" srcOrd="0" destOrd="0" presId="urn:microsoft.com/office/officeart/2005/8/layout/chevron2"/>
    <dgm:cxn modelId="{E16F6BF8-4FEE-474F-92B2-7220FA66EF22}" type="presOf" srcId="{8A85EEBD-516D-4A59-B163-FE3BC725CF9D}" destId="{AEBC6174-4431-4958-80E1-C18BB61F2179}" srcOrd="0" destOrd="0" presId="urn:microsoft.com/office/officeart/2005/8/layout/chevron2"/>
    <dgm:cxn modelId="{2E19F2FF-B61F-4BE3-979B-53A4088187E7}" srcId="{CAC5FA3B-6789-4B5D-957E-D70AA0ABF088}" destId="{FBBFF379-6800-45C8-AAF9-D5F6F6CBB0A6}" srcOrd="3" destOrd="0" parTransId="{4FC28C28-AB30-4BBF-9410-F99150E9770F}" sibTransId="{08528806-33A1-4C8F-B723-2E0E7F8F2BC9}"/>
    <dgm:cxn modelId="{00481008-83EB-4A8E-BC7B-57EFD39654A5}" type="presOf" srcId="{F726277D-EBB2-49B8-AE2A-BCF459EF5491}" destId="{358465A8-A284-406D-8568-AA78E9BCE39A}" srcOrd="0" destOrd="0" presId="urn:microsoft.com/office/officeart/2005/8/layout/chevron2"/>
    <dgm:cxn modelId="{EC9FF168-6E46-453E-AD70-18B411599C97}" type="presOf" srcId="{8C59A0D4-F4D6-4BEA-8F74-CBB049AB7E1D}" destId="{29BA3D67-65E0-41C8-A331-210427202118}" srcOrd="0" destOrd="0" presId="urn:microsoft.com/office/officeart/2005/8/layout/chevron2"/>
    <dgm:cxn modelId="{A7D89F4D-29CC-4929-AB03-5C29A099FF2E}" srcId="{FBBFF379-6800-45C8-AAF9-D5F6F6CBB0A6}" destId="{8C59A0D4-F4D6-4BEA-8F74-CBB049AB7E1D}" srcOrd="0" destOrd="0" parTransId="{5FC0CEBC-7909-4751-8160-A3DBF7F52E6D}" sibTransId="{C5DC3579-7396-4323-86B4-2936D5DEEEDC}"/>
    <dgm:cxn modelId="{B08B0CD8-B880-478A-BA7C-48C0AB17C769}" srcId="{CAC5FA3B-6789-4B5D-957E-D70AA0ABF088}" destId="{4FB3C5A7-7FCF-43E6-ABCF-863C9D98E431}" srcOrd="1" destOrd="0" parTransId="{D9007B68-FE04-48EB-8284-2267825688FE}" sibTransId="{628A27EF-4E6C-481E-B6D6-5362AA2C97EE}"/>
    <dgm:cxn modelId="{6E197526-3019-46A1-900E-737FF56FF4D0}" type="presParOf" srcId="{96E21AF9-D1E9-4B71-BB79-64D701B97C61}" destId="{D5EF8E74-C27B-465D-8CC4-266801A10EFC}" srcOrd="0" destOrd="0" presId="urn:microsoft.com/office/officeart/2005/8/layout/chevron2"/>
    <dgm:cxn modelId="{46FEEECB-3555-4E9B-8BAF-1A959D93FB1E}" type="presParOf" srcId="{D5EF8E74-C27B-465D-8CC4-266801A10EFC}" destId="{257915A8-8928-4826-AD4E-BD247A2A4810}" srcOrd="0" destOrd="0" presId="urn:microsoft.com/office/officeart/2005/8/layout/chevron2"/>
    <dgm:cxn modelId="{C7353DA9-02FA-4D43-959F-2C5EDDCAD07D}" type="presParOf" srcId="{D5EF8E74-C27B-465D-8CC4-266801A10EFC}" destId="{867BFFBC-7BDD-43B2-9888-7BF48CFFC8DA}" srcOrd="1" destOrd="0" presId="urn:microsoft.com/office/officeart/2005/8/layout/chevron2"/>
    <dgm:cxn modelId="{D0381786-0426-4088-B151-0F01A25A210F}" type="presParOf" srcId="{96E21AF9-D1E9-4B71-BB79-64D701B97C61}" destId="{D08C3C62-01BC-40E3-82AC-CC9A154CCBA7}" srcOrd="1" destOrd="0" presId="urn:microsoft.com/office/officeart/2005/8/layout/chevron2"/>
    <dgm:cxn modelId="{87AC3E8F-171D-422E-80CC-0D9C74BC4C8E}" type="presParOf" srcId="{96E21AF9-D1E9-4B71-BB79-64D701B97C61}" destId="{164148F1-6D46-4D75-B9B0-4C76689B7CD8}" srcOrd="2" destOrd="0" presId="urn:microsoft.com/office/officeart/2005/8/layout/chevron2"/>
    <dgm:cxn modelId="{5E2584DC-C031-4F7F-B935-831A675F229A}" type="presParOf" srcId="{164148F1-6D46-4D75-B9B0-4C76689B7CD8}" destId="{FC8FE38F-2381-438A-A0C0-BADEB3BFB3D1}" srcOrd="0" destOrd="0" presId="urn:microsoft.com/office/officeart/2005/8/layout/chevron2"/>
    <dgm:cxn modelId="{28CAF146-87FD-4FAC-A0BA-AB276AD2403A}" type="presParOf" srcId="{164148F1-6D46-4D75-B9B0-4C76689B7CD8}" destId="{B4C37334-FB8C-4EE6-8B95-371541D44398}" srcOrd="1" destOrd="0" presId="urn:microsoft.com/office/officeart/2005/8/layout/chevron2"/>
    <dgm:cxn modelId="{C1F423FC-3FD4-49D0-AC31-B489F996F13F}" type="presParOf" srcId="{96E21AF9-D1E9-4B71-BB79-64D701B97C61}" destId="{4B58419E-07CF-4980-8BAE-92F67A4BB1D2}" srcOrd="3" destOrd="0" presId="urn:microsoft.com/office/officeart/2005/8/layout/chevron2"/>
    <dgm:cxn modelId="{A0DDB12F-E500-4ADA-9CA3-F053B5DE805F}" type="presParOf" srcId="{96E21AF9-D1E9-4B71-BB79-64D701B97C61}" destId="{6CDFBBFF-1B42-4F95-94AA-1750DE6A563F}" srcOrd="4" destOrd="0" presId="urn:microsoft.com/office/officeart/2005/8/layout/chevron2"/>
    <dgm:cxn modelId="{740B8F49-6620-49DF-8B77-577D13D3AE23}" type="presParOf" srcId="{6CDFBBFF-1B42-4F95-94AA-1750DE6A563F}" destId="{ED67A14A-A999-4B5A-A1FC-7542DE7D050A}" srcOrd="0" destOrd="0" presId="urn:microsoft.com/office/officeart/2005/8/layout/chevron2"/>
    <dgm:cxn modelId="{8A9AC0F8-CF26-4E63-A946-A3F3BB58B96D}" type="presParOf" srcId="{6CDFBBFF-1B42-4F95-94AA-1750DE6A563F}" destId="{358465A8-A284-406D-8568-AA78E9BCE39A}" srcOrd="1" destOrd="0" presId="urn:microsoft.com/office/officeart/2005/8/layout/chevron2"/>
    <dgm:cxn modelId="{CB96E934-CEA3-4AA1-887F-6E65E0BF914E}" type="presParOf" srcId="{96E21AF9-D1E9-4B71-BB79-64D701B97C61}" destId="{F1264E6B-8CE3-4C3E-AA19-8FBA57E1B597}" srcOrd="5" destOrd="0" presId="urn:microsoft.com/office/officeart/2005/8/layout/chevron2"/>
    <dgm:cxn modelId="{BE6AE8C7-7508-456E-A408-A97CDEF35FE4}" type="presParOf" srcId="{96E21AF9-D1E9-4B71-BB79-64D701B97C61}" destId="{45D34010-2B25-48DA-8389-DB200263CCC1}" srcOrd="6" destOrd="0" presId="urn:microsoft.com/office/officeart/2005/8/layout/chevron2"/>
    <dgm:cxn modelId="{FA268766-9A6C-4265-A7CF-80E77A969C53}" type="presParOf" srcId="{45D34010-2B25-48DA-8389-DB200263CCC1}" destId="{DAA0755C-6C8D-4EFF-9772-EB5B92D119A4}" srcOrd="0" destOrd="0" presId="urn:microsoft.com/office/officeart/2005/8/layout/chevron2"/>
    <dgm:cxn modelId="{F0BB010C-4B85-49BB-8276-0399F75D7585}" type="presParOf" srcId="{45D34010-2B25-48DA-8389-DB200263CCC1}" destId="{29BA3D67-65E0-41C8-A331-210427202118}" srcOrd="1" destOrd="0" presId="urn:microsoft.com/office/officeart/2005/8/layout/chevron2"/>
    <dgm:cxn modelId="{F2E65973-4F95-4766-8FD6-EE5823A39300}" type="presParOf" srcId="{96E21AF9-D1E9-4B71-BB79-64D701B97C61}" destId="{E3EE2220-61EC-4C41-9567-BBEF16670CBA}" srcOrd="7" destOrd="0" presId="urn:microsoft.com/office/officeart/2005/8/layout/chevron2"/>
    <dgm:cxn modelId="{B55EC190-796B-4C51-9112-E36748E59832}" type="presParOf" srcId="{96E21AF9-D1E9-4B71-BB79-64D701B97C61}" destId="{FC8490BF-CECD-4A59-9E4D-6EC255FECD49}" srcOrd="8" destOrd="0" presId="urn:microsoft.com/office/officeart/2005/8/layout/chevron2"/>
    <dgm:cxn modelId="{CF03E679-70F4-46E4-B427-F44486B3C5DE}" type="presParOf" srcId="{FC8490BF-CECD-4A59-9E4D-6EC255FECD49}" destId="{9A7EB611-5A72-47E6-A92B-13D08A1F7C39}" srcOrd="0" destOrd="0" presId="urn:microsoft.com/office/officeart/2005/8/layout/chevron2"/>
    <dgm:cxn modelId="{C8BB0893-3345-4A50-9947-B028E9E8CCF9}" type="presParOf" srcId="{FC8490BF-CECD-4A59-9E4D-6EC255FECD49}" destId="{6255105B-6138-46F2-86A0-10058E6AD71D}" srcOrd="1" destOrd="0" presId="urn:microsoft.com/office/officeart/2005/8/layout/chevron2"/>
    <dgm:cxn modelId="{B5858AAF-20AD-4EEE-829C-F1C03F2A2197}" type="presParOf" srcId="{96E21AF9-D1E9-4B71-BB79-64D701B97C61}" destId="{1463B1A9-7AB6-4636-838A-7F9DA3A72AE5}" srcOrd="9" destOrd="0" presId="urn:microsoft.com/office/officeart/2005/8/layout/chevron2"/>
    <dgm:cxn modelId="{46B88F3E-CC3B-443D-A8CE-EE8C05858F90}" type="presParOf" srcId="{96E21AF9-D1E9-4B71-BB79-64D701B97C61}" destId="{B45625D4-F67B-4277-BB3D-3973EB231027}" srcOrd="10" destOrd="0" presId="urn:microsoft.com/office/officeart/2005/8/layout/chevron2"/>
    <dgm:cxn modelId="{9378385A-7854-4CFA-9345-23E925F64A50}" type="presParOf" srcId="{B45625D4-F67B-4277-BB3D-3973EB231027}" destId="{FE588D1D-C9BB-4EE2-9768-0E1AB06D6DC8}" srcOrd="0" destOrd="0" presId="urn:microsoft.com/office/officeart/2005/8/layout/chevron2"/>
    <dgm:cxn modelId="{14C5E005-0B32-4E1A-80C4-C8C946469BBA}" type="presParOf" srcId="{B45625D4-F67B-4277-BB3D-3973EB231027}" destId="{AEBC6174-4431-4958-80E1-C18BB61F21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F69F8E-05BE-4A4F-B4B2-58331BCA8F5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169D39-C095-4A75-BDE7-B4D3D2AB0CD5}">
      <dgm:prSet phldrT="[Текст]" custT="1"/>
      <dgm:spPr/>
      <dgm:t>
        <a:bodyPr/>
        <a:lstStyle/>
        <a:p>
          <a:r>
            <a:rPr lang="ru-RU" sz="1600" b="1" dirty="0" smtClean="0"/>
            <a:t>ТЕПЛОСНАБЖЕНИЕ</a:t>
          </a:r>
          <a:endParaRPr lang="ru-RU" sz="1600" b="1" dirty="0"/>
        </a:p>
      </dgm:t>
    </dgm:pt>
    <dgm:pt modelId="{EF4A0570-712E-4C2B-A6D3-635C87F716DA}" type="parTrans" cxnId="{3F11F7DE-21B6-46AD-A40B-03C297D7319A}">
      <dgm:prSet/>
      <dgm:spPr/>
      <dgm:t>
        <a:bodyPr/>
        <a:lstStyle/>
        <a:p>
          <a:endParaRPr lang="ru-RU"/>
        </a:p>
      </dgm:t>
    </dgm:pt>
    <dgm:pt modelId="{FA88C0F4-2E79-4C85-AA4A-A3C79ABC2EA8}" type="sibTrans" cxnId="{3F11F7DE-21B6-46AD-A40B-03C297D7319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91038D0-6CD3-4BD3-B9CE-9902073EDE99}">
      <dgm:prSet phldrT="[Текст]" custT="1"/>
      <dgm:spPr/>
      <dgm:t>
        <a:bodyPr/>
        <a:lstStyle/>
        <a:p>
          <a:r>
            <a:rPr lang="ru-RU" sz="1200" dirty="0" smtClean="0"/>
            <a:t>- Высокая стоимость услуг теплоснабжения – </a:t>
          </a:r>
          <a:r>
            <a:rPr lang="ru-RU" sz="1200" b="1" dirty="0" smtClean="0">
              <a:solidFill>
                <a:srgbClr val="FF0000"/>
              </a:solidFill>
            </a:rPr>
            <a:t>25,33%</a:t>
          </a:r>
          <a:endParaRPr lang="ru-RU" sz="1200" b="1" dirty="0">
            <a:solidFill>
              <a:srgbClr val="FF0000"/>
            </a:solidFill>
          </a:endParaRPr>
        </a:p>
      </dgm:t>
    </dgm:pt>
    <dgm:pt modelId="{65C1E769-D4F3-4537-B200-E7DA349D5A9B}" type="parTrans" cxnId="{C33ED81B-5186-4B0D-B053-944C5FCE940E}">
      <dgm:prSet/>
      <dgm:spPr/>
      <dgm:t>
        <a:bodyPr/>
        <a:lstStyle/>
        <a:p>
          <a:endParaRPr lang="ru-RU"/>
        </a:p>
      </dgm:t>
    </dgm:pt>
    <dgm:pt modelId="{4C031F79-8E65-466B-9CB4-FD1D5556691C}" type="sibTrans" cxnId="{C33ED81B-5186-4B0D-B053-944C5FCE940E}">
      <dgm:prSet/>
      <dgm:spPr/>
      <dgm:t>
        <a:bodyPr/>
        <a:lstStyle/>
        <a:p>
          <a:endParaRPr lang="ru-RU"/>
        </a:p>
      </dgm:t>
    </dgm:pt>
    <dgm:pt modelId="{695C98FF-9680-469A-B1E7-B24D7A3CEE89}">
      <dgm:prSet phldrT="[Текст]" custT="1"/>
      <dgm:spPr/>
      <dgm:t>
        <a:bodyPr/>
        <a:lstStyle/>
        <a:p>
          <a:r>
            <a:rPr lang="ru-RU" sz="1600" b="1" dirty="0" smtClean="0"/>
            <a:t>ВОДОСНАБЖЕНИЕ</a:t>
          </a:r>
          <a:endParaRPr lang="ru-RU" sz="1600" b="1" dirty="0"/>
        </a:p>
      </dgm:t>
    </dgm:pt>
    <dgm:pt modelId="{F252CD2C-940F-48D3-B165-F6EAF865A754}" type="parTrans" cxnId="{0918C17F-6794-41C4-8FEA-1100802F7A52}">
      <dgm:prSet/>
      <dgm:spPr/>
      <dgm:t>
        <a:bodyPr/>
        <a:lstStyle/>
        <a:p>
          <a:endParaRPr lang="ru-RU"/>
        </a:p>
      </dgm:t>
    </dgm:pt>
    <dgm:pt modelId="{4D4443A5-1E25-4450-A197-66FBEF274B02}" type="sibTrans" cxnId="{0918C17F-6794-41C4-8FEA-1100802F7A52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F8CDBC77-90AD-4216-87BF-687E5687A1E2}">
      <dgm:prSet phldrT="[Текст]" custT="1"/>
      <dgm:spPr/>
      <dgm:t>
        <a:bodyPr/>
        <a:lstStyle/>
        <a:p>
          <a:r>
            <a:rPr lang="ru-RU" sz="1200" dirty="0" smtClean="0"/>
            <a:t>- Услуги водоснабжения не соответствуют нормативам (недостаточная температура нагрева воды, у воды есть посторонние запахи, цвет и др.) – </a:t>
          </a:r>
          <a:r>
            <a:rPr lang="ru-RU" sz="1200" b="1" dirty="0" smtClean="0">
              <a:solidFill>
                <a:srgbClr val="FF0000"/>
              </a:solidFill>
            </a:rPr>
            <a:t>34,65%</a:t>
          </a:r>
          <a:endParaRPr lang="ru-RU" sz="1200" b="1" dirty="0">
            <a:solidFill>
              <a:srgbClr val="FF0000"/>
            </a:solidFill>
          </a:endParaRPr>
        </a:p>
      </dgm:t>
    </dgm:pt>
    <dgm:pt modelId="{FD729BD1-EFC4-43FD-9E09-19C0BFEFAFC3}" type="parTrans" cxnId="{FF7B4A1C-D90E-4C66-AFFD-01060B203653}">
      <dgm:prSet/>
      <dgm:spPr/>
      <dgm:t>
        <a:bodyPr/>
        <a:lstStyle/>
        <a:p>
          <a:endParaRPr lang="ru-RU"/>
        </a:p>
      </dgm:t>
    </dgm:pt>
    <dgm:pt modelId="{50022B65-28D1-4630-8B71-6D9D87DB5766}" type="sibTrans" cxnId="{FF7B4A1C-D90E-4C66-AFFD-01060B203653}">
      <dgm:prSet/>
      <dgm:spPr/>
      <dgm:t>
        <a:bodyPr/>
        <a:lstStyle/>
        <a:p>
          <a:endParaRPr lang="ru-RU"/>
        </a:p>
      </dgm:t>
    </dgm:pt>
    <dgm:pt modelId="{9BA8BF62-0665-40EC-AF2A-2F5D5CC015CE}">
      <dgm:prSet phldrT="[Текст]" custT="1"/>
      <dgm:spPr/>
      <dgm:t>
        <a:bodyPr/>
        <a:lstStyle/>
        <a:p>
          <a:r>
            <a:rPr lang="ru-RU" sz="1100" dirty="0" smtClean="0"/>
            <a:t>- Услуги электроснабжения не соответствуют установленным нормативам (низкое напряжение или скачки напряжения в сети) – </a:t>
          </a:r>
          <a:r>
            <a:rPr lang="ru-RU" sz="1100" b="1" dirty="0" smtClean="0">
              <a:solidFill>
                <a:srgbClr val="FF0000"/>
              </a:solidFill>
            </a:rPr>
            <a:t>39,17%</a:t>
          </a:r>
        </a:p>
        <a:p>
          <a:r>
            <a:rPr lang="ru-RU" sz="1100" dirty="0" smtClean="0">
              <a:solidFill>
                <a:schemeClr val="tx1"/>
              </a:solidFill>
            </a:rPr>
            <a:t>- Нестабильная система электроснабжения (перебои в электроснабжении  - </a:t>
          </a:r>
          <a:r>
            <a:rPr lang="ru-RU" sz="1100" b="1" dirty="0" smtClean="0">
              <a:solidFill>
                <a:srgbClr val="FF0000"/>
              </a:solidFill>
            </a:rPr>
            <a:t>36,61%</a:t>
          </a:r>
          <a:endParaRPr lang="ru-RU" sz="1100" b="1" dirty="0">
            <a:solidFill>
              <a:srgbClr val="FF0000"/>
            </a:solidFill>
          </a:endParaRPr>
        </a:p>
      </dgm:t>
    </dgm:pt>
    <dgm:pt modelId="{BD5A8ACA-DE54-47A0-B8B8-E627F589A8E7}" type="parTrans" cxnId="{A281F95C-BA94-4993-AE34-CDEA846FB6B0}">
      <dgm:prSet/>
      <dgm:spPr/>
      <dgm:t>
        <a:bodyPr/>
        <a:lstStyle/>
        <a:p>
          <a:endParaRPr lang="ru-RU"/>
        </a:p>
      </dgm:t>
    </dgm:pt>
    <dgm:pt modelId="{8D662584-3D54-4510-BEE4-F3D20D10710D}" type="sibTrans" cxnId="{A281F95C-BA94-4993-AE34-CDEA846FB6B0}">
      <dgm:prSet/>
      <dgm:spPr/>
      <dgm:t>
        <a:bodyPr/>
        <a:lstStyle/>
        <a:p>
          <a:endParaRPr lang="ru-RU"/>
        </a:p>
      </dgm:t>
    </dgm:pt>
    <dgm:pt modelId="{6328A7EC-0F18-4288-BF73-92D9B1F7AC87}">
      <dgm:prSet phldrT="[Текст]" custT="1"/>
      <dgm:spPr/>
      <dgm:t>
        <a:bodyPr/>
        <a:lstStyle/>
        <a:p>
          <a:r>
            <a:rPr lang="ru-RU" sz="1100" dirty="0" smtClean="0"/>
            <a:t>- Высокая стоимость услуг электроснабжения – </a:t>
          </a:r>
          <a:r>
            <a:rPr lang="ru-RU" sz="1100" b="1" dirty="0" smtClean="0">
              <a:solidFill>
                <a:srgbClr val="FF0000"/>
              </a:solidFill>
            </a:rPr>
            <a:t>22,44%</a:t>
          </a:r>
        </a:p>
        <a:p>
          <a:r>
            <a:rPr lang="ru-RU" sz="1100" dirty="0" smtClean="0">
              <a:solidFill>
                <a:schemeClr val="tx1"/>
              </a:solidFill>
            </a:rPr>
            <a:t>- Не установлены общедомовые приборы потребления электроэнергии – </a:t>
          </a:r>
          <a:r>
            <a:rPr lang="ru-RU" sz="1100" b="1" dirty="0" smtClean="0">
              <a:solidFill>
                <a:srgbClr val="FF0000"/>
              </a:solidFill>
            </a:rPr>
            <a:t>1,78%</a:t>
          </a:r>
          <a:endParaRPr lang="ru-RU" sz="1100" b="1" dirty="0"/>
        </a:p>
      </dgm:t>
    </dgm:pt>
    <dgm:pt modelId="{483B4D42-5B4D-45F4-8611-A9010536E8AF}" type="parTrans" cxnId="{E5808843-A6EA-4813-A1FB-ED76E40007B2}">
      <dgm:prSet/>
      <dgm:spPr/>
      <dgm:t>
        <a:bodyPr/>
        <a:lstStyle/>
        <a:p>
          <a:endParaRPr lang="ru-RU"/>
        </a:p>
      </dgm:t>
    </dgm:pt>
    <dgm:pt modelId="{7A401EDE-FCAC-4540-9CC1-F8776574826F}" type="sibTrans" cxnId="{E5808843-A6EA-4813-A1FB-ED76E40007B2}">
      <dgm:prSet/>
      <dgm:spPr/>
      <dgm:t>
        <a:bodyPr/>
        <a:lstStyle/>
        <a:p>
          <a:endParaRPr lang="ru-RU"/>
        </a:p>
      </dgm:t>
    </dgm:pt>
    <dgm:pt modelId="{8CF8239B-B5B8-4767-ACFD-5D75E2B67A8E}">
      <dgm:prSet phldrT="[Текст]" custT="1"/>
      <dgm:spPr/>
      <dgm:t>
        <a:bodyPr/>
        <a:lstStyle/>
        <a:p>
          <a:r>
            <a:rPr lang="ru-RU" sz="1600" b="1" dirty="0" smtClean="0"/>
            <a:t>ЭЛЕКТРОСНАБЖЕНИЕ</a:t>
          </a:r>
          <a:endParaRPr lang="ru-RU" sz="1600" b="1" dirty="0"/>
        </a:p>
      </dgm:t>
    </dgm:pt>
    <dgm:pt modelId="{0F79DC4D-E630-4AB7-A72B-FD1D1E58C480}" type="parTrans" cxnId="{29D599DE-987C-459B-986B-C968A76A886A}">
      <dgm:prSet/>
      <dgm:spPr/>
      <dgm:t>
        <a:bodyPr/>
        <a:lstStyle/>
        <a:p>
          <a:endParaRPr lang="ru-RU"/>
        </a:p>
      </dgm:t>
    </dgm:pt>
    <dgm:pt modelId="{C95C3333-427F-444B-AC5B-F55B701F438E}" type="sibTrans" cxnId="{29D599DE-987C-459B-986B-C968A76A886A}">
      <dgm:prSet/>
      <dgm:spPr/>
      <dgm:t>
        <a:bodyPr/>
        <a:lstStyle/>
        <a:p>
          <a:endParaRPr lang="ru-RU"/>
        </a:p>
      </dgm:t>
    </dgm:pt>
    <dgm:pt modelId="{B77830E3-2D14-41B9-B902-600587E36A36}">
      <dgm:prSet phldrT="[Текст]" custT="1"/>
      <dgm:spPr/>
      <dgm:t>
        <a:bodyPr/>
        <a:lstStyle/>
        <a:p>
          <a:r>
            <a:rPr lang="ru-RU" sz="1200" dirty="0" smtClean="0"/>
            <a:t>- Не установлены общедомовые приборы потребления тепла – </a:t>
          </a:r>
          <a:r>
            <a:rPr lang="ru-RU" sz="1200" b="1" dirty="0" smtClean="0">
              <a:solidFill>
                <a:srgbClr val="FF0000"/>
              </a:solidFill>
            </a:rPr>
            <a:t>5,93%</a:t>
          </a:r>
          <a:endParaRPr lang="ru-RU" sz="1200" b="1" dirty="0">
            <a:solidFill>
              <a:srgbClr val="FF0000"/>
            </a:solidFill>
          </a:endParaRPr>
        </a:p>
      </dgm:t>
    </dgm:pt>
    <dgm:pt modelId="{F87ECBF7-7A27-4BF9-879A-8D3773C00104}" type="sibTrans" cxnId="{604C29D2-388D-43A0-8F8E-07B40D67C271}">
      <dgm:prSet/>
      <dgm:spPr/>
      <dgm:t>
        <a:bodyPr/>
        <a:lstStyle/>
        <a:p>
          <a:endParaRPr lang="ru-RU"/>
        </a:p>
      </dgm:t>
    </dgm:pt>
    <dgm:pt modelId="{1059138F-2615-4949-9AA0-1E1B7F5908BA}" type="parTrans" cxnId="{604C29D2-388D-43A0-8F8E-07B40D67C271}">
      <dgm:prSet/>
      <dgm:spPr/>
      <dgm:t>
        <a:bodyPr/>
        <a:lstStyle/>
        <a:p>
          <a:endParaRPr lang="ru-RU"/>
        </a:p>
      </dgm:t>
    </dgm:pt>
    <dgm:pt modelId="{1A10707E-D23A-4D1F-83DB-4AB0B1B5EE70}">
      <dgm:prSet phldrT="[Текст]" custT="1"/>
      <dgm:spPr/>
      <dgm:t>
        <a:bodyPr/>
        <a:lstStyle/>
        <a:p>
          <a:r>
            <a:rPr lang="ru-RU" sz="1200" dirty="0" smtClean="0"/>
            <a:t>- Не налажена система централизованного теплоснабжения – </a:t>
          </a:r>
          <a:r>
            <a:rPr lang="ru-RU" sz="1200" b="1" dirty="0" smtClean="0">
              <a:solidFill>
                <a:srgbClr val="FF0000"/>
              </a:solidFill>
            </a:rPr>
            <a:t>13,85%</a:t>
          </a:r>
          <a:endParaRPr lang="ru-RU" sz="1200" b="1" dirty="0">
            <a:solidFill>
              <a:srgbClr val="FF0000"/>
            </a:solidFill>
          </a:endParaRPr>
        </a:p>
      </dgm:t>
    </dgm:pt>
    <dgm:pt modelId="{E7547DC5-7E4C-4379-BD67-878AEECCA5F0}" type="sibTrans" cxnId="{38555776-F0E5-4382-AABD-EB16CC0EBCE0}">
      <dgm:prSet/>
      <dgm:spPr/>
      <dgm:t>
        <a:bodyPr/>
        <a:lstStyle/>
        <a:p>
          <a:endParaRPr lang="ru-RU"/>
        </a:p>
      </dgm:t>
    </dgm:pt>
    <dgm:pt modelId="{96D25B47-C9AE-4243-BAFC-F97BAB9C37D6}" type="parTrans" cxnId="{38555776-F0E5-4382-AABD-EB16CC0EBCE0}">
      <dgm:prSet/>
      <dgm:spPr/>
      <dgm:t>
        <a:bodyPr/>
        <a:lstStyle/>
        <a:p>
          <a:endParaRPr lang="ru-RU"/>
        </a:p>
      </dgm:t>
    </dgm:pt>
    <dgm:pt modelId="{7F2089E8-CEEE-4C58-932D-B6B45A03AD95}">
      <dgm:prSet phldrT="[Текст]" custT="1"/>
      <dgm:spPr/>
      <dgm:t>
        <a:bodyPr/>
        <a:lstStyle/>
        <a:p>
          <a:r>
            <a:rPr lang="ru-RU" sz="1200" dirty="0" smtClean="0"/>
            <a:t>- Сезонный график включения и отключения теплоснабжения не соответствует погодным условиям – </a:t>
          </a:r>
          <a:r>
            <a:rPr lang="ru-RU" sz="1200" b="1" dirty="0" smtClean="0">
              <a:solidFill>
                <a:srgbClr val="FF0000"/>
              </a:solidFill>
            </a:rPr>
            <a:t>15,94%</a:t>
          </a:r>
          <a:endParaRPr lang="ru-RU" sz="1200" b="1" dirty="0">
            <a:solidFill>
              <a:srgbClr val="FF0000"/>
            </a:solidFill>
          </a:endParaRPr>
        </a:p>
      </dgm:t>
    </dgm:pt>
    <dgm:pt modelId="{67EF7565-AEEF-4E61-AFC9-410C74D91E7E}" type="sibTrans" cxnId="{BE03ACCF-AF35-4452-851E-95F40750D3FB}">
      <dgm:prSet/>
      <dgm:spPr/>
      <dgm:t>
        <a:bodyPr/>
        <a:lstStyle/>
        <a:p>
          <a:endParaRPr lang="ru-RU"/>
        </a:p>
      </dgm:t>
    </dgm:pt>
    <dgm:pt modelId="{CD379BD6-41B7-49BC-869F-7B03785D7D1A}" type="parTrans" cxnId="{BE03ACCF-AF35-4452-851E-95F40750D3FB}">
      <dgm:prSet/>
      <dgm:spPr/>
      <dgm:t>
        <a:bodyPr/>
        <a:lstStyle/>
        <a:p>
          <a:endParaRPr lang="ru-RU"/>
        </a:p>
      </dgm:t>
    </dgm:pt>
    <dgm:pt modelId="{B96A543F-288B-4834-ABA0-4FAA62591B3C}">
      <dgm:prSet phldrT="[Текст]" custT="1"/>
      <dgm:spPr/>
      <dgm:t>
        <a:bodyPr/>
        <a:lstStyle/>
        <a:p>
          <a:r>
            <a:rPr lang="ru-RU" sz="1200" dirty="0" smtClean="0"/>
            <a:t>- Плохое состояние теплосетей – </a:t>
          </a:r>
          <a:r>
            <a:rPr lang="ru-RU" sz="1200" b="1" dirty="0" smtClean="0">
              <a:solidFill>
                <a:srgbClr val="FF0000"/>
              </a:solidFill>
            </a:rPr>
            <a:t>16,68%</a:t>
          </a:r>
          <a:endParaRPr lang="ru-RU" sz="1200" b="1" dirty="0">
            <a:solidFill>
              <a:srgbClr val="FF0000"/>
            </a:solidFill>
          </a:endParaRPr>
        </a:p>
      </dgm:t>
    </dgm:pt>
    <dgm:pt modelId="{8D120E25-E2BE-4910-B311-082D99DB743E}" type="sibTrans" cxnId="{FCFE0E53-0A61-477C-88CA-6797074C009D}">
      <dgm:prSet/>
      <dgm:spPr/>
      <dgm:t>
        <a:bodyPr/>
        <a:lstStyle/>
        <a:p>
          <a:endParaRPr lang="ru-RU"/>
        </a:p>
      </dgm:t>
    </dgm:pt>
    <dgm:pt modelId="{958FAF1E-9C8D-4378-87A4-3D17E5FEC234}" type="parTrans" cxnId="{FCFE0E53-0A61-477C-88CA-6797074C009D}">
      <dgm:prSet/>
      <dgm:spPr/>
      <dgm:t>
        <a:bodyPr/>
        <a:lstStyle/>
        <a:p>
          <a:endParaRPr lang="ru-RU"/>
        </a:p>
      </dgm:t>
    </dgm:pt>
    <dgm:pt modelId="{C86B8D50-80FD-4511-BC9F-EA2A78A30364}">
      <dgm:prSet phldrT="[Текст]" custT="1"/>
      <dgm:spPr/>
      <dgm:t>
        <a:bodyPr/>
        <a:lstStyle/>
        <a:p>
          <a:r>
            <a:rPr lang="ru-RU" sz="1200" dirty="0" smtClean="0"/>
            <a:t>- Услуги теплоснабжения не соответствуют нормативам (не поддерживается необходимая температура в помещении) – </a:t>
          </a:r>
          <a:r>
            <a:rPr lang="ru-RU" sz="1200" b="1" dirty="0" smtClean="0">
              <a:solidFill>
                <a:srgbClr val="FF0000"/>
              </a:solidFill>
            </a:rPr>
            <a:t>22,27%</a:t>
          </a:r>
          <a:endParaRPr lang="ru-RU" sz="1200" b="1" dirty="0">
            <a:solidFill>
              <a:srgbClr val="FF0000"/>
            </a:solidFill>
          </a:endParaRPr>
        </a:p>
      </dgm:t>
    </dgm:pt>
    <dgm:pt modelId="{8D2B5397-8C99-4934-8EFB-2D05E2E6CB2C}" type="sibTrans" cxnId="{D581300F-3638-4412-A842-6A7CBF8D7ACB}">
      <dgm:prSet/>
      <dgm:spPr/>
      <dgm:t>
        <a:bodyPr/>
        <a:lstStyle/>
        <a:p>
          <a:endParaRPr lang="ru-RU"/>
        </a:p>
      </dgm:t>
    </dgm:pt>
    <dgm:pt modelId="{3BAE85A4-C0F1-422E-A34D-378F552D1BE0}" type="parTrans" cxnId="{D581300F-3638-4412-A842-6A7CBF8D7ACB}">
      <dgm:prSet/>
      <dgm:spPr/>
      <dgm:t>
        <a:bodyPr/>
        <a:lstStyle/>
        <a:p>
          <a:endParaRPr lang="ru-RU"/>
        </a:p>
      </dgm:t>
    </dgm:pt>
    <dgm:pt modelId="{469753D2-897A-4282-9AA2-0BF37FF93A3A}">
      <dgm:prSet phldrT="[Текст]" custT="1"/>
      <dgm:spPr/>
      <dgm:t>
        <a:bodyPr/>
        <a:lstStyle/>
        <a:p>
          <a:r>
            <a:rPr lang="ru-RU" sz="1200" dirty="0" smtClean="0"/>
            <a:t>- Не установлены общедомовые приборы учета потребления воды – </a:t>
          </a:r>
          <a:r>
            <a:rPr lang="ru-RU" sz="1200" b="1" dirty="0" smtClean="0">
              <a:solidFill>
                <a:srgbClr val="FF0000"/>
              </a:solidFill>
            </a:rPr>
            <a:t>4,46%</a:t>
          </a:r>
          <a:endParaRPr lang="ru-RU" sz="1200" b="1" dirty="0">
            <a:solidFill>
              <a:srgbClr val="FF0000"/>
            </a:solidFill>
          </a:endParaRPr>
        </a:p>
      </dgm:t>
    </dgm:pt>
    <dgm:pt modelId="{28497AB8-6315-45EB-85AF-85A24F89F903}" type="sibTrans" cxnId="{7C3918E4-8149-43A4-92D1-A2F07FB9F39F}">
      <dgm:prSet/>
      <dgm:spPr/>
      <dgm:t>
        <a:bodyPr/>
        <a:lstStyle/>
        <a:p>
          <a:endParaRPr lang="ru-RU"/>
        </a:p>
      </dgm:t>
    </dgm:pt>
    <dgm:pt modelId="{F28CABDB-0E31-4D81-BCEF-DFD81FFA55A7}" type="parTrans" cxnId="{7C3918E4-8149-43A4-92D1-A2F07FB9F39F}">
      <dgm:prSet/>
      <dgm:spPr/>
      <dgm:t>
        <a:bodyPr/>
        <a:lstStyle/>
        <a:p>
          <a:endParaRPr lang="ru-RU"/>
        </a:p>
      </dgm:t>
    </dgm:pt>
    <dgm:pt modelId="{D553BF51-D5E5-4A41-91F3-B3E3D02BEF3C}">
      <dgm:prSet phldrT="[Текст]" custT="1"/>
      <dgm:spPr/>
      <dgm:t>
        <a:bodyPr/>
        <a:lstStyle/>
        <a:p>
          <a:r>
            <a:rPr lang="ru-RU" sz="1200" dirty="0" smtClean="0"/>
            <a:t>- Не налажена система централизованного водоснабжения – </a:t>
          </a:r>
          <a:r>
            <a:rPr lang="ru-RU" sz="1200" b="1" dirty="0" smtClean="0">
              <a:solidFill>
                <a:srgbClr val="FF0000"/>
              </a:solidFill>
            </a:rPr>
            <a:t>12,69%</a:t>
          </a:r>
          <a:endParaRPr lang="ru-RU" sz="1200" b="1" dirty="0">
            <a:solidFill>
              <a:srgbClr val="FF0000"/>
            </a:solidFill>
          </a:endParaRPr>
        </a:p>
      </dgm:t>
    </dgm:pt>
    <dgm:pt modelId="{3DE9A5C5-58C9-485C-A775-2FF9CCAB1623}" type="sibTrans" cxnId="{54DCB8DB-8040-4603-A577-EB3937B64876}">
      <dgm:prSet/>
      <dgm:spPr/>
      <dgm:t>
        <a:bodyPr/>
        <a:lstStyle/>
        <a:p>
          <a:endParaRPr lang="ru-RU"/>
        </a:p>
      </dgm:t>
    </dgm:pt>
    <dgm:pt modelId="{44E5531E-B91F-4BB4-986F-667251C8B509}" type="parTrans" cxnId="{54DCB8DB-8040-4603-A577-EB3937B64876}">
      <dgm:prSet/>
      <dgm:spPr/>
      <dgm:t>
        <a:bodyPr/>
        <a:lstStyle/>
        <a:p>
          <a:endParaRPr lang="ru-RU"/>
        </a:p>
      </dgm:t>
    </dgm:pt>
    <dgm:pt modelId="{B3A7E333-3EE7-4BF6-A559-B58F1F3D36E2}">
      <dgm:prSet phldrT="[Текст]" custT="1"/>
      <dgm:spPr/>
      <dgm:t>
        <a:bodyPr/>
        <a:lstStyle/>
        <a:p>
          <a:r>
            <a:rPr lang="ru-RU" sz="1200" dirty="0" smtClean="0"/>
            <a:t>- Высокая стоимость услуг водоснабжения (водоотведения) – </a:t>
          </a:r>
          <a:r>
            <a:rPr lang="ru-RU" sz="1200" b="1" dirty="0" smtClean="0">
              <a:solidFill>
                <a:srgbClr val="FF0000"/>
              </a:solidFill>
            </a:rPr>
            <a:t>15,55%</a:t>
          </a:r>
          <a:endParaRPr lang="ru-RU" sz="1200" b="1" dirty="0">
            <a:solidFill>
              <a:srgbClr val="FF0000"/>
            </a:solidFill>
          </a:endParaRPr>
        </a:p>
      </dgm:t>
    </dgm:pt>
    <dgm:pt modelId="{4EC1C6D6-4CD6-4EE3-8BE9-AD54ADDDDD1D}" type="sibTrans" cxnId="{CBA63743-9477-49AF-BC00-723A1B0FE778}">
      <dgm:prSet/>
      <dgm:spPr/>
      <dgm:t>
        <a:bodyPr/>
        <a:lstStyle/>
        <a:p>
          <a:endParaRPr lang="ru-RU"/>
        </a:p>
      </dgm:t>
    </dgm:pt>
    <dgm:pt modelId="{EBA8F5DE-8A1F-4667-B383-19DB1D775D9F}" type="parTrans" cxnId="{CBA63743-9477-49AF-BC00-723A1B0FE778}">
      <dgm:prSet/>
      <dgm:spPr/>
      <dgm:t>
        <a:bodyPr/>
        <a:lstStyle/>
        <a:p>
          <a:endParaRPr lang="ru-RU"/>
        </a:p>
      </dgm:t>
    </dgm:pt>
    <dgm:pt modelId="{4FAD5A49-D14F-4B5B-BD00-7F6D527CD6F2}">
      <dgm:prSet phldrT="[Текст]" custT="1"/>
      <dgm:spPr/>
      <dgm:t>
        <a:bodyPr/>
        <a:lstStyle/>
        <a:p>
          <a:r>
            <a:rPr lang="ru-RU" sz="1200" dirty="0" smtClean="0"/>
            <a:t>- Нестабильная система водоснабжения (перебои в водоснабжении) – </a:t>
          </a:r>
          <a:r>
            <a:rPr lang="ru-RU" sz="1200" b="1" dirty="0" smtClean="0">
              <a:solidFill>
                <a:srgbClr val="FF0000"/>
              </a:solidFill>
            </a:rPr>
            <a:t>32,66%</a:t>
          </a:r>
          <a:endParaRPr lang="ru-RU" sz="1200" b="1" dirty="0">
            <a:solidFill>
              <a:srgbClr val="FF0000"/>
            </a:solidFill>
          </a:endParaRPr>
        </a:p>
      </dgm:t>
    </dgm:pt>
    <dgm:pt modelId="{83FE6AF7-FF31-4E4D-AA48-818626E39F9A}" type="sibTrans" cxnId="{2488CF57-5E34-4C7A-A070-B43032AD6A52}">
      <dgm:prSet/>
      <dgm:spPr/>
      <dgm:t>
        <a:bodyPr/>
        <a:lstStyle/>
        <a:p>
          <a:endParaRPr lang="ru-RU"/>
        </a:p>
      </dgm:t>
    </dgm:pt>
    <dgm:pt modelId="{8996AC04-35A8-452C-99DA-2592F306E35D}" type="parTrans" cxnId="{2488CF57-5E34-4C7A-A070-B43032AD6A52}">
      <dgm:prSet/>
      <dgm:spPr/>
      <dgm:t>
        <a:bodyPr/>
        <a:lstStyle/>
        <a:p>
          <a:endParaRPr lang="ru-RU"/>
        </a:p>
      </dgm:t>
    </dgm:pt>
    <dgm:pt modelId="{A7897FDC-097D-4D6C-BCA8-8B10A97F3D30}">
      <dgm:prSet custT="1"/>
      <dgm:spPr/>
      <dgm:t>
        <a:bodyPr/>
        <a:lstStyle/>
        <a:p>
          <a:r>
            <a:rPr lang="ru-RU" sz="1600" b="1" dirty="0" smtClean="0"/>
            <a:t>ГАЗОСНАБЖЕНИЕ</a:t>
          </a:r>
          <a:endParaRPr lang="ru-RU" sz="1600" b="1" dirty="0"/>
        </a:p>
      </dgm:t>
    </dgm:pt>
    <dgm:pt modelId="{592B9EEA-29C5-43D7-A2DF-C9872E7B9402}" type="parTrans" cxnId="{61E78609-BF39-4F15-AB82-C0FB01DDD541}">
      <dgm:prSet/>
      <dgm:spPr/>
      <dgm:t>
        <a:bodyPr/>
        <a:lstStyle/>
        <a:p>
          <a:endParaRPr lang="ru-RU"/>
        </a:p>
      </dgm:t>
    </dgm:pt>
    <dgm:pt modelId="{F41A5B33-A955-48A8-B16C-867DE9BA6EC7}" type="sibTrans" cxnId="{61E78609-BF39-4F15-AB82-C0FB01DDD541}">
      <dgm:prSet/>
      <dgm:spPr/>
      <dgm:t>
        <a:bodyPr/>
        <a:lstStyle/>
        <a:p>
          <a:endParaRPr lang="ru-RU"/>
        </a:p>
      </dgm:t>
    </dgm:pt>
    <dgm:pt modelId="{60E90A12-F1FC-488F-859A-61A51F2D239C}">
      <dgm:prSet custT="1"/>
      <dgm:spPr/>
      <dgm:t>
        <a:bodyPr/>
        <a:lstStyle/>
        <a:p>
          <a:r>
            <a:rPr lang="ru-RU" sz="1200" dirty="0" smtClean="0"/>
            <a:t>Низкий уровень работы организации, осуществляющей газоснабжение – </a:t>
          </a:r>
          <a:r>
            <a:rPr lang="ru-RU" sz="1200" b="1" dirty="0" smtClean="0">
              <a:solidFill>
                <a:srgbClr val="FF0000"/>
              </a:solidFill>
            </a:rPr>
            <a:t>49,30%</a:t>
          </a:r>
          <a:endParaRPr lang="ru-RU" sz="1200" b="1" dirty="0">
            <a:solidFill>
              <a:srgbClr val="FF0000"/>
            </a:solidFill>
          </a:endParaRPr>
        </a:p>
      </dgm:t>
    </dgm:pt>
    <dgm:pt modelId="{57FA205F-ABC3-49C2-A0A4-7698026C50E5}" type="parTrans" cxnId="{703480FE-0F49-4504-A5E8-C75B0CD30013}">
      <dgm:prSet/>
      <dgm:spPr/>
      <dgm:t>
        <a:bodyPr/>
        <a:lstStyle/>
        <a:p>
          <a:endParaRPr lang="ru-RU"/>
        </a:p>
      </dgm:t>
    </dgm:pt>
    <dgm:pt modelId="{90F3F549-2B9C-40C5-912D-FBACCACB2293}" type="sibTrans" cxnId="{703480FE-0F49-4504-A5E8-C75B0CD30013}">
      <dgm:prSet/>
      <dgm:spPr/>
      <dgm:t>
        <a:bodyPr/>
        <a:lstStyle/>
        <a:p>
          <a:endParaRPr lang="ru-RU"/>
        </a:p>
      </dgm:t>
    </dgm:pt>
    <dgm:pt modelId="{86D40266-1CE1-4A90-A7BC-1C262493E3DF}">
      <dgm:prSet custT="1"/>
      <dgm:spPr/>
      <dgm:t>
        <a:bodyPr/>
        <a:lstStyle/>
        <a:p>
          <a:r>
            <a:rPr lang="ru-RU" sz="1200" dirty="0" smtClean="0"/>
            <a:t>Высокая стоимость услуг газоснабжения – </a:t>
          </a:r>
          <a:r>
            <a:rPr lang="ru-RU" sz="1200" b="1" dirty="0" smtClean="0">
              <a:solidFill>
                <a:srgbClr val="FF0000"/>
              </a:solidFill>
            </a:rPr>
            <a:t>42,36%</a:t>
          </a:r>
          <a:endParaRPr lang="ru-RU" sz="1200" b="1" dirty="0">
            <a:solidFill>
              <a:srgbClr val="FF0000"/>
            </a:solidFill>
          </a:endParaRPr>
        </a:p>
      </dgm:t>
    </dgm:pt>
    <dgm:pt modelId="{CCD9DA6E-20D4-4582-8B86-8C7BC34EE794}" type="parTrans" cxnId="{423578D4-C3C6-4DA8-8F57-89D9166E5B48}">
      <dgm:prSet/>
      <dgm:spPr/>
      <dgm:t>
        <a:bodyPr/>
        <a:lstStyle/>
        <a:p>
          <a:endParaRPr lang="ru-RU"/>
        </a:p>
      </dgm:t>
    </dgm:pt>
    <dgm:pt modelId="{F4FD852A-88A5-476F-8028-074D12B58706}" type="sibTrans" cxnId="{423578D4-C3C6-4DA8-8F57-89D9166E5B48}">
      <dgm:prSet/>
      <dgm:spPr/>
      <dgm:t>
        <a:bodyPr/>
        <a:lstStyle/>
        <a:p>
          <a:endParaRPr lang="ru-RU"/>
        </a:p>
      </dgm:t>
    </dgm:pt>
    <dgm:pt modelId="{FCB77CC9-71E5-454E-A920-75A9D10B2446}">
      <dgm:prSet custT="1"/>
      <dgm:spPr/>
      <dgm:t>
        <a:bodyPr/>
        <a:lstStyle/>
        <a:p>
          <a:r>
            <a:rPr lang="ru-RU" sz="1200" dirty="0" smtClean="0"/>
            <a:t>Не установлены общедомовые приборы учета потребления газа – </a:t>
          </a:r>
          <a:r>
            <a:rPr lang="ru-RU" sz="1200" b="1" dirty="0" smtClean="0">
              <a:solidFill>
                <a:srgbClr val="FF0000"/>
              </a:solidFill>
            </a:rPr>
            <a:t>8,34%</a:t>
          </a:r>
          <a:endParaRPr lang="ru-RU" sz="1200" b="1" dirty="0">
            <a:solidFill>
              <a:srgbClr val="FF0000"/>
            </a:solidFill>
          </a:endParaRPr>
        </a:p>
      </dgm:t>
    </dgm:pt>
    <dgm:pt modelId="{5CC041E5-BBDC-4EDA-B451-38E019E4966B}" type="parTrans" cxnId="{6149F6DA-94CA-4E78-B664-EB40DF0FBBA2}">
      <dgm:prSet/>
      <dgm:spPr/>
      <dgm:t>
        <a:bodyPr/>
        <a:lstStyle/>
        <a:p>
          <a:endParaRPr lang="ru-RU"/>
        </a:p>
      </dgm:t>
    </dgm:pt>
    <dgm:pt modelId="{FD94AAFC-1859-4C1A-81C8-B184AB47F218}" type="sibTrans" cxnId="{6149F6DA-94CA-4E78-B664-EB40DF0FBBA2}">
      <dgm:prSet/>
      <dgm:spPr/>
      <dgm:t>
        <a:bodyPr/>
        <a:lstStyle/>
        <a:p>
          <a:endParaRPr lang="ru-RU"/>
        </a:p>
      </dgm:t>
    </dgm:pt>
    <dgm:pt modelId="{E12E44A7-2A14-4680-A909-60A4F2A8041B}">
      <dgm:prSet custT="1"/>
      <dgm:spPr/>
      <dgm:t>
        <a:bodyPr/>
        <a:lstStyle/>
        <a:p>
          <a:endParaRPr lang="ru-RU" sz="1200" dirty="0"/>
        </a:p>
      </dgm:t>
    </dgm:pt>
    <dgm:pt modelId="{AA8EC578-80EF-4BEF-A319-72E1527D2143}" type="parTrans" cxnId="{203FD74F-7EC5-4AA9-91BD-22D368A9F25E}">
      <dgm:prSet/>
      <dgm:spPr/>
      <dgm:t>
        <a:bodyPr/>
        <a:lstStyle/>
        <a:p>
          <a:endParaRPr lang="ru-RU"/>
        </a:p>
      </dgm:t>
    </dgm:pt>
    <dgm:pt modelId="{0BF23572-9A51-4227-BCBE-61EE74A2DB32}" type="sibTrans" cxnId="{203FD74F-7EC5-4AA9-91BD-22D368A9F25E}">
      <dgm:prSet/>
      <dgm:spPr/>
      <dgm:t>
        <a:bodyPr/>
        <a:lstStyle/>
        <a:p>
          <a:endParaRPr lang="ru-RU"/>
        </a:p>
      </dgm:t>
    </dgm:pt>
    <dgm:pt modelId="{68A4B748-4592-4965-816C-B880406526AE}" type="pres">
      <dgm:prSet presAssocID="{0EF69F8E-05BE-4A4F-B4B2-58331BCA8F5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0737BFF-2AA7-4A4B-A8D4-908A0DE6211A}" type="pres">
      <dgm:prSet presAssocID="{EE169D39-C095-4A75-BDE7-B4D3D2AB0CD5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89961-4DF7-417C-A6B6-05B4276827DB}" type="pres">
      <dgm:prSet presAssocID="{EE169D39-C095-4A75-BDE7-B4D3D2AB0CD5}" presName="childText1" presStyleLbl="solidAlignAcc1" presStyleIdx="0" presStyleCnt="4" custScaleY="179526" custLinFactNeighborX="-172" custLinFactNeighborY="501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D6E01-2527-4106-BB54-288EDD3A063A}" type="pres">
      <dgm:prSet presAssocID="{695C98FF-9680-469A-B1E7-B24D7A3CEE89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6A0CA-6A8C-4D06-81DF-BE0526069B2F}" type="pres">
      <dgm:prSet presAssocID="{695C98FF-9680-469A-B1E7-B24D7A3CEE89}" presName="childText2" presStyleLbl="solidAlignAcc1" presStyleIdx="1" presStyleCnt="4" custScaleY="158188" custLinFactNeighborX="24" custLinFactNeighborY="21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0F618-2966-4C1E-96F8-9CBBB8D14329}" type="pres">
      <dgm:prSet presAssocID="{8CF8239B-B5B8-4767-ACFD-5D75E2B67A8E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A6725-D2C1-4AF4-9A0C-936E9418E6B8}" type="pres">
      <dgm:prSet presAssocID="{8CF8239B-B5B8-4767-ACFD-5D75E2B67A8E}" presName="childText3" presStyleLbl="solidAlignAcc1" presStyleIdx="2" presStyleCnt="4" custScaleY="116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2E538-0816-48B7-88BD-C1E692F3EB11}" type="pres">
      <dgm:prSet presAssocID="{A7897FDC-097D-4D6C-BCA8-8B10A97F3D30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44E00-DF86-4BBC-A5BB-8C8AD34D1552}" type="pres">
      <dgm:prSet presAssocID="{A7897FDC-097D-4D6C-BCA8-8B10A97F3D30}" presName="childText4" presStyleLbl="solidAlignAcc1" presStyleIdx="3" presStyleCnt="4" custScaleX="99191" custScaleY="83231" custLinFactNeighborX="-1144" custLinFactNeighborY="-16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208D2A-1747-4DC2-ACC5-637FA4278675}" type="presOf" srcId="{A7897FDC-097D-4D6C-BCA8-8B10A97F3D30}" destId="{45A2E538-0816-48B7-88BD-C1E692F3EB11}" srcOrd="0" destOrd="0" presId="urn:microsoft.com/office/officeart/2009/3/layout/IncreasingArrowsProcess"/>
    <dgm:cxn modelId="{09624535-0FE6-4642-B7C4-0A8F3EF3CFBD}" type="presOf" srcId="{D553BF51-D5E5-4A41-91F3-B3E3D02BEF3C}" destId="{E3C6A0CA-6A8C-4D06-81DF-BE0526069B2F}" srcOrd="0" destOrd="3" presId="urn:microsoft.com/office/officeart/2009/3/layout/IncreasingArrowsProcess"/>
    <dgm:cxn modelId="{0918C17F-6794-41C4-8FEA-1100802F7A52}" srcId="{0EF69F8E-05BE-4A4F-B4B2-58331BCA8F53}" destId="{695C98FF-9680-469A-B1E7-B24D7A3CEE89}" srcOrd="1" destOrd="0" parTransId="{F252CD2C-940F-48D3-B165-F6EAF865A754}" sibTransId="{4D4443A5-1E25-4450-A197-66FBEF274B02}"/>
    <dgm:cxn modelId="{83F1B677-DDE6-46DA-B7A5-5A938229C516}" type="presOf" srcId="{C86B8D50-80FD-4511-BC9F-EA2A78A30364}" destId="{AF989961-4DF7-417C-A6B6-05B4276827DB}" srcOrd="0" destOrd="1" presId="urn:microsoft.com/office/officeart/2009/3/layout/IncreasingArrowsProcess"/>
    <dgm:cxn modelId="{3D3EC825-608B-4DB0-8D51-F0FFE28BC998}" type="presOf" srcId="{B77830E3-2D14-41B9-B902-600587E36A36}" destId="{AF989961-4DF7-417C-A6B6-05B4276827DB}" srcOrd="0" destOrd="5" presId="urn:microsoft.com/office/officeart/2009/3/layout/IncreasingArrowsProcess"/>
    <dgm:cxn modelId="{CBA63743-9477-49AF-BC00-723A1B0FE778}" srcId="{695C98FF-9680-469A-B1E7-B24D7A3CEE89}" destId="{B3A7E333-3EE7-4BF6-A559-B58F1F3D36E2}" srcOrd="2" destOrd="0" parTransId="{EBA8F5DE-8A1F-4667-B383-19DB1D775D9F}" sibTransId="{4EC1C6D6-4CD6-4EE3-8BE9-AD54ADDDDD1D}"/>
    <dgm:cxn modelId="{C33ED81B-5186-4B0D-B053-944C5FCE940E}" srcId="{EE169D39-C095-4A75-BDE7-B4D3D2AB0CD5}" destId="{F91038D0-6CD3-4BD3-B9CE-9902073EDE99}" srcOrd="0" destOrd="0" parTransId="{65C1E769-D4F3-4537-B200-E7DA349D5A9B}" sibTransId="{4C031F79-8E65-466B-9CB4-FD1D5556691C}"/>
    <dgm:cxn modelId="{203FD74F-7EC5-4AA9-91BD-22D368A9F25E}" srcId="{A7897FDC-097D-4D6C-BCA8-8B10A97F3D30}" destId="{E12E44A7-2A14-4680-A909-60A4F2A8041B}" srcOrd="3" destOrd="0" parTransId="{AA8EC578-80EF-4BEF-A319-72E1527D2143}" sibTransId="{0BF23572-9A51-4227-BCBE-61EE74A2DB32}"/>
    <dgm:cxn modelId="{542D531D-3380-4061-B289-B7100B761C92}" type="presOf" srcId="{E12E44A7-2A14-4680-A909-60A4F2A8041B}" destId="{7C544E00-DF86-4BBC-A5BB-8C8AD34D1552}" srcOrd="0" destOrd="3" presId="urn:microsoft.com/office/officeart/2009/3/layout/IncreasingArrowsProcess"/>
    <dgm:cxn modelId="{FCFE0E53-0A61-477C-88CA-6797074C009D}" srcId="{EE169D39-C095-4A75-BDE7-B4D3D2AB0CD5}" destId="{B96A543F-288B-4834-ABA0-4FAA62591B3C}" srcOrd="2" destOrd="0" parTransId="{958FAF1E-9C8D-4378-87A4-3D17E5FEC234}" sibTransId="{8D120E25-E2BE-4910-B311-082D99DB743E}"/>
    <dgm:cxn modelId="{F3B9A970-51E3-48E3-91F3-9316B0643A62}" type="presOf" srcId="{1A10707E-D23A-4D1F-83DB-4AB0B1B5EE70}" destId="{AF989961-4DF7-417C-A6B6-05B4276827DB}" srcOrd="0" destOrd="4" presId="urn:microsoft.com/office/officeart/2009/3/layout/IncreasingArrowsProcess"/>
    <dgm:cxn modelId="{3104CBDD-DFCB-405F-BB20-B73F6066A2AD}" type="presOf" srcId="{4FAD5A49-D14F-4B5B-BD00-7F6D527CD6F2}" destId="{E3C6A0CA-6A8C-4D06-81DF-BE0526069B2F}" srcOrd="0" destOrd="1" presId="urn:microsoft.com/office/officeart/2009/3/layout/IncreasingArrowsProcess"/>
    <dgm:cxn modelId="{29D599DE-987C-459B-986B-C968A76A886A}" srcId="{0EF69F8E-05BE-4A4F-B4B2-58331BCA8F53}" destId="{8CF8239B-B5B8-4767-ACFD-5D75E2B67A8E}" srcOrd="2" destOrd="0" parTransId="{0F79DC4D-E630-4AB7-A72B-FD1D1E58C480}" sibTransId="{C95C3333-427F-444B-AC5B-F55B701F438E}"/>
    <dgm:cxn modelId="{61E78609-BF39-4F15-AB82-C0FB01DDD541}" srcId="{0EF69F8E-05BE-4A4F-B4B2-58331BCA8F53}" destId="{A7897FDC-097D-4D6C-BCA8-8B10A97F3D30}" srcOrd="3" destOrd="0" parTransId="{592B9EEA-29C5-43D7-A2DF-C9872E7B9402}" sibTransId="{F41A5B33-A955-48A8-B16C-867DE9BA6EC7}"/>
    <dgm:cxn modelId="{6149F6DA-94CA-4E78-B664-EB40DF0FBBA2}" srcId="{A7897FDC-097D-4D6C-BCA8-8B10A97F3D30}" destId="{FCB77CC9-71E5-454E-A920-75A9D10B2446}" srcOrd="2" destOrd="0" parTransId="{5CC041E5-BBDC-4EDA-B451-38E019E4966B}" sibTransId="{FD94AAFC-1859-4C1A-81C8-B184AB47F218}"/>
    <dgm:cxn modelId="{44441207-4B25-46F9-9A63-46FAAA6C44DC}" type="presOf" srcId="{9BA8BF62-0665-40EC-AF2A-2F5D5CC015CE}" destId="{5ECA6725-D2C1-4AF4-9A0C-936E9418E6B8}" srcOrd="0" destOrd="0" presId="urn:microsoft.com/office/officeart/2009/3/layout/IncreasingArrowsProcess"/>
    <dgm:cxn modelId="{BE03ACCF-AF35-4452-851E-95F40750D3FB}" srcId="{EE169D39-C095-4A75-BDE7-B4D3D2AB0CD5}" destId="{7F2089E8-CEEE-4C58-932D-B6B45A03AD95}" srcOrd="3" destOrd="0" parTransId="{CD379BD6-41B7-49BC-869F-7B03785D7D1A}" sibTransId="{67EF7565-AEEF-4E61-AFC9-410C74D91E7E}"/>
    <dgm:cxn modelId="{604C29D2-388D-43A0-8F8E-07B40D67C271}" srcId="{EE169D39-C095-4A75-BDE7-B4D3D2AB0CD5}" destId="{B77830E3-2D14-41B9-B902-600587E36A36}" srcOrd="5" destOrd="0" parTransId="{1059138F-2615-4949-9AA0-1E1B7F5908BA}" sibTransId="{F87ECBF7-7A27-4BF9-879A-8D3773C00104}"/>
    <dgm:cxn modelId="{54DCB8DB-8040-4603-A577-EB3937B64876}" srcId="{695C98FF-9680-469A-B1E7-B24D7A3CEE89}" destId="{D553BF51-D5E5-4A41-91F3-B3E3D02BEF3C}" srcOrd="3" destOrd="0" parTransId="{44E5531E-B91F-4BB4-986F-667251C8B509}" sibTransId="{3DE9A5C5-58C9-485C-A775-2FF9CCAB1623}"/>
    <dgm:cxn modelId="{3848A226-C8D8-40C1-BA8E-4CE96ECBD275}" type="presOf" srcId="{6328A7EC-0F18-4288-BF73-92D9B1F7AC87}" destId="{5ECA6725-D2C1-4AF4-9A0C-936E9418E6B8}" srcOrd="0" destOrd="1" presId="urn:microsoft.com/office/officeart/2009/3/layout/IncreasingArrowsProcess"/>
    <dgm:cxn modelId="{7C3918E4-8149-43A4-92D1-A2F07FB9F39F}" srcId="{695C98FF-9680-469A-B1E7-B24D7A3CEE89}" destId="{469753D2-897A-4282-9AA2-0BF37FF93A3A}" srcOrd="4" destOrd="0" parTransId="{F28CABDB-0E31-4D81-BCEF-DFD81FFA55A7}" sibTransId="{28497AB8-6315-45EB-85AF-85A24F89F903}"/>
    <dgm:cxn modelId="{8B1CD151-C0D6-45CF-8819-5BA750B15C24}" type="presOf" srcId="{B3A7E333-3EE7-4BF6-A559-B58F1F3D36E2}" destId="{E3C6A0CA-6A8C-4D06-81DF-BE0526069B2F}" srcOrd="0" destOrd="2" presId="urn:microsoft.com/office/officeart/2009/3/layout/IncreasingArrowsProcess"/>
    <dgm:cxn modelId="{CA97B51F-0628-4CC1-B3BB-1745A1F03C8F}" type="presOf" srcId="{7F2089E8-CEEE-4C58-932D-B6B45A03AD95}" destId="{AF989961-4DF7-417C-A6B6-05B4276827DB}" srcOrd="0" destOrd="3" presId="urn:microsoft.com/office/officeart/2009/3/layout/IncreasingArrowsProcess"/>
    <dgm:cxn modelId="{0ECB7CAA-6CF9-4C8C-AEB7-A864D8622AF4}" type="presOf" srcId="{FCB77CC9-71E5-454E-A920-75A9D10B2446}" destId="{7C544E00-DF86-4BBC-A5BB-8C8AD34D1552}" srcOrd="0" destOrd="2" presId="urn:microsoft.com/office/officeart/2009/3/layout/IncreasingArrowsProcess"/>
    <dgm:cxn modelId="{1FA07CEE-CFD4-4427-B3B3-46B7C362F2EA}" type="presOf" srcId="{60E90A12-F1FC-488F-859A-61A51F2D239C}" destId="{7C544E00-DF86-4BBC-A5BB-8C8AD34D1552}" srcOrd="0" destOrd="0" presId="urn:microsoft.com/office/officeart/2009/3/layout/IncreasingArrowsProcess"/>
    <dgm:cxn modelId="{6863B34A-389D-4825-9916-9085B434634F}" type="presOf" srcId="{695C98FF-9680-469A-B1E7-B24D7A3CEE89}" destId="{26AD6E01-2527-4106-BB54-288EDD3A063A}" srcOrd="0" destOrd="0" presId="urn:microsoft.com/office/officeart/2009/3/layout/IncreasingArrowsProcess"/>
    <dgm:cxn modelId="{17245847-4FD2-427F-A941-50C0773C15D7}" type="presOf" srcId="{8CF8239B-B5B8-4767-ACFD-5D75E2B67A8E}" destId="{84D0F618-2966-4C1E-96F8-9CBBB8D14329}" srcOrd="0" destOrd="0" presId="urn:microsoft.com/office/officeart/2009/3/layout/IncreasingArrowsProcess"/>
    <dgm:cxn modelId="{680B927F-6803-4634-90E2-661D8102B34F}" type="presOf" srcId="{F8CDBC77-90AD-4216-87BF-687E5687A1E2}" destId="{E3C6A0CA-6A8C-4D06-81DF-BE0526069B2F}" srcOrd="0" destOrd="0" presId="urn:microsoft.com/office/officeart/2009/3/layout/IncreasingArrowsProcess"/>
    <dgm:cxn modelId="{38555776-F0E5-4382-AABD-EB16CC0EBCE0}" srcId="{EE169D39-C095-4A75-BDE7-B4D3D2AB0CD5}" destId="{1A10707E-D23A-4D1F-83DB-4AB0B1B5EE70}" srcOrd="4" destOrd="0" parTransId="{96D25B47-C9AE-4243-BAFC-F97BAB9C37D6}" sibTransId="{E7547DC5-7E4C-4379-BD67-878AEECCA5F0}"/>
    <dgm:cxn modelId="{CC14D3F2-24BE-46B0-9EE7-2C668BE56F82}" type="presOf" srcId="{EE169D39-C095-4A75-BDE7-B4D3D2AB0CD5}" destId="{B0737BFF-2AA7-4A4B-A8D4-908A0DE6211A}" srcOrd="0" destOrd="0" presId="urn:microsoft.com/office/officeart/2009/3/layout/IncreasingArrowsProcess"/>
    <dgm:cxn modelId="{466300ED-A709-44BB-96E5-E3001157CB1A}" type="presOf" srcId="{0EF69F8E-05BE-4A4F-B4B2-58331BCA8F53}" destId="{68A4B748-4592-4965-816C-B880406526AE}" srcOrd="0" destOrd="0" presId="urn:microsoft.com/office/officeart/2009/3/layout/IncreasingArrowsProcess"/>
    <dgm:cxn modelId="{FF7B4A1C-D90E-4C66-AFFD-01060B203653}" srcId="{695C98FF-9680-469A-B1E7-B24D7A3CEE89}" destId="{F8CDBC77-90AD-4216-87BF-687E5687A1E2}" srcOrd="0" destOrd="0" parTransId="{FD729BD1-EFC4-43FD-9E09-19C0BFEFAFC3}" sibTransId="{50022B65-28D1-4630-8B71-6D9D87DB5766}"/>
    <dgm:cxn modelId="{D581300F-3638-4412-A842-6A7CBF8D7ACB}" srcId="{EE169D39-C095-4A75-BDE7-B4D3D2AB0CD5}" destId="{C86B8D50-80FD-4511-BC9F-EA2A78A30364}" srcOrd="1" destOrd="0" parTransId="{3BAE85A4-C0F1-422E-A34D-378F552D1BE0}" sibTransId="{8D2B5397-8C99-4934-8EFB-2D05E2E6CB2C}"/>
    <dgm:cxn modelId="{2488CF57-5E34-4C7A-A070-B43032AD6A52}" srcId="{695C98FF-9680-469A-B1E7-B24D7A3CEE89}" destId="{4FAD5A49-D14F-4B5B-BD00-7F6D527CD6F2}" srcOrd="1" destOrd="0" parTransId="{8996AC04-35A8-452C-99DA-2592F306E35D}" sibTransId="{83FE6AF7-FF31-4E4D-AA48-818626E39F9A}"/>
    <dgm:cxn modelId="{EB7C4889-A0FC-4962-8BD6-7DA7B722E092}" type="presOf" srcId="{86D40266-1CE1-4A90-A7BC-1C262493E3DF}" destId="{7C544E00-DF86-4BBC-A5BB-8C8AD34D1552}" srcOrd="0" destOrd="1" presId="urn:microsoft.com/office/officeart/2009/3/layout/IncreasingArrowsProcess"/>
    <dgm:cxn modelId="{E5808843-A6EA-4813-A1FB-ED76E40007B2}" srcId="{8CF8239B-B5B8-4767-ACFD-5D75E2B67A8E}" destId="{6328A7EC-0F18-4288-BF73-92D9B1F7AC87}" srcOrd="1" destOrd="0" parTransId="{483B4D42-5B4D-45F4-8611-A9010536E8AF}" sibTransId="{7A401EDE-FCAC-4540-9CC1-F8776574826F}"/>
    <dgm:cxn modelId="{703480FE-0F49-4504-A5E8-C75B0CD30013}" srcId="{A7897FDC-097D-4D6C-BCA8-8B10A97F3D30}" destId="{60E90A12-F1FC-488F-859A-61A51F2D239C}" srcOrd="0" destOrd="0" parTransId="{57FA205F-ABC3-49C2-A0A4-7698026C50E5}" sibTransId="{90F3F549-2B9C-40C5-912D-FBACCACB2293}"/>
    <dgm:cxn modelId="{925DE806-7557-49C6-B8B3-2A64078B95AD}" type="presOf" srcId="{B96A543F-288B-4834-ABA0-4FAA62591B3C}" destId="{AF989961-4DF7-417C-A6B6-05B4276827DB}" srcOrd="0" destOrd="2" presId="urn:microsoft.com/office/officeart/2009/3/layout/IncreasingArrowsProcess"/>
    <dgm:cxn modelId="{4B6A7EC2-C28B-4DA6-8B36-89EEED48BED9}" type="presOf" srcId="{F91038D0-6CD3-4BD3-B9CE-9902073EDE99}" destId="{AF989961-4DF7-417C-A6B6-05B4276827DB}" srcOrd="0" destOrd="0" presId="urn:microsoft.com/office/officeart/2009/3/layout/IncreasingArrowsProcess"/>
    <dgm:cxn modelId="{423578D4-C3C6-4DA8-8F57-89D9166E5B48}" srcId="{A7897FDC-097D-4D6C-BCA8-8B10A97F3D30}" destId="{86D40266-1CE1-4A90-A7BC-1C262493E3DF}" srcOrd="1" destOrd="0" parTransId="{CCD9DA6E-20D4-4582-8B86-8C7BC34EE794}" sibTransId="{F4FD852A-88A5-476F-8028-074D12B58706}"/>
    <dgm:cxn modelId="{A281F95C-BA94-4993-AE34-CDEA846FB6B0}" srcId="{8CF8239B-B5B8-4767-ACFD-5D75E2B67A8E}" destId="{9BA8BF62-0665-40EC-AF2A-2F5D5CC015CE}" srcOrd="0" destOrd="0" parTransId="{BD5A8ACA-DE54-47A0-B8B8-E627F589A8E7}" sibTransId="{8D662584-3D54-4510-BEE4-F3D20D10710D}"/>
    <dgm:cxn modelId="{3F11F7DE-21B6-46AD-A40B-03C297D7319A}" srcId="{0EF69F8E-05BE-4A4F-B4B2-58331BCA8F53}" destId="{EE169D39-C095-4A75-BDE7-B4D3D2AB0CD5}" srcOrd="0" destOrd="0" parTransId="{EF4A0570-712E-4C2B-A6D3-635C87F716DA}" sibTransId="{FA88C0F4-2E79-4C85-AA4A-A3C79ABC2EA8}"/>
    <dgm:cxn modelId="{7A7AEFAC-6529-4F61-B461-53B60FAEC58A}" type="presOf" srcId="{469753D2-897A-4282-9AA2-0BF37FF93A3A}" destId="{E3C6A0CA-6A8C-4D06-81DF-BE0526069B2F}" srcOrd="0" destOrd="4" presId="urn:microsoft.com/office/officeart/2009/3/layout/IncreasingArrowsProcess"/>
    <dgm:cxn modelId="{585D45CF-ABFE-41EC-919A-C825F629363C}" type="presParOf" srcId="{68A4B748-4592-4965-816C-B880406526AE}" destId="{B0737BFF-2AA7-4A4B-A8D4-908A0DE6211A}" srcOrd="0" destOrd="0" presId="urn:microsoft.com/office/officeart/2009/3/layout/IncreasingArrowsProcess"/>
    <dgm:cxn modelId="{4EDFE4CB-D755-44DE-85AA-53DC458269AD}" type="presParOf" srcId="{68A4B748-4592-4965-816C-B880406526AE}" destId="{AF989961-4DF7-417C-A6B6-05B4276827DB}" srcOrd="1" destOrd="0" presId="urn:microsoft.com/office/officeart/2009/3/layout/IncreasingArrowsProcess"/>
    <dgm:cxn modelId="{1996C9E5-97FB-4D82-89CB-DD2E8A5E9267}" type="presParOf" srcId="{68A4B748-4592-4965-816C-B880406526AE}" destId="{26AD6E01-2527-4106-BB54-288EDD3A063A}" srcOrd="2" destOrd="0" presId="urn:microsoft.com/office/officeart/2009/3/layout/IncreasingArrowsProcess"/>
    <dgm:cxn modelId="{5FB867EB-60E5-4939-B3B6-30DBD792E3AB}" type="presParOf" srcId="{68A4B748-4592-4965-816C-B880406526AE}" destId="{E3C6A0CA-6A8C-4D06-81DF-BE0526069B2F}" srcOrd="3" destOrd="0" presId="urn:microsoft.com/office/officeart/2009/3/layout/IncreasingArrowsProcess"/>
    <dgm:cxn modelId="{AFEA714A-71FA-4BE0-A8D9-442C030A935C}" type="presParOf" srcId="{68A4B748-4592-4965-816C-B880406526AE}" destId="{84D0F618-2966-4C1E-96F8-9CBBB8D14329}" srcOrd="4" destOrd="0" presId="urn:microsoft.com/office/officeart/2009/3/layout/IncreasingArrowsProcess"/>
    <dgm:cxn modelId="{7AF7DFF0-26C4-4F0B-9C51-27ABE387194B}" type="presParOf" srcId="{68A4B748-4592-4965-816C-B880406526AE}" destId="{5ECA6725-D2C1-4AF4-9A0C-936E9418E6B8}" srcOrd="5" destOrd="0" presId="urn:microsoft.com/office/officeart/2009/3/layout/IncreasingArrowsProcess"/>
    <dgm:cxn modelId="{5144A1FD-DF43-4257-A712-8505DC92DE71}" type="presParOf" srcId="{68A4B748-4592-4965-816C-B880406526AE}" destId="{45A2E538-0816-48B7-88BD-C1E692F3EB11}" srcOrd="6" destOrd="0" presId="urn:microsoft.com/office/officeart/2009/3/layout/IncreasingArrowsProcess"/>
    <dgm:cxn modelId="{247DA564-0CFD-497B-9846-F0E323E21552}" type="presParOf" srcId="{68A4B748-4592-4965-816C-B880406526AE}" destId="{7C544E00-DF86-4BBC-A5BB-8C8AD34D1552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B3D8FD-8F50-4313-BF5D-FA82926374DD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913150-294D-48CF-8A68-8A4C8A463D0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Применение метода группировки с равными </a:t>
          </a:r>
          <a:r>
            <a:rPr lang="ru-RU" sz="2000" dirty="0" smtClean="0"/>
            <a:t>интервалами: определение длины интервала, расчёт пороговых значений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895ACB49-3AFE-4FCD-A5B1-1A9520A3A8FD}" type="parTrans" cxnId="{70DD3A3D-1711-4857-AE0C-861DE064F624}">
      <dgm:prSet/>
      <dgm:spPr/>
      <dgm:t>
        <a:bodyPr/>
        <a:lstStyle/>
        <a:p>
          <a:endParaRPr lang="ru-RU"/>
        </a:p>
      </dgm:t>
    </dgm:pt>
    <dgm:pt modelId="{B0F97CE8-9098-4043-B81D-AB3F2F040541}" type="sibTrans" cxnId="{70DD3A3D-1711-4857-AE0C-861DE064F624}">
      <dgm:prSet/>
      <dgm:spPr/>
      <dgm:t>
        <a:bodyPr/>
        <a:lstStyle/>
        <a:p>
          <a:endParaRPr lang="ru-RU"/>
        </a:p>
      </dgm:t>
    </dgm:pt>
    <dgm:pt modelId="{C1BBE140-E58B-4E66-A48A-CF429E77DF20}">
      <dgm:prSet phldrT="[Текст]" custT="1"/>
      <dgm:spPr/>
      <dgm:t>
        <a:bodyPr/>
        <a:lstStyle/>
        <a:p>
          <a:r>
            <a:rPr lang="ru-RU" sz="1800" dirty="0" smtClean="0"/>
            <a:t>Распределение муниципальных районов и городских округов на 4 группы: эффективные, стремящиеся к эффективным, тяготеющие к неэффективным, неэффективные </a:t>
          </a:r>
          <a:endParaRPr lang="ru-RU" sz="1800" dirty="0"/>
        </a:p>
      </dgm:t>
    </dgm:pt>
    <dgm:pt modelId="{7D6BCF22-9B35-4628-8DF9-49E93A9ABBAC}" type="sibTrans" cxnId="{740D79D2-63D8-4035-A34A-BBECA63591A4}">
      <dgm:prSet/>
      <dgm:spPr/>
      <dgm:t>
        <a:bodyPr/>
        <a:lstStyle/>
        <a:p>
          <a:endParaRPr lang="ru-RU"/>
        </a:p>
      </dgm:t>
    </dgm:pt>
    <dgm:pt modelId="{F6A0ED80-AA4A-4757-9D68-5E6B4D35E51D}" type="parTrans" cxnId="{740D79D2-63D8-4035-A34A-BBECA63591A4}">
      <dgm:prSet/>
      <dgm:spPr/>
      <dgm:t>
        <a:bodyPr/>
        <a:lstStyle/>
        <a:p>
          <a:endParaRPr lang="ru-RU"/>
        </a:p>
      </dgm:t>
    </dgm:pt>
    <dgm:pt modelId="{86209FAD-A814-47D2-B674-BAB86814C7FF}">
      <dgm:prSet phldrT="[Текст]" custT="1"/>
      <dgm:spPr/>
      <dgm:t>
        <a:bodyPr/>
        <a:lstStyle/>
        <a:p>
          <a:r>
            <a:rPr lang="ru-RU" sz="1800" dirty="0" smtClean="0"/>
            <a:t>Расчет индекса роста (снижения) по каждому критерию оценки, отражающего изменение результатов оценки руководителей в динамике:</a:t>
          </a:r>
        </a:p>
        <a:p>
          <a:r>
            <a:rPr lang="ru-RU" sz="1800" b="1" dirty="0" smtClean="0">
              <a:solidFill>
                <a:schemeClr val="bg1"/>
              </a:solidFill>
            </a:rPr>
            <a:t>менее 70% </a:t>
          </a:r>
          <a:r>
            <a:rPr lang="ru-RU" sz="1800" dirty="0" smtClean="0">
              <a:solidFill>
                <a:schemeClr val="bg1"/>
              </a:solidFill>
            </a:rPr>
            <a:t>- </a:t>
          </a:r>
          <a:r>
            <a:rPr lang="ru-RU" sz="1800" dirty="0" smtClean="0"/>
            <a:t>деятельность неэффективная</a:t>
          </a:r>
          <a:endParaRPr lang="ru-RU" sz="1800" dirty="0"/>
        </a:p>
      </dgm:t>
    </dgm:pt>
    <dgm:pt modelId="{E59C55D0-A38C-4FD8-9B98-815522FBE144}" type="parTrans" cxnId="{2021E4EE-4E4C-4E06-878A-4CE979683DB7}">
      <dgm:prSet/>
      <dgm:spPr/>
      <dgm:t>
        <a:bodyPr/>
        <a:lstStyle/>
        <a:p>
          <a:endParaRPr lang="ru-RU"/>
        </a:p>
      </dgm:t>
    </dgm:pt>
    <dgm:pt modelId="{D636F1A7-D33C-4A85-9A7A-1A2AEB36594A}" type="sibTrans" cxnId="{2021E4EE-4E4C-4E06-878A-4CE979683DB7}">
      <dgm:prSet/>
      <dgm:spPr/>
      <dgm:t>
        <a:bodyPr/>
        <a:lstStyle/>
        <a:p>
          <a:endParaRPr lang="ru-RU"/>
        </a:p>
      </dgm:t>
    </dgm:pt>
    <dgm:pt modelId="{99669DD4-37E3-434C-9C98-775AE444C580}">
      <dgm:prSet phldrT="[Текст]" custT="1"/>
      <dgm:spPr/>
      <dgm:t>
        <a:bodyPr/>
        <a:lstStyle/>
        <a:p>
          <a:r>
            <a:rPr lang="ru-RU" sz="1800" dirty="0" smtClean="0">
              <a:latin typeface="+mj-lt"/>
            </a:rPr>
            <a:t>Комплексная оценка </a:t>
          </a:r>
          <a:r>
            <a:rPr lang="ru-RU" sz="1800" b="0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неэффективной деятельности руководителей </a:t>
          </a:r>
        </a:p>
        <a:p>
          <a:r>
            <a:rPr lang="ru-RU" sz="1800" b="0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(метод равных интервалов + индекс роста/снижения) </a:t>
          </a:r>
          <a:endParaRPr lang="ru-RU" sz="1800" b="0" dirty="0">
            <a:solidFill>
              <a:schemeClr val="bg1"/>
            </a:solidFill>
            <a:latin typeface="+mj-lt"/>
          </a:endParaRPr>
        </a:p>
      </dgm:t>
    </dgm:pt>
    <dgm:pt modelId="{878160C5-D78D-4BED-93F3-21ACC90A1599}" type="parTrans" cxnId="{342B8EC5-194F-46E1-9090-C6D0E101C409}">
      <dgm:prSet/>
      <dgm:spPr/>
      <dgm:t>
        <a:bodyPr/>
        <a:lstStyle/>
        <a:p>
          <a:endParaRPr lang="ru-RU"/>
        </a:p>
      </dgm:t>
    </dgm:pt>
    <dgm:pt modelId="{50BCBF05-5B30-4625-AAF2-FAA085F356AA}" type="sibTrans" cxnId="{342B8EC5-194F-46E1-9090-C6D0E101C409}">
      <dgm:prSet/>
      <dgm:spPr/>
      <dgm:t>
        <a:bodyPr/>
        <a:lstStyle/>
        <a:p>
          <a:endParaRPr lang="ru-RU"/>
        </a:p>
      </dgm:t>
    </dgm:pt>
    <dgm:pt modelId="{EEBF86F9-4208-4E73-8E76-C9B71979284E}" type="pres">
      <dgm:prSet presAssocID="{F2B3D8FD-8F50-4313-BF5D-FA82926374D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710095-EAD3-4561-92E0-0073996AD195}" type="pres">
      <dgm:prSet presAssocID="{F2B3D8FD-8F50-4313-BF5D-FA82926374DD}" presName="dummyMaxCanvas" presStyleCnt="0">
        <dgm:presLayoutVars/>
      </dgm:prSet>
      <dgm:spPr/>
    </dgm:pt>
    <dgm:pt modelId="{782B7B4E-5533-447A-8C69-A1614DF7B897}" type="pres">
      <dgm:prSet presAssocID="{F2B3D8FD-8F50-4313-BF5D-FA82926374D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DDA43-D226-4CF3-A0DA-A12C80486681}" type="pres">
      <dgm:prSet presAssocID="{F2B3D8FD-8F50-4313-BF5D-FA82926374D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816F9-1752-4F01-BFF8-BB4B4560EEF1}" type="pres">
      <dgm:prSet presAssocID="{F2B3D8FD-8F50-4313-BF5D-FA82926374D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E76C2-2471-4CA4-825D-C93AE9B94544}" type="pres">
      <dgm:prSet presAssocID="{F2B3D8FD-8F50-4313-BF5D-FA82926374D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4F94-BDE9-4643-BDAF-FFB57112E49A}" type="pres">
      <dgm:prSet presAssocID="{F2B3D8FD-8F50-4313-BF5D-FA82926374D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85C2D-77A9-4FBC-B868-17EEB06C4197}" type="pres">
      <dgm:prSet presAssocID="{F2B3D8FD-8F50-4313-BF5D-FA82926374D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F4FAB-DA4B-417D-A08A-047643B246D8}" type="pres">
      <dgm:prSet presAssocID="{F2B3D8FD-8F50-4313-BF5D-FA82926374D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71611-8214-41FC-B38B-30BC55C2C58B}" type="pres">
      <dgm:prSet presAssocID="{F2B3D8FD-8F50-4313-BF5D-FA82926374D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C847A-1906-4846-9A28-57B79BF23C29}" type="pres">
      <dgm:prSet presAssocID="{F2B3D8FD-8F50-4313-BF5D-FA82926374D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0700B-46A7-4F02-9FAA-CBF48D5A5D02}" type="pres">
      <dgm:prSet presAssocID="{F2B3D8FD-8F50-4313-BF5D-FA82926374D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6F6B9-EE85-454F-A3D2-552F2CE0BA05}" type="pres">
      <dgm:prSet presAssocID="{F2B3D8FD-8F50-4313-BF5D-FA82926374D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E5B47C-A1C5-4B52-811C-18530F3CADD3}" type="presOf" srcId="{F2B3D8FD-8F50-4313-BF5D-FA82926374DD}" destId="{EEBF86F9-4208-4E73-8E76-C9B71979284E}" srcOrd="0" destOrd="0" presId="urn:microsoft.com/office/officeart/2005/8/layout/vProcess5"/>
    <dgm:cxn modelId="{A05D02CD-86A0-4605-8C6C-20B54CFDF83A}" type="presOf" srcId="{99669DD4-37E3-434C-9C98-775AE444C580}" destId="{01BE76C2-2471-4CA4-825D-C93AE9B94544}" srcOrd="0" destOrd="0" presId="urn:microsoft.com/office/officeart/2005/8/layout/vProcess5"/>
    <dgm:cxn modelId="{342B8EC5-194F-46E1-9090-C6D0E101C409}" srcId="{F2B3D8FD-8F50-4313-BF5D-FA82926374DD}" destId="{99669DD4-37E3-434C-9C98-775AE444C580}" srcOrd="3" destOrd="0" parTransId="{878160C5-D78D-4BED-93F3-21ACC90A1599}" sibTransId="{50BCBF05-5B30-4625-AAF2-FAA085F356AA}"/>
    <dgm:cxn modelId="{8C8A385D-136F-4286-8AFD-CB02B597D82C}" type="presOf" srcId="{99669DD4-37E3-434C-9C98-775AE444C580}" destId="{73C6F6B9-EE85-454F-A3D2-552F2CE0BA05}" srcOrd="1" destOrd="0" presId="urn:microsoft.com/office/officeart/2005/8/layout/vProcess5"/>
    <dgm:cxn modelId="{740D79D2-63D8-4035-A34A-BBECA63591A4}" srcId="{F2B3D8FD-8F50-4313-BF5D-FA82926374DD}" destId="{C1BBE140-E58B-4E66-A48A-CF429E77DF20}" srcOrd="1" destOrd="0" parTransId="{F6A0ED80-AA4A-4757-9D68-5E6B4D35E51D}" sibTransId="{7D6BCF22-9B35-4628-8DF9-49E93A9ABBAC}"/>
    <dgm:cxn modelId="{85B42BBF-517E-4798-AB8E-B56AB1443676}" type="presOf" srcId="{C1BBE140-E58B-4E66-A48A-CF429E77DF20}" destId="{6FCC847A-1906-4846-9A28-57B79BF23C29}" srcOrd="1" destOrd="0" presId="urn:microsoft.com/office/officeart/2005/8/layout/vProcess5"/>
    <dgm:cxn modelId="{078FFD79-664C-4CF5-BE5A-4DF70D73835F}" type="presOf" srcId="{86209FAD-A814-47D2-B674-BAB86814C7FF}" destId="{420816F9-1752-4F01-BFF8-BB4B4560EEF1}" srcOrd="0" destOrd="0" presId="urn:microsoft.com/office/officeart/2005/8/layout/vProcess5"/>
    <dgm:cxn modelId="{F4E834A0-2186-4811-8560-4C310533E411}" type="presOf" srcId="{39913150-294D-48CF-8A68-8A4C8A463D02}" destId="{782B7B4E-5533-447A-8C69-A1614DF7B897}" srcOrd="0" destOrd="0" presId="urn:microsoft.com/office/officeart/2005/8/layout/vProcess5"/>
    <dgm:cxn modelId="{4D08BA1F-9B8E-42B9-929F-4EADE178C39D}" type="presOf" srcId="{86209FAD-A814-47D2-B674-BAB86814C7FF}" destId="{9BB0700B-46A7-4F02-9FAA-CBF48D5A5D02}" srcOrd="1" destOrd="0" presId="urn:microsoft.com/office/officeart/2005/8/layout/vProcess5"/>
    <dgm:cxn modelId="{2021E4EE-4E4C-4E06-878A-4CE979683DB7}" srcId="{F2B3D8FD-8F50-4313-BF5D-FA82926374DD}" destId="{86209FAD-A814-47D2-B674-BAB86814C7FF}" srcOrd="2" destOrd="0" parTransId="{E59C55D0-A38C-4FD8-9B98-815522FBE144}" sibTransId="{D636F1A7-D33C-4A85-9A7A-1A2AEB36594A}"/>
    <dgm:cxn modelId="{99B852C6-30C8-49CE-952E-CF14FA1C9664}" type="presOf" srcId="{C1BBE140-E58B-4E66-A48A-CF429E77DF20}" destId="{CF5DDA43-D226-4CF3-A0DA-A12C80486681}" srcOrd="0" destOrd="0" presId="urn:microsoft.com/office/officeart/2005/8/layout/vProcess5"/>
    <dgm:cxn modelId="{14D5FEE5-681D-4099-BB86-98405179D627}" type="presOf" srcId="{39913150-294D-48CF-8A68-8A4C8A463D02}" destId="{9BD71611-8214-41FC-B38B-30BC55C2C58B}" srcOrd="1" destOrd="0" presId="urn:microsoft.com/office/officeart/2005/8/layout/vProcess5"/>
    <dgm:cxn modelId="{96329CB2-52EB-4046-B291-0109CA81F759}" type="presOf" srcId="{D636F1A7-D33C-4A85-9A7A-1A2AEB36594A}" destId="{EFBF4FAB-DA4B-417D-A08A-047643B246D8}" srcOrd="0" destOrd="0" presId="urn:microsoft.com/office/officeart/2005/8/layout/vProcess5"/>
    <dgm:cxn modelId="{0F6F112D-81D9-4BFA-82EC-42F3DA17D879}" type="presOf" srcId="{7D6BCF22-9B35-4628-8DF9-49E93A9ABBAC}" destId="{ECC85C2D-77A9-4FBC-B868-17EEB06C4197}" srcOrd="0" destOrd="0" presId="urn:microsoft.com/office/officeart/2005/8/layout/vProcess5"/>
    <dgm:cxn modelId="{8833A6C2-CC5E-41CD-A93B-DAAAA717AAA8}" type="presOf" srcId="{B0F97CE8-9098-4043-B81D-AB3F2F040541}" destId="{DFC54F94-BDE9-4643-BDAF-FFB57112E49A}" srcOrd="0" destOrd="0" presId="urn:microsoft.com/office/officeart/2005/8/layout/vProcess5"/>
    <dgm:cxn modelId="{70DD3A3D-1711-4857-AE0C-861DE064F624}" srcId="{F2B3D8FD-8F50-4313-BF5D-FA82926374DD}" destId="{39913150-294D-48CF-8A68-8A4C8A463D02}" srcOrd="0" destOrd="0" parTransId="{895ACB49-3AFE-4FCD-A5B1-1A9520A3A8FD}" sibTransId="{B0F97CE8-9098-4043-B81D-AB3F2F040541}"/>
    <dgm:cxn modelId="{8C3DF3C2-B509-47C7-ADB8-03EEDF7A692A}" type="presParOf" srcId="{EEBF86F9-4208-4E73-8E76-C9B71979284E}" destId="{32710095-EAD3-4561-92E0-0073996AD195}" srcOrd="0" destOrd="0" presId="urn:microsoft.com/office/officeart/2005/8/layout/vProcess5"/>
    <dgm:cxn modelId="{3F6EE480-94C7-4D65-ACFA-7862FD907AD1}" type="presParOf" srcId="{EEBF86F9-4208-4E73-8E76-C9B71979284E}" destId="{782B7B4E-5533-447A-8C69-A1614DF7B897}" srcOrd="1" destOrd="0" presId="urn:microsoft.com/office/officeart/2005/8/layout/vProcess5"/>
    <dgm:cxn modelId="{0D72FFE8-EA01-4ECA-BEDA-9541A74078DB}" type="presParOf" srcId="{EEBF86F9-4208-4E73-8E76-C9B71979284E}" destId="{CF5DDA43-D226-4CF3-A0DA-A12C80486681}" srcOrd="2" destOrd="0" presId="urn:microsoft.com/office/officeart/2005/8/layout/vProcess5"/>
    <dgm:cxn modelId="{45D21D26-E11D-4956-9EBC-218317A4C869}" type="presParOf" srcId="{EEBF86F9-4208-4E73-8E76-C9B71979284E}" destId="{420816F9-1752-4F01-BFF8-BB4B4560EEF1}" srcOrd="3" destOrd="0" presId="urn:microsoft.com/office/officeart/2005/8/layout/vProcess5"/>
    <dgm:cxn modelId="{4D38996D-0665-40A8-86C2-7B5BEEC5FD04}" type="presParOf" srcId="{EEBF86F9-4208-4E73-8E76-C9B71979284E}" destId="{01BE76C2-2471-4CA4-825D-C93AE9B94544}" srcOrd="4" destOrd="0" presId="urn:microsoft.com/office/officeart/2005/8/layout/vProcess5"/>
    <dgm:cxn modelId="{BA41A4DB-4945-48A0-AE80-1337D8A271ED}" type="presParOf" srcId="{EEBF86F9-4208-4E73-8E76-C9B71979284E}" destId="{DFC54F94-BDE9-4643-BDAF-FFB57112E49A}" srcOrd="5" destOrd="0" presId="urn:microsoft.com/office/officeart/2005/8/layout/vProcess5"/>
    <dgm:cxn modelId="{3A7B87CC-1A2F-4983-8E3F-1AC3F58DC5A9}" type="presParOf" srcId="{EEBF86F9-4208-4E73-8E76-C9B71979284E}" destId="{ECC85C2D-77A9-4FBC-B868-17EEB06C4197}" srcOrd="6" destOrd="0" presId="urn:microsoft.com/office/officeart/2005/8/layout/vProcess5"/>
    <dgm:cxn modelId="{B173A93C-669D-4E0A-8C0D-6BEDA5E7A6D6}" type="presParOf" srcId="{EEBF86F9-4208-4E73-8E76-C9B71979284E}" destId="{EFBF4FAB-DA4B-417D-A08A-047643B246D8}" srcOrd="7" destOrd="0" presId="urn:microsoft.com/office/officeart/2005/8/layout/vProcess5"/>
    <dgm:cxn modelId="{7AC57156-2F93-4913-B726-A01715B75B4F}" type="presParOf" srcId="{EEBF86F9-4208-4E73-8E76-C9B71979284E}" destId="{9BD71611-8214-41FC-B38B-30BC55C2C58B}" srcOrd="8" destOrd="0" presId="urn:microsoft.com/office/officeart/2005/8/layout/vProcess5"/>
    <dgm:cxn modelId="{5F39761B-96D0-479E-957A-BA99F57128AD}" type="presParOf" srcId="{EEBF86F9-4208-4E73-8E76-C9B71979284E}" destId="{6FCC847A-1906-4846-9A28-57B79BF23C29}" srcOrd="9" destOrd="0" presId="urn:microsoft.com/office/officeart/2005/8/layout/vProcess5"/>
    <dgm:cxn modelId="{0B29FDB3-F5D0-43AE-8AD5-C0783BCF3BDE}" type="presParOf" srcId="{EEBF86F9-4208-4E73-8E76-C9B71979284E}" destId="{9BB0700B-46A7-4F02-9FAA-CBF48D5A5D02}" srcOrd="10" destOrd="0" presId="urn:microsoft.com/office/officeart/2005/8/layout/vProcess5"/>
    <dgm:cxn modelId="{18E1A859-8C1F-4A34-A653-5B41648B9EBC}" type="presParOf" srcId="{EEBF86F9-4208-4E73-8E76-C9B71979284E}" destId="{73C6F6B9-EE85-454F-A3D2-552F2CE0BA0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BB616-283A-4384-AACE-C079B2485D2D}">
      <dsp:nvSpPr>
        <dsp:cNvPr id="0" name=""/>
        <dsp:cNvSpPr/>
      </dsp:nvSpPr>
      <dsp:spPr>
        <a:xfrm>
          <a:off x="0" y="0"/>
          <a:ext cx="8064896" cy="1968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Нормативная правовая база,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регламентирующая проведение интернет-опроса</a:t>
          </a:r>
          <a:endParaRPr lang="en-US" sz="2000" b="1" kern="1200" dirty="0" smtClean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на федеральном уровне</a:t>
          </a:r>
          <a:endParaRPr lang="ru-RU" sz="2000" u="none" kern="1200" dirty="0">
            <a:solidFill>
              <a:schemeClr val="bg1"/>
            </a:solidFill>
          </a:endParaRPr>
        </a:p>
      </dsp:txBody>
      <dsp:txXfrm>
        <a:off x="0" y="0"/>
        <a:ext cx="8064896" cy="1968424"/>
      </dsp:txXfrm>
    </dsp:sp>
    <dsp:sp modelId="{B4155977-5ADD-4002-8EF1-60B4E538E49B}">
      <dsp:nvSpPr>
        <dsp:cNvPr id="0" name=""/>
        <dsp:cNvSpPr/>
      </dsp:nvSpPr>
      <dsp:spPr>
        <a:xfrm>
          <a:off x="0" y="1762805"/>
          <a:ext cx="8064896" cy="4719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>
              <a:solidFill>
                <a:schemeClr val="accent1">
                  <a:lumMod val="75000"/>
                </a:schemeClr>
              </a:solidFill>
            </a:rPr>
            <a:t>Указ Президента РФ от 28.04.2008 № 607</a:t>
          </a:r>
          <a:br>
            <a:rPr lang="ru-RU" sz="1600" b="1" u="sng" kern="120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</a:rPr>
            <a:t>«Об оценке эффективности деятельности органов местного самоуправления городских округов и муниципальных районов»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>
              <a:solidFill>
                <a:schemeClr val="accent1">
                  <a:lumMod val="75000"/>
                </a:schemeClr>
              </a:solidFill>
            </a:rPr>
            <a:t>Указ Президента РФ от 07.05.2012 № 601</a:t>
          </a:r>
          <a:br>
            <a:rPr lang="ru-RU" sz="1600" b="1" u="sng" kern="120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</a:rPr>
            <a:t>«Об основных направлениях совершенствования системы государственного управления»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>
              <a:solidFill>
                <a:schemeClr val="accent1">
                  <a:lumMod val="75000"/>
                </a:schemeClr>
              </a:solidFill>
            </a:rPr>
            <a:t>Постановление Правительства РФ от 17.12.2012 № 1317</a:t>
          </a:r>
          <a:r>
            <a:rPr lang="en-US" sz="1600" b="1" u="sng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1600" b="1" u="sng" kern="1200" dirty="0" smtClean="0">
              <a:solidFill>
                <a:schemeClr val="accent1">
                  <a:lumMod val="75000"/>
                </a:schemeClr>
              </a:solidFill>
            </a:rPr>
            <a:t/>
          </a:r>
          <a:br>
            <a:rPr lang="ru-RU" sz="1600" b="1" u="sng" kern="120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</a:rPr>
            <a:t>«О мерах по реализации Указа Президента Российской Федерации от 28 апреля 2008 г. № 607 «Об оценке эффективности деятельности органов местного самоуправления городских округов и муниципальных районов» и подпункта «и» пункта 2 Указа Президента Российской Федерации от 7 мая 2012 г. № 601 «Об основных направлениях совершенствования системы государственного управления»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 smtClean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>
              <a:solidFill>
                <a:srgbClr val="C00000"/>
              </a:solidFill>
            </a:rPr>
            <a:t>Письмо Минэкономразвития России от 27.07.2015 № Д14и-2250 </a:t>
          </a:r>
          <a:br>
            <a:rPr lang="ru-RU" sz="1600" b="1" u="sng" kern="1200" dirty="0" smtClean="0">
              <a:solidFill>
                <a:srgbClr val="C00000"/>
              </a:solidFill>
            </a:rPr>
          </a:br>
          <a:r>
            <a:rPr lang="ru-RU" sz="1600" b="1" kern="1200" dirty="0" smtClean="0">
              <a:solidFill>
                <a:srgbClr val="C00000"/>
              </a:solidFill>
            </a:rPr>
            <a:t>«Об обязательной авторизации населения для участия в опросе»</a:t>
          </a:r>
          <a:endParaRPr lang="ru-RU" sz="1600" kern="1200" dirty="0" smtClean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1762805"/>
        <a:ext cx="8064896" cy="47198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C4EF9-6C72-4872-9C33-4123B8108553}">
      <dsp:nvSpPr>
        <dsp:cNvPr id="0" name=""/>
        <dsp:cNvSpPr/>
      </dsp:nvSpPr>
      <dsp:spPr>
        <a:xfrm>
          <a:off x="1899491" y="1495642"/>
          <a:ext cx="2365554" cy="2365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Оценка деятельности главы</a:t>
          </a:r>
          <a:endParaRPr lang="ru-RU" sz="1400" b="1" kern="1200" dirty="0"/>
        </a:p>
      </dsp:txBody>
      <dsp:txXfrm>
        <a:off x="2245918" y="1842038"/>
        <a:ext cx="1672700" cy="1672551"/>
      </dsp:txXfrm>
    </dsp:sp>
    <dsp:sp modelId="{C8F703B5-9005-468F-8BFC-C60228250956}">
      <dsp:nvSpPr>
        <dsp:cNvPr id="0" name=""/>
        <dsp:cNvSpPr/>
      </dsp:nvSpPr>
      <dsp:spPr>
        <a:xfrm>
          <a:off x="362375" y="195085"/>
          <a:ext cx="4767919" cy="4970085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4CE4BA-3257-4514-8EE6-FD11D6D18A06}">
      <dsp:nvSpPr>
        <dsp:cNvPr id="0" name=""/>
        <dsp:cNvSpPr/>
      </dsp:nvSpPr>
      <dsp:spPr>
        <a:xfrm>
          <a:off x="3314110" y="0"/>
          <a:ext cx="1267509" cy="1267244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A75B70-309A-49AB-BC07-4075C32B3812}">
      <dsp:nvSpPr>
        <dsp:cNvPr id="0" name=""/>
        <dsp:cNvSpPr/>
      </dsp:nvSpPr>
      <dsp:spPr>
        <a:xfrm>
          <a:off x="4692818" y="0"/>
          <a:ext cx="3402174" cy="122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400" b="1" kern="1200" dirty="0"/>
            <a:t>Эффективная </a:t>
          </a:r>
          <a:r>
            <a:rPr lang="ru-RU" sz="1400" b="1" kern="1200" dirty="0" smtClean="0"/>
            <a:t>деятельность</a:t>
          </a:r>
          <a:endParaRPr lang="ru-RU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200" b="1" kern="1200" dirty="0">
              <a:solidFill>
                <a:schemeClr val="accent3">
                  <a:lumMod val="75000"/>
                </a:schemeClr>
              </a:solidFill>
            </a:rPr>
            <a:t> 8 МО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300" kern="1200" dirty="0" err="1"/>
            <a:t>Искитимский</a:t>
          </a:r>
          <a:r>
            <a:rPr lang="ru-RU" sz="1300" kern="1200" dirty="0"/>
            <a:t> , </a:t>
          </a:r>
          <a:r>
            <a:rPr lang="ru-RU" sz="1300" kern="1200" dirty="0" err="1"/>
            <a:t>Усть-Таркский</a:t>
          </a:r>
          <a:r>
            <a:rPr lang="ru-RU" sz="1300" kern="1200" dirty="0"/>
            <a:t>, Северный, </a:t>
          </a:r>
          <a:r>
            <a:rPr lang="ru-RU" sz="1300" kern="1200" dirty="0" err="1"/>
            <a:t>Здвинский</a:t>
          </a:r>
          <a:r>
            <a:rPr lang="ru-RU" sz="1300" kern="1200" dirty="0"/>
            <a:t>, </a:t>
          </a:r>
          <a:r>
            <a:rPr lang="ru-RU" sz="1300" kern="1200" dirty="0" err="1"/>
            <a:t>Маслянинский</a:t>
          </a:r>
          <a:r>
            <a:rPr lang="ru-RU" sz="1300" kern="1200" dirty="0"/>
            <a:t>, </a:t>
          </a:r>
          <a:r>
            <a:rPr lang="ru-RU" sz="1300" kern="1200" dirty="0" err="1"/>
            <a:t>Доволенский</a:t>
          </a:r>
          <a:r>
            <a:rPr lang="ru-RU" sz="1300" kern="1200" dirty="0"/>
            <a:t>, </a:t>
          </a:r>
          <a:r>
            <a:rPr lang="ru-RU" sz="1300" kern="1200" dirty="0" err="1"/>
            <a:t>Сузунский</a:t>
          </a:r>
          <a:r>
            <a:rPr lang="ru-RU" sz="1300" kern="1200" dirty="0"/>
            <a:t> районы, р. п. Кольцово</a:t>
          </a:r>
        </a:p>
      </dsp:txBody>
      <dsp:txXfrm>
        <a:off x="4692818" y="0"/>
        <a:ext cx="3402174" cy="1226714"/>
      </dsp:txXfrm>
    </dsp:sp>
    <dsp:sp modelId="{9E1FB727-ACCA-4DC2-A4B2-4911994641D5}">
      <dsp:nvSpPr>
        <dsp:cNvPr id="0" name=""/>
        <dsp:cNvSpPr/>
      </dsp:nvSpPr>
      <dsp:spPr>
        <a:xfrm>
          <a:off x="4250330" y="1180239"/>
          <a:ext cx="1267509" cy="1267244"/>
        </a:xfrm>
        <a:prstGeom prst="ellipse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507BC90-7836-43CC-AF11-1AC4F4050E25}">
      <dsp:nvSpPr>
        <dsp:cNvPr id="0" name=""/>
        <dsp:cNvSpPr/>
      </dsp:nvSpPr>
      <dsp:spPr>
        <a:xfrm>
          <a:off x="5520632" y="1526764"/>
          <a:ext cx="2420600" cy="122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400" b="1" kern="1200" dirty="0"/>
            <a:t>Стремящаяся к эффективной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200" b="1" kern="1200" dirty="0">
              <a:solidFill>
                <a:schemeClr val="accent3">
                  <a:lumMod val="75000"/>
                </a:schemeClr>
              </a:solidFill>
            </a:rPr>
            <a:t>16 МО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300" kern="1200" dirty="0"/>
            <a:t>г.  Обь, </a:t>
          </a:r>
          <a:r>
            <a:rPr lang="ru-RU" sz="1300" kern="1200" dirty="0" err="1"/>
            <a:t>Черепановский</a:t>
          </a:r>
          <a:r>
            <a:rPr lang="ru-RU" sz="1300" kern="1200" dirty="0"/>
            <a:t>, </a:t>
          </a:r>
          <a:r>
            <a:rPr lang="ru-RU" sz="1300" kern="1200" dirty="0" err="1"/>
            <a:t>Коченёвский</a:t>
          </a:r>
          <a:r>
            <a:rPr lang="ru-RU" sz="1300" kern="1200" dirty="0"/>
            <a:t>, </a:t>
          </a:r>
          <a:r>
            <a:rPr lang="ru-RU" sz="1300" kern="1200" dirty="0" err="1"/>
            <a:t>Каргатский</a:t>
          </a:r>
          <a:r>
            <a:rPr lang="ru-RU" sz="1300" kern="1200" dirty="0"/>
            <a:t>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300" kern="1200" dirty="0" err="1"/>
            <a:t>Купинский</a:t>
          </a:r>
          <a:r>
            <a:rPr lang="ru-RU" sz="1300" kern="1200" dirty="0"/>
            <a:t>, </a:t>
          </a:r>
          <a:r>
            <a:rPr lang="ru-RU" sz="1300" kern="1200" dirty="0" err="1"/>
            <a:t>Чановский</a:t>
          </a:r>
          <a:r>
            <a:rPr lang="ru-RU" sz="1300" kern="1200" dirty="0"/>
            <a:t>, </a:t>
          </a:r>
          <a:r>
            <a:rPr lang="ru-RU" sz="1300" kern="1200" dirty="0" err="1"/>
            <a:t>Мошковский</a:t>
          </a:r>
          <a:r>
            <a:rPr lang="ru-RU" sz="1300" kern="1200" dirty="0"/>
            <a:t>, </a:t>
          </a:r>
          <a:r>
            <a:rPr lang="ru-RU" sz="1300" kern="1200" dirty="0" err="1"/>
            <a:t>Убинский</a:t>
          </a:r>
          <a:r>
            <a:rPr lang="ru-RU" sz="1300" kern="1200" dirty="0"/>
            <a:t>, </a:t>
          </a:r>
          <a:r>
            <a:rPr lang="ru-RU" sz="1300" kern="1200" dirty="0" err="1"/>
            <a:t>Краснозёрский</a:t>
          </a:r>
          <a:r>
            <a:rPr lang="ru-RU" sz="1300" kern="1200" dirty="0"/>
            <a:t>, </a:t>
          </a:r>
          <a:r>
            <a:rPr lang="ru-RU" sz="1300" kern="1200" dirty="0" err="1"/>
            <a:t>Кочковский</a:t>
          </a:r>
          <a:r>
            <a:rPr lang="ru-RU" sz="1300" kern="1200" dirty="0"/>
            <a:t>,  Куйбышевский, </a:t>
          </a:r>
          <a:r>
            <a:rPr lang="ru-RU" sz="1300" kern="1200" dirty="0" err="1"/>
            <a:t>Колыванский</a:t>
          </a:r>
          <a:r>
            <a:rPr lang="ru-RU" sz="1300" kern="1200" dirty="0"/>
            <a:t>, </a:t>
          </a:r>
          <a:r>
            <a:rPr lang="ru-RU" sz="1300" kern="1200" dirty="0" err="1"/>
            <a:t>Чистоозёрный</a:t>
          </a:r>
          <a:r>
            <a:rPr lang="ru-RU" sz="1300" kern="1200" dirty="0"/>
            <a:t>, </a:t>
          </a:r>
          <a:r>
            <a:rPr lang="ru-RU" sz="1300" kern="1200" dirty="0" err="1"/>
            <a:t>Тогучинский</a:t>
          </a:r>
          <a:r>
            <a:rPr lang="ru-RU" sz="1300" kern="1200" dirty="0"/>
            <a:t>, </a:t>
          </a:r>
          <a:r>
            <a:rPr lang="ru-RU" sz="1300" kern="1200" dirty="0" err="1" smtClean="0"/>
            <a:t>Болотнинский</a:t>
          </a:r>
          <a:r>
            <a:rPr lang="ru-RU" sz="1300" kern="1200" dirty="0" smtClean="0"/>
            <a:t>, </a:t>
          </a:r>
          <a:r>
            <a:rPr lang="ru-RU" sz="1300" kern="1200" dirty="0" err="1"/>
            <a:t>Чулымский</a:t>
          </a:r>
          <a:r>
            <a:rPr lang="ru-RU" sz="1300" kern="1200" dirty="0"/>
            <a:t> районы</a:t>
          </a:r>
        </a:p>
      </dsp:txBody>
      <dsp:txXfrm>
        <a:off x="5520632" y="1526764"/>
        <a:ext cx="2420600" cy="1226714"/>
      </dsp:txXfrm>
    </dsp:sp>
    <dsp:sp modelId="{A701BF96-8274-47A6-9D56-F97B39202058}">
      <dsp:nvSpPr>
        <dsp:cNvPr id="0" name=""/>
        <dsp:cNvSpPr/>
      </dsp:nvSpPr>
      <dsp:spPr>
        <a:xfrm>
          <a:off x="4252744" y="2900925"/>
          <a:ext cx="1267509" cy="1267244"/>
        </a:xfrm>
        <a:prstGeom prst="ellipse">
          <a:avLst/>
        </a:prstGeom>
        <a:gradFill rotWithShape="0">
          <a:gsLst>
            <a:gs pos="0">
              <a:srgbClr val="FF0000"/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CECD3CA-BDA1-4B5E-83FB-1B2E2E93EAFE}">
      <dsp:nvSpPr>
        <dsp:cNvPr id="0" name=""/>
        <dsp:cNvSpPr/>
      </dsp:nvSpPr>
      <dsp:spPr>
        <a:xfrm>
          <a:off x="5508959" y="3413065"/>
          <a:ext cx="2557492" cy="101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400" b="1" kern="1200" dirty="0"/>
            <a:t>Тяготеющая к неэффективной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200" b="1" kern="1200" dirty="0">
              <a:solidFill>
                <a:srgbClr val="FF0000"/>
              </a:solidFill>
            </a:rPr>
            <a:t>9 МО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300" kern="1200" dirty="0"/>
            <a:t>г. Бердск, г. Новосибирск,  </a:t>
          </a:r>
          <a:r>
            <a:rPr lang="ru-RU" sz="1300" kern="1200" dirty="0" err="1"/>
            <a:t>Кыштовский</a:t>
          </a:r>
          <a:r>
            <a:rPr lang="ru-RU" sz="1300" kern="1200" dirty="0"/>
            <a:t>, </a:t>
          </a:r>
          <a:r>
            <a:rPr lang="ru-RU" sz="1300" kern="1200" dirty="0" err="1"/>
            <a:t>Барабинский</a:t>
          </a:r>
          <a:r>
            <a:rPr lang="ru-RU" sz="1300" kern="1200" dirty="0"/>
            <a:t>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300" kern="1200" dirty="0"/>
            <a:t>Новосибирский, Татарский, Венгеровский, Ордынский, Карасукский районы</a:t>
          </a:r>
          <a:endParaRPr lang="ru-RU" sz="1300" kern="1200" dirty="0">
            <a:solidFill>
              <a:srgbClr val="FF0000"/>
            </a:solidFill>
          </a:endParaRPr>
        </a:p>
      </dsp:txBody>
      <dsp:txXfrm>
        <a:off x="5508959" y="3413065"/>
        <a:ext cx="2557492" cy="1016112"/>
      </dsp:txXfrm>
    </dsp:sp>
    <dsp:sp modelId="{A085478C-3CF3-4F13-9F9F-AF6D5ABAFBF0}">
      <dsp:nvSpPr>
        <dsp:cNvPr id="0" name=""/>
        <dsp:cNvSpPr/>
      </dsp:nvSpPr>
      <dsp:spPr>
        <a:xfrm>
          <a:off x="3314110" y="4136784"/>
          <a:ext cx="1267509" cy="1267244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B7745C4-F663-4275-885E-961B5E8FC450}">
      <dsp:nvSpPr>
        <dsp:cNvPr id="0" name=""/>
        <dsp:cNvSpPr/>
      </dsp:nvSpPr>
      <dsp:spPr>
        <a:xfrm>
          <a:off x="4957049" y="4454036"/>
          <a:ext cx="2415561" cy="94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400" b="1" kern="1200" dirty="0" smtClean="0"/>
            <a:t>Неэффективная деятельность</a:t>
          </a:r>
          <a:endParaRPr lang="ru-RU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200" kern="1200" dirty="0"/>
            <a:t> </a:t>
          </a:r>
          <a:r>
            <a:rPr lang="ru-RU" sz="1200" b="1" kern="1200" dirty="0">
              <a:solidFill>
                <a:srgbClr val="FF0000"/>
              </a:solidFill>
            </a:rPr>
            <a:t>2 МО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300" b="1" i="0" u="none" kern="1200" dirty="0" err="1">
              <a:solidFill>
                <a:srgbClr val="C00000"/>
              </a:solidFill>
            </a:rPr>
            <a:t>Баганский</a:t>
          </a:r>
          <a:r>
            <a:rPr lang="ru-RU" sz="1300" b="1" i="0" u="none" kern="1200" dirty="0">
              <a:solidFill>
                <a:srgbClr val="C00000"/>
              </a:solidFill>
            </a:rPr>
            <a:t> район, г. </a:t>
          </a:r>
          <a:r>
            <a:rPr lang="ru-RU" sz="1300" b="1" i="0" u="none" kern="1200" dirty="0" err="1">
              <a:solidFill>
                <a:srgbClr val="C00000"/>
              </a:solidFill>
            </a:rPr>
            <a:t>Искитим</a:t>
          </a:r>
          <a:endParaRPr lang="ru-RU" sz="1300" b="1" kern="1200" dirty="0">
            <a:solidFill>
              <a:srgbClr val="C00000"/>
            </a:solidFill>
          </a:endParaRPr>
        </a:p>
      </dsp:txBody>
      <dsp:txXfrm>
        <a:off x="4957049" y="4454036"/>
        <a:ext cx="2415561" cy="9499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01DC2-1AD2-40E0-ABB0-03E09519A402}">
      <dsp:nvSpPr>
        <dsp:cNvPr id="0" name=""/>
        <dsp:cNvSpPr/>
      </dsp:nvSpPr>
      <dsp:spPr>
        <a:xfrm>
          <a:off x="0" y="0"/>
          <a:ext cx="4392487" cy="439248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1000"/>
                <a:satMod val="100000"/>
              </a:schemeClr>
            </a:gs>
            <a:gs pos="68000">
              <a:schemeClr val="accent5">
                <a:tint val="77000"/>
                <a:satMod val="100000"/>
              </a:schemeClr>
            </a:gs>
            <a:gs pos="81000">
              <a:schemeClr val="accent5">
                <a:tint val="79000"/>
                <a:satMod val="100000"/>
              </a:schemeClr>
            </a:gs>
            <a:gs pos="86000">
              <a:schemeClr val="accent5">
                <a:tint val="73000"/>
                <a:satMod val="100000"/>
              </a:schemeClr>
            </a:gs>
            <a:gs pos="100000">
              <a:schemeClr val="accent5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7BE0C830-BB59-4922-90A7-5AB759CA1C90}">
      <dsp:nvSpPr>
        <dsp:cNvPr id="0" name=""/>
        <dsp:cNvSpPr/>
      </dsp:nvSpPr>
      <dsp:spPr>
        <a:xfrm>
          <a:off x="2196243" y="0"/>
          <a:ext cx="6300700" cy="4392487"/>
        </a:xfrm>
        <a:prstGeom prst="rect">
          <a:avLst/>
        </a:prstGeom>
        <a:gradFill rotWithShape="1">
          <a:gsLst>
            <a:gs pos="0">
              <a:schemeClr val="accent5">
                <a:tint val="1000"/>
                <a:satMod val="100000"/>
              </a:schemeClr>
            </a:gs>
            <a:gs pos="68000">
              <a:schemeClr val="accent5">
                <a:tint val="77000"/>
                <a:satMod val="100000"/>
              </a:schemeClr>
            </a:gs>
            <a:gs pos="81000">
              <a:schemeClr val="accent5">
                <a:tint val="79000"/>
                <a:satMod val="100000"/>
              </a:schemeClr>
            </a:gs>
            <a:gs pos="86000">
              <a:schemeClr val="accent5">
                <a:tint val="73000"/>
                <a:satMod val="100000"/>
              </a:schemeClr>
            </a:gs>
            <a:gs pos="100000">
              <a:schemeClr val="accent5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Деятельность глав муниципальных районов и городских округов Новосибирской области</a:t>
          </a:r>
          <a:endParaRPr lang="ru-RU" sz="1800" kern="1200" dirty="0"/>
        </a:p>
      </dsp:txBody>
      <dsp:txXfrm>
        <a:off x="2196243" y="0"/>
        <a:ext cx="3150350" cy="1317749"/>
      </dsp:txXfrm>
    </dsp:sp>
    <dsp:sp modelId="{C5395F02-6BAA-4866-8B72-F80B350960F5}">
      <dsp:nvSpPr>
        <dsp:cNvPr id="0" name=""/>
        <dsp:cNvSpPr/>
      </dsp:nvSpPr>
      <dsp:spPr>
        <a:xfrm>
          <a:off x="768686" y="1317749"/>
          <a:ext cx="2855114" cy="2855114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1000"/>
                <a:satMod val="100000"/>
              </a:schemeClr>
            </a:gs>
            <a:gs pos="68000">
              <a:schemeClr val="accent5">
                <a:tint val="77000"/>
                <a:satMod val="100000"/>
              </a:schemeClr>
            </a:gs>
            <a:gs pos="81000">
              <a:schemeClr val="accent5">
                <a:tint val="79000"/>
                <a:satMod val="100000"/>
              </a:schemeClr>
            </a:gs>
            <a:gs pos="86000">
              <a:schemeClr val="accent5">
                <a:tint val="73000"/>
                <a:satMod val="100000"/>
              </a:schemeClr>
            </a:gs>
            <a:gs pos="100000">
              <a:schemeClr val="accent5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A9D51594-FBB5-40C0-84B0-4164C621E2BE}">
      <dsp:nvSpPr>
        <dsp:cNvPr id="0" name=""/>
        <dsp:cNvSpPr/>
      </dsp:nvSpPr>
      <dsp:spPr>
        <a:xfrm>
          <a:off x="2196243" y="1317749"/>
          <a:ext cx="6300700" cy="285511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Деятельность руководителей предприятий по обеспечению качества автомобильных дорог</a:t>
          </a:r>
          <a:endParaRPr lang="ru-RU" sz="1800" kern="1200" dirty="0"/>
        </a:p>
      </dsp:txBody>
      <dsp:txXfrm>
        <a:off x="2196243" y="1317749"/>
        <a:ext cx="3150350" cy="1317744"/>
      </dsp:txXfrm>
    </dsp:sp>
    <dsp:sp modelId="{9A6E9B5E-5065-4DD5-B337-52699A3FC28D}">
      <dsp:nvSpPr>
        <dsp:cNvPr id="0" name=""/>
        <dsp:cNvSpPr/>
      </dsp:nvSpPr>
      <dsp:spPr>
        <a:xfrm>
          <a:off x="1537371" y="2635494"/>
          <a:ext cx="1317745" cy="1317745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1000"/>
                <a:satMod val="100000"/>
              </a:schemeClr>
            </a:gs>
            <a:gs pos="68000">
              <a:schemeClr val="accent5">
                <a:tint val="77000"/>
                <a:satMod val="100000"/>
              </a:schemeClr>
            </a:gs>
            <a:gs pos="81000">
              <a:schemeClr val="accent5">
                <a:tint val="79000"/>
                <a:satMod val="100000"/>
              </a:schemeClr>
            </a:gs>
            <a:gs pos="86000">
              <a:schemeClr val="accent5">
                <a:tint val="73000"/>
                <a:satMod val="100000"/>
              </a:schemeClr>
            </a:gs>
            <a:gs pos="100000">
              <a:schemeClr val="accent5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309A15C5-F1FF-4F26-9DDA-C0504BF3D3C9}">
      <dsp:nvSpPr>
        <dsp:cNvPr id="0" name=""/>
        <dsp:cNvSpPr/>
      </dsp:nvSpPr>
      <dsp:spPr>
        <a:xfrm>
          <a:off x="2196243" y="2635494"/>
          <a:ext cx="6300700" cy="131774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Деятельность руководителей предприятий теплоснабжения</a:t>
          </a:r>
          <a:endParaRPr lang="ru-RU" sz="1800" kern="1200" dirty="0"/>
        </a:p>
      </dsp:txBody>
      <dsp:txXfrm>
        <a:off x="2196243" y="2635494"/>
        <a:ext cx="3150350" cy="1317745"/>
      </dsp:txXfrm>
    </dsp:sp>
    <dsp:sp modelId="{5BC4C1B1-C58E-42E5-B094-317A7F95028E}">
      <dsp:nvSpPr>
        <dsp:cNvPr id="0" name=""/>
        <dsp:cNvSpPr/>
      </dsp:nvSpPr>
      <dsp:spPr>
        <a:xfrm>
          <a:off x="5346594" y="0"/>
          <a:ext cx="3150350" cy="13177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C00000"/>
              </a:solidFill>
            </a:rPr>
            <a:t>г. </a:t>
          </a:r>
          <a:r>
            <a:rPr lang="ru-RU" sz="2400" b="1" kern="1200" dirty="0" err="1" smtClean="0">
              <a:solidFill>
                <a:srgbClr val="C00000"/>
              </a:solidFill>
            </a:rPr>
            <a:t>Искитим</a:t>
          </a:r>
          <a:endParaRPr lang="ru-RU" sz="2400" kern="1200" dirty="0">
            <a:solidFill>
              <a:srgbClr val="C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>
              <a:solidFill>
                <a:srgbClr val="C00000"/>
              </a:solidFill>
            </a:rPr>
            <a:t>Баганский</a:t>
          </a:r>
          <a:r>
            <a:rPr lang="ru-RU" sz="2400" b="1" kern="1200" dirty="0" smtClean="0">
              <a:solidFill>
                <a:srgbClr val="C00000"/>
              </a:solidFill>
            </a:rPr>
            <a:t> район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5346594" y="0"/>
        <a:ext cx="3150350" cy="1317749"/>
      </dsp:txXfrm>
    </dsp:sp>
    <dsp:sp modelId="{716CE6AA-A96B-46F1-B296-6E99BE648CCC}">
      <dsp:nvSpPr>
        <dsp:cNvPr id="0" name=""/>
        <dsp:cNvSpPr/>
      </dsp:nvSpPr>
      <dsp:spPr>
        <a:xfrm>
          <a:off x="5346594" y="1317749"/>
          <a:ext cx="3150350" cy="13177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>
              <a:solidFill>
                <a:srgbClr val="C00000"/>
              </a:solidFill>
            </a:rPr>
            <a:t>г. Искитим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>
              <a:solidFill>
                <a:srgbClr val="C00000"/>
              </a:solidFill>
            </a:rPr>
            <a:t>Баганский район</a:t>
          </a:r>
          <a:endParaRPr lang="ru-RU" sz="2400" kern="1200" dirty="0">
            <a:solidFill>
              <a:srgbClr val="C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C00000"/>
              </a:solidFill>
            </a:rPr>
            <a:t>Татарский район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5346594" y="1317749"/>
        <a:ext cx="3150350" cy="1317744"/>
      </dsp:txXfrm>
    </dsp:sp>
    <dsp:sp modelId="{F179F3BE-C6FC-4793-979D-2191ED0C50BB}">
      <dsp:nvSpPr>
        <dsp:cNvPr id="0" name=""/>
        <dsp:cNvSpPr/>
      </dsp:nvSpPr>
      <dsp:spPr>
        <a:xfrm>
          <a:off x="5346594" y="2635494"/>
          <a:ext cx="3150350" cy="13177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u="none" kern="1200" dirty="0" err="1" smtClean="0">
              <a:solidFill>
                <a:srgbClr val="C00000"/>
              </a:solidFill>
            </a:rPr>
            <a:t>Баганский</a:t>
          </a:r>
          <a:r>
            <a:rPr lang="ru-RU" sz="2400" b="1" i="0" u="none" kern="1200" dirty="0" smtClean="0">
              <a:solidFill>
                <a:srgbClr val="C00000"/>
              </a:solidFill>
            </a:rPr>
            <a:t> район</a:t>
          </a:r>
          <a:endParaRPr lang="ru-RU" sz="2400" kern="1200" dirty="0"/>
        </a:p>
      </dsp:txBody>
      <dsp:txXfrm>
        <a:off x="5346594" y="2635494"/>
        <a:ext cx="3150350" cy="1317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BB616-283A-4384-AACE-C079B2485D2D}">
      <dsp:nvSpPr>
        <dsp:cNvPr id="0" name=""/>
        <dsp:cNvSpPr/>
      </dsp:nvSpPr>
      <dsp:spPr>
        <a:xfrm>
          <a:off x="0" y="0"/>
          <a:ext cx="8064896" cy="184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Нормативная правовая база</a:t>
          </a:r>
          <a:r>
            <a:rPr lang="en-US" sz="2000" b="1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endParaRPr lang="ru-RU" sz="2000" b="1" kern="1200" dirty="0" smtClean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Новосибирской области</a:t>
          </a:r>
          <a:endParaRPr lang="en-US" sz="2000" b="1" u="none" kern="1200" dirty="0" smtClean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0"/>
        <a:ext cx="8064896" cy="1847032"/>
      </dsp:txXfrm>
    </dsp:sp>
    <dsp:sp modelId="{B4155977-5ADD-4002-8EF1-60B4E538E49B}">
      <dsp:nvSpPr>
        <dsp:cNvPr id="0" name=""/>
        <dsp:cNvSpPr/>
      </dsp:nvSpPr>
      <dsp:spPr>
        <a:xfrm>
          <a:off x="0" y="1582890"/>
          <a:ext cx="8064896" cy="46754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>
              <a:solidFill>
                <a:schemeClr val="accent1">
                  <a:lumMod val="75000"/>
                </a:schemeClr>
              </a:solidFill>
            </a:rPr>
            <a:t>Постановление Губернатора Новосибирской области от 30.04.2009 № 181</a:t>
          </a:r>
          <a:br>
            <a:rPr lang="ru-RU" sz="1600" b="1" u="sng" kern="120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</a:rPr>
            <a:t>«Об организации мониторинга эффективности деятельности органов местного самоуправления городских округов и муниципальных районов Новосибирской области»</a:t>
          </a:r>
          <a:endParaRPr lang="ru-RU" sz="16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14300" marR="0" lvl="1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600" b="1" u="sng" kern="1200" dirty="0" smtClean="0">
              <a:solidFill>
                <a:schemeClr val="accent1">
                  <a:lumMod val="75000"/>
                </a:schemeClr>
              </a:solidFill>
            </a:rPr>
            <a:t>Постановление Губернатора Новосибирской области от 13.07.2015 № 131</a:t>
          </a:r>
          <a:br>
            <a:rPr lang="ru-RU" sz="1600" b="1" u="sng" kern="120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600" b="0" u="none" kern="1200" dirty="0" smtClean="0">
              <a:solidFill>
                <a:schemeClr val="accent1">
                  <a:lumMod val="75000"/>
                </a:schemeClr>
              </a:solidFill>
            </a:rPr>
            <a:t>«О создании экспертной комиссии»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u="sng" kern="1200" dirty="0" smtClean="0">
            <a:solidFill>
              <a:schemeClr val="accent1">
                <a:lumMod val="75000"/>
              </a:schemeClr>
            </a:solidFill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>
              <a:solidFill>
                <a:schemeClr val="accent1">
                  <a:lumMod val="75000"/>
                </a:schemeClr>
              </a:solidFill>
            </a:rPr>
            <a:t>Постановление Губернатора Новосибирской области от 01.12.2015 № 260</a:t>
          </a:r>
          <a:br>
            <a:rPr lang="ru-RU" sz="1600" b="1" u="sng" kern="120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</a:rPr>
            <a:t>«О Порядке организации и проведения с применением информационно-телекоммуникационных сетей и информационных технологий оценки населением эффективности деятельности руководителей органов местного самоуправления муниципальных образований Новосибирской области, унитарных предприятий и учреждений, действующих на региональном и муниципальном уровнях, акционерных обществ, контрольный пакет акций которых находится в собственности Новосибирской области или муниципальной собственности, осуществляющих оказание услуг населению муниципальных образований Новосибирской области»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 smtClean="0">
            <a:solidFill>
              <a:schemeClr val="accent1">
                <a:lumMod val="75000"/>
              </a:schemeClr>
            </a:solidFill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1582890"/>
        <a:ext cx="8064896" cy="4675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08B1B-F87F-4E40-BD32-7DB74DE5D0D2}">
      <dsp:nvSpPr>
        <dsp:cNvPr id="0" name=""/>
        <dsp:cNvSpPr/>
      </dsp:nvSpPr>
      <dsp:spPr>
        <a:xfrm>
          <a:off x="0" y="4464497"/>
          <a:ext cx="9073008" cy="1000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4 этап.  Рассмотрение результатов  интернет –опроса на заседании Экспертной комиссии при Губернаторе Новосибирской области </a:t>
          </a:r>
          <a:r>
            <a:rPr lang="ru-RU" sz="1800" b="1" u="none" kern="1200" dirty="0" smtClean="0"/>
            <a:t>до 1 июля</a:t>
          </a:r>
          <a:endParaRPr lang="ru-RU" sz="1800" b="1" u="none" kern="1200" dirty="0"/>
        </a:p>
      </dsp:txBody>
      <dsp:txXfrm>
        <a:off x="0" y="4464497"/>
        <a:ext cx="9073008" cy="1000695"/>
      </dsp:txXfrm>
    </dsp:sp>
    <dsp:sp modelId="{466A9650-9305-42F1-A5CE-A58AD2A1B233}">
      <dsp:nvSpPr>
        <dsp:cNvPr id="0" name=""/>
        <dsp:cNvSpPr/>
      </dsp:nvSpPr>
      <dsp:spPr>
        <a:xfrm rot="10800000">
          <a:off x="0" y="3050014"/>
          <a:ext cx="9073008" cy="15390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3 этап. Проведение дополнительного социологического исследования альтернативным методом Информационно-аналитическое управление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администрации Губернатора Новосибирской области и Правительства Новосибирской области</a:t>
          </a:r>
          <a:endParaRPr lang="ru-RU" sz="1600" kern="1200" dirty="0"/>
        </a:p>
      </dsp:txBody>
      <dsp:txXfrm rot="10800000">
        <a:off x="0" y="3050014"/>
        <a:ext cx="9073008" cy="1000041"/>
      </dsp:txXfrm>
    </dsp:sp>
    <dsp:sp modelId="{E104D37E-1890-4713-944D-406858539AEA}">
      <dsp:nvSpPr>
        <dsp:cNvPr id="0" name=""/>
        <dsp:cNvSpPr/>
      </dsp:nvSpPr>
      <dsp:spPr>
        <a:xfrm rot="10800000">
          <a:off x="0" y="1512165"/>
          <a:ext cx="9073008" cy="15390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 этап. Подведение итогов проведенного интернет-опроса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Минэкономразвития НСО</a:t>
          </a:r>
          <a:endParaRPr lang="ru-RU" sz="1800" b="1" kern="1200" dirty="0"/>
        </a:p>
      </dsp:txBody>
      <dsp:txXfrm rot="-10800000">
        <a:off x="0" y="1512165"/>
        <a:ext cx="9073008" cy="540213"/>
      </dsp:txXfrm>
    </dsp:sp>
    <dsp:sp modelId="{81523AFA-0448-4ABB-B55E-43366A1A3086}">
      <dsp:nvSpPr>
        <dsp:cNvPr id="0" name=""/>
        <dsp:cNvSpPr/>
      </dsp:nvSpPr>
      <dsp:spPr>
        <a:xfrm>
          <a:off x="4430" y="2066168"/>
          <a:ext cx="3021382" cy="4601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подведение итогов опроса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до 15 апреля</a:t>
          </a:r>
          <a:endParaRPr lang="ru-RU" sz="1200" b="1" kern="1200" dirty="0"/>
        </a:p>
      </dsp:txBody>
      <dsp:txXfrm>
        <a:off x="4430" y="2066168"/>
        <a:ext cx="3021382" cy="460181"/>
      </dsp:txXfrm>
    </dsp:sp>
    <dsp:sp modelId="{5326807B-5DB7-45CF-8DA0-FF0889264AFA}">
      <dsp:nvSpPr>
        <dsp:cNvPr id="0" name=""/>
        <dsp:cNvSpPr/>
      </dsp:nvSpPr>
      <dsp:spPr>
        <a:xfrm>
          <a:off x="3025812" y="2066168"/>
          <a:ext cx="3021382" cy="4601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размещение результатов опроса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до 1 мая</a:t>
          </a:r>
          <a:endParaRPr lang="ru-RU" sz="1200" b="1" kern="1200" dirty="0"/>
        </a:p>
      </dsp:txBody>
      <dsp:txXfrm>
        <a:off x="3025812" y="2066168"/>
        <a:ext cx="3021382" cy="460181"/>
      </dsp:txXfrm>
    </dsp:sp>
    <dsp:sp modelId="{CC191668-FF6D-4906-87C6-3B00DD7F3AF0}">
      <dsp:nvSpPr>
        <dsp:cNvPr id="0" name=""/>
        <dsp:cNvSpPr/>
      </dsp:nvSpPr>
      <dsp:spPr>
        <a:xfrm>
          <a:off x="6047195" y="2066168"/>
          <a:ext cx="3021382" cy="4601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анализ результатов, расчет пороговых значений </a:t>
          </a:r>
          <a:r>
            <a:rPr lang="ru-RU" sz="1200" b="1" kern="1200" dirty="0" smtClean="0"/>
            <a:t>до 15 июня</a:t>
          </a:r>
          <a:endParaRPr lang="ru-RU" sz="1200" b="1" kern="1200" dirty="0"/>
        </a:p>
      </dsp:txBody>
      <dsp:txXfrm>
        <a:off x="6047195" y="2066168"/>
        <a:ext cx="3021382" cy="460181"/>
      </dsp:txXfrm>
    </dsp:sp>
    <dsp:sp modelId="{3058C0C3-2DF3-4AE5-963C-5005F7736C82}">
      <dsp:nvSpPr>
        <dsp:cNvPr id="0" name=""/>
        <dsp:cNvSpPr/>
      </dsp:nvSpPr>
      <dsp:spPr>
        <a:xfrm rot="10800000">
          <a:off x="0" y="1895"/>
          <a:ext cx="9073008" cy="15390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 </a:t>
          </a:r>
          <a:r>
            <a:rPr lang="ru-RU" sz="1800" b="1" kern="1200" dirty="0" smtClean="0"/>
            <a:t>1 этап. Проведение интернет-опроса (15 января -31 марта)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Муниципальные районы и городские округа Новосибирской области</a:t>
          </a:r>
        </a:p>
      </dsp:txBody>
      <dsp:txXfrm rot="-10800000">
        <a:off x="0" y="1895"/>
        <a:ext cx="9073008" cy="540213"/>
      </dsp:txXfrm>
    </dsp:sp>
    <dsp:sp modelId="{64139BEE-B8F3-474A-A5A0-379F056A2004}">
      <dsp:nvSpPr>
        <dsp:cNvPr id="0" name=""/>
        <dsp:cNvSpPr/>
      </dsp:nvSpPr>
      <dsp:spPr>
        <a:xfrm>
          <a:off x="4430" y="542109"/>
          <a:ext cx="3021382" cy="4601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baseline="0" dirty="0" smtClean="0"/>
            <a:t>реализация комплекса мер по привлечению населения</a:t>
          </a:r>
          <a:r>
            <a:rPr lang="ru-RU" sz="1200" kern="1200" dirty="0" smtClean="0"/>
            <a:t>	</a:t>
          </a:r>
          <a:endParaRPr lang="ru-RU" sz="1200" kern="1200" dirty="0"/>
        </a:p>
      </dsp:txBody>
      <dsp:txXfrm>
        <a:off x="4430" y="542109"/>
        <a:ext cx="3021382" cy="460181"/>
      </dsp:txXfrm>
    </dsp:sp>
    <dsp:sp modelId="{437960EA-5FCB-4737-9836-174B134AE44D}">
      <dsp:nvSpPr>
        <dsp:cNvPr id="0" name=""/>
        <dsp:cNvSpPr/>
      </dsp:nvSpPr>
      <dsp:spPr>
        <a:xfrm>
          <a:off x="3025812" y="542109"/>
          <a:ext cx="3021382" cy="4601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размещение баннера-ссылки на сайте МО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025812" y="542109"/>
        <a:ext cx="3021382" cy="460181"/>
      </dsp:txXfrm>
    </dsp:sp>
    <dsp:sp modelId="{C02B9D26-B28B-4DCF-BBD1-84F25F83043A}">
      <dsp:nvSpPr>
        <dsp:cNvPr id="0" name=""/>
        <dsp:cNvSpPr/>
      </dsp:nvSpPr>
      <dsp:spPr>
        <a:xfrm>
          <a:off x="6047195" y="542109"/>
          <a:ext cx="3021382" cy="4601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информационное сопровождение опроса</a:t>
          </a:r>
          <a:endParaRPr lang="ru-RU" sz="1200" kern="1200" dirty="0"/>
        </a:p>
      </dsp:txBody>
      <dsp:txXfrm>
        <a:off x="6047195" y="542109"/>
        <a:ext cx="3021382" cy="460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35E8A-45EB-4D64-AF64-17A6A421751D}">
      <dsp:nvSpPr>
        <dsp:cNvPr id="0" name=""/>
        <dsp:cNvSpPr/>
      </dsp:nvSpPr>
      <dsp:spPr>
        <a:xfrm>
          <a:off x="3242" y="2106"/>
          <a:ext cx="8778490" cy="2668521"/>
        </a:xfrm>
        <a:prstGeom prst="downArrow">
          <a:avLst/>
        </a:prstGeom>
        <a:gradFill flip="none"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path path="circle">
            <a:fillToRect l="100000" b="100000"/>
          </a:path>
          <a:tileRect t="-100000" r="-100000"/>
        </a:grad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prst="cross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Определение уровня удовлетворенности населения деятельностью:</a:t>
          </a:r>
          <a:endParaRPr lang="ru-RU" sz="2000" kern="1200" dirty="0"/>
        </a:p>
      </dsp:txBody>
      <dsp:txXfrm>
        <a:off x="2197865" y="2106"/>
        <a:ext cx="4389245" cy="2001391"/>
      </dsp:txXfrm>
    </dsp:sp>
    <dsp:sp modelId="{88C5DDA1-2FEA-49B9-A312-53A3FA7DCCB0}">
      <dsp:nvSpPr>
        <dsp:cNvPr id="0" name=""/>
        <dsp:cNvSpPr/>
      </dsp:nvSpPr>
      <dsp:spPr>
        <a:xfrm>
          <a:off x="3242" y="2906037"/>
          <a:ext cx="4212327" cy="266852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solidFill>
                <a:schemeClr val="accent1">
                  <a:lumMod val="50000"/>
                </a:schemeClr>
              </a:solidFill>
            </a:rPr>
            <a:t>руководителей органов местного самоуправления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solidFill>
                <a:schemeClr val="accent1">
                  <a:lumMod val="50000"/>
                </a:schemeClr>
              </a:solidFill>
            </a:rPr>
            <a:t> городских округов и муниципальных районов Новосибирской области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1400" y="2984195"/>
        <a:ext cx="4056011" cy="2512205"/>
      </dsp:txXfrm>
    </dsp:sp>
    <dsp:sp modelId="{CEBF9485-CBB7-463C-91FB-C698A9787A7A}">
      <dsp:nvSpPr>
        <dsp:cNvPr id="0" name=""/>
        <dsp:cNvSpPr/>
      </dsp:nvSpPr>
      <dsp:spPr>
        <a:xfrm>
          <a:off x="4569405" y="2906037"/>
          <a:ext cx="4212327" cy="266852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руководителей унитарных предприятий и учреждений, </a:t>
          </a:r>
          <a:r>
            <a:rPr lang="ru-RU" sz="1800" b="1" i="0" kern="1200" dirty="0" smtClean="0">
              <a:solidFill>
                <a:schemeClr val="accent1">
                  <a:lumMod val="50000"/>
                </a:schemeClr>
              </a:solidFill>
            </a:rPr>
            <a:t>осуществляющих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 оказание услуг населению муниципальных образований Новосибирской области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47563" y="2984195"/>
        <a:ext cx="4056011" cy="25122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210C0-4167-4F84-9139-CEB7AF3ACCCB}">
      <dsp:nvSpPr>
        <dsp:cNvPr id="0" name=""/>
        <dsp:cNvSpPr/>
      </dsp:nvSpPr>
      <dsp:spPr>
        <a:xfrm rot="5400000">
          <a:off x="-279513" y="292101"/>
          <a:ext cx="1863420" cy="1304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1</a:t>
          </a:r>
          <a:endParaRPr lang="ru-RU" sz="3600" b="1" kern="1200" dirty="0"/>
        </a:p>
      </dsp:txBody>
      <dsp:txXfrm rot="-5400000">
        <a:off x="0" y="664785"/>
        <a:ext cx="1304394" cy="559026"/>
      </dsp:txXfrm>
    </dsp:sp>
    <dsp:sp modelId="{6B1A782D-C99A-47CF-982D-BDA7CEBC3ECD}">
      <dsp:nvSpPr>
        <dsp:cNvPr id="0" name=""/>
        <dsp:cNvSpPr/>
      </dsp:nvSpPr>
      <dsp:spPr>
        <a:xfrm rot="5400000">
          <a:off x="4583089" y="-3266106"/>
          <a:ext cx="1211223" cy="7768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Удовлетворенность населения </a:t>
          </a: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                                                                     </a:t>
          </a:r>
          <a:r>
            <a:rPr lang="ru-RU" sz="1600" b="1" i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организацией транспортного обслуживания</a:t>
          </a:r>
          <a:r>
            <a:rPr lang="ru-RU" sz="1600" b="1" i="1" kern="120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/>
          </a:r>
          <a:br>
            <a:rPr lang="ru-RU" sz="1600" b="1" i="1" kern="120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1600" b="1" kern="1200" smtClean="0">
              <a:effectLst/>
              <a:latin typeface="Times New Roman" pitchFamily="18" charset="0"/>
              <a:cs typeface="Times New Roman" pitchFamily="18" charset="0"/>
            </a:rPr>
            <a:t>в 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муниципальном образовании</a:t>
          </a:r>
          <a:endParaRPr lang="ru-RU" sz="1600" kern="1200" dirty="0"/>
        </a:p>
      </dsp:txBody>
      <dsp:txXfrm rot="-5400000">
        <a:off x="1304395" y="71715"/>
        <a:ext cx="7709486" cy="1092969"/>
      </dsp:txXfrm>
    </dsp:sp>
    <dsp:sp modelId="{594170C2-2E5A-4A97-82AD-FF127E21D7DC}">
      <dsp:nvSpPr>
        <dsp:cNvPr id="0" name=""/>
        <dsp:cNvSpPr/>
      </dsp:nvSpPr>
      <dsp:spPr>
        <a:xfrm rot="5400000">
          <a:off x="-279513" y="1976526"/>
          <a:ext cx="1863420" cy="1304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2</a:t>
          </a:r>
          <a:endParaRPr lang="ru-RU" sz="3900" b="1" kern="1200" dirty="0"/>
        </a:p>
      </dsp:txBody>
      <dsp:txXfrm rot="-5400000">
        <a:off x="0" y="2349210"/>
        <a:ext cx="1304394" cy="559026"/>
      </dsp:txXfrm>
    </dsp:sp>
    <dsp:sp modelId="{9638084D-9A34-4FE3-9704-49A6EADC16B4}">
      <dsp:nvSpPr>
        <dsp:cNvPr id="0" name=""/>
        <dsp:cNvSpPr/>
      </dsp:nvSpPr>
      <dsp:spPr>
        <a:xfrm rot="5400000">
          <a:off x="4582771" y="-1581363"/>
          <a:ext cx="1211860" cy="7768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Удовлетворенность</a:t>
          </a: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населения </a:t>
          </a: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                                                     </a:t>
          </a:r>
          <a:r>
            <a:rPr lang="ru-RU" sz="1600" b="1" i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качеством автомобильных дорог</a:t>
          </a:r>
          <a:r>
            <a:rPr lang="en-US" sz="1600" b="1" i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    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      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в муниципальном образовании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</dsp:txBody>
      <dsp:txXfrm rot="-5400000">
        <a:off x="1304395" y="1756171"/>
        <a:ext cx="7709455" cy="1093544"/>
      </dsp:txXfrm>
    </dsp:sp>
    <dsp:sp modelId="{4AC58CD3-2B6E-4A8D-BF17-B314B98EF9D9}">
      <dsp:nvSpPr>
        <dsp:cNvPr id="0" name=""/>
        <dsp:cNvSpPr/>
      </dsp:nvSpPr>
      <dsp:spPr>
        <a:xfrm rot="5400000">
          <a:off x="-279513" y="3807896"/>
          <a:ext cx="1863420" cy="1304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3</a:t>
          </a:r>
          <a:endParaRPr lang="ru-RU" sz="3600" b="1" u="sng" kern="1200" dirty="0"/>
        </a:p>
      </dsp:txBody>
      <dsp:txXfrm rot="-5400000">
        <a:off x="0" y="4180580"/>
        <a:ext cx="1304394" cy="559026"/>
      </dsp:txXfrm>
    </dsp:sp>
    <dsp:sp modelId="{252473D6-AC31-4FB1-8739-F550B3AC427A}">
      <dsp:nvSpPr>
        <dsp:cNvPr id="0" name=""/>
        <dsp:cNvSpPr/>
      </dsp:nvSpPr>
      <dsp:spPr>
        <a:xfrm rot="5400000">
          <a:off x="4263871" y="421961"/>
          <a:ext cx="1849659" cy="776861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Удовлетворенность населения</a:t>
          </a: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              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         </a:t>
          </a:r>
          <a:r>
            <a:rPr lang="ru-RU" sz="1600" b="1" i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жилищно-коммунальными услугами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: </a:t>
          </a: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                                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уровнем организации теплоснабжения </a:t>
          </a: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                                      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(снабжения населения топливом), водоснабжения </a:t>
          </a:r>
          <a:r>
            <a:rPr lang="en-US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                                 </a:t>
          </a:r>
          <a:r>
            <a:rPr lang="ru-RU" sz="1600" b="1" kern="1200" dirty="0" smtClean="0">
              <a:effectLst/>
              <a:latin typeface="Times New Roman" pitchFamily="18" charset="0"/>
              <a:cs typeface="Times New Roman" pitchFamily="18" charset="0"/>
            </a:rPr>
            <a:t>(водоотведения), электроснабжения, газоснабжения</a:t>
          </a:r>
          <a:endParaRPr lang="ru-RU" sz="1600" kern="1200" dirty="0"/>
        </a:p>
      </dsp:txBody>
      <dsp:txXfrm rot="-5400000">
        <a:off x="1304395" y="3471731"/>
        <a:ext cx="7678320" cy="16690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6ECEB-3383-484F-8B1C-323FAFCE8585}">
      <dsp:nvSpPr>
        <dsp:cNvPr id="0" name=""/>
        <dsp:cNvSpPr/>
      </dsp:nvSpPr>
      <dsp:spPr>
        <a:xfrm>
          <a:off x="0" y="367717"/>
          <a:ext cx="842493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E6AA9-F615-4CD2-A100-D75B82C11BE1}">
      <dsp:nvSpPr>
        <dsp:cNvPr id="0" name=""/>
        <dsp:cNvSpPr/>
      </dsp:nvSpPr>
      <dsp:spPr>
        <a:xfrm>
          <a:off x="421246" y="72517"/>
          <a:ext cx="5897455" cy="5904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Отсутствие рейсов в нужное время (например, утром или вечером, в выходные дни) – </a:t>
          </a:r>
          <a:r>
            <a:rPr lang="ru-RU" sz="1600" b="1" kern="1200" dirty="0" smtClean="0">
              <a:solidFill>
                <a:srgbClr val="FF0000"/>
              </a:solidFill>
            </a:rPr>
            <a:t>24,66%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450067" y="101338"/>
        <a:ext cx="5839813" cy="532758"/>
      </dsp:txXfrm>
    </dsp:sp>
    <dsp:sp modelId="{59DB6470-4DBD-4AA5-823F-AF11B52C6D01}">
      <dsp:nvSpPr>
        <dsp:cNvPr id="0" name=""/>
        <dsp:cNvSpPr/>
      </dsp:nvSpPr>
      <dsp:spPr>
        <a:xfrm>
          <a:off x="0" y="1274917"/>
          <a:ext cx="842493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16F22-F7AD-4ECF-BBAC-90AF1A4A9C5E}">
      <dsp:nvSpPr>
        <dsp:cNvPr id="0" name=""/>
        <dsp:cNvSpPr/>
      </dsp:nvSpPr>
      <dsp:spPr>
        <a:xfrm>
          <a:off x="421246" y="979717"/>
          <a:ext cx="5897455" cy="5904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Неудобный график движения транспорта (длительные интервалы между рейсами – </a:t>
          </a:r>
          <a:r>
            <a:rPr lang="ru-RU" sz="1600" b="1" kern="1200" dirty="0" smtClean="0">
              <a:solidFill>
                <a:srgbClr val="FF0000"/>
              </a:solidFill>
            </a:rPr>
            <a:t>22,56%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450067" y="1008538"/>
        <a:ext cx="5839813" cy="532758"/>
      </dsp:txXfrm>
    </dsp:sp>
    <dsp:sp modelId="{B0C704CE-99BE-485C-9770-513882D986CD}">
      <dsp:nvSpPr>
        <dsp:cNvPr id="0" name=""/>
        <dsp:cNvSpPr/>
      </dsp:nvSpPr>
      <dsp:spPr>
        <a:xfrm>
          <a:off x="0" y="2182117"/>
          <a:ext cx="842493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7CD89-6CD2-4D53-B039-985B6E699159}">
      <dsp:nvSpPr>
        <dsp:cNvPr id="0" name=""/>
        <dsp:cNvSpPr/>
      </dsp:nvSpPr>
      <dsp:spPr>
        <a:xfrm>
          <a:off x="427485" y="1807827"/>
          <a:ext cx="5897455" cy="5904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Техническое состояние транспортных средств – </a:t>
          </a:r>
          <a:r>
            <a:rPr lang="ru-RU" sz="1600" b="1" kern="1200" dirty="0" smtClean="0">
              <a:solidFill>
                <a:srgbClr val="FF0000"/>
              </a:solidFill>
            </a:rPr>
            <a:t>16,34 %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456306" y="1836648"/>
        <a:ext cx="5839813" cy="532758"/>
      </dsp:txXfrm>
    </dsp:sp>
    <dsp:sp modelId="{CF6ED848-8A4A-45CE-82DC-C0B528C662DD}">
      <dsp:nvSpPr>
        <dsp:cNvPr id="0" name=""/>
        <dsp:cNvSpPr/>
      </dsp:nvSpPr>
      <dsp:spPr>
        <a:xfrm>
          <a:off x="0" y="3089317"/>
          <a:ext cx="842493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9F512-85F8-4056-BE7C-DA88B39A3B88}">
      <dsp:nvSpPr>
        <dsp:cNvPr id="0" name=""/>
        <dsp:cNvSpPr/>
      </dsp:nvSpPr>
      <dsp:spPr>
        <a:xfrm>
          <a:off x="421246" y="2794117"/>
          <a:ext cx="5897455" cy="5904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</a:rPr>
            <a:t>Высокая стоимость проезда – </a:t>
          </a:r>
          <a:r>
            <a:rPr lang="ru-RU" sz="1600" b="1" kern="1200" dirty="0" smtClean="0">
              <a:solidFill>
                <a:srgbClr val="FF0000"/>
              </a:solidFill>
            </a:rPr>
            <a:t>8,35%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FF0000"/>
            </a:solidFill>
          </a:endParaRPr>
        </a:p>
      </dsp:txBody>
      <dsp:txXfrm>
        <a:off x="450067" y="2822938"/>
        <a:ext cx="5839813" cy="532758"/>
      </dsp:txXfrm>
    </dsp:sp>
    <dsp:sp modelId="{74919323-7410-48CA-A3C7-0F9D1A7D2C3D}">
      <dsp:nvSpPr>
        <dsp:cNvPr id="0" name=""/>
        <dsp:cNvSpPr/>
      </dsp:nvSpPr>
      <dsp:spPr>
        <a:xfrm>
          <a:off x="0" y="3996517"/>
          <a:ext cx="842493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4B7CD-4C70-4D1F-84C9-B642BA951EC5}">
      <dsp:nvSpPr>
        <dsp:cNvPr id="0" name=""/>
        <dsp:cNvSpPr/>
      </dsp:nvSpPr>
      <dsp:spPr>
        <a:xfrm>
          <a:off x="421246" y="3701317"/>
          <a:ext cx="5897455" cy="5904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</a:rPr>
            <a:t>Нет транспортного сообщения с некоторыми точками муниципального образования – </a:t>
          </a:r>
          <a:r>
            <a:rPr lang="ru-RU" sz="1600" b="1" kern="1200" dirty="0" smtClean="0">
              <a:solidFill>
                <a:srgbClr val="FF0000"/>
              </a:solidFill>
            </a:rPr>
            <a:t>8,12%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FF0000"/>
            </a:solidFill>
          </a:endParaRPr>
        </a:p>
      </dsp:txBody>
      <dsp:txXfrm>
        <a:off x="450067" y="3730138"/>
        <a:ext cx="5839813" cy="532758"/>
      </dsp:txXfrm>
    </dsp:sp>
    <dsp:sp modelId="{5B755B76-D714-42E6-90A9-C45F36AE258F}">
      <dsp:nvSpPr>
        <dsp:cNvPr id="0" name=""/>
        <dsp:cNvSpPr/>
      </dsp:nvSpPr>
      <dsp:spPr>
        <a:xfrm>
          <a:off x="0" y="4903717"/>
          <a:ext cx="842493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365B9-DAC3-4A24-A5BC-DD0D339E5DA4}">
      <dsp:nvSpPr>
        <dsp:cNvPr id="0" name=""/>
        <dsp:cNvSpPr/>
      </dsp:nvSpPr>
      <dsp:spPr>
        <a:xfrm>
          <a:off x="421246" y="4608517"/>
          <a:ext cx="5897455" cy="5904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Прочие – </a:t>
          </a:r>
          <a:r>
            <a:rPr lang="ru-RU" sz="1600" b="1" kern="1200" dirty="0" smtClean="0">
              <a:solidFill>
                <a:srgbClr val="FF0000"/>
              </a:solidFill>
            </a:rPr>
            <a:t>19,97%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450067" y="4637338"/>
        <a:ext cx="5839813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915A8-8928-4826-AD4E-BD247A2A4810}">
      <dsp:nvSpPr>
        <dsp:cNvPr id="0" name=""/>
        <dsp:cNvSpPr/>
      </dsp:nvSpPr>
      <dsp:spPr>
        <a:xfrm rot="5400000">
          <a:off x="-138073" y="138073"/>
          <a:ext cx="920492" cy="644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1" y="322173"/>
        <a:ext cx="644345" cy="276147"/>
      </dsp:txXfrm>
    </dsp:sp>
    <dsp:sp modelId="{867BFFBC-7BDD-43B2-9888-7BF48CFFC8DA}">
      <dsp:nvSpPr>
        <dsp:cNvPr id="0" name=""/>
        <dsp:cNvSpPr/>
      </dsp:nvSpPr>
      <dsp:spPr>
        <a:xfrm rot="5400000">
          <a:off x="3985734" y="-3338027"/>
          <a:ext cx="598320" cy="7281098"/>
        </a:xfrm>
        <a:prstGeom prst="round2SameRect">
          <a:avLst/>
        </a:prstGeom>
        <a:gradFill rotWithShape="1">
          <a:gsLst>
            <a:gs pos="0">
              <a:schemeClr val="accent1">
                <a:tint val="1000"/>
                <a:satMod val="100000"/>
              </a:schemeClr>
            </a:gs>
            <a:gs pos="68000">
              <a:schemeClr val="accent1">
                <a:tint val="77000"/>
                <a:satMod val="100000"/>
              </a:schemeClr>
            </a:gs>
            <a:gs pos="81000">
              <a:schemeClr val="accent1">
                <a:tint val="79000"/>
                <a:satMod val="100000"/>
              </a:schemeClr>
            </a:gs>
            <a:gs pos="86000">
              <a:schemeClr val="accent1">
                <a:tint val="73000"/>
                <a:satMod val="100000"/>
              </a:schemeClr>
            </a:gs>
            <a:gs pos="100000">
              <a:schemeClr val="accent1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Плохое состояние дорожного полотна (выбоины, просадки, другие повреждения) – </a:t>
          </a:r>
          <a:r>
            <a:rPr lang="ru-RU" sz="1800" b="1" kern="1200" dirty="0" smtClean="0">
              <a:solidFill>
                <a:srgbClr val="FF0000"/>
              </a:solidFill>
            </a:rPr>
            <a:t>43,58%</a:t>
          </a:r>
          <a:endParaRPr lang="ru-RU" sz="1800" b="1" kern="1200" dirty="0">
            <a:solidFill>
              <a:srgbClr val="FF0000"/>
            </a:solidFill>
          </a:endParaRPr>
        </a:p>
      </dsp:txBody>
      <dsp:txXfrm rot="-5400000">
        <a:off x="644345" y="32570"/>
        <a:ext cx="7251890" cy="539904"/>
      </dsp:txXfrm>
    </dsp:sp>
    <dsp:sp modelId="{FC8FE38F-2381-438A-A0C0-BADEB3BFB3D1}">
      <dsp:nvSpPr>
        <dsp:cNvPr id="0" name=""/>
        <dsp:cNvSpPr/>
      </dsp:nvSpPr>
      <dsp:spPr>
        <a:xfrm rot="5400000">
          <a:off x="-138073" y="964104"/>
          <a:ext cx="920492" cy="644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1" y="1148204"/>
        <a:ext cx="644345" cy="276147"/>
      </dsp:txXfrm>
    </dsp:sp>
    <dsp:sp modelId="{B4C37334-FB8C-4EE6-8B95-371541D44398}">
      <dsp:nvSpPr>
        <dsp:cNvPr id="0" name=""/>
        <dsp:cNvSpPr/>
      </dsp:nvSpPr>
      <dsp:spPr>
        <a:xfrm rot="5400000">
          <a:off x="3985734" y="-2515358"/>
          <a:ext cx="598320" cy="7281098"/>
        </a:xfrm>
        <a:prstGeom prst="round2SameRect">
          <a:avLst/>
        </a:prstGeom>
        <a:gradFill rotWithShape="1">
          <a:gsLst>
            <a:gs pos="0">
              <a:schemeClr val="accent1">
                <a:tint val="1000"/>
                <a:satMod val="100000"/>
              </a:schemeClr>
            </a:gs>
            <a:gs pos="68000">
              <a:schemeClr val="accent1">
                <a:tint val="77000"/>
                <a:satMod val="100000"/>
              </a:schemeClr>
            </a:gs>
            <a:gs pos="81000">
              <a:schemeClr val="accent1">
                <a:tint val="79000"/>
                <a:satMod val="100000"/>
              </a:schemeClr>
            </a:gs>
            <a:gs pos="86000">
              <a:schemeClr val="accent1">
                <a:tint val="73000"/>
                <a:satMod val="100000"/>
              </a:schemeClr>
            </a:gs>
            <a:gs pos="100000">
              <a:schemeClr val="accent1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Отсутствие или малая протяженность дорог с асфальтовым покрытием  </a:t>
          </a:r>
          <a:r>
            <a:rPr lang="ru-RU" sz="1800" b="1" kern="1200" dirty="0" smtClean="0">
              <a:solidFill>
                <a:srgbClr val="FF0000"/>
              </a:solidFill>
            </a:rPr>
            <a:t>23,55%</a:t>
          </a:r>
          <a:endParaRPr lang="ru-RU" sz="1800" b="1" kern="1200" dirty="0">
            <a:solidFill>
              <a:srgbClr val="FF0000"/>
            </a:solidFill>
          </a:endParaRPr>
        </a:p>
      </dsp:txBody>
      <dsp:txXfrm rot="-5400000">
        <a:off x="644345" y="855239"/>
        <a:ext cx="7251890" cy="539904"/>
      </dsp:txXfrm>
    </dsp:sp>
    <dsp:sp modelId="{ED67A14A-A999-4B5A-A1FC-7542DE7D050A}">
      <dsp:nvSpPr>
        <dsp:cNvPr id="0" name=""/>
        <dsp:cNvSpPr/>
      </dsp:nvSpPr>
      <dsp:spPr>
        <a:xfrm rot="5400000">
          <a:off x="-138073" y="1786773"/>
          <a:ext cx="920492" cy="644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1" y="1970873"/>
        <a:ext cx="644345" cy="276147"/>
      </dsp:txXfrm>
    </dsp:sp>
    <dsp:sp modelId="{358465A8-A284-406D-8568-AA78E9BCE39A}">
      <dsp:nvSpPr>
        <dsp:cNvPr id="0" name=""/>
        <dsp:cNvSpPr/>
      </dsp:nvSpPr>
      <dsp:spPr>
        <a:xfrm rot="5400000">
          <a:off x="3985734" y="-1692690"/>
          <a:ext cx="598320" cy="7281098"/>
        </a:xfrm>
        <a:prstGeom prst="round2SameRect">
          <a:avLst/>
        </a:prstGeom>
        <a:gradFill rotWithShape="1">
          <a:gsLst>
            <a:gs pos="0">
              <a:schemeClr val="accent1">
                <a:tint val="1000"/>
                <a:satMod val="100000"/>
              </a:schemeClr>
            </a:gs>
            <a:gs pos="68000">
              <a:schemeClr val="accent1">
                <a:tint val="77000"/>
                <a:satMod val="100000"/>
              </a:schemeClr>
            </a:gs>
            <a:gs pos="81000">
              <a:schemeClr val="accent1">
                <a:tint val="79000"/>
                <a:satMod val="100000"/>
              </a:schemeClr>
            </a:gs>
            <a:gs pos="86000">
              <a:schemeClr val="accent1">
                <a:tint val="73000"/>
                <a:satMod val="100000"/>
              </a:schemeClr>
            </a:gs>
            <a:gs pos="100000">
              <a:schemeClr val="accent1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Отсутствие или несвоевременная уборка дорог от снега в зимний период, от грязи и мусора в летний период – </a:t>
          </a:r>
          <a:r>
            <a:rPr lang="ru-RU" sz="1800" b="1" kern="1200" dirty="0" smtClean="0">
              <a:solidFill>
                <a:srgbClr val="FF0000"/>
              </a:solidFill>
            </a:rPr>
            <a:t>13,62%</a:t>
          </a:r>
          <a:endParaRPr lang="ru-RU" sz="1800" b="1" kern="1200" dirty="0">
            <a:solidFill>
              <a:srgbClr val="FF0000"/>
            </a:solidFill>
          </a:endParaRPr>
        </a:p>
      </dsp:txBody>
      <dsp:txXfrm rot="-5400000">
        <a:off x="644345" y="1677907"/>
        <a:ext cx="7251890" cy="539904"/>
      </dsp:txXfrm>
    </dsp:sp>
    <dsp:sp modelId="{DAA0755C-6C8D-4EFF-9772-EB5B92D119A4}">
      <dsp:nvSpPr>
        <dsp:cNvPr id="0" name=""/>
        <dsp:cNvSpPr/>
      </dsp:nvSpPr>
      <dsp:spPr>
        <a:xfrm rot="5400000">
          <a:off x="-138073" y="2609441"/>
          <a:ext cx="920492" cy="644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1" y="2793541"/>
        <a:ext cx="644345" cy="276147"/>
      </dsp:txXfrm>
    </dsp:sp>
    <dsp:sp modelId="{29BA3D67-65E0-41C8-A331-210427202118}">
      <dsp:nvSpPr>
        <dsp:cNvPr id="0" name=""/>
        <dsp:cNvSpPr/>
      </dsp:nvSpPr>
      <dsp:spPr>
        <a:xfrm rot="5400000">
          <a:off x="3985734" y="-870021"/>
          <a:ext cx="598320" cy="7281098"/>
        </a:xfrm>
        <a:prstGeom prst="round2SameRect">
          <a:avLst/>
        </a:prstGeom>
        <a:gradFill rotWithShape="1">
          <a:gsLst>
            <a:gs pos="0">
              <a:schemeClr val="accent1">
                <a:tint val="1000"/>
                <a:satMod val="100000"/>
              </a:schemeClr>
            </a:gs>
            <a:gs pos="68000">
              <a:schemeClr val="accent1">
                <a:tint val="77000"/>
                <a:satMod val="100000"/>
              </a:schemeClr>
            </a:gs>
            <a:gs pos="81000">
              <a:schemeClr val="accent1">
                <a:tint val="79000"/>
                <a:satMod val="100000"/>
              </a:schemeClr>
            </a:gs>
            <a:gs pos="86000">
              <a:schemeClr val="accent1">
                <a:tint val="73000"/>
                <a:satMod val="100000"/>
              </a:schemeClr>
            </a:gs>
            <a:gs pos="100000">
              <a:schemeClr val="accent1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Отсутствие или плохая работа ливневой канализации, водостоков – </a:t>
          </a:r>
          <a:r>
            <a:rPr lang="ru-RU" sz="1800" b="1" kern="1200" dirty="0" smtClean="0">
              <a:solidFill>
                <a:srgbClr val="FF0000"/>
              </a:solidFill>
            </a:rPr>
            <a:t>13,45%</a:t>
          </a:r>
          <a:endParaRPr lang="ru-RU" sz="1800" b="1" kern="1200" dirty="0">
            <a:solidFill>
              <a:srgbClr val="FF0000"/>
            </a:solidFill>
          </a:endParaRPr>
        </a:p>
      </dsp:txBody>
      <dsp:txXfrm rot="-5400000">
        <a:off x="644345" y="2500576"/>
        <a:ext cx="7251890" cy="539904"/>
      </dsp:txXfrm>
    </dsp:sp>
    <dsp:sp modelId="{9A7EB611-5A72-47E6-A92B-13D08A1F7C39}">
      <dsp:nvSpPr>
        <dsp:cNvPr id="0" name=""/>
        <dsp:cNvSpPr/>
      </dsp:nvSpPr>
      <dsp:spPr>
        <a:xfrm rot="5400000">
          <a:off x="-138073" y="3432110"/>
          <a:ext cx="920492" cy="644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-5400000">
        <a:off x="1" y="3616210"/>
        <a:ext cx="644345" cy="276147"/>
      </dsp:txXfrm>
    </dsp:sp>
    <dsp:sp modelId="{6255105B-6138-46F2-86A0-10058E6AD71D}">
      <dsp:nvSpPr>
        <dsp:cNvPr id="0" name=""/>
        <dsp:cNvSpPr/>
      </dsp:nvSpPr>
      <dsp:spPr>
        <a:xfrm rot="5400000">
          <a:off x="3927339" y="-100184"/>
          <a:ext cx="598320" cy="7281098"/>
        </a:xfrm>
        <a:prstGeom prst="round2SameRect">
          <a:avLst/>
        </a:prstGeom>
        <a:gradFill rotWithShape="1">
          <a:gsLst>
            <a:gs pos="0">
              <a:schemeClr val="accent1">
                <a:tint val="1000"/>
                <a:satMod val="100000"/>
              </a:schemeClr>
            </a:gs>
            <a:gs pos="68000">
              <a:schemeClr val="accent1">
                <a:tint val="77000"/>
                <a:satMod val="100000"/>
              </a:schemeClr>
            </a:gs>
            <a:gs pos="81000">
              <a:schemeClr val="accent1">
                <a:tint val="79000"/>
                <a:satMod val="100000"/>
              </a:schemeClr>
            </a:gs>
            <a:gs pos="86000">
              <a:schemeClr val="accent1">
                <a:tint val="73000"/>
                <a:satMod val="100000"/>
              </a:schemeClr>
            </a:gs>
            <a:gs pos="100000">
              <a:schemeClr val="accent1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Отсутствие или повреждение разметки на дорогах – </a:t>
          </a:r>
          <a:r>
            <a:rPr lang="ru-RU" sz="1800" b="1" kern="1200" dirty="0" smtClean="0">
              <a:solidFill>
                <a:srgbClr val="FF0000"/>
              </a:solidFill>
            </a:rPr>
            <a:t>4%</a:t>
          </a:r>
          <a:endParaRPr lang="ru-RU" sz="1800" b="1" kern="1200" dirty="0">
            <a:solidFill>
              <a:srgbClr val="FF0000"/>
            </a:solidFill>
          </a:endParaRPr>
        </a:p>
      </dsp:txBody>
      <dsp:txXfrm rot="-5400000">
        <a:off x="585950" y="3270413"/>
        <a:ext cx="7251890" cy="539904"/>
      </dsp:txXfrm>
    </dsp:sp>
    <dsp:sp modelId="{FE588D1D-C9BB-4EE2-9768-0E1AB06D6DC8}">
      <dsp:nvSpPr>
        <dsp:cNvPr id="0" name=""/>
        <dsp:cNvSpPr/>
      </dsp:nvSpPr>
      <dsp:spPr>
        <a:xfrm rot="5400000">
          <a:off x="-138073" y="4254778"/>
          <a:ext cx="920492" cy="6443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 rot="-5400000">
        <a:off x="1" y="4438878"/>
        <a:ext cx="644345" cy="276147"/>
      </dsp:txXfrm>
    </dsp:sp>
    <dsp:sp modelId="{AEBC6174-4431-4958-80E1-C18BB61F2179}">
      <dsp:nvSpPr>
        <dsp:cNvPr id="0" name=""/>
        <dsp:cNvSpPr/>
      </dsp:nvSpPr>
      <dsp:spPr>
        <a:xfrm rot="5400000">
          <a:off x="3985734" y="775315"/>
          <a:ext cx="598320" cy="7281098"/>
        </a:xfrm>
        <a:prstGeom prst="round2SameRect">
          <a:avLst/>
        </a:prstGeom>
        <a:gradFill rotWithShape="1">
          <a:gsLst>
            <a:gs pos="0">
              <a:schemeClr val="accent1">
                <a:tint val="1000"/>
                <a:satMod val="100000"/>
              </a:schemeClr>
            </a:gs>
            <a:gs pos="68000">
              <a:schemeClr val="accent1">
                <a:tint val="77000"/>
                <a:satMod val="100000"/>
              </a:schemeClr>
            </a:gs>
            <a:gs pos="81000">
              <a:schemeClr val="accent1">
                <a:tint val="79000"/>
                <a:satMod val="100000"/>
              </a:schemeClr>
            </a:gs>
            <a:gs pos="86000">
              <a:schemeClr val="accent1">
                <a:tint val="73000"/>
                <a:satMod val="100000"/>
              </a:schemeClr>
            </a:gs>
            <a:gs pos="100000">
              <a:schemeClr val="accent1">
                <a:tint val="35000"/>
                <a:sat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Отсутствие или повреждение дорожных знаков, указателей, светофоров, пешеходных переходов – </a:t>
          </a:r>
          <a:r>
            <a:rPr lang="ru-RU" sz="1800" b="1" kern="1200" dirty="0" smtClean="0">
              <a:solidFill>
                <a:srgbClr val="FF0000"/>
              </a:solidFill>
            </a:rPr>
            <a:t>1,80%</a:t>
          </a:r>
          <a:endParaRPr lang="ru-RU" sz="1800" b="1" kern="1200" dirty="0">
            <a:solidFill>
              <a:srgbClr val="FF0000"/>
            </a:solidFill>
          </a:endParaRPr>
        </a:p>
      </dsp:txBody>
      <dsp:txXfrm rot="-5400000">
        <a:off x="644345" y="4145912"/>
        <a:ext cx="7251890" cy="5399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37BFF-2AA7-4A4B-A8D4-908A0DE6211A}">
      <dsp:nvSpPr>
        <dsp:cNvPr id="0" name=""/>
        <dsp:cNvSpPr/>
      </dsp:nvSpPr>
      <dsp:spPr>
        <a:xfrm>
          <a:off x="77895" y="652086"/>
          <a:ext cx="8703416" cy="12670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115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ТЕПЛОСНАБЖЕНИЕ</a:t>
          </a:r>
          <a:endParaRPr lang="ru-RU" sz="1600" b="1" kern="1200" dirty="0"/>
        </a:p>
      </dsp:txBody>
      <dsp:txXfrm>
        <a:off x="77895" y="968858"/>
        <a:ext cx="8386645" cy="633543"/>
      </dsp:txXfrm>
    </dsp:sp>
    <dsp:sp modelId="{AF989961-4DF7-417C-A6B6-05B4276827DB}">
      <dsp:nvSpPr>
        <dsp:cNvPr id="0" name=""/>
        <dsp:cNvSpPr/>
      </dsp:nvSpPr>
      <dsp:spPr>
        <a:xfrm>
          <a:off x="74445" y="1473551"/>
          <a:ext cx="2006137" cy="42076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Высокая стоимость услуг теплоснабжения – </a:t>
          </a:r>
          <a:r>
            <a:rPr lang="ru-RU" sz="1200" b="1" kern="1200" dirty="0" smtClean="0">
              <a:solidFill>
                <a:srgbClr val="FF0000"/>
              </a:solidFill>
            </a:rPr>
            <a:t>25,33%</a:t>
          </a:r>
          <a:endParaRPr lang="ru-RU" sz="1200" b="1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Услуги теплоснабжения не соответствуют нормативам (не поддерживается необходимая температура в помещении) – </a:t>
          </a:r>
          <a:r>
            <a:rPr lang="ru-RU" sz="1200" b="1" kern="1200" dirty="0" smtClean="0">
              <a:solidFill>
                <a:srgbClr val="FF0000"/>
              </a:solidFill>
            </a:rPr>
            <a:t>22,27%</a:t>
          </a:r>
          <a:endParaRPr lang="ru-RU" sz="1200" b="1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Плохое состояние теплосетей – </a:t>
          </a:r>
          <a:r>
            <a:rPr lang="ru-RU" sz="1200" b="1" kern="1200" dirty="0" smtClean="0">
              <a:solidFill>
                <a:srgbClr val="FF0000"/>
              </a:solidFill>
            </a:rPr>
            <a:t>16,68%</a:t>
          </a:r>
          <a:endParaRPr lang="ru-RU" sz="1200" b="1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Сезонный график включения и отключения теплоснабжения не соответствует погодным условиям – </a:t>
          </a:r>
          <a:r>
            <a:rPr lang="ru-RU" sz="1200" b="1" kern="1200" dirty="0" smtClean="0">
              <a:solidFill>
                <a:srgbClr val="FF0000"/>
              </a:solidFill>
            </a:rPr>
            <a:t>15,94%</a:t>
          </a:r>
          <a:endParaRPr lang="ru-RU" sz="1200" b="1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Не налажена система централизованного теплоснабжения – </a:t>
          </a:r>
          <a:r>
            <a:rPr lang="ru-RU" sz="1200" b="1" kern="1200" dirty="0" smtClean="0">
              <a:solidFill>
                <a:srgbClr val="FF0000"/>
              </a:solidFill>
            </a:rPr>
            <a:t>13,85%</a:t>
          </a:r>
          <a:endParaRPr lang="ru-RU" sz="1200" b="1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Не установлены общедомовые приборы потребления тепла – </a:t>
          </a:r>
          <a:r>
            <a:rPr lang="ru-RU" sz="1200" b="1" kern="1200" dirty="0" smtClean="0">
              <a:solidFill>
                <a:srgbClr val="FF0000"/>
              </a:solidFill>
            </a:rPr>
            <a:t>5,93%</a:t>
          </a:r>
          <a:endParaRPr lang="ru-RU" sz="1200" b="1" kern="1200" dirty="0">
            <a:solidFill>
              <a:srgbClr val="FF0000"/>
            </a:solidFill>
          </a:endParaRPr>
        </a:p>
      </dsp:txBody>
      <dsp:txXfrm>
        <a:off x="74445" y="1473551"/>
        <a:ext cx="2006137" cy="4207602"/>
      </dsp:txXfrm>
    </dsp:sp>
    <dsp:sp modelId="{26AD6E01-2527-4106-BB54-288EDD3A063A}">
      <dsp:nvSpPr>
        <dsp:cNvPr id="0" name=""/>
        <dsp:cNvSpPr/>
      </dsp:nvSpPr>
      <dsp:spPr>
        <a:xfrm>
          <a:off x="2084033" y="1074298"/>
          <a:ext cx="6697279" cy="12670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115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ВОДОСНАБЖЕНИЕ</a:t>
          </a:r>
          <a:endParaRPr lang="ru-RU" sz="1600" b="1" kern="1200" dirty="0"/>
        </a:p>
      </dsp:txBody>
      <dsp:txXfrm>
        <a:off x="2084033" y="1391070"/>
        <a:ext cx="6380508" cy="633543"/>
      </dsp:txXfrm>
    </dsp:sp>
    <dsp:sp modelId="{E3C6A0CA-6A8C-4D06-81DF-BE0526069B2F}">
      <dsp:nvSpPr>
        <dsp:cNvPr id="0" name=""/>
        <dsp:cNvSpPr/>
      </dsp:nvSpPr>
      <dsp:spPr>
        <a:xfrm>
          <a:off x="2084514" y="1875184"/>
          <a:ext cx="2006137" cy="3612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Услуги водоснабжения не соответствуют нормативам (недостаточная температура нагрева воды, у воды есть посторонние запахи, цвет и др.) – </a:t>
          </a:r>
          <a:r>
            <a:rPr lang="ru-RU" sz="1200" b="1" kern="1200" dirty="0" smtClean="0">
              <a:solidFill>
                <a:srgbClr val="FF0000"/>
              </a:solidFill>
            </a:rPr>
            <a:t>34,65%</a:t>
          </a:r>
          <a:endParaRPr lang="ru-RU" sz="1200" b="1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Нестабильная система водоснабжения (перебои в водоснабжении) – </a:t>
          </a:r>
          <a:r>
            <a:rPr lang="ru-RU" sz="1200" b="1" kern="1200" dirty="0" smtClean="0">
              <a:solidFill>
                <a:srgbClr val="FF0000"/>
              </a:solidFill>
            </a:rPr>
            <a:t>32,66%</a:t>
          </a:r>
          <a:endParaRPr lang="ru-RU" sz="1200" b="1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Высокая стоимость услуг водоснабжения (водоотведения) – </a:t>
          </a:r>
          <a:r>
            <a:rPr lang="ru-RU" sz="1200" b="1" kern="1200" dirty="0" smtClean="0">
              <a:solidFill>
                <a:srgbClr val="FF0000"/>
              </a:solidFill>
            </a:rPr>
            <a:t>15,55%</a:t>
          </a:r>
          <a:endParaRPr lang="ru-RU" sz="1200" b="1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Не налажена система централизованного водоснабжения – </a:t>
          </a:r>
          <a:r>
            <a:rPr lang="ru-RU" sz="1200" b="1" kern="1200" dirty="0" smtClean="0">
              <a:solidFill>
                <a:srgbClr val="FF0000"/>
              </a:solidFill>
            </a:rPr>
            <a:t>12,69%</a:t>
          </a:r>
          <a:endParaRPr lang="ru-RU" sz="1200" b="1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Не установлены общедомовые приборы учета потребления воды – </a:t>
          </a:r>
          <a:r>
            <a:rPr lang="ru-RU" sz="1200" b="1" kern="1200" dirty="0" smtClean="0">
              <a:solidFill>
                <a:srgbClr val="FF0000"/>
              </a:solidFill>
            </a:rPr>
            <a:t>4,46%</a:t>
          </a:r>
          <a:endParaRPr lang="ru-RU" sz="1200" b="1" kern="1200" dirty="0">
            <a:solidFill>
              <a:srgbClr val="FF0000"/>
            </a:solidFill>
          </a:endParaRPr>
        </a:p>
      </dsp:txBody>
      <dsp:txXfrm>
        <a:off x="2084514" y="1875184"/>
        <a:ext cx="2006137" cy="3612998"/>
      </dsp:txXfrm>
    </dsp:sp>
    <dsp:sp modelId="{84D0F618-2966-4C1E-96F8-9CBBB8D14329}">
      <dsp:nvSpPr>
        <dsp:cNvPr id="0" name=""/>
        <dsp:cNvSpPr/>
      </dsp:nvSpPr>
      <dsp:spPr>
        <a:xfrm>
          <a:off x="4090170" y="1496511"/>
          <a:ext cx="4691141" cy="12670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115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ЭЛЕКТРОСНАБЖЕНИЕ</a:t>
          </a:r>
          <a:endParaRPr lang="ru-RU" sz="1600" b="1" kern="1200" dirty="0"/>
        </a:p>
      </dsp:txBody>
      <dsp:txXfrm>
        <a:off x="4090170" y="1813283"/>
        <a:ext cx="4374370" cy="633543"/>
      </dsp:txXfrm>
    </dsp:sp>
    <dsp:sp modelId="{5ECA6725-D2C1-4AF4-9A0C-936E9418E6B8}">
      <dsp:nvSpPr>
        <dsp:cNvPr id="0" name=""/>
        <dsp:cNvSpPr/>
      </dsp:nvSpPr>
      <dsp:spPr>
        <a:xfrm>
          <a:off x="4090170" y="2285490"/>
          <a:ext cx="2006137" cy="2679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Услуги электроснабжения не соответствуют установленным нормативам (низкое напряжение или скачки напряжения в сети) – </a:t>
          </a:r>
          <a:r>
            <a:rPr lang="ru-RU" sz="1100" b="1" kern="1200" dirty="0" smtClean="0">
              <a:solidFill>
                <a:srgbClr val="FF0000"/>
              </a:solidFill>
            </a:rPr>
            <a:t>39,17%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- Нестабильная система электроснабжения (перебои в электроснабжении  - </a:t>
          </a:r>
          <a:r>
            <a:rPr lang="ru-RU" sz="1100" b="1" kern="1200" dirty="0" smtClean="0">
              <a:solidFill>
                <a:srgbClr val="FF0000"/>
              </a:solidFill>
            </a:rPr>
            <a:t>36,61%</a:t>
          </a:r>
          <a:endParaRPr lang="ru-RU" sz="1100" b="1" kern="1200" dirty="0">
            <a:solidFill>
              <a:srgbClr val="FF0000"/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Высокая стоимость услуг электроснабжения – </a:t>
          </a:r>
          <a:r>
            <a:rPr lang="ru-RU" sz="1100" b="1" kern="1200" dirty="0" smtClean="0">
              <a:solidFill>
                <a:srgbClr val="FF0000"/>
              </a:solidFill>
            </a:rPr>
            <a:t>22,44%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- Не установлены общедомовые приборы потребления электроэнергии – </a:t>
          </a:r>
          <a:r>
            <a:rPr lang="ru-RU" sz="1100" b="1" kern="1200" dirty="0" smtClean="0">
              <a:solidFill>
                <a:srgbClr val="FF0000"/>
              </a:solidFill>
            </a:rPr>
            <a:t>1,78%</a:t>
          </a:r>
          <a:endParaRPr lang="ru-RU" sz="1100" b="1" kern="1200" dirty="0"/>
        </a:p>
      </dsp:txBody>
      <dsp:txXfrm>
        <a:off x="4090170" y="2285490"/>
        <a:ext cx="2006137" cy="2679651"/>
      </dsp:txXfrm>
    </dsp:sp>
    <dsp:sp modelId="{45A2E538-0816-48B7-88BD-C1E692F3EB11}">
      <dsp:nvSpPr>
        <dsp:cNvPr id="0" name=""/>
        <dsp:cNvSpPr/>
      </dsp:nvSpPr>
      <dsp:spPr>
        <a:xfrm>
          <a:off x="6096308" y="1918723"/>
          <a:ext cx="2685004" cy="12670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115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ГАЗОСНАБЖЕНИЕ</a:t>
          </a:r>
          <a:endParaRPr lang="ru-RU" sz="1600" b="1" kern="1200" dirty="0"/>
        </a:p>
      </dsp:txBody>
      <dsp:txXfrm>
        <a:off x="6096308" y="2235495"/>
        <a:ext cx="2368233" cy="633543"/>
      </dsp:txXfrm>
    </dsp:sp>
    <dsp:sp modelId="{7C544E00-DF86-4BBC-A5BB-8C8AD34D1552}">
      <dsp:nvSpPr>
        <dsp:cNvPr id="0" name=""/>
        <dsp:cNvSpPr/>
      </dsp:nvSpPr>
      <dsp:spPr>
        <a:xfrm>
          <a:off x="6081337" y="2707369"/>
          <a:ext cx="2008037" cy="1936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Низкий уровень работы организации, осуществляющей газоснабжение – </a:t>
          </a:r>
          <a:r>
            <a:rPr lang="ru-RU" sz="1200" b="1" kern="1200" dirty="0" smtClean="0">
              <a:solidFill>
                <a:srgbClr val="FF0000"/>
              </a:solidFill>
            </a:rPr>
            <a:t>49,30%</a:t>
          </a:r>
          <a:endParaRPr lang="ru-RU" sz="1200" b="1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Высокая стоимость услуг газоснабжения – </a:t>
          </a:r>
          <a:r>
            <a:rPr lang="ru-RU" sz="1200" b="1" kern="1200" dirty="0" smtClean="0">
              <a:solidFill>
                <a:srgbClr val="FF0000"/>
              </a:solidFill>
            </a:rPr>
            <a:t>42,36%</a:t>
          </a:r>
          <a:endParaRPr lang="ru-RU" sz="1200" b="1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 установлены общедомовые приборы учета потребления газа – </a:t>
          </a:r>
          <a:r>
            <a:rPr lang="ru-RU" sz="1200" b="1" kern="1200" dirty="0" smtClean="0">
              <a:solidFill>
                <a:srgbClr val="FF0000"/>
              </a:solidFill>
            </a:rPr>
            <a:t>8,34%</a:t>
          </a:r>
          <a:endParaRPr lang="ru-RU" sz="1200" b="1" kern="1200" dirty="0">
            <a:solidFill>
              <a:srgbClr val="FF0000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081337" y="2707369"/>
        <a:ext cx="2008037" cy="19361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B7B4E-5533-447A-8C69-A1614DF7B897}">
      <dsp:nvSpPr>
        <dsp:cNvPr id="0" name=""/>
        <dsp:cNvSpPr/>
      </dsp:nvSpPr>
      <dsp:spPr>
        <a:xfrm>
          <a:off x="0" y="0"/>
          <a:ext cx="7286803" cy="1283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Применение метода группировки с равными </a:t>
          </a:r>
          <a:r>
            <a:rPr lang="ru-RU" sz="2000" kern="1200" dirty="0" smtClean="0"/>
            <a:t>интервалами: определение длины интервала, расчёт пороговых значений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7583" y="37583"/>
        <a:ext cx="5793720" cy="1208016"/>
      </dsp:txXfrm>
    </dsp:sp>
    <dsp:sp modelId="{CF5DDA43-D226-4CF3-A0DA-A12C80486681}">
      <dsp:nvSpPr>
        <dsp:cNvPr id="0" name=""/>
        <dsp:cNvSpPr/>
      </dsp:nvSpPr>
      <dsp:spPr>
        <a:xfrm>
          <a:off x="610269" y="1516488"/>
          <a:ext cx="7286803" cy="1283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Распределение муниципальных районов и городских округов на 4 группы: эффективные, стремящиеся к эффективным, тяготеющие к неэффективным, неэффективные </a:t>
          </a:r>
          <a:endParaRPr lang="ru-RU" sz="1800" kern="1200" dirty="0"/>
        </a:p>
      </dsp:txBody>
      <dsp:txXfrm>
        <a:off x="647852" y="1554071"/>
        <a:ext cx="5767298" cy="1208016"/>
      </dsp:txXfrm>
    </dsp:sp>
    <dsp:sp modelId="{420816F9-1752-4F01-BFF8-BB4B4560EEF1}">
      <dsp:nvSpPr>
        <dsp:cNvPr id="0" name=""/>
        <dsp:cNvSpPr/>
      </dsp:nvSpPr>
      <dsp:spPr>
        <a:xfrm>
          <a:off x="1211431" y="3032976"/>
          <a:ext cx="7286803" cy="1283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Расчет индекса роста (снижения) по каждому критерию оценки, отражающего изменение результатов оценки руководителей в динамике: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менее 70% </a:t>
          </a:r>
          <a:r>
            <a:rPr lang="ru-RU" sz="1800" kern="1200" dirty="0" smtClean="0">
              <a:solidFill>
                <a:schemeClr val="bg1"/>
              </a:solidFill>
            </a:rPr>
            <a:t>- </a:t>
          </a:r>
          <a:r>
            <a:rPr lang="ru-RU" sz="1800" kern="1200" dirty="0" smtClean="0"/>
            <a:t>деятельность неэффективная</a:t>
          </a:r>
          <a:endParaRPr lang="ru-RU" sz="1800" kern="1200" dirty="0"/>
        </a:p>
      </dsp:txBody>
      <dsp:txXfrm>
        <a:off x="1249014" y="3070559"/>
        <a:ext cx="5776407" cy="1208016"/>
      </dsp:txXfrm>
    </dsp:sp>
    <dsp:sp modelId="{01BE76C2-2471-4CA4-825D-C93AE9B94544}">
      <dsp:nvSpPr>
        <dsp:cNvPr id="0" name=""/>
        <dsp:cNvSpPr/>
      </dsp:nvSpPr>
      <dsp:spPr>
        <a:xfrm>
          <a:off x="1821700" y="4549465"/>
          <a:ext cx="7286803" cy="1283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Комплексная оценка </a:t>
          </a:r>
          <a:r>
            <a:rPr lang="ru-RU" sz="1800" b="0" kern="1200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неэффективной деятельности руководителей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  <a:latin typeface="+mj-lt"/>
              <a:ea typeface="+mn-ea"/>
              <a:cs typeface="+mn-cs"/>
            </a:rPr>
            <a:t>(метод равных интервалов + индекс роста/снижения) </a:t>
          </a:r>
          <a:endParaRPr lang="ru-RU" sz="1800" b="0" kern="1200" dirty="0">
            <a:solidFill>
              <a:schemeClr val="bg1"/>
            </a:solidFill>
            <a:latin typeface="+mj-lt"/>
          </a:endParaRPr>
        </a:p>
      </dsp:txBody>
      <dsp:txXfrm>
        <a:off x="1859283" y="4587048"/>
        <a:ext cx="5767298" cy="1208016"/>
      </dsp:txXfrm>
    </dsp:sp>
    <dsp:sp modelId="{DFC54F94-BDE9-4643-BDAF-FFB57112E49A}">
      <dsp:nvSpPr>
        <dsp:cNvPr id="0" name=""/>
        <dsp:cNvSpPr/>
      </dsp:nvSpPr>
      <dsp:spPr>
        <a:xfrm>
          <a:off x="6452734" y="982801"/>
          <a:ext cx="834068" cy="8340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40399" y="982801"/>
        <a:ext cx="458738" cy="627636"/>
      </dsp:txXfrm>
    </dsp:sp>
    <dsp:sp modelId="{ECC85C2D-77A9-4FBC-B868-17EEB06C4197}">
      <dsp:nvSpPr>
        <dsp:cNvPr id="0" name=""/>
        <dsp:cNvSpPr/>
      </dsp:nvSpPr>
      <dsp:spPr>
        <a:xfrm>
          <a:off x="7063004" y="2499289"/>
          <a:ext cx="834068" cy="8340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50669" y="2499289"/>
        <a:ext cx="458738" cy="627636"/>
      </dsp:txXfrm>
    </dsp:sp>
    <dsp:sp modelId="{EFBF4FAB-DA4B-417D-A08A-047643B246D8}">
      <dsp:nvSpPr>
        <dsp:cNvPr id="0" name=""/>
        <dsp:cNvSpPr/>
      </dsp:nvSpPr>
      <dsp:spPr>
        <a:xfrm>
          <a:off x="7664165" y="4015778"/>
          <a:ext cx="834068" cy="83406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851830" y="4015778"/>
        <a:ext cx="458738" cy="627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07B53-198D-4D1D-87E1-ADF2F0C31129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2D80A-9B29-419A-944C-4B97612BD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4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2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9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5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5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2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92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8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3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0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6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5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2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nso.ru/sites/test.new.nso.ru/wodby_files/files/migrate/priorities/investicii/PublishingImages/foto_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6" y="248635"/>
            <a:ext cx="819100" cy="10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93747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Заседание Экспертной комиссии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492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Молчанова Ольга Витальевна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– заместитель Председателя Правительства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Новосибирской области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министр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экономического развития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Новосибирской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484784"/>
            <a:ext cx="9144000" cy="4104456"/>
          </a:xfrm>
          <a:prstGeom prst="rect">
            <a:avLst/>
          </a:prstGeom>
          <a:solidFill>
            <a:srgbClr val="3D6AA1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98884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результатах интернет-опроса населения </a:t>
            </a: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оценке эффективности деятельности руководителей </a:t>
            </a: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органов местного самоуправления городских округов и муниципальных районов </a:t>
            </a: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Новосибирской области и руководителей унитарных предприятий </a:t>
            </a:r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учреждений, действующих на муниципальном уровне, осуществляющих оказание услуг населению муниципальных образований Новосибирской области, за 2015 год</a:t>
            </a:r>
            <a:endParaRPr lang="ru-RU" sz="22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3354" y="0"/>
            <a:ext cx="8424936" cy="69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Уровень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удовлетворенности населения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деятельностью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главы муниципального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района (городского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округа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), %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247507"/>
              </p:ext>
            </p:extLst>
          </p:nvPr>
        </p:nvGraphicFramePr>
        <p:xfrm>
          <a:off x="107504" y="918076"/>
          <a:ext cx="4464496" cy="4743172"/>
        </p:xfrm>
        <a:graphic>
          <a:graphicData uri="http://schemas.openxmlformats.org/drawingml/2006/table">
            <a:tbl>
              <a:tblPr/>
              <a:tblGrid>
                <a:gridCol w="288032"/>
                <a:gridCol w="1440160"/>
                <a:gridCol w="648072"/>
                <a:gridCol w="792088"/>
                <a:gridCol w="1296144"/>
              </a:tblGrid>
              <a:tr h="681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Муниципальный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район/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городской</a:t>
                      </a:r>
                      <a:r>
                        <a:rPr lang="ru-RU" sz="1000" b="1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округ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2014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2015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Положительная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динамика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ru-RU" sz="10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п.п</a:t>
                      </a:r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Доволенский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6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Краснозёрский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71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D"/>
                    </a:solidFill>
                  </a:tcPr>
                </a:tc>
              </a:tr>
              <a:tr h="26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Новосибирск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61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A7E"/>
                    </a:solidFill>
                  </a:tcPr>
                </a:tc>
              </a:tr>
              <a:tr h="26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Обь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380"/>
                    </a:solidFill>
                  </a:tcPr>
                </a:tc>
              </a:tr>
              <a:tr h="26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Болотнинский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73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</a:tr>
              <a:tr h="26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Купинский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61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72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81"/>
                    </a:solidFill>
                  </a:tcPr>
                </a:tc>
              </a:tr>
              <a:tr h="26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Северный 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</a:tr>
              <a:tr h="26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Чулымский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</a:tr>
              <a:tr h="26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Бердск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</a:tr>
              <a:tr h="26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Маслянинский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73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81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82"/>
                    </a:solidFill>
                  </a:tcPr>
                </a:tc>
              </a:tr>
              <a:tr h="26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Коченёвский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55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82"/>
                    </a:solidFill>
                  </a:tcPr>
                </a:tc>
              </a:tr>
              <a:tr h="26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р.п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Кольцово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</a:tr>
              <a:tr h="26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Каргатский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</a:tr>
              <a:tr h="26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Карасукский 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3"/>
                    </a:solidFill>
                  </a:tcPr>
                </a:tc>
              </a:tr>
              <a:tr h="328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Убинский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68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71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041717"/>
              </p:ext>
            </p:extLst>
          </p:nvPr>
        </p:nvGraphicFramePr>
        <p:xfrm>
          <a:off x="4644008" y="918070"/>
          <a:ext cx="4392488" cy="4749458"/>
        </p:xfrm>
        <a:graphic>
          <a:graphicData uri="http://schemas.openxmlformats.org/drawingml/2006/table">
            <a:tbl>
              <a:tblPr/>
              <a:tblGrid>
                <a:gridCol w="432048"/>
                <a:gridCol w="1512168"/>
                <a:gridCol w="713659"/>
                <a:gridCol w="582485"/>
                <a:gridCol w="1152128"/>
              </a:tblGrid>
              <a:tr h="282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Муниципальный район/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городской округ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2014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год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2015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год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Отрицательная  динамика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п.п</a:t>
                      </a:r>
                      <a:r>
                        <a:rPr lang="ru-RU" sz="1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  <a:endParaRPr lang="ru-RU" sz="1000" b="1" i="0" u="none" strike="noStrike" kern="1200" dirty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Чистоозёрный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71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Венгеровский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63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-3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Тогучинский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74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-3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Новосибирский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58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-4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Искитимский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3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Ордынский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63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58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3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Кочковский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74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-6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Мошковский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63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-7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2"/>
                    </a:solidFill>
                  </a:tcPr>
                </a:tc>
              </a:tr>
              <a:tr h="227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Сузунский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-8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Здвинский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91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81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Колыванский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74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-11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Кыштовский район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-17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Черепановский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82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-17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Татарский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61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-19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</a:tr>
              <a:tr h="2081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Усть-Таркский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-20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Чановский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-20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Куйбышевский 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73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-22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Искитим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73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-25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</a:tr>
              <a:tr h="217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Баганский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-54</a:t>
                      </a: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320661"/>
              </p:ext>
            </p:extLst>
          </p:nvPr>
        </p:nvGraphicFramePr>
        <p:xfrm>
          <a:off x="2267744" y="5805264"/>
          <a:ext cx="4464496" cy="845467"/>
        </p:xfrm>
        <a:graphic>
          <a:graphicData uri="http://schemas.openxmlformats.org/drawingml/2006/table">
            <a:tbl>
              <a:tblPr/>
              <a:tblGrid>
                <a:gridCol w="288032"/>
                <a:gridCol w="1296144"/>
                <a:gridCol w="792088"/>
                <a:gridCol w="792088"/>
                <a:gridCol w="1296144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Муниципальный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район</a:t>
                      </a:r>
                      <a:endParaRPr lang="ru-RU" sz="1000" b="1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2014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год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2015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год</a:t>
                      </a: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Отсутствие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динамики</a:t>
                      </a:r>
                      <a:endParaRPr lang="ru-RU" sz="1000" b="1" i="0" u="none" strike="noStrike" dirty="0" smtClean="0"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735" marR="6735" marT="67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Барабинский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76064" cy="7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54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1216" y="136304"/>
            <a:ext cx="5967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Удовлетворенность населения деятельностью главы в сфере организации транспортного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обслуживания в муниципальном образовании, %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468312"/>
              </p:ext>
            </p:extLst>
          </p:nvPr>
        </p:nvGraphicFramePr>
        <p:xfrm>
          <a:off x="179512" y="1244300"/>
          <a:ext cx="8784976" cy="5497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27" y="72465"/>
            <a:ext cx="2304255" cy="202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 rot="20354822">
            <a:off x="7180949" y="1931768"/>
            <a:ext cx="1366651" cy="3442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транспортное обслуживание </a:t>
            </a:r>
          </a:p>
        </p:txBody>
      </p:sp>
    </p:spTree>
    <p:extLst>
      <p:ext uri="{BB962C8B-B14F-4D97-AF65-F5344CB8AC3E}">
        <p14:creationId xmlns:p14="http://schemas.microsoft.com/office/powerpoint/2010/main" val="38464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1216" y="136304"/>
            <a:ext cx="6327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Причины неудовлетворенности населения организацией транспортного обслуживания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00900510"/>
              </p:ext>
            </p:extLst>
          </p:nvPr>
        </p:nvGraphicFramePr>
        <p:xfrm>
          <a:off x="395536" y="973100"/>
          <a:ext cx="8424936" cy="5480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3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136304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Удовлетворенность населения деятельностью главы по обеспечению качества автомобильных дорог в муниципальном образовании, %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269763"/>
              </p:ext>
            </p:extLst>
          </p:nvPr>
        </p:nvGraphicFramePr>
        <p:xfrm>
          <a:off x="0" y="1484784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36" y="116863"/>
            <a:ext cx="1882584" cy="23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4950">
            <a:off x="7251066" y="937188"/>
            <a:ext cx="1097419" cy="69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89" y="1459743"/>
            <a:ext cx="622411" cy="60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3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555"/>
            <a:ext cx="1584176" cy="142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1216" y="136304"/>
            <a:ext cx="6543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Причины неудовлетворенности населения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качеством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автомобильных дорог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35057564"/>
              </p:ext>
            </p:extLst>
          </p:nvPr>
        </p:nvGraphicFramePr>
        <p:xfrm>
          <a:off x="823020" y="1340768"/>
          <a:ext cx="79254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94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1216" y="136304"/>
            <a:ext cx="6759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Удовлетворенность населения деятельностью главы в сфере жилищно-коммунального хозяйства муниципального образования, %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177539"/>
              </p:ext>
            </p:extLst>
          </p:nvPr>
        </p:nvGraphicFramePr>
        <p:xfrm>
          <a:off x="0" y="1484784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0" descr="J:\от Наташи\Pictures\8314.jpg"/>
          <p:cNvPicPr>
            <a:picLocks noChangeAspect="1" noChangeArrowheads="1"/>
          </p:cNvPicPr>
          <p:nvPr/>
        </p:nvPicPr>
        <p:blipFill>
          <a:blip r:embed="rId4" cstate="print"/>
          <a:srcRect l="10630" r="10630"/>
          <a:stretch>
            <a:fillRect/>
          </a:stretch>
        </p:blipFill>
        <p:spPr bwMode="auto">
          <a:xfrm>
            <a:off x="7812360" y="67091"/>
            <a:ext cx="1224136" cy="1154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50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64" y="0"/>
            <a:ext cx="1584176" cy="126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61556" y="332656"/>
            <a:ext cx="6687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Причины неудовлетворенности населения в сфере жилищно-коммунального хозяйства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62024471"/>
              </p:ext>
            </p:extLst>
          </p:nvPr>
        </p:nvGraphicFramePr>
        <p:xfrm>
          <a:off x="251520" y="793628"/>
          <a:ext cx="8859208" cy="568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948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304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1216" y="136304"/>
            <a:ext cx="8162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Определение пороговых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значений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критериев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оценки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25839334"/>
              </p:ext>
            </p:extLst>
          </p:nvPr>
        </p:nvGraphicFramePr>
        <p:xfrm>
          <a:off x="0" y="980728"/>
          <a:ext cx="91085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6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1216" y="50964"/>
            <a:ext cx="8162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Распределение муниципальных районов и городских округов по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группам эффективности деятельности глав муниципальных районов и городских округов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4977088"/>
              </p:ext>
            </p:extLst>
          </p:nvPr>
        </p:nvGraphicFramePr>
        <p:xfrm>
          <a:off x="-1836712" y="1224747"/>
          <a:ext cx="8100392" cy="540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93632" y="976151"/>
            <a:ext cx="2635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</a:rPr>
              <a:t>Индекс роста (снижения)</a:t>
            </a:r>
            <a:endParaRPr lang="ru-RU" sz="14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7504" y="1977623"/>
            <a:ext cx="8843230" cy="4545266"/>
            <a:chOff x="4914290" y="1172967"/>
            <a:chExt cx="8843230" cy="454526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914290" y="4712576"/>
              <a:ext cx="2557102" cy="10056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1200418" y="1172967"/>
              <a:ext cx="2557102" cy="1005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ru-RU" sz="1400" b="1" kern="1200" dirty="0" smtClean="0"/>
                <a:t>Неэффективная деятельность</a:t>
              </a:r>
              <a:endParaRPr lang="ru-RU" sz="1400" b="1" kern="1200" dirty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ru-RU" sz="1200" kern="1200" dirty="0"/>
                <a:t> </a:t>
              </a:r>
              <a:r>
                <a:rPr lang="ru-RU" sz="1200" b="1" kern="1200" dirty="0">
                  <a:solidFill>
                    <a:srgbClr val="FF0000"/>
                  </a:solidFill>
                </a:rPr>
                <a:t>2 МО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ru-RU" sz="1300" b="1" i="0" u="none" kern="1200" dirty="0" err="1">
                  <a:solidFill>
                    <a:srgbClr val="C00000"/>
                  </a:solidFill>
                </a:rPr>
                <a:t>Баганский</a:t>
              </a:r>
              <a:r>
                <a:rPr lang="ru-RU" sz="1300" b="1" i="0" u="none" kern="1200" dirty="0">
                  <a:solidFill>
                    <a:srgbClr val="C00000"/>
                  </a:solidFill>
                </a:rPr>
                <a:t> район, г. </a:t>
              </a:r>
              <a:r>
                <a:rPr lang="ru-RU" sz="1300" b="1" i="0" u="none" kern="1200" dirty="0" err="1">
                  <a:solidFill>
                    <a:srgbClr val="C00000"/>
                  </a:solidFill>
                </a:rPr>
                <a:t>Искитим</a:t>
              </a:r>
              <a:endParaRPr lang="ru-RU" sz="13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0" y="1380162"/>
            <a:ext cx="9029047" cy="1331208"/>
            <a:chOff x="4498865" y="-32614"/>
            <a:chExt cx="9029047" cy="133120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498865" y="0"/>
              <a:ext cx="3601526" cy="12985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10799057" y="-32614"/>
              <a:ext cx="2728855" cy="6492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ru-RU" sz="1400" b="1" kern="1200" dirty="0"/>
                <a:t>Эффективная </a:t>
              </a:r>
              <a:r>
                <a:rPr lang="ru-RU" sz="1400" b="1" kern="1200" dirty="0" smtClean="0"/>
                <a:t>деятельность</a:t>
              </a:r>
              <a:endParaRPr lang="ru-RU" sz="1400" b="1" kern="1200" dirty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ru-RU" sz="1200" b="1" kern="12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ru-RU" sz="1200" b="1" kern="1200" dirty="0" smtClean="0">
                  <a:solidFill>
                    <a:schemeClr val="accent3">
                      <a:lumMod val="75000"/>
                    </a:schemeClr>
                  </a:solidFill>
                </a:rPr>
                <a:t>33 МО</a:t>
              </a:r>
              <a:endParaRPr lang="ru-RU" sz="1200" b="1" kern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823020" y="916970"/>
            <a:ext cx="5652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</a:rPr>
              <a:t>Метод равных интервалов</a:t>
            </a:r>
            <a:endParaRPr lang="ru-RU" sz="14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8184" y="976151"/>
            <a:ext cx="72008" cy="56932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" y="44624"/>
            <a:ext cx="402479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2618" y="44624"/>
            <a:ext cx="8162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Оценка руководителей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унитарных предприятий и учреждений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79789"/>
              </p:ext>
            </p:extLst>
          </p:nvPr>
        </p:nvGraphicFramePr>
        <p:xfrm>
          <a:off x="467544" y="438118"/>
          <a:ext cx="8496944" cy="6098300"/>
        </p:xfrm>
        <a:graphic>
          <a:graphicData uri="http://schemas.openxmlformats.org/drawingml/2006/table">
            <a:tbl>
              <a:tblPr firstRow="1" firstCol="1" bandRow="1"/>
              <a:tblGrid>
                <a:gridCol w="1227141"/>
                <a:gridCol w="1422353"/>
                <a:gridCol w="1185294"/>
                <a:gridCol w="1343333"/>
                <a:gridCol w="1264313"/>
                <a:gridCol w="1106275"/>
                <a:gridCol w="948235"/>
              </a:tblGrid>
              <a:tr h="219485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Муниципальный район (городской округ) Новосибирской области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Удовлетворенность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организацией транспортного обслуживания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качеством автомобильных дорог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организацией теплоснабжения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организацией водоснабжения (водоотведения)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организацией электроснабжения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организацией газоснабжения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Баганский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81.01%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33.72%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38.76%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71.71%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86.05%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66.67%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Барабинский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77.14%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22.86%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77.86%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56.79%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87.14%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49.64%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23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Болотнинский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81.15%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49.48%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85.08%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73.04%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81.41%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63.87%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Венгеровский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70.67%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73.33%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70.67%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Доволенский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82.95%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68.56%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73.86%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62.88%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Здвинский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84.76%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69.05%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85.24%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86.67%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94.29%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Искитимский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80.68%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41.79%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77.29%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78.74%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95.89%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55.31%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Карасукский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82.72%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47.51%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87.87%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78.74%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94.85%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Каргатский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74.45%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42.59%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75.08%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74.13%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96.53%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60.88%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Колыванский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77.27%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52.27%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80.3%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60.61%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86.36%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Коченёвский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61.04%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28.53%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79.75%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59.82%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57.67%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Кочковский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77.78%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50.33%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79.74%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60.78%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23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Краснозёрский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49.36%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81.59%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93.86%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57.29%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Куйбышевский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40.85%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89.02%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65.55%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91.77%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64.33%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Купинский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86.51%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37.19%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87.47%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94.41%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47.96%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23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Кыштовский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71.56%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25.69%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58.72%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49.54%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2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79.82%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35.78%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23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Маслянинский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89.51%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58.69%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84.59%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85.57%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96.72%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59.02%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Мошковский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77.03%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72.09%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63.08%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84.01%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34.01%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23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58.69%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77.05%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62.3%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76.72%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44.59%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23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Ордынский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71.32%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64.34%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54.65%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89.15%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22.48%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23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Северный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50.46%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74.54%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72.69%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91.67%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35.65%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23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Сузунский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97.25%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78.79%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95.87%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93.94%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96.14%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68.87%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Татарский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37.98%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79.16%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91.05%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76.34%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Тогучинский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79.12%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80.32%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78.31%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89.96%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31.33%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23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Убинский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85.12%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60.93%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86.51%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87.44%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86.98%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72.56%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Усть-Таркский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92.31%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75.96%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80.77%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80.77%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93.27%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33.65%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23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Чановский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46.95%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83.3%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74.49%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86.23%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67.27%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Черепановский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75.75%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45.38%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81.38%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79.00%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93.88%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66.75%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Чистоозёрный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80.92%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37.79%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80.53%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83.59%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52.67%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Чулымский 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74.55%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35.45%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81.82%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77.27%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90.00%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77.27%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Новосибирск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72.29%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90.99%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93.3%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33.49%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23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Бердск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75.56%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40.84%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87.46%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89.07%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49.52%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4223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Искитим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89.78%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90.67%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95.56%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61.78%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4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Обь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70.15%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22.89%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87.56%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81.59%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81.09%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61.19%</a:t>
                      </a:r>
                    </a:p>
                  </a:txBody>
                  <a:tcPr marL="4420" marR="4420" marT="44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8534" y="6657621"/>
            <a:ext cx="217042" cy="1394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6604213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- менее </a:t>
            </a:r>
            <a:r>
              <a:rPr lang="ru-RU" sz="1000" b="1" dirty="0"/>
              <a:t>5</a:t>
            </a:r>
            <a:r>
              <a:rPr lang="ru-RU" sz="1000" b="1" dirty="0" smtClean="0"/>
              <a:t>0%</a:t>
            </a:r>
            <a:endParaRPr lang="ru-RU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42472" y="6625337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- от 50% до 90%</a:t>
            </a:r>
            <a:endParaRPr lang="ru-RU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94087" y="6609041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- более 90%</a:t>
            </a:r>
            <a:endParaRPr lang="ru-RU" sz="1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18854" y="6665022"/>
            <a:ext cx="217042" cy="139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77045" y="6645188"/>
            <a:ext cx="217042" cy="1394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10403437"/>
              </p:ext>
            </p:extLst>
          </p:nvPr>
        </p:nvGraphicFramePr>
        <p:xfrm>
          <a:off x="899592" y="186679"/>
          <a:ext cx="8064896" cy="6482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02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371778"/>
              </p:ext>
            </p:extLst>
          </p:nvPr>
        </p:nvGraphicFramePr>
        <p:xfrm>
          <a:off x="0" y="908605"/>
          <a:ext cx="9144001" cy="5328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586"/>
                <a:gridCol w="1486829"/>
                <a:gridCol w="1561171"/>
                <a:gridCol w="1635513"/>
                <a:gridCol w="2155902"/>
              </a:tblGrid>
              <a:tr h="5123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Эффективная деятельность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Стремящаяся к эффективной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Тяготеющая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 к неэффективной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Неэффективная деятельность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06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Предприятия в сфере организации транспортного обслуживания 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МО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МО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г.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Искитим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Коченевский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 Новосибирский районы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6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Предприятия по обеспечению качества автомобильных дорог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 МО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r>
                        <a:rPr lang="ru-RU" sz="1200" baseline="0" dirty="0" smtClean="0"/>
                        <a:t> МО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г. Новосибирск, г.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Искитим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 г. Обь, 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Баганский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Барабинский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 Венгеровский,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Коченевский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Купинский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Кыштовский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 Новосибирский, Ордынский, Татарский,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Чистоозерный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Чулымский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 районы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5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Предприятия теплоснабжения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МО</a:t>
                      </a:r>
                    </a:p>
                    <a:p>
                      <a:pPr algn="ctr"/>
                      <a:r>
                        <a:rPr lang="ru-RU" sz="1000" b="1" dirty="0" err="1" smtClean="0">
                          <a:solidFill>
                            <a:srgbClr val="FF0000"/>
                          </a:solidFill>
                        </a:rPr>
                        <a:t>Баганский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</a:rPr>
                        <a:t> район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0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Предприятия водоснабжения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МО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Барабинский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ru-RU" sz="1000" b="1" i="0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Венгеровский,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Колыванский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Коченевский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Кыштовский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 Ордынский районы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2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Предприятия электроснабжения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МО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Венгеровский, Новосибирский районы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38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Предприятия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газоснабжения*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МО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МО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г. Новосибирск,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Кыштовский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Мошковский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 Ордынский, Северный,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Тогучинский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ru-RU" sz="1000" b="1" i="0" u="none" dirty="0" err="1" smtClean="0">
                          <a:solidFill>
                            <a:srgbClr val="FF0000"/>
                          </a:solidFill>
                        </a:rPr>
                        <a:t>Усть-Таркский</a:t>
                      </a:r>
                      <a:r>
                        <a:rPr lang="ru-RU" sz="1000" b="1" i="0" u="none" dirty="0" smtClean="0">
                          <a:solidFill>
                            <a:srgbClr val="FF0000"/>
                          </a:solidFill>
                        </a:rPr>
                        <a:t> районы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58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1012" y="0"/>
            <a:ext cx="8392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Распределение муниципальных районов и городских округов по группам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эффективности деятельности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руководителей предприятий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(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 метод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равных интервалов)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09320"/>
            <a:ext cx="9144000" cy="548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00" dirty="0" smtClean="0">
                <a:latin typeface="Tahoma" pitchFamily="34" charset="0"/>
                <a:ea typeface="+mn-ea"/>
                <a:cs typeface="+mn-cs"/>
              </a:rPr>
              <a:t>* - в соответствии с постановлением </a:t>
            </a:r>
            <a:r>
              <a:rPr lang="ru-RU" sz="1000" dirty="0">
                <a:latin typeface="Tahoma" pitchFamily="34" charset="0"/>
                <a:ea typeface="+mn-ea"/>
                <a:cs typeface="+mn-cs"/>
              </a:rPr>
              <a:t>администрации </a:t>
            </a:r>
            <a:r>
              <a:rPr lang="ru-RU" sz="1000" dirty="0">
                <a:latin typeface="Tahoma" pitchFamily="34" charset="0"/>
                <a:ea typeface="+mn-ea"/>
                <a:cs typeface="+mn-cs"/>
              </a:rPr>
              <a:t>Новосибирской области от 09.10.2007 </a:t>
            </a:r>
            <a:r>
              <a:rPr lang="ru-RU" sz="1000" dirty="0">
                <a:latin typeface="Tahoma" pitchFamily="34" charset="0"/>
                <a:ea typeface="+mn-ea"/>
                <a:cs typeface="+mn-cs"/>
              </a:rPr>
              <a:t>№ 125-па «Об </a:t>
            </a:r>
            <a:r>
              <a:rPr lang="ru-RU" sz="1000" dirty="0">
                <a:latin typeface="Tahoma" pitchFamily="34" charset="0"/>
                <a:ea typeface="+mn-ea"/>
                <a:cs typeface="+mn-cs"/>
              </a:rPr>
              <a:t>утверждении региональной газораспределительной организации по Новосибирской области, уполномоченной реализовывать сжиженный углеводородный газ для бытовых </a:t>
            </a:r>
            <a:r>
              <a:rPr lang="ru-RU" sz="1000" dirty="0">
                <a:latin typeface="Tahoma" pitchFamily="34" charset="0"/>
                <a:ea typeface="+mn-ea"/>
                <a:cs typeface="+mn-cs"/>
              </a:rPr>
              <a:t>нужд</a:t>
            </a:r>
            <a:r>
              <a:rPr lang="ru-RU" sz="1000" dirty="0" smtClean="0">
                <a:latin typeface="Tahoma" pitchFamily="34" charset="0"/>
                <a:ea typeface="+mn-ea"/>
                <a:cs typeface="+mn-cs"/>
              </a:rPr>
              <a:t>» - уполномоченная газораспределительная организация по НСО - ООО «</a:t>
            </a:r>
            <a:r>
              <a:rPr lang="ru-RU" sz="1000" dirty="0" err="1" smtClean="0">
                <a:latin typeface="Tahoma" pitchFamily="34" charset="0"/>
                <a:ea typeface="+mn-ea"/>
                <a:cs typeface="+mn-cs"/>
              </a:rPr>
              <a:t>Новосибирскоблгаз</a:t>
            </a:r>
            <a:r>
              <a:rPr lang="ru-RU" sz="1000" dirty="0" smtClean="0">
                <a:latin typeface="Tahoma" pitchFamily="34" charset="0"/>
                <a:ea typeface="+mn-ea"/>
                <a:cs typeface="+mn-cs"/>
              </a:rPr>
              <a:t>»</a:t>
            </a:r>
            <a:endParaRPr lang="ru-RU" sz="1000" dirty="0"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637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360989"/>
              </p:ext>
            </p:extLst>
          </p:nvPr>
        </p:nvGraphicFramePr>
        <p:xfrm>
          <a:off x="179512" y="1196752"/>
          <a:ext cx="8856983" cy="4692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/>
                <a:gridCol w="1944216"/>
                <a:gridCol w="2952327"/>
              </a:tblGrid>
              <a:tr h="5355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Эффективная деятельность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Неэффективная деятельность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144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Предприятия в сфере организации транспортного обслуживания 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 МО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Предприятия по обеспечению качества автомобильных дорог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 МО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МО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г. </a:t>
                      </a:r>
                      <a:r>
                        <a:rPr lang="ru-RU" sz="12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Искитим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Баганский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Татарский, </a:t>
                      </a:r>
                      <a:r>
                        <a:rPr lang="ru-RU" sz="12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Искитимский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Куйбышевский, </a:t>
                      </a:r>
                      <a:r>
                        <a:rPr lang="ru-RU" sz="12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Чановский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Черепановский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Доволенский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районы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2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Предприятия теплоснабжения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МО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МО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Баганский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Предприятия водоснабжения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МО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МО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Куйбышевский район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Предприятия электроснабжения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 МО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Предприятия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газоснабжения*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 МО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МО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Кыштовский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Тогучинский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Новосибирский, Куйбышевский районы</a:t>
                      </a:r>
                    </a:p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58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1012" y="0"/>
            <a:ext cx="8392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Распределение муниципальных районов и городских округов по группам эффективности деятельности руководителей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предприятий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(индекс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роста/снижения)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309320"/>
            <a:ext cx="9144000" cy="548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00" dirty="0" smtClean="0">
                <a:latin typeface="Tahoma" pitchFamily="34" charset="0"/>
                <a:ea typeface="+mn-ea"/>
                <a:cs typeface="+mn-cs"/>
              </a:rPr>
              <a:t>* - в соответствии с постановлением </a:t>
            </a:r>
            <a:r>
              <a:rPr lang="ru-RU" sz="1000" dirty="0">
                <a:latin typeface="Tahoma" pitchFamily="34" charset="0"/>
                <a:ea typeface="+mn-ea"/>
                <a:cs typeface="+mn-cs"/>
              </a:rPr>
              <a:t>администрации </a:t>
            </a:r>
            <a:r>
              <a:rPr lang="ru-RU" sz="1000" dirty="0">
                <a:latin typeface="Tahoma" pitchFamily="34" charset="0"/>
                <a:ea typeface="+mn-ea"/>
                <a:cs typeface="+mn-cs"/>
              </a:rPr>
              <a:t>Новосибирской области от 09.10.2007 </a:t>
            </a:r>
            <a:r>
              <a:rPr lang="ru-RU" sz="1000" dirty="0">
                <a:latin typeface="Tahoma" pitchFamily="34" charset="0"/>
                <a:ea typeface="+mn-ea"/>
                <a:cs typeface="+mn-cs"/>
              </a:rPr>
              <a:t>№ 125-па «Об </a:t>
            </a:r>
            <a:r>
              <a:rPr lang="ru-RU" sz="1000" dirty="0">
                <a:latin typeface="Tahoma" pitchFamily="34" charset="0"/>
                <a:ea typeface="+mn-ea"/>
                <a:cs typeface="+mn-cs"/>
              </a:rPr>
              <a:t>утверждении региональной газораспределительной организации по Новосибирской области, уполномоченной реализовывать сжиженный углеводородный газ для бытовых </a:t>
            </a:r>
            <a:r>
              <a:rPr lang="ru-RU" sz="1000" dirty="0">
                <a:latin typeface="Tahoma" pitchFamily="34" charset="0"/>
                <a:ea typeface="+mn-ea"/>
                <a:cs typeface="+mn-cs"/>
              </a:rPr>
              <a:t>нужд</a:t>
            </a:r>
            <a:r>
              <a:rPr lang="ru-RU" sz="1000" dirty="0" smtClean="0">
                <a:latin typeface="Tahoma" pitchFamily="34" charset="0"/>
                <a:ea typeface="+mn-ea"/>
                <a:cs typeface="+mn-cs"/>
              </a:rPr>
              <a:t>» - уполномоченная газораспределительная организация по НСО - ООО «</a:t>
            </a:r>
            <a:r>
              <a:rPr lang="ru-RU" sz="1000" dirty="0" err="1" smtClean="0">
                <a:latin typeface="Tahoma" pitchFamily="34" charset="0"/>
                <a:ea typeface="+mn-ea"/>
                <a:cs typeface="+mn-cs"/>
              </a:rPr>
              <a:t>Новосибирскоблгаз</a:t>
            </a:r>
            <a:r>
              <a:rPr lang="ru-RU" sz="1000" dirty="0" smtClean="0">
                <a:latin typeface="Tahoma" pitchFamily="34" charset="0"/>
                <a:ea typeface="+mn-ea"/>
                <a:cs typeface="+mn-cs"/>
              </a:rPr>
              <a:t>»</a:t>
            </a:r>
            <a:endParaRPr lang="ru-RU" sz="1000" dirty="0"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194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8" y="19632"/>
            <a:ext cx="2088232" cy="18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6595"/>
            <a:ext cx="573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6839" y="19632"/>
            <a:ext cx="6112296" cy="1033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n-ea"/>
                <a:cs typeface="+mn-cs"/>
              </a:rPr>
              <a:t>Комплексная оценка неэффективной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n-ea"/>
                <a:cs typeface="+mn-cs"/>
              </a:rPr>
              <a:t>деятельности руководителей 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n-ea"/>
              <a:cs typeface="+mn-cs"/>
            </a:endParaRPr>
          </a:p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+mn-ea"/>
                <a:cs typeface="+mn-cs"/>
              </a:rPr>
              <a:t>(метод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+mn-ea"/>
                <a:cs typeface="+mn-cs"/>
              </a:rPr>
              <a:t>равных интервалов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+mn-ea"/>
                <a:cs typeface="+mn-cs"/>
              </a:rPr>
              <a:t>+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+mn-ea"/>
                <a:cs typeface="+mn-cs"/>
              </a:rPr>
              <a:t>индекс роста/снижения) 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01697328"/>
              </p:ext>
            </p:extLst>
          </p:nvPr>
        </p:nvGraphicFramePr>
        <p:xfrm>
          <a:off x="323528" y="1772816"/>
          <a:ext cx="84969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4940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3020" y="241484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Рекомендации 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руководителям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органов местного самоуправления, областных исполнительных органов государственной власти Новосибирской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556792"/>
            <a:ext cx="83529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78B6"/>
              </a:buClr>
            </a:pPr>
            <a:endParaRPr lang="ru-RU" sz="1400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  <a:p>
            <a:pPr marL="342900" indent="-342900">
              <a:buClr>
                <a:srgbClr val="4478B6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Главам администраций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Баганского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района и г.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Искитима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провести анализ проблем развития муниципальных образований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в сферах транспортного обслуживания, обеспечения качества автомобильных дорог и жилищно-коммунального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обслуживания и разработать программу по повышению результативности деятельности  органов местного самоуправления.</a:t>
            </a:r>
          </a:p>
          <a:p>
            <a:pPr marL="342900" indent="-342900">
              <a:buClr>
                <a:srgbClr val="4478B6"/>
              </a:buClr>
              <a:buFont typeface="+mj-lt"/>
              <a:buAutoNum type="arabicPeriod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 marL="342900" indent="-342900">
              <a:buClr>
                <a:srgbClr val="4478B6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Главам администраций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Баганского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, Татарского районов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и г.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Искитима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организовать работу с руководителями унитарных предприятий и учреждений, обеспечивающих качество автомобильных дорог в муниципальных образованиях, по повышению эффективности деятельности этих предприятий и учреждений.</a:t>
            </a:r>
          </a:p>
          <a:p>
            <a:pPr marL="342900" indent="-342900">
              <a:buClr>
                <a:srgbClr val="4478B6"/>
              </a:buClr>
              <a:buFont typeface="+mj-lt"/>
              <a:buAutoNum type="arabicPeriod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 marL="342900" indent="-342900">
              <a:buClr>
                <a:srgbClr val="4478B6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Главе администрации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Баганского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района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организовать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работу с руководителями унитарных предприятий 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учреждений  по организации теплоснабжения 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муниципальных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образованиях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по повышению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эффективности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деятельности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этих предприятий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и учреждений.</a:t>
            </a:r>
          </a:p>
          <a:p>
            <a:pPr marL="342900" indent="-342900">
              <a:buClr>
                <a:srgbClr val="4478B6"/>
              </a:buClr>
              <a:buFont typeface="+mj-lt"/>
              <a:buAutoNum type="arabicPeriod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 marL="342900" indent="-342900">
              <a:buClr>
                <a:srgbClr val="4478B6"/>
              </a:buClr>
              <a:buFont typeface="+mj-lt"/>
              <a:buAutoNum type="arabicPeriod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Областным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исполнительным органам государственной власти Новосибирской области принять меры по повышению качества управления и решению выявленных проблем развития муниципальных образований Новосибирской области в курируемых сферах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деятельности.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 marL="342900" indent="-342900">
              <a:buClr>
                <a:srgbClr val="4478B6"/>
              </a:buClr>
              <a:buFont typeface="+mj-lt"/>
              <a:buAutoNum type="arabicPeriod"/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33" y="45655"/>
            <a:ext cx="1669727" cy="15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7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so.ru/sites/test.new.nso.ru/wodby_files/files/migrate/priorities/investicii/PublishingImages/foto_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6887967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1" y="476672"/>
            <a:ext cx="414189" cy="552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0010" y="589676"/>
            <a:ext cx="6336704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экономического развития Новосибирской области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3995" y="285920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prstClr val="white"/>
                </a:solidFill>
                <a:latin typeface="Calibri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446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03504020"/>
              </p:ext>
            </p:extLst>
          </p:nvPr>
        </p:nvGraphicFramePr>
        <p:xfrm>
          <a:off x="899592" y="186679"/>
          <a:ext cx="8064896" cy="626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78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1216" y="136304"/>
            <a:ext cx="7407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Порядок проведения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интернет-опроса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подведения результатов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35554222"/>
              </p:ext>
            </p:extLst>
          </p:nvPr>
        </p:nvGraphicFramePr>
        <p:xfrm>
          <a:off x="35496" y="1052736"/>
          <a:ext cx="9073008" cy="557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068" y="55710"/>
            <a:ext cx="10239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1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08415623"/>
              </p:ext>
            </p:extLst>
          </p:nvPr>
        </p:nvGraphicFramePr>
        <p:xfrm>
          <a:off x="107504" y="948679"/>
          <a:ext cx="8784976" cy="557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79712" y="302348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 интернет-опроса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792216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96" y="5733920"/>
            <a:ext cx="828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66637"/>
            <a:ext cx="216024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2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1216" y="136304"/>
            <a:ext cx="8162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Критерии интернет-опроса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82231987"/>
              </p:ext>
            </p:extLst>
          </p:nvPr>
        </p:nvGraphicFramePr>
        <p:xfrm>
          <a:off x="35496" y="1052736"/>
          <a:ext cx="9073008" cy="557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Training Typ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25" y="119675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raining Typ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629" y="2852936"/>
            <a:ext cx="972108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ining Typ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03" y="4797152"/>
            <a:ext cx="1092434" cy="10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7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1216" y="136304"/>
            <a:ext cx="8162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Результаты интернет-опроса за 2015 год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6850" t="11013" r="17236" b="4405"/>
          <a:stretch/>
        </p:blipFill>
        <p:spPr bwMode="auto">
          <a:xfrm>
            <a:off x="107504" y="948679"/>
            <a:ext cx="5616624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32701" t="20485" r="17361" b="4626"/>
          <a:stretch/>
        </p:blipFill>
        <p:spPr bwMode="auto">
          <a:xfrm>
            <a:off x="4499992" y="3356992"/>
            <a:ext cx="4644008" cy="3501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940152" y="948678"/>
            <a:ext cx="3024336" cy="2120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Результаты размещены на сайте Правительства Новосибирской области</a:t>
            </a:r>
          </a:p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http://www.nso.ru/page/16519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972726"/>
              </p:ext>
            </p:extLst>
          </p:nvPr>
        </p:nvGraphicFramePr>
        <p:xfrm>
          <a:off x="0" y="507831"/>
          <a:ext cx="9144000" cy="515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2" y="0"/>
            <a:ext cx="8244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Количество респондентов,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принявших участие в интернет-опросе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в 2015 году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8" name="Picture 4" descr="http://www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4" y="19110"/>
            <a:ext cx="574923" cy="76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80398"/>
              </p:ext>
            </p:extLst>
          </p:nvPr>
        </p:nvGraphicFramePr>
        <p:xfrm>
          <a:off x="396105" y="5499869"/>
          <a:ext cx="8352359" cy="11819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53296"/>
                <a:gridCol w="4299063"/>
              </a:tblGrid>
              <a:tr h="25183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Фактическое количество собранных анкет 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- всего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3922" marR="3922" marT="392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оценка глав муниципальных районов</a:t>
                      </a:r>
                      <a:r>
                        <a:rPr lang="ru-RU" sz="12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 и</a:t>
                      </a:r>
                    </a:p>
                    <a:p>
                      <a:pPr algn="ctr" rtl="0" fontAlgn="ctr"/>
                      <a:r>
                        <a:rPr lang="ru-RU" sz="12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 городских округов</a:t>
                      </a:r>
                      <a:endParaRPr lang="ru-RU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оценка руководителей </a:t>
                      </a:r>
                    </a:p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предприятий и учреждений</a:t>
                      </a:r>
                      <a:endParaRPr lang="ru-RU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3922" marR="3922" marT="3922" marB="0" anchor="ctr"/>
                </a:tc>
              </a:tr>
              <a:tr h="168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17149</a:t>
                      </a:r>
                    </a:p>
                  </a:txBody>
                  <a:tcPr marL="3922" marR="3922" marT="39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11565</a:t>
                      </a:r>
                    </a:p>
                  </a:txBody>
                  <a:tcPr marL="3922" marR="3922" marT="3922" marB="0" anchor="ctr"/>
                </a:tc>
              </a:tr>
              <a:tr h="16885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  Минимальное количество респондентов для г. Новосибирска – 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не менее 500 человек</a:t>
                      </a:r>
                      <a:endParaRPr lang="ru-RU" sz="1200" kern="1200" dirty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3922" marR="3922" marT="39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85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Минимальное количество респондентов для муниципальных районов и городских округов  – 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+mn-cs"/>
                        </a:rPr>
                        <a:t>не менее 300 человек</a:t>
                      </a:r>
                      <a:endParaRPr lang="ru-RU" sz="1200" kern="1200" dirty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3922" marR="3922" marT="3922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922" marR="3922" marT="39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53601"/>
              </p:ext>
            </p:extLst>
          </p:nvPr>
        </p:nvGraphicFramePr>
        <p:xfrm>
          <a:off x="179512" y="511747"/>
          <a:ext cx="8712968" cy="6223656"/>
        </p:xfrm>
        <a:graphic>
          <a:graphicData uri="http://schemas.openxmlformats.org/drawingml/2006/table">
            <a:tbl>
              <a:tblPr firstRow="1" firstCol="1" bandRow="1"/>
              <a:tblGrid>
                <a:gridCol w="2222208"/>
                <a:gridCol w="2749780"/>
                <a:gridCol w="1870490"/>
                <a:gridCol w="1870490"/>
              </a:tblGrid>
              <a:tr h="39697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муниципального образования 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населения муниципального образования в структуре Новосибирской области, %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Территориальная структура выборочной совокупности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(% собранных анкет)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94" marR="4394" marT="43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глав ОМСУ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оценка руководителей предприятий и учреждений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Новосибирск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57,64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4,02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</a:tr>
              <a:tr h="18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 Бердск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2,69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Искитим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7A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Обь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0,98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5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777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Кольцово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3,11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84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Баганский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2,23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Барабинский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2,62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Болотнинский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1,01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2,89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83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Венгеровский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0,69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3,35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Доволенский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2,28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Здвинский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5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1,82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Искитимский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2,28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3,01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Карасукский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7,27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5,21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F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Каргатский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Колыванский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1,43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A6E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Коченёвский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2,82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Кочковский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1,08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871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Краснозёрский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3,27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3,38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Куйбышевский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2,16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2,69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4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Купинский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C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6,35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D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Кыштовский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1,07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B6B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Маслянинский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2,27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Мошковский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3,23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2,97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Новосибирский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4,37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2,71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Ордынский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2,06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2,23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Северный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1,95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1,87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178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Сузунский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Татарский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1,37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6,05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6,76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C07C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Тогучинский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2,12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2,63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2,15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Убинский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2,04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78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Усть-Таркский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Чановский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3,85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3,83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82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Черепановский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1,65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8,88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6,92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Чистоозёрный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1,78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2,27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</a:tr>
              <a:tr h="121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Чулымский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0,95</a:t>
                      </a:r>
                    </a:p>
                  </a:txBody>
                  <a:tcPr marL="4394" marR="4394" marT="43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C6B"/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0" y="50303"/>
            <a:ext cx="828092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0" y="50303"/>
            <a:ext cx="501774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970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3811</TotalTime>
  <Words>2636</Words>
  <Application>Microsoft Office PowerPoint</Application>
  <PresentationFormat>Экран (4:3)</PresentationFormat>
  <Paragraphs>968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МИНЭКОНОМРАЗВИТИЯ НСО</dc:title>
  <dc:creator>Коба Анна Алексеевна</dc:creator>
  <cp:lastModifiedBy>Голева Галина Анатольевна</cp:lastModifiedBy>
  <cp:revision>204</cp:revision>
  <cp:lastPrinted>2016-06-09T04:55:44Z</cp:lastPrinted>
  <dcterms:created xsi:type="dcterms:W3CDTF">2016-05-13T05:32:30Z</dcterms:created>
  <dcterms:modified xsi:type="dcterms:W3CDTF">2016-06-17T09:50:00Z</dcterms:modified>
</cp:coreProperties>
</file>