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0" r:id="rId6"/>
    <p:sldId id="263" r:id="rId7"/>
    <p:sldId id="265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5" autoAdjust="0"/>
  </p:normalViewPr>
  <p:slideViewPr>
    <p:cSldViewPr>
      <p:cViewPr varScale="1">
        <p:scale>
          <a:sx n="87" d="100"/>
          <a:sy n="8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</c:dPt>
          <c:dPt>
            <c:idx val="6"/>
            <c:bubble3D val="0"/>
            <c:spPr>
              <a:solidFill>
                <a:srgbClr val="00B050"/>
              </a:solidFill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2.693959103750377E-2"/>
                  <c:y val="-5.198112802456147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Образование 134 ед. (13,1%)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558978565873633"/>
                  <c:y val="-8.963776828334442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ЖКХ 308 ед. (30,1%)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4934795726061018"/>
                  <c:y val="4.381572363433573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Здравоохранение 58 ед. (5,6%)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5980652447347121"/>
                  <c:y val="8.143540087740014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Культура           60 ед. (5,9%)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588836459557501E-2"/>
                  <c:y val="7.562235010773107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Физкультура и </a:t>
                    </a:r>
                    <a:r>
                      <a:rPr lang="ru-RU" b="1" dirty="0" smtClean="0"/>
                      <a:t>спорт                          35 ед. (3,4%)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8954339894773596E-2"/>
                  <c:y val="0.1230135540495500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Социальная </a:t>
                    </a:r>
                    <a:r>
                      <a:rPr lang="ru-RU" b="1" dirty="0" smtClean="0"/>
                      <a:t>сфера                     18 ед. (1,8%)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175983422476869E-2"/>
                  <c:y val="-3.8797761413000694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Газификация                   13 ед. (1,3%)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8919279101506561E-2"/>
                  <c:y val="-0.234877221373048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Дорожная </a:t>
                    </a:r>
                    <a:r>
                      <a:rPr lang="ru-RU" b="1" dirty="0" smtClean="0"/>
                      <a:t>инфраструктура  288 ед. (28,2%)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1763142525448241E-2"/>
                  <c:y val="-5.330767367151709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Прочее                        109 ед. (10,6%)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Образование</c:v>
                </c:pt>
                <c:pt idx="1">
                  <c:v>ЖКХ</c:v>
                </c:pt>
                <c:pt idx="2">
                  <c:v>Здравоохранение</c:v>
                </c:pt>
                <c:pt idx="3">
                  <c:v>Культура</c:v>
                </c:pt>
                <c:pt idx="4">
                  <c:v>Физкультура и спорт</c:v>
                </c:pt>
                <c:pt idx="5">
                  <c:v>Социальная сфера</c:v>
                </c:pt>
                <c:pt idx="6">
                  <c:v>Газификация</c:v>
                </c:pt>
                <c:pt idx="7">
                  <c:v>Дорожная инфрастуктура</c:v>
                </c:pt>
                <c:pt idx="8">
                  <c:v>Прочее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134</c:v>
                </c:pt>
                <c:pt idx="1">
                  <c:v>308</c:v>
                </c:pt>
                <c:pt idx="2">
                  <c:v>58</c:v>
                </c:pt>
                <c:pt idx="3">
                  <c:v>60</c:v>
                </c:pt>
                <c:pt idx="4">
                  <c:v>35</c:v>
                </c:pt>
                <c:pt idx="5">
                  <c:v>18</c:v>
                </c:pt>
                <c:pt idx="6">
                  <c:v>13</c:v>
                </c:pt>
                <c:pt idx="7">
                  <c:v>288</c:v>
                </c:pt>
                <c:pt idx="8">
                  <c:v>109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984165967793157"/>
          <c:y val="7.9962676104771424E-2"/>
          <c:w val="0.61204579580753649"/>
          <c:h val="0.903418626482869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8"/>
              <c:layout>
                <c:manualLayout>
                  <c:x val="1.56079019735270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Дорожная инфраструктура</c:v>
                </c:pt>
                <c:pt idx="1">
                  <c:v>Образование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Прочее</c:v>
                </c:pt>
                <c:pt idx="5">
                  <c:v>Физкультура и спорт</c:v>
                </c:pt>
                <c:pt idx="6">
                  <c:v>Здравоохранение</c:v>
                </c:pt>
                <c:pt idx="7">
                  <c:v>Газификация</c:v>
                </c:pt>
                <c:pt idx="8">
                  <c:v>Социальная сфера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2298.4</c:v>
                </c:pt>
                <c:pt idx="1">
                  <c:v>1565.4</c:v>
                </c:pt>
                <c:pt idx="2">
                  <c:v>991.2</c:v>
                </c:pt>
                <c:pt idx="3">
                  <c:v>398</c:v>
                </c:pt>
                <c:pt idx="4">
                  <c:v>237.9</c:v>
                </c:pt>
                <c:pt idx="5">
                  <c:v>236.7</c:v>
                </c:pt>
                <c:pt idx="6">
                  <c:v>159.6</c:v>
                </c:pt>
                <c:pt idx="7">
                  <c:v>110</c:v>
                </c:pt>
                <c:pt idx="8">
                  <c:v>2.7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168384"/>
        <c:axId val="31171328"/>
      </c:barChart>
      <c:catAx>
        <c:axId val="3116838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171328"/>
        <c:crosses val="autoZero"/>
        <c:auto val="1"/>
        <c:lblAlgn val="ctr"/>
        <c:lblOffset val="100"/>
        <c:noMultiLvlLbl val="0"/>
      </c:catAx>
      <c:valAx>
        <c:axId val="3117132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31168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1D02C-9ECF-4E31-ABC4-03BB897307C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142436-3A87-42C2-833A-45300A1FF925}">
      <dgm:prSet phldrT="[Текст]"/>
      <dgm:spPr>
        <a:solidFill>
          <a:schemeClr val="tx2">
            <a:lumMod val="60000"/>
            <a:lumOff val="40000"/>
          </a:schemeClr>
        </a:solidFill>
        <a:ln>
          <a:solidFill>
            <a:schemeClr val="accent4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CC90EE-971C-4540-8B63-D336B20D02CE}" type="parTrans" cxnId="{AE36FA77-0AF0-466B-A7BF-3E72D1C6E75A}">
      <dgm:prSet/>
      <dgm:spPr/>
      <dgm:t>
        <a:bodyPr/>
        <a:lstStyle/>
        <a:p>
          <a:endParaRPr lang="ru-RU"/>
        </a:p>
      </dgm:t>
    </dgm:pt>
    <dgm:pt modelId="{A8073E23-E4A1-4FED-B77C-846705536C34}" type="sibTrans" cxnId="{AE36FA77-0AF0-466B-A7BF-3E72D1C6E75A}">
      <dgm:prSet/>
      <dgm:spPr/>
      <dgm:t>
        <a:bodyPr/>
        <a:lstStyle/>
        <a:p>
          <a:endParaRPr lang="ru-RU"/>
        </a:p>
      </dgm:t>
    </dgm:pt>
    <dgm:pt modelId="{624C79B2-A02D-429E-80CE-ECDEEDFF8C8B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ед.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B6140B-7F98-4785-8A56-F1C5040D5F6C}" type="parTrans" cxnId="{4689B66C-9F21-4425-83C9-C387E20466FF}">
      <dgm:prSet/>
      <dgm:spPr/>
      <dgm:t>
        <a:bodyPr/>
        <a:lstStyle/>
        <a:p>
          <a:endParaRPr lang="ru-RU"/>
        </a:p>
      </dgm:t>
    </dgm:pt>
    <dgm:pt modelId="{05229E22-BFE4-439C-9D10-AC580B0581AC}" type="sibTrans" cxnId="{4689B66C-9F21-4425-83C9-C387E20466FF}">
      <dgm:prSet/>
      <dgm:spPr/>
      <dgm:t>
        <a:bodyPr/>
        <a:lstStyle/>
        <a:p>
          <a:endParaRPr lang="ru-RU"/>
        </a:p>
      </dgm:t>
    </dgm:pt>
    <dgm:pt modelId="{80B5047C-A9EE-43F6-BAA8-7577289E8958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538,3 млн. рублей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CA253E-8218-4F37-9501-479594E98EB9}" type="parTrans" cxnId="{B623868B-4CB6-44E1-A1FE-5E5F233E7312}">
      <dgm:prSet/>
      <dgm:spPr/>
      <dgm:t>
        <a:bodyPr/>
        <a:lstStyle/>
        <a:p>
          <a:endParaRPr lang="ru-RU"/>
        </a:p>
      </dgm:t>
    </dgm:pt>
    <dgm:pt modelId="{8F860D02-2DDB-4B75-A82D-1BAA64B46C41}" type="sibTrans" cxnId="{B623868B-4CB6-44E1-A1FE-5E5F233E7312}">
      <dgm:prSet/>
      <dgm:spPr/>
      <dgm:t>
        <a:bodyPr/>
        <a:lstStyle/>
        <a:p>
          <a:endParaRPr lang="ru-RU"/>
        </a:p>
      </dgm:t>
    </dgm:pt>
    <dgm:pt modelId="{99062CA0-3212-42DA-B0B5-FAE52184336A}">
      <dgm:prSet phldrT="[Текст]"/>
      <dgm:spPr>
        <a:solidFill>
          <a:schemeClr val="tx2">
            <a:lumMod val="60000"/>
            <a:lumOff val="40000"/>
          </a:schemeClr>
        </a:solidFill>
        <a:ln>
          <a:solidFill>
            <a:schemeClr val="accent4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913217-FDF0-4819-B1F2-73498C154321}" type="parTrans" cxnId="{C1244582-4B9C-4030-BB1F-C8EE4D2B5A50}">
      <dgm:prSet/>
      <dgm:spPr/>
      <dgm:t>
        <a:bodyPr/>
        <a:lstStyle/>
        <a:p>
          <a:endParaRPr lang="ru-RU"/>
        </a:p>
      </dgm:t>
    </dgm:pt>
    <dgm:pt modelId="{14132E95-71B0-47DE-B582-7DDABB83EF06}" type="sibTrans" cxnId="{C1244582-4B9C-4030-BB1F-C8EE4D2B5A50}">
      <dgm:prSet/>
      <dgm:spPr/>
      <dgm:t>
        <a:bodyPr/>
        <a:lstStyle/>
        <a:p>
          <a:endParaRPr lang="ru-RU"/>
        </a:p>
      </dgm:t>
    </dgm:pt>
    <dgm:pt modelId="{FE718584-5572-4E2C-925A-C99816F6E98E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ед.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6D0E30-8E81-4139-AB5C-79A08F183638}" type="parTrans" cxnId="{CC10641D-BB8F-45D8-9EBA-C2E676B58D8D}">
      <dgm:prSet/>
      <dgm:spPr/>
      <dgm:t>
        <a:bodyPr/>
        <a:lstStyle/>
        <a:p>
          <a:endParaRPr lang="ru-RU"/>
        </a:p>
      </dgm:t>
    </dgm:pt>
    <dgm:pt modelId="{25696DDE-6533-4AFC-87D7-EDC8F25EF826}" type="sibTrans" cxnId="{CC10641D-BB8F-45D8-9EBA-C2E676B58D8D}">
      <dgm:prSet/>
      <dgm:spPr/>
      <dgm:t>
        <a:bodyPr/>
        <a:lstStyle/>
        <a:p>
          <a:endParaRPr lang="ru-RU"/>
        </a:p>
      </dgm:t>
    </dgm:pt>
    <dgm:pt modelId="{7F0E2C86-556C-4935-9A1A-7198D6D236B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101,4 млн. рублей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E098E2-B4DD-4ED5-BC5F-08FA6D1B118F}" type="parTrans" cxnId="{DB918B05-E4C8-4177-84EA-4E2D3A3DBF24}">
      <dgm:prSet/>
      <dgm:spPr/>
      <dgm:t>
        <a:bodyPr/>
        <a:lstStyle/>
        <a:p>
          <a:endParaRPr lang="ru-RU"/>
        </a:p>
      </dgm:t>
    </dgm:pt>
    <dgm:pt modelId="{E3FB2595-C389-4958-8316-ADE32CFE1002}" type="sibTrans" cxnId="{DB918B05-E4C8-4177-84EA-4E2D3A3DBF24}">
      <dgm:prSet/>
      <dgm:spPr/>
      <dgm:t>
        <a:bodyPr/>
        <a:lstStyle/>
        <a:p>
          <a:endParaRPr lang="ru-RU"/>
        </a:p>
      </dgm:t>
    </dgm:pt>
    <dgm:pt modelId="{E4424DC1-3BB5-4617-8977-FD3521D7A988}">
      <dgm:prSet phldrT="[Текст]"/>
      <dgm:spPr>
        <a:solidFill>
          <a:schemeClr val="tx2">
            <a:lumMod val="60000"/>
            <a:lumOff val="40000"/>
          </a:schemeClr>
        </a:solidFill>
        <a:ln>
          <a:solidFill>
            <a:schemeClr val="accent4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Физкультура и спорт</a:t>
          </a:r>
          <a:endParaRPr lang="ru-RU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EE83B1-5C81-4062-8710-3653AFCA0DDE}" type="parTrans" cxnId="{ED4ABC35-4105-42DF-8C50-6F3B4CD3E2AA}">
      <dgm:prSet/>
      <dgm:spPr/>
      <dgm:t>
        <a:bodyPr/>
        <a:lstStyle/>
        <a:p>
          <a:endParaRPr lang="ru-RU"/>
        </a:p>
      </dgm:t>
    </dgm:pt>
    <dgm:pt modelId="{23085C1D-D8E3-4CF5-90BA-B32EF0907029}" type="sibTrans" cxnId="{ED4ABC35-4105-42DF-8C50-6F3B4CD3E2AA}">
      <dgm:prSet/>
      <dgm:spPr/>
      <dgm:t>
        <a:bodyPr/>
        <a:lstStyle/>
        <a:p>
          <a:endParaRPr lang="ru-RU"/>
        </a:p>
      </dgm:t>
    </dgm:pt>
    <dgm:pt modelId="{14AFF55D-017A-4633-A642-56018F98049F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ед.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1518FA-4308-466E-97B5-A348ACA448C8}" type="parTrans" cxnId="{7ABFCDF0-5A2B-4B60-B755-3CD785E8B4F0}">
      <dgm:prSet/>
      <dgm:spPr/>
      <dgm:t>
        <a:bodyPr/>
        <a:lstStyle/>
        <a:p>
          <a:endParaRPr lang="ru-RU"/>
        </a:p>
      </dgm:t>
    </dgm:pt>
    <dgm:pt modelId="{47BCA0CB-C4FD-47B4-8407-0D08CD1AB0B2}" type="sibTrans" cxnId="{7ABFCDF0-5A2B-4B60-B755-3CD785E8B4F0}">
      <dgm:prSet/>
      <dgm:spPr/>
      <dgm:t>
        <a:bodyPr/>
        <a:lstStyle/>
        <a:p>
          <a:endParaRPr lang="ru-RU"/>
        </a:p>
      </dgm:t>
    </dgm:pt>
    <dgm:pt modelId="{800CEDFD-11C0-45EE-85AE-9B73773E26D0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109,8 млн. рублей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089E36-6B02-40E0-8A6C-15515DF1FDA9}" type="parTrans" cxnId="{B6A5B552-E935-4136-9E67-0364FC0269D9}">
      <dgm:prSet/>
      <dgm:spPr/>
      <dgm:t>
        <a:bodyPr/>
        <a:lstStyle/>
        <a:p>
          <a:endParaRPr lang="ru-RU"/>
        </a:p>
      </dgm:t>
    </dgm:pt>
    <dgm:pt modelId="{02B555C2-5C73-4FD2-AE48-6B1576FD158A}" type="sibTrans" cxnId="{B6A5B552-E935-4136-9E67-0364FC0269D9}">
      <dgm:prSet/>
      <dgm:spPr/>
      <dgm:t>
        <a:bodyPr/>
        <a:lstStyle/>
        <a:p>
          <a:endParaRPr lang="ru-RU"/>
        </a:p>
      </dgm:t>
    </dgm:pt>
    <dgm:pt modelId="{0A7B215C-9358-4EAF-98DC-7E807E409DEE}" type="pres">
      <dgm:prSet presAssocID="{70B1D02C-9ECF-4E31-ABC4-03BB897307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E1324F-180A-4E34-95DB-6B3E085442AE}" type="pres">
      <dgm:prSet presAssocID="{9C142436-3A87-42C2-833A-45300A1FF925}" presName="composite" presStyleCnt="0"/>
      <dgm:spPr/>
    </dgm:pt>
    <dgm:pt modelId="{82525780-4CB4-4577-9FBA-A99095411D3E}" type="pres">
      <dgm:prSet presAssocID="{9C142436-3A87-42C2-833A-45300A1FF9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DF3E0-EF8A-4B83-8940-23E97E546556}" type="pres">
      <dgm:prSet presAssocID="{9C142436-3A87-42C2-833A-45300A1FF9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64FED-A8A6-42E5-A04E-610D5E6AACAC}" type="pres">
      <dgm:prSet presAssocID="{A8073E23-E4A1-4FED-B77C-846705536C34}" presName="space" presStyleCnt="0"/>
      <dgm:spPr/>
    </dgm:pt>
    <dgm:pt modelId="{C793C9F0-72E8-430A-A99A-75DA1BA6C621}" type="pres">
      <dgm:prSet presAssocID="{99062CA0-3212-42DA-B0B5-FAE52184336A}" presName="composite" presStyleCnt="0"/>
      <dgm:spPr/>
    </dgm:pt>
    <dgm:pt modelId="{BAA17803-B12A-467E-9873-4FFD6F9290B8}" type="pres">
      <dgm:prSet presAssocID="{99062CA0-3212-42DA-B0B5-FAE52184336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E71802-C806-4391-9087-9D09467CCDEC}" type="pres">
      <dgm:prSet presAssocID="{99062CA0-3212-42DA-B0B5-FAE52184336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AACB9-72C6-4363-8912-C26BB803FA0F}" type="pres">
      <dgm:prSet presAssocID="{14132E95-71B0-47DE-B582-7DDABB83EF06}" presName="space" presStyleCnt="0"/>
      <dgm:spPr/>
    </dgm:pt>
    <dgm:pt modelId="{4A812A5A-C385-4A0D-AAEF-7551F41D227D}" type="pres">
      <dgm:prSet presAssocID="{E4424DC1-3BB5-4617-8977-FD3521D7A988}" presName="composite" presStyleCnt="0"/>
      <dgm:spPr/>
    </dgm:pt>
    <dgm:pt modelId="{3B96075F-5995-438F-98AB-C1792EE7EE73}" type="pres">
      <dgm:prSet presAssocID="{E4424DC1-3BB5-4617-8977-FD3521D7A98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86E97-369A-4E5C-ABF8-D08607E2F0CC}" type="pres">
      <dgm:prSet presAssocID="{E4424DC1-3BB5-4617-8977-FD3521D7A98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208B51-5B2A-46B8-9C62-ADF2E61A50A2}" type="presOf" srcId="{624C79B2-A02D-429E-80CE-ECDEEDFF8C8B}" destId="{5ECDF3E0-EF8A-4B83-8940-23E97E546556}" srcOrd="0" destOrd="0" presId="urn:microsoft.com/office/officeart/2005/8/layout/hList1"/>
    <dgm:cxn modelId="{7ABFCDF0-5A2B-4B60-B755-3CD785E8B4F0}" srcId="{E4424DC1-3BB5-4617-8977-FD3521D7A988}" destId="{14AFF55D-017A-4633-A642-56018F98049F}" srcOrd="0" destOrd="0" parTransId="{821518FA-4308-466E-97B5-A348ACA448C8}" sibTransId="{47BCA0CB-C4FD-47B4-8407-0D08CD1AB0B2}"/>
    <dgm:cxn modelId="{69AFA255-2B3C-42AB-A385-098274401A1E}" type="presOf" srcId="{80B5047C-A9EE-43F6-BAA8-7577289E8958}" destId="{5ECDF3E0-EF8A-4B83-8940-23E97E546556}" srcOrd="0" destOrd="1" presId="urn:microsoft.com/office/officeart/2005/8/layout/hList1"/>
    <dgm:cxn modelId="{7660AB5F-A5CB-4967-BB0B-144AA08554C9}" type="presOf" srcId="{99062CA0-3212-42DA-B0B5-FAE52184336A}" destId="{BAA17803-B12A-467E-9873-4FFD6F9290B8}" srcOrd="0" destOrd="0" presId="urn:microsoft.com/office/officeart/2005/8/layout/hList1"/>
    <dgm:cxn modelId="{C1244582-4B9C-4030-BB1F-C8EE4D2B5A50}" srcId="{70B1D02C-9ECF-4E31-ABC4-03BB897307CC}" destId="{99062CA0-3212-42DA-B0B5-FAE52184336A}" srcOrd="1" destOrd="0" parTransId="{D6913217-FDF0-4819-B1F2-73498C154321}" sibTransId="{14132E95-71B0-47DE-B582-7DDABB83EF06}"/>
    <dgm:cxn modelId="{ED4ABC35-4105-42DF-8C50-6F3B4CD3E2AA}" srcId="{70B1D02C-9ECF-4E31-ABC4-03BB897307CC}" destId="{E4424DC1-3BB5-4617-8977-FD3521D7A988}" srcOrd="2" destOrd="0" parTransId="{29EE83B1-5C81-4062-8710-3653AFCA0DDE}" sibTransId="{23085C1D-D8E3-4CF5-90BA-B32EF0907029}"/>
    <dgm:cxn modelId="{AB8F348C-019D-4DBB-95BC-5B37CB02A76C}" type="presOf" srcId="{70B1D02C-9ECF-4E31-ABC4-03BB897307CC}" destId="{0A7B215C-9358-4EAF-98DC-7E807E409DEE}" srcOrd="0" destOrd="0" presId="urn:microsoft.com/office/officeart/2005/8/layout/hList1"/>
    <dgm:cxn modelId="{DB918B05-E4C8-4177-84EA-4E2D3A3DBF24}" srcId="{99062CA0-3212-42DA-B0B5-FAE52184336A}" destId="{7F0E2C86-556C-4935-9A1A-7198D6D236B7}" srcOrd="1" destOrd="0" parTransId="{BFE098E2-B4DD-4ED5-BC5F-08FA6D1B118F}" sibTransId="{E3FB2595-C389-4958-8316-ADE32CFE1002}"/>
    <dgm:cxn modelId="{B623868B-4CB6-44E1-A1FE-5E5F233E7312}" srcId="{9C142436-3A87-42C2-833A-45300A1FF925}" destId="{80B5047C-A9EE-43F6-BAA8-7577289E8958}" srcOrd="1" destOrd="0" parTransId="{50CA253E-8218-4F37-9501-479594E98EB9}" sibTransId="{8F860D02-2DDB-4B75-A82D-1BAA64B46C41}"/>
    <dgm:cxn modelId="{9227D908-D313-4DDD-91DC-D95B15570784}" type="presOf" srcId="{9C142436-3A87-42C2-833A-45300A1FF925}" destId="{82525780-4CB4-4577-9FBA-A99095411D3E}" srcOrd="0" destOrd="0" presId="urn:microsoft.com/office/officeart/2005/8/layout/hList1"/>
    <dgm:cxn modelId="{CC10641D-BB8F-45D8-9EBA-C2E676B58D8D}" srcId="{99062CA0-3212-42DA-B0B5-FAE52184336A}" destId="{FE718584-5572-4E2C-925A-C99816F6E98E}" srcOrd="0" destOrd="0" parTransId="{056D0E30-8E81-4139-AB5C-79A08F183638}" sibTransId="{25696DDE-6533-4AFC-87D7-EDC8F25EF826}"/>
    <dgm:cxn modelId="{BBDADEE9-2775-483E-8921-76552177110D}" type="presOf" srcId="{7F0E2C86-556C-4935-9A1A-7198D6D236B7}" destId="{4EE71802-C806-4391-9087-9D09467CCDEC}" srcOrd="0" destOrd="1" presId="urn:microsoft.com/office/officeart/2005/8/layout/hList1"/>
    <dgm:cxn modelId="{929AF857-0B98-4D65-AC51-62294C1F050B}" type="presOf" srcId="{800CEDFD-11C0-45EE-85AE-9B73773E26D0}" destId="{C4286E97-369A-4E5C-ABF8-D08607E2F0CC}" srcOrd="0" destOrd="1" presId="urn:microsoft.com/office/officeart/2005/8/layout/hList1"/>
    <dgm:cxn modelId="{01472F6B-7112-4377-BC21-F7BB31ACD905}" type="presOf" srcId="{14AFF55D-017A-4633-A642-56018F98049F}" destId="{C4286E97-369A-4E5C-ABF8-D08607E2F0CC}" srcOrd="0" destOrd="0" presId="urn:microsoft.com/office/officeart/2005/8/layout/hList1"/>
    <dgm:cxn modelId="{4689B66C-9F21-4425-83C9-C387E20466FF}" srcId="{9C142436-3A87-42C2-833A-45300A1FF925}" destId="{624C79B2-A02D-429E-80CE-ECDEEDFF8C8B}" srcOrd="0" destOrd="0" parTransId="{1FB6140B-7F98-4785-8A56-F1C5040D5F6C}" sibTransId="{05229E22-BFE4-439C-9D10-AC580B0581AC}"/>
    <dgm:cxn modelId="{AE36FA77-0AF0-466B-A7BF-3E72D1C6E75A}" srcId="{70B1D02C-9ECF-4E31-ABC4-03BB897307CC}" destId="{9C142436-3A87-42C2-833A-45300A1FF925}" srcOrd="0" destOrd="0" parTransId="{A3CC90EE-971C-4540-8B63-D336B20D02CE}" sibTransId="{A8073E23-E4A1-4FED-B77C-846705536C34}"/>
    <dgm:cxn modelId="{142EB854-16C3-4F31-99A6-8202F07E0D7B}" type="presOf" srcId="{FE718584-5572-4E2C-925A-C99816F6E98E}" destId="{4EE71802-C806-4391-9087-9D09467CCDEC}" srcOrd="0" destOrd="0" presId="urn:microsoft.com/office/officeart/2005/8/layout/hList1"/>
    <dgm:cxn modelId="{0D5B3087-22F4-478B-9B8A-5ED85706EA4B}" type="presOf" srcId="{E4424DC1-3BB5-4617-8977-FD3521D7A988}" destId="{3B96075F-5995-438F-98AB-C1792EE7EE73}" srcOrd="0" destOrd="0" presId="urn:microsoft.com/office/officeart/2005/8/layout/hList1"/>
    <dgm:cxn modelId="{B6A5B552-E935-4136-9E67-0364FC0269D9}" srcId="{E4424DC1-3BB5-4617-8977-FD3521D7A988}" destId="{800CEDFD-11C0-45EE-85AE-9B73773E26D0}" srcOrd="1" destOrd="0" parTransId="{B2089E36-6B02-40E0-8A6C-15515DF1FDA9}" sibTransId="{02B555C2-5C73-4FD2-AE48-6B1576FD158A}"/>
    <dgm:cxn modelId="{B6E6387E-FA33-47CA-81F7-503155F9E85C}" type="presParOf" srcId="{0A7B215C-9358-4EAF-98DC-7E807E409DEE}" destId="{FBE1324F-180A-4E34-95DB-6B3E085442AE}" srcOrd="0" destOrd="0" presId="urn:microsoft.com/office/officeart/2005/8/layout/hList1"/>
    <dgm:cxn modelId="{3BEA8051-C7BE-4EB5-AB02-B6FD577CA70E}" type="presParOf" srcId="{FBE1324F-180A-4E34-95DB-6B3E085442AE}" destId="{82525780-4CB4-4577-9FBA-A99095411D3E}" srcOrd="0" destOrd="0" presId="urn:microsoft.com/office/officeart/2005/8/layout/hList1"/>
    <dgm:cxn modelId="{46EDC2D7-4057-40DA-8C98-EEB632BBCA08}" type="presParOf" srcId="{FBE1324F-180A-4E34-95DB-6B3E085442AE}" destId="{5ECDF3E0-EF8A-4B83-8940-23E97E546556}" srcOrd="1" destOrd="0" presId="urn:microsoft.com/office/officeart/2005/8/layout/hList1"/>
    <dgm:cxn modelId="{EBA42B27-4620-446A-BBDC-F415106E3427}" type="presParOf" srcId="{0A7B215C-9358-4EAF-98DC-7E807E409DEE}" destId="{7A064FED-A8A6-42E5-A04E-610D5E6AACAC}" srcOrd="1" destOrd="0" presId="urn:microsoft.com/office/officeart/2005/8/layout/hList1"/>
    <dgm:cxn modelId="{F4B84715-7AFF-4AE7-AFE9-DF8E1FE5AA15}" type="presParOf" srcId="{0A7B215C-9358-4EAF-98DC-7E807E409DEE}" destId="{C793C9F0-72E8-430A-A99A-75DA1BA6C621}" srcOrd="2" destOrd="0" presId="urn:microsoft.com/office/officeart/2005/8/layout/hList1"/>
    <dgm:cxn modelId="{C45DB6D9-19B3-4ACE-843B-6F480AB3F073}" type="presParOf" srcId="{C793C9F0-72E8-430A-A99A-75DA1BA6C621}" destId="{BAA17803-B12A-467E-9873-4FFD6F9290B8}" srcOrd="0" destOrd="0" presId="urn:microsoft.com/office/officeart/2005/8/layout/hList1"/>
    <dgm:cxn modelId="{BE145A08-C2DF-4B46-9687-02A0C402F189}" type="presParOf" srcId="{C793C9F0-72E8-430A-A99A-75DA1BA6C621}" destId="{4EE71802-C806-4391-9087-9D09467CCDEC}" srcOrd="1" destOrd="0" presId="urn:microsoft.com/office/officeart/2005/8/layout/hList1"/>
    <dgm:cxn modelId="{7E4D2FAB-7618-4828-9113-F4448FC960DF}" type="presParOf" srcId="{0A7B215C-9358-4EAF-98DC-7E807E409DEE}" destId="{66EAACB9-72C6-4363-8912-C26BB803FA0F}" srcOrd="3" destOrd="0" presId="urn:microsoft.com/office/officeart/2005/8/layout/hList1"/>
    <dgm:cxn modelId="{E9694D0E-C029-4348-AA8C-BD8E284F7509}" type="presParOf" srcId="{0A7B215C-9358-4EAF-98DC-7E807E409DEE}" destId="{4A812A5A-C385-4A0D-AAEF-7551F41D227D}" srcOrd="4" destOrd="0" presId="urn:microsoft.com/office/officeart/2005/8/layout/hList1"/>
    <dgm:cxn modelId="{D8AC5D3E-90F6-4584-80E7-E4E3D08DE327}" type="presParOf" srcId="{4A812A5A-C385-4A0D-AAEF-7551F41D227D}" destId="{3B96075F-5995-438F-98AB-C1792EE7EE73}" srcOrd="0" destOrd="0" presId="urn:microsoft.com/office/officeart/2005/8/layout/hList1"/>
    <dgm:cxn modelId="{F76C9D57-36FA-4E5C-8A2E-9E5BC1C23BC3}" type="presParOf" srcId="{4A812A5A-C385-4A0D-AAEF-7551F41D227D}" destId="{C4286E97-369A-4E5C-ABF8-D08607E2F0C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25780-4CB4-4577-9FBA-A99095411D3E}">
      <dsp:nvSpPr>
        <dsp:cNvPr id="0" name=""/>
        <dsp:cNvSpPr/>
      </dsp:nvSpPr>
      <dsp:spPr>
        <a:xfrm>
          <a:off x="2520" y="1706305"/>
          <a:ext cx="2457272" cy="72295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21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" y="1706305"/>
        <a:ext cx="2457272" cy="722959"/>
      </dsp:txXfrm>
    </dsp:sp>
    <dsp:sp modelId="{5ECDF3E0-EF8A-4B83-8940-23E97E546556}">
      <dsp:nvSpPr>
        <dsp:cNvPr id="0" name=""/>
        <dsp:cNvSpPr/>
      </dsp:nvSpPr>
      <dsp:spPr>
        <a:xfrm>
          <a:off x="2520" y="2429265"/>
          <a:ext cx="2457272" cy="92232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ед.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538,3 млн. рублей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" y="2429265"/>
        <a:ext cx="2457272" cy="922320"/>
      </dsp:txXfrm>
    </dsp:sp>
    <dsp:sp modelId="{BAA17803-B12A-467E-9873-4FFD6F9290B8}">
      <dsp:nvSpPr>
        <dsp:cNvPr id="0" name=""/>
        <dsp:cNvSpPr/>
      </dsp:nvSpPr>
      <dsp:spPr>
        <a:xfrm>
          <a:off x="2803811" y="1706305"/>
          <a:ext cx="2457272" cy="72295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21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3811" y="1706305"/>
        <a:ext cx="2457272" cy="722959"/>
      </dsp:txXfrm>
    </dsp:sp>
    <dsp:sp modelId="{4EE71802-C806-4391-9087-9D09467CCDEC}">
      <dsp:nvSpPr>
        <dsp:cNvPr id="0" name=""/>
        <dsp:cNvSpPr/>
      </dsp:nvSpPr>
      <dsp:spPr>
        <a:xfrm>
          <a:off x="2803811" y="2429265"/>
          <a:ext cx="2457272" cy="92232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ед.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101,4 млн. рублей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3811" y="2429265"/>
        <a:ext cx="2457272" cy="922320"/>
      </dsp:txXfrm>
    </dsp:sp>
    <dsp:sp modelId="{3B96075F-5995-438F-98AB-C1792EE7EE73}">
      <dsp:nvSpPr>
        <dsp:cNvPr id="0" name=""/>
        <dsp:cNvSpPr/>
      </dsp:nvSpPr>
      <dsp:spPr>
        <a:xfrm>
          <a:off x="5605102" y="1706305"/>
          <a:ext cx="2457272" cy="72295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4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Физкультура и спорт</a:t>
          </a:r>
          <a:endParaRPr lang="ru-RU" sz="21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05102" y="1706305"/>
        <a:ext cx="2457272" cy="722959"/>
      </dsp:txXfrm>
    </dsp:sp>
    <dsp:sp modelId="{C4286E97-369A-4E5C-ABF8-D08607E2F0CC}">
      <dsp:nvSpPr>
        <dsp:cNvPr id="0" name=""/>
        <dsp:cNvSpPr/>
      </dsp:nvSpPr>
      <dsp:spPr>
        <a:xfrm>
          <a:off x="5605102" y="2429265"/>
          <a:ext cx="2457272" cy="922320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ед.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109,8 млн. рублей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05102" y="2429265"/>
        <a:ext cx="2457272" cy="92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50" y="3198667"/>
            <a:ext cx="3609975" cy="360997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75856" y="5877272"/>
            <a:ext cx="5688632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75856" y="6079706"/>
            <a:ext cx="5688632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8964488" y="5071"/>
            <a:ext cx="0" cy="6079706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60032" y="522920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НСО, 2017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3290" y="1437978"/>
            <a:ext cx="75608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отчете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выполнении мероприятий по реализации наказов избирателей депутатам Законодательного Собрания Новосибирской области шестого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созыва по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01.01.2017 </a:t>
            </a:r>
          </a:p>
        </p:txBody>
      </p:sp>
    </p:spTree>
    <p:extLst>
      <p:ext uri="{BB962C8B-B14F-4D97-AF65-F5344CB8AC3E}">
        <p14:creationId xmlns:p14="http://schemas.microsoft.com/office/powerpoint/2010/main" val="34093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" y="0"/>
            <a:ext cx="2063013" cy="20630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3275856" y="1268760"/>
            <a:ext cx="5688632" cy="5393636"/>
            <a:chOff x="3275856" y="1268760"/>
            <a:chExt cx="5688632" cy="539363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3275856" y="6454891"/>
              <a:ext cx="568863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3275856" y="6657325"/>
              <a:ext cx="5688632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964488" y="1268760"/>
              <a:ext cx="0" cy="5393636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715718" y="108176"/>
            <a:ext cx="73385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выполнении мероприятий по реализации наказов избирателей депутатам Законодательного Собрания Новосибирской области шестого созыва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01.01.2017 (далее – Отчет)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0574" y="2708920"/>
            <a:ext cx="86250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 реализации наказов были включены в государственные программы и ведомственные целевые программы Новосибирской области, муниципальные программы муниципальных образований Новосибирской области, на их выполнение были выделены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федерального, областного и местных бюджетов.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8620" y="1556789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Сформирован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4.3 пункта 4 протокола заседания комиссии Законодательного Собрания Новосибирской области по наказам избирателей от 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17.11.2016 и    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июня 2017 года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 в Законодательное Собрание Новосибирской области.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0574" y="4127380"/>
            <a:ext cx="85088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представленном документе отражены результаты совместной работы исполнительных органов государственной власти Новосибирской области, органов местного самоуправления в Новосибирской области и депутатов Законодательного Собрания Новосибирской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 Мероприятия по реализации наказов избирателей осуществлялись в следующих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14134" y="5490354"/>
            <a:ext cx="8244158" cy="750171"/>
            <a:chOff x="366436" y="5619945"/>
            <a:chExt cx="8018717" cy="750171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366436" y="5619945"/>
              <a:ext cx="7626338" cy="750171"/>
              <a:chOff x="907" y="5634306"/>
              <a:chExt cx="7626338" cy="750171"/>
            </a:xfrm>
          </p:grpSpPr>
          <p:grpSp>
            <p:nvGrpSpPr>
              <p:cNvPr id="19" name="Group 5"/>
              <p:cNvGrpSpPr>
                <a:grpSpLocks/>
              </p:cNvGrpSpPr>
              <p:nvPr/>
            </p:nvGrpSpPr>
            <p:grpSpPr bwMode="auto">
              <a:xfrm>
                <a:off x="907" y="5637534"/>
                <a:ext cx="5130396" cy="746943"/>
                <a:chOff x="477" y="1148"/>
                <a:chExt cx="4344" cy="881"/>
              </a:xfrm>
            </p:grpSpPr>
            <p:sp>
              <p:nvSpPr>
                <p:cNvPr id="32" name="Rectangle 6"/>
                <p:cNvSpPr>
                  <a:spLocks noChangeArrowheads="1"/>
                </p:cNvSpPr>
                <p:nvPr/>
              </p:nvSpPr>
              <p:spPr bwMode="gray">
                <a:xfrm rot="19675832">
                  <a:off x="477" y="1160"/>
                  <a:ext cx="735" cy="869"/>
                </a:xfrm>
                <a:prstGeom prst="rect">
                  <a:avLst/>
                </a:prstGeom>
                <a:gradFill rotWithShape="1">
                  <a:gsLst>
                    <a:gs pos="0">
                      <a:srgbClr val="FF6600"/>
                    </a:gs>
                    <a:gs pos="100000">
                      <a:srgbClr val="FF66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PerspectiveFront">
                    <a:rot lat="0" lon="1500000" rev="0"/>
                  </a:camera>
                  <a:lightRig rig="legacyFlat4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F6600"/>
                  </a:extrusionClr>
                  <a:contourClr>
                    <a:srgbClr val="FF6600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Культура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3" name="Group 7"/>
                <p:cNvGrpSpPr>
                  <a:grpSpLocks/>
                </p:cNvGrpSpPr>
                <p:nvPr/>
              </p:nvGrpSpPr>
              <p:grpSpPr bwMode="auto">
                <a:xfrm>
                  <a:off x="1296" y="1296"/>
                  <a:ext cx="624" cy="96"/>
                  <a:chOff x="2003" y="3439"/>
                  <a:chExt cx="468" cy="244"/>
                </a:xfrm>
              </p:grpSpPr>
              <p:sp>
                <p:nvSpPr>
                  <p:cNvPr id="4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2003" y="3439"/>
                    <a:ext cx="79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" name="Rectangle 9"/>
                  <p:cNvSpPr>
                    <a:spLocks noChangeArrowheads="1"/>
                  </p:cNvSpPr>
                  <p:nvPr/>
                </p:nvSpPr>
                <p:spPr bwMode="gray">
                  <a:xfrm>
                    <a:off x="2048" y="3441"/>
                    <a:ext cx="388" cy="24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2400" y="3443"/>
                    <a:ext cx="71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2438" y="3519"/>
                    <a:ext cx="20" cy="6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gray">
                <a:xfrm rot="19643310">
                  <a:off x="1628" y="1170"/>
                  <a:ext cx="742" cy="807"/>
                </a:xfrm>
                <a:prstGeom prst="rect">
                  <a:avLst/>
                </a:prstGeom>
                <a:solidFill>
                  <a:srgbClr val="5491D4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Front">
                    <a:rot lat="0" lon="1500000" rev="0"/>
                  </a:camera>
                  <a:lightRig rig="legacyFlat4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5491D4"/>
                  </a:extrusionClr>
                  <a:contourClr>
                    <a:srgbClr val="5491D4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pPr algn="ctr"/>
                  <a:r>
                    <a:rPr lang="ru-RU" dirty="0" smtClean="0"/>
                    <a:t>      </a:t>
                  </a:r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Физкультура </a:t>
                  </a:r>
                </a:p>
                <a:p>
                  <a:pPr algn="ctr"/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и спорт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5" name="Group 13"/>
                <p:cNvGrpSpPr>
                  <a:grpSpLocks/>
                </p:cNvGrpSpPr>
                <p:nvPr/>
              </p:nvGrpSpPr>
              <p:grpSpPr bwMode="auto">
                <a:xfrm>
                  <a:off x="2448" y="1296"/>
                  <a:ext cx="624" cy="96"/>
                  <a:chOff x="2003" y="3439"/>
                  <a:chExt cx="468" cy="244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2003" y="3439"/>
                    <a:ext cx="79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4" name="Rectangle 15"/>
                  <p:cNvSpPr>
                    <a:spLocks noChangeArrowheads="1"/>
                  </p:cNvSpPr>
                  <p:nvPr/>
                </p:nvSpPr>
                <p:spPr bwMode="gray">
                  <a:xfrm>
                    <a:off x="2048" y="3441"/>
                    <a:ext cx="388" cy="24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5" name="Oval 16"/>
                  <p:cNvSpPr>
                    <a:spLocks noChangeArrowheads="1"/>
                  </p:cNvSpPr>
                  <p:nvPr/>
                </p:nvSpPr>
                <p:spPr bwMode="gray">
                  <a:xfrm>
                    <a:off x="2400" y="3443"/>
                    <a:ext cx="71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6" name="Oval 17"/>
                  <p:cNvSpPr>
                    <a:spLocks noChangeArrowheads="1"/>
                  </p:cNvSpPr>
                  <p:nvPr/>
                </p:nvSpPr>
                <p:spPr bwMode="gray">
                  <a:xfrm>
                    <a:off x="2438" y="3519"/>
                    <a:ext cx="20" cy="6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6" name="Rectangle 18"/>
                <p:cNvSpPr>
                  <a:spLocks noChangeArrowheads="1"/>
                </p:cNvSpPr>
                <p:nvPr/>
              </p:nvSpPr>
              <p:spPr bwMode="gray">
                <a:xfrm rot="19661993">
                  <a:off x="2858" y="1148"/>
                  <a:ext cx="732" cy="794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Front">
                    <a:rot lat="0" lon="1500000" rev="0"/>
                  </a:camera>
                  <a:lightRig rig="legacyFlat4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99CC00"/>
                  </a:extrusionClr>
                  <a:contourClr>
                    <a:srgbClr val="99CC00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Дорожная </a:t>
                  </a:r>
                </a:p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инфра-</a:t>
                  </a:r>
                </a:p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структура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37" name="Group 19"/>
                <p:cNvGrpSpPr>
                  <a:grpSpLocks/>
                </p:cNvGrpSpPr>
                <p:nvPr/>
              </p:nvGrpSpPr>
              <p:grpSpPr bwMode="auto">
                <a:xfrm>
                  <a:off x="3600" y="1296"/>
                  <a:ext cx="816" cy="96"/>
                  <a:chOff x="2003" y="3439"/>
                  <a:chExt cx="468" cy="244"/>
                </a:xfrm>
              </p:grpSpPr>
              <p:sp>
                <p:nvSpPr>
                  <p:cNvPr id="39" name="Oval 20"/>
                  <p:cNvSpPr>
                    <a:spLocks noChangeArrowheads="1"/>
                  </p:cNvSpPr>
                  <p:nvPr/>
                </p:nvSpPr>
                <p:spPr bwMode="gray">
                  <a:xfrm>
                    <a:off x="2003" y="3439"/>
                    <a:ext cx="79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0" name="Rectangle 21"/>
                  <p:cNvSpPr>
                    <a:spLocks noChangeArrowheads="1"/>
                  </p:cNvSpPr>
                  <p:nvPr/>
                </p:nvSpPr>
                <p:spPr bwMode="gray">
                  <a:xfrm>
                    <a:off x="2048" y="3441"/>
                    <a:ext cx="388" cy="24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1" name="Oval 22"/>
                  <p:cNvSpPr>
                    <a:spLocks noChangeArrowheads="1"/>
                  </p:cNvSpPr>
                  <p:nvPr/>
                </p:nvSpPr>
                <p:spPr bwMode="gray">
                  <a:xfrm>
                    <a:off x="2400" y="3443"/>
                    <a:ext cx="71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2" name="Oval 23"/>
                  <p:cNvSpPr>
                    <a:spLocks noChangeArrowheads="1"/>
                  </p:cNvSpPr>
                  <p:nvPr/>
                </p:nvSpPr>
                <p:spPr bwMode="gray">
                  <a:xfrm>
                    <a:off x="2438" y="3519"/>
                    <a:ext cx="20" cy="6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8" name="Rectangle 24"/>
                <p:cNvSpPr>
                  <a:spLocks noChangeArrowheads="1"/>
                </p:cNvSpPr>
                <p:nvPr/>
              </p:nvSpPr>
              <p:spPr bwMode="gray">
                <a:xfrm rot="19642415">
                  <a:off x="4045" y="1206"/>
                  <a:ext cx="776" cy="734"/>
                </a:xfrm>
                <a:prstGeom prst="rect">
                  <a:avLst/>
                </a:prstGeom>
                <a:gradFill rotWithShape="1">
                  <a:gsLst>
                    <a:gs pos="0">
                      <a:srgbClr val="009999"/>
                    </a:gs>
                    <a:gs pos="100000">
                      <a:srgbClr val="0099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PerspectiveFront">
                    <a:rot lat="0" lon="1500000" rev="0"/>
                  </a:camera>
                  <a:lightRig rig="legacyFlat4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009999"/>
                  </a:extrusionClr>
                  <a:contourClr>
                    <a:srgbClr val="009999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pPr algn="ctr"/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Здраво-</a:t>
                  </a:r>
                </a:p>
                <a:p>
                  <a:pPr algn="ctr"/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охранение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0" name="Group 5"/>
              <p:cNvGrpSpPr>
                <a:grpSpLocks/>
              </p:cNvGrpSpPr>
              <p:nvPr/>
            </p:nvGrpSpPr>
            <p:grpSpPr bwMode="auto">
              <a:xfrm>
                <a:off x="5147004" y="5634306"/>
                <a:ext cx="2480241" cy="678974"/>
                <a:chOff x="2448" y="1157"/>
                <a:chExt cx="1968" cy="771"/>
              </a:xfrm>
            </p:grpSpPr>
            <p:grpSp>
              <p:nvGrpSpPr>
                <p:cNvPr id="21" name="Group 13"/>
                <p:cNvGrpSpPr>
                  <a:grpSpLocks/>
                </p:cNvGrpSpPr>
                <p:nvPr/>
              </p:nvGrpSpPr>
              <p:grpSpPr bwMode="auto">
                <a:xfrm>
                  <a:off x="2448" y="1296"/>
                  <a:ext cx="624" cy="96"/>
                  <a:chOff x="2003" y="3439"/>
                  <a:chExt cx="468" cy="244"/>
                </a:xfrm>
              </p:grpSpPr>
              <p:sp>
                <p:nvSpPr>
                  <p:cNvPr id="28" name="Rectangle 15"/>
                  <p:cNvSpPr>
                    <a:spLocks noChangeArrowheads="1"/>
                  </p:cNvSpPr>
                  <p:nvPr/>
                </p:nvSpPr>
                <p:spPr bwMode="gray">
                  <a:xfrm>
                    <a:off x="2048" y="3441"/>
                    <a:ext cx="388" cy="24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9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2003" y="3439"/>
                    <a:ext cx="79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" name="Oval 16"/>
                  <p:cNvSpPr>
                    <a:spLocks noChangeArrowheads="1"/>
                  </p:cNvSpPr>
                  <p:nvPr/>
                </p:nvSpPr>
                <p:spPr bwMode="gray">
                  <a:xfrm>
                    <a:off x="2400" y="3443"/>
                    <a:ext cx="71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" name="Oval 17"/>
                  <p:cNvSpPr>
                    <a:spLocks noChangeArrowheads="1"/>
                  </p:cNvSpPr>
                  <p:nvPr/>
                </p:nvSpPr>
                <p:spPr bwMode="gray">
                  <a:xfrm>
                    <a:off x="2438" y="3519"/>
                    <a:ext cx="20" cy="6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2" name="Rectangle 18"/>
                <p:cNvSpPr>
                  <a:spLocks noChangeArrowheads="1"/>
                </p:cNvSpPr>
                <p:nvPr/>
              </p:nvSpPr>
              <p:spPr bwMode="gray">
                <a:xfrm rot="19661993">
                  <a:off x="2910" y="1157"/>
                  <a:ext cx="677" cy="771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miter lim="800000"/>
                  <a:headEnd/>
                  <a:tailEnd/>
                </a:ln>
                <a:effectLst/>
                <a:scene3d>
                  <a:camera prst="legacyPerspectiveFront">
                    <a:rot lat="0" lon="1500000" rev="0"/>
                  </a:camera>
                  <a:lightRig rig="legacyFlat4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99CC00"/>
                  </a:extrusionClr>
                  <a:contourClr>
                    <a:srgbClr val="99CC00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pPr algn="ctr"/>
                  <a:r>
                    <a:rPr lang="ru-RU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ЖКХ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3" name="Group 19"/>
                <p:cNvGrpSpPr>
                  <a:grpSpLocks/>
                </p:cNvGrpSpPr>
                <p:nvPr/>
              </p:nvGrpSpPr>
              <p:grpSpPr bwMode="auto">
                <a:xfrm>
                  <a:off x="3600" y="1296"/>
                  <a:ext cx="816" cy="96"/>
                  <a:chOff x="2003" y="3439"/>
                  <a:chExt cx="468" cy="244"/>
                </a:xfrm>
              </p:grpSpPr>
              <p:sp>
                <p:nvSpPr>
                  <p:cNvPr id="24" name="Oval 20"/>
                  <p:cNvSpPr>
                    <a:spLocks noChangeArrowheads="1"/>
                  </p:cNvSpPr>
                  <p:nvPr/>
                </p:nvSpPr>
                <p:spPr bwMode="gray">
                  <a:xfrm>
                    <a:off x="2003" y="3439"/>
                    <a:ext cx="79" cy="24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5" name="Rectangle 21"/>
                  <p:cNvSpPr>
                    <a:spLocks noChangeArrowheads="1"/>
                  </p:cNvSpPr>
                  <p:nvPr/>
                </p:nvSpPr>
                <p:spPr bwMode="gray">
                  <a:xfrm>
                    <a:off x="2048" y="3441"/>
                    <a:ext cx="388" cy="24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" name="Oval 22"/>
                  <p:cNvSpPr>
                    <a:spLocks noChangeArrowheads="1"/>
                  </p:cNvSpPr>
                  <p:nvPr/>
                </p:nvSpPr>
                <p:spPr bwMode="gray">
                  <a:xfrm>
                    <a:off x="2400" y="3443"/>
                    <a:ext cx="71" cy="23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" name="Oval 23"/>
                  <p:cNvSpPr>
                    <a:spLocks noChangeArrowheads="1"/>
                  </p:cNvSpPr>
                  <p:nvPr/>
                </p:nvSpPr>
                <p:spPr bwMode="gray">
                  <a:xfrm>
                    <a:off x="2438" y="3519"/>
                    <a:ext cx="20" cy="6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18" name="Rectangle 6"/>
            <p:cNvSpPr>
              <a:spLocks noChangeArrowheads="1"/>
            </p:cNvSpPr>
            <p:nvPr/>
          </p:nvSpPr>
          <p:spPr bwMode="gray">
            <a:xfrm rot="19675832">
              <a:off x="7553032" y="5678913"/>
              <a:ext cx="832121" cy="610026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FF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6600"/>
              </a:extrusionClr>
              <a:contourClr>
                <a:srgbClr val="FF66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Образование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1" name="Прямая соединительная линия 50"/>
          <p:cNvCxnSpPr/>
          <p:nvPr/>
        </p:nvCxnSpPr>
        <p:spPr>
          <a:xfrm>
            <a:off x="1805474" y="1268760"/>
            <a:ext cx="7159014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9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" y="0"/>
            <a:ext cx="2063013" cy="20630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805474" y="1268760"/>
            <a:ext cx="7159014" cy="5393636"/>
            <a:chOff x="1805474" y="1268760"/>
            <a:chExt cx="7159014" cy="539363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3275856" y="6454891"/>
              <a:ext cx="568863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3275856" y="6657325"/>
              <a:ext cx="5688632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964488" y="1268760"/>
              <a:ext cx="0" cy="5393636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805474" y="1268760"/>
              <a:ext cx="7159014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11"/>
          <p:cNvSpPr/>
          <p:nvPr/>
        </p:nvSpPr>
        <p:spPr>
          <a:xfrm>
            <a:off x="2411760" y="323620"/>
            <a:ext cx="5746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Финансирование реализации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наказов избирателей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состоянию на 01.01.2017</a:t>
            </a:r>
            <a:endParaRPr lang="ru-RU" sz="20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570317"/>
              </p:ext>
            </p:extLst>
          </p:nvPr>
        </p:nvGraphicFramePr>
        <p:xfrm>
          <a:off x="251520" y="2063013"/>
          <a:ext cx="8510155" cy="2766598"/>
        </p:xfrm>
        <a:graphic>
          <a:graphicData uri="http://schemas.openxmlformats.org/drawingml/2006/table">
            <a:tbl>
              <a:tblPr/>
              <a:tblGrid>
                <a:gridCol w="1858766"/>
                <a:gridCol w="1059872"/>
                <a:gridCol w="1513404"/>
                <a:gridCol w="1171158"/>
                <a:gridCol w="956734"/>
                <a:gridCol w="1134533"/>
                <a:gridCol w="815688"/>
              </a:tblGrid>
              <a:tr h="6459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наказов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финансирования мероприятий, млн. рублей</a:t>
                      </a: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4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4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4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51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источникам финансирования</a:t>
                      </a:r>
                    </a:p>
                    <a:p>
                      <a:endParaRPr lang="ru-RU" dirty="0"/>
                    </a:p>
                  </a:txBody>
                  <a:tcPr marL="5358" marR="5358" marT="53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4427"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</a:t>
                      </a: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</a:t>
                      </a: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ФБ</a:t>
                      </a: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ВБИ</a:t>
                      </a: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8245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58" marR="5358" marT="53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5999,9</a:t>
                      </a:r>
                      <a:endParaRPr lang="ru-RU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4176,5</a:t>
                      </a:r>
                      <a:endParaRPr lang="ru-RU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493,8</a:t>
                      </a:r>
                      <a:endParaRPr lang="ru-RU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1299,6</a:t>
                      </a:r>
                      <a:endParaRPr lang="ru-RU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/>
                        </a:gs>
                        <a:gs pos="6000">
                          <a:schemeClr val="tx2">
                            <a:lumMod val="60000"/>
                            <a:lumOff val="40000"/>
                          </a:schemeClr>
                        </a:gs>
                        <a:gs pos="55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2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" y="0"/>
            <a:ext cx="2063013" cy="20630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835696" y="1268760"/>
            <a:ext cx="7159014" cy="5393636"/>
            <a:chOff x="1805474" y="1268760"/>
            <a:chExt cx="7159014" cy="5393636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8964488" y="1268760"/>
              <a:ext cx="0" cy="5393636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805474" y="1268760"/>
              <a:ext cx="7159014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20317905"/>
              </p:ext>
            </p:extLst>
          </p:nvPr>
        </p:nvGraphicFramePr>
        <p:xfrm>
          <a:off x="827584" y="1170958"/>
          <a:ext cx="8316416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641034" y="260648"/>
            <a:ext cx="5548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Отраслевая структура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наказов избирателей,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вошедших в Отчет, ед. (%)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0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" y="0"/>
            <a:ext cx="2063013" cy="20630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835696" y="1268760"/>
            <a:ext cx="7159014" cy="5393636"/>
            <a:chOff x="1805474" y="1268760"/>
            <a:chExt cx="7159014" cy="5393636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3275856" y="6454891"/>
              <a:ext cx="568863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3275856" y="6657325"/>
              <a:ext cx="5688632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8964488" y="1268760"/>
              <a:ext cx="0" cy="5393636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805474" y="1268760"/>
              <a:ext cx="7159014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337827232"/>
              </p:ext>
            </p:extLst>
          </p:nvPr>
        </p:nvGraphicFramePr>
        <p:xfrm>
          <a:off x="467544" y="1844824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617035" y="385175"/>
            <a:ext cx="7452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Распределение средств на реализацию наказов избирателей, вошедших в Отчет, в соответствии с отраслевой структурой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50394" y="2345601"/>
            <a:ext cx="221806" cy="2160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95121" y="22689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91680" y="1278511"/>
            <a:ext cx="73030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Отчетом общий объем финансирования наказов избирателей составил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5 999,9 млн. рублей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06078" y="2345601"/>
            <a:ext cx="45719" cy="16761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7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" y="0"/>
            <a:ext cx="2063013" cy="20630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805474" y="1268760"/>
            <a:ext cx="7159014" cy="5393636"/>
            <a:chOff x="1805474" y="1268760"/>
            <a:chExt cx="7159014" cy="5393636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964488" y="1268760"/>
              <a:ext cx="0" cy="5393636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805474" y="1268760"/>
              <a:ext cx="7159014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/>
        </p:nvSpPr>
        <p:spPr>
          <a:xfrm>
            <a:off x="2433964" y="0"/>
            <a:ext cx="59020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Объемы финансирования строительства и реконструкции объектов социальной инфраструктуры за счет средств областного бюджета Новосибирской области в разрезе сфер деятельности, млн. рублей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85231547"/>
              </p:ext>
            </p:extLst>
          </p:nvPr>
        </p:nvGraphicFramePr>
        <p:xfrm>
          <a:off x="683568" y="980728"/>
          <a:ext cx="8064896" cy="505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2" name="Группа 41"/>
          <p:cNvGrpSpPr/>
          <p:nvPr/>
        </p:nvGrpSpPr>
        <p:grpSpPr>
          <a:xfrm>
            <a:off x="1820953" y="4750295"/>
            <a:ext cx="2573865" cy="766935"/>
            <a:chOff x="2437" y="1684317"/>
            <a:chExt cx="2376723" cy="766935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2437" y="1684317"/>
              <a:ext cx="2376723" cy="76693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Прямоугольник 46"/>
            <p:cNvSpPr/>
            <p:nvPr/>
          </p:nvSpPr>
          <p:spPr>
            <a:xfrm>
              <a:off x="2437" y="1684317"/>
              <a:ext cx="2376723" cy="766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85344" rIns="149352" bIns="8534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1" kern="12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Культура</a:t>
              </a:r>
              <a:endParaRPr lang="ru-RU" sz="2100" b="1" kern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5076055" y="4750296"/>
            <a:ext cx="2592289" cy="766935"/>
            <a:chOff x="2437" y="1684317"/>
            <a:chExt cx="2376723" cy="76693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49" name="Прямоугольник 48"/>
            <p:cNvSpPr/>
            <p:nvPr/>
          </p:nvSpPr>
          <p:spPr>
            <a:xfrm>
              <a:off x="2437" y="1684317"/>
              <a:ext cx="2376723" cy="766935"/>
            </a:xfrm>
            <a:prstGeom prst="rect">
              <a:avLst/>
            </a:prstGeom>
            <a:grpFill/>
            <a:ln>
              <a:solidFill>
                <a:schemeClr val="accent4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Прямоугольник 49"/>
            <p:cNvSpPr/>
            <p:nvPr/>
          </p:nvSpPr>
          <p:spPr>
            <a:xfrm>
              <a:off x="2437" y="1684317"/>
              <a:ext cx="2376723" cy="766935"/>
            </a:xfrm>
            <a:prstGeom prst="rect">
              <a:avLst/>
            </a:prstGeom>
            <a:grpFill/>
            <a:ln>
              <a:solidFill>
                <a:schemeClr val="accent4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85344" rIns="149352" bIns="85344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b="1" kern="12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ЖКХ</a:t>
              </a:r>
              <a:endParaRPr lang="ru-RU" sz="2100" b="1" kern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1820953" y="5517230"/>
            <a:ext cx="2573866" cy="966239"/>
            <a:chOff x="2520" y="2428120"/>
            <a:chExt cx="2493093" cy="966239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56" name="Прямоугольник 55"/>
            <p:cNvSpPr/>
            <p:nvPr/>
          </p:nvSpPr>
          <p:spPr>
            <a:xfrm>
              <a:off x="2520" y="2428120"/>
              <a:ext cx="2457272" cy="96623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Прямоугольник 56"/>
            <p:cNvSpPr/>
            <p:nvPr/>
          </p:nvSpPr>
          <p:spPr>
            <a:xfrm>
              <a:off x="38341" y="2428120"/>
              <a:ext cx="2457272" cy="9662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ru-RU" sz="20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ед.</a:t>
              </a:r>
              <a:endParaRPr lang="ru-RU" sz="20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332,7 млн. рублей</a:t>
              </a:r>
              <a:endParaRPr lang="ru-RU" sz="20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5035780" y="5517232"/>
            <a:ext cx="2632563" cy="966239"/>
            <a:chOff x="2520" y="2428120"/>
            <a:chExt cx="2457272" cy="966239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59" name="Прямоугольник 58"/>
            <p:cNvSpPr/>
            <p:nvPr/>
          </p:nvSpPr>
          <p:spPr>
            <a:xfrm>
              <a:off x="2520" y="2428120"/>
              <a:ext cx="2457272" cy="96623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Прямоугольник 59"/>
            <p:cNvSpPr/>
            <p:nvPr/>
          </p:nvSpPr>
          <p:spPr>
            <a:xfrm>
              <a:off x="2520" y="2428120"/>
              <a:ext cx="2457272" cy="9662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ед.</a:t>
              </a:r>
              <a:endParaRPr lang="ru-RU" sz="20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162,8 млн. рублей</a:t>
              </a:r>
              <a:endParaRPr lang="ru-RU" sz="20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03466" y="1739847"/>
            <a:ext cx="84819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Отчетом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капитального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 было направлено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1245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млн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Выноска 3 64"/>
          <p:cNvSpPr/>
          <p:nvPr/>
        </p:nvSpPr>
        <p:spPr>
          <a:xfrm>
            <a:off x="4988788" y="6267447"/>
            <a:ext cx="3434725" cy="432048"/>
          </a:xfrm>
          <a:prstGeom prst="borderCallout3">
            <a:avLst>
              <a:gd name="adj1" fmla="val 11192"/>
              <a:gd name="adj2" fmla="val -4934"/>
              <a:gd name="adj3" fmla="val -276038"/>
              <a:gd name="adj4" fmla="val 5571"/>
              <a:gd name="adj5" fmla="val 21894"/>
              <a:gd name="adj6" fmla="val -13751"/>
              <a:gd name="adj7" fmla="val 112963"/>
              <a:gd name="adj8" fmla="val -83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насосно-фильтровальной станции в г.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Куйбышеве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Выноска 3 65"/>
          <p:cNvSpPr/>
          <p:nvPr/>
        </p:nvSpPr>
        <p:spPr>
          <a:xfrm>
            <a:off x="467544" y="4149080"/>
            <a:ext cx="2154156" cy="432048"/>
          </a:xfrm>
          <a:prstGeom prst="borderCallout3">
            <a:avLst>
              <a:gd name="adj1" fmla="val 18750"/>
              <a:gd name="adj2" fmla="val -8333"/>
              <a:gd name="adj3" fmla="val -265960"/>
              <a:gd name="adj4" fmla="val 13432"/>
              <a:gd name="adj5" fmla="val 21894"/>
              <a:gd name="adj6" fmla="val -19194"/>
              <a:gd name="adj7" fmla="val 112963"/>
              <a:gd name="adj8" fmla="val -83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направлено 558,2 млн. рублей из ФБ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3290" y="1437978"/>
            <a:ext cx="75608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отчете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выполнении мероприятий по реализации наказов избирателей депутатам Законодательного Собрания Новосибирской области шестого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созыва по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01.01.2017 </a:t>
            </a:r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50" y="3198667"/>
            <a:ext cx="3609975" cy="360997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275856" y="5877272"/>
            <a:ext cx="5688632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275856" y="6079706"/>
            <a:ext cx="5688632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8964488" y="5071"/>
            <a:ext cx="0" cy="6079706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973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375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Александрова Элина Владимировна</dc:creator>
  <cp:lastModifiedBy>Александрова Элина Владимировна</cp:lastModifiedBy>
  <cp:revision>59</cp:revision>
  <cp:lastPrinted>2017-06-26T07:39:31Z</cp:lastPrinted>
  <dcterms:created xsi:type="dcterms:W3CDTF">2017-06-06T08:07:51Z</dcterms:created>
  <dcterms:modified xsi:type="dcterms:W3CDTF">2017-06-28T10:31:42Z</dcterms:modified>
</cp:coreProperties>
</file>