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charts/chart11.xml" ContentType="application/vnd.openxmlformats-officedocument.drawingml.chart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6" r:id="rId1"/>
    <p:sldMasterId id="2147483799" r:id="rId2"/>
  </p:sldMasterIdLst>
  <p:notesMasterIdLst>
    <p:notesMasterId r:id="rId39"/>
  </p:notesMasterIdLst>
  <p:sldIdLst>
    <p:sldId id="327" r:id="rId3"/>
    <p:sldId id="280" r:id="rId4"/>
    <p:sldId id="285" r:id="rId5"/>
    <p:sldId id="261" r:id="rId6"/>
    <p:sldId id="281" r:id="rId7"/>
    <p:sldId id="287" r:id="rId8"/>
    <p:sldId id="289" r:id="rId9"/>
    <p:sldId id="328" r:id="rId10"/>
    <p:sldId id="291" r:id="rId11"/>
    <p:sldId id="295" r:id="rId12"/>
    <p:sldId id="296" r:id="rId13"/>
    <p:sldId id="297" r:id="rId14"/>
    <p:sldId id="298" r:id="rId15"/>
    <p:sldId id="300" r:id="rId16"/>
    <p:sldId id="302" r:id="rId17"/>
    <p:sldId id="301" r:id="rId18"/>
    <p:sldId id="299" r:id="rId19"/>
    <p:sldId id="303" r:id="rId20"/>
    <p:sldId id="294" r:id="rId21"/>
    <p:sldId id="329" r:id="rId22"/>
    <p:sldId id="306" r:id="rId23"/>
    <p:sldId id="307" r:id="rId24"/>
    <p:sldId id="260" r:id="rId25"/>
    <p:sldId id="262" r:id="rId26"/>
    <p:sldId id="273" r:id="rId27"/>
    <p:sldId id="276" r:id="rId28"/>
    <p:sldId id="311" r:id="rId29"/>
    <p:sldId id="318" r:id="rId30"/>
    <p:sldId id="319" r:id="rId31"/>
    <p:sldId id="334" r:id="rId32"/>
    <p:sldId id="335" r:id="rId33"/>
    <p:sldId id="313" r:id="rId34"/>
    <p:sldId id="331" r:id="rId35"/>
    <p:sldId id="325" r:id="rId36"/>
    <p:sldId id="336" r:id="rId37"/>
    <p:sldId id="272" r:id="rId38"/>
  </p:sldIdLst>
  <p:sldSz cx="12192000" cy="6858000"/>
  <p:notesSz cx="6858000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зьмина Елена Анатольевна" initials="КЕА" lastIdx="2" clrIdx="0">
    <p:extLst>
      <p:ext uri="{19B8F6BF-5375-455C-9EA6-DF929625EA0E}">
        <p15:presenceInfo xmlns:p15="http://schemas.microsoft.com/office/powerpoint/2012/main" userId="S-1-5-21-2356655543-2162514679-1277178298-396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A9CCE9"/>
    <a:srgbClr val="99CCFF"/>
    <a:srgbClr val="0099CC"/>
    <a:srgbClr val="0080C0"/>
    <a:srgbClr val="FF00FF"/>
    <a:srgbClr val="00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92" autoAdjust="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../embeddings/oleObject2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D9A-4133-BE29-43DD8373D2D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D9A-4133-BE29-43DD8373D2D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D9A-4133-BE29-43DD8373D2D8}"/>
              </c:ext>
            </c:extLst>
          </c:dPt>
          <c:dPt>
            <c:idx val="3"/>
            <c:bubble3D val="0"/>
            <c:spPr>
              <a:solidFill>
                <a:srgbClr val="669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F0-46E5-BD43-7FAFAB28611C}"/>
              </c:ext>
            </c:extLst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0F0-46E5-BD43-7FAFAB28611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D9A-4133-BE29-43DD8373D2D8}"/>
              </c:ext>
            </c:extLst>
          </c:dPt>
          <c:dPt>
            <c:idx val="6"/>
            <c:bubble3D val="0"/>
            <c:spPr>
              <a:solidFill>
                <a:schemeClr val="accent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F0-46E5-BD43-7FAFAB28611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D9A-4133-BE29-43DD8373D2D8}"/>
              </c:ext>
            </c:extLst>
          </c:dPt>
          <c:cat>
            <c:strRef>
              <c:f>Лист1!$A$2:$A$9</c:f>
              <c:strCache>
                <c:ptCount val="8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V</c:v>
                </c:pt>
                <c:pt idx="5">
                  <c:v>VI</c:v>
                </c:pt>
                <c:pt idx="6">
                  <c:v>VII</c:v>
                </c:pt>
                <c:pt idx="7">
                  <c:v>VII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F0-46E5-BD43-7FAFAB2861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669272820201339E-2"/>
          <c:y val="0.22600467762860693"/>
          <c:w val="0.95727522359469863"/>
          <c:h val="0.360691007247876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Качество услуг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Лист1!$B$2:$F$2</c:f>
              <c:numCache>
                <c:formatCode>0.0</c:formatCode>
                <c:ptCount val="5"/>
                <c:pt idx="0">
                  <c:v>3.4</c:v>
                </c:pt>
                <c:pt idx="1">
                  <c:v>3.5</c:v>
                </c:pt>
                <c:pt idx="2">
                  <c:v>4.8</c:v>
                </c:pt>
                <c:pt idx="3" formatCode="General">
                  <c:v>4.0999999999999996</c:v>
                </c:pt>
                <c:pt idx="4" formatCode="0">
                  <c:v>3.9499999999999997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89-4C10-B720-E10B4BF45D1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Сроки получения доступа к услугам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Лист1!$B$3:$F$3</c:f>
              <c:numCache>
                <c:formatCode>0.0</c:formatCode>
                <c:ptCount val="5"/>
                <c:pt idx="0">
                  <c:v>3.2881355932203395</c:v>
                </c:pt>
                <c:pt idx="1">
                  <c:v>1.3</c:v>
                </c:pt>
                <c:pt idx="2">
                  <c:v>2.6</c:v>
                </c:pt>
                <c:pt idx="3" formatCode="General">
                  <c:v>2.6</c:v>
                </c:pt>
                <c:pt idx="4">
                  <c:v>2.4470338983050852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89-4C10-B720-E10B4BF45D13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Сложность (количество) процедур подключения услуг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Лист1!$B$4:$F$4</c:f>
              <c:numCache>
                <c:formatCode>0.0</c:formatCode>
                <c:ptCount val="5"/>
                <c:pt idx="0">
                  <c:v>2.6</c:v>
                </c:pt>
                <c:pt idx="1">
                  <c:v>1.1000000000000001</c:v>
                </c:pt>
                <c:pt idx="2">
                  <c:v>1.9000000000000001</c:v>
                </c:pt>
                <c:pt idx="3" formatCode="General">
                  <c:v>2.1</c:v>
                </c:pt>
                <c:pt idx="4">
                  <c:v>1.9249999999999998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89-4C10-B720-E10B4BF45D13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Стоимость услуг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Лист1!$B$5:$F$5</c:f>
              <c:numCache>
                <c:formatCode>0</c:formatCode>
                <c:ptCount val="5"/>
                <c:pt idx="0" formatCode="0.0">
                  <c:v>1.8</c:v>
                </c:pt>
                <c:pt idx="1">
                  <c:v>1</c:v>
                </c:pt>
                <c:pt idx="2" formatCode="0.0">
                  <c:v>1.2</c:v>
                </c:pt>
                <c:pt idx="3" formatCode="General">
                  <c:v>1.3</c:v>
                </c:pt>
                <c:pt idx="4" formatCode="0.0">
                  <c:v>1.325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689-4C10-B720-E10B4BF45D13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Стоимость подключения услуг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270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Лист1!$B$6:$F$6</c:f>
              <c:numCache>
                <c:formatCode>0.0</c:formatCode>
                <c:ptCount val="5"/>
                <c:pt idx="0">
                  <c:v>1.6</c:v>
                </c:pt>
                <c:pt idx="1">
                  <c:v>0.70000000000000007</c:v>
                </c:pt>
                <c:pt idx="2">
                  <c:v>1.3</c:v>
                </c:pt>
                <c:pt idx="3" formatCode="General">
                  <c:v>1.2</c:v>
                </c:pt>
                <c:pt idx="4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689-4C10-B720-E10B4BF45D13}"/>
            </c:ext>
          </c:extLst>
        </c:ser>
        <c:ser>
          <c:idx val="5"/>
          <c:order val="5"/>
          <c:tx>
            <c:strRef>
              <c:f>Лист1!$A$7</c:f>
              <c:strCache>
                <c:ptCount val="1"/>
                <c:pt idx="0">
                  <c:v>Среднее значение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270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Лист1!$B$7:$F$7</c:f>
              <c:numCache>
                <c:formatCode>0.0</c:formatCode>
                <c:ptCount val="5"/>
                <c:pt idx="0">
                  <c:v>2.537627118644068</c:v>
                </c:pt>
                <c:pt idx="1">
                  <c:v>1.52</c:v>
                </c:pt>
                <c:pt idx="2">
                  <c:v>2.3600000000000003</c:v>
                </c:pt>
                <c:pt idx="3">
                  <c:v>2.2600000000000002</c:v>
                </c:pt>
                <c:pt idx="4">
                  <c:v>2.1694067796610175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689-4C10-B720-E10B4BF45D1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2218472"/>
        <c:axId val="222223568"/>
      </c:barChart>
      <c:catAx>
        <c:axId val="222218472"/>
        <c:scaling>
          <c:orientation val="minMax"/>
        </c:scaling>
        <c:delete val="0"/>
        <c:axPos val="b"/>
        <c:majorGridlines>
          <c:spPr>
            <a:ln w="12700" cap="flat" cmpd="sng" algn="ctr">
              <a:solidFill>
                <a:schemeClr val="tx1"/>
              </a:solidFill>
              <a:prstDash val="solid"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solidFill>
            <a:schemeClr val="bg1"/>
          </a:solidFill>
          <a:ln w="1270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pPr>
            <a:endParaRPr lang="ru-RU"/>
          </a:p>
        </c:txPr>
        <c:crossAx val="222223568"/>
        <c:crosses val="autoZero"/>
        <c:auto val="1"/>
        <c:lblAlgn val="ctr"/>
        <c:lblOffset val="100"/>
        <c:noMultiLvlLbl val="0"/>
      </c:catAx>
      <c:valAx>
        <c:axId val="222223568"/>
        <c:scaling>
          <c:orientation val="minMax"/>
          <c:min val="0"/>
        </c:scaling>
        <c:delete val="1"/>
        <c:axPos val="l"/>
        <c:majorGridlines>
          <c:spPr>
            <a:ln w="12700" cap="flat" cmpd="sng" algn="ctr">
              <a:noFill/>
              <a:prstDash val="solid"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222218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492571356786795E-2"/>
          <c:y val="0.7112339420280126"/>
          <c:w val="0.97390056369952815"/>
          <c:h val="0.27862431619799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</a:ln>
    <a:effectLst/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840722991057985"/>
          <c:y val="6.902951518254033E-2"/>
          <c:w val="0.75535888986980015"/>
          <c:h val="0.8207925634819281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Лист3!$B$3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006699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FF44-4ECA-9B49-DA2E5EC64591}"/>
                </c:ext>
              </c:extLst>
            </c:dLbl>
            <c:dLbl>
              <c:idx val="1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F44-4ECA-9B49-DA2E5EC64591}"/>
                </c:ext>
              </c:extLst>
            </c:dLbl>
            <c:dLbl>
              <c:idx val="2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FF44-4ECA-9B49-DA2E5EC64591}"/>
                </c:ext>
              </c:extLst>
            </c:dLbl>
            <c:dLbl>
              <c:idx val="3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FF44-4ECA-9B49-DA2E5EC64591}"/>
                </c:ext>
              </c:extLst>
            </c:dLbl>
            <c:dLbl>
              <c:idx val="4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FF44-4ECA-9B49-DA2E5EC64591}"/>
                </c:ext>
              </c:extLst>
            </c:dLbl>
            <c:dLbl>
              <c:idx val="5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FF44-4ECA-9B49-DA2E5EC64591}"/>
                </c:ext>
              </c:extLst>
            </c:dLbl>
            <c:dLbl>
              <c:idx val="6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FF44-4ECA-9B49-DA2E5EC64591}"/>
                </c:ext>
              </c:extLst>
            </c:dLbl>
            <c:dLbl>
              <c:idx val="7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FF44-4ECA-9B49-DA2E5EC64591}"/>
                </c:ext>
              </c:extLst>
            </c:dLbl>
            <c:spPr>
              <a:noFill/>
              <a:ln>
                <a:solidFill>
                  <a:sysClr val="window" lastClr="FFFFFF"/>
                </a:solidFill>
              </a:ln>
              <a:effectLst>
                <a:softEdge rad="0"/>
              </a:effectLst>
            </c:spPr>
            <c:txPr>
              <a:bodyPr rot="0" vert="horz"/>
              <a:lstStyle/>
              <a:p>
                <a:pPr>
                  <a:defRPr sz="1200">
                    <a:solidFill>
                      <a:schemeClr val="bg1"/>
                    </a:solidFill>
                    <a:latin typeface="+mn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multiLvlStrRef>
              <c:f>Лист3!$C$1:$J$2</c:f>
              <c:multiLvlStrCache>
                <c:ptCount val="8"/>
                <c:lvl>
                  <c:pt idx="0">
                    <c:v>Стоимость</c:v>
                  </c:pt>
                  <c:pt idx="1">
                    <c:v>Качество</c:v>
                  </c:pt>
                  <c:pt idx="2">
                    <c:v>Стоимость</c:v>
                  </c:pt>
                  <c:pt idx="3">
                    <c:v>Качество</c:v>
                  </c:pt>
                  <c:pt idx="4">
                    <c:v>Стоимость</c:v>
                  </c:pt>
                  <c:pt idx="5">
                    <c:v>Качество</c:v>
                  </c:pt>
                  <c:pt idx="6">
                    <c:v>Стоимость</c:v>
                  </c:pt>
                  <c:pt idx="7">
                    <c:v>Качество</c:v>
                  </c:pt>
                </c:lvl>
                <c:lvl>
                  <c:pt idx="0">
                    <c:v>Электро-снабжение</c:v>
                  </c:pt>
                  <c:pt idx="2">
                    <c:v>Газо-снабжение</c:v>
                  </c:pt>
                  <c:pt idx="4">
                    <c:v>Тепло-снабжение</c:v>
                  </c:pt>
                  <c:pt idx="6">
                    <c:v>Водо-снабжение</c:v>
                  </c:pt>
                </c:lvl>
              </c:multiLvlStrCache>
            </c:multiLvlStrRef>
          </c:cat>
          <c:val>
            <c:numRef>
              <c:f>Лист3!$C$3:$J$3</c:f>
              <c:numCache>
                <c:formatCode>0.0</c:formatCode>
                <c:ptCount val="8"/>
                <c:pt idx="0">
                  <c:v>56.3</c:v>
                </c:pt>
                <c:pt idx="1">
                  <c:v>82.6</c:v>
                </c:pt>
                <c:pt idx="2">
                  <c:v>55.9</c:v>
                </c:pt>
                <c:pt idx="3">
                  <c:v>74.400000000000006</c:v>
                </c:pt>
                <c:pt idx="4">
                  <c:v>43.5</c:v>
                </c:pt>
                <c:pt idx="5">
                  <c:v>71.900000000000006</c:v>
                </c:pt>
                <c:pt idx="6">
                  <c:v>54.1</c:v>
                </c:pt>
                <c:pt idx="7">
                  <c:v>68.599999999999994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EEF-4DCF-B390-97B5A5A0BE44}"/>
            </c:ext>
          </c:extLst>
        </c:ser>
        <c:ser>
          <c:idx val="1"/>
          <c:order val="1"/>
          <c:tx>
            <c:strRef>
              <c:f>Лист3!$B$4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>
                    <a:latin typeface="+mn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Лист3!$C$1:$J$2</c:f>
              <c:multiLvlStrCache>
                <c:ptCount val="8"/>
                <c:lvl>
                  <c:pt idx="0">
                    <c:v>Стоимость</c:v>
                  </c:pt>
                  <c:pt idx="1">
                    <c:v>Качество</c:v>
                  </c:pt>
                  <c:pt idx="2">
                    <c:v>Стоимость</c:v>
                  </c:pt>
                  <c:pt idx="3">
                    <c:v>Качество</c:v>
                  </c:pt>
                  <c:pt idx="4">
                    <c:v>Стоимость</c:v>
                  </c:pt>
                  <c:pt idx="5">
                    <c:v>Качество</c:v>
                  </c:pt>
                  <c:pt idx="6">
                    <c:v>Стоимость</c:v>
                  </c:pt>
                  <c:pt idx="7">
                    <c:v>Качество</c:v>
                  </c:pt>
                </c:lvl>
                <c:lvl>
                  <c:pt idx="0">
                    <c:v>Электро-снабжение</c:v>
                  </c:pt>
                  <c:pt idx="2">
                    <c:v>Газо-снабжение</c:v>
                  </c:pt>
                  <c:pt idx="4">
                    <c:v>Тепло-снабжение</c:v>
                  </c:pt>
                  <c:pt idx="6">
                    <c:v>Водо-снабжение</c:v>
                  </c:pt>
                </c:lvl>
              </c:multiLvlStrCache>
            </c:multiLvlStrRef>
          </c:cat>
          <c:val>
            <c:numRef>
              <c:f>Лист3!$C$4:$J$4</c:f>
              <c:numCache>
                <c:formatCode>0.0</c:formatCode>
                <c:ptCount val="8"/>
                <c:pt idx="0">
                  <c:v>43.7</c:v>
                </c:pt>
                <c:pt idx="1">
                  <c:v>17.399999999999999</c:v>
                </c:pt>
                <c:pt idx="2">
                  <c:v>44.1</c:v>
                </c:pt>
                <c:pt idx="3">
                  <c:v>25.6</c:v>
                </c:pt>
                <c:pt idx="4">
                  <c:v>56.5</c:v>
                </c:pt>
                <c:pt idx="5">
                  <c:v>28.1</c:v>
                </c:pt>
                <c:pt idx="6">
                  <c:v>45.9</c:v>
                </c:pt>
                <c:pt idx="7">
                  <c:v>31.4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9EEF-4DCF-B390-97B5A5A0BE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overlap val="100"/>
        <c:axId val="222224352"/>
        <c:axId val="222218080"/>
      </c:barChart>
      <c:catAx>
        <c:axId val="222224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00"/>
            </a:pPr>
            <a:endParaRPr lang="ru-RU"/>
          </a:p>
        </c:txPr>
        <c:crossAx val="222218080"/>
        <c:crosses val="autoZero"/>
        <c:auto val="1"/>
        <c:lblAlgn val="ctr"/>
        <c:lblOffset val="100"/>
        <c:noMultiLvlLbl val="0"/>
      </c:catAx>
      <c:valAx>
        <c:axId val="222218080"/>
        <c:scaling>
          <c:orientation val="minMax"/>
          <c:max val="100"/>
        </c:scaling>
        <c:delete val="1"/>
        <c:axPos val="b"/>
        <c:numFmt formatCode="0.0" sourceLinked="1"/>
        <c:majorTickMark val="none"/>
        <c:minorTickMark val="none"/>
        <c:tickLblPos val="none"/>
        <c:crossAx val="222224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noFill/>
    <a:ln w="28575" cap="flat" cmpd="sng" algn="ctr">
      <a:solidFill>
        <a:srgbClr val="C00000"/>
      </a:solidFill>
      <a:prstDash val="sysDash"/>
      <a:round/>
    </a:ln>
    <a:effectLst/>
  </c:spPr>
  <c:txPr>
    <a:bodyPr/>
    <a:lstStyle/>
    <a:p>
      <a:pPr>
        <a:defRPr>
          <a:latin typeface="Arial Narrow" panose="020B0606020202030204" pitchFamily="34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608438307259842E-2"/>
          <c:y val="4.0861812778603269E-2"/>
          <c:w val="0.90989031302193268"/>
          <c:h val="0.8247151080483439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66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D4-4080-90EF-E975A6A1F28C}"/>
              </c:ext>
            </c:extLst>
          </c:dPt>
          <c:dPt>
            <c:idx val="1"/>
            <c:invertIfNegative val="0"/>
            <c:bubble3D val="0"/>
            <c:spPr>
              <a:solidFill>
                <a:srgbClr val="0066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D4-4080-90EF-E975A6A1F28C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PowerPoint]Лист2'!$A$3:$B$3</c:f>
              <c:strCache>
                <c:ptCount val="2"/>
                <c:pt idx="0">
                  <c:v>2018 год</c:v>
                </c:pt>
                <c:pt idx="1">
                  <c:v>2019 год</c:v>
                </c:pt>
              </c:strCache>
            </c:strRef>
          </c:cat>
          <c:val>
            <c:numRef>
              <c:f>'[Диаграмма в Microsoft PowerPoint]Лист2'!$A$4:$B$4</c:f>
              <c:numCache>
                <c:formatCode>General</c:formatCode>
                <c:ptCount val="2"/>
                <c:pt idx="0">
                  <c:v>2982</c:v>
                </c:pt>
                <c:pt idx="1">
                  <c:v>2950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D4-4080-90EF-E975A6A1F28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225409632"/>
        <c:axId val="225407672"/>
      </c:barChart>
      <c:catAx>
        <c:axId val="2254096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none" spc="0" normalizeH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5407672"/>
        <c:crosses val="autoZero"/>
        <c:auto val="1"/>
        <c:lblAlgn val="ctr"/>
        <c:lblOffset val="100"/>
        <c:noMultiLvlLbl val="0"/>
      </c:catAx>
      <c:valAx>
        <c:axId val="2254076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25409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75501951227243"/>
          <c:y val="8.2983384771555674E-2"/>
          <c:w val="0.64369372704165606"/>
          <c:h val="0.644154714608214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85000"/>
                      <a:satMod val="130000"/>
                    </a:schemeClr>
                  </a:gs>
                  <a:gs pos="34000">
                    <a:schemeClr val="accent1">
                      <a:shade val="87000"/>
                      <a:satMod val="125000"/>
                    </a:schemeClr>
                  </a:gs>
                  <a:gs pos="70000">
                    <a:schemeClr val="accent1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1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295-4CC9-929A-435879BEEB6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85000"/>
                      <a:satMod val="130000"/>
                    </a:schemeClr>
                  </a:gs>
                  <a:gs pos="34000">
                    <a:schemeClr val="accent2">
                      <a:shade val="87000"/>
                      <a:satMod val="125000"/>
                    </a:schemeClr>
                  </a:gs>
                  <a:gs pos="70000">
                    <a:schemeClr val="accent2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2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295-4CC9-929A-435879BEEB6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85000"/>
                      <a:satMod val="130000"/>
                    </a:schemeClr>
                  </a:gs>
                  <a:gs pos="34000">
                    <a:schemeClr val="accent3">
                      <a:shade val="87000"/>
                      <a:satMod val="125000"/>
                    </a:schemeClr>
                  </a:gs>
                  <a:gs pos="70000">
                    <a:schemeClr val="accent3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3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295-4CC9-929A-435879BEEB6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85000"/>
                      <a:satMod val="130000"/>
                    </a:schemeClr>
                  </a:gs>
                  <a:gs pos="34000">
                    <a:schemeClr val="accent4">
                      <a:shade val="87000"/>
                      <a:satMod val="125000"/>
                    </a:schemeClr>
                  </a:gs>
                  <a:gs pos="70000">
                    <a:schemeClr val="accent4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4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295-4CC9-929A-435879BEEB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Высокая конкуренция </c:v>
                </c:pt>
                <c:pt idx="1">
                  <c:v>Умеренная конкуренция</c:v>
                </c:pt>
                <c:pt idx="2">
                  <c:v>Слабая конкуренция</c:v>
                </c:pt>
                <c:pt idx="3">
                  <c:v>Нет конкуренции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0.49300000000000038</c:v>
                </c:pt>
                <c:pt idx="1">
                  <c:v>0.32500000000000057</c:v>
                </c:pt>
                <c:pt idx="2">
                  <c:v>7.9000000000000126E-2</c:v>
                </c:pt>
                <c:pt idx="3">
                  <c:v>0.10299999999999998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295-4CC9-929A-435879BEEB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165034768381222"/>
          <c:y val="0.74738814209914639"/>
          <c:w val="0.74858242151549248"/>
          <c:h val="8.72853459443340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207-4F0B-A9A8-8C9B91356DE5}"/>
              </c:ext>
            </c:extLst>
          </c:dPt>
          <c:dPt>
            <c:idx val="1"/>
            <c:invertIfNegative val="0"/>
            <c:bubble3D val="0"/>
            <c:spPr>
              <a:solidFill>
                <a:srgbClr val="0099C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207-4F0B-A9A8-8C9B91356DE5}"/>
              </c:ext>
            </c:extLst>
          </c:dPt>
          <c:dPt>
            <c:idx val="2"/>
            <c:invertIfNegative val="0"/>
            <c:bubble3D val="0"/>
            <c:spPr>
              <a:solidFill>
                <a:srgbClr val="A9CCE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207-4F0B-A9A8-8C9B91356DE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207-4F0B-A9A8-8C9B91356DE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Успешно, скорее успешно</c:v>
                </c:pt>
                <c:pt idx="1">
                  <c:v>Не успешно, скорее не успешно</c:v>
                </c:pt>
                <c:pt idx="2">
                  <c:v>И успешно, и неуспешно: по-разному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0.28200000000000008</c:v>
                </c:pt>
                <c:pt idx="1">
                  <c:v>0.24800000000000025</c:v>
                </c:pt>
                <c:pt idx="2">
                  <c:v>0.42400000000000032</c:v>
                </c:pt>
                <c:pt idx="3">
                  <c:v>4.7000000000000014E-2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207-4F0B-A9A8-8C9B91356DE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25"/>
        <c:overlap val="-9"/>
        <c:axId val="220797192"/>
        <c:axId val="222344120"/>
      </c:barChart>
      <c:catAx>
        <c:axId val="220797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2344120"/>
        <c:crosses val="autoZero"/>
        <c:auto val="1"/>
        <c:lblAlgn val="ctr"/>
        <c:lblOffset val="100"/>
        <c:noMultiLvlLbl val="0"/>
      </c:catAx>
      <c:valAx>
        <c:axId val="22234412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220797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031587552431827"/>
          <c:y val="2.334810496903552E-2"/>
          <c:w val="0.50379813776098503"/>
          <c:h val="0.972190264967696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от числа опрошенных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B1-4738-9E98-E502108D28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Высокие налоги</c:v>
                </c:pt>
                <c:pt idx="1">
                  <c:v>Нестабильность российского законодательства, регулирующего предпринимательскую деятельность</c:v>
                </c:pt>
                <c:pt idx="2">
                  <c:v>Доступ к финансированию</c:v>
                </c:pt>
                <c:pt idx="3">
                  <c:v>Не сталкиваются с препятствиями</c:v>
                </c:pt>
                <c:pt idx="4">
                  <c:v>Коррупция (включая взятки, дискриминацию и предоставление преференций отдельным участникам на заведомо неравных условиях)</c:v>
                </c:pt>
                <c:pt idx="5">
                  <c:v>Сложность/затянутость процедуры получения лицензий</c:v>
                </c:pt>
                <c:pt idx="6">
                  <c:v>Сложность получения доступа к земельным участкам</c:v>
                </c:pt>
                <c:pt idx="7">
                  <c:v>Другое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 formatCode="0%">
                  <c:v>0.19</c:v>
                </c:pt>
                <c:pt idx="1">
                  <c:v>0.17500000000000002</c:v>
                </c:pt>
                <c:pt idx="2">
                  <c:v>0.17400000000000002</c:v>
                </c:pt>
                <c:pt idx="3">
                  <c:v>0.16600000000000001</c:v>
                </c:pt>
                <c:pt idx="4">
                  <c:v>7.5000000000000011E-2</c:v>
                </c:pt>
                <c:pt idx="5">
                  <c:v>3.7999999999999999E-2</c:v>
                </c:pt>
                <c:pt idx="6">
                  <c:v>3.4000000000000002E-2</c:v>
                </c:pt>
                <c:pt idx="7">
                  <c:v>3.1000000000000003E-2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DB1-4738-9E98-E502108D28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2"/>
        <c:axId val="220048776"/>
        <c:axId val="220052304"/>
      </c:barChart>
      <c:catAx>
        <c:axId val="220048776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0052304"/>
        <c:crosses val="autoZero"/>
        <c:auto val="1"/>
        <c:lblAlgn val="ctr"/>
        <c:lblOffset val="100"/>
        <c:noMultiLvlLbl val="0"/>
      </c:catAx>
      <c:valAx>
        <c:axId val="22005230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20048776"/>
        <c:crosses val="autoZero"/>
        <c:crossBetween val="between"/>
        <c:majorUnit val="0.1"/>
      </c:valAx>
      <c:spPr>
        <a:noFill/>
        <a:ln>
          <a:solidFill>
            <a:schemeClr val="lt1">
              <a:hueOff val="0"/>
              <a:satOff val="0"/>
              <a:lumOff val="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088144400405283"/>
          <c:y val="2.4517694216794325E-2"/>
          <c:w val="0.55382661565440738"/>
          <c:h val="0.6520473955038494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907-44BB-9C3B-AA399EFC9A3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907-44BB-9C3B-AA399EFC9A3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907-44BB-9C3B-AA399EFC9A3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907-44BB-9C3B-AA399EFC9A3A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ysClr val="window" lastClr="FFFFFF">
                    <a:lumMod val="75000"/>
                  </a:sysClr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Есть непреодолимые административные барьеры</c:v>
                </c:pt>
                <c:pt idx="1">
                  <c:v>Административные барьеры имеют тенденцию к снижению</c:v>
                </c:pt>
                <c:pt idx="2">
                  <c:v>Административные барьеры имеют тенденцию к увеличению</c:v>
                </c:pt>
                <c:pt idx="3">
                  <c:v>Непреодолимые административные барьеры отсутствуют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0.113</c:v>
                </c:pt>
                <c:pt idx="1">
                  <c:v>0.15900000000000028</c:v>
                </c:pt>
                <c:pt idx="2">
                  <c:v>0.14900000000000024</c:v>
                </c:pt>
                <c:pt idx="3">
                  <c:v>0.57900000000000063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907-44BB-9C3B-AA399EFC9A3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"/>
          <c:y val="0.6689424982591462"/>
          <c:w val="0.98219772082992396"/>
          <c:h val="0.307595925509311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12700" cap="flat" cmpd="sng" algn="ctr">
      <a:noFill/>
      <a:prstDash val="solid"/>
    </a:ln>
    <a:effectLst/>
  </c:spPr>
  <c:txPr>
    <a:bodyPr/>
    <a:lstStyle/>
    <a:p>
      <a:pPr>
        <a:defRPr sz="1100"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2334370255156855E-2"/>
          <c:y val="0"/>
          <c:w val="0.96766564490855644"/>
          <c:h val="0.7023172843183886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CE6A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организации, представляющие интересы бизнес-сообществ</c:v>
                </c:pt>
                <c:pt idx="1">
                  <c:v>УФАС по Новосибирской области</c:v>
                </c:pt>
                <c:pt idx="2">
                  <c:v>Органы местного самоуправления</c:v>
                </c:pt>
                <c:pt idx="3">
                  <c:v>Органы исполнительной власти Новосибирской области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5.1999999999999998E-2</c:v>
                </c:pt>
                <c:pt idx="1">
                  <c:v>0.112</c:v>
                </c:pt>
                <c:pt idx="2">
                  <c:v>0.13400000000000001</c:v>
                </c:pt>
                <c:pt idx="3">
                  <c:v>0.17600000000000002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68-487E-93F9-1036824985A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7C9A3E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организации, представляющие интересы бизнес-сообществ</c:v>
                </c:pt>
                <c:pt idx="1">
                  <c:v>УФАС по Новосибирской области</c:v>
                </c:pt>
                <c:pt idx="2">
                  <c:v>Органы местного самоуправления</c:v>
                </c:pt>
                <c:pt idx="3">
                  <c:v>Органы исполнительной власти Новосибирской области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0.39400000000000007</c:v>
                </c:pt>
                <c:pt idx="1">
                  <c:v>0.40800000000000003</c:v>
                </c:pt>
                <c:pt idx="2">
                  <c:v>0.39400000000000007</c:v>
                </c:pt>
                <c:pt idx="3">
                  <c:v>0.4240000000000001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68-487E-93F9-1036824985A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Низкая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A0BF6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организации, представляющие интересы бизнес-сообществ</c:v>
                </c:pt>
                <c:pt idx="1">
                  <c:v>УФАС по Новосибирской области</c:v>
                </c:pt>
                <c:pt idx="2">
                  <c:v>Органы местного самоуправления</c:v>
                </c:pt>
                <c:pt idx="3">
                  <c:v>Органы исполнительной власти Новосибирской области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 formatCode="0.0%">
                  <c:v>0.55400000000000005</c:v>
                </c:pt>
                <c:pt idx="1">
                  <c:v>0.48000000000000004</c:v>
                </c:pt>
                <c:pt idx="2" formatCode="0.0%">
                  <c:v>0.47300000000000003</c:v>
                </c:pt>
                <c:pt idx="3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D68-487E-93F9-1036824985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0802288"/>
        <c:axId val="222342552"/>
      </c:barChart>
      <c:catAx>
        <c:axId val="220802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2342552"/>
        <c:crosses val="autoZero"/>
        <c:auto val="1"/>
        <c:lblAlgn val="ctr"/>
        <c:lblOffset val="100"/>
        <c:noMultiLvlLbl val="0"/>
      </c:catAx>
      <c:valAx>
        <c:axId val="222342552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one"/>
        <c:crossAx val="220802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1883100951746108"/>
          <c:y val="1.6292307390682097E-2"/>
          <c:w val="0.69598123356664165"/>
          <c:h val="5.70383927929576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</a:ln>
    <a:effectLst/>
  </c:spPr>
  <c:txPr>
    <a:bodyPr/>
    <a:lstStyle/>
    <a:p>
      <a:pPr>
        <a:defRPr sz="1100"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013087653739981"/>
          <c:y val="2.2213247172859451E-2"/>
          <c:w val="0.57591190374173795"/>
          <c:h val="0.9091808764515798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'[Диаграмма в Microsoft Word]Лист1'!$B$1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Word]Лист1'!$A$2:$A$34</c:f>
              <c:strCache>
                <c:ptCount val="33"/>
                <c:pt idx="0">
                  <c:v>Рынок дорожной деятельности</c:v>
                </c:pt>
                <c:pt idx="1">
                  <c:v>Рынок товарной аквакультуры</c:v>
                </c:pt>
                <c:pt idx="2">
                  <c:v>Рынок капитального строительства</c:v>
                </c:pt>
                <c:pt idx="3">
                  <c:v>Рынок вылова водных биоресурсов</c:v>
                </c:pt>
                <c:pt idx="4">
                  <c:v>Рынок переработки водных биоресурсов</c:v>
                </c:pt>
                <c:pt idx="5">
                  <c:v>Рынок по благоустройству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по содержанию и ремонту в многоквартирном доме</c:v>
                </c:pt>
                <c:pt idx="8">
                  <c:v>Рынок архитектурно-строительного проектирования</c:v>
                </c:pt>
                <c:pt idx="9">
                  <c:v>Рынок жилищного строительства </c:v>
                </c:pt>
                <c:pt idx="10">
                  <c:v>Рынок детского отдыха и оздоровления</c:v>
                </c:pt>
                <c:pt idx="11">
                  <c:v>Рынок социальных услуг</c:v>
                </c:pt>
                <c:pt idx="12">
                  <c:v>Рынок племенного животноводства</c:v>
                </c:pt>
                <c:pt idx="13">
                  <c:v>Рынок легкой промышленности</c:v>
                </c:pt>
                <c:pt idx="14">
                  <c:v>Рынок по сбору и транспортированию ТКО</c:v>
                </c:pt>
                <c:pt idx="15">
                  <c:v>Рынок семеноводства</c:v>
                </c:pt>
                <c:pt idx="16">
                  <c:v>Рынок среднего профобразования</c:v>
                </c:pt>
                <c:pt idx="17">
                  <c:v>Рынок  по перевозке пассажиров по муниципальным маршрутам</c:v>
                </c:pt>
                <c:pt idx="18">
                  <c:v>Рынок общего образования</c:v>
                </c:pt>
                <c:pt idx="19">
                  <c:v>Рынок по перевозке пассажиров по межмуниципальным маршрутам</c:v>
                </c:pt>
                <c:pt idx="20">
                  <c:v>Рынок теплоснабжения</c:v>
                </c:pt>
                <c:pt idx="21">
                  <c:v>Рынок производства кирпича</c:v>
                </c:pt>
                <c:pt idx="22">
                  <c:v>Рынок добычи полезных ископаемых</c:v>
                </c:pt>
                <c:pt idx="23">
                  <c:v>Рынок дополнительного образования</c:v>
                </c:pt>
                <c:pt idx="24">
                  <c:v>Рынок обработки древесины</c:v>
                </c:pt>
                <c:pt idx="25">
                  <c:v>Рынок дошкольного образования</c:v>
                </c:pt>
                <c:pt idx="26">
                  <c:v>Рынок производства бетона</c:v>
                </c:pt>
                <c:pt idx="27">
                  <c:v>Рынок производства электроэнергии</c:v>
                </c:pt>
                <c:pt idx="28">
                  <c:v>Рынок купли-продажи электроэнергии</c:v>
                </c:pt>
                <c:pt idx="29">
                  <c:v>Рынок поставки сжиженного газа в баллонах</c:v>
                </c:pt>
                <c:pt idx="30">
                  <c:v>Рынок легкового такси</c:v>
                </c:pt>
                <c:pt idx="31">
                  <c:v>Рынок услуг связи</c:v>
                </c:pt>
                <c:pt idx="32">
                  <c:v>Рынок розничной торговли лекарственными препаратами</c:v>
                </c:pt>
              </c:strCache>
            </c:strRef>
          </c:cat>
          <c:val>
            <c:numRef>
              <c:f>'[Диаграмма в Microsoft Word]Лист1'!$B$2:$B$34</c:f>
              <c:numCache>
                <c:formatCode>0.0%</c:formatCode>
                <c:ptCount val="33"/>
                <c:pt idx="0">
                  <c:v>0.255</c:v>
                </c:pt>
                <c:pt idx="1">
                  <c:v>0.375</c:v>
                </c:pt>
                <c:pt idx="2">
                  <c:v>0.38700000000000001</c:v>
                </c:pt>
                <c:pt idx="3">
                  <c:v>0.39200000000000002</c:v>
                </c:pt>
                <c:pt idx="4">
                  <c:v>0.39700000000000002</c:v>
                </c:pt>
                <c:pt idx="5" formatCode="0%">
                  <c:v>0.4</c:v>
                </c:pt>
                <c:pt idx="6">
                  <c:v>0.40500000000000003</c:v>
                </c:pt>
                <c:pt idx="7">
                  <c:v>0.41399999999999998</c:v>
                </c:pt>
                <c:pt idx="8">
                  <c:v>0.42299999999999999</c:v>
                </c:pt>
                <c:pt idx="9">
                  <c:v>0.45200000000000001</c:v>
                </c:pt>
                <c:pt idx="10">
                  <c:v>0.45900000000000002</c:v>
                </c:pt>
                <c:pt idx="11">
                  <c:v>0.48399999999999999</c:v>
                </c:pt>
                <c:pt idx="12">
                  <c:v>0.495</c:v>
                </c:pt>
                <c:pt idx="13">
                  <c:v>0.50600000000000001</c:v>
                </c:pt>
                <c:pt idx="14">
                  <c:v>0.51100000000000001</c:v>
                </c:pt>
                <c:pt idx="15">
                  <c:v>0.52</c:v>
                </c:pt>
                <c:pt idx="16">
                  <c:v>0.52200000000000002</c:v>
                </c:pt>
                <c:pt idx="17">
                  <c:v>0.53600000000000003</c:v>
                </c:pt>
                <c:pt idx="18">
                  <c:v>0.54100000000000004</c:v>
                </c:pt>
                <c:pt idx="19">
                  <c:v>0.58099999999999996</c:v>
                </c:pt>
                <c:pt idx="20">
                  <c:v>0.58699999999999997</c:v>
                </c:pt>
                <c:pt idx="21">
                  <c:v>0.59099999999999997</c:v>
                </c:pt>
                <c:pt idx="22">
                  <c:v>0.59699999999999998</c:v>
                </c:pt>
                <c:pt idx="23">
                  <c:v>0.60299999999999998</c:v>
                </c:pt>
                <c:pt idx="24">
                  <c:v>0.60599999999999998</c:v>
                </c:pt>
                <c:pt idx="25">
                  <c:v>0.625</c:v>
                </c:pt>
                <c:pt idx="26">
                  <c:v>0.64700000000000002</c:v>
                </c:pt>
                <c:pt idx="27">
                  <c:v>0.65300000000000002</c:v>
                </c:pt>
                <c:pt idx="28">
                  <c:v>0.69199999999999995</c:v>
                </c:pt>
                <c:pt idx="29">
                  <c:v>0.70099999999999996</c:v>
                </c:pt>
                <c:pt idx="30">
                  <c:v>0.71299999999999997</c:v>
                </c:pt>
                <c:pt idx="31">
                  <c:v>0.72299999999999998</c:v>
                </c:pt>
                <c:pt idx="32" formatCode="0%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B3-4043-BB90-5F9A5CD38EBE}"/>
            </c:ext>
          </c:extLst>
        </c:ser>
        <c:ser>
          <c:idx val="1"/>
          <c:order val="1"/>
          <c:tx>
            <c:strRef>
              <c:f>'[Диаграмма в Microsoft Word]Лист1'!$C$1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Word]Лист1'!$A$2:$A$34</c:f>
              <c:strCache>
                <c:ptCount val="33"/>
                <c:pt idx="0">
                  <c:v>Рынок дорожной деятельности</c:v>
                </c:pt>
                <c:pt idx="1">
                  <c:v>Рынок товарной аквакультуры</c:v>
                </c:pt>
                <c:pt idx="2">
                  <c:v>Рынок капитального строительства</c:v>
                </c:pt>
                <c:pt idx="3">
                  <c:v>Рынок вылова водных биоресурсов</c:v>
                </c:pt>
                <c:pt idx="4">
                  <c:v>Рынок переработки водных биоресурсов</c:v>
                </c:pt>
                <c:pt idx="5">
                  <c:v>Рынок по благоустройству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по содержанию и ремонту в многоквартирном доме</c:v>
                </c:pt>
                <c:pt idx="8">
                  <c:v>Рынок архитектурно-строительного проектирования</c:v>
                </c:pt>
                <c:pt idx="9">
                  <c:v>Рынок жилищного строительства </c:v>
                </c:pt>
                <c:pt idx="10">
                  <c:v>Рынок детского отдыха и оздоровления</c:v>
                </c:pt>
                <c:pt idx="11">
                  <c:v>Рынок социальных услуг</c:v>
                </c:pt>
                <c:pt idx="12">
                  <c:v>Рынок племенного животноводства</c:v>
                </c:pt>
                <c:pt idx="13">
                  <c:v>Рынок легкой промышленности</c:v>
                </c:pt>
                <c:pt idx="14">
                  <c:v>Рынок по сбору и транспортированию ТКО</c:v>
                </c:pt>
                <c:pt idx="15">
                  <c:v>Рынок семеноводства</c:v>
                </c:pt>
                <c:pt idx="16">
                  <c:v>Рынок среднего профобразования</c:v>
                </c:pt>
                <c:pt idx="17">
                  <c:v>Рынок  по перевозке пассажиров по муниципальным маршрутам</c:v>
                </c:pt>
                <c:pt idx="18">
                  <c:v>Рынок общего образования</c:v>
                </c:pt>
                <c:pt idx="19">
                  <c:v>Рынок по перевозке пассажиров по межмуниципальным маршрутам</c:v>
                </c:pt>
                <c:pt idx="20">
                  <c:v>Рынок теплоснабжения</c:v>
                </c:pt>
                <c:pt idx="21">
                  <c:v>Рынок производства кирпича</c:v>
                </c:pt>
                <c:pt idx="22">
                  <c:v>Рынок добычи полезных ископаемых</c:v>
                </c:pt>
                <c:pt idx="23">
                  <c:v>Рынок дополнительного образования</c:v>
                </c:pt>
                <c:pt idx="24">
                  <c:v>Рынок обработки древесины</c:v>
                </c:pt>
                <c:pt idx="25">
                  <c:v>Рынок дошкольного образования</c:v>
                </c:pt>
                <c:pt idx="26">
                  <c:v>Рынок производства бетона</c:v>
                </c:pt>
                <c:pt idx="27">
                  <c:v>Рынок производства электроэнергии</c:v>
                </c:pt>
                <c:pt idx="28">
                  <c:v>Рынок купли-продажи электроэнергии</c:v>
                </c:pt>
                <c:pt idx="29">
                  <c:v>Рынок поставки сжиженного газа в баллонах</c:v>
                </c:pt>
                <c:pt idx="30">
                  <c:v>Рынок легкового такси</c:v>
                </c:pt>
                <c:pt idx="31">
                  <c:v>Рынок услуг связи</c:v>
                </c:pt>
                <c:pt idx="32">
                  <c:v>Рынок розничной торговли лекарственными препаратами</c:v>
                </c:pt>
              </c:strCache>
            </c:strRef>
          </c:cat>
          <c:val>
            <c:numRef>
              <c:f>'[Диаграмма в Microsoft Word]Лист1'!$C$2:$C$34</c:f>
              <c:numCache>
                <c:formatCode>0.0%</c:formatCode>
                <c:ptCount val="33"/>
                <c:pt idx="0">
                  <c:v>0.745</c:v>
                </c:pt>
                <c:pt idx="1">
                  <c:v>0.625</c:v>
                </c:pt>
                <c:pt idx="2">
                  <c:v>0.61299999999999999</c:v>
                </c:pt>
                <c:pt idx="3">
                  <c:v>0.60799999999999998</c:v>
                </c:pt>
                <c:pt idx="4">
                  <c:v>0.60299999999999998</c:v>
                </c:pt>
                <c:pt idx="5" formatCode="0%">
                  <c:v>0.6</c:v>
                </c:pt>
                <c:pt idx="6">
                  <c:v>0.59499999999999997</c:v>
                </c:pt>
                <c:pt idx="7">
                  <c:v>0.58599999999999997</c:v>
                </c:pt>
                <c:pt idx="8">
                  <c:v>0.57699999999999996</c:v>
                </c:pt>
                <c:pt idx="9">
                  <c:v>0.54800000000000004</c:v>
                </c:pt>
                <c:pt idx="10">
                  <c:v>0.54100000000000004</c:v>
                </c:pt>
                <c:pt idx="11">
                  <c:v>0.51600000000000001</c:v>
                </c:pt>
                <c:pt idx="12">
                  <c:v>0.505</c:v>
                </c:pt>
                <c:pt idx="13">
                  <c:v>0.49399999999999999</c:v>
                </c:pt>
                <c:pt idx="14">
                  <c:v>0.48899999999999999</c:v>
                </c:pt>
                <c:pt idx="15">
                  <c:v>0.48</c:v>
                </c:pt>
                <c:pt idx="16">
                  <c:v>0.47799999999999998</c:v>
                </c:pt>
                <c:pt idx="17">
                  <c:v>0.46400000000000002</c:v>
                </c:pt>
                <c:pt idx="18">
                  <c:v>0.45900000000000002</c:v>
                </c:pt>
                <c:pt idx="19">
                  <c:v>0.41899999999999998</c:v>
                </c:pt>
                <c:pt idx="20">
                  <c:v>0.41299999999999998</c:v>
                </c:pt>
                <c:pt idx="21">
                  <c:v>0.40899999999999997</c:v>
                </c:pt>
                <c:pt idx="22">
                  <c:v>0.40300000000000002</c:v>
                </c:pt>
                <c:pt idx="23">
                  <c:v>0.39700000000000002</c:v>
                </c:pt>
                <c:pt idx="24">
                  <c:v>0.39400000000000002</c:v>
                </c:pt>
                <c:pt idx="25">
                  <c:v>0.375</c:v>
                </c:pt>
                <c:pt idx="26">
                  <c:v>0.35299999999999998</c:v>
                </c:pt>
                <c:pt idx="27">
                  <c:v>0.34699999999999998</c:v>
                </c:pt>
                <c:pt idx="28">
                  <c:v>0.308</c:v>
                </c:pt>
                <c:pt idx="29">
                  <c:v>0.29899999999999999</c:v>
                </c:pt>
                <c:pt idx="30">
                  <c:v>0.28699999999999998</c:v>
                </c:pt>
                <c:pt idx="31">
                  <c:v>0.27700000000000002</c:v>
                </c:pt>
                <c:pt idx="32" formatCode="0%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B3-4043-BB90-5F9A5CD38E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overlap val="100"/>
        <c:axId val="222220432"/>
        <c:axId val="222222784"/>
      </c:barChart>
      <c:catAx>
        <c:axId val="222220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2222784"/>
        <c:crosses val="autoZero"/>
        <c:auto val="1"/>
        <c:lblAlgn val="ctr"/>
        <c:lblOffset val="100"/>
        <c:tickMarkSkip val="2"/>
        <c:noMultiLvlLbl val="0"/>
      </c:catAx>
      <c:valAx>
        <c:axId val="222222784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222220432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895228331571973"/>
          <c:y val="6.4799957437752714E-2"/>
          <c:w val="0.44246544884866706"/>
          <c:h val="0.8564552741718095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" lastClr="FFFFFF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легкового такси</c:v>
                </c:pt>
                <c:pt idx="1">
                  <c:v>Рынок услуг связи</c:v>
                </c:pt>
                <c:pt idx="2">
                  <c:v>Рынок  по перевозке пассажиров по муниципальным маршрутам</c:v>
                </c:pt>
                <c:pt idx="3">
                  <c:v>Рынок поставки сжиженного газа в баллонах</c:v>
                </c:pt>
                <c:pt idx="4">
                  <c:v>Рынок по перевозке пассажиров по межмуниципальным маршрутам</c:v>
                </c:pt>
                <c:pt idx="5">
                  <c:v>Рынок общего образования</c:v>
                </c:pt>
                <c:pt idx="6">
                  <c:v>Рынок дошкольного образования</c:v>
                </c:pt>
                <c:pt idx="7">
                  <c:v>Рынок производства бетона</c:v>
                </c:pt>
                <c:pt idx="8">
                  <c:v>Рынок производства кирпича</c:v>
                </c:pt>
                <c:pt idx="9">
                  <c:v>Рынок добычи полезных ископаемых</c:v>
                </c:pt>
                <c:pt idx="10">
                  <c:v>Рынок производства электроэнергии</c:v>
                </c:pt>
                <c:pt idx="11">
                  <c:v>Рынок семеноводства</c:v>
                </c:pt>
                <c:pt idx="12">
                  <c:v>Рынок розничной торговли лекарственными препаратами</c:v>
                </c:pt>
                <c:pt idx="13">
                  <c:v>Рынок обработки древесины</c:v>
                </c:pt>
                <c:pt idx="14">
                  <c:v>Рынок социальных услуг</c:v>
                </c:pt>
                <c:pt idx="15">
                  <c:v>Рынок купли-продажи электроэнергии</c:v>
                </c:pt>
                <c:pt idx="16">
                  <c:v>Рынок дополнительного образования</c:v>
                </c:pt>
                <c:pt idx="17">
                  <c:v>Рынок легкой промышленности</c:v>
                </c:pt>
                <c:pt idx="18">
                  <c:v>Рынок среднего профобразования</c:v>
                </c:pt>
                <c:pt idx="19">
                  <c:v>Рынок по сбору и транспортированию ТКО</c:v>
                </c:pt>
                <c:pt idx="20">
                  <c:v>Рынок теплоснабжения</c:v>
                </c:pt>
                <c:pt idx="21">
                  <c:v>Рынок племенного животноводства</c:v>
                </c:pt>
                <c:pt idx="22">
                  <c:v>Рынок психолого-педагогического сопровождения детей с ОВЗ</c:v>
                </c:pt>
                <c:pt idx="23">
                  <c:v>Рынок по благоустройству</c:v>
                </c:pt>
                <c:pt idx="24">
                  <c:v>Рынок архитектурно-строительного проектирования</c:v>
                </c:pt>
                <c:pt idx="25">
                  <c:v>Рынок детского отдыха и оздоровления</c:v>
                </c:pt>
                <c:pt idx="26">
                  <c:v>Рынок жилищного строительства </c:v>
                </c:pt>
                <c:pt idx="27">
                  <c:v>Рынок вылова водных биоресурсов</c:v>
                </c:pt>
                <c:pt idx="28">
                  <c:v>Рынок переработки водных биоресурсов</c:v>
                </c:pt>
                <c:pt idx="29">
                  <c:v>Рынок по содержанию и ремонту в многоквартирном доме</c:v>
                </c:pt>
                <c:pt idx="30">
                  <c:v>Рынок капитального строительства</c:v>
                </c:pt>
                <c:pt idx="31">
                  <c:v>Рынок товарной аквакультуры</c:v>
                </c:pt>
                <c:pt idx="32">
                  <c:v>Рынок дорожной деятельности</c:v>
                </c:pt>
              </c:strCache>
            </c:strRef>
          </c:cat>
          <c:val>
            <c:numRef>
              <c:f>Лист1!$B$2:$B$34</c:f>
              <c:numCache>
                <c:formatCode>0.0%</c:formatCode>
                <c:ptCount val="33"/>
                <c:pt idx="0" formatCode="0%">
                  <c:v>0.68</c:v>
                </c:pt>
                <c:pt idx="1">
                  <c:v>0.63300000000000001</c:v>
                </c:pt>
                <c:pt idx="2">
                  <c:v>0.60099999999999998</c:v>
                </c:pt>
                <c:pt idx="3" formatCode="0%">
                  <c:v>0.59</c:v>
                </c:pt>
                <c:pt idx="4">
                  <c:v>0.56299999999999994</c:v>
                </c:pt>
                <c:pt idx="5">
                  <c:v>0.55400000000000005</c:v>
                </c:pt>
                <c:pt idx="6">
                  <c:v>0.52700000000000002</c:v>
                </c:pt>
                <c:pt idx="7">
                  <c:v>0.52700000000000002</c:v>
                </c:pt>
                <c:pt idx="8" formatCode="0%">
                  <c:v>0.51</c:v>
                </c:pt>
                <c:pt idx="9">
                  <c:v>0.50800000000000001</c:v>
                </c:pt>
                <c:pt idx="10">
                  <c:v>0.499</c:v>
                </c:pt>
                <c:pt idx="11">
                  <c:v>0.46800000000000003</c:v>
                </c:pt>
                <c:pt idx="12">
                  <c:v>0.46500000000000002</c:v>
                </c:pt>
                <c:pt idx="13">
                  <c:v>0.45500000000000002</c:v>
                </c:pt>
                <c:pt idx="14">
                  <c:v>0.45100000000000001</c:v>
                </c:pt>
                <c:pt idx="15">
                  <c:v>0.44900000000000001</c:v>
                </c:pt>
                <c:pt idx="16" formatCode="0%">
                  <c:v>0.44</c:v>
                </c:pt>
                <c:pt idx="17">
                  <c:v>0.439</c:v>
                </c:pt>
                <c:pt idx="18">
                  <c:v>0.436</c:v>
                </c:pt>
                <c:pt idx="19">
                  <c:v>0.42199999999999999</c:v>
                </c:pt>
                <c:pt idx="20" formatCode="0%">
                  <c:v>0.4</c:v>
                </c:pt>
                <c:pt idx="21">
                  <c:v>0.39300000000000002</c:v>
                </c:pt>
                <c:pt idx="22">
                  <c:v>0.38900000000000001</c:v>
                </c:pt>
                <c:pt idx="23">
                  <c:v>0.38300000000000001</c:v>
                </c:pt>
                <c:pt idx="24">
                  <c:v>0.36499999999999999</c:v>
                </c:pt>
                <c:pt idx="25" formatCode="0%">
                  <c:v>0.35</c:v>
                </c:pt>
                <c:pt idx="26">
                  <c:v>0.34899999999999998</c:v>
                </c:pt>
                <c:pt idx="27">
                  <c:v>0.34399999999999997</c:v>
                </c:pt>
                <c:pt idx="28">
                  <c:v>0.33600000000000002</c:v>
                </c:pt>
                <c:pt idx="29">
                  <c:v>0.33500000000000002</c:v>
                </c:pt>
                <c:pt idx="30" formatCode="0%">
                  <c:v>0.33</c:v>
                </c:pt>
                <c:pt idx="31">
                  <c:v>0.314</c:v>
                </c:pt>
                <c:pt idx="32">
                  <c:v>0.246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9A-4969-835F-6163478DF23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" lastClr="FFFFFF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 Narrow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легкового такси</c:v>
                </c:pt>
                <c:pt idx="1">
                  <c:v>Рынок услуг связи</c:v>
                </c:pt>
                <c:pt idx="2">
                  <c:v>Рынок  по перевозке пассажиров по муниципальным маршрутам</c:v>
                </c:pt>
                <c:pt idx="3">
                  <c:v>Рынок поставки сжиженного газа в баллонах</c:v>
                </c:pt>
                <c:pt idx="4">
                  <c:v>Рынок по перевозке пассажиров по межмуниципальным маршрутам</c:v>
                </c:pt>
                <c:pt idx="5">
                  <c:v>Рынок общего образования</c:v>
                </c:pt>
                <c:pt idx="6">
                  <c:v>Рынок дошкольного образования</c:v>
                </c:pt>
                <c:pt idx="7">
                  <c:v>Рынок производства бетона</c:v>
                </c:pt>
                <c:pt idx="8">
                  <c:v>Рынок производства кирпича</c:v>
                </c:pt>
                <c:pt idx="9">
                  <c:v>Рынок добычи полезных ископаемых</c:v>
                </c:pt>
                <c:pt idx="10">
                  <c:v>Рынок производства электроэнергии</c:v>
                </c:pt>
                <c:pt idx="11">
                  <c:v>Рынок семеноводства</c:v>
                </c:pt>
                <c:pt idx="12">
                  <c:v>Рынок розничной торговли лекарственными препаратами</c:v>
                </c:pt>
                <c:pt idx="13">
                  <c:v>Рынок обработки древесины</c:v>
                </c:pt>
                <c:pt idx="14">
                  <c:v>Рынок социальных услуг</c:v>
                </c:pt>
                <c:pt idx="15">
                  <c:v>Рынок купли-продажи электроэнергии</c:v>
                </c:pt>
                <c:pt idx="16">
                  <c:v>Рынок дополнительного образования</c:v>
                </c:pt>
                <c:pt idx="17">
                  <c:v>Рынок легкой промышленности</c:v>
                </c:pt>
                <c:pt idx="18">
                  <c:v>Рынок среднего профобразования</c:v>
                </c:pt>
                <c:pt idx="19">
                  <c:v>Рынок по сбору и транспортированию ТКО</c:v>
                </c:pt>
                <c:pt idx="20">
                  <c:v>Рынок теплоснабжения</c:v>
                </c:pt>
                <c:pt idx="21">
                  <c:v>Рынок племенного животноводства</c:v>
                </c:pt>
                <c:pt idx="22">
                  <c:v>Рынок психолого-педагогического сопровождения детей с ОВЗ</c:v>
                </c:pt>
                <c:pt idx="23">
                  <c:v>Рынок по благоустройству</c:v>
                </c:pt>
                <c:pt idx="24">
                  <c:v>Рынок архитектурно-строительного проектирования</c:v>
                </c:pt>
                <c:pt idx="25">
                  <c:v>Рынок детского отдыха и оздоровления</c:v>
                </c:pt>
                <c:pt idx="26">
                  <c:v>Рынок жилищного строительства </c:v>
                </c:pt>
                <c:pt idx="27">
                  <c:v>Рынок вылова водных биоресурсов</c:v>
                </c:pt>
                <c:pt idx="28">
                  <c:v>Рынок переработки водных биоресурсов</c:v>
                </c:pt>
                <c:pt idx="29">
                  <c:v>Рынок по содержанию и ремонту в многоквартирном доме</c:v>
                </c:pt>
                <c:pt idx="30">
                  <c:v>Рынок капитального строительства</c:v>
                </c:pt>
                <c:pt idx="31">
                  <c:v>Рынок товарной аквакультуры</c:v>
                </c:pt>
                <c:pt idx="32">
                  <c:v>Рынок дорожной деятельности</c:v>
                </c:pt>
              </c:strCache>
            </c:strRef>
          </c:cat>
          <c:val>
            <c:numRef>
              <c:f>Лист1!$C$2:$C$34</c:f>
              <c:numCache>
                <c:formatCode>0.0%</c:formatCode>
                <c:ptCount val="33"/>
                <c:pt idx="0" formatCode="0%">
                  <c:v>0.32</c:v>
                </c:pt>
                <c:pt idx="1">
                  <c:v>0.36699999999999999</c:v>
                </c:pt>
                <c:pt idx="2">
                  <c:v>0.39900000000000002</c:v>
                </c:pt>
                <c:pt idx="3" formatCode="0%">
                  <c:v>0.41</c:v>
                </c:pt>
                <c:pt idx="4">
                  <c:v>0.437</c:v>
                </c:pt>
                <c:pt idx="5">
                  <c:v>0.44600000000000001</c:v>
                </c:pt>
                <c:pt idx="6">
                  <c:v>0.47299999999999998</c:v>
                </c:pt>
                <c:pt idx="7">
                  <c:v>0.47299999999999998</c:v>
                </c:pt>
                <c:pt idx="8" formatCode="0%">
                  <c:v>0.49</c:v>
                </c:pt>
                <c:pt idx="9">
                  <c:v>0.49199999999999999</c:v>
                </c:pt>
                <c:pt idx="10">
                  <c:v>0.501</c:v>
                </c:pt>
                <c:pt idx="11">
                  <c:v>0.53200000000000003</c:v>
                </c:pt>
                <c:pt idx="12">
                  <c:v>0.53500000000000003</c:v>
                </c:pt>
                <c:pt idx="13">
                  <c:v>0.54500000000000004</c:v>
                </c:pt>
                <c:pt idx="14">
                  <c:v>0.54900000000000004</c:v>
                </c:pt>
                <c:pt idx="15">
                  <c:v>0.55100000000000005</c:v>
                </c:pt>
                <c:pt idx="16" formatCode="0%">
                  <c:v>0.56000000000000005</c:v>
                </c:pt>
                <c:pt idx="17">
                  <c:v>0.56100000000000005</c:v>
                </c:pt>
                <c:pt idx="18">
                  <c:v>0.56399999999999995</c:v>
                </c:pt>
                <c:pt idx="19">
                  <c:v>0.57799999999999996</c:v>
                </c:pt>
                <c:pt idx="20" formatCode="0%">
                  <c:v>0.6</c:v>
                </c:pt>
                <c:pt idx="21">
                  <c:v>0.60699999999999998</c:v>
                </c:pt>
                <c:pt idx="22">
                  <c:v>0.61099999999999999</c:v>
                </c:pt>
                <c:pt idx="23">
                  <c:v>0.61699999999999999</c:v>
                </c:pt>
                <c:pt idx="24">
                  <c:v>0.63500000000000001</c:v>
                </c:pt>
                <c:pt idx="25" formatCode="0%">
                  <c:v>0.65</c:v>
                </c:pt>
                <c:pt idx="26">
                  <c:v>0.65100000000000002</c:v>
                </c:pt>
                <c:pt idx="27">
                  <c:v>0.65600000000000003</c:v>
                </c:pt>
                <c:pt idx="28">
                  <c:v>0.66400000000000003</c:v>
                </c:pt>
                <c:pt idx="29">
                  <c:v>0.66500000000000004</c:v>
                </c:pt>
                <c:pt idx="30" formatCode="0%">
                  <c:v>0.67</c:v>
                </c:pt>
                <c:pt idx="31">
                  <c:v>0.68600000000000005</c:v>
                </c:pt>
                <c:pt idx="32">
                  <c:v>0.754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9A-4969-835F-6163478DF23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5"/>
        <c:overlap val="100"/>
        <c:axId val="222221216"/>
        <c:axId val="222220824"/>
      </c:barChart>
      <c:catAx>
        <c:axId val="2222212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pPr>
            <a:endParaRPr lang="ru-RU"/>
          </a:p>
        </c:txPr>
        <c:crossAx val="222220824"/>
        <c:crosses val="autoZero"/>
        <c:auto val="1"/>
        <c:lblAlgn val="ctr"/>
        <c:lblOffset val="100"/>
        <c:noMultiLvlLbl val="0"/>
      </c:catAx>
      <c:valAx>
        <c:axId val="222220824"/>
        <c:scaling>
          <c:orientation val="minMax"/>
          <c:max val="1"/>
        </c:scaling>
        <c:delete val="1"/>
        <c:axPos val="t"/>
        <c:numFmt formatCode="0%" sourceLinked="1"/>
        <c:majorTickMark val="none"/>
        <c:minorTickMark val="none"/>
        <c:tickLblPos val="none"/>
        <c:crossAx val="222221216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</a:ln>
    <a:effectLst/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4897067530386925"/>
          <c:y val="1.8717601416595422E-2"/>
          <c:w val="0.42524570751924218"/>
          <c:h val="0.9074264837870759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006699"/>
            </a:solidFill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" lastClr="FFFFFF"/>
                </a:solidFill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розничной торговли лекарственными препаратами</c:v>
                </c:pt>
                <c:pt idx="1">
                  <c:v>Рынок легкового такси</c:v>
                </c:pt>
                <c:pt idx="2">
                  <c:v>Рынок услуг связи</c:v>
                </c:pt>
                <c:pt idx="3">
                  <c:v>Рынок поставки сжиженного газа в баллонах</c:v>
                </c:pt>
                <c:pt idx="4">
                  <c:v>Рынок производства бетона</c:v>
                </c:pt>
                <c:pt idx="5">
                  <c:v>Рынок дошкольного образования</c:v>
                </c:pt>
                <c:pt idx="6">
                  <c:v>Рынок жилищного строительства </c:v>
                </c:pt>
                <c:pt idx="7">
                  <c:v>Рынок  по перевозке пассажиров по муниципальным маршрутам</c:v>
                </c:pt>
                <c:pt idx="8">
                  <c:v>Рынок производства кирпича</c:v>
                </c:pt>
                <c:pt idx="9">
                  <c:v>Рынок обработки древесины</c:v>
                </c:pt>
                <c:pt idx="10">
                  <c:v>Рынок по перевозке пассажиров по межмуниципальным маршрутам</c:v>
                </c:pt>
                <c:pt idx="11">
                  <c:v>Рынок добычи полезных ископаемых</c:v>
                </c:pt>
                <c:pt idx="12">
                  <c:v>Рынок дополнительного образования</c:v>
                </c:pt>
                <c:pt idx="13">
                  <c:v>Рынок общего образования</c:v>
                </c:pt>
                <c:pt idx="14">
                  <c:v>Рынок среднего профобразования</c:v>
                </c:pt>
                <c:pt idx="15">
                  <c:v>Рынок легкой промышленности</c:v>
                </c:pt>
                <c:pt idx="16">
                  <c:v>Рынок производства электроэнергии</c:v>
                </c:pt>
                <c:pt idx="17">
                  <c:v>Рынок купли-продажи электроэнергии</c:v>
                </c:pt>
                <c:pt idx="18">
                  <c:v>Рынок семеноводства</c:v>
                </c:pt>
                <c:pt idx="19">
                  <c:v>Рынок социальных услуг</c:v>
                </c:pt>
                <c:pt idx="20">
                  <c:v>Рынок теплоснабжения</c:v>
                </c:pt>
                <c:pt idx="21">
                  <c:v>Рынок племенного животноводства</c:v>
                </c:pt>
                <c:pt idx="22">
                  <c:v>Рынок детского отдыха и оздоровления</c:v>
                </c:pt>
                <c:pt idx="23">
                  <c:v>Рынок психолого-педагогического сопровождения детей с ОВЗ</c:v>
                </c:pt>
                <c:pt idx="24">
                  <c:v>Рынок архитектурно-строительного проектирования</c:v>
                </c:pt>
                <c:pt idx="25">
                  <c:v>Рынок капитального строительства</c:v>
                </c:pt>
                <c:pt idx="26">
                  <c:v>Рынок по сбору и транспортированию ТКО</c:v>
                </c:pt>
                <c:pt idx="27">
                  <c:v>Рынок вылова водных биоресурсов</c:v>
                </c:pt>
                <c:pt idx="28">
                  <c:v>Рынок по благоустройству</c:v>
                </c:pt>
                <c:pt idx="29">
                  <c:v>Рынок переработки водных биоресурсов</c:v>
                </c:pt>
                <c:pt idx="30">
                  <c:v>Рынок по содержанию и ремонту в многоквартирном доме</c:v>
                </c:pt>
                <c:pt idx="31">
                  <c:v>Рынок товарной аквакультуры</c:v>
                </c:pt>
                <c:pt idx="32">
                  <c:v>Рынок дорожной деятельности</c:v>
                </c:pt>
              </c:strCache>
            </c:strRef>
          </c:cat>
          <c:val>
            <c:numRef>
              <c:f>Лист1!$B$2:$B$34</c:f>
              <c:numCache>
                <c:formatCode>0.0%</c:formatCode>
                <c:ptCount val="33"/>
                <c:pt idx="0">
                  <c:v>0.82199999999999995</c:v>
                </c:pt>
                <c:pt idx="1">
                  <c:v>0.79700000000000004</c:v>
                </c:pt>
                <c:pt idx="2">
                  <c:v>0.76600000000000001</c:v>
                </c:pt>
                <c:pt idx="3">
                  <c:v>0.66700000000000004</c:v>
                </c:pt>
                <c:pt idx="4">
                  <c:v>0.629</c:v>
                </c:pt>
                <c:pt idx="5">
                  <c:v>0.60399999999999998</c:v>
                </c:pt>
                <c:pt idx="6" formatCode="0%">
                  <c:v>0.6</c:v>
                </c:pt>
                <c:pt idx="7">
                  <c:v>0.59699999999999998</c:v>
                </c:pt>
                <c:pt idx="8">
                  <c:v>0.59599999999999997</c:v>
                </c:pt>
                <c:pt idx="9">
                  <c:v>0.59299999999999997</c:v>
                </c:pt>
                <c:pt idx="10">
                  <c:v>0.58099999999999996</c:v>
                </c:pt>
                <c:pt idx="11">
                  <c:v>0.57099999999999995</c:v>
                </c:pt>
                <c:pt idx="12">
                  <c:v>0.56799999999999995</c:v>
                </c:pt>
                <c:pt idx="13">
                  <c:v>0.56599999999999995</c:v>
                </c:pt>
                <c:pt idx="14" formatCode="0%">
                  <c:v>0.54</c:v>
                </c:pt>
                <c:pt idx="15">
                  <c:v>0.53900000000000003</c:v>
                </c:pt>
                <c:pt idx="16">
                  <c:v>0.53100000000000003</c:v>
                </c:pt>
                <c:pt idx="17">
                  <c:v>0.51600000000000001</c:v>
                </c:pt>
                <c:pt idx="18">
                  <c:v>0.49</c:v>
                </c:pt>
                <c:pt idx="19" formatCode="0%">
                  <c:v>0.47</c:v>
                </c:pt>
                <c:pt idx="20">
                  <c:v>0.45500000000000002</c:v>
                </c:pt>
                <c:pt idx="21">
                  <c:v>0.439</c:v>
                </c:pt>
                <c:pt idx="22">
                  <c:v>0.437</c:v>
                </c:pt>
                <c:pt idx="23">
                  <c:v>0.432</c:v>
                </c:pt>
                <c:pt idx="24" formatCode="0%">
                  <c:v>0.42</c:v>
                </c:pt>
                <c:pt idx="25">
                  <c:v>0.41099999999999998</c:v>
                </c:pt>
                <c:pt idx="26">
                  <c:v>0.40500000000000003</c:v>
                </c:pt>
                <c:pt idx="27">
                  <c:v>0.39300000000000002</c:v>
                </c:pt>
                <c:pt idx="28">
                  <c:v>0.38600000000000001</c:v>
                </c:pt>
                <c:pt idx="29">
                  <c:v>0.38300000000000001</c:v>
                </c:pt>
                <c:pt idx="30">
                  <c:v>0.376</c:v>
                </c:pt>
                <c:pt idx="31">
                  <c:v>0.35499999999999998</c:v>
                </c:pt>
                <c:pt idx="32">
                  <c:v>0.26900000000000002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E5-4DBB-9F35-835D3AACE58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" lastClr="FFFFFF"/>
                </a:solidFill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розничной торговли лекарственными препаратами</c:v>
                </c:pt>
                <c:pt idx="1">
                  <c:v>Рынок легкового такси</c:v>
                </c:pt>
                <c:pt idx="2">
                  <c:v>Рынок услуг связи</c:v>
                </c:pt>
                <c:pt idx="3">
                  <c:v>Рынок поставки сжиженного газа в баллонах</c:v>
                </c:pt>
                <c:pt idx="4">
                  <c:v>Рынок производства бетона</c:v>
                </c:pt>
                <c:pt idx="5">
                  <c:v>Рынок дошкольного образования</c:v>
                </c:pt>
                <c:pt idx="6">
                  <c:v>Рынок жилищного строительства </c:v>
                </c:pt>
                <c:pt idx="7">
                  <c:v>Рынок  по перевозке пассажиров по муниципальным маршрутам</c:v>
                </c:pt>
                <c:pt idx="8">
                  <c:v>Рынок производства кирпича</c:v>
                </c:pt>
                <c:pt idx="9">
                  <c:v>Рынок обработки древесины</c:v>
                </c:pt>
                <c:pt idx="10">
                  <c:v>Рынок по перевозке пассажиров по межмуниципальным маршрутам</c:v>
                </c:pt>
                <c:pt idx="11">
                  <c:v>Рынок добычи полезных ископаемых</c:v>
                </c:pt>
                <c:pt idx="12">
                  <c:v>Рынок дополнительного образования</c:v>
                </c:pt>
                <c:pt idx="13">
                  <c:v>Рынок общего образования</c:v>
                </c:pt>
                <c:pt idx="14">
                  <c:v>Рынок среднего профобразования</c:v>
                </c:pt>
                <c:pt idx="15">
                  <c:v>Рынок легкой промышленности</c:v>
                </c:pt>
                <c:pt idx="16">
                  <c:v>Рынок производства электроэнергии</c:v>
                </c:pt>
                <c:pt idx="17">
                  <c:v>Рынок купли-продажи электроэнергии</c:v>
                </c:pt>
                <c:pt idx="18">
                  <c:v>Рынок семеноводства</c:v>
                </c:pt>
                <c:pt idx="19">
                  <c:v>Рынок социальных услуг</c:v>
                </c:pt>
                <c:pt idx="20">
                  <c:v>Рынок теплоснабжения</c:v>
                </c:pt>
                <c:pt idx="21">
                  <c:v>Рынок племенного животноводства</c:v>
                </c:pt>
                <c:pt idx="22">
                  <c:v>Рынок детского отдыха и оздоровления</c:v>
                </c:pt>
                <c:pt idx="23">
                  <c:v>Рынок психолого-педагогического сопровождения детей с ОВЗ</c:v>
                </c:pt>
                <c:pt idx="24">
                  <c:v>Рынок архитектурно-строительного проектирования</c:v>
                </c:pt>
                <c:pt idx="25">
                  <c:v>Рынок капитального строительства</c:v>
                </c:pt>
                <c:pt idx="26">
                  <c:v>Рынок по сбору и транспортированию ТКО</c:v>
                </c:pt>
                <c:pt idx="27">
                  <c:v>Рынок вылова водных биоресурсов</c:v>
                </c:pt>
                <c:pt idx="28">
                  <c:v>Рынок по благоустройству</c:v>
                </c:pt>
                <c:pt idx="29">
                  <c:v>Рынок переработки водных биоресурсов</c:v>
                </c:pt>
                <c:pt idx="30">
                  <c:v>Рынок по содержанию и ремонту в многоквартирном доме</c:v>
                </c:pt>
                <c:pt idx="31">
                  <c:v>Рынок товарной аквакультуры</c:v>
                </c:pt>
                <c:pt idx="32">
                  <c:v>Рынок дорожной деятельности</c:v>
                </c:pt>
              </c:strCache>
            </c:strRef>
          </c:cat>
          <c:val>
            <c:numRef>
              <c:f>Лист1!$C$2:$C$34</c:f>
              <c:numCache>
                <c:formatCode>0.0%</c:formatCode>
                <c:ptCount val="33"/>
                <c:pt idx="0">
                  <c:v>0.17799999999999999</c:v>
                </c:pt>
                <c:pt idx="1">
                  <c:v>0.20300000000000001</c:v>
                </c:pt>
                <c:pt idx="2">
                  <c:v>0.23400000000000001</c:v>
                </c:pt>
                <c:pt idx="3">
                  <c:v>0.33300000000000002</c:v>
                </c:pt>
                <c:pt idx="4">
                  <c:v>0.371</c:v>
                </c:pt>
                <c:pt idx="5">
                  <c:v>0.39600000000000002</c:v>
                </c:pt>
                <c:pt idx="6" formatCode="0%">
                  <c:v>0.4</c:v>
                </c:pt>
                <c:pt idx="7">
                  <c:v>0.40300000000000002</c:v>
                </c:pt>
                <c:pt idx="8">
                  <c:v>0.40400000000000003</c:v>
                </c:pt>
                <c:pt idx="9">
                  <c:v>0.40699999999999997</c:v>
                </c:pt>
                <c:pt idx="10">
                  <c:v>0.41899999999999998</c:v>
                </c:pt>
                <c:pt idx="11">
                  <c:v>0.42899999999999999</c:v>
                </c:pt>
                <c:pt idx="12">
                  <c:v>0.432</c:v>
                </c:pt>
                <c:pt idx="13">
                  <c:v>0.434</c:v>
                </c:pt>
                <c:pt idx="14" formatCode="0%">
                  <c:v>0.46</c:v>
                </c:pt>
                <c:pt idx="15">
                  <c:v>0.46100000000000002</c:v>
                </c:pt>
                <c:pt idx="16">
                  <c:v>0.46899999999999997</c:v>
                </c:pt>
                <c:pt idx="17">
                  <c:v>0.48399999999999999</c:v>
                </c:pt>
                <c:pt idx="18">
                  <c:v>0.51</c:v>
                </c:pt>
                <c:pt idx="19" formatCode="0%">
                  <c:v>0.53</c:v>
                </c:pt>
                <c:pt idx="20">
                  <c:v>0.54500000000000004</c:v>
                </c:pt>
                <c:pt idx="21">
                  <c:v>0.56100000000000005</c:v>
                </c:pt>
                <c:pt idx="22">
                  <c:v>0.56299999999999994</c:v>
                </c:pt>
                <c:pt idx="23">
                  <c:v>0.56799999999999995</c:v>
                </c:pt>
                <c:pt idx="24" formatCode="0%">
                  <c:v>0.57999999999999996</c:v>
                </c:pt>
                <c:pt idx="25">
                  <c:v>0.58899999999999997</c:v>
                </c:pt>
                <c:pt idx="26">
                  <c:v>0.59499999999999997</c:v>
                </c:pt>
                <c:pt idx="27">
                  <c:v>0.60699999999999998</c:v>
                </c:pt>
                <c:pt idx="28">
                  <c:v>0.61399999999999999</c:v>
                </c:pt>
                <c:pt idx="29">
                  <c:v>0.61699999999999999</c:v>
                </c:pt>
                <c:pt idx="30">
                  <c:v>0.624</c:v>
                </c:pt>
                <c:pt idx="31">
                  <c:v>0.64500000000000002</c:v>
                </c:pt>
                <c:pt idx="32">
                  <c:v>0.73099999999999998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E5-4DBB-9F35-835D3AACE58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5"/>
        <c:overlap val="100"/>
        <c:axId val="222225136"/>
        <c:axId val="222217688"/>
      </c:barChart>
      <c:catAx>
        <c:axId val="22222513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+mn-lt"/>
              </a:defRPr>
            </a:pPr>
            <a:endParaRPr lang="ru-RU"/>
          </a:p>
        </c:txPr>
        <c:crossAx val="222217688"/>
        <c:crosses val="autoZero"/>
        <c:auto val="1"/>
        <c:lblAlgn val="ctr"/>
        <c:lblOffset val="100"/>
        <c:noMultiLvlLbl val="0"/>
      </c:catAx>
      <c:valAx>
        <c:axId val="222217688"/>
        <c:scaling>
          <c:orientation val="minMax"/>
          <c:max val="1"/>
        </c:scaling>
        <c:delete val="1"/>
        <c:axPos val="t"/>
        <c:numFmt formatCode="0.0%" sourceLinked="1"/>
        <c:majorTickMark val="none"/>
        <c:minorTickMark val="none"/>
        <c:tickLblPos val="none"/>
        <c:crossAx val="222225136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1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8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2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1873F-1077-4FA5-A932-00D13DD861B4}" type="doc">
      <dgm:prSet loTypeId="urn:microsoft.com/office/officeart/2005/8/layout/orgChart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AD02312-44EA-4B8E-9856-063A37CC4D88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Установлена система поощрений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для муниципальных районов и городских округов Новосибирской области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 по результатам рейтинга.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Награждаются Почетной грамотой Губернатора Новосибирской области:</a:t>
          </a:r>
        </a:p>
      </dgm:t>
    </dgm:pt>
    <dgm:pt modelId="{51B42A9E-56CC-42D3-93D2-F4D22350937D}" type="parTrans" cxnId="{51EACCF7-D0E3-4654-B353-EBAA5AD54E06}">
      <dgm:prSet/>
      <dgm:spPr/>
      <dgm:t>
        <a:bodyPr/>
        <a:lstStyle/>
        <a:p>
          <a:endParaRPr lang="ru-RU"/>
        </a:p>
      </dgm:t>
    </dgm:pt>
    <dgm:pt modelId="{2C99313C-E00E-4110-B536-16D460B9CEBC}" type="sibTrans" cxnId="{51EACCF7-D0E3-4654-B353-EBAA5AD54E06}">
      <dgm:prSet/>
      <dgm:spPr/>
      <dgm:t>
        <a:bodyPr/>
        <a:lstStyle/>
        <a:p>
          <a:endParaRPr lang="ru-RU"/>
        </a:p>
      </dgm:t>
    </dgm:pt>
    <dgm:pt modelId="{646861F4-CB27-4881-B635-6F87935D4B8C}">
      <dgm:prSet custT="1"/>
      <dgm:spPr>
        <a:noFill/>
        <a:ln>
          <a:solidFill>
            <a:schemeClr val="accent3"/>
          </a:solidFill>
        </a:ln>
      </dgm:spPr>
      <dgm:t>
        <a:bodyPr/>
        <a:lstStyle/>
        <a:p>
          <a:pPr rtl="0"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</a:rPr>
            <a:t>муниципальные районы Новосибирской области за места с 1 по 5 </a:t>
          </a:r>
        </a:p>
      </dgm:t>
    </dgm:pt>
    <dgm:pt modelId="{5E4E6AE9-F17A-428D-A812-AA4F74CB1D7A}" type="parTrans" cxnId="{99254BC6-BACC-4040-B064-212E71FCC8F3}">
      <dgm:prSet/>
      <dgm:spPr/>
      <dgm:t>
        <a:bodyPr/>
        <a:lstStyle/>
        <a:p>
          <a:endParaRPr lang="ru-RU"/>
        </a:p>
      </dgm:t>
    </dgm:pt>
    <dgm:pt modelId="{B96C0D31-544C-4BA0-A2AC-A02F5AD7574D}" type="sibTrans" cxnId="{99254BC6-BACC-4040-B064-212E71FCC8F3}">
      <dgm:prSet/>
      <dgm:spPr/>
      <dgm:t>
        <a:bodyPr/>
        <a:lstStyle/>
        <a:p>
          <a:endParaRPr lang="ru-RU"/>
        </a:p>
      </dgm:t>
    </dgm:pt>
    <dgm:pt modelId="{5EF210EE-11DA-441A-A4DA-20DA04C4C808}">
      <dgm:prSet custT="1"/>
      <dgm:spPr>
        <a:noFill/>
        <a:ln>
          <a:solidFill>
            <a:schemeClr val="accent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</a:rPr>
            <a:t>городские округа Новосибирской области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</a:rPr>
            <a:t>за места с 1 по 2</a:t>
          </a:r>
          <a:endParaRPr lang="ru-RU" sz="1800" dirty="0">
            <a:solidFill>
              <a:schemeClr val="tx1"/>
            </a:solidFill>
          </a:endParaRPr>
        </a:p>
      </dgm:t>
    </dgm:pt>
    <dgm:pt modelId="{2A831831-EB42-401E-8126-1DAAB6599A29}" type="parTrans" cxnId="{FEAA3DFD-7F85-4F13-AA35-EE892D238BA0}">
      <dgm:prSet/>
      <dgm:spPr/>
      <dgm:t>
        <a:bodyPr/>
        <a:lstStyle/>
        <a:p>
          <a:endParaRPr lang="ru-RU"/>
        </a:p>
      </dgm:t>
    </dgm:pt>
    <dgm:pt modelId="{9B7FF132-9350-40FC-BD2A-93192F8CAD55}" type="sibTrans" cxnId="{FEAA3DFD-7F85-4F13-AA35-EE892D238BA0}">
      <dgm:prSet/>
      <dgm:spPr/>
      <dgm:t>
        <a:bodyPr/>
        <a:lstStyle/>
        <a:p>
          <a:endParaRPr lang="ru-RU"/>
        </a:p>
      </dgm:t>
    </dgm:pt>
    <dgm:pt modelId="{37FF1EF2-0372-4547-8E1C-949C45E2C1CC}" type="pres">
      <dgm:prSet presAssocID="{0D61873F-1077-4FA5-A932-00D13DD861B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9CC23D3-F56E-416B-BCD6-ADE8CF0B53C3}" type="pres">
      <dgm:prSet presAssocID="{5AD02312-44EA-4B8E-9856-063A37CC4D88}" presName="hierRoot1" presStyleCnt="0">
        <dgm:presLayoutVars>
          <dgm:hierBranch val="init"/>
        </dgm:presLayoutVars>
      </dgm:prSet>
      <dgm:spPr/>
    </dgm:pt>
    <dgm:pt modelId="{9FD9BA19-4ACC-4B77-9FB4-A082B0D8A51C}" type="pres">
      <dgm:prSet presAssocID="{5AD02312-44EA-4B8E-9856-063A37CC4D88}" presName="rootComposite1" presStyleCnt="0"/>
      <dgm:spPr/>
    </dgm:pt>
    <dgm:pt modelId="{44534E35-D10F-4F32-B392-8E8901AC1111}" type="pres">
      <dgm:prSet presAssocID="{5AD02312-44EA-4B8E-9856-063A37CC4D88}" presName="rootText1" presStyleLbl="node0" presStyleIdx="0" presStyleCnt="1" custScaleX="4231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FD3068-28C1-47B3-B4CE-B4D454E28C7F}" type="pres">
      <dgm:prSet presAssocID="{5AD02312-44EA-4B8E-9856-063A37CC4D8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DAEF656-DC1C-4EE1-A616-4F9B07A1ACFA}" type="pres">
      <dgm:prSet presAssocID="{5AD02312-44EA-4B8E-9856-063A37CC4D88}" presName="hierChild2" presStyleCnt="0"/>
      <dgm:spPr/>
    </dgm:pt>
    <dgm:pt modelId="{2EB6E8E3-9D49-4DD6-91F5-7CE168D90F1C}" type="pres">
      <dgm:prSet presAssocID="{5E4E6AE9-F17A-428D-A812-AA4F74CB1D7A}" presName="Name37" presStyleLbl="parChTrans1D2" presStyleIdx="0" presStyleCnt="2"/>
      <dgm:spPr/>
      <dgm:t>
        <a:bodyPr/>
        <a:lstStyle/>
        <a:p>
          <a:endParaRPr lang="ru-RU"/>
        </a:p>
      </dgm:t>
    </dgm:pt>
    <dgm:pt modelId="{04C65D58-4688-4279-A480-0C25651FDE8D}" type="pres">
      <dgm:prSet presAssocID="{646861F4-CB27-4881-B635-6F87935D4B8C}" presName="hierRoot2" presStyleCnt="0">
        <dgm:presLayoutVars>
          <dgm:hierBranch val="init"/>
        </dgm:presLayoutVars>
      </dgm:prSet>
      <dgm:spPr/>
    </dgm:pt>
    <dgm:pt modelId="{FCD0C26F-35C0-48F4-80CA-5ECD15B6BF8F}" type="pres">
      <dgm:prSet presAssocID="{646861F4-CB27-4881-B635-6F87935D4B8C}" presName="rootComposite" presStyleCnt="0"/>
      <dgm:spPr/>
    </dgm:pt>
    <dgm:pt modelId="{2AC21802-0286-40C4-B77D-F20F3706575D}" type="pres">
      <dgm:prSet presAssocID="{646861F4-CB27-4881-B635-6F87935D4B8C}" presName="rootText" presStyleLbl="node2" presStyleIdx="0" presStyleCnt="2" custScaleX="2414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4CD006-E712-4603-929A-6BAFC3CEA189}" type="pres">
      <dgm:prSet presAssocID="{646861F4-CB27-4881-B635-6F87935D4B8C}" presName="rootConnector" presStyleLbl="node2" presStyleIdx="0" presStyleCnt="2"/>
      <dgm:spPr/>
      <dgm:t>
        <a:bodyPr/>
        <a:lstStyle/>
        <a:p>
          <a:endParaRPr lang="ru-RU"/>
        </a:p>
      </dgm:t>
    </dgm:pt>
    <dgm:pt modelId="{C6249106-655B-4C3C-931F-F6582E851EA1}" type="pres">
      <dgm:prSet presAssocID="{646861F4-CB27-4881-B635-6F87935D4B8C}" presName="hierChild4" presStyleCnt="0"/>
      <dgm:spPr/>
    </dgm:pt>
    <dgm:pt modelId="{BEDAC10F-994E-4067-822F-9068390629BA}" type="pres">
      <dgm:prSet presAssocID="{646861F4-CB27-4881-B635-6F87935D4B8C}" presName="hierChild5" presStyleCnt="0"/>
      <dgm:spPr/>
    </dgm:pt>
    <dgm:pt modelId="{39E79881-166A-4EC9-86C8-076C710D31C6}" type="pres">
      <dgm:prSet presAssocID="{2A831831-EB42-401E-8126-1DAAB6599A2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BEFCEDB-BE2A-4C04-A0D9-99A3787CEB75}" type="pres">
      <dgm:prSet presAssocID="{5EF210EE-11DA-441A-A4DA-20DA04C4C808}" presName="hierRoot2" presStyleCnt="0">
        <dgm:presLayoutVars>
          <dgm:hierBranch val="init"/>
        </dgm:presLayoutVars>
      </dgm:prSet>
      <dgm:spPr/>
    </dgm:pt>
    <dgm:pt modelId="{A3C7CEFE-65F8-43C2-9F48-327253804D41}" type="pres">
      <dgm:prSet presAssocID="{5EF210EE-11DA-441A-A4DA-20DA04C4C808}" presName="rootComposite" presStyleCnt="0"/>
      <dgm:spPr/>
    </dgm:pt>
    <dgm:pt modelId="{361402B7-3E03-4C5B-9102-D816DD89778D}" type="pres">
      <dgm:prSet presAssocID="{5EF210EE-11DA-441A-A4DA-20DA04C4C808}" presName="rootText" presStyleLbl="node2" presStyleIdx="1" presStyleCnt="2" custScaleX="2514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618AEB-0DFE-43E3-9F15-D041F6ACBD09}" type="pres">
      <dgm:prSet presAssocID="{5EF210EE-11DA-441A-A4DA-20DA04C4C808}" presName="rootConnector" presStyleLbl="node2" presStyleIdx="1" presStyleCnt="2"/>
      <dgm:spPr/>
      <dgm:t>
        <a:bodyPr/>
        <a:lstStyle/>
        <a:p>
          <a:endParaRPr lang="ru-RU"/>
        </a:p>
      </dgm:t>
    </dgm:pt>
    <dgm:pt modelId="{17A6C6D7-A99E-420A-9F0D-A6B8747D2AFA}" type="pres">
      <dgm:prSet presAssocID="{5EF210EE-11DA-441A-A4DA-20DA04C4C808}" presName="hierChild4" presStyleCnt="0"/>
      <dgm:spPr/>
    </dgm:pt>
    <dgm:pt modelId="{577C1FC7-55A0-43A1-85E8-8D4733B2067F}" type="pres">
      <dgm:prSet presAssocID="{5EF210EE-11DA-441A-A4DA-20DA04C4C808}" presName="hierChild5" presStyleCnt="0"/>
      <dgm:spPr/>
    </dgm:pt>
    <dgm:pt modelId="{92D746D9-0CEF-49BC-9725-3A50921E1243}" type="pres">
      <dgm:prSet presAssocID="{5AD02312-44EA-4B8E-9856-063A37CC4D88}" presName="hierChild3" presStyleCnt="0"/>
      <dgm:spPr/>
    </dgm:pt>
  </dgm:ptLst>
  <dgm:cxnLst>
    <dgm:cxn modelId="{99254BC6-BACC-4040-B064-212E71FCC8F3}" srcId="{5AD02312-44EA-4B8E-9856-063A37CC4D88}" destId="{646861F4-CB27-4881-B635-6F87935D4B8C}" srcOrd="0" destOrd="0" parTransId="{5E4E6AE9-F17A-428D-A812-AA4F74CB1D7A}" sibTransId="{B96C0D31-544C-4BA0-A2AC-A02F5AD7574D}"/>
    <dgm:cxn modelId="{30EEABBF-EAA6-4B46-9A2E-6C8933A08663}" type="presOf" srcId="{5AD02312-44EA-4B8E-9856-063A37CC4D88}" destId="{44534E35-D10F-4F32-B392-8E8901AC1111}" srcOrd="0" destOrd="0" presId="urn:microsoft.com/office/officeart/2005/8/layout/orgChart1"/>
    <dgm:cxn modelId="{733F2282-B9D1-41AE-B096-E868BC9EA887}" type="presOf" srcId="{5E4E6AE9-F17A-428D-A812-AA4F74CB1D7A}" destId="{2EB6E8E3-9D49-4DD6-91F5-7CE168D90F1C}" srcOrd="0" destOrd="0" presId="urn:microsoft.com/office/officeart/2005/8/layout/orgChart1"/>
    <dgm:cxn modelId="{B74B3D3F-735A-4012-9F38-23E57AE45094}" type="presOf" srcId="{5EF210EE-11DA-441A-A4DA-20DA04C4C808}" destId="{361402B7-3E03-4C5B-9102-D816DD89778D}" srcOrd="0" destOrd="0" presId="urn:microsoft.com/office/officeart/2005/8/layout/orgChart1"/>
    <dgm:cxn modelId="{8A68B01E-2796-4F16-83E1-4656C753ECD7}" type="presOf" srcId="{5EF210EE-11DA-441A-A4DA-20DA04C4C808}" destId="{AA618AEB-0DFE-43E3-9F15-D041F6ACBD09}" srcOrd="1" destOrd="0" presId="urn:microsoft.com/office/officeart/2005/8/layout/orgChart1"/>
    <dgm:cxn modelId="{51EACCF7-D0E3-4654-B353-EBAA5AD54E06}" srcId="{0D61873F-1077-4FA5-A932-00D13DD861B4}" destId="{5AD02312-44EA-4B8E-9856-063A37CC4D88}" srcOrd="0" destOrd="0" parTransId="{51B42A9E-56CC-42D3-93D2-F4D22350937D}" sibTransId="{2C99313C-E00E-4110-B536-16D460B9CEBC}"/>
    <dgm:cxn modelId="{FEAA3DFD-7F85-4F13-AA35-EE892D238BA0}" srcId="{5AD02312-44EA-4B8E-9856-063A37CC4D88}" destId="{5EF210EE-11DA-441A-A4DA-20DA04C4C808}" srcOrd="1" destOrd="0" parTransId="{2A831831-EB42-401E-8126-1DAAB6599A29}" sibTransId="{9B7FF132-9350-40FC-BD2A-93192F8CAD55}"/>
    <dgm:cxn modelId="{2EE4C99D-68AA-4EF6-97FA-EECA86804180}" type="presOf" srcId="{646861F4-CB27-4881-B635-6F87935D4B8C}" destId="{374CD006-E712-4603-929A-6BAFC3CEA189}" srcOrd="1" destOrd="0" presId="urn:microsoft.com/office/officeart/2005/8/layout/orgChart1"/>
    <dgm:cxn modelId="{D243521F-38C2-498B-A024-9926908DE0C9}" type="presOf" srcId="{0D61873F-1077-4FA5-A932-00D13DD861B4}" destId="{37FF1EF2-0372-4547-8E1C-949C45E2C1CC}" srcOrd="0" destOrd="0" presId="urn:microsoft.com/office/officeart/2005/8/layout/orgChart1"/>
    <dgm:cxn modelId="{A5B28C00-D3F2-4B6C-BFC9-27622815FCE9}" type="presOf" srcId="{2A831831-EB42-401E-8126-1DAAB6599A29}" destId="{39E79881-166A-4EC9-86C8-076C710D31C6}" srcOrd="0" destOrd="0" presId="urn:microsoft.com/office/officeart/2005/8/layout/orgChart1"/>
    <dgm:cxn modelId="{2F46A153-CFBF-41DB-AB3C-6B8F49D769CF}" type="presOf" srcId="{646861F4-CB27-4881-B635-6F87935D4B8C}" destId="{2AC21802-0286-40C4-B77D-F20F3706575D}" srcOrd="0" destOrd="0" presId="urn:microsoft.com/office/officeart/2005/8/layout/orgChart1"/>
    <dgm:cxn modelId="{6B5E5CF4-3F05-46CB-BF56-8D12BAFE63D7}" type="presOf" srcId="{5AD02312-44EA-4B8E-9856-063A37CC4D88}" destId="{13FD3068-28C1-47B3-B4CE-B4D454E28C7F}" srcOrd="1" destOrd="0" presId="urn:microsoft.com/office/officeart/2005/8/layout/orgChart1"/>
    <dgm:cxn modelId="{FA0A8C58-81B0-4572-BCFD-C8E2694FA3AA}" type="presParOf" srcId="{37FF1EF2-0372-4547-8E1C-949C45E2C1CC}" destId="{A9CC23D3-F56E-416B-BCD6-ADE8CF0B53C3}" srcOrd="0" destOrd="0" presId="urn:microsoft.com/office/officeart/2005/8/layout/orgChart1"/>
    <dgm:cxn modelId="{6693AC74-3554-4247-B3E8-87C6C55B9A93}" type="presParOf" srcId="{A9CC23D3-F56E-416B-BCD6-ADE8CF0B53C3}" destId="{9FD9BA19-4ACC-4B77-9FB4-A082B0D8A51C}" srcOrd="0" destOrd="0" presId="urn:microsoft.com/office/officeart/2005/8/layout/orgChart1"/>
    <dgm:cxn modelId="{531B656F-C1D8-46CB-A4C1-B5D3BC630482}" type="presParOf" srcId="{9FD9BA19-4ACC-4B77-9FB4-A082B0D8A51C}" destId="{44534E35-D10F-4F32-B392-8E8901AC1111}" srcOrd="0" destOrd="0" presId="urn:microsoft.com/office/officeart/2005/8/layout/orgChart1"/>
    <dgm:cxn modelId="{D280ADA9-7B88-4B74-95E1-67BFAEA4B20E}" type="presParOf" srcId="{9FD9BA19-4ACC-4B77-9FB4-A082B0D8A51C}" destId="{13FD3068-28C1-47B3-B4CE-B4D454E28C7F}" srcOrd="1" destOrd="0" presId="urn:microsoft.com/office/officeart/2005/8/layout/orgChart1"/>
    <dgm:cxn modelId="{D8D18C1E-080F-4C09-91EF-901E8C588717}" type="presParOf" srcId="{A9CC23D3-F56E-416B-BCD6-ADE8CF0B53C3}" destId="{7DAEF656-DC1C-4EE1-A616-4F9B07A1ACFA}" srcOrd="1" destOrd="0" presId="urn:microsoft.com/office/officeart/2005/8/layout/orgChart1"/>
    <dgm:cxn modelId="{53E27426-7919-4203-BAD2-1BBDBD98D933}" type="presParOf" srcId="{7DAEF656-DC1C-4EE1-A616-4F9B07A1ACFA}" destId="{2EB6E8E3-9D49-4DD6-91F5-7CE168D90F1C}" srcOrd="0" destOrd="0" presId="urn:microsoft.com/office/officeart/2005/8/layout/orgChart1"/>
    <dgm:cxn modelId="{89F4416B-E147-4C3F-8A70-D57BF6E4A586}" type="presParOf" srcId="{7DAEF656-DC1C-4EE1-A616-4F9B07A1ACFA}" destId="{04C65D58-4688-4279-A480-0C25651FDE8D}" srcOrd="1" destOrd="0" presId="urn:microsoft.com/office/officeart/2005/8/layout/orgChart1"/>
    <dgm:cxn modelId="{7BBB182C-34DE-4BFD-91CE-04E05F9A0054}" type="presParOf" srcId="{04C65D58-4688-4279-A480-0C25651FDE8D}" destId="{FCD0C26F-35C0-48F4-80CA-5ECD15B6BF8F}" srcOrd="0" destOrd="0" presId="urn:microsoft.com/office/officeart/2005/8/layout/orgChart1"/>
    <dgm:cxn modelId="{889FD00E-3F40-4A7A-B8B1-E31C071B5DA7}" type="presParOf" srcId="{FCD0C26F-35C0-48F4-80CA-5ECD15B6BF8F}" destId="{2AC21802-0286-40C4-B77D-F20F3706575D}" srcOrd="0" destOrd="0" presId="urn:microsoft.com/office/officeart/2005/8/layout/orgChart1"/>
    <dgm:cxn modelId="{4026AF41-23E9-4114-AA55-48FF562DC85B}" type="presParOf" srcId="{FCD0C26F-35C0-48F4-80CA-5ECD15B6BF8F}" destId="{374CD006-E712-4603-929A-6BAFC3CEA189}" srcOrd="1" destOrd="0" presId="urn:microsoft.com/office/officeart/2005/8/layout/orgChart1"/>
    <dgm:cxn modelId="{4ED70E99-8453-417F-9CD8-DA08B0A12CFF}" type="presParOf" srcId="{04C65D58-4688-4279-A480-0C25651FDE8D}" destId="{C6249106-655B-4C3C-931F-F6582E851EA1}" srcOrd="1" destOrd="0" presId="urn:microsoft.com/office/officeart/2005/8/layout/orgChart1"/>
    <dgm:cxn modelId="{F81DE1EF-8308-45E7-9310-229E645BE468}" type="presParOf" srcId="{04C65D58-4688-4279-A480-0C25651FDE8D}" destId="{BEDAC10F-994E-4067-822F-9068390629BA}" srcOrd="2" destOrd="0" presId="urn:microsoft.com/office/officeart/2005/8/layout/orgChart1"/>
    <dgm:cxn modelId="{007CF200-5115-41AD-84C8-CEA4DF2F43F1}" type="presParOf" srcId="{7DAEF656-DC1C-4EE1-A616-4F9B07A1ACFA}" destId="{39E79881-166A-4EC9-86C8-076C710D31C6}" srcOrd="2" destOrd="0" presId="urn:microsoft.com/office/officeart/2005/8/layout/orgChart1"/>
    <dgm:cxn modelId="{03A22C87-3DCA-4082-9B7F-0F6A5F77BDF1}" type="presParOf" srcId="{7DAEF656-DC1C-4EE1-A616-4F9B07A1ACFA}" destId="{BBEFCEDB-BE2A-4C04-A0D9-99A3787CEB75}" srcOrd="3" destOrd="0" presId="urn:microsoft.com/office/officeart/2005/8/layout/orgChart1"/>
    <dgm:cxn modelId="{59CE6296-A947-43CE-ACCA-EB30CFB06A2A}" type="presParOf" srcId="{BBEFCEDB-BE2A-4C04-A0D9-99A3787CEB75}" destId="{A3C7CEFE-65F8-43C2-9F48-327253804D41}" srcOrd="0" destOrd="0" presId="urn:microsoft.com/office/officeart/2005/8/layout/orgChart1"/>
    <dgm:cxn modelId="{8220D783-75AE-4698-911F-A3DC0A01C5AC}" type="presParOf" srcId="{A3C7CEFE-65F8-43C2-9F48-327253804D41}" destId="{361402B7-3E03-4C5B-9102-D816DD89778D}" srcOrd="0" destOrd="0" presId="urn:microsoft.com/office/officeart/2005/8/layout/orgChart1"/>
    <dgm:cxn modelId="{50EF9150-FCBC-46C5-939F-867374514AE2}" type="presParOf" srcId="{A3C7CEFE-65F8-43C2-9F48-327253804D41}" destId="{AA618AEB-0DFE-43E3-9F15-D041F6ACBD09}" srcOrd="1" destOrd="0" presId="urn:microsoft.com/office/officeart/2005/8/layout/orgChart1"/>
    <dgm:cxn modelId="{1CF48EAE-26E1-4E24-8C96-8C67032B4BF8}" type="presParOf" srcId="{BBEFCEDB-BE2A-4C04-A0D9-99A3787CEB75}" destId="{17A6C6D7-A99E-420A-9F0D-A6B8747D2AFA}" srcOrd="1" destOrd="0" presId="urn:microsoft.com/office/officeart/2005/8/layout/orgChart1"/>
    <dgm:cxn modelId="{388A07AE-B081-443B-927B-5108891B3F11}" type="presParOf" srcId="{BBEFCEDB-BE2A-4C04-A0D9-99A3787CEB75}" destId="{577C1FC7-55A0-43A1-85E8-8D4733B2067F}" srcOrd="2" destOrd="0" presId="urn:microsoft.com/office/officeart/2005/8/layout/orgChart1"/>
    <dgm:cxn modelId="{0CA86C6E-473A-41C5-B2DD-909D57D7734D}" type="presParOf" srcId="{A9CC23D3-F56E-416B-BCD6-ADE8CF0B53C3}" destId="{92D746D9-0CEF-49BC-9725-3A50921E124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445F9F-CE7E-4888-BE00-2917A7BE2036}" type="doc">
      <dgm:prSet loTypeId="urn:microsoft.com/office/officeart/2005/8/layout/hList3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D21A53F-5FF7-47BA-9FD5-BC1DED94B23F}">
      <dgm:prSet custT="1"/>
      <dgm:spPr/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2400" b="1" dirty="0" smtClean="0"/>
            <a:t>МОНИТОРИНГ СОСТОЯНИЯ И РАЗВИТИЯ КОНКУРЕНТНОЙ СРЕДЫ НА РЫНКАХ ТОВАРОВ, РАБОТ И УСЛУГ НОВОСИБИРСКОЙ ОБЛАСТИ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2400" b="1" dirty="0" smtClean="0"/>
            <a:t>ЗА 2019 ГОД</a:t>
          </a:r>
          <a:endParaRPr lang="ru-RU" sz="2400" dirty="0"/>
        </a:p>
      </dgm:t>
    </dgm:pt>
    <dgm:pt modelId="{8EF72057-8178-4555-8F34-6112D5CCA775}" type="parTrans" cxnId="{E38B1DD6-8C45-4E32-A5E5-A0A5361FFA73}">
      <dgm:prSet/>
      <dgm:spPr/>
      <dgm:t>
        <a:bodyPr/>
        <a:lstStyle/>
        <a:p>
          <a:endParaRPr lang="ru-RU"/>
        </a:p>
      </dgm:t>
    </dgm:pt>
    <dgm:pt modelId="{6AEAC478-0C6A-4048-8359-533690C74043}" type="sibTrans" cxnId="{E38B1DD6-8C45-4E32-A5E5-A0A5361FFA73}">
      <dgm:prSet/>
      <dgm:spPr/>
      <dgm:t>
        <a:bodyPr/>
        <a:lstStyle/>
        <a:p>
          <a:endParaRPr lang="ru-RU"/>
        </a:p>
      </dgm:t>
    </dgm:pt>
    <dgm:pt modelId="{605715A6-29BC-470A-86C5-AC177BCB2F12}">
      <dgm:prSet custT="1"/>
      <dgm:spPr>
        <a:solidFill>
          <a:schemeClr val="bg1"/>
        </a:solidFill>
      </dgm:spPr>
      <dgm:t>
        <a:bodyPr anchor="t"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ЗАКАЗЧИК:  </a:t>
          </a:r>
        </a:p>
        <a:p>
          <a:pPr rtl="0"/>
          <a:r>
            <a:rPr lang="ru-RU" sz="2000" b="0" dirty="0" smtClean="0">
              <a:solidFill>
                <a:schemeClr val="tx1"/>
              </a:solidFill>
            </a:rPr>
            <a:t>Министерство экономического развития </a:t>
          </a:r>
          <a:br>
            <a:rPr lang="ru-RU" sz="2000" b="0" dirty="0" smtClean="0">
              <a:solidFill>
                <a:schemeClr val="tx1"/>
              </a:solidFill>
            </a:rPr>
          </a:br>
          <a:r>
            <a:rPr lang="ru-RU" sz="2000" b="0" dirty="0" smtClean="0">
              <a:solidFill>
                <a:schemeClr val="tx1"/>
              </a:solidFill>
            </a:rPr>
            <a:t>Новосибирской области</a:t>
          </a:r>
          <a:endParaRPr lang="ru-RU" sz="2000" b="0" dirty="0">
            <a:solidFill>
              <a:schemeClr val="tx1"/>
            </a:solidFill>
          </a:endParaRPr>
        </a:p>
      </dgm:t>
    </dgm:pt>
    <dgm:pt modelId="{1F470178-4ACC-488D-B09C-3AAF7459E472}" type="parTrans" cxnId="{D0082677-CADF-4A18-8775-ED30CFA3EEB3}">
      <dgm:prSet/>
      <dgm:spPr/>
      <dgm:t>
        <a:bodyPr/>
        <a:lstStyle/>
        <a:p>
          <a:endParaRPr lang="ru-RU"/>
        </a:p>
      </dgm:t>
    </dgm:pt>
    <dgm:pt modelId="{3184DEA8-159A-4BA7-911D-040F770CB150}" type="sibTrans" cxnId="{D0082677-CADF-4A18-8775-ED30CFA3EEB3}">
      <dgm:prSet/>
      <dgm:spPr/>
      <dgm:t>
        <a:bodyPr/>
        <a:lstStyle/>
        <a:p>
          <a:endParaRPr lang="ru-RU"/>
        </a:p>
      </dgm:t>
    </dgm:pt>
    <dgm:pt modelId="{122E9A69-60A4-4071-A7CD-2A78C6BB1E4E}">
      <dgm:prSet custT="1"/>
      <dgm:spPr>
        <a:solidFill>
          <a:schemeClr val="bg1"/>
        </a:solidFill>
      </dgm:spPr>
      <dgm:t>
        <a:bodyPr anchor="t"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ИСПОЛНИТЕЛЬ: </a:t>
          </a:r>
        </a:p>
        <a:p>
          <a:pPr rtl="0"/>
          <a:r>
            <a:rPr lang="ru-RU" sz="2000" b="0" dirty="0" smtClean="0">
              <a:solidFill>
                <a:schemeClr val="tx1"/>
              </a:solidFill>
            </a:rPr>
            <a:t>ООО «Исследовательская компания</a:t>
          </a:r>
          <a:br>
            <a:rPr lang="ru-RU" sz="2000" b="0" dirty="0" smtClean="0">
              <a:solidFill>
                <a:schemeClr val="tx1"/>
              </a:solidFill>
            </a:rPr>
          </a:br>
          <a:r>
            <a:rPr lang="ru-RU" sz="2000" b="0" dirty="0" smtClean="0">
              <a:solidFill>
                <a:schemeClr val="tx1"/>
              </a:solidFill>
            </a:rPr>
            <a:t>«Эс Ай Эс Корпорейшн»</a:t>
          </a:r>
          <a:endParaRPr lang="ru-RU" sz="2000" b="0" dirty="0">
            <a:solidFill>
              <a:schemeClr val="tx1"/>
            </a:solidFill>
          </a:endParaRPr>
        </a:p>
      </dgm:t>
    </dgm:pt>
    <dgm:pt modelId="{934468BC-2E9F-4042-8D1A-E2203347D9C5}" type="parTrans" cxnId="{6894C3C8-7B48-4219-B63A-21486A4EA79E}">
      <dgm:prSet/>
      <dgm:spPr/>
      <dgm:t>
        <a:bodyPr/>
        <a:lstStyle/>
        <a:p>
          <a:endParaRPr lang="ru-RU"/>
        </a:p>
      </dgm:t>
    </dgm:pt>
    <dgm:pt modelId="{5BC380A9-B3DD-408C-9480-90EFFE8D46FC}" type="sibTrans" cxnId="{6894C3C8-7B48-4219-B63A-21486A4EA79E}">
      <dgm:prSet/>
      <dgm:spPr/>
      <dgm:t>
        <a:bodyPr/>
        <a:lstStyle/>
        <a:p>
          <a:endParaRPr lang="ru-RU"/>
        </a:p>
      </dgm:t>
    </dgm:pt>
    <dgm:pt modelId="{A330AA0F-1CE2-4F06-9A46-D3A7A94AC8EE}" type="pres">
      <dgm:prSet presAssocID="{4D445F9F-CE7E-4888-BE00-2917A7BE203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AA738C-6939-406D-AE19-535B044A87B8}" type="pres">
      <dgm:prSet presAssocID="{7D21A53F-5FF7-47BA-9FD5-BC1DED94B23F}" presName="roof" presStyleLbl="dkBgShp" presStyleIdx="0" presStyleCnt="2" custScaleY="154014"/>
      <dgm:spPr/>
      <dgm:t>
        <a:bodyPr/>
        <a:lstStyle/>
        <a:p>
          <a:endParaRPr lang="ru-RU"/>
        </a:p>
      </dgm:t>
    </dgm:pt>
    <dgm:pt modelId="{FCF897CC-1449-4561-A183-98D28337C504}" type="pres">
      <dgm:prSet presAssocID="{7D21A53F-5FF7-47BA-9FD5-BC1DED94B23F}" presName="pillars" presStyleCnt="0"/>
      <dgm:spPr/>
    </dgm:pt>
    <dgm:pt modelId="{141A394B-73BB-40EE-BA37-3809618C637E}" type="pres">
      <dgm:prSet presAssocID="{7D21A53F-5FF7-47BA-9FD5-BC1DED94B23F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EE1F35-E77F-4816-BC2C-A01572E114EC}" type="pres">
      <dgm:prSet presAssocID="{122E9A69-60A4-4071-A7CD-2A78C6BB1E4E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F951ED-9F18-4185-A99A-9BCF2D746ABB}" type="pres">
      <dgm:prSet presAssocID="{7D21A53F-5FF7-47BA-9FD5-BC1DED94B23F}" presName="base" presStyleLbl="dkBgShp" presStyleIdx="1" presStyleCnt="2"/>
      <dgm:spPr/>
    </dgm:pt>
  </dgm:ptLst>
  <dgm:cxnLst>
    <dgm:cxn modelId="{329DD145-171B-482C-B72D-64722B4A1D5E}" type="presOf" srcId="{7D21A53F-5FF7-47BA-9FD5-BC1DED94B23F}" destId="{A2AA738C-6939-406D-AE19-535B044A87B8}" srcOrd="0" destOrd="0" presId="urn:microsoft.com/office/officeart/2005/8/layout/hList3"/>
    <dgm:cxn modelId="{6894C3C8-7B48-4219-B63A-21486A4EA79E}" srcId="{7D21A53F-5FF7-47BA-9FD5-BC1DED94B23F}" destId="{122E9A69-60A4-4071-A7CD-2A78C6BB1E4E}" srcOrd="1" destOrd="0" parTransId="{934468BC-2E9F-4042-8D1A-E2203347D9C5}" sibTransId="{5BC380A9-B3DD-408C-9480-90EFFE8D46FC}"/>
    <dgm:cxn modelId="{7E45EE0A-C00A-481D-A1DE-D56181EC56B0}" type="presOf" srcId="{605715A6-29BC-470A-86C5-AC177BCB2F12}" destId="{141A394B-73BB-40EE-BA37-3809618C637E}" srcOrd="0" destOrd="0" presId="urn:microsoft.com/office/officeart/2005/8/layout/hList3"/>
    <dgm:cxn modelId="{E38B1DD6-8C45-4E32-A5E5-A0A5361FFA73}" srcId="{4D445F9F-CE7E-4888-BE00-2917A7BE2036}" destId="{7D21A53F-5FF7-47BA-9FD5-BC1DED94B23F}" srcOrd="0" destOrd="0" parTransId="{8EF72057-8178-4555-8F34-6112D5CCA775}" sibTransId="{6AEAC478-0C6A-4048-8359-533690C74043}"/>
    <dgm:cxn modelId="{94BB0219-BA63-4B49-847D-53C010880387}" type="presOf" srcId="{4D445F9F-CE7E-4888-BE00-2917A7BE2036}" destId="{A330AA0F-1CE2-4F06-9A46-D3A7A94AC8EE}" srcOrd="0" destOrd="0" presId="urn:microsoft.com/office/officeart/2005/8/layout/hList3"/>
    <dgm:cxn modelId="{FC4745C4-8FE5-4675-8BD4-CA13DE002B14}" type="presOf" srcId="{122E9A69-60A4-4071-A7CD-2A78C6BB1E4E}" destId="{38EE1F35-E77F-4816-BC2C-A01572E114EC}" srcOrd="0" destOrd="0" presId="urn:microsoft.com/office/officeart/2005/8/layout/hList3"/>
    <dgm:cxn modelId="{D0082677-CADF-4A18-8775-ED30CFA3EEB3}" srcId="{7D21A53F-5FF7-47BA-9FD5-BC1DED94B23F}" destId="{605715A6-29BC-470A-86C5-AC177BCB2F12}" srcOrd="0" destOrd="0" parTransId="{1F470178-4ACC-488D-B09C-3AAF7459E472}" sibTransId="{3184DEA8-159A-4BA7-911D-040F770CB150}"/>
    <dgm:cxn modelId="{55EC1D9D-3B6A-4A3E-9B8C-8B3888FDA030}" type="presParOf" srcId="{A330AA0F-1CE2-4F06-9A46-D3A7A94AC8EE}" destId="{A2AA738C-6939-406D-AE19-535B044A87B8}" srcOrd="0" destOrd="0" presId="urn:microsoft.com/office/officeart/2005/8/layout/hList3"/>
    <dgm:cxn modelId="{27EF3741-2270-4B83-832C-2E41F16FDAE9}" type="presParOf" srcId="{A330AA0F-1CE2-4F06-9A46-D3A7A94AC8EE}" destId="{FCF897CC-1449-4561-A183-98D28337C504}" srcOrd="1" destOrd="0" presId="urn:microsoft.com/office/officeart/2005/8/layout/hList3"/>
    <dgm:cxn modelId="{7AA4603E-770B-4B19-94C6-A3E800DC18AF}" type="presParOf" srcId="{FCF897CC-1449-4561-A183-98D28337C504}" destId="{141A394B-73BB-40EE-BA37-3809618C637E}" srcOrd="0" destOrd="0" presId="urn:microsoft.com/office/officeart/2005/8/layout/hList3"/>
    <dgm:cxn modelId="{60242040-937C-4170-B94F-DF78651D7474}" type="presParOf" srcId="{FCF897CC-1449-4561-A183-98D28337C504}" destId="{38EE1F35-E77F-4816-BC2C-A01572E114EC}" srcOrd="1" destOrd="0" presId="urn:microsoft.com/office/officeart/2005/8/layout/hList3"/>
    <dgm:cxn modelId="{E7563DCD-B4D5-4E2E-B401-11516B0C77A1}" type="presParOf" srcId="{A330AA0F-1CE2-4F06-9A46-D3A7A94AC8EE}" destId="{D0F951ED-9F18-4185-A99A-9BCF2D746AB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D74293-5123-42C0-A259-92D06189D9EA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B9ECDCC-ABC4-4D7C-BA82-4091C8091098}">
      <dgm:prSet custT="1"/>
      <dgm:spPr>
        <a:solidFill>
          <a:schemeClr val="bg1"/>
        </a:solidFill>
      </dgm:spPr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1. Среднее число участников закупок по результатам конкурентных способов определения поставщиков (подрядчиков, исполнителей) в соответствии с Федеральным законом от 18.07.2011 № 223-ФЗ «О закупках товаров, работ, услуг отдельными видами юридических лиц» установлен на 2019 год в размере 3 участника.</a:t>
          </a:r>
          <a:endParaRPr lang="ru-RU" sz="1400" dirty="0">
            <a:solidFill>
              <a:schemeClr val="tx1"/>
            </a:solidFill>
          </a:endParaRPr>
        </a:p>
      </dgm:t>
    </dgm:pt>
    <dgm:pt modelId="{F91EEABF-DA54-438E-BB49-BEAE7721D3C0}" type="parTrans" cxnId="{ED36FE3D-3586-42C4-A133-A3A95076A130}">
      <dgm:prSet/>
      <dgm:spPr/>
      <dgm:t>
        <a:bodyPr/>
        <a:lstStyle/>
        <a:p>
          <a:endParaRPr lang="ru-RU"/>
        </a:p>
      </dgm:t>
    </dgm:pt>
    <dgm:pt modelId="{8DDF3F05-0759-43C8-AAC0-2FED45DBCF1E}" type="sibTrans" cxnId="{ED36FE3D-3586-42C4-A133-A3A95076A130}">
      <dgm:prSet/>
      <dgm:spPr/>
      <dgm:t>
        <a:bodyPr/>
        <a:lstStyle/>
        <a:p>
          <a:endParaRPr lang="ru-RU"/>
        </a:p>
      </dgm:t>
    </dgm:pt>
    <dgm:pt modelId="{A7B8EC4E-6333-444F-9014-D4F2C140C5BC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C00000"/>
              </a:solidFill>
            </a:rPr>
            <a:t>Ключевой показатель за 2019 год не достигнут и составил 2,0 участника.</a:t>
          </a:r>
          <a:endParaRPr lang="ru-RU" sz="1400" dirty="0">
            <a:solidFill>
              <a:srgbClr val="C00000"/>
            </a:solidFill>
          </a:endParaRPr>
        </a:p>
      </dgm:t>
    </dgm:pt>
    <dgm:pt modelId="{3F0DD600-0687-410B-9FBF-5F4DB15D7C79}" type="parTrans" cxnId="{BFC7F862-5313-437B-805E-E888E23342B4}">
      <dgm:prSet/>
      <dgm:spPr/>
      <dgm:t>
        <a:bodyPr/>
        <a:lstStyle/>
        <a:p>
          <a:endParaRPr lang="ru-RU"/>
        </a:p>
      </dgm:t>
    </dgm:pt>
    <dgm:pt modelId="{7B763469-9FBC-4CE7-90DA-F6AA340FCFFE}" type="sibTrans" cxnId="{BFC7F862-5313-437B-805E-E888E23342B4}">
      <dgm:prSet/>
      <dgm:spPr/>
      <dgm:t>
        <a:bodyPr/>
        <a:lstStyle/>
        <a:p>
          <a:endParaRPr lang="ru-RU"/>
        </a:p>
      </dgm:t>
    </dgm:pt>
    <dgm:pt modelId="{2DAF06EC-53BF-43F5-8CD4-6A3B4C7B0EFC}">
      <dgm:prSet custT="1"/>
      <dgm:spPr>
        <a:noFill/>
      </dgm:spPr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2. Среднее число участников закупок по результатам конкурентных способов определения поставщиков (подрядчиков, исполнителей) в соответствии с Федеральным законом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3 участника. </a:t>
          </a:r>
          <a:endParaRPr lang="ru-RU" sz="1400" dirty="0">
            <a:solidFill>
              <a:schemeClr val="tx1"/>
            </a:solidFill>
          </a:endParaRPr>
        </a:p>
      </dgm:t>
    </dgm:pt>
    <dgm:pt modelId="{109ABCDC-6E4F-4AD7-AC86-467EC9B502AC}" type="parTrans" cxnId="{E1065279-0161-454F-86C9-C26C8B6B620C}">
      <dgm:prSet/>
      <dgm:spPr/>
      <dgm:t>
        <a:bodyPr/>
        <a:lstStyle/>
        <a:p>
          <a:endParaRPr lang="ru-RU"/>
        </a:p>
      </dgm:t>
    </dgm:pt>
    <dgm:pt modelId="{4CBA0206-FC8F-4535-99BA-B2347969C6B2}" type="sibTrans" cxnId="{E1065279-0161-454F-86C9-C26C8B6B620C}">
      <dgm:prSet/>
      <dgm:spPr/>
      <dgm:t>
        <a:bodyPr/>
        <a:lstStyle/>
        <a:p>
          <a:endParaRPr lang="ru-RU"/>
        </a:p>
      </dgm:t>
    </dgm:pt>
    <dgm:pt modelId="{92B59965-02E2-47DD-A754-B97000928B70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C00000"/>
              </a:solidFill>
            </a:rPr>
            <a:t>Ключевой показатель за 2019 не достигнут и составил 2,9 участника.</a:t>
          </a:r>
          <a:endParaRPr lang="ru-RU" sz="1400" dirty="0">
            <a:solidFill>
              <a:srgbClr val="C00000"/>
            </a:solidFill>
          </a:endParaRPr>
        </a:p>
      </dgm:t>
    </dgm:pt>
    <dgm:pt modelId="{F23968D4-1A34-4A36-A81E-14B2DB8F0B52}" type="parTrans" cxnId="{45F70847-5AF1-43A8-A41A-C8E3A287375D}">
      <dgm:prSet/>
      <dgm:spPr/>
      <dgm:t>
        <a:bodyPr/>
        <a:lstStyle/>
        <a:p>
          <a:endParaRPr lang="ru-RU"/>
        </a:p>
      </dgm:t>
    </dgm:pt>
    <dgm:pt modelId="{F704F887-5174-4A07-93AA-80641F56FC2C}" type="sibTrans" cxnId="{45F70847-5AF1-43A8-A41A-C8E3A287375D}">
      <dgm:prSet/>
      <dgm:spPr/>
      <dgm:t>
        <a:bodyPr/>
        <a:lstStyle/>
        <a:p>
          <a:endParaRPr lang="ru-RU"/>
        </a:p>
      </dgm:t>
    </dgm:pt>
    <dgm:pt modelId="{5849AB3E-5D67-4261-9CD3-898C831AEE5A}">
      <dgm:prSet custT="1"/>
      <dgm:spPr>
        <a:noFill/>
      </dgm:spPr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3. Доля «малых» закупок, размещенных в электронной форме в рамках Федерального закона от 18.07.2011 № 223-ФЗ «О закупках товаров, работ, услуг отдельными видами юридических лиц» и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50%. </a:t>
          </a:r>
          <a:endParaRPr lang="ru-RU" sz="1400" dirty="0">
            <a:solidFill>
              <a:schemeClr val="tx1"/>
            </a:solidFill>
          </a:endParaRPr>
        </a:p>
      </dgm:t>
    </dgm:pt>
    <dgm:pt modelId="{4567FB16-D424-481C-840A-5F4D518BE4DB}" type="parTrans" cxnId="{470B2453-069B-4048-8D20-9F78F332E1C7}">
      <dgm:prSet/>
      <dgm:spPr/>
      <dgm:t>
        <a:bodyPr/>
        <a:lstStyle/>
        <a:p>
          <a:endParaRPr lang="ru-RU"/>
        </a:p>
      </dgm:t>
    </dgm:pt>
    <dgm:pt modelId="{5BF4B3C7-4ABC-46DC-A337-FBC2E9A9F2EE}" type="sibTrans" cxnId="{470B2453-069B-4048-8D20-9F78F332E1C7}">
      <dgm:prSet/>
      <dgm:spPr/>
      <dgm:t>
        <a:bodyPr/>
        <a:lstStyle/>
        <a:p>
          <a:endParaRPr lang="ru-RU"/>
        </a:p>
      </dgm:t>
    </dgm:pt>
    <dgm:pt modelId="{2125C532-E26B-4420-8FA7-4C89863F464F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C00000"/>
              </a:solidFill>
            </a:rPr>
            <a:t>Ключевой показатель за 2019 год не достигнут и составил 25,9%</a:t>
          </a:r>
          <a:endParaRPr lang="ru-RU" sz="1400" dirty="0">
            <a:solidFill>
              <a:srgbClr val="C00000"/>
            </a:solidFill>
          </a:endParaRPr>
        </a:p>
      </dgm:t>
    </dgm:pt>
    <dgm:pt modelId="{8268EC52-D469-49C9-83A2-14F9BCEF67CF}" type="parTrans" cxnId="{C49BFE7F-9935-4AB4-B36A-28312510088D}">
      <dgm:prSet/>
      <dgm:spPr/>
      <dgm:t>
        <a:bodyPr/>
        <a:lstStyle/>
        <a:p>
          <a:endParaRPr lang="ru-RU"/>
        </a:p>
      </dgm:t>
    </dgm:pt>
    <dgm:pt modelId="{143A2BD4-940F-49A1-B621-98372408D550}" type="sibTrans" cxnId="{C49BFE7F-9935-4AB4-B36A-28312510088D}">
      <dgm:prSet/>
      <dgm:spPr/>
      <dgm:t>
        <a:bodyPr/>
        <a:lstStyle/>
        <a:p>
          <a:endParaRPr lang="ru-RU"/>
        </a:p>
      </dgm:t>
    </dgm:pt>
    <dgm:pt modelId="{02958C69-2B93-44AD-844F-83B747D54901}">
      <dgm:prSet custT="1"/>
      <dgm:spPr>
        <a:noFill/>
      </dgm:spPr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4. Ключевой показатель «Доля «малых» закупок, осуществленных в электронной форме в рамках Федерального закона от 18.07.2011 № 223-ФЗ «О закупках товаров, работ, услуг отдельными видами юридических лиц» и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35%. </a:t>
          </a:r>
          <a:endParaRPr lang="ru-RU" sz="1400" dirty="0">
            <a:solidFill>
              <a:schemeClr val="tx1"/>
            </a:solidFill>
          </a:endParaRPr>
        </a:p>
      </dgm:t>
    </dgm:pt>
    <dgm:pt modelId="{660CC5AC-E429-4E64-A9C7-4D75070D5CC3}" type="parTrans" cxnId="{96FC05F2-AEDE-466E-9010-56DE8ECA6A06}">
      <dgm:prSet/>
      <dgm:spPr/>
      <dgm:t>
        <a:bodyPr/>
        <a:lstStyle/>
        <a:p>
          <a:endParaRPr lang="ru-RU"/>
        </a:p>
      </dgm:t>
    </dgm:pt>
    <dgm:pt modelId="{BD70A14A-0A49-408A-94FD-36E2053EA9D4}" type="sibTrans" cxnId="{96FC05F2-AEDE-466E-9010-56DE8ECA6A06}">
      <dgm:prSet/>
      <dgm:spPr/>
      <dgm:t>
        <a:bodyPr/>
        <a:lstStyle/>
        <a:p>
          <a:endParaRPr lang="ru-RU"/>
        </a:p>
      </dgm:t>
    </dgm:pt>
    <dgm:pt modelId="{064156B5-D5ED-44A9-8239-67E6A44086D0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C00000"/>
              </a:solidFill>
            </a:rPr>
            <a:t>Ключевой показатель за 2019 год не достигнут и составил 22,7%.</a:t>
          </a:r>
          <a:endParaRPr lang="ru-RU" sz="1400" dirty="0">
            <a:solidFill>
              <a:srgbClr val="C00000"/>
            </a:solidFill>
          </a:endParaRPr>
        </a:p>
      </dgm:t>
    </dgm:pt>
    <dgm:pt modelId="{D594DDF5-4432-406E-990F-FB3A9E0539D8}" type="parTrans" cxnId="{819B155C-500C-4D04-8AA4-F4B62659249F}">
      <dgm:prSet/>
      <dgm:spPr/>
      <dgm:t>
        <a:bodyPr/>
        <a:lstStyle/>
        <a:p>
          <a:endParaRPr lang="ru-RU"/>
        </a:p>
      </dgm:t>
    </dgm:pt>
    <dgm:pt modelId="{8177A1C9-4C84-44F4-9C33-B3B54714EBB7}" type="sibTrans" cxnId="{819B155C-500C-4D04-8AA4-F4B62659249F}">
      <dgm:prSet/>
      <dgm:spPr/>
      <dgm:t>
        <a:bodyPr/>
        <a:lstStyle/>
        <a:p>
          <a:endParaRPr lang="ru-RU"/>
        </a:p>
      </dgm:t>
    </dgm:pt>
    <dgm:pt modelId="{7987ADF9-06C0-4993-B3AB-F0AA6E5C2207}" type="pres">
      <dgm:prSet presAssocID="{EFD74293-5123-42C0-A259-92D06189D9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07FF30-CF1F-4CBE-B912-A42EC1FCB5FC}" type="pres">
      <dgm:prSet presAssocID="{1B9ECDCC-ABC4-4D7C-BA82-4091C8091098}" presName="parentText" presStyleLbl="node1" presStyleIdx="0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DD87487C-5F16-4353-8F83-B00476E50C6B}" type="pres">
      <dgm:prSet presAssocID="{1B9ECDCC-ABC4-4D7C-BA82-4091C8091098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F4D3B1-0C8E-4F80-A384-63CBA12E9142}" type="pres">
      <dgm:prSet presAssocID="{2DAF06EC-53BF-43F5-8CD4-6A3B4C7B0EFC}" presName="parentText" presStyleLbl="node1" presStyleIdx="1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3EDEE69-ADE0-4540-BDF6-0DDE4877E84F}" type="pres">
      <dgm:prSet presAssocID="{2DAF06EC-53BF-43F5-8CD4-6A3B4C7B0EFC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E0CD5E-8E76-46D2-A53E-03845012CE2F}" type="pres">
      <dgm:prSet presAssocID="{5849AB3E-5D67-4261-9CD3-898C831AEE5A}" presName="parentText" presStyleLbl="node1" presStyleIdx="2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2D5CCC1-E81F-4355-8130-DF4CDCE6121E}" type="pres">
      <dgm:prSet presAssocID="{5849AB3E-5D67-4261-9CD3-898C831AEE5A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86E067-6F5A-4D75-8DEE-674CA6F38586}" type="pres">
      <dgm:prSet presAssocID="{02958C69-2B93-44AD-844F-83B747D54901}" presName="parentText" presStyleLbl="node1" presStyleIdx="3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89288BC-6FC7-46DC-8482-7BD7F51EE33E}" type="pres">
      <dgm:prSet presAssocID="{02958C69-2B93-44AD-844F-83B747D54901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77AC9D-E55C-4BE0-A002-108CC771C93A}" type="presOf" srcId="{5849AB3E-5D67-4261-9CD3-898C831AEE5A}" destId="{48E0CD5E-8E76-46D2-A53E-03845012CE2F}" srcOrd="0" destOrd="0" presId="urn:microsoft.com/office/officeart/2005/8/layout/vList2"/>
    <dgm:cxn modelId="{470B2453-069B-4048-8D20-9F78F332E1C7}" srcId="{EFD74293-5123-42C0-A259-92D06189D9EA}" destId="{5849AB3E-5D67-4261-9CD3-898C831AEE5A}" srcOrd="2" destOrd="0" parTransId="{4567FB16-D424-481C-840A-5F4D518BE4DB}" sibTransId="{5BF4B3C7-4ABC-46DC-A337-FBC2E9A9F2EE}"/>
    <dgm:cxn modelId="{C49BFE7F-9935-4AB4-B36A-28312510088D}" srcId="{5849AB3E-5D67-4261-9CD3-898C831AEE5A}" destId="{2125C532-E26B-4420-8FA7-4C89863F464F}" srcOrd="0" destOrd="0" parTransId="{8268EC52-D469-49C9-83A2-14F9BCEF67CF}" sibTransId="{143A2BD4-940F-49A1-B621-98372408D550}"/>
    <dgm:cxn modelId="{54089701-D81E-40F4-8416-129B46529175}" type="presOf" srcId="{A7B8EC4E-6333-444F-9014-D4F2C140C5BC}" destId="{DD87487C-5F16-4353-8F83-B00476E50C6B}" srcOrd="0" destOrd="0" presId="urn:microsoft.com/office/officeart/2005/8/layout/vList2"/>
    <dgm:cxn modelId="{824E9DE8-1757-456A-B1A4-67AAC7F7B812}" type="presOf" srcId="{EFD74293-5123-42C0-A259-92D06189D9EA}" destId="{7987ADF9-06C0-4993-B3AB-F0AA6E5C2207}" srcOrd="0" destOrd="0" presId="urn:microsoft.com/office/officeart/2005/8/layout/vList2"/>
    <dgm:cxn modelId="{71171C67-D743-420F-BDFC-434F17F6FB96}" type="presOf" srcId="{064156B5-D5ED-44A9-8239-67E6A44086D0}" destId="{989288BC-6FC7-46DC-8482-7BD7F51EE33E}" srcOrd="0" destOrd="0" presId="urn:microsoft.com/office/officeart/2005/8/layout/vList2"/>
    <dgm:cxn modelId="{2DD0C974-AD2F-4A94-A979-1759638BB61E}" type="presOf" srcId="{92B59965-02E2-47DD-A754-B97000928B70}" destId="{73EDEE69-ADE0-4540-BDF6-0DDE4877E84F}" srcOrd="0" destOrd="0" presId="urn:microsoft.com/office/officeart/2005/8/layout/vList2"/>
    <dgm:cxn modelId="{4BDCA6C5-3423-4EEC-8EE8-89A79542FBD8}" type="presOf" srcId="{1B9ECDCC-ABC4-4D7C-BA82-4091C8091098}" destId="{CA07FF30-CF1F-4CBE-B912-A42EC1FCB5FC}" srcOrd="0" destOrd="0" presId="urn:microsoft.com/office/officeart/2005/8/layout/vList2"/>
    <dgm:cxn modelId="{45F70847-5AF1-43A8-A41A-C8E3A287375D}" srcId="{2DAF06EC-53BF-43F5-8CD4-6A3B4C7B0EFC}" destId="{92B59965-02E2-47DD-A754-B97000928B70}" srcOrd="0" destOrd="0" parTransId="{F23968D4-1A34-4A36-A81E-14B2DB8F0B52}" sibTransId="{F704F887-5174-4A07-93AA-80641F56FC2C}"/>
    <dgm:cxn modelId="{ED36FE3D-3586-42C4-A133-A3A95076A130}" srcId="{EFD74293-5123-42C0-A259-92D06189D9EA}" destId="{1B9ECDCC-ABC4-4D7C-BA82-4091C8091098}" srcOrd="0" destOrd="0" parTransId="{F91EEABF-DA54-438E-BB49-BEAE7721D3C0}" sibTransId="{8DDF3F05-0759-43C8-AAC0-2FED45DBCF1E}"/>
    <dgm:cxn modelId="{819B155C-500C-4D04-8AA4-F4B62659249F}" srcId="{02958C69-2B93-44AD-844F-83B747D54901}" destId="{064156B5-D5ED-44A9-8239-67E6A44086D0}" srcOrd="0" destOrd="0" parTransId="{D594DDF5-4432-406E-990F-FB3A9E0539D8}" sibTransId="{8177A1C9-4C84-44F4-9C33-B3B54714EBB7}"/>
    <dgm:cxn modelId="{E1065279-0161-454F-86C9-C26C8B6B620C}" srcId="{EFD74293-5123-42C0-A259-92D06189D9EA}" destId="{2DAF06EC-53BF-43F5-8CD4-6A3B4C7B0EFC}" srcOrd="1" destOrd="0" parTransId="{109ABCDC-6E4F-4AD7-AC86-467EC9B502AC}" sibTransId="{4CBA0206-FC8F-4535-99BA-B2347969C6B2}"/>
    <dgm:cxn modelId="{BFC7F862-5313-437B-805E-E888E23342B4}" srcId="{1B9ECDCC-ABC4-4D7C-BA82-4091C8091098}" destId="{A7B8EC4E-6333-444F-9014-D4F2C140C5BC}" srcOrd="0" destOrd="0" parTransId="{3F0DD600-0687-410B-9FBF-5F4DB15D7C79}" sibTransId="{7B763469-9FBC-4CE7-90DA-F6AA340FCFFE}"/>
    <dgm:cxn modelId="{408164E5-D0E5-4C96-ACDF-FF44A6B5C924}" type="presOf" srcId="{02958C69-2B93-44AD-844F-83B747D54901}" destId="{0386E067-6F5A-4D75-8DEE-674CA6F38586}" srcOrd="0" destOrd="0" presId="urn:microsoft.com/office/officeart/2005/8/layout/vList2"/>
    <dgm:cxn modelId="{2683EB74-0BE0-4343-8A9C-5FAE554DEEF8}" type="presOf" srcId="{2DAF06EC-53BF-43F5-8CD4-6A3B4C7B0EFC}" destId="{44F4D3B1-0C8E-4F80-A384-63CBA12E9142}" srcOrd="0" destOrd="0" presId="urn:microsoft.com/office/officeart/2005/8/layout/vList2"/>
    <dgm:cxn modelId="{96FC05F2-AEDE-466E-9010-56DE8ECA6A06}" srcId="{EFD74293-5123-42C0-A259-92D06189D9EA}" destId="{02958C69-2B93-44AD-844F-83B747D54901}" srcOrd="3" destOrd="0" parTransId="{660CC5AC-E429-4E64-A9C7-4D75070D5CC3}" sibTransId="{BD70A14A-0A49-408A-94FD-36E2053EA9D4}"/>
    <dgm:cxn modelId="{BA63C494-BEC7-46B1-B4A3-49AE826D365E}" type="presOf" srcId="{2125C532-E26B-4420-8FA7-4C89863F464F}" destId="{A2D5CCC1-E81F-4355-8130-DF4CDCE6121E}" srcOrd="0" destOrd="0" presId="urn:microsoft.com/office/officeart/2005/8/layout/vList2"/>
    <dgm:cxn modelId="{441B5F2E-502F-40D1-B346-541712A4C30B}" type="presParOf" srcId="{7987ADF9-06C0-4993-B3AB-F0AA6E5C2207}" destId="{CA07FF30-CF1F-4CBE-B912-A42EC1FCB5FC}" srcOrd="0" destOrd="0" presId="urn:microsoft.com/office/officeart/2005/8/layout/vList2"/>
    <dgm:cxn modelId="{5545F3E4-A92E-4BDE-95DB-40D7CAA1B6C4}" type="presParOf" srcId="{7987ADF9-06C0-4993-B3AB-F0AA6E5C2207}" destId="{DD87487C-5F16-4353-8F83-B00476E50C6B}" srcOrd="1" destOrd="0" presId="urn:microsoft.com/office/officeart/2005/8/layout/vList2"/>
    <dgm:cxn modelId="{AA504D1F-C6A4-44A6-9FA9-ABAB212FB3E1}" type="presParOf" srcId="{7987ADF9-06C0-4993-B3AB-F0AA6E5C2207}" destId="{44F4D3B1-0C8E-4F80-A384-63CBA12E9142}" srcOrd="2" destOrd="0" presId="urn:microsoft.com/office/officeart/2005/8/layout/vList2"/>
    <dgm:cxn modelId="{73301A40-179D-4409-A4BB-8BF1153895BC}" type="presParOf" srcId="{7987ADF9-06C0-4993-B3AB-F0AA6E5C2207}" destId="{73EDEE69-ADE0-4540-BDF6-0DDE4877E84F}" srcOrd="3" destOrd="0" presId="urn:microsoft.com/office/officeart/2005/8/layout/vList2"/>
    <dgm:cxn modelId="{4B15E410-D41D-45A8-995D-ED1FA9C10D35}" type="presParOf" srcId="{7987ADF9-06C0-4993-B3AB-F0AA6E5C2207}" destId="{48E0CD5E-8E76-46D2-A53E-03845012CE2F}" srcOrd="4" destOrd="0" presId="urn:microsoft.com/office/officeart/2005/8/layout/vList2"/>
    <dgm:cxn modelId="{A2DA11B9-8033-4CCA-92DD-574943E219F6}" type="presParOf" srcId="{7987ADF9-06C0-4993-B3AB-F0AA6E5C2207}" destId="{A2D5CCC1-E81F-4355-8130-DF4CDCE6121E}" srcOrd="5" destOrd="0" presId="urn:microsoft.com/office/officeart/2005/8/layout/vList2"/>
    <dgm:cxn modelId="{8491D2CE-0A5D-4AB7-90F8-32DCE4EB254A}" type="presParOf" srcId="{7987ADF9-06C0-4993-B3AB-F0AA6E5C2207}" destId="{0386E067-6F5A-4D75-8DEE-674CA6F38586}" srcOrd="6" destOrd="0" presId="urn:microsoft.com/office/officeart/2005/8/layout/vList2"/>
    <dgm:cxn modelId="{E29062FA-3207-4432-A748-161C648D0666}" type="presParOf" srcId="{7987ADF9-06C0-4993-B3AB-F0AA6E5C2207}" destId="{989288BC-6FC7-46DC-8482-7BD7F51EE33E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E79881-166A-4EC9-86C8-076C710D31C6}">
      <dsp:nvSpPr>
        <dsp:cNvPr id="0" name=""/>
        <dsp:cNvSpPr/>
      </dsp:nvSpPr>
      <dsp:spPr>
        <a:xfrm>
          <a:off x="5770880" y="1173539"/>
          <a:ext cx="2944822" cy="471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586"/>
              </a:lnTo>
              <a:lnTo>
                <a:pt x="2944822" y="235586"/>
              </a:lnTo>
              <a:lnTo>
                <a:pt x="2944822" y="471173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B6E8E3-9D49-4DD6-91F5-7CE168D90F1C}">
      <dsp:nvSpPr>
        <dsp:cNvPr id="0" name=""/>
        <dsp:cNvSpPr/>
      </dsp:nvSpPr>
      <dsp:spPr>
        <a:xfrm>
          <a:off x="2714007" y="1173539"/>
          <a:ext cx="3056872" cy="471173"/>
        </a:xfrm>
        <a:custGeom>
          <a:avLst/>
          <a:gdLst/>
          <a:ahLst/>
          <a:cxnLst/>
          <a:rect l="0" t="0" r="0" b="0"/>
          <a:pathLst>
            <a:path>
              <a:moveTo>
                <a:pt x="3056872" y="0"/>
              </a:moveTo>
              <a:lnTo>
                <a:pt x="3056872" y="235586"/>
              </a:lnTo>
              <a:lnTo>
                <a:pt x="0" y="235586"/>
              </a:lnTo>
              <a:lnTo>
                <a:pt x="0" y="471173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534E35-D10F-4F32-B392-8E8901AC1111}">
      <dsp:nvSpPr>
        <dsp:cNvPr id="0" name=""/>
        <dsp:cNvSpPr/>
      </dsp:nvSpPr>
      <dsp:spPr>
        <a:xfrm>
          <a:off x="1024121" y="51698"/>
          <a:ext cx="9493517" cy="11218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Установлена система поощрений 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для муниципальных районов и городских округов Новосибирской области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 по результатам рейтинга.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Награждаются Почетной грамотой Губернатора Новосибирской области:</a:t>
          </a:r>
        </a:p>
      </dsp:txBody>
      <dsp:txXfrm>
        <a:off x="1024121" y="51698"/>
        <a:ext cx="9493517" cy="1121841"/>
      </dsp:txXfrm>
    </dsp:sp>
    <dsp:sp modelId="{2AC21802-0286-40C4-B77D-F20F3706575D}">
      <dsp:nvSpPr>
        <dsp:cNvPr id="0" name=""/>
        <dsp:cNvSpPr/>
      </dsp:nvSpPr>
      <dsp:spPr>
        <a:xfrm>
          <a:off x="4771" y="1644713"/>
          <a:ext cx="5418472" cy="1121841"/>
        </a:xfrm>
        <a:prstGeom prst="rect">
          <a:avLst/>
        </a:prstGeom>
        <a:noFill/>
        <a:ln w="15875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</a:rPr>
            <a:t>муниципальные районы Новосибирской области за места с 1 по 5 </a:t>
          </a:r>
        </a:p>
      </dsp:txBody>
      <dsp:txXfrm>
        <a:off x="4771" y="1644713"/>
        <a:ext cx="5418472" cy="1121841"/>
      </dsp:txXfrm>
    </dsp:sp>
    <dsp:sp modelId="{361402B7-3E03-4C5B-9102-D816DD89778D}">
      <dsp:nvSpPr>
        <dsp:cNvPr id="0" name=""/>
        <dsp:cNvSpPr/>
      </dsp:nvSpPr>
      <dsp:spPr>
        <a:xfrm>
          <a:off x="5894417" y="1644713"/>
          <a:ext cx="5642571" cy="1121841"/>
        </a:xfrm>
        <a:prstGeom prst="rect">
          <a:avLst/>
        </a:prstGeom>
        <a:noFill/>
        <a:ln w="15875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</a:rPr>
            <a:t>городские округа Новосибирской области 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</a:rPr>
            <a:t>за места с 1 по 2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894417" y="1644713"/>
        <a:ext cx="5642571" cy="11218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AA738C-6939-406D-AE19-535B044A87B8}">
      <dsp:nvSpPr>
        <dsp:cNvPr id="0" name=""/>
        <dsp:cNvSpPr/>
      </dsp:nvSpPr>
      <dsp:spPr>
        <a:xfrm>
          <a:off x="0" y="-131707"/>
          <a:ext cx="11436815" cy="150219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МОНИТОРИНГ СОСТОЯНИЯ И РАЗВИТИЯ КОНКУРЕНТНОЙ СРЕДЫ НА РЫНКАХ ТОВАРОВ, РАБОТ И УСЛУГ НОВОСИБИРСКОЙ ОБЛАСТИ </a:t>
          </a:r>
        </a:p>
        <a:p>
          <a:pPr lvl="0" algn="ctr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ЗА 2019 ГОД</a:t>
          </a:r>
          <a:endParaRPr lang="ru-RU" sz="2400" kern="1200" dirty="0"/>
        </a:p>
      </dsp:txBody>
      <dsp:txXfrm>
        <a:off x="0" y="-131707"/>
        <a:ext cx="11436815" cy="1502190"/>
      </dsp:txXfrm>
    </dsp:sp>
    <dsp:sp modelId="{141A394B-73BB-40EE-BA37-3809618C637E}">
      <dsp:nvSpPr>
        <dsp:cNvPr id="0" name=""/>
        <dsp:cNvSpPr/>
      </dsp:nvSpPr>
      <dsp:spPr>
        <a:xfrm>
          <a:off x="0" y="1107067"/>
          <a:ext cx="5718407" cy="2048256"/>
        </a:xfrm>
        <a:prstGeom prst="rect">
          <a:avLst/>
        </a:prstGeom>
        <a:solidFill>
          <a:schemeClr val="bg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ЗАКАЗЧИК: 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/>
              </a:solidFill>
            </a:rPr>
            <a:t>Министерство экономического развития </a:t>
          </a:r>
          <a:br>
            <a:rPr lang="ru-RU" sz="2000" b="0" kern="1200" dirty="0" smtClean="0">
              <a:solidFill>
                <a:schemeClr val="tx1"/>
              </a:solidFill>
            </a:rPr>
          </a:br>
          <a:r>
            <a:rPr lang="ru-RU" sz="2000" b="0" kern="1200" dirty="0" smtClean="0">
              <a:solidFill>
                <a:schemeClr val="tx1"/>
              </a:solidFill>
            </a:rPr>
            <a:t>Новосибирской области</a:t>
          </a:r>
          <a:endParaRPr lang="ru-RU" sz="2000" b="0" kern="1200" dirty="0">
            <a:solidFill>
              <a:schemeClr val="tx1"/>
            </a:solidFill>
          </a:endParaRPr>
        </a:p>
      </dsp:txBody>
      <dsp:txXfrm>
        <a:off x="0" y="1107067"/>
        <a:ext cx="5718407" cy="2048256"/>
      </dsp:txXfrm>
    </dsp:sp>
    <dsp:sp modelId="{38EE1F35-E77F-4816-BC2C-A01572E114EC}">
      <dsp:nvSpPr>
        <dsp:cNvPr id="0" name=""/>
        <dsp:cNvSpPr/>
      </dsp:nvSpPr>
      <dsp:spPr>
        <a:xfrm>
          <a:off x="5718407" y="1107067"/>
          <a:ext cx="5718407" cy="2048256"/>
        </a:xfrm>
        <a:prstGeom prst="rect">
          <a:avLst/>
        </a:prstGeom>
        <a:solidFill>
          <a:schemeClr val="bg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ИСПОЛНИТЕЛЬ: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/>
              </a:solidFill>
            </a:rPr>
            <a:t>ООО «Исследовательская компания</a:t>
          </a:r>
          <a:br>
            <a:rPr lang="ru-RU" sz="2000" b="0" kern="1200" dirty="0" smtClean="0">
              <a:solidFill>
                <a:schemeClr val="tx1"/>
              </a:solidFill>
            </a:rPr>
          </a:br>
          <a:r>
            <a:rPr lang="ru-RU" sz="2000" b="0" kern="1200" dirty="0" smtClean="0">
              <a:solidFill>
                <a:schemeClr val="tx1"/>
              </a:solidFill>
            </a:rPr>
            <a:t>«Эс Ай Эс Корпорейшн»</a:t>
          </a:r>
          <a:endParaRPr lang="ru-RU" sz="2000" b="0" kern="1200" dirty="0">
            <a:solidFill>
              <a:schemeClr val="tx1"/>
            </a:solidFill>
          </a:endParaRPr>
        </a:p>
      </dsp:txBody>
      <dsp:txXfrm>
        <a:off x="5718407" y="1107067"/>
        <a:ext cx="5718407" cy="2048256"/>
      </dsp:txXfrm>
    </dsp:sp>
    <dsp:sp modelId="{D0F951ED-9F18-4185-A99A-9BCF2D746ABB}">
      <dsp:nvSpPr>
        <dsp:cNvPr id="0" name=""/>
        <dsp:cNvSpPr/>
      </dsp:nvSpPr>
      <dsp:spPr>
        <a:xfrm>
          <a:off x="0" y="3155323"/>
          <a:ext cx="11436815" cy="227584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07FF30-CF1F-4CBE-B912-A42EC1FCB5FC}">
      <dsp:nvSpPr>
        <dsp:cNvPr id="0" name=""/>
        <dsp:cNvSpPr/>
      </dsp:nvSpPr>
      <dsp:spPr>
        <a:xfrm>
          <a:off x="0" y="31058"/>
          <a:ext cx="7660312" cy="1042360"/>
        </a:xfrm>
        <a:prstGeom prst="rect">
          <a:avLst/>
        </a:prstGeom>
        <a:solidFill>
          <a:schemeClr val="bg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1. Среднее число участников закупок по результатам конкурентных способов определения поставщиков (подрядчиков, исполнителей) в соответствии с Федеральным законом от 18.07.2011 № 223-ФЗ «О закупках товаров, работ, услуг отдельными видами юридических лиц» установлен на 2019 год в размере 3 участника.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31058"/>
        <a:ext cx="7660312" cy="1042360"/>
      </dsp:txXfrm>
    </dsp:sp>
    <dsp:sp modelId="{DD87487C-5F16-4353-8F83-B00476E50C6B}">
      <dsp:nvSpPr>
        <dsp:cNvPr id="0" name=""/>
        <dsp:cNvSpPr/>
      </dsp:nvSpPr>
      <dsp:spPr>
        <a:xfrm>
          <a:off x="0" y="1073419"/>
          <a:ext cx="7660312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215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Ключевой показатель за 2019 год не достигнут и составил 2,0 участника.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0" y="1073419"/>
        <a:ext cx="7660312" cy="563040"/>
      </dsp:txXfrm>
    </dsp:sp>
    <dsp:sp modelId="{44F4D3B1-0C8E-4F80-A384-63CBA12E9142}">
      <dsp:nvSpPr>
        <dsp:cNvPr id="0" name=""/>
        <dsp:cNvSpPr/>
      </dsp:nvSpPr>
      <dsp:spPr>
        <a:xfrm>
          <a:off x="0" y="1636459"/>
          <a:ext cx="7660312" cy="1042360"/>
        </a:xfrm>
        <a:prstGeom prst="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2. Среднее число участников закупок по результатам конкурентных способов определения поставщиков (подрядчиков, исполнителей) в соответствии с Федеральным законом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3 участника. 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1636459"/>
        <a:ext cx="7660312" cy="1042360"/>
      </dsp:txXfrm>
    </dsp:sp>
    <dsp:sp modelId="{73EDEE69-ADE0-4540-BDF6-0DDE4877E84F}">
      <dsp:nvSpPr>
        <dsp:cNvPr id="0" name=""/>
        <dsp:cNvSpPr/>
      </dsp:nvSpPr>
      <dsp:spPr>
        <a:xfrm>
          <a:off x="0" y="2678819"/>
          <a:ext cx="7660312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215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Ключевой показатель за 2019 не достигнут и составил 2,9 участника.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0" y="2678819"/>
        <a:ext cx="7660312" cy="563040"/>
      </dsp:txXfrm>
    </dsp:sp>
    <dsp:sp modelId="{48E0CD5E-8E76-46D2-A53E-03845012CE2F}">
      <dsp:nvSpPr>
        <dsp:cNvPr id="0" name=""/>
        <dsp:cNvSpPr/>
      </dsp:nvSpPr>
      <dsp:spPr>
        <a:xfrm>
          <a:off x="0" y="3241859"/>
          <a:ext cx="7660312" cy="1042360"/>
        </a:xfrm>
        <a:prstGeom prst="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3. Доля «малых» закупок, размещенных в электронной форме в рамках Федерального закона от 18.07.2011 № 223-ФЗ «О закупках товаров, работ, услуг отдельными видами юридических лиц» и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50%. 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3241859"/>
        <a:ext cx="7660312" cy="1042360"/>
      </dsp:txXfrm>
    </dsp:sp>
    <dsp:sp modelId="{A2D5CCC1-E81F-4355-8130-DF4CDCE6121E}">
      <dsp:nvSpPr>
        <dsp:cNvPr id="0" name=""/>
        <dsp:cNvSpPr/>
      </dsp:nvSpPr>
      <dsp:spPr>
        <a:xfrm>
          <a:off x="0" y="4284219"/>
          <a:ext cx="7660312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215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Ключевой показатель за 2019 год не достигнут и составил 25,9%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0" y="4284219"/>
        <a:ext cx="7660312" cy="563040"/>
      </dsp:txXfrm>
    </dsp:sp>
    <dsp:sp modelId="{0386E067-6F5A-4D75-8DEE-674CA6F38586}">
      <dsp:nvSpPr>
        <dsp:cNvPr id="0" name=""/>
        <dsp:cNvSpPr/>
      </dsp:nvSpPr>
      <dsp:spPr>
        <a:xfrm>
          <a:off x="0" y="4847259"/>
          <a:ext cx="7660312" cy="1042360"/>
        </a:xfrm>
        <a:prstGeom prst="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4. Ключевой показатель «Доля «малых» закупок, осуществленных в электронной форме в рамках Федерального закона от 18.07.2011 № 223-ФЗ «О закупках товаров, работ, услуг отдельными видами юридических лиц» и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35%. 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4847259"/>
        <a:ext cx="7660312" cy="1042360"/>
      </dsp:txXfrm>
    </dsp:sp>
    <dsp:sp modelId="{989288BC-6FC7-46DC-8482-7BD7F51EE33E}">
      <dsp:nvSpPr>
        <dsp:cNvPr id="0" name=""/>
        <dsp:cNvSpPr/>
      </dsp:nvSpPr>
      <dsp:spPr>
        <a:xfrm>
          <a:off x="0" y="5889620"/>
          <a:ext cx="7660312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215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Ключевой показатель за 2019 год не достигнут и составил 22,7%.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0" y="5889620"/>
        <a:ext cx="7660312" cy="563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>
          <a:off x="-1082650" y="-3343046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00C81-A4AD-4F0D-8637-907378799F1C}" type="datetimeFigureOut">
              <a:rPr lang="ru-RU" smtClean="0"/>
              <a:t>13.03.2020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ECB03-DE07-4E0E-8EC0-E93FA61CFED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173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347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5649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103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1571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7926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0234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9595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505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6583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230342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2137-32C2-4CAB-AC90-BF8C34CB101F}" type="datetime1">
              <a:rPr lang="en-US" smtClean="0"/>
              <a:t>3/13/2020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5811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3486-7C0C-4B3B-BB06-E0BFDE2E6019}" type="datetime1">
              <a:rPr lang="en-US" smtClean="0"/>
              <a:t>3/13/2020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275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65A60-62F8-454F-AFA1-3CEFCDC374D2}" type="datetime1">
              <a:rPr lang="en-US" smtClean="0"/>
              <a:t>3/13/2020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428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312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9C783B-75F1-4BA2-AEDA-A239E72381BE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318240" y="6085840"/>
            <a:ext cx="690960" cy="635635"/>
          </a:xfrm>
          <a:ln>
            <a:solidFill>
              <a:schemeClr val="accent1">
                <a:shade val="50000"/>
              </a:schemeClr>
            </a:solidFill>
          </a:ln>
        </p:spPr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477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572D8-3155-4012-BE4F-C57C97C0C46D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360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4EF5F6-AE9D-4797-8736-F0B4E5AF751E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5000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63440B-3D48-4989-9355-A53DFE5D78CE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019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B148-1EF0-4B68-ACE2-3A3CE51ABD4A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446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3580-A57D-4E86-B368-9A4AD42FA389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509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B7E23B-4FDC-450D-9388-020C45AEDC5A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7036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08F1C-6F3F-40B8-837C-049135F3F6B8}" type="datetime1">
              <a:rPr lang="en-US" smtClean="0"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2654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9AA4A8-EFBD-4A63-B983-71D22D1A3A94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154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64EC56-B979-4117-B0E5-07CE4305A98E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2696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87E359-8AA8-4327-82C6-B6C5E797ADAC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8215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FB0EA3-AE99-462D-81C2-5FB15A01D2B6}" type="datetime1">
              <a:rPr lang="ru-RU" smtClean="0"/>
              <a:t>13.03.2020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1509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30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2E44D-0F5D-4F05-B06F-ADB9A7D984B1}" type="datetime1">
              <a:rPr lang="en-US" smtClean="0"/>
              <a:t>3/13/2020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70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4C823-11E5-40EC-A242-B17D5EAE2E86}" type="datetime1">
              <a:rPr lang="en-US" smtClean="0"/>
              <a:t>3/13/2020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797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FFD2-AB1B-4A0D-A5F7-432AE05C90B1}" type="datetime1">
              <a:rPr lang="en-US" smtClean="0"/>
              <a:t>3/13/2020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294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1B27C-0D98-44BA-8485-AAC8BA227860}" type="datetime1">
              <a:rPr lang="en-US" smtClean="0"/>
              <a:t>3/13/2020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7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714480" y="6449400"/>
            <a:ext cx="360000" cy="360000"/>
          </a:xfrm>
          <a:solidFill>
            <a:schemeClr val="bg1"/>
          </a:solidFill>
        </p:spPr>
        <p:txBody>
          <a:bodyPr/>
          <a:lstStyle>
            <a:lvl1pPr algn="ctr">
              <a:defRPr b="1">
                <a:solidFill>
                  <a:schemeClr val="accent2"/>
                </a:solidFill>
              </a:defRPr>
            </a:lvl1pPr>
          </a:lstStyle>
          <a:p>
            <a:fld id="{90644A5E-EBFD-4C4E-9212-C59F6EC8FE3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A692E033-69F9-46F1-A087-CE9BB548243A}" type="datetime1">
              <a:rPr lang="en-US" smtClean="0"/>
              <a:t>3/13/2020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122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9563711-D848-488E-ACC4-9E59095DAEE1}" type="datetime1">
              <a:rPr lang="en-US" smtClean="0"/>
              <a:t>3/13/2020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790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C811-4236-49B2-9B41-532EF1878250}" type="datetime1">
              <a:rPr lang="en-US" smtClean="0"/>
              <a:t>3/13/2020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249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692E033-69F9-46F1-A087-CE9BB548243A}" type="datetime1">
              <a:rPr lang="en-US" smtClean="0"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85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6" r:id="rId9"/>
    <p:sldLayoutId id="2147483797" r:id="rId10"/>
    <p:sldLayoutId id="2147483758" r:id="rId11"/>
    <p:sldLayoutId id="2147483798" r:id="rId12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20000" y="6311900"/>
            <a:ext cx="360000" cy="360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925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conom.nso.ru/page/460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hyperlink" Target="https://commons.wikimedia.org/wiki/File:Coat_of_Arms_of_Krasnozersky_rayon_(Novosibirskaya_oblast).png?uselang=ru" TargetMode="External"/><Relationship Id="rId21" Type="http://schemas.openxmlformats.org/officeDocument/2006/relationships/image" Target="../media/image13.jpeg"/><Relationship Id="rId34" Type="http://schemas.openxmlformats.org/officeDocument/2006/relationships/hyperlink" Target="https://commons.wikimedia.org/wiki/File:Coat_of_Arms_of_Maslyaninsky_rayon_(Novosibirskaya_oblast).png?uselang=ru" TargetMode="External"/><Relationship Id="rId42" Type="http://schemas.openxmlformats.org/officeDocument/2006/relationships/hyperlink" Target="https://commons.wikimedia.org/wiki/File:Coat_of_Arms_of_Severny_rayon_(Novosibirskaya_oblast).png?uselang=ru" TargetMode="External"/><Relationship Id="rId47" Type="http://schemas.openxmlformats.org/officeDocument/2006/relationships/image" Target="../media/image26.jpeg"/><Relationship Id="rId50" Type="http://schemas.openxmlformats.org/officeDocument/2006/relationships/hyperlink" Target="https://commons.wikimedia.org/wiki/File:Coat_of_Arms_of_Ubinsky_rayon_(Novosibirskaya_oblast).png?uselang=ru" TargetMode="External"/><Relationship Id="rId55" Type="http://schemas.openxmlformats.org/officeDocument/2006/relationships/image" Target="../media/image30.png"/><Relationship Id="rId63" Type="http://schemas.openxmlformats.org/officeDocument/2006/relationships/image" Target="../media/image35.jpeg"/><Relationship Id="rId7" Type="http://schemas.openxmlformats.org/officeDocument/2006/relationships/image" Target="../media/image6.png"/><Relationship Id="rId2" Type="http://schemas.openxmlformats.org/officeDocument/2006/relationships/hyperlink" Target="https://commons.wikimedia.org/wiki/File:Gerb_Bagan.png?uselang=ru" TargetMode="External"/><Relationship Id="rId16" Type="http://schemas.openxmlformats.org/officeDocument/2006/relationships/hyperlink" Target="https://commons.wikimedia.org/wiki/File:Coat_of_Arms_of_Karasuksky_rayon_(Novosibirskaya_oblast).gif?uselang=ru" TargetMode="External"/><Relationship Id="rId29" Type="http://schemas.openxmlformats.org/officeDocument/2006/relationships/image" Target="../media/image17.png"/><Relationship Id="rId11" Type="http://schemas.openxmlformats.org/officeDocument/2006/relationships/image" Target="../media/image8.png"/><Relationship Id="rId24" Type="http://schemas.openxmlformats.org/officeDocument/2006/relationships/hyperlink" Target="https://commons.wikimedia.org/wiki/File:Coat_of_Arms_of_Kochki_(Novosibirsk_oblast).png?uselang=ru" TargetMode="External"/><Relationship Id="rId32" Type="http://schemas.openxmlformats.org/officeDocument/2006/relationships/hyperlink" Target="https://commons.wikimedia.org/wiki/File:Coat_of_Arms_of_Kyshtovsky_rayon_(Novosibirskaya_oblast).jpg?uselang=ru" TargetMode="External"/><Relationship Id="rId37" Type="http://schemas.openxmlformats.org/officeDocument/2006/relationships/image" Target="../media/image21.png"/><Relationship Id="rId40" Type="http://schemas.openxmlformats.org/officeDocument/2006/relationships/hyperlink" Target="https://commons.wikimedia.org/wiki/File:Coat_of_Arms_of_Ordynsk_rajon_(Novosibirsk_oblast).png?uselang=ru" TargetMode="External"/><Relationship Id="rId45" Type="http://schemas.openxmlformats.org/officeDocument/2006/relationships/image" Target="../media/image25.png"/><Relationship Id="rId53" Type="http://schemas.openxmlformats.org/officeDocument/2006/relationships/image" Target="../media/image29.jpeg"/><Relationship Id="rId58" Type="http://schemas.openxmlformats.org/officeDocument/2006/relationships/hyperlink" Target="https://commons.wikimedia.org/wiki/File:Coat_of_Arms_of_Chistoozerny_rayon_(Novosibirskaya_oblast).png?uselang=ru" TargetMode="External"/><Relationship Id="rId66" Type="http://schemas.openxmlformats.org/officeDocument/2006/relationships/image" Target="../media/image38.jpeg"/><Relationship Id="rId5" Type="http://schemas.openxmlformats.org/officeDocument/2006/relationships/image" Target="../media/image5.gif"/><Relationship Id="rId61" Type="http://schemas.openxmlformats.org/officeDocument/2006/relationships/image" Target="../media/image33.png"/><Relationship Id="rId19" Type="http://schemas.openxmlformats.org/officeDocument/2006/relationships/image" Target="../media/image12.png"/><Relationship Id="rId14" Type="http://schemas.openxmlformats.org/officeDocument/2006/relationships/hyperlink" Target="https://commons.wikimedia.org/wiki/File:Gerb_Iskitim.png?uselang=ru" TargetMode="External"/><Relationship Id="rId22" Type="http://schemas.openxmlformats.org/officeDocument/2006/relationships/hyperlink" Target="https://commons.wikimedia.org/wiki/File:Gerb-Kochenevsky-region.jpg?uselang=ru" TargetMode="External"/><Relationship Id="rId27" Type="http://schemas.openxmlformats.org/officeDocument/2006/relationships/image" Target="../media/image16.png"/><Relationship Id="rId30" Type="http://schemas.openxmlformats.org/officeDocument/2006/relationships/hyperlink" Target="https://commons.wikimedia.org/wiki/File:Coat_of_Arms_of_Kupinsky_rayon_(Novosibirskaya_oblast).png?uselang=ru" TargetMode="External"/><Relationship Id="rId35" Type="http://schemas.openxmlformats.org/officeDocument/2006/relationships/image" Target="../media/image20.png"/><Relationship Id="rId43" Type="http://schemas.openxmlformats.org/officeDocument/2006/relationships/image" Target="../media/image24.png"/><Relationship Id="rId48" Type="http://schemas.openxmlformats.org/officeDocument/2006/relationships/hyperlink" Target="https://commons.wikimedia.org/wiki/File:Coat_of_Arms_of_Toguchinsky_rayon_(Novosibirskaya_oblast).png?uselang=ru" TargetMode="External"/><Relationship Id="rId56" Type="http://schemas.openxmlformats.org/officeDocument/2006/relationships/hyperlink" Target="https://commons.wikimedia.org/wiki/File:Coat_of_Arms_of_Cherepanovsky_rayon_(Novosibirskaya_oblast).png?uselang=ru" TargetMode="External"/><Relationship Id="rId64" Type="http://schemas.openxmlformats.org/officeDocument/2006/relationships/image" Target="../media/image36.jpeg"/><Relationship Id="rId8" Type="http://schemas.openxmlformats.org/officeDocument/2006/relationships/hyperlink" Target="https://commons.wikimedia.org/wiki/File:Gerb_Vengerov.png?uselang=ru" TargetMode="External"/><Relationship Id="rId51" Type="http://schemas.openxmlformats.org/officeDocument/2006/relationships/image" Target="../media/image28.png"/><Relationship Id="rId3" Type="http://schemas.openxmlformats.org/officeDocument/2006/relationships/image" Target="../media/image4.png"/><Relationship Id="rId12" Type="http://schemas.openxmlformats.org/officeDocument/2006/relationships/hyperlink" Target="https://commons.wikimedia.org/wiki/File:Gerb_Zdvinskii.jpg?uselang=ru" TargetMode="External"/><Relationship Id="rId17" Type="http://schemas.openxmlformats.org/officeDocument/2006/relationships/image" Target="../media/image11.gif"/><Relationship Id="rId25" Type="http://schemas.openxmlformats.org/officeDocument/2006/relationships/image" Target="../media/image15.png"/><Relationship Id="rId33" Type="http://schemas.openxmlformats.org/officeDocument/2006/relationships/image" Target="../media/image19.jpeg"/><Relationship Id="rId38" Type="http://schemas.openxmlformats.org/officeDocument/2006/relationships/hyperlink" Target="https://commons.wikimedia.org/wiki/File:Coat_of_Arms_of_Novosibirsk_rayon_(Novosibirsk_oblast).png?uselang=ru" TargetMode="External"/><Relationship Id="rId46" Type="http://schemas.openxmlformats.org/officeDocument/2006/relationships/hyperlink" Target="https://commons.wikimedia.org/wiki/File:Coat_of_Arms_of_Tatarsky_rayon_(Novosibirskaya_oblast).jpg?uselang=ru" TargetMode="External"/><Relationship Id="rId59" Type="http://schemas.openxmlformats.org/officeDocument/2006/relationships/image" Target="../media/image32.png"/><Relationship Id="rId20" Type="http://schemas.openxmlformats.org/officeDocument/2006/relationships/hyperlink" Target="https://commons.wikimedia.org/wiki/File:Gerb-Kolyvansky-region.jpg?uselang=ru" TargetMode="External"/><Relationship Id="rId41" Type="http://schemas.openxmlformats.org/officeDocument/2006/relationships/image" Target="../media/image23.png"/><Relationship Id="rId54" Type="http://schemas.openxmlformats.org/officeDocument/2006/relationships/hyperlink" Target="https://commons.wikimedia.org/wiki/File:Coat_of_Arms_of_Chanovsky_rayon_(Novosibirskaya_oblast).png?uselang=ru" TargetMode="External"/><Relationship Id="rId6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ommons.wikimedia.org/wiki/File:Gerb_Bolotnoe.png?uselang=ru" TargetMode="External"/><Relationship Id="rId15" Type="http://schemas.openxmlformats.org/officeDocument/2006/relationships/image" Target="../media/image10.png"/><Relationship Id="rId23" Type="http://schemas.openxmlformats.org/officeDocument/2006/relationships/image" Target="../media/image14.jpeg"/><Relationship Id="rId28" Type="http://schemas.openxmlformats.org/officeDocument/2006/relationships/hyperlink" Target="https://commons.wikimedia.org/wiki/File:Coat_of_Arms_of_Kuibyshev_(Novosibirsk_oblast).png?uselang=ru" TargetMode="External"/><Relationship Id="rId36" Type="http://schemas.openxmlformats.org/officeDocument/2006/relationships/hyperlink" Target="https://commons.wikimedia.org/wiki/File:Coat_of_Arms_of_Moshkovsky_rayon_(Novosibirskaya_oblast).png?uselang=ru" TargetMode="External"/><Relationship Id="rId49" Type="http://schemas.openxmlformats.org/officeDocument/2006/relationships/image" Target="../media/image27.png"/><Relationship Id="rId57" Type="http://schemas.openxmlformats.org/officeDocument/2006/relationships/image" Target="../media/image31.png"/><Relationship Id="rId10" Type="http://schemas.openxmlformats.org/officeDocument/2006/relationships/hyperlink" Target="https://commons.wikimedia.org/wiki/File:Gerb_Dovolen.png?uselang=ru" TargetMode="External"/><Relationship Id="rId31" Type="http://schemas.openxmlformats.org/officeDocument/2006/relationships/image" Target="../media/image18.png"/><Relationship Id="rId44" Type="http://schemas.openxmlformats.org/officeDocument/2006/relationships/hyperlink" Target="https://commons.wikimedia.org/wiki/File:Coat_of_Arms_Suzunski_(Novosibirsk_oblast).png?uselang=ru" TargetMode="External"/><Relationship Id="rId52" Type="http://schemas.openxmlformats.org/officeDocument/2006/relationships/hyperlink" Target="https://commons.wikimedia.org/wiki/File:Gerb-Ust-Tarksky-region.jpg?uselang=ru" TargetMode="External"/><Relationship Id="rId60" Type="http://schemas.openxmlformats.org/officeDocument/2006/relationships/hyperlink" Target="https://commons.wikimedia.org/wiki/File:Coat_of_Arms_of_Chulym_rayon_(Novosibirsk_oblast).png?uselang=ru" TargetMode="External"/><Relationship Id="rId65" Type="http://schemas.openxmlformats.org/officeDocument/2006/relationships/image" Target="../media/image37.jpeg"/><Relationship Id="rId4" Type="http://schemas.openxmlformats.org/officeDocument/2006/relationships/hyperlink" Target="https://commons.wikimedia.org/wiki/File:Gerb_Barabinsk.gif?uselang=ru" TargetMode="External"/><Relationship Id="rId9" Type="http://schemas.openxmlformats.org/officeDocument/2006/relationships/image" Target="../media/image7.png"/><Relationship Id="rId13" Type="http://schemas.openxmlformats.org/officeDocument/2006/relationships/image" Target="../media/image9.jpeg"/><Relationship Id="rId18" Type="http://schemas.openxmlformats.org/officeDocument/2006/relationships/hyperlink" Target="https://commons.wikimedia.org/wiki/File:Coat_of_Arms_of_Kargatsky_rayon_(Novosibirsk_oblast).png?uselang=ru" TargetMode="External"/><Relationship Id="rId3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415" y="0"/>
            <a:ext cx="11389103" cy="151103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Об итогах реализации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Стандарта развития конкуренции в Новосибирской области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в 2019 году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5569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г. Новосибирск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mineconom@nso.ru</a:t>
            </a:r>
          </a:p>
        </p:txBody>
      </p:sp>
    </p:spTree>
    <p:extLst>
      <p:ext uri="{BB962C8B-B14F-4D97-AF65-F5344CB8AC3E}">
        <p14:creationId xmlns:p14="http://schemas.microsoft.com/office/powerpoint/2010/main" val="1465648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179600600"/>
              </p:ext>
            </p:extLst>
          </p:nvPr>
        </p:nvGraphicFramePr>
        <p:xfrm>
          <a:off x="457664" y="294641"/>
          <a:ext cx="11436816" cy="325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55040" y="4186535"/>
            <a:ext cx="10170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Мониторинг выполнен </a:t>
            </a:r>
            <a:r>
              <a:rPr lang="ru-RU" dirty="0" smtClean="0"/>
              <a:t>в </a:t>
            </a:r>
            <a:r>
              <a:rPr lang="ru-RU" dirty="0"/>
              <a:t>рамках исполнения </a:t>
            </a:r>
            <a:endParaRPr lang="ru-RU" dirty="0" smtClean="0"/>
          </a:p>
          <a:p>
            <a:pPr algn="ctr"/>
            <a:r>
              <a:rPr lang="ru-RU" dirty="0" smtClean="0"/>
              <a:t>Государственного контракта № 0851200000619003483 </a:t>
            </a:r>
            <a:br>
              <a:rPr lang="ru-RU" dirty="0" smtClean="0"/>
            </a:br>
            <a:r>
              <a:rPr lang="ru-RU" dirty="0" smtClean="0"/>
              <a:t>от 12 августа 2019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253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731874" y="764704"/>
            <a:ext cx="8756614" cy="1887696"/>
          </a:xfrm>
          <a:prstGeom prst="rect">
            <a:avLst/>
          </a:prstGeom>
          <a:noFill/>
        </p:spPr>
        <p:txBody>
          <a:bodyPr wrap="square" numCol="2" spcCol="648000" rtlCol="0">
            <a:spAutoFit/>
          </a:bodyPr>
          <a:lstStyle/>
          <a:p>
            <a:pPr>
              <a:spcAft>
                <a:spcPts val="2300"/>
              </a:spcAft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894232" y="728940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наличия (отсутствия) административных барьеров и оценки состояния конкурентной среды субъектами предпринимательской деятельности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3589787" y="728940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удовлетворенности потребителей качеством товаров, работ и услуг и состоянием ценовой конкуренции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6285343" y="728940"/>
            <a:ext cx="5040786" cy="1470302"/>
          </a:xfrm>
          <a:custGeom>
            <a:avLst/>
            <a:gdLst>
              <a:gd name="connsiteX0" fmla="*/ 0 w 5040786"/>
              <a:gd name="connsiteY0" fmla="*/ 0 h 1470302"/>
              <a:gd name="connsiteX1" fmla="*/ 5040786 w 5040786"/>
              <a:gd name="connsiteY1" fmla="*/ 0 h 1470302"/>
              <a:gd name="connsiteX2" fmla="*/ 5040786 w 5040786"/>
              <a:gd name="connsiteY2" fmla="*/ 1470302 h 1470302"/>
              <a:gd name="connsiteX3" fmla="*/ 0 w 5040786"/>
              <a:gd name="connsiteY3" fmla="*/ 1470302 h 1470302"/>
              <a:gd name="connsiteX4" fmla="*/ 0 w 5040786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786" h="1470302">
                <a:moveTo>
                  <a:pt x="0" y="0"/>
                </a:moveTo>
                <a:lnTo>
                  <a:pt x="5040786" y="0"/>
                </a:lnTo>
                <a:lnTo>
                  <a:pt x="5040786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удовлетворенности субъектов предпринимательства и потребителей</a:t>
            </a:r>
          </a:p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 товаров, работ и услуг качеством официальной информации, размещаемой уполномоченным органом и муниципальными образованиями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429935" y="244429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деятельности субъектов естественных монополий на территории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7" name="Полилиния 26"/>
          <p:cNvSpPr/>
          <p:nvPr/>
        </p:nvSpPr>
        <p:spPr>
          <a:xfrm>
            <a:off x="3125490" y="244429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деятельности хоз. субъектов, доля участия Новосибирской области или муниципального образования в которых составляет 50 и более процентов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5821045" y="2444293"/>
            <a:ext cx="3273825" cy="1470302"/>
          </a:xfrm>
          <a:custGeom>
            <a:avLst/>
            <a:gdLst>
              <a:gd name="connsiteX0" fmla="*/ 0 w 3273825"/>
              <a:gd name="connsiteY0" fmla="*/ 0 h 1470302"/>
              <a:gd name="connsiteX1" fmla="*/ 3273825 w 3273825"/>
              <a:gd name="connsiteY1" fmla="*/ 0 h 1470302"/>
              <a:gd name="connsiteX2" fmla="*/ 3273825 w 3273825"/>
              <a:gd name="connsiteY2" fmla="*/ 1470302 h 1470302"/>
              <a:gd name="connsiteX3" fmla="*/ 0 w 3273825"/>
              <a:gd name="connsiteY3" fmla="*/ 1470302 h 1470302"/>
              <a:gd name="connsiteX4" fmla="*/ 0 w 3273825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3825" h="1470302">
                <a:moveTo>
                  <a:pt x="0" y="0"/>
                </a:moveTo>
                <a:lnTo>
                  <a:pt x="3273825" y="0"/>
                </a:lnTo>
                <a:lnTo>
                  <a:pt x="3273825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удовлетворенности населения деятельностью в сфере финансовых услуг, осуществляемой на территории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9" name="Полилиния 28"/>
          <p:cNvSpPr/>
          <p:nvPr/>
        </p:nvSpPr>
        <p:spPr>
          <a:xfrm>
            <a:off x="9339921" y="244429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доступности для населения финансовых услуг, оказываемых на территории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1117289" y="4373257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цен на товары, входящие в перечень социально значимых продовольственных товаров первой необходимости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3822738" y="441431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логистических возможностей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2" name="Полилиния 31"/>
          <p:cNvSpPr/>
          <p:nvPr/>
        </p:nvSpPr>
        <p:spPr>
          <a:xfrm>
            <a:off x="6634627" y="4398735"/>
            <a:ext cx="4555096" cy="1470302"/>
          </a:xfrm>
          <a:custGeom>
            <a:avLst/>
            <a:gdLst>
              <a:gd name="connsiteX0" fmla="*/ 0 w 4555096"/>
              <a:gd name="connsiteY0" fmla="*/ 0 h 1470302"/>
              <a:gd name="connsiteX1" fmla="*/ 4555096 w 4555096"/>
              <a:gd name="connsiteY1" fmla="*/ 0 h 1470302"/>
              <a:gd name="connsiteX2" fmla="*/ 4555096 w 4555096"/>
              <a:gd name="connsiteY2" fmla="*/ 1470302 h 1470302"/>
              <a:gd name="connsiteX3" fmla="*/ 0 w 4555096"/>
              <a:gd name="connsiteY3" fmla="*/ 1470302 h 1470302"/>
              <a:gd name="connsiteX4" fmla="*/ 0 w 4555096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5096" h="1470302">
                <a:moveTo>
                  <a:pt x="0" y="0"/>
                </a:moveTo>
                <a:lnTo>
                  <a:pt x="4555096" y="0"/>
                </a:lnTo>
                <a:lnTo>
                  <a:pt x="4555096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развития передовых </a:t>
            </a:r>
          </a:p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производственных технологий и их</a:t>
            </a:r>
          </a:p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 внедрения, а также процесса цифровизации экономики и формирования ее новых рынков и секторов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100983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СОДЕРЖАНИЕ МОНИТОРИНГА</a:t>
            </a:r>
            <a:endParaRPr lang="ru-RU" sz="2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2661" y="600227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60726" y="603588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35789" y="2344194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-56524" y="2298518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34627" y="4296679"/>
            <a:ext cx="8588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10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40822" y="4296679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2661" y="4296679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912175" y="2333991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24654" y="2344194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75050" y="569377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9305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760" y="477382"/>
            <a:ext cx="5161280" cy="3785652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algn="ctr" defTabSz="914400"/>
            <a:r>
              <a:rPr lang="en-US" sz="2400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ru-RU" sz="2400" dirty="0" smtClean="0">
                <a:cs typeface="Arial" pitchFamily="34" charset="0"/>
              </a:rPr>
              <a:t>Опрос </a:t>
            </a:r>
            <a:r>
              <a:rPr lang="ru-RU" sz="3600" b="1" dirty="0" smtClean="0">
                <a:solidFill>
                  <a:srgbClr val="C00000"/>
                </a:solidFill>
                <a:cs typeface="Arial" pitchFamily="34" charset="0"/>
              </a:rPr>
              <a:t>2680</a:t>
            </a:r>
            <a:r>
              <a:rPr lang="ru-RU" sz="3600" dirty="0" smtClean="0">
                <a:cs typeface="Arial" pitchFamily="34" charset="0"/>
              </a:rPr>
              <a:t> </a:t>
            </a:r>
            <a:r>
              <a:rPr lang="ru-RU" sz="2400" dirty="0" smtClean="0">
                <a:cs typeface="Arial" pitchFamily="34" charset="0"/>
              </a:rPr>
              <a:t>потребителей</a:t>
            </a:r>
          </a:p>
          <a:p>
            <a:pPr algn="ctr" defTabSz="914400"/>
            <a:endParaRPr lang="ru-RU" sz="2400" dirty="0" smtClean="0">
              <a:cs typeface="Arial" pitchFamily="34" charset="0"/>
            </a:endParaRPr>
          </a:p>
          <a:p>
            <a:pPr algn="ctr" defTabSz="914400"/>
            <a:endParaRPr lang="ru-RU" sz="2400" dirty="0" smtClean="0">
              <a:cs typeface="Arial" pitchFamily="34" charset="0"/>
            </a:endParaRPr>
          </a:p>
          <a:p>
            <a:pPr algn="ctr" defTabSz="914400"/>
            <a:r>
              <a:rPr lang="en-US" sz="2400" dirty="0" smtClean="0">
                <a:cs typeface="Arial" pitchFamily="34" charset="0"/>
              </a:rPr>
              <a:t> </a:t>
            </a:r>
            <a:r>
              <a:rPr lang="ru-RU" sz="2400" dirty="0" smtClean="0">
                <a:cs typeface="Arial" pitchFamily="34" charset="0"/>
              </a:rPr>
              <a:t>Анкетирование </a:t>
            </a:r>
            <a:r>
              <a:rPr lang="ru-RU" sz="3600" b="1" dirty="0">
                <a:solidFill>
                  <a:srgbClr val="C00000"/>
                </a:solidFill>
                <a:cs typeface="Arial" pitchFamily="34" charset="0"/>
              </a:rPr>
              <a:t>1700</a:t>
            </a:r>
            <a:r>
              <a:rPr lang="ru-RU" sz="3600" dirty="0">
                <a:cs typeface="Arial" pitchFamily="34" charset="0"/>
              </a:rPr>
              <a:t> </a:t>
            </a:r>
            <a:r>
              <a:rPr lang="ru-RU" sz="2400" dirty="0" smtClean="0">
                <a:cs typeface="Arial" pitchFamily="34" charset="0"/>
              </a:rPr>
              <a:t>руководителей организаций</a:t>
            </a:r>
          </a:p>
          <a:p>
            <a:pPr algn="ctr" defTabSz="914400"/>
            <a:endParaRPr lang="ru-RU" sz="2400" dirty="0" smtClean="0">
              <a:cs typeface="Arial" pitchFamily="34" charset="0"/>
            </a:endParaRPr>
          </a:p>
          <a:p>
            <a:pPr algn="ctr" defTabSz="914400"/>
            <a:endParaRPr lang="ru-RU" sz="2400" dirty="0" smtClean="0">
              <a:cs typeface="Arial" pitchFamily="34" charset="0"/>
            </a:endParaRPr>
          </a:p>
          <a:p>
            <a:pPr algn="ctr" defTabSz="914400"/>
            <a:r>
              <a:rPr lang="en-US" sz="2400" dirty="0" smtClean="0">
                <a:cs typeface="Arial" pitchFamily="34" charset="0"/>
              </a:rPr>
              <a:t> </a:t>
            </a:r>
            <a:r>
              <a:rPr lang="ru-RU" sz="2400" dirty="0" smtClean="0">
                <a:cs typeface="Arial" pitchFamily="34" charset="0"/>
              </a:rPr>
              <a:t>Комплекс </a:t>
            </a:r>
            <a:r>
              <a:rPr lang="ru-RU" sz="2400" dirty="0">
                <a:cs typeface="Arial" pitchFamily="34" charset="0"/>
              </a:rPr>
              <a:t>кабинетных </a:t>
            </a:r>
            <a:r>
              <a:rPr lang="ru-RU" sz="2400" dirty="0" smtClean="0">
                <a:cs typeface="Arial" pitchFamily="34" charset="0"/>
              </a:rPr>
              <a:t>исследований</a:t>
            </a:r>
            <a:endParaRPr lang="ru-RU" sz="2400" dirty="0">
              <a:cs typeface="Arial" pitchFamily="34" charset="0"/>
            </a:endParaRPr>
          </a:p>
        </p:txBody>
      </p:sp>
      <p:pic>
        <p:nvPicPr>
          <p:cNvPr id="1030" name="Picture 6" descr="Картинки по запросу &quot;анкетировани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560" y="142240"/>
            <a:ext cx="7081920" cy="605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92560" y="294640"/>
            <a:ext cx="491744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ДЛЯ НАС</a:t>
            </a:r>
          </a:p>
          <a:p>
            <a:pPr algn="ctr"/>
            <a:r>
              <a:rPr lang="ru-RU" sz="8800" b="1" dirty="0" smtClean="0">
                <a:solidFill>
                  <a:srgbClr val="C00000"/>
                </a:solidFill>
              </a:rPr>
              <a:t>ВАЖНО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ВАШЕ МНЕНИЕ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493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&quot;мониторинг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" y="203200"/>
            <a:ext cx="11942400" cy="600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7448" y="1625263"/>
            <a:ext cx="11468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РЕЗУЛЬТАТЫ МОНИТОРИНГА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ПРЕДСТАВЛЕНЫ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НА ЗАСЕДАНИИ СОВЕТА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ПО СОДЕЙСТВИЮ РАЗВИТИЮ КОНКУРЕНЦИИ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7448" y="406400"/>
            <a:ext cx="325935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sz="2800" dirty="0">
                <a:solidFill>
                  <a:schemeClr val="bg1"/>
                </a:solidFill>
              </a:rPr>
              <a:t>26 декабря 2019 г.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414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74B74D2-2DAA-4CF5-AE08-7750E110C0E9}"/>
              </a:ext>
            </a:extLst>
          </p:cNvPr>
          <p:cNvSpPr/>
          <p:nvPr/>
        </p:nvSpPr>
        <p:spPr>
          <a:xfrm rot="16200000">
            <a:off x="4945" y="2135092"/>
            <a:ext cx="6241963" cy="32038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dirty="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4130" y="262091"/>
            <a:ext cx="54136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Оценка уровня конкуренции на рынках</a:t>
            </a:r>
            <a:r>
              <a:rPr lang="ru-RU" sz="2000" b="1" i="1" dirty="0">
                <a:solidFill>
                  <a:srgbClr val="C00000"/>
                </a:solidFill>
                <a:latin typeface="+mj-lt"/>
              </a:rPr>
              <a:t>, </a:t>
            </a:r>
          </a:p>
          <a:p>
            <a:pPr marL="268288" indent="-268288" algn="ctr" defTabSz="914400">
              <a:tabLst>
                <a:tab pos="268288" algn="l"/>
              </a:tabLst>
            </a:pPr>
            <a:r>
              <a:rPr lang="ru-RU" sz="2000" b="1" i="1" dirty="0">
                <a:solidFill>
                  <a:prstClr val="black"/>
                </a:solidFill>
                <a:latin typeface="+mj-lt"/>
              </a:rPr>
              <a:t>       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% от общего числа опрошенных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819680535"/>
              </p:ext>
            </p:extLst>
          </p:nvPr>
        </p:nvGraphicFramePr>
        <p:xfrm>
          <a:off x="121921" y="1396180"/>
          <a:ext cx="6141227" cy="4679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448800" y="134938"/>
            <a:ext cx="2743200" cy="365125"/>
          </a:xfrm>
        </p:spPr>
        <p:txBody>
          <a:bodyPr/>
          <a:lstStyle/>
          <a:p>
            <a:pPr defTabSz="914400"/>
            <a:fld id="{BDF0214C-F6F7-4FDC-9B40-A1A554F35A3D}" type="slidenum">
              <a:rPr lang="ru-RU">
                <a:solidFill>
                  <a:prstClr val="white"/>
                </a:solidFill>
                <a:latin typeface="Arial Narrow"/>
              </a:rPr>
              <a:pPr defTabSz="914400"/>
              <a:t>14</a:t>
            </a:fld>
            <a:endParaRPr lang="ru-RU" dirty="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7771" y="262091"/>
            <a:ext cx="61589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Оценка общих условий ведения  предпринимательской деятельности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в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Новосибирской области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,</a:t>
            </a:r>
          </a:p>
          <a:p>
            <a:pPr algn="ctr" defTabSz="914400"/>
            <a:r>
              <a:rPr lang="ru-RU" sz="1200" b="1" i="1" dirty="0" smtClean="0">
                <a:solidFill>
                  <a:prstClr val="black"/>
                </a:solidFill>
                <a:latin typeface="Arial Narrow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% от общего числа опрошенных</a:t>
            </a:r>
          </a:p>
        </p:txBody>
      </p:sp>
      <p:graphicFrame>
        <p:nvGraphicFramePr>
          <p:cNvPr id="10" name="Объект 5"/>
          <p:cNvGraphicFramePr/>
          <p:nvPr>
            <p:extLst>
              <p:ext uri="{D42A27DB-BD31-4B8C-83A1-F6EECF244321}">
                <p14:modId xmlns:p14="http://schemas.microsoft.com/office/powerpoint/2010/main" val="1161329629"/>
              </p:ext>
            </p:extLst>
          </p:nvPr>
        </p:nvGraphicFramePr>
        <p:xfrm>
          <a:off x="5984240" y="1858297"/>
          <a:ext cx="5932457" cy="3800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53219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9742184"/>
              </p:ext>
            </p:extLst>
          </p:nvPr>
        </p:nvGraphicFramePr>
        <p:xfrm>
          <a:off x="2175035" y="1072699"/>
          <a:ext cx="814392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34296" y="131552"/>
            <a:ext cx="11493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2000" b="1" dirty="0">
                <a:latin typeface="+mj-lt"/>
              </a:rPr>
              <a:t>ПРЕПЯТСТВИЯ, НЕГАТИВНО ВЛИЯЮЩИЕ НА СОСТОЯНИЕ ПРЕДПРИЯТИЯ </a:t>
            </a:r>
            <a:br>
              <a:rPr lang="ru-RU" sz="2000" b="1" dirty="0">
                <a:latin typeface="+mj-lt"/>
              </a:rPr>
            </a:br>
            <a:r>
              <a:rPr lang="ru-RU" sz="2000" b="1" dirty="0">
                <a:latin typeface="+mj-lt"/>
              </a:rPr>
              <a:t>И ЕГО </a:t>
            </a:r>
            <a:r>
              <a:rPr lang="ru-RU" sz="2000" b="1" dirty="0" smtClean="0">
                <a:latin typeface="+mj-lt"/>
              </a:rPr>
              <a:t>КОНКУРЕНТОСПОСОБНОСТЬ, </a:t>
            </a:r>
            <a:r>
              <a:rPr lang="ru-RU" sz="2000" dirty="0"/>
              <a:t>% от общего числа опрошенных</a:t>
            </a:r>
          </a:p>
          <a:p>
            <a:pPr lvl="0" defTabSz="914400"/>
            <a:endParaRPr lang="ru-RU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6000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7"/>
          <p:cNvGraphicFramePr/>
          <p:nvPr>
            <p:extLst>
              <p:ext uri="{D42A27DB-BD31-4B8C-83A1-F6EECF244321}">
                <p14:modId xmlns:p14="http://schemas.microsoft.com/office/powerpoint/2010/main" val="3250918816"/>
              </p:ext>
            </p:extLst>
          </p:nvPr>
        </p:nvGraphicFramePr>
        <p:xfrm>
          <a:off x="196468" y="1828800"/>
          <a:ext cx="4883532" cy="448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708061528"/>
              </p:ext>
            </p:extLst>
          </p:nvPr>
        </p:nvGraphicFramePr>
        <p:xfrm>
          <a:off x="5080000" y="1828800"/>
          <a:ext cx="6994480" cy="3931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5120" y="109664"/>
            <a:ext cx="48667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Состояние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административных барьеров для ведения текущей деятельности и открытия нового бизнеса в Новосибирской области, </a:t>
            </a:r>
            <a:endParaRPr lang="ru-RU" sz="2000" b="1" dirty="0" smtClean="0">
              <a:solidFill>
                <a:srgbClr val="C00000"/>
              </a:solidFill>
              <a:latin typeface="+mj-lt"/>
            </a:endParaRPr>
          </a:p>
          <a:p>
            <a:pPr lvl="0" algn="ctr" defTabSz="914400"/>
            <a:r>
              <a:rPr lang="ru-RU" sz="2000" dirty="0" smtClean="0">
                <a:solidFill>
                  <a:prstClr val="black"/>
                </a:solidFill>
                <a:latin typeface="+mj-lt"/>
              </a:rPr>
              <a:t>%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от числа опрошенных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56968" y="109664"/>
            <a:ext cx="5244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Оценка степени влияния на конкурентную среду органов </a:t>
            </a:r>
          </a:p>
          <a:p>
            <a:pPr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         власти  и объединений,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 </a:t>
            </a:r>
            <a:endParaRPr lang="ru-RU" sz="2000" dirty="0" smtClean="0">
              <a:solidFill>
                <a:prstClr val="black"/>
              </a:solidFill>
              <a:latin typeface="+mj-lt"/>
            </a:endParaRPr>
          </a:p>
          <a:p>
            <a:pPr algn="ctr" defTabSz="914400"/>
            <a:r>
              <a:rPr lang="ru-RU" sz="2000" dirty="0" smtClean="0">
                <a:solidFill>
                  <a:prstClr val="black"/>
                </a:solidFill>
                <a:latin typeface="+mj-lt"/>
              </a:rPr>
              <a:t>%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от числа опрошенных</a:t>
            </a:r>
          </a:p>
        </p:txBody>
      </p:sp>
    </p:spTree>
    <p:extLst>
      <p:ext uri="{BB962C8B-B14F-4D97-AF65-F5344CB8AC3E}">
        <p14:creationId xmlns:p14="http://schemas.microsoft.com/office/powerpoint/2010/main" val="3935216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7949087"/>
              </p:ext>
            </p:extLst>
          </p:nvPr>
        </p:nvGraphicFramePr>
        <p:xfrm>
          <a:off x="1920240" y="807254"/>
          <a:ext cx="9591040" cy="5481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99368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Уровень удовлетворенности потребителей качеством услуг 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endParaRPr lang="ru-RU" sz="2000" b="1" dirty="0" smtClean="0">
              <a:solidFill>
                <a:srgbClr val="C00000"/>
              </a:solidFill>
              <a:latin typeface="+mj-lt"/>
            </a:endParaRPr>
          </a:p>
          <a:p>
            <a:pPr lvl="0" algn="ctr" defTabSz="914400"/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на</a:t>
            </a: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товарных рынках,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% от числа потребителей</a:t>
            </a:r>
          </a:p>
        </p:txBody>
      </p:sp>
    </p:spTree>
    <p:extLst>
      <p:ext uri="{BB962C8B-B14F-4D97-AF65-F5344CB8AC3E}">
        <p14:creationId xmlns:p14="http://schemas.microsoft.com/office/powerpoint/2010/main" val="144552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1770600"/>
              </p:ext>
            </p:extLst>
          </p:nvPr>
        </p:nvGraphicFramePr>
        <p:xfrm>
          <a:off x="1798320" y="548640"/>
          <a:ext cx="97028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99368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Уровень удовлетворенности потребителей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ценами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услуг 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endParaRPr lang="ru-RU" sz="2000" b="1" dirty="0" smtClean="0">
              <a:solidFill>
                <a:srgbClr val="C00000"/>
              </a:solidFill>
              <a:latin typeface="+mj-lt"/>
            </a:endParaRPr>
          </a:p>
          <a:p>
            <a:pPr lvl="0" algn="ctr" defTabSz="914400"/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на</a:t>
            </a: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товарных рынках,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% от числа потребителей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9854" y="1121562"/>
            <a:ext cx="1389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ЦЕНА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768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167867"/>
              </p:ext>
            </p:extLst>
          </p:nvPr>
        </p:nvGraphicFramePr>
        <p:xfrm>
          <a:off x="519854" y="807254"/>
          <a:ext cx="11485200" cy="5309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99368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Уровень удовлетворенности потребителей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возможностью выбора</a:t>
            </a:r>
          </a:p>
          <a:p>
            <a:pPr lvl="0" algn="ctr" defTabSz="914400"/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услуг 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на</a:t>
            </a: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товарных рынках,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% от числа потребителей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9854" y="1121562"/>
            <a:ext cx="1389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ВЫБОР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615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28" y="171023"/>
            <a:ext cx="7739175" cy="471948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023123" y="961103"/>
            <a:ext cx="393290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СТАНДАРТ РАЗРАБОТАН</a:t>
            </a:r>
            <a:endParaRPr lang="en-US" dirty="0" smtClean="0"/>
          </a:p>
          <a:p>
            <a:pPr algn="ctr"/>
            <a:r>
              <a:rPr lang="ru-RU" dirty="0" smtClean="0"/>
              <a:t> В РАМКАХ РЕАЛИЗАЦИИ ПУНКТА 7 И ПОДПУНКТА «В» ПУНКТА 8 УКАЗА ПРЕЗИДЕНТА РОССИЙСКОЙ ФЕДЕРАЦИИ</a:t>
            </a:r>
            <a:r>
              <a:rPr lang="en-US" dirty="0" smtClean="0"/>
              <a:t> </a:t>
            </a:r>
            <a:r>
              <a:rPr lang="ru-RU" dirty="0" smtClean="0"/>
              <a:t>ОТ 21 ДЕКАБРЯ 2017 Г. № 618 «ОБ ОСНОВНЫХ НАПРАВЛЕНИЯХ ГОСУДАРСТВЕННОЙ ПОЛИТИКИ ПО РАЗВИТИЮ КОНКУРЕНЦИИ»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6128" y="5119556"/>
            <a:ext cx="117998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Во исполнение Стандарта принято постановление Губернатора Новосибирской области </a:t>
            </a:r>
            <a:endParaRPr lang="en-US" dirty="0" smtClean="0"/>
          </a:p>
          <a:p>
            <a:pPr algn="ctr"/>
            <a:r>
              <a:rPr lang="ru-RU" dirty="0" smtClean="0"/>
              <a:t>от </a:t>
            </a:r>
            <a:r>
              <a:rPr lang="ru-RU" dirty="0"/>
              <a:t>22.07.2019 № 184 «О внедрении стандарта развития конкуренции в Новосибирской области</a:t>
            </a:r>
            <a:r>
              <a:rPr lang="ru-RU" dirty="0" smtClean="0"/>
              <a:t>» </a:t>
            </a:r>
            <a:r>
              <a:rPr lang="ru-RU" dirty="0">
                <a:hlinkClick r:id="rId3"/>
              </a:rPr>
              <a:t>http://</a:t>
            </a:r>
            <a:r>
              <a:rPr lang="ru-RU" dirty="0" smtClean="0">
                <a:hlinkClick r:id="rId3"/>
              </a:rPr>
              <a:t>econom.nso.ru/page/460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157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92480" y="394176"/>
            <a:ext cx="10901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Реестре субъектов естественных монополий </a:t>
            </a:r>
            <a:r>
              <a:rPr lang="ru-RU" dirty="0" smtClean="0"/>
              <a:t>содержится </a:t>
            </a:r>
            <a:r>
              <a:rPr lang="ru-RU" sz="3600" b="1" dirty="0" smtClean="0">
                <a:solidFill>
                  <a:srgbClr val="C00000"/>
                </a:solidFill>
                <a:cs typeface="Arial" pitchFamily="34" charset="0"/>
              </a:rPr>
              <a:t>169 </a:t>
            </a:r>
            <a:r>
              <a:rPr lang="ru-RU" sz="3600" b="1" dirty="0">
                <a:solidFill>
                  <a:srgbClr val="C00000"/>
                </a:solidFill>
                <a:cs typeface="Arial" pitchFamily="34" charset="0"/>
              </a:rPr>
              <a:t>организаций</a:t>
            </a:r>
            <a:r>
              <a:rPr lang="ru-RU" dirty="0"/>
              <a:t>, ведущих деятельность в Новосибирской </a:t>
            </a:r>
            <a:r>
              <a:rPr lang="ru-RU" dirty="0" smtClean="0"/>
              <a:t>области.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253806"/>
              </p:ext>
            </p:extLst>
          </p:nvPr>
        </p:nvGraphicFramePr>
        <p:xfrm>
          <a:off x="680721" y="2164079"/>
          <a:ext cx="10800079" cy="2937639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918007">
                  <a:extLst>
                    <a:ext uri="{9D8B030D-6E8A-4147-A177-3AD203B41FA5}">
                      <a16:colId xmlns:a16="http://schemas.microsoft.com/office/drawing/2014/main" val="2633873018"/>
                    </a:ext>
                  </a:extLst>
                </a:gridCol>
                <a:gridCol w="6011324">
                  <a:extLst>
                    <a:ext uri="{9D8B030D-6E8A-4147-A177-3AD203B41FA5}">
                      <a16:colId xmlns:a16="http://schemas.microsoft.com/office/drawing/2014/main" val="4060947259"/>
                    </a:ext>
                  </a:extLst>
                </a:gridCol>
                <a:gridCol w="1913774">
                  <a:extLst>
                    <a:ext uri="{9D8B030D-6E8A-4147-A177-3AD203B41FA5}">
                      <a16:colId xmlns:a16="http://schemas.microsoft.com/office/drawing/2014/main" val="2225679043"/>
                    </a:ext>
                  </a:extLst>
                </a:gridCol>
                <a:gridCol w="1956974">
                  <a:extLst>
                    <a:ext uri="{9D8B030D-6E8A-4147-A177-3AD203B41FA5}">
                      <a16:colId xmlns:a16="http://schemas.microsoft.com/office/drawing/2014/main" val="1862076290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№ </a:t>
                      </a:r>
                      <a:endParaRPr lang="ru-RU" sz="1400" b="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п/п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Рынок присутствия субъектов естественных монополий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Количество субъектов естественных монополий на 30.11.2018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Количество субъектов естественных монополий на 06.11.2019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3585889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1.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Водоснабжение и водоотведение с использованием централизованных систем, систем коммунальной инфраструктуры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52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79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4717791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2.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Услуги по передаче электрической и (или) тепловой энергии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46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67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8428496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3.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Транспортировка газа по трубопроводам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16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17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09234263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4.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Услуги в портах и (или) транспортных терминалах, услуги по использованию инфраструктуры внутренних водных путей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2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3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0927558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5.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Услуги аэропортов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2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1701635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6.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Железнодорожные перевозки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1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8743484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C00000"/>
                          </a:solidFill>
                          <a:effectLst/>
                        </a:rPr>
                        <a:t>ВСЕГО</a:t>
                      </a:r>
                      <a:endParaRPr lang="ru-RU" sz="1800" b="0" dirty="0" smtClean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C00000"/>
                          </a:solidFill>
                          <a:effectLst/>
                        </a:rPr>
                        <a:t>119</a:t>
                      </a:r>
                      <a:endParaRPr lang="ru-RU" sz="18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C00000"/>
                          </a:solidFill>
                          <a:effectLst/>
                        </a:rPr>
                        <a:t>169</a:t>
                      </a:r>
                      <a:endParaRPr lang="ru-RU" sz="18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72811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084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 flipV="1">
            <a:off x="2001520" y="3127042"/>
            <a:ext cx="9662159" cy="3730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dirty="0">
              <a:solidFill>
                <a:srgbClr val="AEABAB">
                  <a:lumMod val="40000"/>
                  <a:lumOff val="60000"/>
                </a:srgbClr>
              </a:solidFill>
              <a:latin typeface="Arial Narro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561" y="114900"/>
            <a:ext cx="1110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У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довлетворенность услугами, предоставляемыми субъектами естественных монополий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880" y="2996430"/>
            <a:ext cx="12136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МНЕНИЕ ПОТРЕБИТЕЛЕЙ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(НАСЕЛЕНИЯ)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908721"/>
            <a:ext cx="121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МНЕНИЕ СУБЪЕКТОВ ПРЕДПРИНИМАТЕЛЬСТВА</a:t>
            </a: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24702466"/>
              </p:ext>
            </p:extLst>
          </p:nvPr>
        </p:nvGraphicFramePr>
        <p:xfrm>
          <a:off x="0" y="769581"/>
          <a:ext cx="11943080" cy="2246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3415625909"/>
              </p:ext>
            </p:extLst>
          </p:nvPr>
        </p:nvGraphicFramePr>
        <p:xfrm>
          <a:off x="1056640" y="3449765"/>
          <a:ext cx="10088880" cy="2575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0158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Картинки по запросу &quot;госсобственность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1" y="2336800"/>
            <a:ext cx="6495263" cy="388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60161" y="99070"/>
            <a:ext cx="93167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+mj-lt"/>
              </a:rPr>
              <a:t>Хозяйствующие субъекты с долей государственной/муниципальной собственности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50 и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более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процентов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035539"/>
              </p:ext>
            </p:extLst>
          </p:nvPr>
        </p:nvGraphicFramePr>
        <p:xfrm>
          <a:off x="182881" y="806956"/>
          <a:ext cx="11871278" cy="1335507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4114798">
                  <a:extLst>
                    <a:ext uri="{9D8B030D-6E8A-4147-A177-3AD203B41FA5}">
                      <a16:colId xmlns:a16="http://schemas.microsoft.com/office/drawing/2014/main" val="616263381"/>
                    </a:ext>
                  </a:extLst>
                </a:gridCol>
                <a:gridCol w="2174240">
                  <a:extLst>
                    <a:ext uri="{9D8B030D-6E8A-4147-A177-3AD203B41FA5}">
                      <a16:colId xmlns:a16="http://schemas.microsoft.com/office/drawing/2014/main" val="1998088378"/>
                    </a:ext>
                  </a:extLst>
                </a:gridCol>
                <a:gridCol w="1368720">
                  <a:extLst>
                    <a:ext uri="{9D8B030D-6E8A-4147-A177-3AD203B41FA5}">
                      <a16:colId xmlns:a16="http://schemas.microsoft.com/office/drawing/2014/main" val="2352875185"/>
                    </a:ext>
                  </a:extLst>
                </a:gridCol>
                <a:gridCol w="2106760">
                  <a:extLst>
                    <a:ext uri="{9D8B030D-6E8A-4147-A177-3AD203B41FA5}">
                      <a16:colId xmlns:a16="http://schemas.microsoft.com/office/drawing/2014/main" val="788596968"/>
                    </a:ext>
                  </a:extLst>
                </a:gridCol>
                <a:gridCol w="2106760">
                  <a:extLst>
                    <a:ext uri="{9D8B030D-6E8A-4147-A177-3AD203B41FA5}">
                      <a16:colId xmlns:a16="http://schemas.microsoft.com/office/drawing/2014/main" val="2720755263"/>
                    </a:ext>
                  </a:extLst>
                </a:gridCol>
              </a:tblGrid>
              <a:tr h="17259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2018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2019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207956"/>
                  </a:ext>
                </a:extLst>
              </a:tr>
              <a:tr h="3451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Количество ХС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% от числа организаций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Количество ХС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% от числа организаций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54833519"/>
                  </a:ext>
                </a:extLst>
              </a:tr>
              <a:tr h="1725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Новосибирская область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10,7%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287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9,7%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41915229"/>
                  </a:ext>
                </a:extLst>
              </a:tr>
              <a:tr h="2285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Муниципальные образования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2662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89,3%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2663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90,3%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83711166"/>
                  </a:ext>
                </a:extLst>
              </a:tr>
              <a:tr h="1725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C00000"/>
                          </a:solidFill>
                          <a:effectLst/>
                        </a:rPr>
                        <a:t>ВСЕГО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C00000"/>
                          </a:solidFill>
                          <a:effectLst/>
                        </a:rPr>
                        <a:t>2982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C00000"/>
                          </a:solidFill>
                          <a:effectLst/>
                        </a:rPr>
                        <a:t>2950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38356686"/>
                  </a:ext>
                </a:extLst>
              </a:tr>
            </a:tbl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2872474"/>
              </p:ext>
            </p:extLst>
          </p:nvPr>
        </p:nvGraphicFramePr>
        <p:xfrm>
          <a:off x="6698464" y="2651760"/>
          <a:ext cx="5355695" cy="3418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824720" y="3302000"/>
            <a:ext cx="1391920" cy="76944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-32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12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23" y="1928594"/>
            <a:ext cx="3160411" cy="22796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22" y="4297158"/>
            <a:ext cx="3160411" cy="1987101"/>
          </a:xfrm>
          <a:prstGeom prst="rect">
            <a:avLst/>
          </a:prstGeom>
        </p:spPr>
      </p:pic>
      <p:pic>
        <p:nvPicPr>
          <p:cNvPr id="2050" name="Picture 2" descr="Картинки по запросу аквакультура новосибирс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489" y="4389564"/>
            <a:ext cx="3512858" cy="189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1533" y="4394444"/>
            <a:ext cx="3514679" cy="1889815"/>
          </a:xfrm>
          <a:prstGeom prst="rect">
            <a:avLst/>
          </a:prstGeom>
        </p:spPr>
      </p:pic>
      <p:pic>
        <p:nvPicPr>
          <p:cNvPr id="2054" name="Picture 6" descr="Картинки по запросу теплоснабжение новосибирс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488" y="1938085"/>
            <a:ext cx="3512859" cy="229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1534" y="1966826"/>
            <a:ext cx="3514679" cy="22701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15193" y="268577"/>
            <a:ext cx="9719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ТОВАРНЫХ РЫНКА ДЛЯ СОДЕЙСТВИЯ РАЗВИТИЮ КОНКУРЕНЦИИ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9648" y="17896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33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58417" y="954463"/>
            <a:ext cx="104177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Постановление Губернатора Новосибирской </a:t>
            </a:r>
            <a:r>
              <a:rPr lang="ru-RU" sz="1600" b="1" dirty="0">
                <a:solidFill>
                  <a:srgbClr val="C00000"/>
                </a:solidFill>
                <a:latin typeface="+mj-lt"/>
              </a:rPr>
              <a:t>области </a:t>
            </a: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от 20.12.2019 № 287 «Об </a:t>
            </a:r>
            <a:r>
              <a:rPr lang="ru-RU" sz="1600" b="1" dirty="0">
                <a:solidFill>
                  <a:srgbClr val="C00000"/>
                </a:solidFill>
                <a:latin typeface="+mj-lt"/>
              </a:rPr>
              <a:t>утверждении перечня товарных рынков для </a:t>
            </a:r>
            <a:r>
              <a:rPr lang="ru-RU" sz="1400" b="1" dirty="0">
                <a:solidFill>
                  <a:srgbClr val="C00000"/>
                </a:solidFill>
                <a:latin typeface="+mj-lt"/>
              </a:rPr>
              <a:t>содействия</a:t>
            </a:r>
            <a:r>
              <a:rPr lang="ru-RU" sz="1600" b="1" dirty="0">
                <a:solidFill>
                  <a:srgbClr val="C00000"/>
                </a:solidFill>
                <a:latin typeface="+mj-lt"/>
              </a:rPr>
              <a:t> развитию конкуренции и плана мероприятий («дорожной карты») по содействию развитию конкуренции в Новосибирской </a:t>
            </a: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области» </a:t>
            </a:r>
            <a:endParaRPr lang="ru-RU" sz="900" dirty="0">
              <a:solidFill>
                <a:srgbClr val="C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6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57275" y="95250"/>
            <a:ext cx="10125075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Arial"/>
              </a:rPr>
              <a:t>ПЕРЕЧЕНЬ ТОВАРНЫХ РЫНКОВ </a:t>
            </a:r>
            <a:r>
              <a:rPr lang="ru-RU" b="1" dirty="0">
                <a:solidFill>
                  <a:prstClr val="white"/>
                </a:solidFill>
                <a:latin typeface="Arial"/>
              </a:rPr>
              <a:t>ДЛЯ </a:t>
            </a:r>
            <a:r>
              <a:rPr lang="ru-RU" b="1" dirty="0" smtClean="0">
                <a:solidFill>
                  <a:prstClr val="white"/>
                </a:solidFill>
                <a:latin typeface="Arial"/>
              </a:rPr>
              <a:t>СОДЕЙСТВИЯ </a:t>
            </a:r>
            <a:r>
              <a:rPr lang="ru-RU" b="1" dirty="0">
                <a:solidFill>
                  <a:prstClr val="white"/>
                </a:solidFill>
                <a:latin typeface="Arial"/>
              </a:rPr>
              <a:t>РАЗВИТИЮ КОНКУРЕНЦИИ </a:t>
            </a:r>
            <a:endParaRPr lang="ru-RU" b="1" dirty="0" smtClean="0">
              <a:solidFill>
                <a:prstClr val="white"/>
              </a:solidFill>
              <a:latin typeface="Arial"/>
            </a:endParaRPr>
          </a:p>
          <a:p>
            <a:pPr algn="ctr"/>
            <a:r>
              <a:rPr lang="ru-RU" b="1" dirty="0" smtClean="0">
                <a:solidFill>
                  <a:prstClr val="white"/>
                </a:solidFill>
                <a:latin typeface="Arial"/>
              </a:rPr>
              <a:t>В </a:t>
            </a:r>
            <a:r>
              <a:rPr lang="ru-RU" b="1" dirty="0">
                <a:solidFill>
                  <a:prstClr val="white"/>
                </a:solidFill>
                <a:latin typeface="Arial"/>
              </a:rPr>
              <a:t>НОВОСИБИРСКОЙ ОБЛАСТИ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354656"/>
              </p:ext>
            </p:extLst>
          </p:nvPr>
        </p:nvGraphicFramePr>
        <p:xfrm>
          <a:off x="757236" y="828676"/>
          <a:ext cx="10725152" cy="5438546"/>
        </p:xfrm>
        <a:graphic>
          <a:graphicData uri="http://schemas.openxmlformats.org/drawingml/2006/table">
            <a:tbl>
              <a:tblPr firstRow="1" firstCol="1" bandRow="1"/>
              <a:tblGrid>
                <a:gridCol w="2841816">
                  <a:extLst>
                    <a:ext uri="{9D8B030D-6E8A-4147-A177-3AD203B41FA5}">
                      <a16:colId xmlns:a16="http://schemas.microsoft.com/office/drawing/2014/main" val="2022178445"/>
                    </a:ext>
                  </a:extLst>
                </a:gridCol>
                <a:gridCol w="4354761">
                  <a:extLst>
                    <a:ext uri="{9D8B030D-6E8A-4147-A177-3AD203B41FA5}">
                      <a16:colId xmlns:a16="http://schemas.microsoft.com/office/drawing/2014/main" val="503157933"/>
                    </a:ext>
                  </a:extLst>
                </a:gridCol>
                <a:gridCol w="3528575">
                  <a:extLst>
                    <a:ext uri="{9D8B030D-6E8A-4147-A177-3AD203B41FA5}">
                      <a16:colId xmlns:a16="http://schemas.microsoft.com/office/drawing/2014/main" val="4173023064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 Рынок услуг дошкольного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1,9%;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 организации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 Рынок психолого-педагогического сопровождения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детей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 ограниченными возможностями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здоровья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22,7% и 10%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13. Рынок поставки сжиженного газа в баллонах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49259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Рынок услуг общего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0,55%;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 организаций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 anchor="ctr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8. Рынок социальных услуг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 Рынок купли-продажи электрической энергии (мощности) на розничном рынке электрической энергии (мощности)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0752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 Рынок услуг среднего профессионального 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организации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9.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теплоснабжения (производство тепловой энергии)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15. 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5557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 Рынок услуг дополнительного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 детей</a:t>
                      </a:r>
                      <a:endParaRPr lang="ru-RU" sz="1200" b="0" dirty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10. Рынок услуг по сбору и транспортированию </a:t>
                      </a:r>
                      <a:endParaRPr lang="ru-RU" sz="1200" b="0" dirty="0" smtClean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твердых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коммунальных отходов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16. Рынок оказания услуг по перевозке пассажиров автомобильным транспортом по муниципальным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89,5%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93730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 Рынок услуг детского отдыха и оздоровления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11. Рынок выполнения работ по благоустройству городской среды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17. Рынок оказания услуг по перевозке пассажиров автомобильным транспортом по межмуниципальным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98%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667831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 Рынок услуг розничной торговли лекарственными препаратами, медицинскими изделиями и сопутствующими товарами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89,8%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12. Рынок выполнения работ по содержанию и текущему ремонту общего имущества собственников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помещений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многоквартирном доме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93,5%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18. Рынок оказания услуг по перевозке пассажиров и багажа легковым такси на территории Новосибирской области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518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021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57275" y="95250"/>
            <a:ext cx="10125075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ПЕРЕЧЕНЬ ТОВАРНЫХ РЫНКОВ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ДЛЯ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СОДЕЙСТВИЯ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РАЗВИТИЮ КОНКУРЕНЦИИ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НОВОСИБИРСКОЙ ОБЛАСТИ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684078"/>
              </p:ext>
            </p:extLst>
          </p:nvPr>
        </p:nvGraphicFramePr>
        <p:xfrm>
          <a:off x="690561" y="1219201"/>
          <a:ext cx="10725152" cy="4662593"/>
        </p:xfrm>
        <a:graphic>
          <a:graphicData uri="http://schemas.openxmlformats.org/drawingml/2006/table">
            <a:tbl>
              <a:tblPr firstRow="1" firstCol="1" bandRow="1"/>
              <a:tblGrid>
                <a:gridCol w="2841816">
                  <a:extLst>
                    <a:ext uri="{9D8B030D-6E8A-4147-A177-3AD203B41FA5}">
                      <a16:colId xmlns:a16="http://schemas.microsoft.com/office/drawing/2014/main" val="2022178445"/>
                    </a:ext>
                  </a:extLst>
                </a:gridCol>
                <a:gridCol w="4354761">
                  <a:extLst>
                    <a:ext uri="{9D8B030D-6E8A-4147-A177-3AD203B41FA5}">
                      <a16:colId xmlns:a16="http://schemas.microsoft.com/office/drawing/2014/main" val="503157933"/>
                    </a:ext>
                  </a:extLst>
                </a:gridCol>
                <a:gridCol w="3528575">
                  <a:extLst>
                    <a:ext uri="{9D8B030D-6E8A-4147-A177-3AD203B41FA5}">
                      <a16:colId xmlns:a16="http://schemas.microsoft.com/office/drawing/2014/main" val="4173023064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услуг связи, в том числе услуг по предоставлению широкополосного доступа к информационно-телекоммуникационной сети «Интернет»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20% и 98%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24. Рынок племенного животноводства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29. Рынок добычи общераспространенных полезных ископаемых на участках недр местного значения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49259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жилищного строительства (за исключением Московского фонда реновации жилой застройки и индивидуального жилищного строительства)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25. Рынок семеноводства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30. Рынок легкой промышленности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0752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строительства объектов капитального строительства, за исключением жилищного и дорожного строительства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26.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Рынок вылова водных биоресурсов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31. Рынок обработки древесины и производства изделий из дерева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97,7%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5557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дорожной деятельности (за исключением проектирования)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27. Рынок переработки водных биоресурсов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32. Рынок производства кирпича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93730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архитектурно-строительного проектирования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99,5%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28. Рынок товарной аквакультуры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33. Рынок производства бетона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64667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56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12671"/>
            <a:ext cx="12191999" cy="2915702"/>
          </a:xfrm>
          <a:prstGeom prst="rect">
            <a:avLst/>
          </a:prstGeom>
        </p:spPr>
      </p:pic>
      <p:sp>
        <p:nvSpPr>
          <p:cNvPr id="16" name="Полилиния 15"/>
          <p:cNvSpPr/>
          <p:nvPr/>
        </p:nvSpPr>
        <p:spPr>
          <a:xfrm>
            <a:off x="843121" y="1908665"/>
            <a:ext cx="2881548" cy="1440000"/>
          </a:xfrm>
          <a:custGeom>
            <a:avLst/>
            <a:gdLst>
              <a:gd name="connsiteX0" fmla="*/ 0 w 2891862"/>
              <a:gd name="connsiteY0" fmla="*/ 0 h 3342891"/>
              <a:gd name="connsiteX1" fmla="*/ 2891862 w 2891862"/>
              <a:gd name="connsiteY1" fmla="*/ 0 h 3342891"/>
              <a:gd name="connsiteX2" fmla="*/ 2891862 w 2891862"/>
              <a:gd name="connsiteY2" fmla="*/ 3342891 h 3342891"/>
              <a:gd name="connsiteX3" fmla="*/ 0 w 2891862"/>
              <a:gd name="connsiteY3" fmla="*/ 3342891 h 3342891"/>
              <a:gd name="connsiteX4" fmla="*/ 0 w 2891862"/>
              <a:gd name="connsiteY4" fmla="*/ 0 h 334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1862" h="3342891">
                <a:moveTo>
                  <a:pt x="0" y="0"/>
                </a:moveTo>
                <a:lnTo>
                  <a:pt x="2891862" y="0"/>
                </a:lnTo>
                <a:lnTo>
                  <a:pt x="2891862" y="3342891"/>
                </a:lnTo>
                <a:lnTo>
                  <a:pt x="0" y="334289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960" tIns="45720" rIns="60960" bIns="45720" numCol="1" spcCol="1270" anchor="t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chemeClr val="tx1"/>
                </a:solidFill>
              </a:rPr>
              <a:t>МЕРОПРИЯТИЯ НА ТОВАРНЫХ РЫНКАХ</a:t>
            </a:r>
            <a:endParaRPr lang="ru-RU" sz="2000" kern="1200" dirty="0">
              <a:solidFill>
                <a:schemeClr val="tx1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4680781" y="1908665"/>
            <a:ext cx="2881548" cy="1440000"/>
          </a:xfrm>
          <a:custGeom>
            <a:avLst/>
            <a:gdLst>
              <a:gd name="connsiteX0" fmla="*/ 0 w 2891862"/>
              <a:gd name="connsiteY0" fmla="*/ 0 h 3342891"/>
              <a:gd name="connsiteX1" fmla="*/ 2891862 w 2891862"/>
              <a:gd name="connsiteY1" fmla="*/ 0 h 3342891"/>
              <a:gd name="connsiteX2" fmla="*/ 2891862 w 2891862"/>
              <a:gd name="connsiteY2" fmla="*/ 3342891 h 3342891"/>
              <a:gd name="connsiteX3" fmla="*/ 0 w 2891862"/>
              <a:gd name="connsiteY3" fmla="*/ 3342891 h 3342891"/>
              <a:gd name="connsiteX4" fmla="*/ 0 w 2891862"/>
              <a:gd name="connsiteY4" fmla="*/ 0 h 334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1862" h="3342891">
                <a:moveTo>
                  <a:pt x="0" y="0"/>
                </a:moveTo>
                <a:lnTo>
                  <a:pt x="2891862" y="0"/>
                </a:lnTo>
                <a:lnTo>
                  <a:pt x="2891862" y="3342891"/>
                </a:lnTo>
                <a:lnTo>
                  <a:pt x="0" y="334289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960" tIns="45720" rIns="60960" bIns="45720" numCol="1" spcCol="1270" anchor="t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chemeClr val="tx1"/>
                </a:solidFill>
              </a:rPr>
              <a:t>СИСТЕМНЫХ МЕРОПРИЯТИЙ</a:t>
            </a:r>
            <a:endParaRPr lang="ru-RU" sz="2000" kern="1200" dirty="0">
              <a:solidFill>
                <a:schemeClr val="tx1"/>
              </a:solidFill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8552861" y="1908665"/>
            <a:ext cx="3253316" cy="1440000"/>
          </a:xfrm>
          <a:custGeom>
            <a:avLst/>
            <a:gdLst>
              <a:gd name="connsiteX0" fmla="*/ 0 w 2891862"/>
              <a:gd name="connsiteY0" fmla="*/ 0 h 3342891"/>
              <a:gd name="connsiteX1" fmla="*/ 2891862 w 2891862"/>
              <a:gd name="connsiteY1" fmla="*/ 0 h 3342891"/>
              <a:gd name="connsiteX2" fmla="*/ 2891862 w 2891862"/>
              <a:gd name="connsiteY2" fmla="*/ 3342891 h 3342891"/>
              <a:gd name="connsiteX3" fmla="*/ 0 w 2891862"/>
              <a:gd name="connsiteY3" fmla="*/ 3342891 h 3342891"/>
              <a:gd name="connsiteX4" fmla="*/ 0 w 2891862"/>
              <a:gd name="connsiteY4" fmla="*/ 0 h 334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1862" h="3342891">
                <a:moveTo>
                  <a:pt x="0" y="0"/>
                </a:moveTo>
                <a:lnTo>
                  <a:pt x="2891862" y="0"/>
                </a:lnTo>
                <a:lnTo>
                  <a:pt x="2891862" y="3342891"/>
                </a:lnTo>
                <a:lnTo>
                  <a:pt x="0" y="334289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960" tIns="45720" rIns="60960" bIns="45720" numCol="1" spcCol="1270" anchor="t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chemeClr val="tx1"/>
                </a:solidFill>
              </a:rPr>
              <a:t>МЕРОПРИЯТИЕ ИЗ ГОСУДАРСТВЕННЫХ И ВЕДОМСТВЕННЫХ ПРОГРАММ</a:t>
            </a:r>
            <a:endParaRPr lang="ru-RU" sz="2000" kern="12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3120" y="946095"/>
            <a:ext cx="17666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124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73171" y="921329"/>
            <a:ext cx="14152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99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32861" y="946095"/>
            <a:ext cx="144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61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225821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ВСЕГО В ДОРОЖНОЙ </a:t>
            </a:r>
            <a:r>
              <a:rPr lang="ru-RU" sz="2400" b="1" dirty="0" smtClean="0"/>
              <a:t>КАРТЕ: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-2" y="3348665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</a:rPr>
              <a:t>2019-2021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15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960" y="488526"/>
            <a:ext cx="17576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</a:rPr>
              <a:t>38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6560" y="2018795"/>
            <a:ext cx="15065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9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99920" y="800711"/>
            <a:ext cx="9265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ключевых показателей эффективности на 33 товарных рынках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3520" y="5159765"/>
            <a:ext cx="11490960" cy="64633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ВСЕ ПЛАНОВЫЕ ЗНАЧЕНИЯ КЛЮЧЕВЫХ ПОКАЗАТЕЛЕЙ, </a:t>
            </a:r>
          </a:p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УСТАНОВЛЕННЫЕ ДОРОЖНОЙ КАРТОЙ НА 2019 ГОД, ДОСТИГНУТЫ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6760" y="2321178"/>
            <a:ext cx="10281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ключевых показателей (23,7%) превысили плановое значение 2019 </a:t>
            </a:r>
            <a:r>
              <a:rPr lang="ru-RU" sz="2400" dirty="0" smtClean="0"/>
              <a:t>г.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42160" y="3809844"/>
            <a:ext cx="8981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ключевых показателей (42,1%) превысили значения 2018 г.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57968" y="3066617"/>
            <a:ext cx="14686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</a:rPr>
              <a:t>16</a:t>
            </a:r>
            <a:r>
              <a:rPr lang="ru-RU" sz="9600" b="1" dirty="0">
                <a:solidFill>
                  <a:srgbClr val="C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434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960397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показателей </a:t>
            </a:r>
            <a:r>
              <a:rPr lang="ru-RU" sz="2400" dirty="0"/>
              <a:t>по системным мероприятиям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83656" y="637231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14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9920" y="2625635"/>
            <a:ext cx="11562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ф</a:t>
            </a:r>
            <a:r>
              <a:rPr lang="ru-RU" sz="2400" dirty="0" smtClean="0"/>
              <a:t>актическое </a:t>
            </a:r>
            <a:r>
              <a:rPr lang="ru-RU" sz="2400" dirty="0"/>
              <a:t>исполнение </a:t>
            </a:r>
            <a:r>
              <a:rPr lang="ru-RU" sz="2400" dirty="0" smtClean="0"/>
              <a:t>плановых </a:t>
            </a:r>
            <a:r>
              <a:rPr lang="ru-RU" sz="2400" dirty="0"/>
              <a:t>значений </a:t>
            </a:r>
            <a:endParaRPr lang="ru-RU" sz="2400" dirty="0" smtClean="0"/>
          </a:p>
          <a:p>
            <a:pPr algn="ctr"/>
            <a:r>
              <a:rPr lang="ru-RU" sz="2400" dirty="0" smtClean="0"/>
              <a:t>показателей системных мероприятий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53110" y="2487135"/>
            <a:ext cx="22910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71,4</a:t>
            </a:r>
            <a:r>
              <a:rPr lang="ru-RU" sz="4000" b="1" dirty="0">
                <a:solidFill>
                  <a:srgbClr val="C00000"/>
                </a:solidFill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254611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65760" y="391159"/>
            <a:ext cx="3383280" cy="1153161"/>
          </a:xfr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По 4 показателям - </a:t>
            </a:r>
            <a:br>
              <a:rPr lang="ru-RU" sz="24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достигнуты плановые значения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65760" y="1981200"/>
            <a:ext cx="3200400" cy="3379124"/>
          </a:xfrm>
          <a:solidFill>
            <a:schemeClr val="accent2"/>
          </a:solidFill>
        </p:spPr>
        <p:txBody>
          <a:bodyPr>
            <a:normAutofit lnSpcReduction="10000"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Н</a:t>
            </a:r>
            <a:r>
              <a:rPr lang="ru-RU" sz="2000" dirty="0" smtClean="0">
                <a:solidFill>
                  <a:schemeClr val="bg1"/>
                </a:solidFill>
              </a:rPr>
              <a:t>аправление </a:t>
            </a:r>
            <a:r>
              <a:rPr lang="ru-RU" sz="2000" dirty="0">
                <a:solidFill>
                  <a:schemeClr val="bg1"/>
                </a:solidFill>
              </a:rPr>
              <a:t>«Обеспечение прозрачности и доступности закупок товаров, работ, услуг, осуществляемых с использованием конкурентных способов определения поставщиков (подрядчиков, исполнителей</a:t>
            </a:r>
            <a:r>
              <a:rPr lang="ru-RU" sz="2000" dirty="0" smtClean="0">
                <a:solidFill>
                  <a:schemeClr val="bg1"/>
                </a:solidFill>
              </a:rPr>
              <a:t>)»</a:t>
            </a:r>
            <a:endParaRPr lang="ru-RU" sz="2000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27794654"/>
              </p:ext>
            </p:extLst>
          </p:nvPr>
        </p:nvGraphicFramePr>
        <p:xfrm>
          <a:off x="4236720" y="172719"/>
          <a:ext cx="7660312" cy="6483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2863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764" y="5855470"/>
            <a:ext cx="11956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Приложение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ПЕРЕЧЕНЬ ТОВАРНЫХ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РЫНКОВ ДЛЯ СОДЕЙСТВИЯ РАЗВИТИЮ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КОНКУРЕНЦИИ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В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СУБЪЕКТЕ РОССИЙСКОЙ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ФЕДЕРАЦИИ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80644" y="249314"/>
            <a:ext cx="6033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СТРУКТУРА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СТАНДАРТА: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5056698"/>
              </p:ext>
            </p:extLst>
          </p:nvPr>
        </p:nvGraphicFramePr>
        <p:xfrm>
          <a:off x="3629798" y="1535593"/>
          <a:ext cx="4795520" cy="3393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5242560" y="3606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19461" y="413648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54133" y="529456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IV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91307" y="52467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25333" y="4471788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39546" y="3422134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38374" y="2743200"/>
            <a:ext cx="530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06264" y="1436409"/>
            <a:ext cx="19649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Общие положения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465531" y="2254573"/>
            <a:ext cx="44348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II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Определение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уполномоченного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органа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680943" y="3511656"/>
            <a:ext cx="38671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III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Рассмотрение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вопросов содействия развитию конкуренции на заседаниях коллегиального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органа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37269" y="4690485"/>
            <a:ext cx="37414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IV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 Утверждение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перечня товарных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рынков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424561" y="4640097"/>
            <a:ext cx="29490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Разработка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«дорожной карты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11590" y="3668355"/>
            <a:ext cx="25884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VI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Проведение мониторинга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63976" y="2299651"/>
            <a:ext cx="38341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VII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Создание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и реализация механизмов общественного контроля за деятельностью субъектов естественных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монополий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-176399" y="1032495"/>
            <a:ext cx="5201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VIII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Повышение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уровня информированности субъектов предпринимательской деятельности и потребителей товаров, работ, услуг о состоянии конкуренции и деятельности по содействию развитию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конкуренции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72605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99902" y="3004693"/>
            <a:ext cx="2031673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 разделов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97954" y="1801936"/>
            <a:ext cx="308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96868" y="2506112"/>
            <a:ext cx="334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96868" y="3576948"/>
            <a:ext cx="387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37215" y="4321153"/>
            <a:ext cx="464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IV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01733" y="4308304"/>
            <a:ext cx="308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37999" y="3500375"/>
            <a:ext cx="433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416861" y="2506212"/>
            <a:ext cx="657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07034" y="1768368"/>
            <a:ext cx="1148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15256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31048" y="1386436"/>
            <a:ext cx="97194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муниципальных образования </a:t>
            </a:r>
            <a:r>
              <a:rPr lang="ru-RU" sz="2000" b="1" dirty="0" smtClean="0"/>
              <a:t>утвердили </a:t>
            </a:r>
            <a:r>
              <a:rPr lang="ru-RU" sz="2000" b="1" dirty="0" smtClean="0"/>
              <a:t>планы мероприятий по содействию развитию конкуренции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0962" y="1311136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34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12" name="Picture 2" descr="https://air-nso.ru/media/cache/4a/3b/4a3bed18a5350b0bf59727622b2f5f5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16" y="4077004"/>
            <a:ext cx="3234465" cy="215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ÐÐ°ÑÑÐ¸Ð½ÐºÐ¸ Ð¿Ð¾ Ð·Ð°Ð¿ÑÐ¾ÑÑ ÑÐµÐ»ÑÑÐºÐ¾Ðµ ÑÐ¾Ð·ÑÐ¹ÑÑÐ²Ð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341" y="4108226"/>
            <a:ext cx="3342759" cy="207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ÐÐ°ÑÑÐ¸Ð½ÐºÐ¸ Ð¿Ð¾ Ð·Ð°Ð¿ÑÐ¾ÑÑ Ð¾Ð±ÑÐ°Ð·Ð¾Ð²Ð°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566" y="4077003"/>
            <a:ext cx="3271040" cy="203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03816" y="2791682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35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31048" y="2975029"/>
            <a:ext cx="97194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муниципальных образований предоставили </a:t>
            </a:r>
            <a:r>
              <a:rPr lang="ru-RU" sz="2000" b="1" dirty="0" smtClean="0"/>
              <a:t>отчеты об исполнении региональной «дорожной карты» за 2019 год</a:t>
            </a:r>
            <a:endParaRPr lang="ru-RU" sz="2000" b="1" dirty="0"/>
          </a:p>
        </p:txBody>
      </p:sp>
      <p:sp>
        <p:nvSpPr>
          <p:cNvPr id="20" name="Прямая соединительная линия 19"/>
          <p:cNvSpPr/>
          <p:nvPr/>
        </p:nvSpPr>
        <p:spPr>
          <a:xfrm flipV="1">
            <a:off x="357134" y="2752435"/>
            <a:ext cx="10972142" cy="7000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TextBox 20"/>
          <p:cNvSpPr txBox="1"/>
          <p:nvPr/>
        </p:nvSpPr>
        <p:spPr>
          <a:xfrm>
            <a:off x="1629125" y="2121441"/>
            <a:ext cx="8428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не утвержден план мероприятий в 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</a:rPr>
              <a:t>Усть-Таркском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/>
              <a:t>районе</a:t>
            </a:r>
            <a:endParaRPr lang="ru-RU" sz="20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60962" y="331502"/>
            <a:ext cx="11490960" cy="64633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ПУНКТ 35 СТАНДАРТА</a:t>
            </a:r>
          </a:p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ПУНКТ 2 «б» ПРЕЧНЯ ПОРУЧЕНИЙ ПРЕЗИДЕНТА РФ № 817 ГС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4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7975" y="223092"/>
            <a:ext cx="115135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ТИПОВЫЕ ОШИБКИ</a:t>
            </a:r>
          </a:p>
          <a:p>
            <a:pPr algn="ctr"/>
            <a:r>
              <a:rPr lang="ru-RU" sz="2000" dirty="0" smtClean="0"/>
              <a:t>ОРГАНОВ МЕСТНОГО САМОУПРАВЛЕНИЯ ПРИ РАЗРАБОТКЕ «ДОРОЖНЫХ КАРТ»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96805" y="1055287"/>
            <a:ext cx="713938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600" dirty="0" smtClean="0"/>
              <a:t>Несоответствие наименования правовых актов об утверждении планов мероприятий («дорожных карт») их содержанию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600" dirty="0" smtClean="0"/>
              <a:t>Отсутствие товарных рынков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600" dirty="0" smtClean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600" dirty="0" smtClean="0"/>
              <a:t>Отсутствие товарных рынков, являющихся компетенцией органов местного самоуправления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600" dirty="0" smtClean="0"/>
              <a:t>Отсутствие описания текущей ситуации и обоснования выбора рынка</a:t>
            </a:r>
          </a:p>
          <a:p>
            <a:pPr>
              <a:buClr>
                <a:srgbClr val="C00000"/>
              </a:buClr>
              <a:buSzPct val="150000"/>
            </a:pPr>
            <a:endParaRPr lang="ru-RU" sz="16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600" dirty="0" smtClean="0"/>
              <a:t>Не установлены ключевые (целевые) показатели развития конкуренции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600" dirty="0" smtClean="0"/>
              <a:t>Не синхронизированы товарные рынки в муниципальной и региональной «дорожных картах», а также мероприятия «дорожных карт»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600" dirty="0" smtClean="0"/>
              <a:t>Наименования товарных рынков не соответствуют Стандарту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600" dirty="0" smtClean="0"/>
              <a:t>Правовыми актами об утверждении «дорожных карт» не установлена система отчетности об их исполнении</a:t>
            </a:r>
            <a:endParaRPr lang="ru-RU" sz="1600" dirty="0"/>
          </a:p>
          <a:p>
            <a:pPr>
              <a:buClr>
                <a:srgbClr val="C00000"/>
              </a:buClr>
              <a:buSzPct val="150000"/>
            </a:pPr>
            <a:endParaRPr lang="ru-RU" sz="1400" dirty="0"/>
          </a:p>
        </p:txBody>
      </p:sp>
      <p:sp>
        <p:nvSpPr>
          <p:cNvPr id="2" name="AutoShape 2" descr="Картинки по запросу &quot;ТИПОВЫЕ ОШИБКИ КАРТИНК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5" y="1374040"/>
            <a:ext cx="3854824" cy="38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840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и по запросу &quot;аудит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31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47320" y="187913"/>
            <a:ext cx="3955540" cy="147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ПУБЛИЧНЫЙ ТЕХНОЛОГИЧЕСКИЙ И ЦЕНОВОЙ АУДИТ ПРОВЕДЕН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 3 ИНВЕСТИЦИОННЫМ ПРОЕКТАМ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73820" y="3065188"/>
            <a:ext cx="3955540" cy="92333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  <a:r>
              <a:rPr lang="ru-RU" dirty="0">
                <a:solidFill>
                  <a:schemeClr val="bg1"/>
                </a:solidFill>
              </a:rPr>
              <a:t>Инвестиционный проект «Региональный центр волейбола в г. Новосибирске».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73820" y="1734980"/>
            <a:ext cx="3955540" cy="120032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1. Инвестиционный </a:t>
            </a:r>
            <a:r>
              <a:rPr lang="ru-RU" dirty="0">
                <a:solidFill>
                  <a:schemeClr val="bg1"/>
                </a:solidFill>
              </a:rPr>
              <a:t>проект «Многофункциональная ледовая арена по ул. Немировича-Данченко в городе Новосибирске».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73820" y="4127996"/>
            <a:ext cx="3955540" cy="203132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3. Инвестиционный проект «Реконструкция и оснащение акушерского корпуса Государственной Новосибирской областной клинической больницы для размещения перинатального центра </a:t>
            </a:r>
            <a:r>
              <a:rPr lang="ru-RU" dirty="0" smtClean="0">
                <a:solidFill>
                  <a:schemeClr val="bg1"/>
                </a:solidFill>
              </a:rPr>
              <a:t>Новосибирской области».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27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8929" y="580103"/>
            <a:ext cx="67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7064" y="151516"/>
            <a:ext cx="18484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30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9353" y="441603"/>
            <a:ext cx="87988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областных исполнительных органов государственной власти Новосибирской области приняли правовые акты об антимонопольном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комплаенсе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5280" y="4907382"/>
            <a:ext cx="11531600" cy="92333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Распоряжение </a:t>
            </a:r>
            <a:r>
              <a:rPr lang="ru-RU" dirty="0">
                <a:solidFill>
                  <a:prstClr val="white"/>
                </a:solidFill>
              </a:rPr>
              <a:t>Губернатора Новосибирской области от 26.12.2018 № 268-р «О создании и организации системы внутреннего обеспечения соответствия требованиям антимонопольного законодательства деятельности областных исполнительных органов государственной власти Новосибирской области»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040" y="1912746"/>
            <a:ext cx="648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240" algn="ctr"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5280" y="1569589"/>
            <a:ext cx="9440936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Обучение по вопросам внедрения антимонопольного </a:t>
            </a:r>
            <a:r>
              <a:rPr lang="ru-RU" dirty="0" err="1">
                <a:solidFill>
                  <a:schemeClr val="bg1"/>
                </a:solidFill>
              </a:rPr>
              <a:t>комплаенса</a:t>
            </a:r>
            <a:r>
              <a:rPr lang="ru-RU" dirty="0">
                <a:solidFill>
                  <a:schemeClr val="bg1"/>
                </a:solidFill>
              </a:rPr>
              <a:t> прошли </a:t>
            </a:r>
            <a:r>
              <a:rPr lang="ru-RU" dirty="0" smtClean="0">
                <a:solidFill>
                  <a:schemeClr val="bg1"/>
                </a:solidFill>
              </a:rPr>
              <a:t>сотрудники: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5600" y="2097412"/>
            <a:ext cx="11511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министерства экономического развития </a:t>
            </a:r>
            <a:r>
              <a:rPr lang="ru-RU" dirty="0" smtClean="0"/>
              <a:t>Новосибирской области</a:t>
            </a:r>
            <a:endParaRPr lang="ru-RU" dirty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министерства финансов и налоговой политики </a:t>
            </a:r>
            <a:r>
              <a:rPr lang="ru-RU" dirty="0" smtClean="0"/>
              <a:t>Новосибирской области</a:t>
            </a:r>
            <a:endParaRPr lang="ru-RU" dirty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министерства науки и инновационной политики </a:t>
            </a:r>
            <a:r>
              <a:rPr lang="ru-RU" dirty="0" smtClean="0"/>
              <a:t>Новосибирской области </a:t>
            </a:r>
            <a:endParaRPr lang="ru-RU" dirty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департамента имущества и земельных отношений </a:t>
            </a:r>
            <a:r>
              <a:rPr lang="ru-RU" dirty="0" smtClean="0"/>
              <a:t>Новосибирской области</a:t>
            </a:r>
            <a:endParaRPr lang="ru-RU" dirty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управления делами Губернатора Новосибирской области и Правительства Новосибирской </a:t>
            </a:r>
            <a:r>
              <a:rPr lang="ru-RU" dirty="0" smtClean="0"/>
              <a:t>области</a:t>
            </a:r>
            <a:endParaRPr lang="ru-RU" dirty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управления информационных </a:t>
            </a:r>
            <a:r>
              <a:rPr lang="ru-RU" dirty="0" smtClean="0"/>
              <a:t>проектов </a:t>
            </a:r>
            <a:r>
              <a:rPr lang="ru-RU" smtClean="0"/>
              <a:t>Новосибирской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87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 28"/>
          <p:cNvSpPr/>
          <p:nvPr/>
        </p:nvSpPr>
        <p:spPr>
          <a:xfrm>
            <a:off x="271795" y="98829"/>
            <a:ext cx="11621729" cy="475896"/>
          </a:xfrm>
          <a:custGeom>
            <a:avLst/>
            <a:gdLst>
              <a:gd name="connsiteX0" fmla="*/ 0 w 11621729"/>
              <a:gd name="connsiteY0" fmla="*/ 0 h 899652"/>
              <a:gd name="connsiteX1" fmla="*/ 11621729 w 11621729"/>
              <a:gd name="connsiteY1" fmla="*/ 0 h 899652"/>
              <a:gd name="connsiteX2" fmla="*/ 11621729 w 11621729"/>
              <a:gd name="connsiteY2" fmla="*/ 899652 h 899652"/>
              <a:gd name="connsiteX3" fmla="*/ 0 w 11621729"/>
              <a:gd name="connsiteY3" fmla="*/ 899652 h 899652"/>
              <a:gd name="connsiteX4" fmla="*/ 0 w 11621729"/>
              <a:gd name="connsiteY4" fmla="*/ 0 h 8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1729" h="899652">
                <a:moveTo>
                  <a:pt x="0" y="0"/>
                </a:moveTo>
                <a:lnTo>
                  <a:pt x="11621729" y="0"/>
                </a:lnTo>
                <a:lnTo>
                  <a:pt x="11621729" y="899652"/>
                </a:lnTo>
                <a:lnTo>
                  <a:pt x="0" y="8996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ctr" defTabSz="1600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dirty="0"/>
              <a:t>З</a:t>
            </a:r>
            <a:r>
              <a:rPr lang="ru-RU" sz="3600" kern="1200" dirty="0" smtClean="0"/>
              <a:t>адачи на 2020 год</a:t>
            </a:r>
            <a:endParaRPr lang="ru-RU" sz="3600" kern="1200" dirty="0"/>
          </a:p>
        </p:txBody>
      </p:sp>
      <p:sp>
        <p:nvSpPr>
          <p:cNvPr id="30" name="Полилиния 29"/>
          <p:cNvSpPr/>
          <p:nvPr/>
        </p:nvSpPr>
        <p:spPr>
          <a:xfrm>
            <a:off x="247691" y="1320868"/>
            <a:ext cx="1974400" cy="1205811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Расширение перечня товарных рынков</a:t>
            </a:r>
            <a:endParaRPr lang="ru-RU" sz="1600" b="0" kern="1200" dirty="0"/>
          </a:p>
        </p:txBody>
      </p:sp>
      <p:sp>
        <p:nvSpPr>
          <p:cNvPr id="31" name="Полилиния 30"/>
          <p:cNvSpPr/>
          <p:nvPr/>
        </p:nvSpPr>
        <p:spPr>
          <a:xfrm>
            <a:off x="2334686" y="1320868"/>
            <a:ext cx="1981675" cy="1205786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600" b="0" kern="1200" dirty="0" smtClean="0"/>
              <a:t>Формирование перечня мероприятий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600" b="0" kern="1200" dirty="0" smtClean="0"/>
              <a:t> по «новым» товарным рынкам</a:t>
            </a:r>
          </a:p>
        </p:txBody>
      </p:sp>
      <p:sp>
        <p:nvSpPr>
          <p:cNvPr id="32" name="Полилиния 31"/>
          <p:cNvSpPr/>
          <p:nvPr/>
        </p:nvSpPr>
        <p:spPr>
          <a:xfrm>
            <a:off x="4436310" y="1313153"/>
            <a:ext cx="2288956" cy="121350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Актуализация «дорожной карты»</a:t>
            </a:r>
          </a:p>
        </p:txBody>
      </p:sp>
      <p:sp>
        <p:nvSpPr>
          <p:cNvPr id="33" name="Полилиния 32"/>
          <p:cNvSpPr/>
          <p:nvPr/>
        </p:nvSpPr>
        <p:spPr>
          <a:xfrm>
            <a:off x="6823587" y="1313153"/>
            <a:ext cx="2418736" cy="121350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Формирование рейтинга муниципальных образований</a:t>
            </a:r>
          </a:p>
        </p:txBody>
      </p:sp>
      <p:sp>
        <p:nvSpPr>
          <p:cNvPr id="34" name="Полилиния 33"/>
          <p:cNvSpPr/>
          <p:nvPr/>
        </p:nvSpPr>
        <p:spPr>
          <a:xfrm>
            <a:off x="9340645" y="1313153"/>
            <a:ext cx="2549716" cy="121350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Проведение мониторинга состояния и развития конкурентной среды</a:t>
            </a:r>
          </a:p>
        </p:txBody>
      </p:sp>
      <p:sp>
        <p:nvSpPr>
          <p:cNvPr id="35" name="Полилиния 34"/>
          <p:cNvSpPr/>
          <p:nvPr/>
        </p:nvSpPr>
        <p:spPr>
          <a:xfrm>
            <a:off x="221825" y="2617792"/>
            <a:ext cx="5697661" cy="55615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Реализация механизмов общественного контроля за деятельностью субъектов естественных монополий</a:t>
            </a:r>
          </a:p>
        </p:txBody>
      </p:sp>
      <p:sp>
        <p:nvSpPr>
          <p:cNvPr id="36" name="Полилиния 35"/>
          <p:cNvSpPr/>
          <p:nvPr/>
        </p:nvSpPr>
        <p:spPr>
          <a:xfrm>
            <a:off x="6067098" y="2617792"/>
            <a:ext cx="5823263" cy="554379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Внедрение лучших практик содействия развитию конкуренции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9743" y="603289"/>
            <a:ext cx="115976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В</a:t>
            </a:r>
            <a:r>
              <a:rPr lang="ru-RU" dirty="0" smtClean="0">
                <a:solidFill>
                  <a:srgbClr val="C00000"/>
                </a:solidFill>
              </a:rPr>
              <a:t>недрение стандарта развития конкуренции в субъектах российской федерации, утвержденного </a:t>
            </a:r>
            <a:r>
              <a:rPr lang="ru-RU" dirty="0">
                <a:solidFill>
                  <a:srgbClr val="C00000"/>
                </a:solidFill>
              </a:rPr>
              <a:t>р</a:t>
            </a:r>
            <a:r>
              <a:rPr lang="ru-RU" dirty="0" smtClean="0">
                <a:solidFill>
                  <a:srgbClr val="C00000"/>
                </a:solidFill>
              </a:rPr>
              <a:t>аспоряжением </a:t>
            </a:r>
            <a:r>
              <a:rPr lang="ru-RU" dirty="0">
                <a:solidFill>
                  <a:srgbClr val="C00000"/>
                </a:solidFill>
              </a:rPr>
              <a:t>Правительства РФ от 17.04.2019 </a:t>
            </a:r>
            <a:r>
              <a:rPr lang="ru-RU" dirty="0" smtClean="0">
                <a:solidFill>
                  <a:srgbClr val="C00000"/>
                </a:solidFill>
              </a:rPr>
              <a:t>№ </a:t>
            </a:r>
            <a:r>
              <a:rPr lang="ru-RU" dirty="0">
                <a:solidFill>
                  <a:srgbClr val="C00000"/>
                </a:solidFill>
              </a:rPr>
              <a:t>768-р</a:t>
            </a:r>
          </a:p>
          <a:p>
            <a:pPr algn="ctr"/>
            <a:endParaRPr lang="ru-RU" dirty="0"/>
          </a:p>
        </p:txBody>
      </p:sp>
      <p:sp>
        <p:nvSpPr>
          <p:cNvPr id="52" name="Прямая соединительная линия 51"/>
          <p:cNvSpPr/>
          <p:nvPr/>
        </p:nvSpPr>
        <p:spPr>
          <a:xfrm>
            <a:off x="221825" y="3355795"/>
            <a:ext cx="115976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Полилиния 52"/>
          <p:cNvSpPr/>
          <p:nvPr/>
        </p:nvSpPr>
        <p:spPr>
          <a:xfrm>
            <a:off x="221825" y="3244232"/>
            <a:ext cx="3621987" cy="2974389"/>
          </a:xfrm>
          <a:custGeom>
            <a:avLst/>
            <a:gdLst>
              <a:gd name="connsiteX0" fmla="*/ 0 w 3621987"/>
              <a:gd name="connsiteY0" fmla="*/ 0 h 2580405"/>
              <a:gd name="connsiteX1" fmla="*/ 3621987 w 3621987"/>
              <a:gd name="connsiteY1" fmla="*/ 0 h 2580405"/>
              <a:gd name="connsiteX2" fmla="*/ 3621987 w 3621987"/>
              <a:gd name="connsiteY2" fmla="*/ 2580405 h 2580405"/>
              <a:gd name="connsiteX3" fmla="*/ 0 w 3621987"/>
              <a:gd name="connsiteY3" fmla="*/ 2580405 h 2580405"/>
              <a:gd name="connsiteX4" fmla="*/ 0 w 3621987"/>
              <a:gd name="connsiteY4" fmla="*/ 0 h 258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1987" h="2580405">
                <a:moveTo>
                  <a:pt x="0" y="0"/>
                </a:moveTo>
                <a:lnTo>
                  <a:pt x="3621987" y="0"/>
                </a:lnTo>
                <a:lnTo>
                  <a:pt x="3621987" y="2580405"/>
                </a:lnTo>
                <a:lnTo>
                  <a:pt x="0" y="258040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lvl="0" algn="l" defTabSz="9779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kern="1200" dirty="0" smtClean="0">
                <a:solidFill>
                  <a:srgbClr val="C00000"/>
                </a:solidFill>
              </a:rPr>
              <a:t>Указ Президента Российской Федерации</a:t>
            </a:r>
          </a:p>
          <a:p>
            <a:pPr lvl="0" algn="l" defTabSz="9779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kern="1200" dirty="0" smtClean="0">
                <a:solidFill>
                  <a:srgbClr val="C00000"/>
                </a:solidFill>
              </a:rPr>
              <a:t>от 21.12.2017 № 618</a:t>
            </a:r>
          </a:p>
          <a:p>
            <a:pPr lvl="0" algn="l" defTabSz="9779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kern="1200" dirty="0" smtClean="0">
                <a:solidFill>
                  <a:srgbClr val="C00000"/>
                </a:solidFill>
              </a:rPr>
              <a:t>«Об основных направлениях государственной политики по развитию конкуренции»</a:t>
            </a:r>
            <a:endParaRPr lang="ru-RU" kern="1200" dirty="0">
              <a:solidFill>
                <a:srgbClr val="C00000"/>
              </a:solidFill>
            </a:endParaRPr>
          </a:p>
        </p:txBody>
      </p:sp>
      <p:sp>
        <p:nvSpPr>
          <p:cNvPr id="54" name="Полилиния 53"/>
          <p:cNvSpPr/>
          <p:nvPr/>
        </p:nvSpPr>
        <p:spPr>
          <a:xfrm>
            <a:off x="3829747" y="4018136"/>
            <a:ext cx="7987496" cy="1033937"/>
          </a:xfrm>
          <a:custGeom>
            <a:avLst/>
            <a:gdLst>
              <a:gd name="connsiteX0" fmla="*/ 0 w 7814975"/>
              <a:gd name="connsiteY0" fmla="*/ 0 h 1199485"/>
              <a:gd name="connsiteX1" fmla="*/ 7814975 w 7814975"/>
              <a:gd name="connsiteY1" fmla="*/ 0 h 1199485"/>
              <a:gd name="connsiteX2" fmla="*/ 7814975 w 7814975"/>
              <a:gd name="connsiteY2" fmla="*/ 1199485 h 1199485"/>
              <a:gd name="connsiteX3" fmla="*/ 0 w 7814975"/>
              <a:gd name="connsiteY3" fmla="*/ 1199485 h 1199485"/>
              <a:gd name="connsiteX4" fmla="*/ 0 w 7814975"/>
              <a:gd name="connsiteY4" fmla="*/ 0 h 1199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4975" h="1199485">
                <a:moveTo>
                  <a:pt x="0" y="0"/>
                </a:moveTo>
                <a:lnTo>
                  <a:pt x="7814975" y="0"/>
                </a:lnTo>
                <a:lnTo>
                  <a:pt x="7814975" y="1199485"/>
                </a:lnTo>
                <a:lnTo>
                  <a:pt x="0" y="11994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l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>
                <a:solidFill>
                  <a:schemeClr val="tx1"/>
                </a:solidFill>
              </a:rPr>
              <a:t>В</a:t>
            </a:r>
            <a:r>
              <a:rPr lang="ru-RU" sz="1600" kern="1200" dirty="0" smtClean="0">
                <a:solidFill>
                  <a:schemeClr val="tx1"/>
                </a:solidFill>
              </a:rPr>
              <a:t>ысшим должностным лицам (руководителям высших исполнительных органов государственной власти) субъектов Российской </a:t>
            </a:r>
            <a:r>
              <a:rPr lang="ru-RU" sz="1600" dirty="0">
                <a:solidFill>
                  <a:schemeClr val="tx1"/>
                </a:solidFill>
              </a:rPr>
              <a:t>Ф</a:t>
            </a:r>
            <a:r>
              <a:rPr lang="ru-RU" sz="1600" kern="1200" dirty="0" smtClean="0">
                <a:solidFill>
                  <a:schemeClr val="tx1"/>
                </a:solidFill>
              </a:rPr>
              <a:t>едерации активизировать работу по развитию конкуренции в субъектах Российской </a:t>
            </a:r>
            <a:r>
              <a:rPr lang="ru-RU" sz="1600" dirty="0">
                <a:solidFill>
                  <a:schemeClr val="tx1"/>
                </a:solidFill>
              </a:rPr>
              <a:t>Ф</a:t>
            </a:r>
            <a:r>
              <a:rPr lang="ru-RU" sz="1600" kern="1200" dirty="0" smtClean="0">
                <a:solidFill>
                  <a:schemeClr val="tx1"/>
                </a:solidFill>
              </a:rPr>
              <a:t>едерации 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55" name="Прямая соединительная линия 54"/>
          <p:cNvSpPr/>
          <p:nvPr/>
        </p:nvSpPr>
        <p:spPr>
          <a:xfrm flipV="1">
            <a:off x="3871475" y="4883279"/>
            <a:ext cx="7960027" cy="403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" name="Полилиния 55"/>
          <p:cNvSpPr/>
          <p:nvPr/>
        </p:nvSpPr>
        <p:spPr>
          <a:xfrm>
            <a:off x="3864948" y="5544410"/>
            <a:ext cx="7966554" cy="577413"/>
          </a:xfrm>
          <a:custGeom>
            <a:avLst/>
            <a:gdLst>
              <a:gd name="connsiteX0" fmla="*/ 0 w 7814975"/>
              <a:gd name="connsiteY0" fmla="*/ 0 h 1199485"/>
              <a:gd name="connsiteX1" fmla="*/ 7814975 w 7814975"/>
              <a:gd name="connsiteY1" fmla="*/ 0 h 1199485"/>
              <a:gd name="connsiteX2" fmla="*/ 7814975 w 7814975"/>
              <a:gd name="connsiteY2" fmla="*/ 1199485 h 1199485"/>
              <a:gd name="connsiteX3" fmla="*/ 0 w 7814975"/>
              <a:gd name="connsiteY3" fmla="*/ 1199485 h 1199485"/>
              <a:gd name="connsiteX4" fmla="*/ 0 w 7814975"/>
              <a:gd name="connsiteY4" fmla="*/ 0 h 1199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4975" h="1199485">
                <a:moveTo>
                  <a:pt x="0" y="0"/>
                </a:moveTo>
                <a:lnTo>
                  <a:pt x="7814975" y="0"/>
                </a:lnTo>
                <a:lnTo>
                  <a:pt x="7814975" y="1199485"/>
                </a:lnTo>
                <a:lnTo>
                  <a:pt x="0" y="11994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>
                <a:solidFill>
                  <a:schemeClr val="tx1"/>
                </a:solidFill>
              </a:rPr>
              <a:t>Органам местного самоуправления активизировать работу по развитию конкуренции в муниципальных </a:t>
            </a:r>
            <a:r>
              <a:rPr lang="ru-RU" sz="1600" dirty="0" smtClean="0">
                <a:solidFill>
                  <a:schemeClr val="tx1"/>
                </a:solidFill>
              </a:rPr>
              <a:t>образованиях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4" name="Капля 43"/>
          <p:cNvSpPr/>
          <p:nvPr/>
        </p:nvSpPr>
        <p:spPr>
          <a:xfrm>
            <a:off x="79743" y="1320868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1200" dirty="0" smtClean="0"/>
              <a:t>1</a:t>
            </a:r>
          </a:p>
        </p:txBody>
      </p:sp>
      <p:sp>
        <p:nvSpPr>
          <p:cNvPr id="45" name="Капля 44"/>
          <p:cNvSpPr/>
          <p:nvPr/>
        </p:nvSpPr>
        <p:spPr>
          <a:xfrm>
            <a:off x="9031428" y="1331649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/>
              <a:t>5</a:t>
            </a:r>
            <a:endParaRPr lang="ru-RU" sz="1800" kern="1200" dirty="0" smtClean="0"/>
          </a:p>
        </p:txBody>
      </p:sp>
      <p:sp>
        <p:nvSpPr>
          <p:cNvPr id="46" name="Капля 45"/>
          <p:cNvSpPr/>
          <p:nvPr/>
        </p:nvSpPr>
        <p:spPr>
          <a:xfrm>
            <a:off x="6890580" y="1333532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/>
              <a:t>4</a:t>
            </a:r>
            <a:endParaRPr lang="ru-RU" sz="1800" kern="1200" dirty="0" smtClean="0"/>
          </a:p>
        </p:txBody>
      </p:sp>
      <p:sp>
        <p:nvSpPr>
          <p:cNvPr id="47" name="Капля 46"/>
          <p:cNvSpPr/>
          <p:nvPr/>
        </p:nvSpPr>
        <p:spPr>
          <a:xfrm>
            <a:off x="4316361" y="1331649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/>
              <a:t>3</a:t>
            </a:r>
            <a:endParaRPr lang="ru-RU" sz="1800" kern="1200" dirty="0" smtClean="0"/>
          </a:p>
        </p:txBody>
      </p:sp>
      <p:sp>
        <p:nvSpPr>
          <p:cNvPr id="48" name="Капля 47"/>
          <p:cNvSpPr/>
          <p:nvPr/>
        </p:nvSpPr>
        <p:spPr>
          <a:xfrm>
            <a:off x="2162040" y="1331649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 smtClean="0"/>
              <a:t>2</a:t>
            </a:r>
            <a:endParaRPr lang="ru-RU" sz="1800" kern="1200" dirty="0" smtClean="0"/>
          </a:p>
        </p:txBody>
      </p:sp>
      <p:sp>
        <p:nvSpPr>
          <p:cNvPr id="49" name="Капля 48"/>
          <p:cNvSpPr/>
          <p:nvPr/>
        </p:nvSpPr>
        <p:spPr>
          <a:xfrm>
            <a:off x="128848" y="2680952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/>
              <a:t>6</a:t>
            </a:r>
            <a:endParaRPr lang="ru-RU" sz="1800" kern="1200" dirty="0" smtClean="0"/>
          </a:p>
        </p:txBody>
      </p:sp>
      <p:sp>
        <p:nvSpPr>
          <p:cNvPr id="50" name="Капля 49"/>
          <p:cNvSpPr/>
          <p:nvPr/>
        </p:nvSpPr>
        <p:spPr>
          <a:xfrm>
            <a:off x="6226543" y="2680952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/>
              <a:t>7</a:t>
            </a:r>
            <a:endParaRPr lang="ru-RU" sz="1800" kern="1200" dirty="0" smtClean="0"/>
          </a:p>
        </p:txBody>
      </p:sp>
      <p:sp>
        <p:nvSpPr>
          <p:cNvPr id="58" name="TextBox 57"/>
          <p:cNvSpPr txBox="1"/>
          <p:nvPr/>
        </p:nvSpPr>
        <p:spPr>
          <a:xfrm>
            <a:off x="3850840" y="3553038"/>
            <a:ext cx="1280107" cy="33855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ПУНКТ 7: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921445" y="5058561"/>
            <a:ext cx="2902142" cy="338554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ПОДПУНКТ «В» ПУНКТА 8: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60" name="Прямая соединительная линия 59"/>
          <p:cNvSpPr/>
          <p:nvPr/>
        </p:nvSpPr>
        <p:spPr>
          <a:xfrm>
            <a:off x="271796" y="3391795"/>
            <a:ext cx="11618566" cy="1096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32633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 28"/>
          <p:cNvSpPr/>
          <p:nvPr/>
        </p:nvSpPr>
        <p:spPr>
          <a:xfrm>
            <a:off x="271795" y="98829"/>
            <a:ext cx="11621729" cy="475896"/>
          </a:xfrm>
          <a:custGeom>
            <a:avLst/>
            <a:gdLst>
              <a:gd name="connsiteX0" fmla="*/ 0 w 11621729"/>
              <a:gd name="connsiteY0" fmla="*/ 0 h 899652"/>
              <a:gd name="connsiteX1" fmla="*/ 11621729 w 11621729"/>
              <a:gd name="connsiteY1" fmla="*/ 0 h 899652"/>
              <a:gd name="connsiteX2" fmla="*/ 11621729 w 11621729"/>
              <a:gd name="connsiteY2" fmla="*/ 899652 h 899652"/>
              <a:gd name="connsiteX3" fmla="*/ 0 w 11621729"/>
              <a:gd name="connsiteY3" fmla="*/ 899652 h 899652"/>
              <a:gd name="connsiteX4" fmla="*/ 0 w 11621729"/>
              <a:gd name="connsiteY4" fmla="*/ 0 h 8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1729" h="899652">
                <a:moveTo>
                  <a:pt x="0" y="0"/>
                </a:moveTo>
                <a:lnTo>
                  <a:pt x="11621729" y="0"/>
                </a:lnTo>
                <a:lnTo>
                  <a:pt x="11621729" y="899652"/>
                </a:lnTo>
                <a:lnTo>
                  <a:pt x="0" y="8996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marL="0" marR="0" lvl="0" indent="0" algn="ctr" defTabSz="1600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Arial"/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Arial"/>
              </a:rPr>
              <a:t>адачи </a:t>
            </a:r>
            <a:r>
              <a:rPr lang="ru-RU" sz="3200" dirty="0" smtClean="0"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latin typeface="Arial"/>
              </a:rPr>
              <a:t>органов местного самоуправления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Arial"/>
              </a:rPr>
              <a:t>на 2020 год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795" y="868643"/>
            <a:ext cx="115976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недрение стандарта развития конкуренции в субъектах российской федерации, утвержденного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аспоряжением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Правительства РФ от 17.04.2019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№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768-р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Прямая соединительная линия 51"/>
          <p:cNvSpPr/>
          <p:nvPr/>
        </p:nvSpPr>
        <p:spPr>
          <a:xfrm>
            <a:off x="221825" y="3355795"/>
            <a:ext cx="115976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Полилиния 52"/>
          <p:cNvSpPr/>
          <p:nvPr/>
        </p:nvSpPr>
        <p:spPr>
          <a:xfrm>
            <a:off x="400050" y="4461670"/>
            <a:ext cx="3621987" cy="1675196"/>
          </a:xfrm>
          <a:custGeom>
            <a:avLst/>
            <a:gdLst>
              <a:gd name="connsiteX0" fmla="*/ 0 w 3621987"/>
              <a:gd name="connsiteY0" fmla="*/ 0 h 2580405"/>
              <a:gd name="connsiteX1" fmla="*/ 3621987 w 3621987"/>
              <a:gd name="connsiteY1" fmla="*/ 0 h 2580405"/>
              <a:gd name="connsiteX2" fmla="*/ 3621987 w 3621987"/>
              <a:gd name="connsiteY2" fmla="*/ 2580405 h 2580405"/>
              <a:gd name="connsiteX3" fmla="*/ 0 w 3621987"/>
              <a:gd name="connsiteY3" fmla="*/ 2580405 h 2580405"/>
              <a:gd name="connsiteX4" fmla="*/ 0 w 3621987"/>
              <a:gd name="connsiteY4" fmla="*/ 0 h 258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1987" h="2580405">
                <a:moveTo>
                  <a:pt x="0" y="0"/>
                </a:moveTo>
                <a:lnTo>
                  <a:pt x="3621987" y="0"/>
                </a:lnTo>
                <a:lnTo>
                  <a:pt x="3621987" y="2580405"/>
                </a:lnTo>
                <a:lnTo>
                  <a:pt x="0" y="258040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marL="0" marR="0" lvl="0" indent="0" algn="l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Указ Президента Российской Федерации</a:t>
            </a:r>
          </a:p>
          <a:p>
            <a:pPr marL="0" marR="0" lvl="0" indent="0" algn="l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 21.12.2017 № 618</a:t>
            </a:r>
          </a:p>
          <a:p>
            <a:pPr marL="0" marR="0" lvl="0" indent="0" algn="l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«Об основных направлениях государственной политики по развитию конкуренции»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" name="Полилиния 55"/>
          <p:cNvSpPr/>
          <p:nvPr/>
        </p:nvSpPr>
        <p:spPr>
          <a:xfrm>
            <a:off x="3667125" y="5092316"/>
            <a:ext cx="8138329" cy="577413"/>
          </a:xfrm>
          <a:custGeom>
            <a:avLst/>
            <a:gdLst>
              <a:gd name="connsiteX0" fmla="*/ 0 w 7814975"/>
              <a:gd name="connsiteY0" fmla="*/ 0 h 1199485"/>
              <a:gd name="connsiteX1" fmla="*/ 7814975 w 7814975"/>
              <a:gd name="connsiteY1" fmla="*/ 0 h 1199485"/>
              <a:gd name="connsiteX2" fmla="*/ 7814975 w 7814975"/>
              <a:gd name="connsiteY2" fmla="*/ 1199485 h 1199485"/>
              <a:gd name="connsiteX3" fmla="*/ 0 w 7814975"/>
              <a:gd name="connsiteY3" fmla="*/ 1199485 h 1199485"/>
              <a:gd name="connsiteX4" fmla="*/ 0 w 7814975"/>
              <a:gd name="connsiteY4" fmla="*/ 0 h 1199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4975" h="1199485">
                <a:moveTo>
                  <a:pt x="0" y="0"/>
                </a:moveTo>
                <a:lnTo>
                  <a:pt x="7814975" y="0"/>
                </a:lnTo>
                <a:lnTo>
                  <a:pt x="7814975" y="1199485"/>
                </a:lnTo>
                <a:lnTo>
                  <a:pt x="0" y="11994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Органам местного самоуправления активизировать работу по развитию конкуренции в муниципальных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образованиях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85218" y="4621891"/>
            <a:ext cx="2902142" cy="338554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ПОДПУНКТ «В» ПУНКТА 8: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400050" y="1679560"/>
            <a:ext cx="11405405" cy="1205811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1. Расширение </a:t>
            </a:r>
            <a:r>
              <a:rPr lang="ru-RU" sz="1600" dirty="0">
                <a:solidFill>
                  <a:srgbClr val="000000"/>
                </a:solidFill>
              </a:rPr>
              <a:t>перечня товарных рынков.</a:t>
            </a:r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>
                <a:solidFill>
                  <a:srgbClr val="000000"/>
                </a:solidFill>
              </a:rPr>
              <a:t>2. Актуализация </a:t>
            </a:r>
            <a:r>
              <a:rPr lang="ru-RU" sz="1600" dirty="0">
                <a:solidFill>
                  <a:srgbClr val="000000"/>
                </a:solidFill>
              </a:rPr>
              <a:t>«дорожной карты</a:t>
            </a:r>
            <a:r>
              <a:rPr lang="ru-RU" sz="1600" dirty="0" smtClean="0">
                <a:solidFill>
                  <a:srgbClr val="000000"/>
                </a:solidFill>
              </a:rPr>
              <a:t>» в соответствии со стандартом и региональной «дорожной картой» (обязательное включение системных мероприятий).</a:t>
            </a:r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>
                <a:solidFill>
                  <a:srgbClr val="000000"/>
                </a:solidFill>
              </a:rPr>
              <a:t>3. Организация работы по внедрению антимонопольного </a:t>
            </a:r>
            <a:r>
              <a:rPr lang="ru-RU" sz="1600" dirty="0" err="1" smtClean="0">
                <a:solidFill>
                  <a:srgbClr val="000000"/>
                </a:solidFill>
              </a:rPr>
              <a:t>комплаенса</a:t>
            </a:r>
            <a:r>
              <a:rPr lang="ru-RU" sz="1600" dirty="0" smtClean="0">
                <a:solidFill>
                  <a:srgbClr val="000000"/>
                </a:solidFill>
              </a:rPr>
              <a:t>.</a:t>
            </a:r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>
                <a:solidFill>
                  <a:srgbClr val="000000"/>
                </a:solidFill>
              </a:rPr>
              <a:t>4</a:t>
            </a:r>
            <a:r>
              <a:rPr lang="ru-RU" sz="1600" dirty="0" smtClean="0">
                <a:solidFill>
                  <a:srgbClr val="000000"/>
                </a:solidFill>
              </a:rPr>
              <a:t>. </a:t>
            </a:r>
            <a:r>
              <a:rPr lang="ru-RU" sz="1600" dirty="0" smtClean="0">
                <a:solidFill>
                  <a:srgbClr val="000000">
                    <a:lumMod val="50000"/>
                  </a:srgbClr>
                </a:solidFill>
              </a:rPr>
              <a:t>Организация работы коллегиального органа </a:t>
            </a:r>
            <a:r>
              <a:rPr lang="ru-RU" sz="1600" dirty="0">
                <a:solidFill>
                  <a:srgbClr val="000000">
                    <a:lumMod val="50000"/>
                  </a:srgbClr>
                </a:solidFill>
              </a:rPr>
              <a:t>для решения вопросов по содействию развитию </a:t>
            </a:r>
            <a:r>
              <a:rPr lang="ru-RU" sz="1600" dirty="0" smtClean="0">
                <a:solidFill>
                  <a:srgbClr val="000000">
                    <a:lumMod val="50000"/>
                  </a:srgbClr>
                </a:solidFill>
              </a:rPr>
              <a:t>конкуренции.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>
                <a:solidFill>
                  <a:srgbClr val="000000">
                    <a:lumMod val="50000"/>
                  </a:srgbClr>
                </a:solidFill>
              </a:rPr>
              <a:t>5.</a:t>
            </a:r>
            <a:r>
              <a:rPr lang="ru-RU" sz="1600" dirty="0" smtClean="0">
                <a:solidFill>
                  <a:srgbClr val="000000"/>
                </a:solidFill>
              </a:rPr>
              <a:t> Создание/</a:t>
            </a:r>
            <a:r>
              <a:rPr lang="ru-RU" sz="1600" dirty="0" smtClean="0">
                <a:solidFill>
                  <a:srgbClr val="000000">
                    <a:lumMod val="50000"/>
                  </a:srgbClr>
                </a:solidFill>
              </a:rPr>
              <a:t>актуализация раздела, посвященный содействию развитию конкуренции.</a:t>
            </a:r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>
                <a:solidFill>
                  <a:srgbClr val="000000"/>
                </a:solidFill>
              </a:rPr>
              <a:t>6.</a:t>
            </a:r>
            <a:r>
              <a:rPr lang="ru-RU" sz="1600" dirty="0">
                <a:solidFill>
                  <a:srgbClr val="000000"/>
                </a:solidFill>
              </a:rPr>
              <a:t> </a:t>
            </a:r>
            <a:r>
              <a:rPr lang="ru-RU" sz="1600" dirty="0" smtClean="0">
                <a:solidFill>
                  <a:srgbClr val="000000"/>
                </a:solidFill>
              </a:rPr>
              <a:t>Участие в формировании </a:t>
            </a:r>
            <a:r>
              <a:rPr lang="ru-RU" sz="1600" dirty="0">
                <a:solidFill>
                  <a:srgbClr val="000000"/>
                </a:solidFill>
              </a:rPr>
              <a:t>рейтинга муниципальных </a:t>
            </a:r>
            <a:r>
              <a:rPr lang="ru-RU" sz="1600" dirty="0" smtClean="0">
                <a:solidFill>
                  <a:srgbClr val="000000"/>
                </a:solidFill>
              </a:rPr>
              <a:t>образований.</a:t>
            </a:r>
            <a:endParaRPr lang="ru-RU" sz="1600" dirty="0">
              <a:solidFill>
                <a:srgbClr val="000000"/>
              </a:solidFill>
            </a:endParaRPr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>
                <a:solidFill>
                  <a:srgbClr val="000000"/>
                </a:solidFill>
              </a:rPr>
              <a:t>7. Участие в проведении </a:t>
            </a:r>
            <a:r>
              <a:rPr lang="ru-RU" sz="1600" dirty="0">
                <a:solidFill>
                  <a:srgbClr val="000000"/>
                </a:solidFill>
              </a:rPr>
              <a:t>мониторинга состояния и развития конкурентной </a:t>
            </a:r>
            <a:r>
              <a:rPr lang="ru-RU" sz="1600" dirty="0" smtClean="0">
                <a:solidFill>
                  <a:srgbClr val="000000"/>
                </a:solidFill>
              </a:rPr>
              <a:t>среды.</a:t>
            </a:r>
            <a:endParaRPr lang="ru-RU" sz="1600" dirty="0">
              <a:solidFill>
                <a:srgbClr val="000000"/>
              </a:solidFill>
            </a:endParaRPr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>
                <a:solidFill>
                  <a:srgbClr val="000000"/>
                </a:solidFill>
              </a:rPr>
              <a:t>8. Внедрение </a:t>
            </a:r>
            <a:r>
              <a:rPr lang="ru-RU" sz="1600" dirty="0">
                <a:solidFill>
                  <a:srgbClr val="000000"/>
                </a:solidFill>
              </a:rPr>
              <a:t>лучших практик содействия развитию </a:t>
            </a:r>
            <a:r>
              <a:rPr lang="ru-RU" sz="1600" dirty="0" smtClean="0">
                <a:solidFill>
                  <a:srgbClr val="000000"/>
                </a:solidFill>
              </a:rPr>
              <a:t>конкуренции.</a:t>
            </a:r>
            <a:endParaRPr lang="ru-RU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06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5400000">
            <a:off x="-520863" y="520862"/>
            <a:ext cx="6331354" cy="5289631"/>
          </a:xfrm>
          <a:custGeom>
            <a:avLst/>
            <a:gdLst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354" h="5289631">
                <a:moveTo>
                  <a:pt x="0" y="5289631"/>
                </a:moveTo>
                <a:lnTo>
                  <a:pt x="0" y="0"/>
                </a:lnTo>
                <a:lnTo>
                  <a:pt x="6331354" y="5289631"/>
                </a:lnTo>
                <a:lnTo>
                  <a:pt x="0" y="5289631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6205957" y="345311"/>
            <a:ext cx="6331354" cy="5640732"/>
          </a:xfrm>
          <a:prstGeom prst="rtTriangl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pic>
        <p:nvPicPr>
          <p:cNvPr id="7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06375"/>
            <a:ext cx="55086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30250" y="249921"/>
            <a:ext cx="3575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МИНИСТЕРСТВО ЭКОНОМИЧЕСКОГО РАЗВИТИЯ НОВОСИБИРСКОЙ ОБЛАСТИ</a:t>
            </a:r>
            <a:endParaRPr lang="ru-RU" sz="1600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>
            <a:stCxn id="4" idx="1"/>
            <a:endCxn id="4" idx="2"/>
          </p:cNvCxnSpPr>
          <p:nvPr/>
        </p:nvCxnSpPr>
        <p:spPr>
          <a:xfrm flipH="1">
            <a:off x="-2" y="1"/>
            <a:ext cx="5289632" cy="633135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6" idx="4"/>
            <a:endCxn id="6" idx="0"/>
          </p:cNvCxnSpPr>
          <p:nvPr/>
        </p:nvCxnSpPr>
        <p:spPr>
          <a:xfrm flipH="1">
            <a:off x="6551268" y="0"/>
            <a:ext cx="5640732" cy="633135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8186259" y="4791840"/>
            <a:ext cx="40057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www.invest.nso.ru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www.facebook.com/mineconomnso 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83779" y="4363485"/>
            <a:ext cx="370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БЛАГОДАРИМ ЗА ВНИМАНИЕ!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2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8" y="2276335"/>
            <a:ext cx="10118691" cy="394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3978" y="515756"/>
            <a:ext cx="105098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pc="-50" dirty="0" smtClean="0">
                <a:solidFill>
                  <a:srgbClr val="C00000"/>
                </a:solidFill>
              </a:rPr>
              <a:t>СТАНДАРТОМ ПРЕДУСМОТРЕНО </a:t>
            </a:r>
          </a:p>
          <a:p>
            <a:pPr algn="ctr"/>
            <a:r>
              <a:rPr lang="ru-RU" sz="2400" spc="-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ДОСТИЖЕНИЕ РЕГИОНАМИ КЛЮЧЕВЫХ ПОКАЗАТЕЛЕЙ К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2022 году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48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510" y="-8871"/>
            <a:ext cx="118979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Основны</a:t>
            </a:r>
            <a:r>
              <a:rPr lang="ru-RU" sz="1600" b="1" dirty="0">
                <a:solidFill>
                  <a:srgbClr val="C00000"/>
                </a:solidFill>
              </a:rPr>
              <a:t>е</a:t>
            </a:r>
            <a:r>
              <a:rPr lang="ru-RU" sz="1600" b="1" dirty="0" smtClean="0">
                <a:solidFill>
                  <a:srgbClr val="C00000"/>
                </a:solidFill>
              </a:rPr>
              <a:t> источники </a:t>
            </a:r>
            <a:r>
              <a:rPr lang="ru-RU" sz="1600" b="1" dirty="0">
                <a:solidFill>
                  <a:srgbClr val="C00000"/>
                </a:solidFill>
              </a:rPr>
              <a:t>финансовых средств, используемых для достижения целей </a:t>
            </a:r>
            <a:r>
              <a:rPr lang="ru-RU" sz="1600" b="1" dirty="0" smtClean="0">
                <a:solidFill>
                  <a:srgbClr val="C00000"/>
                </a:solidFill>
              </a:rPr>
              <a:t>Стандарта </a:t>
            </a:r>
            <a:r>
              <a:rPr lang="ru-RU" sz="1600" dirty="0" smtClean="0"/>
              <a:t>– </a:t>
            </a:r>
          </a:p>
          <a:p>
            <a:pPr algn="ctr"/>
            <a:r>
              <a:rPr lang="ru-RU" sz="1600" dirty="0" smtClean="0"/>
              <a:t>государственные </a:t>
            </a:r>
            <a:r>
              <a:rPr lang="ru-RU" sz="1600" dirty="0"/>
              <a:t>и муниципальные программы</a:t>
            </a:r>
            <a:r>
              <a:rPr lang="ru-RU" sz="1600" dirty="0" smtClean="0"/>
              <a:t>, направленные </a:t>
            </a:r>
            <a:r>
              <a:rPr lang="ru-RU" sz="1600" dirty="0"/>
              <a:t>на развитие субъектов </a:t>
            </a:r>
            <a:r>
              <a:rPr lang="ru-RU" sz="1600" dirty="0" smtClean="0"/>
              <a:t>МСП, </a:t>
            </a:r>
            <a:r>
              <a:rPr lang="ru-RU" sz="1600" dirty="0"/>
              <a:t>развитие промышленности и повышение ее конкурентоспособности </a:t>
            </a:r>
            <a:r>
              <a:rPr lang="ru-RU" sz="1600" dirty="0" smtClean="0"/>
              <a:t>в Новосибирской </a:t>
            </a:r>
            <a:r>
              <a:rPr lang="ru-RU" sz="1600" dirty="0"/>
              <a:t>области, </a:t>
            </a:r>
            <a:endParaRPr lang="ru-RU" sz="1600" dirty="0" smtClean="0"/>
          </a:p>
          <a:p>
            <a:pPr algn="ctr"/>
            <a:r>
              <a:rPr lang="ru-RU" sz="1600" dirty="0" smtClean="0"/>
              <a:t>стимулирование </a:t>
            </a:r>
            <a:r>
              <a:rPr lang="ru-RU" sz="1600" dirty="0"/>
              <a:t>инвестиционной и инновационной активности </a:t>
            </a:r>
            <a:r>
              <a:rPr lang="ru-RU" sz="1600" dirty="0" smtClean="0"/>
              <a:t>в Новосибирской области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510" y="5669280"/>
            <a:ext cx="119363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В </a:t>
            </a:r>
            <a:r>
              <a:rPr lang="ru-RU" sz="1600" dirty="0"/>
              <a:t>2019 году увеличилось </a:t>
            </a:r>
            <a:r>
              <a:rPr lang="ru-RU" sz="1600" dirty="0" smtClean="0"/>
              <a:t>финансирование </a:t>
            </a:r>
            <a:r>
              <a:rPr lang="ru-RU" sz="1600" b="1" dirty="0">
                <a:solidFill>
                  <a:srgbClr val="C00000"/>
                </a:solidFill>
              </a:rPr>
              <a:t>п</a:t>
            </a:r>
            <a:r>
              <a:rPr lang="ru-RU" sz="1600" b="1" dirty="0" smtClean="0">
                <a:solidFill>
                  <a:srgbClr val="C00000"/>
                </a:solidFill>
              </a:rPr>
              <a:t>о </a:t>
            </a:r>
            <a:r>
              <a:rPr lang="ru-RU" sz="1600" b="1" dirty="0">
                <a:solidFill>
                  <a:srgbClr val="C00000"/>
                </a:solidFill>
              </a:rPr>
              <a:t>12 государственным программам,</a:t>
            </a:r>
            <a:r>
              <a:rPr lang="ru-RU" sz="1600" dirty="0">
                <a:solidFill>
                  <a:srgbClr val="C00000"/>
                </a:solidFill>
              </a:rPr>
              <a:t> 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/>
              <a:t>реализация </a:t>
            </a:r>
            <a:r>
              <a:rPr lang="ru-RU" sz="1600" dirty="0"/>
              <a:t>которых оказывает влияние на состояние конкуренции на территории Новосибирской области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346797"/>
              </p:ext>
            </p:extLst>
          </p:nvPr>
        </p:nvGraphicFramePr>
        <p:xfrm>
          <a:off x="176510" y="1097280"/>
          <a:ext cx="11759850" cy="4572000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444505">
                  <a:extLst>
                    <a:ext uri="{9D8B030D-6E8A-4147-A177-3AD203B41FA5}">
                      <a16:colId xmlns:a16="http://schemas.microsoft.com/office/drawing/2014/main" val="1246908676"/>
                    </a:ext>
                  </a:extLst>
                </a:gridCol>
                <a:gridCol w="6916819">
                  <a:extLst>
                    <a:ext uri="{9D8B030D-6E8A-4147-A177-3AD203B41FA5}">
                      <a16:colId xmlns:a16="http://schemas.microsoft.com/office/drawing/2014/main" val="3168975162"/>
                    </a:ext>
                  </a:extLst>
                </a:gridCol>
                <a:gridCol w="1584960">
                  <a:extLst>
                    <a:ext uri="{9D8B030D-6E8A-4147-A177-3AD203B41FA5}">
                      <a16:colId xmlns:a16="http://schemas.microsoft.com/office/drawing/2014/main" val="2631576448"/>
                    </a:ext>
                  </a:extLst>
                </a:gridCol>
                <a:gridCol w="1624063">
                  <a:extLst>
                    <a:ext uri="{9D8B030D-6E8A-4147-A177-3AD203B41FA5}">
                      <a16:colId xmlns:a16="http://schemas.microsoft.com/office/drawing/2014/main" val="2778019091"/>
                    </a:ext>
                  </a:extLst>
                </a:gridCol>
                <a:gridCol w="1189503">
                  <a:extLst>
                    <a:ext uri="{9D8B030D-6E8A-4147-A177-3AD203B41FA5}">
                      <a16:colId xmlns:a16="http://schemas.microsoft.com/office/drawing/2014/main" val="22512394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п/п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государственной программы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Финансирование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в 2018 г., тыс. руб.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Финансирование в 2019 г., тыс.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r>
                        <a:rPr lang="ru-RU" sz="1200" dirty="0" smtClean="0">
                          <a:effectLst/>
                        </a:rPr>
                        <a:t>руб.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Темп роста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3068594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1.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субъектов малого и среднего предпринимательства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198 648,9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1 425 199,6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717,4%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2462532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2.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системы обращения с отходами производства и потребления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25 755,8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75 347,4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292,5%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2293065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3.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физической культуры и спорта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3 771 926,5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6 735 999,8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178,6%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13808516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4.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«Содействие занятости населения»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1 189 792,9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1 794 866,2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150,9%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12945773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5.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образования, создание условий для социализации детей и учащейся молодежи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30 397 172,5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38 541 760,7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126,8%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1517898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6.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«Обеспечение доступности услуг общественного пассажирского транспорта, в том числе Новосибирского метрополитена, для населения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2 682 316,9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3 390 038,7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126,4%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3826464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7.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государственной молодежной политики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105 968,6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133 544,1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126,0%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2428274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8.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Ведомственная целевая программа «Развитие торговли на территории Новосибирской области на 2015-2019 годы»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40 935,0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50 807,1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124,1%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238887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9.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здравоохранения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24 968 864,1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29 393 609,8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117,7%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422094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10.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r>
                        <a:rPr lang="ru-RU" sz="1200" dirty="0" smtClean="0">
                          <a:effectLst/>
                        </a:rPr>
                        <a:t>программа </a:t>
                      </a:r>
                      <a:r>
                        <a:rPr lang="ru-RU" sz="1200" dirty="0">
                          <a:effectLst/>
                        </a:rPr>
                        <a:t>Новосибирской области «Стимулирование инвестиционной и инновационной активности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614 224,0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698 445,3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113,7%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1366709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11.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«Региональная программа развития среднего профессионального образования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2 952 320,3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3 322 353,8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112,5%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3272428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12.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системы социальной поддержки населения и улучшение социального положения семей с детьми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20 478 595,6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22 261 729,8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108,7%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:a16="http://schemas.microsoft.com/office/drawing/2014/main" val="6505633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3346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s://upload.wikimedia.org/wikipedia/commons/thumb/8/89/Gerb_Bagan.png/90px-Gerb_Bagan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788" y="2048090"/>
            <a:ext cx="857250" cy="101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https://upload.wikimedia.org/wikipedia/commons/thumb/6/6e/Gerb_Barabinsk.gif/93px-Gerb_Barabinsk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3" y="3207526"/>
            <a:ext cx="778569" cy="99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upload.wikimedia.org/wikipedia/commons/thumb/8/8f/Gerb_Bolotnoe.png/98px-Gerb_Bolotnoe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3187" y="4372626"/>
            <a:ext cx="681605" cy="101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https://upload.wikimedia.org/wikipedia/commons/thumb/9/93/Gerb_Vengerov.png/100px-Gerb_Vengerov.pn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568" y="4381680"/>
            <a:ext cx="762744" cy="98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upload.wikimedia.org/wikipedia/commons/thumb/6/67/Gerb_Dovolen.png/100px-Gerb_Dovolen.png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9278" y="4363647"/>
            <a:ext cx="778569" cy="99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https://upload.wikimedia.org/wikipedia/commons/thumb/2/22/Gerb_Zdvinskii.jpg/94px-Gerb_Zdvinskii.jpg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828" y="3207535"/>
            <a:ext cx="762744" cy="100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upload.wikimedia.org/wikipedia/commons/thumb/f/fb/Gerb_Iskitim.png/100px-Gerb_Iskitim.png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906" y="3207535"/>
            <a:ext cx="778569" cy="99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https://upload.wikimedia.org/wikipedia/commons/thumb/d/de/Coat_of_Arms_of_Karasuksky_rayon_%28Novosibirskaya_oblast%29.gif/98px-Coat_of_Arms_of_Karasuksky_rayon_%28Novosibirskaya_oblast%29.gif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327" y="4330717"/>
            <a:ext cx="80895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upload.wikimedia.org/wikipedia/commons/thumb/0/06/Coat_of_Arms_of_Kargatsky_rayon_%28Novosibirsk_oblast%29.png/92px-Coat_of_Arms_of_Kargatsky_rayon_%28Novosibirsk_oblast%29.png">
            <a:hlinkClick r:id="rId18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5" y="3230966"/>
            <a:ext cx="828000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https://upload.wikimedia.org/wikipedia/commons/thumb/c/c0/Gerb-Kolyvansky-region.jpg/93px-Gerb-Kolyvansky-region.jpg">
            <a:hlinkClick r:id="rId20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29" y="4330717"/>
            <a:ext cx="885825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upload.wikimedia.org/wikipedia/commons/thumb/c/c7/Gerb-Kochenevsky-region.jpg/98px-Gerb-Kochenevsky-region.jpg">
            <a:hlinkClick r:id="rId22"/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168" y="4332981"/>
            <a:ext cx="827999" cy="108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https://upload.wikimedia.org/wikipedia/commons/thumb/e/ed/Coat_of_Arms_of_Kochki_%28Novosibirsk_oblast%29.png/100px-Coat_of_Arms_of_Kochki_%28Novosibirsk_oblast%29.png">
            <a:hlinkClick r:id="rId24"/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067" y="3218268"/>
            <a:ext cx="828000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s://upload.wikimedia.org/wikipedia/commons/thumb/5/5a/Coat_of_Arms_of_Krasnozersky_rayon_%28Novosibirskaya_oblast%29.png/100px-Coat_of_Arms_of_Krasnozersky_rayon_%28Novosibirskaya_oblast%29.png">
            <a:hlinkClick r:id="rId26"/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83" y="3230966"/>
            <a:ext cx="804768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https://upload.wikimedia.org/wikipedia/commons/thumb/0/08/Coat_of_Arms_of_Kuibyshev_%28Novosibirsk_oblast%29.png/99px-Coat_of_Arms_of_Kuibyshev_%28Novosibirsk_oblast%29.png">
            <a:hlinkClick r:id="rId28"/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810" y="4353096"/>
            <a:ext cx="815132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https://upload.wikimedia.org/wikipedia/commons/thumb/1/1a/Coat_of_Arms_of_Kupinsky_rayon_%28Novosibirskaya_oblast%29.png/100px-Coat_of_Arms_of_Kupinsky_rayon_%28Novosibirskaya_oblast%29.png">
            <a:hlinkClick r:id="rId30"/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887" y="3218269"/>
            <a:ext cx="810369" cy="99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1" name="Picture 23" descr="https://upload.wikimedia.org/wikipedia/commons/thumb/3/35/Coat_of_Arms_of_Kyshtovsky_rayon_%28Novosibirskaya_oblast%29.jpg/98px-Coat_of_Arms_of_Kyshtovsky_rayon_%28Novosibirskaya_oblast%29.jpg">
            <a:hlinkClick r:id="rId32"/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419" y="2098158"/>
            <a:ext cx="810369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https://upload.wikimedia.org/wikipedia/commons/thumb/9/98/Coat_of_Arms_of_Maslyaninsky_rayon_%28Novosibirskaya_oblast%29.png/100px-Coat_of_Arms_of_Maslyaninsky_rayon_%28Novosibirskaya_oblast%29.png">
            <a:hlinkClick r:id="rId34"/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038" y="4372627"/>
            <a:ext cx="769784" cy="103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3" name="Picture 25" descr="https://upload.wikimedia.org/wikipedia/commons/thumb/d/da/Coat_of_Arms_of_Moshkovsky_rayon_%28Novosibirskaya_oblast%29.png/98px-Coat_of_Arms_of_Moshkovsky_rayon_%28Novosibirskaya_oblast%29.png">
            <a:hlinkClick r:id="rId36"/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734" y="3230967"/>
            <a:ext cx="792088" cy="98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https://upload.wikimedia.org/wikipedia/commons/thumb/2/26/Coat_of_Arms_of_Novosibirsk_rayon_%28Novosibirsk_oblast%29.png/98px-Coat_of_Arms_of_Novosibirsk_rayon_%28Novosibirsk_oblast%29.png">
            <a:hlinkClick r:id="rId38"/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412" y="2118344"/>
            <a:ext cx="76978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5" name="Picture 27" descr="https://upload.wikimedia.org/wikipedia/commons/thumb/7/71/Coat_of_Arms_of_Ordynsk_rajon_%28Novosibirsk_oblast%29.png/96px-Coat_of_Arms_of_Ordynsk_rajon_%28Novosibirsk_oblast%29.png">
            <a:hlinkClick r:id="rId40"/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014" y="4353096"/>
            <a:ext cx="812657" cy="99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https://upload.wikimedia.org/wikipedia/commons/thumb/b/bc/Coat_of_Arms_of_Severny_rayon_%28Novosibirskaya_oblast%29.png/98px-Coat_of_Arms_of_Severny_rayon_%28Novosibirskaya_oblast%29.png">
            <a:hlinkClick r:id="rId42"/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014" y="3207534"/>
            <a:ext cx="841913" cy="99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7" name="Picture 29" descr="https://upload.wikimedia.org/wikipedia/commons/thumb/d/dd/Coat_of_Arms_Suzunski_%28Novosibirsk_oblast%29.png/100px-Coat_of_Arms_Suzunski_%28Novosibirsk_oblast%29.png">
            <a:hlinkClick r:id="rId44"/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35" y="2118344"/>
            <a:ext cx="803117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https://upload.wikimedia.org/wikipedia/commons/thumb/0/0f/Coat_of_Arms_of_Tatarsky_rayon_%28Novosibirskaya_oblast%29.jpg/97px-Coat_of_Arms_of_Tatarsky_rayon_%28Novosibirskaya_oblast%29.jpg">
            <a:hlinkClick r:id="rId46"/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252" y="4372626"/>
            <a:ext cx="734087" cy="100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9" name="Picture 31" descr="https://upload.wikimedia.org/wikipedia/commons/thumb/7/74/Coat_of_Arms_of_Toguchinsky_rayon_%28Novosibirskaya_oblast%29.png/95px-Coat_of_Arms_of_Toguchinsky_rayon_%28Novosibirskaya_oblast%29.png">
            <a:hlinkClick r:id="rId48"/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403" y="3207534"/>
            <a:ext cx="734088" cy="99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0" name="Picture 32" descr="https://upload.wikimedia.org/wikipedia/commons/thumb/3/3e/Coat_of_Arms_of_Ubinsky_rayon_%28Novosibirskaya_oblast%29.png/99px-Coat_of_Arms_of_Ubinsky_rayon_%28Novosibirskaya_oblast%29.png">
            <a:hlinkClick r:id="rId50"/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918" y="2098157"/>
            <a:ext cx="734087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1" name="Picture 33" descr="https://upload.wikimedia.org/wikipedia/commons/thumb/7/72/Gerb-Ust-Tarksky-region.jpg/97px-Gerb-Ust-Tarksky-region.jpg">
            <a:hlinkClick r:id="rId52"/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341" y="4363648"/>
            <a:ext cx="816926" cy="99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2" name="Picture 34" descr="https://upload.wikimedia.org/wikipedia/commons/thumb/3/3f/Coat_of_Arms_of_Chanovsky_rayon_%28Novosibirskaya_oblast%29.png/99px-Coat_of_Arms_of_Chanovsky_rayon_%28Novosibirskaya_oblast%29.png">
            <a:hlinkClick r:id="rId54"/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536" y="3210255"/>
            <a:ext cx="816925" cy="99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3" name="Picture 35" descr="https://upload.wikimedia.org/wikipedia/commons/thumb/f/f1/Coat_of_Arms_of_Cherepanovsky_rayon_%28Novosibirskaya_oblast%29.png/97px-Coat_of_Arms_of_Cherepanovsky_rayon_%28Novosibirskaya_oblast%29.png">
            <a:hlinkClick r:id="rId56"/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485" y="2082178"/>
            <a:ext cx="782331" cy="99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4" name="Picture 36" descr="https://upload.wikimedia.org/wikipedia/commons/thumb/e/e6/Coat_of_Arms_of_Chistoozerny_rayon_%28Novosibirskaya_oblast%29.png/103px-Coat_of_Arms_of_Chistoozerny_rayon_%28Novosibirskaya_oblast%29.png">
            <a:hlinkClick r:id="rId58"/>
          </p:cNvPr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786" y="4368189"/>
            <a:ext cx="870440" cy="9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5" name="Picture 37" descr="https://upload.wikimedia.org/wikipedia/commons/thumb/a/ac/Coat_of_Arms_of_Chulym_rayon_%28Novosibirsk_oblast%29.png/98px-Coat_of_Arms_of_Chulym_rayon_%28Novosibirsk_oblast%29.png">
            <a:hlinkClick r:id="rId60"/>
          </p:cNvPr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237" y="3207535"/>
            <a:ext cx="870440" cy="98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7" name="Picture 39" descr="Герб г. Новосибирска"/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36" y="1967498"/>
            <a:ext cx="872322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9" name="Picture 41" descr="Герб г. Бердска"/>
          <p:cNvPicPr>
            <a:picLocks noChangeAspect="1"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778" y="2060849"/>
            <a:ext cx="828000" cy="102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1" name="Picture 43" descr="Герб города Искитима"/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324" y="2060848"/>
            <a:ext cx="891951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3" name="Picture 45" descr="Герб г. Обь"/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647" y="2060848"/>
            <a:ext cx="822578" cy="9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5" name="Picture 47" descr="Герб наукограда Кольцово"/>
          <p:cNvPicPr>
            <a:picLocks noChangeAspect="1"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448" y="2060848"/>
            <a:ext cx="762944" cy="9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5745342" y="15547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между министерством экономического развития Новосибирской области </a:t>
            </a:r>
            <a:r>
              <a:rPr lang="ru-RU" dirty="0" smtClean="0"/>
              <a:t>и </a:t>
            </a:r>
            <a:r>
              <a:rPr lang="ru-RU" dirty="0"/>
              <a:t>администрациями муниципальных районов и городских округов Новосибирской области о внедрении </a:t>
            </a:r>
            <a:r>
              <a:rPr lang="ru-RU" dirty="0" smtClean="0"/>
              <a:t>Стандарта </a:t>
            </a:r>
            <a:r>
              <a:rPr lang="ru-RU" dirty="0"/>
              <a:t>развития конкуренции в субъектах Российской Федерации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94668" y="612772"/>
            <a:ext cx="47218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dirty="0" smtClean="0">
                <a:solidFill>
                  <a:srgbClr val="C00000"/>
                </a:solidFill>
              </a:rPr>
              <a:t>35 соглашений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698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906" y="669"/>
            <a:ext cx="115135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9 ОБУЧАЮЩИХ МЕРОПРИЯТИЙ </a:t>
            </a:r>
          </a:p>
          <a:p>
            <a:pPr algn="ctr"/>
            <a:r>
              <a:rPr lang="ru-RU" sz="2000" dirty="0" smtClean="0"/>
              <a:t>ДЛЯ ОРГАНОВ МЕСТНОГО САМОУПРАВЛЕНИЯ </a:t>
            </a:r>
            <a:endParaRPr lang="en-US" sz="2000" dirty="0" smtClean="0"/>
          </a:p>
          <a:p>
            <a:pPr algn="ctr"/>
            <a:r>
              <a:rPr lang="ru-RU" sz="2000" dirty="0" smtClean="0"/>
              <a:t>ПО ВОПРОСАМ СОДЕЙСТВИЯ РАЗВИТИЮ КОНКУРЕНЦИИ </a:t>
            </a:r>
            <a:endParaRPr lang="ru-RU" sz="2000" dirty="0"/>
          </a:p>
        </p:txBody>
      </p:sp>
      <p:pic>
        <p:nvPicPr>
          <p:cNvPr id="5124" name="Picture 4" descr="http://econom.nso.ru/sites/econom.nso.ru/wodby_files/files/gallery-news/2019/12/783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4" y="1243203"/>
            <a:ext cx="6017343" cy="440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456775" y="1114065"/>
            <a:ext cx="55385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«Контроль качества при ремонте и содержании автомобильных дорог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«Основные аспекты проведения оценки регулирующего воздействия проектов нормативных правовых актов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«Изменение градостроительного законодательства. Практика применения» </a:t>
            </a:r>
            <a:endParaRPr lang="ru-RU" sz="1200" dirty="0" smtClean="0"/>
          </a:p>
          <a:p>
            <a:pPr>
              <a:buClr>
                <a:srgbClr val="C00000"/>
              </a:buClr>
              <a:buSzPct val="150000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«О внедрении стандарта развития конкуренции в субъектах Российской Федерации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«Осуществление полномочий в области контроля за соблюдением органами местного самоуправления законодательства о градостроительной деятельности, организации и проведении государственной экспертизы проектной документации и результатов инженерных изысканий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«Контрактная система в сфере закупок товаров, работ, услуг для обеспечения государственных и муниципальных нужд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«Внедрение антимонопольного комплаенса органами местного самоуправления. Внедрение стандарта развития конкуренции в Российской Федерации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«Предоставление органами местного самоуправления муниципальных услуг в сфере строительства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«Снос объектов капитального строительства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449057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0960" y="4550678"/>
            <a:ext cx="11653520" cy="120032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Постановление Губернатора Новосибирской области от 19.08.2019 </a:t>
            </a:r>
            <a:r>
              <a:rPr lang="ru-RU" dirty="0" smtClean="0">
                <a:solidFill>
                  <a:schemeClr val="bg1"/>
                </a:solidFill>
              </a:rPr>
              <a:t>№ </a:t>
            </a:r>
            <a:r>
              <a:rPr lang="ru-RU" dirty="0">
                <a:solidFill>
                  <a:schemeClr val="bg1"/>
                </a:solidFill>
              </a:rPr>
              <a:t>213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«О </a:t>
            </a:r>
            <a:r>
              <a:rPr lang="ru-RU" dirty="0">
                <a:solidFill>
                  <a:schemeClr val="bg1"/>
                </a:solidFill>
              </a:rPr>
              <a:t>формировании системы поощрений по результатам рейтинга 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в Новосибирской </a:t>
            </a:r>
            <a:r>
              <a:rPr lang="ru-RU" dirty="0" smtClean="0">
                <a:solidFill>
                  <a:schemeClr val="bg1"/>
                </a:solidFill>
              </a:rPr>
              <a:t>области»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27200" y="296317"/>
            <a:ext cx="8646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Сформирован рейтинг </a:t>
            </a:r>
            <a:r>
              <a:rPr lang="ru-RU" dirty="0"/>
              <a:t>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в Новосибирской </a:t>
            </a:r>
            <a:r>
              <a:rPr lang="ru-RU" dirty="0" smtClean="0"/>
              <a:t>области</a:t>
            </a:r>
            <a:endParaRPr lang="ru-RU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092797771"/>
              </p:ext>
            </p:extLst>
          </p:nvPr>
        </p:nvGraphicFramePr>
        <p:xfrm>
          <a:off x="294640" y="1635759"/>
          <a:ext cx="11541760" cy="2818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3953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481" y="401144"/>
            <a:ext cx="11536999" cy="120032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Почетной </a:t>
            </a:r>
            <a:r>
              <a:rPr lang="ru-RU" dirty="0">
                <a:solidFill>
                  <a:schemeClr val="bg1"/>
                </a:solidFill>
              </a:rPr>
              <a:t>грамотой Губернатора Новосибирской </a:t>
            </a:r>
            <a:r>
              <a:rPr lang="ru-RU" dirty="0" smtClean="0">
                <a:solidFill>
                  <a:schemeClr val="bg1"/>
                </a:solidFill>
              </a:rPr>
              <a:t>области за </a:t>
            </a:r>
            <a:r>
              <a:rPr lang="ru-RU" dirty="0">
                <a:solidFill>
                  <a:schemeClr val="bg1"/>
                </a:solidFill>
              </a:rPr>
              <a:t>достижение высоких результатов в рейтинге 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в Новосибирской области </a:t>
            </a:r>
            <a:r>
              <a:rPr lang="ru-RU" dirty="0" smtClean="0">
                <a:solidFill>
                  <a:schemeClr val="bg1"/>
                </a:solidFill>
              </a:rPr>
              <a:t>награждены:</a:t>
            </a:r>
            <a:r>
              <a:rPr lang="ru-RU" dirty="0" smtClean="0"/>
              <a:t> </a:t>
            </a:r>
          </a:p>
        </p:txBody>
      </p:sp>
      <p:pic>
        <p:nvPicPr>
          <p:cNvPr id="7170" name="Picture 2" descr="Открыть оригинально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393" y="1873229"/>
            <a:ext cx="6462087" cy="403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9255" y="2306400"/>
            <a:ext cx="3381823" cy="38318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Город Бердск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Рабочий поселок Кольцово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ru-RU" dirty="0" smtClean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ru-RU" dirty="0" smtClean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err="1" smtClean="0"/>
              <a:t>Тогучинский</a:t>
            </a:r>
            <a:r>
              <a:rPr lang="ru-RU" dirty="0" smtClean="0"/>
              <a:t> район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err="1" smtClean="0"/>
              <a:t>Купинский</a:t>
            </a:r>
            <a:r>
              <a:rPr lang="ru-RU" dirty="0" smtClean="0"/>
              <a:t> район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Карасукский район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Венгеровский район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err="1"/>
              <a:t>Мошковский</a:t>
            </a:r>
            <a:r>
              <a:rPr lang="ru-RU" dirty="0"/>
              <a:t> </a:t>
            </a:r>
            <a:r>
              <a:rPr lang="ru-RU" dirty="0" smtClean="0"/>
              <a:t>район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9255" y="3318570"/>
            <a:ext cx="3381823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Муниципальные районы: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9255" y="1873229"/>
            <a:ext cx="3381823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Городские округа: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326808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Другая 78">
      <a:dk1>
        <a:srgbClr val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006699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/>
      <a:bodyPr spcFirstLastPara="0" vert="horz" wrap="square" lIns="303775" tIns="303775" rIns="303775" bIns="303775" numCol="1" spcCol="1270" anchor="ctr" anchorCtr="0">
        <a:noAutofit/>
      </a:bodyPr>
      <a:lstStyle>
        <a:defPPr algn="ctr" defTabSz="800100">
          <a:lnSpc>
            <a:spcPct val="90000"/>
          </a:lnSpc>
          <a:spcBef>
            <a:spcPct val="0"/>
          </a:spcBef>
          <a:spcAft>
            <a:spcPct val="35000"/>
          </a:spcAft>
          <a:defRPr sz="1800" kern="1200" dirty="0" smtClean="0"/>
        </a:defPPr>
      </a:lstStyle>
      <a:style>
        <a:lnRef idx="2">
          <a:schemeClr val="lt1">
            <a:hueOff val="0"/>
            <a:satOff val="0"/>
            <a:lumOff val="0"/>
            <a:alphaOff val="0"/>
          </a:schemeClr>
        </a:lnRef>
        <a:fillRef idx="1">
          <a:schemeClr val="accent1">
            <a:hueOff val="0"/>
            <a:satOff val="0"/>
            <a:lumOff val="0"/>
            <a:alphaOff val="0"/>
          </a:schemeClr>
        </a:fillRef>
        <a:effectRef idx="0">
          <a:schemeClr val="accent1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Другая 37">
      <a:dk1>
        <a:sysClr val="windowText" lastClr="000000"/>
      </a:dk1>
      <a:lt1>
        <a:sysClr val="window" lastClr="FFFFFF"/>
      </a:lt1>
      <a:dk2>
        <a:srgbClr val="7030A0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2467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Другая 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5073</TotalTime>
  <Words>2956</Words>
  <Application>Microsoft Office PowerPoint</Application>
  <PresentationFormat>Широкоэкранный</PresentationFormat>
  <Paragraphs>481</Paragraphs>
  <Slides>36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44" baseType="lpstr">
      <vt:lpstr>Arial</vt:lpstr>
      <vt:lpstr>Arial Narrow</vt:lpstr>
      <vt:lpstr>Calibri</vt:lpstr>
      <vt:lpstr>Tahoma</vt:lpstr>
      <vt:lpstr>Times New Roman</vt:lpstr>
      <vt:lpstr>Wingdings</vt:lpstr>
      <vt:lpstr>Ретро</vt:lpstr>
      <vt:lpstr>Тема Office</vt:lpstr>
      <vt:lpstr>Об итогах реализации  Стандарта развития конкуренции в Новосибирской области  в 2019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4 показателям -  не достигнуты плановые значения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</dc:title>
  <dc:creator>Кузьмина Елена Анатольевна</dc:creator>
  <cp:lastModifiedBy>Полянских Маргарита Александровна</cp:lastModifiedBy>
  <cp:revision>257</cp:revision>
  <cp:lastPrinted>2020-03-13T03:27:28Z</cp:lastPrinted>
  <dcterms:created xsi:type="dcterms:W3CDTF">2019-10-29T07:27:17Z</dcterms:created>
  <dcterms:modified xsi:type="dcterms:W3CDTF">2020-03-13T07:05:02Z</dcterms:modified>
</cp:coreProperties>
</file>