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7" r:id="rId2"/>
    <p:sldId id="262" r:id="rId3"/>
    <p:sldId id="263" r:id="rId4"/>
    <p:sldId id="264" r:id="rId5"/>
    <p:sldId id="265" r:id="rId6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4D6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40" d="100"/>
          <a:sy n="140" d="100"/>
        </p:scale>
        <p:origin x="-852" y="-24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D5278E4-FE36-4106-BEA2-375CF28524CD}" type="doc">
      <dgm:prSet loTypeId="urn:microsoft.com/office/officeart/2009/3/layout/StepUpProcess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30A9A35-592E-44B7-855C-47A2208666EC}">
      <dgm:prSet phldrT="[Текст]"/>
      <dgm:spPr/>
      <dgm:t>
        <a:bodyPr/>
        <a:lstStyle/>
        <a:p>
          <a:r>
            <a:rPr lang="ru-RU" dirty="0" smtClean="0">
              <a:solidFill>
                <a:srgbClr val="004D69"/>
              </a:solidFill>
              <a:latin typeface="Trebuchet MS" panose="020B0603020202020204" pitchFamily="34" charset="0"/>
            </a:rPr>
            <a:t>Инновационные компании</a:t>
          </a:r>
          <a:endParaRPr lang="ru-RU" dirty="0">
            <a:solidFill>
              <a:srgbClr val="004D69"/>
            </a:solidFill>
            <a:latin typeface="Trebuchet MS" panose="020B0603020202020204" pitchFamily="34" charset="0"/>
          </a:endParaRPr>
        </a:p>
      </dgm:t>
    </dgm:pt>
    <dgm:pt modelId="{7FA31F25-BC90-4881-B1A8-20187FF07976}" type="parTrans" cxnId="{B24DBDE7-5B97-4815-A172-76FF3AE42B90}">
      <dgm:prSet/>
      <dgm:spPr/>
      <dgm:t>
        <a:bodyPr/>
        <a:lstStyle/>
        <a:p>
          <a:endParaRPr lang="ru-RU"/>
        </a:p>
      </dgm:t>
    </dgm:pt>
    <dgm:pt modelId="{0E44CB32-7F53-49F7-9C84-E5860D0ED5A2}" type="sibTrans" cxnId="{B24DBDE7-5B97-4815-A172-76FF3AE42B90}">
      <dgm:prSet/>
      <dgm:spPr/>
      <dgm:t>
        <a:bodyPr/>
        <a:lstStyle/>
        <a:p>
          <a:endParaRPr lang="ru-RU"/>
        </a:p>
      </dgm:t>
    </dgm:pt>
    <dgm:pt modelId="{9097B22B-D5B7-4C0D-942D-372CF52C3939}">
      <dgm:prSet phldrT="[Текст]"/>
      <dgm:spPr/>
      <dgm:t>
        <a:bodyPr/>
        <a:lstStyle/>
        <a:p>
          <a:r>
            <a:rPr lang="ru-RU" dirty="0" smtClean="0">
              <a:solidFill>
                <a:srgbClr val="004D69"/>
              </a:solidFill>
              <a:latin typeface="Trebuchet MS" panose="020B0603020202020204" pitchFamily="34" charset="0"/>
            </a:rPr>
            <a:t>Туристическое сообщество </a:t>
          </a:r>
          <a:endParaRPr lang="ru-RU" dirty="0">
            <a:solidFill>
              <a:srgbClr val="004D69"/>
            </a:solidFill>
            <a:latin typeface="Trebuchet MS" panose="020B0603020202020204" pitchFamily="34" charset="0"/>
          </a:endParaRPr>
        </a:p>
      </dgm:t>
    </dgm:pt>
    <dgm:pt modelId="{52331811-68E9-44DE-A88F-EB7903C8435D}" type="parTrans" cxnId="{43B11AE4-CDA9-428A-885F-95DC849F7119}">
      <dgm:prSet/>
      <dgm:spPr/>
      <dgm:t>
        <a:bodyPr/>
        <a:lstStyle/>
        <a:p>
          <a:endParaRPr lang="ru-RU"/>
        </a:p>
      </dgm:t>
    </dgm:pt>
    <dgm:pt modelId="{D4D83849-CB35-4464-8103-F9928A2D1BEA}" type="sibTrans" cxnId="{43B11AE4-CDA9-428A-885F-95DC849F7119}">
      <dgm:prSet/>
      <dgm:spPr/>
      <dgm:t>
        <a:bodyPr/>
        <a:lstStyle/>
        <a:p>
          <a:endParaRPr lang="ru-RU"/>
        </a:p>
      </dgm:t>
    </dgm:pt>
    <dgm:pt modelId="{DED47BD3-5E54-4202-A437-F61F6ED9EE89}">
      <dgm:prSet phldrT="[Текст]"/>
      <dgm:spPr/>
      <dgm:t>
        <a:bodyPr/>
        <a:lstStyle/>
        <a:p>
          <a:r>
            <a:rPr lang="ru-RU" dirty="0" smtClean="0">
              <a:solidFill>
                <a:srgbClr val="004D69"/>
              </a:solidFill>
              <a:latin typeface="Trebuchet MS" panose="020B0603020202020204" pitchFamily="34" charset="0"/>
            </a:rPr>
            <a:t>Органы власти</a:t>
          </a:r>
          <a:endParaRPr lang="ru-RU" dirty="0">
            <a:solidFill>
              <a:srgbClr val="004D69"/>
            </a:solidFill>
            <a:latin typeface="Trebuchet MS" panose="020B0603020202020204" pitchFamily="34" charset="0"/>
          </a:endParaRPr>
        </a:p>
      </dgm:t>
    </dgm:pt>
    <dgm:pt modelId="{EAF4D200-E3B1-4728-B580-87FC62DD9AEC}" type="parTrans" cxnId="{9D77B277-98A3-4C02-A4CF-A9E18DEEEEF1}">
      <dgm:prSet/>
      <dgm:spPr/>
      <dgm:t>
        <a:bodyPr/>
        <a:lstStyle/>
        <a:p>
          <a:endParaRPr lang="ru-RU"/>
        </a:p>
      </dgm:t>
    </dgm:pt>
    <dgm:pt modelId="{75DA8902-B0B8-4CA6-A284-4F1A74E9AFCE}" type="sibTrans" cxnId="{9D77B277-98A3-4C02-A4CF-A9E18DEEEEF1}">
      <dgm:prSet/>
      <dgm:spPr/>
      <dgm:t>
        <a:bodyPr/>
        <a:lstStyle/>
        <a:p>
          <a:endParaRPr lang="ru-RU"/>
        </a:p>
      </dgm:t>
    </dgm:pt>
    <dgm:pt modelId="{69E3269E-CF55-467C-BEBE-8763F9B1A3B8}" type="pres">
      <dgm:prSet presAssocID="{6D5278E4-FE36-4106-BEA2-375CF28524CD}" presName="rootnode" presStyleCnt="0">
        <dgm:presLayoutVars>
          <dgm:chMax/>
          <dgm:chPref/>
          <dgm:dir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1239CAE1-ACDF-450E-8A47-CF00A352E89E}" type="pres">
      <dgm:prSet presAssocID="{230A9A35-592E-44B7-855C-47A2208666EC}" presName="composite" presStyleCnt="0"/>
      <dgm:spPr/>
    </dgm:pt>
    <dgm:pt modelId="{2E716D4D-0BAD-47D3-A5F1-88F5B81A54B5}" type="pres">
      <dgm:prSet presAssocID="{230A9A35-592E-44B7-855C-47A2208666EC}" presName="LShape" presStyleLbl="alignNode1" presStyleIdx="0" presStyleCnt="5"/>
      <dgm:spPr>
        <a:solidFill>
          <a:srgbClr val="004D69"/>
        </a:solidFill>
        <a:ln>
          <a:noFill/>
        </a:ln>
      </dgm:spPr>
      <dgm:t>
        <a:bodyPr/>
        <a:lstStyle/>
        <a:p>
          <a:endParaRPr lang="ru-RU"/>
        </a:p>
      </dgm:t>
    </dgm:pt>
    <dgm:pt modelId="{9D604A95-97E8-4BF1-9018-975DF79C24D2}" type="pres">
      <dgm:prSet presAssocID="{230A9A35-592E-44B7-855C-47A2208666EC}" presName="ParentText" presStyleLbl="revTx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6185BDD-485A-4262-A765-2FF46B0D64E8}" type="pres">
      <dgm:prSet presAssocID="{230A9A35-592E-44B7-855C-47A2208666EC}" presName="Triangle" presStyleLbl="alignNode1" presStyleIdx="1" presStyleCnt="5"/>
      <dgm:spPr>
        <a:solidFill>
          <a:srgbClr val="004D69"/>
        </a:solidFill>
        <a:ln>
          <a:noFill/>
        </a:ln>
      </dgm:spPr>
    </dgm:pt>
    <dgm:pt modelId="{0005B0FD-AE8A-49F8-AB82-1860EF7828B6}" type="pres">
      <dgm:prSet presAssocID="{0E44CB32-7F53-49F7-9C84-E5860D0ED5A2}" presName="sibTrans" presStyleCnt="0"/>
      <dgm:spPr/>
    </dgm:pt>
    <dgm:pt modelId="{FB55F468-2F9C-4540-B4A1-55C2C74CFEA0}" type="pres">
      <dgm:prSet presAssocID="{0E44CB32-7F53-49F7-9C84-E5860D0ED5A2}" presName="space" presStyleCnt="0"/>
      <dgm:spPr/>
    </dgm:pt>
    <dgm:pt modelId="{63061117-9187-42E6-9AC4-BC5DDAB7A3A2}" type="pres">
      <dgm:prSet presAssocID="{9097B22B-D5B7-4C0D-942D-372CF52C3939}" presName="composite" presStyleCnt="0"/>
      <dgm:spPr/>
    </dgm:pt>
    <dgm:pt modelId="{A8949043-7F17-4530-82D0-DDAD29B3A119}" type="pres">
      <dgm:prSet presAssocID="{9097B22B-D5B7-4C0D-942D-372CF52C3939}" presName="LShape" presStyleLbl="alignNode1" presStyleIdx="2" presStyleCnt="5"/>
      <dgm:spPr>
        <a:solidFill>
          <a:srgbClr val="004D69"/>
        </a:solidFill>
        <a:ln>
          <a:noFill/>
        </a:ln>
      </dgm:spPr>
    </dgm:pt>
    <dgm:pt modelId="{91EEAD87-804F-4B6A-B3B6-418419690F65}" type="pres">
      <dgm:prSet presAssocID="{9097B22B-D5B7-4C0D-942D-372CF52C3939}" presName="ParentText" presStyleLbl="revTx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D53A04E-F0CC-4AFC-99A2-787E52CA787B}" type="pres">
      <dgm:prSet presAssocID="{9097B22B-D5B7-4C0D-942D-372CF52C3939}" presName="Triangle" presStyleLbl="alignNode1" presStyleIdx="3" presStyleCnt="5"/>
      <dgm:spPr>
        <a:solidFill>
          <a:srgbClr val="004D69"/>
        </a:solidFill>
        <a:ln>
          <a:noFill/>
        </a:ln>
      </dgm:spPr>
    </dgm:pt>
    <dgm:pt modelId="{0421543A-97B9-4253-9476-285428B613BA}" type="pres">
      <dgm:prSet presAssocID="{D4D83849-CB35-4464-8103-F9928A2D1BEA}" presName="sibTrans" presStyleCnt="0"/>
      <dgm:spPr/>
    </dgm:pt>
    <dgm:pt modelId="{624EBF89-C908-4B67-A3D1-CA057EF9F2A4}" type="pres">
      <dgm:prSet presAssocID="{D4D83849-CB35-4464-8103-F9928A2D1BEA}" presName="space" presStyleCnt="0"/>
      <dgm:spPr/>
    </dgm:pt>
    <dgm:pt modelId="{1512599E-C714-4DC4-93A0-EAF416AE5A2B}" type="pres">
      <dgm:prSet presAssocID="{DED47BD3-5E54-4202-A437-F61F6ED9EE89}" presName="composite" presStyleCnt="0"/>
      <dgm:spPr/>
    </dgm:pt>
    <dgm:pt modelId="{61201E98-1933-4DA6-A7E9-4DC96B2FAE9B}" type="pres">
      <dgm:prSet presAssocID="{DED47BD3-5E54-4202-A437-F61F6ED9EE89}" presName="LShape" presStyleLbl="alignNode1" presStyleIdx="4" presStyleCnt="5"/>
      <dgm:spPr>
        <a:solidFill>
          <a:srgbClr val="004D69"/>
        </a:solidFill>
        <a:ln>
          <a:noFill/>
        </a:ln>
      </dgm:spPr>
    </dgm:pt>
    <dgm:pt modelId="{2940D215-E019-483A-9417-59DC2772F9A7}" type="pres">
      <dgm:prSet presAssocID="{DED47BD3-5E54-4202-A437-F61F6ED9EE89}" presName="ParentText" presStyleLbl="revTx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B859C21-938C-4B48-8611-01E893D30164}" type="presOf" srcId="{DED47BD3-5E54-4202-A437-F61F6ED9EE89}" destId="{2940D215-E019-483A-9417-59DC2772F9A7}" srcOrd="0" destOrd="0" presId="urn:microsoft.com/office/officeart/2009/3/layout/StepUpProcess"/>
    <dgm:cxn modelId="{43B11AE4-CDA9-428A-885F-95DC849F7119}" srcId="{6D5278E4-FE36-4106-BEA2-375CF28524CD}" destId="{9097B22B-D5B7-4C0D-942D-372CF52C3939}" srcOrd="1" destOrd="0" parTransId="{52331811-68E9-44DE-A88F-EB7903C8435D}" sibTransId="{D4D83849-CB35-4464-8103-F9928A2D1BEA}"/>
    <dgm:cxn modelId="{91FE6E1A-9604-4FA2-A6A4-06D449D06B47}" type="presOf" srcId="{6D5278E4-FE36-4106-BEA2-375CF28524CD}" destId="{69E3269E-CF55-467C-BEBE-8763F9B1A3B8}" srcOrd="0" destOrd="0" presId="urn:microsoft.com/office/officeart/2009/3/layout/StepUpProcess"/>
    <dgm:cxn modelId="{9D77B277-98A3-4C02-A4CF-A9E18DEEEEF1}" srcId="{6D5278E4-FE36-4106-BEA2-375CF28524CD}" destId="{DED47BD3-5E54-4202-A437-F61F6ED9EE89}" srcOrd="2" destOrd="0" parTransId="{EAF4D200-E3B1-4728-B580-87FC62DD9AEC}" sibTransId="{75DA8902-B0B8-4CA6-A284-4F1A74E9AFCE}"/>
    <dgm:cxn modelId="{09C7EC75-4758-4F69-BAB5-E1D5618E981B}" type="presOf" srcId="{9097B22B-D5B7-4C0D-942D-372CF52C3939}" destId="{91EEAD87-804F-4B6A-B3B6-418419690F65}" srcOrd="0" destOrd="0" presId="urn:microsoft.com/office/officeart/2009/3/layout/StepUpProcess"/>
    <dgm:cxn modelId="{B24DBDE7-5B97-4815-A172-76FF3AE42B90}" srcId="{6D5278E4-FE36-4106-BEA2-375CF28524CD}" destId="{230A9A35-592E-44B7-855C-47A2208666EC}" srcOrd="0" destOrd="0" parTransId="{7FA31F25-BC90-4881-B1A8-20187FF07976}" sibTransId="{0E44CB32-7F53-49F7-9C84-E5860D0ED5A2}"/>
    <dgm:cxn modelId="{BD95015C-6FA7-43EB-B6F5-D45DCF2BAC8A}" type="presOf" srcId="{230A9A35-592E-44B7-855C-47A2208666EC}" destId="{9D604A95-97E8-4BF1-9018-975DF79C24D2}" srcOrd="0" destOrd="0" presId="urn:microsoft.com/office/officeart/2009/3/layout/StepUpProcess"/>
    <dgm:cxn modelId="{2B33AF50-E42E-4199-A0A3-0C4ECCFE2A0C}" type="presParOf" srcId="{69E3269E-CF55-467C-BEBE-8763F9B1A3B8}" destId="{1239CAE1-ACDF-450E-8A47-CF00A352E89E}" srcOrd="0" destOrd="0" presId="urn:microsoft.com/office/officeart/2009/3/layout/StepUpProcess"/>
    <dgm:cxn modelId="{B75A3CB3-71A2-43A4-88D3-A2C2DD1EA374}" type="presParOf" srcId="{1239CAE1-ACDF-450E-8A47-CF00A352E89E}" destId="{2E716D4D-0BAD-47D3-A5F1-88F5B81A54B5}" srcOrd="0" destOrd="0" presId="urn:microsoft.com/office/officeart/2009/3/layout/StepUpProcess"/>
    <dgm:cxn modelId="{FE71A104-40BD-4334-AC83-348E96977358}" type="presParOf" srcId="{1239CAE1-ACDF-450E-8A47-CF00A352E89E}" destId="{9D604A95-97E8-4BF1-9018-975DF79C24D2}" srcOrd="1" destOrd="0" presId="urn:microsoft.com/office/officeart/2009/3/layout/StepUpProcess"/>
    <dgm:cxn modelId="{0A6D7882-8820-47E1-9176-5AC43F66ED9F}" type="presParOf" srcId="{1239CAE1-ACDF-450E-8A47-CF00A352E89E}" destId="{76185BDD-485A-4262-A765-2FF46B0D64E8}" srcOrd="2" destOrd="0" presId="urn:microsoft.com/office/officeart/2009/3/layout/StepUpProcess"/>
    <dgm:cxn modelId="{4AC0DC33-9973-4851-9E46-FE72A7A17C2B}" type="presParOf" srcId="{69E3269E-CF55-467C-BEBE-8763F9B1A3B8}" destId="{0005B0FD-AE8A-49F8-AB82-1860EF7828B6}" srcOrd="1" destOrd="0" presId="urn:microsoft.com/office/officeart/2009/3/layout/StepUpProcess"/>
    <dgm:cxn modelId="{4F77C57C-74D5-4C97-8AEF-FC804FB082DF}" type="presParOf" srcId="{0005B0FD-AE8A-49F8-AB82-1860EF7828B6}" destId="{FB55F468-2F9C-4540-B4A1-55C2C74CFEA0}" srcOrd="0" destOrd="0" presId="urn:microsoft.com/office/officeart/2009/3/layout/StepUpProcess"/>
    <dgm:cxn modelId="{E7C85996-1979-45D5-9ED2-2BE12E3C8A1B}" type="presParOf" srcId="{69E3269E-CF55-467C-BEBE-8763F9B1A3B8}" destId="{63061117-9187-42E6-9AC4-BC5DDAB7A3A2}" srcOrd="2" destOrd="0" presId="urn:microsoft.com/office/officeart/2009/3/layout/StepUpProcess"/>
    <dgm:cxn modelId="{29094A5B-223D-4C1A-8EC7-870BAC5062CE}" type="presParOf" srcId="{63061117-9187-42E6-9AC4-BC5DDAB7A3A2}" destId="{A8949043-7F17-4530-82D0-DDAD29B3A119}" srcOrd="0" destOrd="0" presId="urn:microsoft.com/office/officeart/2009/3/layout/StepUpProcess"/>
    <dgm:cxn modelId="{8F0E650A-A698-4F78-9106-7ABD46549D2C}" type="presParOf" srcId="{63061117-9187-42E6-9AC4-BC5DDAB7A3A2}" destId="{91EEAD87-804F-4B6A-B3B6-418419690F65}" srcOrd="1" destOrd="0" presId="urn:microsoft.com/office/officeart/2009/3/layout/StepUpProcess"/>
    <dgm:cxn modelId="{38C6CF18-37F0-40DE-A7A0-22C0A3ACAD1C}" type="presParOf" srcId="{63061117-9187-42E6-9AC4-BC5DDAB7A3A2}" destId="{7D53A04E-F0CC-4AFC-99A2-787E52CA787B}" srcOrd="2" destOrd="0" presId="urn:microsoft.com/office/officeart/2009/3/layout/StepUpProcess"/>
    <dgm:cxn modelId="{4CF7A811-122B-4389-8F70-67F333DB2463}" type="presParOf" srcId="{69E3269E-CF55-467C-BEBE-8763F9B1A3B8}" destId="{0421543A-97B9-4253-9476-285428B613BA}" srcOrd="3" destOrd="0" presId="urn:microsoft.com/office/officeart/2009/3/layout/StepUpProcess"/>
    <dgm:cxn modelId="{56FB756E-394C-4044-81BE-29411174F879}" type="presParOf" srcId="{0421543A-97B9-4253-9476-285428B613BA}" destId="{624EBF89-C908-4B67-A3D1-CA057EF9F2A4}" srcOrd="0" destOrd="0" presId="urn:microsoft.com/office/officeart/2009/3/layout/StepUpProcess"/>
    <dgm:cxn modelId="{44EF482D-2990-41C1-B203-B9C4BC9A435C}" type="presParOf" srcId="{69E3269E-CF55-467C-BEBE-8763F9B1A3B8}" destId="{1512599E-C714-4DC4-93A0-EAF416AE5A2B}" srcOrd="4" destOrd="0" presId="urn:microsoft.com/office/officeart/2009/3/layout/StepUpProcess"/>
    <dgm:cxn modelId="{3DBF4B56-27A5-44FB-B9BC-3D1FFDE26652}" type="presParOf" srcId="{1512599E-C714-4DC4-93A0-EAF416AE5A2B}" destId="{61201E98-1933-4DA6-A7E9-4DC96B2FAE9B}" srcOrd="0" destOrd="0" presId="urn:microsoft.com/office/officeart/2009/3/layout/StepUpProcess"/>
    <dgm:cxn modelId="{0CEC5C3F-CBC7-4A93-B09B-3044F878459F}" type="presParOf" srcId="{1512599E-C714-4DC4-93A0-EAF416AE5A2B}" destId="{2940D215-E019-483A-9417-59DC2772F9A7}" srcOrd="1" destOrd="0" presId="urn:microsoft.com/office/officeart/2009/3/layout/StepUpProcess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E716D4D-0BAD-47D3-A5F1-88F5B81A54B5}">
      <dsp:nvSpPr>
        <dsp:cNvPr id="0" name=""/>
        <dsp:cNvSpPr/>
      </dsp:nvSpPr>
      <dsp:spPr>
        <a:xfrm rot="5400000">
          <a:off x="1505590" y="482989"/>
          <a:ext cx="833418" cy="1386789"/>
        </a:xfrm>
        <a:prstGeom prst="corner">
          <a:avLst>
            <a:gd name="adj1" fmla="val 16120"/>
            <a:gd name="adj2" fmla="val 16110"/>
          </a:avLst>
        </a:prstGeom>
        <a:solidFill>
          <a:srgbClr val="004D69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D604A95-97E8-4BF1-9018-975DF79C24D2}">
      <dsp:nvSpPr>
        <dsp:cNvPr id="0" name=""/>
        <dsp:cNvSpPr/>
      </dsp:nvSpPr>
      <dsp:spPr>
        <a:xfrm>
          <a:off x="1366472" y="897341"/>
          <a:ext cx="1252001" cy="109745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t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solidFill>
                <a:srgbClr val="004D69"/>
              </a:solidFill>
              <a:latin typeface="Trebuchet MS" panose="020B0603020202020204" pitchFamily="34" charset="0"/>
            </a:rPr>
            <a:t>Инновационные компании</a:t>
          </a:r>
          <a:endParaRPr lang="ru-RU" sz="1200" kern="1200" dirty="0">
            <a:solidFill>
              <a:srgbClr val="004D69"/>
            </a:solidFill>
            <a:latin typeface="Trebuchet MS" panose="020B0603020202020204" pitchFamily="34" charset="0"/>
          </a:endParaRPr>
        </a:p>
      </dsp:txBody>
      <dsp:txXfrm>
        <a:off x="1366472" y="897341"/>
        <a:ext cx="1252001" cy="1097452"/>
      </dsp:txXfrm>
    </dsp:sp>
    <dsp:sp modelId="{76185BDD-485A-4262-A765-2FF46B0D64E8}">
      <dsp:nvSpPr>
        <dsp:cNvPr id="0" name=""/>
        <dsp:cNvSpPr/>
      </dsp:nvSpPr>
      <dsp:spPr>
        <a:xfrm>
          <a:off x="2382247" y="380892"/>
          <a:ext cx="236226" cy="236226"/>
        </a:xfrm>
        <a:prstGeom prst="triangle">
          <a:avLst>
            <a:gd name="adj" fmla="val 100000"/>
          </a:avLst>
        </a:prstGeom>
        <a:solidFill>
          <a:srgbClr val="004D69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8949043-7F17-4530-82D0-DDAD29B3A119}">
      <dsp:nvSpPr>
        <dsp:cNvPr id="0" name=""/>
        <dsp:cNvSpPr/>
      </dsp:nvSpPr>
      <dsp:spPr>
        <a:xfrm rot="5400000">
          <a:off x="3038285" y="103723"/>
          <a:ext cx="833418" cy="1386789"/>
        </a:xfrm>
        <a:prstGeom prst="corner">
          <a:avLst>
            <a:gd name="adj1" fmla="val 16120"/>
            <a:gd name="adj2" fmla="val 16110"/>
          </a:avLst>
        </a:prstGeom>
        <a:solidFill>
          <a:srgbClr val="004D69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1EEAD87-804F-4B6A-B3B6-418419690F65}">
      <dsp:nvSpPr>
        <dsp:cNvPr id="0" name=""/>
        <dsp:cNvSpPr/>
      </dsp:nvSpPr>
      <dsp:spPr>
        <a:xfrm>
          <a:off x="2899166" y="518074"/>
          <a:ext cx="1252001" cy="109745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t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solidFill>
                <a:srgbClr val="004D69"/>
              </a:solidFill>
              <a:latin typeface="Trebuchet MS" panose="020B0603020202020204" pitchFamily="34" charset="0"/>
            </a:rPr>
            <a:t>Туристическое сообщество </a:t>
          </a:r>
          <a:endParaRPr lang="ru-RU" sz="1200" kern="1200" dirty="0">
            <a:solidFill>
              <a:srgbClr val="004D69"/>
            </a:solidFill>
            <a:latin typeface="Trebuchet MS" panose="020B0603020202020204" pitchFamily="34" charset="0"/>
          </a:endParaRPr>
        </a:p>
      </dsp:txBody>
      <dsp:txXfrm>
        <a:off x="2899166" y="518074"/>
        <a:ext cx="1252001" cy="1097452"/>
      </dsp:txXfrm>
    </dsp:sp>
    <dsp:sp modelId="{7D53A04E-F0CC-4AFC-99A2-787E52CA787B}">
      <dsp:nvSpPr>
        <dsp:cNvPr id="0" name=""/>
        <dsp:cNvSpPr/>
      </dsp:nvSpPr>
      <dsp:spPr>
        <a:xfrm>
          <a:off x="3914941" y="1625"/>
          <a:ext cx="236226" cy="236226"/>
        </a:xfrm>
        <a:prstGeom prst="triangle">
          <a:avLst>
            <a:gd name="adj" fmla="val 100000"/>
          </a:avLst>
        </a:prstGeom>
        <a:solidFill>
          <a:srgbClr val="004D69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1201E98-1933-4DA6-A7E9-4DC96B2FAE9B}">
      <dsp:nvSpPr>
        <dsp:cNvPr id="0" name=""/>
        <dsp:cNvSpPr/>
      </dsp:nvSpPr>
      <dsp:spPr>
        <a:xfrm rot="5400000">
          <a:off x="4570979" y="-275543"/>
          <a:ext cx="833418" cy="1386789"/>
        </a:xfrm>
        <a:prstGeom prst="corner">
          <a:avLst>
            <a:gd name="adj1" fmla="val 16120"/>
            <a:gd name="adj2" fmla="val 16110"/>
          </a:avLst>
        </a:prstGeom>
        <a:solidFill>
          <a:srgbClr val="004D69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940D215-E019-483A-9417-59DC2772F9A7}">
      <dsp:nvSpPr>
        <dsp:cNvPr id="0" name=""/>
        <dsp:cNvSpPr/>
      </dsp:nvSpPr>
      <dsp:spPr>
        <a:xfrm>
          <a:off x="4431861" y="138807"/>
          <a:ext cx="1252001" cy="109745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t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solidFill>
                <a:srgbClr val="004D69"/>
              </a:solidFill>
              <a:latin typeface="Trebuchet MS" panose="020B0603020202020204" pitchFamily="34" charset="0"/>
            </a:rPr>
            <a:t>Органы власти</a:t>
          </a:r>
          <a:endParaRPr lang="ru-RU" sz="1200" kern="1200" dirty="0">
            <a:solidFill>
              <a:srgbClr val="004D69"/>
            </a:solidFill>
            <a:latin typeface="Trebuchet MS" panose="020B0603020202020204" pitchFamily="34" charset="0"/>
          </a:endParaRPr>
        </a:p>
      </dsp:txBody>
      <dsp:txXfrm>
        <a:off x="4431861" y="138807"/>
        <a:ext cx="1252001" cy="109745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9/3/layout/StepUpProcess">
  <dgm:title val=""/>
  <dgm:desc val=""/>
  <dgm:catLst>
    <dgm:cat type="process" pri="13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b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b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onstrLst>
      <dgm:constr type="alignOff" forName="rootnode" val="1"/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-0.765"/>
      <dgm:constr type="w" for="ch" forName="sibTrans" refType="w" fact="0.103"/>
      <dgm:constr type="h" for="ch" forName="sibTrans" refType="h" fact="0.103"/>
    </dgm:constrLst>
    <dgm:forEach name="nodesForEach" axis="ch" ptType="node">
      <dgm:layoutNode name="composite">
        <dgm:alg type="composite">
          <dgm:param type="ar" val="0.861"/>
        </dgm:alg>
        <dgm:shape xmlns:r="http://schemas.openxmlformats.org/officeDocument/2006/relationships" r:blip="">
          <dgm:adjLst/>
        </dgm:shape>
        <dgm:choose name="Name3">
          <dgm:if name="Name4" func="var" arg="dir" op="equ" val="norm">
            <dgm:constrLst>
              <dgm:constr type="l" for="ch" forName="LShape" refType="w" fact="0"/>
              <dgm:constr type="t" for="ch" forName="LShape" refType="h" fact="0.2347"/>
              <dgm:constr type="w" for="ch" forName="LShape" refType="w" fact="0.998"/>
              <dgm:constr type="h" for="ch" forName="LShape" refType="h" fact="0.5164"/>
              <dgm:constr type="r" for="ch" forName="ParentText" refType="w"/>
              <dgm:constr type="t" for="ch" forName="ParentText" refType="h" fact="0.32"/>
              <dgm:constr type="w" for="ch" forName="ParentText" refType="w" fact="0.901"/>
              <dgm:constr type="h" for="ch" forName="ParentText" refType="h" fact="0.68"/>
              <dgm:constr type="l" for="ch" forName="Triangle" refType="w" fact="0.83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if>
          <dgm:else name="Name5">
            <dgm:constrLst>
              <dgm:constr type="l" for="ch" forName="LShape" refType="w" fact="0.002"/>
              <dgm:constr type="t" for="ch" forName="LShape" refType="h" fact="0.2347"/>
              <dgm:constr type="w" for="ch" forName="LShape" refType="w"/>
              <dgm:constr type="h" for="ch" forName="LShape" refType="h" fact="0.5164"/>
              <dgm:constr type="l" for="ch" forName="ParentText" refType="w" fact="0"/>
              <dgm:constr type="t" for="ch" forName="ParentText" refType="h" fact="0.32"/>
              <dgm:constr type="w" for="ch" forName="ParentText" refType="w" fact="0.902"/>
              <dgm:constr type="h" for="ch" forName="ParentText" refType="h" fact="0.68"/>
              <dgm:constr type="l" for="ch" forName="Triangle" refType="w" fact="0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else>
        </dgm:choose>
        <dgm:layoutNode name="LShape" styleLbl="alignNode1">
          <dgm:alg type="sp"/>
          <dgm:choose name="Name6">
            <dgm:if name="Name7" func="var" arg="dir" op="equ" val="norm">
              <dgm:shape xmlns:r="http://schemas.openxmlformats.org/officeDocument/2006/relationships" rot="90" type="corner" r:blip="">
                <dgm:adjLst>
                  <dgm:adj idx="1" val="0.1612"/>
                  <dgm:adj idx="2" val="0.1611"/>
                </dgm:adjLst>
              </dgm:shape>
            </dgm:if>
            <dgm:else name="Name8">
              <dgm:shape xmlns:r="http://schemas.openxmlformats.org/officeDocument/2006/relationships" rot="180" type="corner" r:blip="">
                <dgm:adjLst>
                  <dgm:adj idx="1" val="0.1612"/>
                  <dgm:adj idx="2" val="0.1611"/>
                </dgm:adjLst>
              </dgm:shape>
            </dgm:else>
          </dgm:choose>
          <dgm:presOf/>
        </dgm:layoutNode>
        <dgm:layoutNode name="ParentText" styleLbl="revTx">
          <dgm:varLst>
            <dgm:chMax val="0"/>
            <dgm:chPref val="0"/>
            <dgm:bulletEnabled val="1"/>
          </dgm:varLst>
          <dgm:alg type="tx">
            <dgm:param type="parTxLTRAlign" val="l"/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9">
          <dgm:if name="Name10" axis="followSib" ptType="node" func="cnt" op="gte" val="1">
            <dgm:layoutNode name="Triangle" styleLbl="alignNode1">
              <dgm:alg type="sp"/>
              <dgm:choose name="Name11">
                <dgm:if name="Name12" func="var" arg="dir" op="equ" val="norm">
                  <dgm:shape xmlns:r="http://schemas.openxmlformats.org/officeDocument/2006/relationships" type="triangle" r:blip="">
                    <dgm:adjLst>
                      <dgm:adj idx="1" val="1"/>
                    </dgm:adjLst>
                  </dgm:shape>
                </dgm:if>
                <dgm:else name="Name13">
                  <dgm:shape xmlns:r="http://schemas.openxmlformats.org/officeDocument/2006/relationships" rot="90" type="triangle" r:blip="">
                    <dgm:adjLst>
                      <dgm:adj idx="1" val="1"/>
                    </dgm:adjLst>
                  </dgm:shape>
                </dgm:else>
              </dgm:choose>
              <dgm:presOf/>
            </dgm:layoutNode>
          </dgm:if>
          <dgm:else name="Name14"/>
        </dgm:choose>
      </dgm:layoutNode>
      <dgm:forEach name="sibTransForEach" axis="followSib" ptType="sibTrans" cnt="1">
        <dgm:layoutNode name="sibTrans">
          <dgm:alg type="composite">
            <dgm:param type="ar" val="0.861"/>
          </dgm:alg>
          <dgm:constrLst>
            <dgm:constr type="w" for="ch" forName="space" refType="w"/>
            <dgm:constr type="h" for="ch" forName="space" refType="w"/>
          </dgm:constrLst>
          <dgm:layoutNode name="space" styleLbl="alignNode1">
            <dgm:alg type="sp"/>
            <dgm:shape xmlns:r="http://schemas.openxmlformats.org/officeDocument/2006/relationships" r:blip="">
              <dgm:adjLst/>
            </dgm:shape>
            <dgm:presOf/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4E388A3-EC1D-4571-AF5E-B6EC4C66A0D2}" type="datetimeFigureOut">
              <a:rPr lang="ru-RU" smtClean="0"/>
              <a:t>13.03.2020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13EFBC-918A-4C3A-AC2C-47DF1B4F14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79993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13EFBC-918A-4C3A-AC2C-47DF1B4F1417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51654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13EFBC-918A-4C3A-AC2C-47DF1B4F1417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51654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13.03.2020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13.03.2020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13.03.2020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13.03.2020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1.xml"/><Relationship Id="rId3" Type="http://schemas.openxmlformats.org/officeDocument/2006/relationships/image" Target="../media/image1.jpeg"/><Relationship Id="rId7" Type="http://schemas.openxmlformats.org/officeDocument/2006/relationships/diagramLayout" Target="../diagrams/layou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diagramData" Target="../diagrams/data1.xml"/><Relationship Id="rId11" Type="http://schemas.openxmlformats.org/officeDocument/2006/relationships/image" Target="../media/image4.jpeg"/><Relationship Id="rId5" Type="http://schemas.openxmlformats.org/officeDocument/2006/relationships/image" Target="../media/image3.jpeg"/><Relationship Id="rId10" Type="http://schemas.microsoft.com/office/2007/relationships/diagramDrawing" Target="../diagrams/drawing1.xml"/><Relationship Id="rId4" Type="http://schemas.openxmlformats.org/officeDocument/2006/relationships/image" Target="../media/image2.png"/><Relationship Id="rId9" Type="http://schemas.openxmlformats.org/officeDocument/2006/relationships/diagramColors" Target="../diagrams/colors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O:\фото-видео\для инвест паспорта\Башни_увеличенная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879" t="26467" r="-1"/>
          <a:stretch/>
        </p:blipFill>
        <p:spPr bwMode="auto">
          <a:xfrm>
            <a:off x="0" y="0"/>
            <a:ext cx="6630718" cy="51634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ятиугольник 3"/>
          <p:cNvSpPr/>
          <p:nvPr/>
        </p:nvSpPr>
        <p:spPr>
          <a:xfrm flipH="1">
            <a:off x="0" y="0"/>
            <a:ext cx="9144000" cy="5143500"/>
          </a:xfrm>
          <a:prstGeom prst="homePlat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O:\МАРКЕТИНГ\Дизайн\Фирстиль\снежинка_цветная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640" y="2067814"/>
            <a:ext cx="1080000" cy="10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275856" y="146615"/>
            <a:ext cx="576064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400" b="1" dirty="0">
                <a:solidFill>
                  <a:srgbClr val="004D69"/>
                </a:solidFill>
                <a:latin typeface="Trebuchet MS" pitchFamily="34" charset="0"/>
              </a:rPr>
              <a:t>О </a:t>
            </a:r>
            <a:r>
              <a:rPr lang="ru-RU" sz="2400" b="1" dirty="0" smtClean="0">
                <a:solidFill>
                  <a:srgbClr val="004D69"/>
                </a:solidFill>
                <a:latin typeface="Trebuchet MS" pitchFamily="34" charset="0"/>
              </a:rPr>
              <a:t>презентациях высокотехнологичной продукции Научно-производственного кластера «Сибирский наукополис» для сельского хозяйства  </a:t>
            </a:r>
            <a:r>
              <a:rPr lang="ru-RU" sz="2400" b="1" dirty="0">
                <a:solidFill>
                  <a:srgbClr val="004D69"/>
                </a:solidFill>
                <a:latin typeface="Trebuchet MS" pitchFamily="34" charset="0"/>
              </a:rPr>
              <a:t/>
            </a:r>
            <a:br>
              <a:rPr lang="ru-RU" sz="2400" b="1" dirty="0">
                <a:solidFill>
                  <a:srgbClr val="004D69"/>
                </a:solidFill>
                <a:latin typeface="Trebuchet MS" pitchFamily="34" charset="0"/>
              </a:rPr>
            </a:br>
            <a:r>
              <a:rPr lang="ru-RU" sz="2400" b="1" dirty="0" smtClean="0">
                <a:solidFill>
                  <a:srgbClr val="004D69"/>
                </a:solidFill>
                <a:latin typeface="Trebuchet MS" pitchFamily="34" charset="0"/>
              </a:rPr>
              <a:t>и работа с районами НСО</a:t>
            </a:r>
            <a:endParaRPr lang="ru-RU" sz="2400" b="1" dirty="0">
              <a:solidFill>
                <a:srgbClr val="004D69"/>
              </a:solidFill>
              <a:latin typeface="Trebuchet MS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211959" y="4155926"/>
            <a:ext cx="4896545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r"/>
            <a:r>
              <a:rPr lang="ru-RU" sz="1600" dirty="0">
                <a:solidFill>
                  <a:srgbClr val="004D69"/>
                </a:solidFill>
                <a:latin typeface="Trebuchet MS" pitchFamily="34" charset="0"/>
              </a:rPr>
              <a:t>Низковский Алексей Юрьевич</a:t>
            </a:r>
          </a:p>
          <a:p>
            <a:pPr lvl="0" algn="r"/>
            <a:r>
              <a:rPr lang="ru-RU" sz="2400" dirty="0">
                <a:solidFill>
                  <a:srgbClr val="004D69"/>
                </a:solidFill>
                <a:latin typeface="Trebuchet MS" pitchFamily="34" charset="0"/>
              </a:rPr>
              <a:t> </a:t>
            </a:r>
            <a:r>
              <a:rPr lang="ru-RU" sz="1200" dirty="0">
                <a:solidFill>
                  <a:srgbClr val="004D69"/>
                </a:solidFill>
                <a:latin typeface="Trebuchet MS" pitchFamily="34" charset="0"/>
              </a:rPr>
              <a:t>директор </a:t>
            </a:r>
          </a:p>
          <a:p>
            <a:pPr lvl="0" algn="r"/>
            <a:r>
              <a:rPr lang="ru-RU" sz="1200" dirty="0">
                <a:solidFill>
                  <a:srgbClr val="004D69"/>
                </a:solidFill>
                <a:latin typeface="Trebuchet MS" pitchFamily="34" charset="0"/>
              </a:rPr>
              <a:t>ГКУ НСО «Центр регионального развития»</a:t>
            </a:r>
          </a:p>
        </p:txBody>
      </p:sp>
      <p:sp>
        <p:nvSpPr>
          <p:cNvPr id="9" name="Овал 8"/>
          <p:cNvSpPr>
            <a:spLocks noChangeAspect="1"/>
          </p:cNvSpPr>
          <p:nvPr/>
        </p:nvSpPr>
        <p:spPr>
          <a:xfrm>
            <a:off x="215640" y="2031690"/>
            <a:ext cx="1116000" cy="1116124"/>
          </a:xfrm>
          <a:prstGeom prst="ellipse">
            <a:avLst/>
          </a:prstGeom>
          <a:noFill/>
          <a:ln>
            <a:solidFill>
              <a:srgbClr val="004D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2643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O:\фото-видео\для инвест паспорта\Башни_увеличенная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879" t="26467" r="-1"/>
          <a:stretch/>
        </p:blipFill>
        <p:spPr bwMode="auto">
          <a:xfrm>
            <a:off x="0" y="0"/>
            <a:ext cx="6630718" cy="51634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ятиугольник 3"/>
          <p:cNvSpPr/>
          <p:nvPr/>
        </p:nvSpPr>
        <p:spPr>
          <a:xfrm flipH="1">
            <a:off x="0" y="0"/>
            <a:ext cx="9144000" cy="5143500"/>
          </a:xfrm>
          <a:prstGeom prst="homePlat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026" name="Picture 2" descr="O:\МАРКЕТИНГ\Дизайн\Фирстиль\снежинка_цветная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640" y="2067814"/>
            <a:ext cx="1080000" cy="10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Овал 8"/>
          <p:cNvSpPr>
            <a:spLocks noChangeAspect="1"/>
          </p:cNvSpPr>
          <p:nvPr/>
        </p:nvSpPr>
        <p:spPr>
          <a:xfrm>
            <a:off x="215640" y="2031690"/>
            <a:ext cx="1116000" cy="1116124"/>
          </a:xfrm>
          <a:prstGeom prst="ellipse">
            <a:avLst/>
          </a:prstGeom>
          <a:noFill/>
          <a:ln>
            <a:solidFill>
              <a:srgbClr val="004D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араллелограмм 16"/>
          <p:cNvSpPr/>
          <p:nvPr/>
        </p:nvSpPr>
        <p:spPr>
          <a:xfrm flipH="1">
            <a:off x="2699792" y="123478"/>
            <a:ext cx="6120680" cy="432048"/>
          </a:xfrm>
          <a:prstGeom prst="parallelogram">
            <a:avLst/>
          </a:prstGeom>
          <a:solidFill>
            <a:srgbClr val="1370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bg1"/>
                </a:solidFill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Презентации высокотехнологичной продукции участников кластеров и </a:t>
            </a:r>
            <a:r>
              <a:rPr lang="ru-RU" sz="1200" smtClean="0">
                <a:solidFill>
                  <a:schemeClr val="bg1"/>
                </a:solidFill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работа с </a:t>
            </a:r>
            <a:r>
              <a:rPr lang="ru-RU" sz="1200" dirty="0" smtClean="0">
                <a:solidFill>
                  <a:schemeClr val="bg1"/>
                </a:solidFill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районами НСО</a:t>
            </a:r>
          </a:p>
        </p:txBody>
      </p:sp>
      <p:pic>
        <p:nvPicPr>
          <p:cNvPr id="18" name="Picture 3" descr="O:\фото-видео\для инвест паспорта\CPP_3047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594"/>
          <a:stretch/>
        </p:blipFill>
        <p:spPr bwMode="auto">
          <a:xfrm flipH="1">
            <a:off x="2276052" y="708420"/>
            <a:ext cx="2676565" cy="1503290"/>
          </a:xfrm>
          <a:prstGeom prst="parallelogram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Параллелограмм 18"/>
          <p:cNvSpPr/>
          <p:nvPr/>
        </p:nvSpPr>
        <p:spPr>
          <a:xfrm flipH="1">
            <a:off x="2843805" y="2067694"/>
            <a:ext cx="2664297" cy="604790"/>
          </a:xfrm>
          <a:prstGeom prst="parallelogram">
            <a:avLst/>
          </a:prstGeom>
          <a:noFill/>
          <a:ln w="19050">
            <a:solidFill>
              <a:srgbClr val="13708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000" dirty="0" smtClean="0">
              <a:solidFill>
                <a:srgbClr val="054961"/>
              </a:solidFill>
              <a:latin typeface="Trebuchet MS" panose="020B0603020202020204" pitchFamily="34" charset="0"/>
              <a:ea typeface="Tahoma" pitchFamily="34" charset="0"/>
              <a:cs typeface="Tahoma" pitchFamily="34" charset="0"/>
            </a:endParaRPr>
          </a:p>
          <a:p>
            <a:pPr algn="ctr"/>
            <a:r>
              <a:rPr lang="ru-RU" sz="1600" dirty="0" smtClean="0">
                <a:solidFill>
                  <a:srgbClr val="054961"/>
                </a:solidFill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Сельское хозяйство</a:t>
            </a:r>
          </a:p>
        </p:txBody>
      </p:sp>
      <p:sp>
        <p:nvSpPr>
          <p:cNvPr id="24" name="Прямоугольник 23"/>
          <p:cNvSpPr/>
          <p:nvPr/>
        </p:nvSpPr>
        <p:spPr>
          <a:xfrm flipH="1">
            <a:off x="2123728" y="2715766"/>
            <a:ext cx="6768751" cy="604790"/>
          </a:xfrm>
          <a:prstGeom prst="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000" dirty="0" smtClean="0">
              <a:solidFill>
                <a:srgbClr val="054961"/>
              </a:solidFill>
              <a:latin typeface="Trebuchet MS" panose="020B0603020202020204" pitchFamily="34" charset="0"/>
              <a:ea typeface="Tahoma" pitchFamily="34" charset="0"/>
              <a:cs typeface="Tahoma" pitchFamily="34" charset="0"/>
            </a:endParaRPr>
          </a:p>
          <a:p>
            <a:pPr algn="ctr"/>
            <a:r>
              <a:rPr lang="ru-RU" sz="1400" dirty="0" smtClean="0">
                <a:solidFill>
                  <a:srgbClr val="054961"/>
                </a:solidFill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Цель – стимулирование эффективного использования потенциала районов Новосибирской области</a:t>
            </a:r>
          </a:p>
        </p:txBody>
      </p:sp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53294459"/>
              </p:ext>
            </p:extLst>
          </p:nvPr>
        </p:nvGraphicFramePr>
        <p:xfrm>
          <a:off x="2123728" y="3490425"/>
          <a:ext cx="6912768" cy="19959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pic>
        <p:nvPicPr>
          <p:cNvPr id="1027" name="Picture 3" descr="O:\фото-видео\для инвест паспорта\Абрашинский карьер. Владимир Бабиков\Абрашинский карьер\IMG_6264.JPG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134" b="3454"/>
          <a:stretch/>
        </p:blipFill>
        <p:spPr bwMode="auto">
          <a:xfrm flipH="1">
            <a:off x="5652120" y="699542"/>
            <a:ext cx="2808312" cy="1524196"/>
          </a:xfrm>
          <a:prstGeom prst="parallelogram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Параллелограмм 24"/>
          <p:cNvSpPr/>
          <p:nvPr/>
        </p:nvSpPr>
        <p:spPr>
          <a:xfrm flipH="1">
            <a:off x="6588224" y="2067694"/>
            <a:ext cx="2364091" cy="604790"/>
          </a:xfrm>
          <a:prstGeom prst="parallelogram">
            <a:avLst/>
          </a:prstGeom>
          <a:noFill/>
          <a:ln w="19050">
            <a:solidFill>
              <a:srgbClr val="13708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000" dirty="0" smtClean="0">
              <a:solidFill>
                <a:srgbClr val="054961"/>
              </a:solidFill>
              <a:latin typeface="Trebuchet MS" panose="020B0603020202020204" pitchFamily="34" charset="0"/>
              <a:ea typeface="Tahoma" pitchFamily="34" charset="0"/>
              <a:cs typeface="Tahoma" pitchFamily="34" charset="0"/>
            </a:endParaRPr>
          </a:p>
          <a:p>
            <a:pPr algn="ctr"/>
            <a:r>
              <a:rPr lang="ru-RU" sz="1600" dirty="0" smtClean="0">
                <a:solidFill>
                  <a:srgbClr val="054961"/>
                </a:solidFill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Туризм</a:t>
            </a:r>
          </a:p>
        </p:txBody>
      </p:sp>
    </p:spTree>
    <p:extLst>
      <p:ext uri="{BB962C8B-B14F-4D97-AF65-F5344CB8AC3E}">
        <p14:creationId xmlns:p14="http://schemas.microsoft.com/office/powerpoint/2010/main" val="2045242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O:\фото-видео\для инвест паспорта\Башни_увеличенная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879" t="26467" r="-1"/>
          <a:stretch/>
        </p:blipFill>
        <p:spPr bwMode="auto">
          <a:xfrm>
            <a:off x="0" y="0"/>
            <a:ext cx="6630718" cy="51634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ятиугольник 3"/>
          <p:cNvSpPr/>
          <p:nvPr/>
        </p:nvSpPr>
        <p:spPr>
          <a:xfrm flipH="1">
            <a:off x="0" y="0"/>
            <a:ext cx="9144000" cy="5143500"/>
          </a:xfrm>
          <a:prstGeom prst="homePlat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026" name="Picture 2" descr="O:\МАРКЕТИНГ\Дизайн\Фирстиль\снежинка_цветная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640" y="2067814"/>
            <a:ext cx="1080000" cy="10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Овал 8"/>
          <p:cNvSpPr>
            <a:spLocks noChangeAspect="1"/>
          </p:cNvSpPr>
          <p:nvPr/>
        </p:nvSpPr>
        <p:spPr>
          <a:xfrm>
            <a:off x="215640" y="2031690"/>
            <a:ext cx="1116000" cy="1116124"/>
          </a:xfrm>
          <a:prstGeom prst="ellipse">
            <a:avLst/>
          </a:prstGeom>
          <a:noFill/>
          <a:ln>
            <a:solidFill>
              <a:srgbClr val="004D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араллелограмм 16"/>
          <p:cNvSpPr/>
          <p:nvPr/>
        </p:nvSpPr>
        <p:spPr>
          <a:xfrm flipH="1">
            <a:off x="2339752" y="627534"/>
            <a:ext cx="2016224" cy="432048"/>
          </a:xfrm>
          <a:prstGeom prst="parallelogram">
            <a:avLst/>
          </a:prstGeom>
          <a:solidFill>
            <a:srgbClr val="1370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bg1"/>
                </a:solidFill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Компании</a:t>
            </a:r>
          </a:p>
        </p:txBody>
      </p:sp>
      <p:sp>
        <p:nvSpPr>
          <p:cNvPr id="24" name="Прямоугольник 23"/>
          <p:cNvSpPr/>
          <p:nvPr/>
        </p:nvSpPr>
        <p:spPr>
          <a:xfrm flipH="1">
            <a:off x="2267744" y="1246880"/>
            <a:ext cx="2232248" cy="604790"/>
          </a:xfrm>
          <a:prstGeom prst="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200" dirty="0" smtClean="0">
                <a:solidFill>
                  <a:srgbClr val="054961"/>
                </a:solidFill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Прямое общение с целевой аудиторией и получение быстрой обратной связи</a:t>
            </a:r>
          </a:p>
        </p:txBody>
      </p:sp>
      <p:sp>
        <p:nvSpPr>
          <p:cNvPr id="14" name="Прямоугольник 13"/>
          <p:cNvSpPr/>
          <p:nvPr/>
        </p:nvSpPr>
        <p:spPr>
          <a:xfrm flipH="1">
            <a:off x="2411760" y="-20538"/>
            <a:ext cx="6768751" cy="388766"/>
          </a:xfrm>
          <a:prstGeom prst="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000" dirty="0" smtClean="0">
              <a:solidFill>
                <a:srgbClr val="054961"/>
              </a:solidFill>
              <a:latin typeface="Trebuchet MS" panose="020B0603020202020204" pitchFamily="34" charset="0"/>
              <a:ea typeface="Tahoma" pitchFamily="34" charset="0"/>
              <a:cs typeface="Tahoma" pitchFamily="34" charset="0"/>
            </a:endParaRPr>
          </a:p>
          <a:p>
            <a:pPr algn="ctr"/>
            <a:r>
              <a:rPr lang="ru-RU" sz="1600" dirty="0" smtClean="0">
                <a:solidFill>
                  <a:srgbClr val="054961"/>
                </a:solidFill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Эффекты от мероприятий</a:t>
            </a:r>
          </a:p>
        </p:txBody>
      </p:sp>
      <p:sp>
        <p:nvSpPr>
          <p:cNvPr id="15" name="Параллелограмм 14"/>
          <p:cNvSpPr/>
          <p:nvPr/>
        </p:nvSpPr>
        <p:spPr>
          <a:xfrm flipH="1">
            <a:off x="4644008" y="627534"/>
            <a:ext cx="2016224" cy="432048"/>
          </a:xfrm>
          <a:prstGeom prst="parallelogram">
            <a:avLst/>
          </a:prstGeom>
          <a:solidFill>
            <a:srgbClr val="1370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bg1"/>
                </a:solidFill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С/х предприятия</a:t>
            </a:r>
          </a:p>
        </p:txBody>
      </p:sp>
      <p:sp>
        <p:nvSpPr>
          <p:cNvPr id="16" name="Параллелограмм 15"/>
          <p:cNvSpPr/>
          <p:nvPr/>
        </p:nvSpPr>
        <p:spPr>
          <a:xfrm flipH="1">
            <a:off x="6948264" y="627534"/>
            <a:ext cx="2016224" cy="432048"/>
          </a:xfrm>
          <a:prstGeom prst="parallelogram">
            <a:avLst/>
          </a:prstGeom>
          <a:solidFill>
            <a:srgbClr val="1370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bg1"/>
                </a:solidFill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Администрации районов НСО</a:t>
            </a:r>
          </a:p>
        </p:txBody>
      </p:sp>
      <p:sp>
        <p:nvSpPr>
          <p:cNvPr id="25" name="Параллелограмм 24">
            <a:extLst>
              <a:ext uri="{FF2B5EF4-FFF2-40B4-BE49-F238E27FC236}"/>
            </a:extLst>
          </p:cNvPr>
          <p:cNvSpPr/>
          <p:nvPr/>
        </p:nvSpPr>
        <p:spPr>
          <a:xfrm>
            <a:off x="2195736" y="1347614"/>
            <a:ext cx="80962" cy="46038"/>
          </a:xfrm>
          <a:prstGeom prst="parallelogram">
            <a:avLst/>
          </a:prstGeom>
          <a:solidFill>
            <a:srgbClr val="004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ru-RU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56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28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00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72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ru-RU"/>
          </a:p>
        </p:txBody>
      </p:sp>
      <p:sp>
        <p:nvSpPr>
          <p:cNvPr id="27" name="Прямоугольник 26"/>
          <p:cNvSpPr/>
          <p:nvPr/>
        </p:nvSpPr>
        <p:spPr>
          <a:xfrm flipH="1">
            <a:off x="2267744" y="1822944"/>
            <a:ext cx="2232248" cy="604790"/>
          </a:xfrm>
          <a:prstGeom prst="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200" dirty="0" smtClean="0">
                <a:solidFill>
                  <a:srgbClr val="054961"/>
                </a:solidFill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Сокращение транзакционных издержек</a:t>
            </a:r>
          </a:p>
        </p:txBody>
      </p:sp>
      <p:sp>
        <p:nvSpPr>
          <p:cNvPr id="28" name="Параллелограмм 27">
            <a:extLst>
              <a:ext uri="{FF2B5EF4-FFF2-40B4-BE49-F238E27FC236}"/>
            </a:extLst>
          </p:cNvPr>
          <p:cNvSpPr/>
          <p:nvPr/>
        </p:nvSpPr>
        <p:spPr>
          <a:xfrm>
            <a:off x="2195736" y="2038968"/>
            <a:ext cx="80962" cy="46038"/>
          </a:xfrm>
          <a:prstGeom prst="parallelogram">
            <a:avLst/>
          </a:prstGeom>
          <a:solidFill>
            <a:srgbClr val="004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ru-RU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56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28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00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72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ru-RU"/>
          </a:p>
        </p:txBody>
      </p:sp>
      <p:sp>
        <p:nvSpPr>
          <p:cNvPr id="29" name="Прямоугольник 28"/>
          <p:cNvSpPr/>
          <p:nvPr/>
        </p:nvSpPr>
        <p:spPr>
          <a:xfrm flipH="1">
            <a:off x="2267744" y="2859782"/>
            <a:ext cx="2232248" cy="468112"/>
          </a:xfrm>
          <a:prstGeom prst="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200" dirty="0" smtClean="0">
                <a:solidFill>
                  <a:srgbClr val="054961"/>
                </a:solidFill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Новая продуктовая линейка под запросы компаний и туристический потенциал района</a:t>
            </a:r>
          </a:p>
        </p:txBody>
      </p:sp>
      <p:sp>
        <p:nvSpPr>
          <p:cNvPr id="30" name="Параллелограмм 29">
            <a:extLst>
              <a:ext uri="{FF2B5EF4-FFF2-40B4-BE49-F238E27FC236}"/>
            </a:extLst>
          </p:cNvPr>
          <p:cNvSpPr/>
          <p:nvPr/>
        </p:nvSpPr>
        <p:spPr>
          <a:xfrm>
            <a:off x="2195736" y="3011016"/>
            <a:ext cx="80962" cy="46038"/>
          </a:xfrm>
          <a:prstGeom prst="parallelogram">
            <a:avLst/>
          </a:prstGeom>
          <a:solidFill>
            <a:srgbClr val="004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ru-RU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56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28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00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72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 flipH="1">
            <a:off x="2267744" y="3623144"/>
            <a:ext cx="2232248" cy="604790"/>
          </a:xfrm>
          <a:prstGeom prst="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200" dirty="0" smtClean="0">
                <a:solidFill>
                  <a:srgbClr val="054961"/>
                </a:solidFill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Увеличение объёмов продаж</a:t>
            </a:r>
          </a:p>
        </p:txBody>
      </p:sp>
      <p:sp>
        <p:nvSpPr>
          <p:cNvPr id="34" name="Параллелограмм 33">
            <a:extLst>
              <a:ext uri="{FF2B5EF4-FFF2-40B4-BE49-F238E27FC236}"/>
            </a:extLst>
          </p:cNvPr>
          <p:cNvSpPr/>
          <p:nvPr/>
        </p:nvSpPr>
        <p:spPr>
          <a:xfrm>
            <a:off x="2195736" y="3839168"/>
            <a:ext cx="80962" cy="46038"/>
          </a:xfrm>
          <a:prstGeom prst="parallelogram">
            <a:avLst/>
          </a:prstGeom>
          <a:solidFill>
            <a:srgbClr val="004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ru-RU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56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28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00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72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ru-RU"/>
          </a:p>
        </p:txBody>
      </p:sp>
      <p:sp>
        <p:nvSpPr>
          <p:cNvPr id="35" name="Прямоугольник 34"/>
          <p:cNvSpPr/>
          <p:nvPr/>
        </p:nvSpPr>
        <p:spPr>
          <a:xfrm flipH="1">
            <a:off x="4644008" y="1131590"/>
            <a:ext cx="2232248" cy="604790"/>
          </a:xfrm>
          <a:prstGeom prst="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200" dirty="0" smtClean="0">
                <a:solidFill>
                  <a:srgbClr val="054961"/>
                </a:solidFill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Знакомство с инновационной продукцией</a:t>
            </a:r>
          </a:p>
        </p:txBody>
      </p:sp>
      <p:sp>
        <p:nvSpPr>
          <p:cNvPr id="36" name="Параллелограмм 35">
            <a:extLst>
              <a:ext uri="{FF2B5EF4-FFF2-40B4-BE49-F238E27FC236}"/>
            </a:extLst>
          </p:cNvPr>
          <p:cNvSpPr/>
          <p:nvPr/>
        </p:nvSpPr>
        <p:spPr>
          <a:xfrm>
            <a:off x="4572000" y="1347614"/>
            <a:ext cx="80962" cy="46038"/>
          </a:xfrm>
          <a:prstGeom prst="parallelogram">
            <a:avLst/>
          </a:prstGeom>
          <a:solidFill>
            <a:srgbClr val="004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ru-RU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56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28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00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72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ru-RU"/>
          </a:p>
        </p:txBody>
      </p:sp>
      <p:sp>
        <p:nvSpPr>
          <p:cNvPr id="37" name="Прямоугольник 36"/>
          <p:cNvSpPr/>
          <p:nvPr/>
        </p:nvSpPr>
        <p:spPr>
          <a:xfrm flipH="1">
            <a:off x="4644008" y="3623144"/>
            <a:ext cx="2232248" cy="604790"/>
          </a:xfrm>
          <a:prstGeom prst="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200" dirty="0" smtClean="0">
                <a:solidFill>
                  <a:srgbClr val="054961"/>
                </a:solidFill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Увеличение объёмов производства и продуктивности</a:t>
            </a:r>
          </a:p>
        </p:txBody>
      </p:sp>
      <p:sp>
        <p:nvSpPr>
          <p:cNvPr id="38" name="Параллелограмм 37">
            <a:extLst>
              <a:ext uri="{FF2B5EF4-FFF2-40B4-BE49-F238E27FC236}"/>
            </a:extLst>
          </p:cNvPr>
          <p:cNvSpPr/>
          <p:nvPr/>
        </p:nvSpPr>
        <p:spPr>
          <a:xfrm>
            <a:off x="4572000" y="3839168"/>
            <a:ext cx="80962" cy="46038"/>
          </a:xfrm>
          <a:prstGeom prst="parallelogram">
            <a:avLst/>
          </a:prstGeom>
          <a:solidFill>
            <a:srgbClr val="004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ru-RU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56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28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00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72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ru-RU"/>
          </a:p>
        </p:txBody>
      </p:sp>
      <p:sp>
        <p:nvSpPr>
          <p:cNvPr id="39" name="Прямоугольник 38"/>
          <p:cNvSpPr/>
          <p:nvPr/>
        </p:nvSpPr>
        <p:spPr>
          <a:xfrm flipH="1">
            <a:off x="6948264" y="1203598"/>
            <a:ext cx="2232248" cy="604790"/>
          </a:xfrm>
          <a:prstGeom prst="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200" dirty="0" smtClean="0">
                <a:solidFill>
                  <a:srgbClr val="054961"/>
                </a:solidFill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Прямое общение с предприятиями своих районов</a:t>
            </a:r>
          </a:p>
        </p:txBody>
      </p:sp>
      <p:sp>
        <p:nvSpPr>
          <p:cNvPr id="40" name="Параллелограмм 39">
            <a:extLst>
              <a:ext uri="{FF2B5EF4-FFF2-40B4-BE49-F238E27FC236}"/>
            </a:extLst>
          </p:cNvPr>
          <p:cNvSpPr/>
          <p:nvPr/>
        </p:nvSpPr>
        <p:spPr>
          <a:xfrm>
            <a:off x="6876256" y="1347614"/>
            <a:ext cx="80962" cy="46038"/>
          </a:xfrm>
          <a:prstGeom prst="parallelogram">
            <a:avLst/>
          </a:prstGeom>
          <a:solidFill>
            <a:srgbClr val="004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ru-RU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56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28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00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72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ru-RU"/>
          </a:p>
        </p:txBody>
      </p:sp>
      <p:sp>
        <p:nvSpPr>
          <p:cNvPr id="41" name="Прямоугольник 40"/>
          <p:cNvSpPr/>
          <p:nvPr/>
        </p:nvSpPr>
        <p:spPr>
          <a:xfrm flipH="1">
            <a:off x="4644008" y="1966960"/>
            <a:ext cx="2232248" cy="604790"/>
          </a:xfrm>
          <a:prstGeom prst="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200" dirty="0" smtClean="0">
                <a:solidFill>
                  <a:srgbClr val="054961"/>
                </a:solidFill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Возможность использовать высокотехнологичные препараты новосибирских производителей</a:t>
            </a:r>
          </a:p>
        </p:txBody>
      </p:sp>
      <p:sp>
        <p:nvSpPr>
          <p:cNvPr id="42" name="Параллелограмм 41">
            <a:extLst>
              <a:ext uri="{FF2B5EF4-FFF2-40B4-BE49-F238E27FC236}"/>
            </a:extLst>
          </p:cNvPr>
          <p:cNvSpPr/>
          <p:nvPr/>
        </p:nvSpPr>
        <p:spPr>
          <a:xfrm>
            <a:off x="4572000" y="1995686"/>
            <a:ext cx="80962" cy="46038"/>
          </a:xfrm>
          <a:prstGeom prst="parallelogram">
            <a:avLst/>
          </a:prstGeom>
          <a:solidFill>
            <a:srgbClr val="004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ru-RU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56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28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00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72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ru-RU"/>
          </a:p>
        </p:txBody>
      </p:sp>
      <p:sp>
        <p:nvSpPr>
          <p:cNvPr id="43" name="Прямоугольник 42"/>
          <p:cNvSpPr/>
          <p:nvPr/>
        </p:nvSpPr>
        <p:spPr>
          <a:xfrm flipH="1">
            <a:off x="4644008" y="2787774"/>
            <a:ext cx="2232248" cy="604790"/>
          </a:xfrm>
          <a:prstGeom prst="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200" dirty="0" smtClean="0">
                <a:solidFill>
                  <a:srgbClr val="054961"/>
                </a:solidFill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Значительное снижение издержек при использовании продукции компаний кластеров</a:t>
            </a:r>
          </a:p>
        </p:txBody>
      </p:sp>
      <p:sp>
        <p:nvSpPr>
          <p:cNvPr id="44" name="Параллелограмм 43">
            <a:extLst>
              <a:ext uri="{FF2B5EF4-FFF2-40B4-BE49-F238E27FC236}"/>
            </a:extLst>
          </p:cNvPr>
          <p:cNvSpPr/>
          <p:nvPr/>
        </p:nvSpPr>
        <p:spPr>
          <a:xfrm>
            <a:off x="4572000" y="2975072"/>
            <a:ext cx="80962" cy="46038"/>
          </a:xfrm>
          <a:prstGeom prst="parallelogram">
            <a:avLst/>
          </a:prstGeom>
          <a:solidFill>
            <a:srgbClr val="004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ru-RU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56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28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00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72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ru-RU"/>
          </a:p>
        </p:txBody>
      </p:sp>
      <p:sp>
        <p:nvSpPr>
          <p:cNvPr id="48" name="Прямоугольник 47"/>
          <p:cNvSpPr/>
          <p:nvPr/>
        </p:nvSpPr>
        <p:spPr>
          <a:xfrm flipH="1">
            <a:off x="6948264" y="2787774"/>
            <a:ext cx="2232248" cy="604790"/>
          </a:xfrm>
          <a:prstGeom prst="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200" dirty="0" smtClean="0">
                <a:solidFill>
                  <a:srgbClr val="054961"/>
                </a:solidFill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Знакомство с новыми разработками и технологиями для собственных нужд</a:t>
            </a:r>
          </a:p>
        </p:txBody>
      </p:sp>
      <p:sp>
        <p:nvSpPr>
          <p:cNvPr id="49" name="Параллелограмм 48">
            <a:extLst>
              <a:ext uri="{FF2B5EF4-FFF2-40B4-BE49-F238E27FC236}"/>
            </a:extLst>
          </p:cNvPr>
          <p:cNvSpPr/>
          <p:nvPr/>
        </p:nvSpPr>
        <p:spPr>
          <a:xfrm>
            <a:off x="6845067" y="2931790"/>
            <a:ext cx="80962" cy="46038"/>
          </a:xfrm>
          <a:prstGeom prst="parallelogram">
            <a:avLst/>
          </a:prstGeom>
          <a:solidFill>
            <a:srgbClr val="004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ru-RU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56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28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00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72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ru-RU"/>
          </a:p>
        </p:txBody>
      </p:sp>
      <p:sp>
        <p:nvSpPr>
          <p:cNvPr id="50" name="Прямоугольник 49"/>
          <p:cNvSpPr/>
          <p:nvPr/>
        </p:nvSpPr>
        <p:spPr>
          <a:xfrm flipH="1">
            <a:off x="6948264" y="1779662"/>
            <a:ext cx="2232248" cy="604790"/>
          </a:xfrm>
          <a:prstGeom prst="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200" dirty="0" smtClean="0">
                <a:solidFill>
                  <a:srgbClr val="054961"/>
                </a:solidFill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Поддержка местных производителей</a:t>
            </a:r>
          </a:p>
        </p:txBody>
      </p:sp>
      <p:sp>
        <p:nvSpPr>
          <p:cNvPr id="51" name="Параллелограмм 50">
            <a:extLst>
              <a:ext uri="{FF2B5EF4-FFF2-40B4-BE49-F238E27FC236}"/>
            </a:extLst>
          </p:cNvPr>
          <p:cNvSpPr/>
          <p:nvPr/>
        </p:nvSpPr>
        <p:spPr>
          <a:xfrm>
            <a:off x="6876256" y="1978374"/>
            <a:ext cx="80962" cy="46038"/>
          </a:xfrm>
          <a:prstGeom prst="parallelogram">
            <a:avLst/>
          </a:prstGeom>
          <a:solidFill>
            <a:srgbClr val="004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ru-RU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56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28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00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72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 flipH="1">
            <a:off x="6979453" y="3623144"/>
            <a:ext cx="2232248" cy="604790"/>
          </a:xfrm>
          <a:prstGeom prst="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200" dirty="0" smtClean="0">
                <a:solidFill>
                  <a:srgbClr val="054961"/>
                </a:solidFill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Стимулирование спроса на конкретные объекты туристического показа</a:t>
            </a:r>
          </a:p>
        </p:txBody>
      </p:sp>
      <p:sp>
        <p:nvSpPr>
          <p:cNvPr id="45" name="Параллелограмм 44">
            <a:extLst>
              <a:ext uri="{FF2B5EF4-FFF2-40B4-BE49-F238E27FC236}"/>
            </a:extLst>
          </p:cNvPr>
          <p:cNvSpPr/>
          <p:nvPr/>
        </p:nvSpPr>
        <p:spPr>
          <a:xfrm>
            <a:off x="6876256" y="3795886"/>
            <a:ext cx="80962" cy="46038"/>
          </a:xfrm>
          <a:prstGeom prst="parallelogram">
            <a:avLst/>
          </a:prstGeom>
          <a:solidFill>
            <a:srgbClr val="004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ru-RU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56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28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00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72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9457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O:\фото-видео\для инвест паспорта\Башни_увеличенная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879" t="26467" r="-1"/>
          <a:stretch/>
        </p:blipFill>
        <p:spPr bwMode="auto">
          <a:xfrm>
            <a:off x="0" y="0"/>
            <a:ext cx="6630718" cy="51634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ятиугольник 3"/>
          <p:cNvSpPr/>
          <p:nvPr/>
        </p:nvSpPr>
        <p:spPr>
          <a:xfrm flipH="1">
            <a:off x="0" y="0"/>
            <a:ext cx="9144000" cy="5143500"/>
          </a:xfrm>
          <a:prstGeom prst="homePlat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026" name="Picture 2" descr="O:\МАРКЕТИНГ\Дизайн\Фирстиль\снежинка_цветная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640" y="2067814"/>
            <a:ext cx="1080000" cy="10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Овал 8"/>
          <p:cNvSpPr>
            <a:spLocks noChangeAspect="1"/>
          </p:cNvSpPr>
          <p:nvPr/>
        </p:nvSpPr>
        <p:spPr>
          <a:xfrm>
            <a:off x="215640" y="2031690"/>
            <a:ext cx="1116000" cy="1116124"/>
          </a:xfrm>
          <a:prstGeom prst="ellipse">
            <a:avLst/>
          </a:prstGeom>
          <a:noFill/>
          <a:ln>
            <a:solidFill>
              <a:srgbClr val="004D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араллелограмм 10"/>
          <p:cNvSpPr/>
          <p:nvPr/>
        </p:nvSpPr>
        <p:spPr>
          <a:xfrm flipH="1">
            <a:off x="2699792" y="123478"/>
            <a:ext cx="6120680" cy="792088"/>
          </a:xfrm>
          <a:prstGeom prst="parallelogram">
            <a:avLst/>
          </a:prstGeom>
          <a:solidFill>
            <a:srgbClr val="1370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bg1"/>
                </a:solidFill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Презентация </a:t>
            </a:r>
            <a:r>
              <a:rPr lang="ru-RU" sz="1200" dirty="0">
                <a:solidFill>
                  <a:schemeClr val="bg1"/>
                </a:solidFill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высокотехнологичной продукции Научно-производственного кластера «Сибирский </a:t>
            </a:r>
            <a:r>
              <a:rPr lang="ru-RU" sz="1200" dirty="0" err="1">
                <a:solidFill>
                  <a:schemeClr val="bg1"/>
                </a:solidFill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наукополис</a:t>
            </a:r>
            <a:r>
              <a:rPr lang="ru-RU" sz="1200" dirty="0">
                <a:solidFill>
                  <a:schemeClr val="bg1"/>
                </a:solidFill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» для сельскохозяйственных предприятий </a:t>
            </a:r>
            <a:r>
              <a:rPr lang="ru-RU" sz="1200" dirty="0" err="1">
                <a:solidFill>
                  <a:schemeClr val="bg1"/>
                </a:solidFill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Сузунского</a:t>
            </a:r>
            <a:r>
              <a:rPr lang="ru-RU" sz="1200" dirty="0">
                <a:solidFill>
                  <a:schemeClr val="bg1"/>
                </a:solidFill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, Ордынского и </a:t>
            </a:r>
            <a:r>
              <a:rPr lang="ru-RU" sz="1200" dirty="0" err="1">
                <a:solidFill>
                  <a:schemeClr val="bg1"/>
                </a:solidFill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Черепановского</a:t>
            </a:r>
            <a:r>
              <a:rPr lang="ru-RU" sz="1200" dirty="0">
                <a:solidFill>
                  <a:schemeClr val="bg1"/>
                </a:solidFill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 районов НСО</a:t>
            </a:r>
            <a:endParaRPr lang="ru-RU" sz="1200" dirty="0" smtClean="0">
              <a:solidFill>
                <a:schemeClr val="bg1"/>
              </a:solidFill>
              <a:latin typeface="Trebuchet MS" panose="020B0603020202020204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3" name="TextBox 18"/>
          <p:cNvSpPr txBox="1">
            <a:spLocks noChangeArrowheads="1"/>
          </p:cNvSpPr>
          <p:nvPr/>
        </p:nvSpPr>
        <p:spPr bwMode="auto">
          <a:xfrm>
            <a:off x="1623132" y="2150735"/>
            <a:ext cx="1063112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altLang="ru-RU" sz="1200" b="1" dirty="0">
                <a:solidFill>
                  <a:srgbClr val="13708D"/>
                </a:solidFill>
                <a:latin typeface="Tahoma" pitchFamily="34" charset="0"/>
                <a:cs typeface="Tahoma" pitchFamily="34" charset="0"/>
              </a:rPr>
              <a:t>11.03.2020</a:t>
            </a:r>
          </a:p>
        </p:txBody>
      </p:sp>
      <p:sp>
        <p:nvSpPr>
          <p:cNvPr id="14" name="Прямоугольник 13"/>
          <p:cNvSpPr/>
          <p:nvPr/>
        </p:nvSpPr>
        <p:spPr>
          <a:xfrm flipH="1">
            <a:off x="3059832" y="1563638"/>
            <a:ext cx="2808312" cy="604790"/>
          </a:xfrm>
          <a:prstGeom prst="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200" dirty="0" smtClean="0">
                <a:solidFill>
                  <a:srgbClr val="054961"/>
                </a:solidFill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Биологические препараты для защиты от болезней и насекомых</a:t>
            </a:r>
          </a:p>
        </p:txBody>
      </p:sp>
      <p:sp>
        <p:nvSpPr>
          <p:cNvPr id="15" name="Параллелограмм 14">
            <a:extLst>
              <a:ext uri="{FF2B5EF4-FFF2-40B4-BE49-F238E27FC236}"/>
            </a:extLst>
          </p:cNvPr>
          <p:cNvSpPr/>
          <p:nvPr/>
        </p:nvSpPr>
        <p:spPr>
          <a:xfrm>
            <a:off x="2915816" y="1779662"/>
            <a:ext cx="80962" cy="46038"/>
          </a:xfrm>
          <a:prstGeom prst="parallelogram">
            <a:avLst/>
          </a:prstGeom>
          <a:solidFill>
            <a:srgbClr val="004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ru-RU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56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28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00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72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 flipH="1">
            <a:off x="3059832" y="2040346"/>
            <a:ext cx="2592288" cy="360040"/>
          </a:xfrm>
          <a:prstGeom prst="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200" dirty="0" smtClean="0">
                <a:solidFill>
                  <a:srgbClr val="054961"/>
                </a:solidFill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Микробиологическое удобрение</a:t>
            </a:r>
            <a:endParaRPr lang="ru-RU" sz="1200" dirty="0">
              <a:solidFill>
                <a:srgbClr val="054961"/>
              </a:solidFill>
              <a:latin typeface="Trebuchet MS" panose="020B0603020202020204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9" name="Параллелограмм 18">
            <a:extLst>
              <a:ext uri="{FF2B5EF4-FFF2-40B4-BE49-F238E27FC236}"/>
            </a:extLst>
          </p:cNvPr>
          <p:cNvSpPr/>
          <p:nvPr/>
        </p:nvSpPr>
        <p:spPr>
          <a:xfrm>
            <a:off x="2915816" y="2197347"/>
            <a:ext cx="80962" cy="46038"/>
          </a:xfrm>
          <a:prstGeom prst="parallelogram">
            <a:avLst/>
          </a:prstGeom>
          <a:solidFill>
            <a:srgbClr val="004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ru-RU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56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28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00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72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 flipH="1">
            <a:off x="6012160" y="1563638"/>
            <a:ext cx="2736304" cy="604790"/>
          </a:xfrm>
          <a:prstGeom prst="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200" dirty="0" smtClean="0">
                <a:solidFill>
                  <a:srgbClr val="054961"/>
                </a:solidFill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Добавка для стельных сухостойных и </a:t>
            </a:r>
            <a:r>
              <a:rPr lang="ru-RU" sz="1200" dirty="0" err="1" smtClean="0">
                <a:solidFill>
                  <a:srgbClr val="054961"/>
                </a:solidFill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лактирующих</a:t>
            </a:r>
            <a:r>
              <a:rPr lang="ru-RU" sz="1200" dirty="0" smtClean="0">
                <a:solidFill>
                  <a:srgbClr val="054961"/>
                </a:solidFill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 коров </a:t>
            </a:r>
            <a:endParaRPr lang="ru-RU" sz="1200" dirty="0">
              <a:solidFill>
                <a:srgbClr val="054961"/>
              </a:solidFill>
              <a:latin typeface="Trebuchet MS" panose="020B0603020202020204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 flipH="1">
            <a:off x="3059832" y="2254992"/>
            <a:ext cx="2581696" cy="604790"/>
          </a:xfrm>
          <a:prstGeom prst="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200" dirty="0">
                <a:solidFill>
                  <a:srgbClr val="054961"/>
                </a:solidFill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Органо-минеральный гуминовый </a:t>
            </a:r>
            <a:r>
              <a:rPr lang="ru-RU" sz="1200" dirty="0" err="1">
                <a:solidFill>
                  <a:srgbClr val="054961"/>
                </a:solidFill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хелатор</a:t>
            </a:r>
            <a:endParaRPr lang="ru-RU" sz="1200" dirty="0">
              <a:solidFill>
                <a:srgbClr val="054961"/>
              </a:solidFill>
              <a:latin typeface="Trebuchet MS" panose="020B0603020202020204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 flipH="1">
            <a:off x="6012160" y="1994308"/>
            <a:ext cx="3240360" cy="433426"/>
          </a:xfrm>
          <a:prstGeom prst="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200" dirty="0" err="1">
                <a:solidFill>
                  <a:srgbClr val="054961"/>
                </a:solidFill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Симбиотики</a:t>
            </a:r>
            <a:r>
              <a:rPr lang="ru-RU" sz="1200" dirty="0">
                <a:solidFill>
                  <a:srgbClr val="054961"/>
                </a:solidFill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, </a:t>
            </a:r>
            <a:r>
              <a:rPr lang="ru-RU" sz="1200" dirty="0" err="1">
                <a:solidFill>
                  <a:srgbClr val="054961"/>
                </a:solidFill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пробиотики</a:t>
            </a:r>
            <a:r>
              <a:rPr lang="ru-RU" sz="1200" dirty="0">
                <a:solidFill>
                  <a:srgbClr val="054961"/>
                </a:solidFill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, </a:t>
            </a:r>
            <a:r>
              <a:rPr lang="ru-RU" sz="1200" dirty="0" err="1" smtClean="0">
                <a:solidFill>
                  <a:srgbClr val="054961"/>
                </a:solidFill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фитобиотики</a:t>
            </a:r>
            <a:r>
              <a:rPr lang="ru-RU" sz="1200" dirty="0" smtClean="0">
                <a:solidFill>
                  <a:srgbClr val="054961"/>
                </a:solidFill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 </a:t>
            </a:r>
            <a:endParaRPr lang="ru-RU" sz="1200" dirty="0">
              <a:solidFill>
                <a:srgbClr val="054961"/>
              </a:solidFill>
              <a:latin typeface="Trebuchet MS" panose="020B0603020202020204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 flipH="1">
            <a:off x="3696663" y="2859782"/>
            <a:ext cx="4979791" cy="216024"/>
          </a:xfrm>
          <a:prstGeom prst="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200" dirty="0" smtClean="0">
                <a:solidFill>
                  <a:srgbClr val="054961"/>
                </a:solidFill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Модуль </a:t>
            </a:r>
            <a:r>
              <a:rPr lang="ru-RU" sz="1200" dirty="0" err="1" smtClean="0">
                <a:solidFill>
                  <a:srgbClr val="054961"/>
                </a:solidFill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безреагентной</a:t>
            </a:r>
            <a:r>
              <a:rPr lang="ru-RU" sz="1200" dirty="0" smtClean="0">
                <a:solidFill>
                  <a:srgbClr val="054961"/>
                </a:solidFill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 очистки вод и водоподготовки</a:t>
            </a:r>
            <a:endParaRPr lang="ru-RU" sz="1200" dirty="0">
              <a:solidFill>
                <a:srgbClr val="054961"/>
              </a:solidFill>
              <a:latin typeface="Trebuchet MS" panose="020B0603020202020204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 flipH="1">
            <a:off x="6016637" y="2377427"/>
            <a:ext cx="2915816" cy="410347"/>
          </a:xfrm>
          <a:prstGeom prst="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200" dirty="0" err="1" smtClean="0">
                <a:solidFill>
                  <a:srgbClr val="054961"/>
                </a:solidFill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Наночастицы</a:t>
            </a:r>
            <a:r>
              <a:rPr lang="ru-RU" sz="1200" dirty="0" smtClean="0">
                <a:solidFill>
                  <a:srgbClr val="054961"/>
                </a:solidFill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 серебра в </a:t>
            </a:r>
            <a:r>
              <a:rPr lang="ru-RU" sz="1200" dirty="0" err="1" smtClean="0">
                <a:solidFill>
                  <a:srgbClr val="054961"/>
                </a:solidFill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ветеренарии</a:t>
            </a:r>
            <a:endParaRPr lang="ru-RU" sz="1200" dirty="0">
              <a:solidFill>
                <a:srgbClr val="054961"/>
              </a:solidFill>
              <a:latin typeface="Trebuchet MS" panose="020B0603020202020204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 flipH="1">
            <a:off x="3678663" y="3150140"/>
            <a:ext cx="4500500" cy="244750"/>
          </a:xfrm>
          <a:prstGeom prst="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200" dirty="0" smtClean="0">
                <a:solidFill>
                  <a:srgbClr val="054961"/>
                </a:solidFill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Отраслевой беспилотный летательный аппарат для с/х и органов власти</a:t>
            </a:r>
            <a:endParaRPr lang="ru-RU" sz="1200" dirty="0">
              <a:solidFill>
                <a:srgbClr val="054961"/>
              </a:solidFill>
              <a:latin typeface="Trebuchet MS" panose="020B0603020202020204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7" name="Параллелограмм 26"/>
          <p:cNvSpPr/>
          <p:nvPr/>
        </p:nvSpPr>
        <p:spPr>
          <a:xfrm flipH="1">
            <a:off x="2915816" y="1053605"/>
            <a:ext cx="2844316" cy="432048"/>
          </a:xfrm>
          <a:prstGeom prst="parallelogram">
            <a:avLst/>
          </a:prstGeom>
          <a:solidFill>
            <a:srgbClr val="1370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bg1"/>
                </a:solidFill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Для растениеводства</a:t>
            </a:r>
          </a:p>
        </p:txBody>
      </p:sp>
      <p:sp>
        <p:nvSpPr>
          <p:cNvPr id="28" name="Параллелограмм 27"/>
          <p:cNvSpPr/>
          <p:nvPr/>
        </p:nvSpPr>
        <p:spPr>
          <a:xfrm flipH="1">
            <a:off x="5976156" y="1059582"/>
            <a:ext cx="2988332" cy="432048"/>
          </a:xfrm>
          <a:prstGeom prst="parallelogram">
            <a:avLst/>
          </a:prstGeom>
          <a:solidFill>
            <a:srgbClr val="1370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bg1"/>
                </a:solidFill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Для животноводства</a:t>
            </a:r>
          </a:p>
        </p:txBody>
      </p:sp>
      <p:sp>
        <p:nvSpPr>
          <p:cNvPr id="29" name="Параллелограмм 28">
            <a:extLst>
              <a:ext uri="{FF2B5EF4-FFF2-40B4-BE49-F238E27FC236}"/>
            </a:extLst>
          </p:cNvPr>
          <p:cNvSpPr/>
          <p:nvPr/>
        </p:nvSpPr>
        <p:spPr>
          <a:xfrm>
            <a:off x="2915816" y="2499742"/>
            <a:ext cx="80962" cy="46038"/>
          </a:xfrm>
          <a:prstGeom prst="parallelogram">
            <a:avLst/>
          </a:prstGeom>
          <a:solidFill>
            <a:srgbClr val="004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ru-RU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56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28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00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72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ru-RU"/>
          </a:p>
        </p:txBody>
      </p:sp>
      <p:sp>
        <p:nvSpPr>
          <p:cNvPr id="30" name="Параллелограмм 29">
            <a:extLst>
              <a:ext uri="{FF2B5EF4-FFF2-40B4-BE49-F238E27FC236}"/>
            </a:extLst>
          </p:cNvPr>
          <p:cNvSpPr/>
          <p:nvPr/>
        </p:nvSpPr>
        <p:spPr>
          <a:xfrm>
            <a:off x="5935675" y="1805632"/>
            <a:ext cx="80962" cy="46038"/>
          </a:xfrm>
          <a:prstGeom prst="parallelogram">
            <a:avLst/>
          </a:prstGeom>
          <a:solidFill>
            <a:srgbClr val="004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ru-RU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56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28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00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72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ru-RU"/>
          </a:p>
        </p:txBody>
      </p:sp>
      <p:sp>
        <p:nvSpPr>
          <p:cNvPr id="31" name="Параллелограмм 30">
            <a:extLst>
              <a:ext uri="{FF2B5EF4-FFF2-40B4-BE49-F238E27FC236}"/>
            </a:extLst>
          </p:cNvPr>
          <p:cNvSpPr/>
          <p:nvPr/>
        </p:nvSpPr>
        <p:spPr>
          <a:xfrm>
            <a:off x="5929172" y="2197347"/>
            <a:ext cx="80962" cy="46038"/>
          </a:xfrm>
          <a:prstGeom prst="parallelogram">
            <a:avLst/>
          </a:prstGeom>
          <a:solidFill>
            <a:srgbClr val="004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ru-RU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56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28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00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72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ru-RU"/>
          </a:p>
        </p:txBody>
      </p:sp>
      <p:sp>
        <p:nvSpPr>
          <p:cNvPr id="32" name="Параллелограмм 31">
            <a:extLst>
              <a:ext uri="{FF2B5EF4-FFF2-40B4-BE49-F238E27FC236}"/>
            </a:extLst>
          </p:cNvPr>
          <p:cNvSpPr/>
          <p:nvPr/>
        </p:nvSpPr>
        <p:spPr>
          <a:xfrm>
            <a:off x="5928913" y="2525712"/>
            <a:ext cx="80962" cy="46038"/>
          </a:xfrm>
          <a:prstGeom prst="parallelogram">
            <a:avLst/>
          </a:prstGeom>
          <a:solidFill>
            <a:srgbClr val="004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ru-RU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56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28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00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72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ru-RU"/>
          </a:p>
        </p:txBody>
      </p:sp>
      <p:sp>
        <p:nvSpPr>
          <p:cNvPr id="33" name="Параллелограмм 32">
            <a:extLst>
              <a:ext uri="{FF2B5EF4-FFF2-40B4-BE49-F238E27FC236}"/>
            </a:extLst>
          </p:cNvPr>
          <p:cNvSpPr/>
          <p:nvPr/>
        </p:nvSpPr>
        <p:spPr>
          <a:xfrm>
            <a:off x="3597701" y="2967794"/>
            <a:ext cx="80962" cy="46038"/>
          </a:xfrm>
          <a:prstGeom prst="parallelogram">
            <a:avLst/>
          </a:prstGeom>
          <a:solidFill>
            <a:srgbClr val="004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ru-RU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56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28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00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72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ru-RU"/>
          </a:p>
        </p:txBody>
      </p:sp>
      <p:sp>
        <p:nvSpPr>
          <p:cNvPr id="34" name="Параллелограмм 33">
            <a:extLst>
              <a:ext uri="{FF2B5EF4-FFF2-40B4-BE49-F238E27FC236}"/>
            </a:extLst>
          </p:cNvPr>
          <p:cNvSpPr/>
          <p:nvPr/>
        </p:nvSpPr>
        <p:spPr>
          <a:xfrm>
            <a:off x="3597701" y="3249496"/>
            <a:ext cx="80962" cy="46038"/>
          </a:xfrm>
          <a:prstGeom prst="parallelogram">
            <a:avLst/>
          </a:prstGeom>
          <a:solidFill>
            <a:srgbClr val="004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ru-RU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56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28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00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72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ru-RU"/>
          </a:p>
        </p:txBody>
      </p:sp>
      <p:pic>
        <p:nvPicPr>
          <p:cNvPr id="1027" name="Picture 3" descr="O:\ЦКР\2 МЕГАКЛАСТЕР\_ПРЕЗ, ИНФО, ОТЧЕТЫ\Площадки по продажам на 2020 год\БиоТех\фото сузун\4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481"/>
          <a:stretch/>
        </p:blipFill>
        <p:spPr bwMode="auto">
          <a:xfrm>
            <a:off x="4644008" y="3557567"/>
            <a:ext cx="2301246" cy="1527773"/>
          </a:xfrm>
          <a:prstGeom prst="parallelogram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C:\Users\User\Desktop\2e6af131-e126-4d88-aad6-89e54067ac3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3565145"/>
            <a:ext cx="2327090" cy="1516244"/>
          </a:xfrm>
          <a:prstGeom prst="parallelogram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O:\ЦКР\2 МЕГАКЛАСТЕР\_ПРЕЗ, ИНФО, ОТЧЕТЫ\Площадки по продажам на 2020 год\БиоТех\фото сузун\3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481"/>
          <a:stretch/>
        </p:blipFill>
        <p:spPr bwMode="auto">
          <a:xfrm>
            <a:off x="2627784" y="3564257"/>
            <a:ext cx="2301246" cy="1527773"/>
          </a:xfrm>
          <a:prstGeom prst="parallelogram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72496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O:\фото-видео\для инвест паспорта\Башни_увеличенная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879" t="26467" r="-1"/>
          <a:stretch/>
        </p:blipFill>
        <p:spPr bwMode="auto">
          <a:xfrm>
            <a:off x="0" y="0"/>
            <a:ext cx="6630718" cy="51634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ятиугольник 3"/>
          <p:cNvSpPr/>
          <p:nvPr/>
        </p:nvSpPr>
        <p:spPr>
          <a:xfrm flipH="1">
            <a:off x="-35496" y="-13786"/>
            <a:ext cx="9144000" cy="5177248"/>
          </a:xfrm>
          <a:prstGeom prst="homePlat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O:\МАРКЕТИНГ\Дизайн\Фирстиль\снежинка_цветная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640" y="2067814"/>
            <a:ext cx="1080000" cy="10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4211959" y="4127470"/>
            <a:ext cx="4896545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r"/>
            <a:r>
              <a:rPr lang="ru-RU" sz="1600" dirty="0">
                <a:solidFill>
                  <a:srgbClr val="004D69"/>
                </a:solidFill>
                <a:latin typeface="Trebuchet MS" pitchFamily="34" charset="0"/>
              </a:rPr>
              <a:t>Низковский Алексей Юрьевич</a:t>
            </a:r>
          </a:p>
          <a:p>
            <a:pPr lvl="0" algn="r"/>
            <a:r>
              <a:rPr lang="ru-RU" sz="2400" dirty="0">
                <a:solidFill>
                  <a:srgbClr val="004D69"/>
                </a:solidFill>
                <a:latin typeface="Trebuchet MS" pitchFamily="34" charset="0"/>
              </a:rPr>
              <a:t> </a:t>
            </a:r>
            <a:r>
              <a:rPr lang="ru-RU" sz="1200" dirty="0">
                <a:solidFill>
                  <a:srgbClr val="004D69"/>
                </a:solidFill>
                <a:latin typeface="Trebuchet MS" pitchFamily="34" charset="0"/>
              </a:rPr>
              <a:t>директор </a:t>
            </a:r>
          </a:p>
          <a:p>
            <a:pPr lvl="0" algn="r"/>
            <a:r>
              <a:rPr lang="ru-RU" sz="1200" dirty="0">
                <a:solidFill>
                  <a:srgbClr val="004D69"/>
                </a:solidFill>
                <a:latin typeface="Trebuchet MS" pitchFamily="34" charset="0"/>
              </a:rPr>
              <a:t>ГКУ НСО «Центр регионального развития»</a:t>
            </a:r>
          </a:p>
        </p:txBody>
      </p:sp>
      <p:sp>
        <p:nvSpPr>
          <p:cNvPr id="9" name="Овал 8"/>
          <p:cNvSpPr>
            <a:spLocks noChangeAspect="1"/>
          </p:cNvSpPr>
          <p:nvPr/>
        </p:nvSpPr>
        <p:spPr>
          <a:xfrm>
            <a:off x="215640" y="2031690"/>
            <a:ext cx="1116000" cy="1116124"/>
          </a:xfrm>
          <a:prstGeom prst="ellipse">
            <a:avLst/>
          </a:prstGeom>
          <a:noFill/>
          <a:ln>
            <a:solidFill>
              <a:srgbClr val="004D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араллелограмм 10"/>
          <p:cNvSpPr/>
          <p:nvPr/>
        </p:nvSpPr>
        <p:spPr>
          <a:xfrm flipH="1">
            <a:off x="2699792" y="123478"/>
            <a:ext cx="6120680" cy="432048"/>
          </a:xfrm>
          <a:prstGeom prst="parallelogram">
            <a:avLst/>
          </a:prstGeom>
          <a:solidFill>
            <a:srgbClr val="1370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bg1"/>
                </a:solidFill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Планы на 2020 год</a:t>
            </a:r>
          </a:p>
        </p:txBody>
      </p:sp>
      <p:sp>
        <p:nvSpPr>
          <p:cNvPr id="12" name="Фигура, имеющая форму буквы L 11"/>
          <p:cNvSpPr/>
          <p:nvPr/>
        </p:nvSpPr>
        <p:spPr>
          <a:xfrm rot="5400000">
            <a:off x="2465766" y="285497"/>
            <a:ext cx="900099" cy="2016223"/>
          </a:xfrm>
          <a:prstGeom prst="corner">
            <a:avLst>
              <a:gd name="adj1" fmla="val 16120"/>
              <a:gd name="adj2" fmla="val 16110"/>
            </a:avLst>
          </a:prstGeom>
          <a:solidFill>
            <a:srgbClr val="004D69"/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vert="vert"/>
          <a:lstStyle/>
          <a:p>
            <a:endParaRPr lang="ru-RU" dirty="0"/>
          </a:p>
        </p:txBody>
      </p:sp>
      <p:sp>
        <p:nvSpPr>
          <p:cNvPr id="13" name="Фигура, имеющая форму буквы L 12"/>
          <p:cNvSpPr/>
          <p:nvPr/>
        </p:nvSpPr>
        <p:spPr>
          <a:xfrm rot="5400000">
            <a:off x="4986047" y="285497"/>
            <a:ext cx="900099" cy="2016223"/>
          </a:xfrm>
          <a:prstGeom prst="corner">
            <a:avLst>
              <a:gd name="adj1" fmla="val 16120"/>
              <a:gd name="adj2" fmla="val 16110"/>
            </a:avLst>
          </a:prstGeom>
          <a:solidFill>
            <a:srgbClr val="004D69"/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vert="vert"/>
          <a:lstStyle/>
          <a:p>
            <a:endParaRPr lang="ru-RU" dirty="0"/>
          </a:p>
        </p:txBody>
      </p:sp>
      <p:sp>
        <p:nvSpPr>
          <p:cNvPr id="14" name="Фигура, имеющая форму буквы L 13"/>
          <p:cNvSpPr/>
          <p:nvPr/>
        </p:nvSpPr>
        <p:spPr>
          <a:xfrm rot="5400000">
            <a:off x="7506327" y="285497"/>
            <a:ext cx="900099" cy="2016223"/>
          </a:xfrm>
          <a:prstGeom prst="corner">
            <a:avLst>
              <a:gd name="adj1" fmla="val 16120"/>
              <a:gd name="adj2" fmla="val 16110"/>
            </a:avLst>
          </a:prstGeom>
          <a:solidFill>
            <a:srgbClr val="004D69"/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vert="vert"/>
          <a:lstStyle/>
          <a:p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 flipH="1">
            <a:off x="2051720" y="1059582"/>
            <a:ext cx="1872207" cy="604790"/>
          </a:xfrm>
          <a:prstGeom prst="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200" dirty="0" smtClean="0">
                <a:solidFill>
                  <a:srgbClr val="054961"/>
                </a:solidFill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Ознакомительные туры</a:t>
            </a:r>
          </a:p>
        </p:txBody>
      </p:sp>
      <p:sp>
        <p:nvSpPr>
          <p:cNvPr id="16" name="Прямоугольник 15"/>
          <p:cNvSpPr/>
          <p:nvPr/>
        </p:nvSpPr>
        <p:spPr>
          <a:xfrm flipH="1">
            <a:off x="4572000" y="1059582"/>
            <a:ext cx="1872207" cy="604790"/>
          </a:xfrm>
          <a:prstGeom prst="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200" dirty="0" err="1" smtClean="0">
                <a:solidFill>
                  <a:srgbClr val="054961"/>
                </a:solidFill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Агроконференции</a:t>
            </a:r>
            <a:r>
              <a:rPr lang="ru-RU" sz="1200" dirty="0" smtClean="0">
                <a:solidFill>
                  <a:srgbClr val="054961"/>
                </a:solidFill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 с Минсельхозом НСО</a:t>
            </a:r>
          </a:p>
        </p:txBody>
      </p:sp>
      <p:sp>
        <p:nvSpPr>
          <p:cNvPr id="17" name="Прямоугольник 16"/>
          <p:cNvSpPr/>
          <p:nvPr/>
        </p:nvSpPr>
        <p:spPr>
          <a:xfrm flipH="1">
            <a:off x="7092281" y="1059582"/>
            <a:ext cx="1872207" cy="604790"/>
          </a:xfrm>
          <a:prstGeom prst="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200" dirty="0" smtClean="0">
                <a:solidFill>
                  <a:srgbClr val="054961"/>
                </a:solidFill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Событийный и медицинский туризм</a:t>
            </a:r>
          </a:p>
        </p:txBody>
      </p:sp>
      <p:sp>
        <p:nvSpPr>
          <p:cNvPr id="18" name="Прямоугольник 17"/>
          <p:cNvSpPr/>
          <p:nvPr/>
        </p:nvSpPr>
        <p:spPr>
          <a:xfrm flipH="1">
            <a:off x="1979712" y="1851670"/>
            <a:ext cx="2232248" cy="316758"/>
          </a:xfrm>
          <a:prstGeom prst="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200" dirty="0">
                <a:solidFill>
                  <a:srgbClr val="054961"/>
                </a:solidFill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и</a:t>
            </a:r>
            <a:r>
              <a:rPr lang="ru-RU" sz="1200" dirty="0" smtClean="0">
                <a:solidFill>
                  <a:srgbClr val="054961"/>
                </a:solidFill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юнь – </a:t>
            </a:r>
            <a:r>
              <a:rPr lang="ru-RU" sz="1200" dirty="0" err="1" smtClean="0">
                <a:solidFill>
                  <a:srgbClr val="054961"/>
                </a:solidFill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Маслянинский</a:t>
            </a:r>
            <a:r>
              <a:rPr lang="ru-RU" sz="1200" dirty="0" smtClean="0">
                <a:solidFill>
                  <a:srgbClr val="054961"/>
                </a:solidFill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 р-н</a:t>
            </a:r>
          </a:p>
        </p:txBody>
      </p:sp>
      <p:sp>
        <p:nvSpPr>
          <p:cNvPr id="19" name="Параллелограмм 18">
            <a:extLst>
              <a:ext uri="{FF2B5EF4-FFF2-40B4-BE49-F238E27FC236}"/>
            </a:extLst>
          </p:cNvPr>
          <p:cNvSpPr/>
          <p:nvPr/>
        </p:nvSpPr>
        <p:spPr>
          <a:xfrm>
            <a:off x="1907704" y="1995686"/>
            <a:ext cx="80962" cy="46038"/>
          </a:xfrm>
          <a:prstGeom prst="parallelogram">
            <a:avLst/>
          </a:prstGeom>
          <a:solidFill>
            <a:srgbClr val="004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ru-RU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56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28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00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72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 flipH="1">
            <a:off x="1979712" y="2182984"/>
            <a:ext cx="2232248" cy="316758"/>
          </a:xfrm>
          <a:prstGeom prst="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200" dirty="0">
                <a:solidFill>
                  <a:srgbClr val="054961"/>
                </a:solidFill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а</a:t>
            </a:r>
            <a:r>
              <a:rPr lang="ru-RU" sz="1200" dirty="0" smtClean="0">
                <a:solidFill>
                  <a:srgbClr val="054961"/>
                </a:solidFill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вгуст – </a:t>
            </a:r>
            <a:r>
              <a:rPr lang="ru-RU" sz="1200" dirty="0" err="1" smtClean="0">
                <a:solidFill>
                  <a:srgbClr val="054961"/>
                </a:solidFill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Сузунский</a:t>
            </a:r>
            <a:r>
              <a:rPr lang="ru-RU" sz="1200" dirty="0" smtClean="0">
                <a:solidFill>
                  <a:srgbClr val="054961"/>
                </a:solidFill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 р-н</a:t>
            </a:r>
          </a:p>
        </p:txBody>
      </p:sp>
      <p:sp>
        <p:nvSpPr>
          <p:cNvPr id="21" name="Параллелограмм 20">
            <a:extLst>
              <a:ext uri="{FF2B5EF4-FFF2-40B4-BE49-F238E27FC236}"/>
            </a:extLst>
          </p:cNvPr>
          <p:cNvSpPr/>
          <p:nvPr/>
        </p:nvSpPr>
        <p:spPr>
          <a:xfrm>
            <a:off x="1907704" y="2327000"/>
            <a:ext cx="80962" cy="46038"/>
          </a:xfrm>
          <a:prstGeom prst="parallelogram">
            <a:avLst/>
          </a:prstGeom>
          <a:solidFill>
            <a:srgbClr val="004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ru-RU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56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28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00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72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 flipH="1">
            <a:off x="4572000" y="1851670"/>
            <a:ext cx="1368152" cy="316758"/>
          </a:xfrm>
          <a:prstGeom prst="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200" dirty="0" smtClean="0">
                <a:solidFill>
                  <a:srgbClr val="054961"/>
                </a:solidFill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март - апрель</a:t>
            </a:r>
          </a:p>
        </p:txBody>
      </p:sp>
      <p:sp>
        <p:nvSpPr>
          <p:cNvPr id="23" name="Параллелограмм 22">
            <a:extLst>
              <a:ext uri="{FF2B5EF4-FFF2-40B4-BE49-F238E27FC236}"/>
            </a:extLst>
          </p:cNvPr>
          <p:cNvSpPr/>
          <p:nvPr/>
        </p:nvSpPr>
        <p:spPr>
          <a:xfrm>
            <a:off x="4427984" y="1995686"/>
            <a:ext cx="80962" cy="46038"/>
          </a:xfrm>
          <a:prstGeom prst="parallelogram">
            <a:avLst/>
          </a:prstGeom>
          <a:solidFill>
            <a:srgbClr val="004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ru-RU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56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28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00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72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ru-RU"/>
          </a:p>
        </p:txBody>
      </p:sp>
      <p:sp>
        <p:nvSpPr>
          <p:cNvPr id="24" name="Прямоугольник 23"/>
          <p:cNvSpPr/>
          <p:nvPr/>
        </p:nvSpPr>
        <p:spPr>
          <a:xfrm flipH="1">
            <a:off x="1979712" y="2543024"/>
            <a:ext cx="2232248" cy="316758"/>
          </a:xfrm>
          <a:prstGeom prst="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200" dirty="0">
                <a:solidFill>
                  <a:srgbClr val="054961"/>
                </a:solidFill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с</a:t>
            </a:r>
            <a:r>
              <a:rPr lang="ru-RU" sz="1200" dirty="0" smtClean="0">
                <a:solidFill>
                  <a:srgbClr val="054961"/>
                </a:solidFill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ентябрь – </a:t>
            </a:r>
            <a:r>
              <a:rPr lang="ru-RU" sz="1200" dirty="0" err="1" smtClean="0">
                <a:solidFill>
                  <a:srgbClr val="054961"/>
                </a:solidFill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Колыванский</a:t>
            </a:r>
            <a:r>
              <a:rPr lang="ru-RU" sz="1200" dirty="0" smtClean="0">
                <a:solidFill>
                  <a:srgbClr val="054961"/>
                </a:solidFill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 р-н</a:t>
            </a:r>
          </a:p>
        </p:txBody>
      </p:sp>
      <p:sp>
        <p:nvSpPr>
          <p:cNvPr id="25" name="Параллелограмм 24">
            <a:extLst>
              <a:ext uri="{FF2B5EF4-FFF2-40B4-BE49-F238E27FC236}"/>
            </a:extLst>
          </p:cNvPr>
          <p:cNvSpPr/>
          <p:nvPr/>
        </p:nvSpPr>
        <p:spPr>
          <a:xfrm>
            <a:off x="1907704" y="2687040"/>
            <a:ext cx="80962" cy="46038"/>
          </a:xfrm>
          <a:prstGeom prst="parallelogram">
            <a:avLst/>
          </a:prstGeom>
          <a:solidFill>
            <a:srgbClr val="004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ru-RU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56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28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00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72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ru-RU"/>
          </a:p>
        </p:txBody>
      </p:sp>
      <p:sp>
        <p:nvSpPr>
          <p:cNvPr id="31" name="Прямоугольник 30"/>
          <p:cNvSpPr/>
          <p:nvPr/>
        </p:nvSpPr>
        <p:spPr>
          <a:xfrm flipH="1">
            <a:off x="7074005" y="1851935"/>
            <a:ext cx="921210" cy="316758"/>
          </a:xfrm>
          <a:prstGeom prst="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200" dirty="0" smtClean="0">
                <a:solidFill>
                  <a:srgbClr val="054961"/>
                </a:solidFill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постоянно</a:t>
            </a:r>
          </a:p>
        </p:txBody>
      </p:sp>
      <p:sp>
        <p:nvSpPr>
          <p:cNvPr id="32" name="Параллелограмм 31">
            <a:extLst>
              <a:ext uri="{FF2B5EF4-FFF2-40B4-BE49-F238E27FC236}"/>
            </a:extLst>
          </p:cNvPr>
          <p:cNvSpPr/>
          <p:nvPr/>
        </p:nvSpPr>
        <p:spPr>
          <a:xfrm>
            <a:off x="7001997" y="1995951"/>
            <a:ext cx="80962" cy="46038"/>
          </a:xfrm>
          <a:prstGeom prst="parallelogram">
            <a:avLst/>
          </a:prstGeom>
          <a:solidFill>
            <a:srgbClr val="004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ru-RU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56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28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00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72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5111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602</TotalTime>
  <Words>248</Words>
  <Application>Microsoft Office PowerPoint</Application>
  <PresentationFormat>Экран (16:9)</PresentationFormat>
  <Paragraphs>57</Paragraphs>
  <Slides>5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Пользователь Windows</cp:lastModifiedBy>
  <cp:revision>44</cp:revision>
  <dcterms:created xsi:type="dcterms:W3CDTF">2020-03-11T07:49:06Z</dcterms:created>
  <dcterms:modified xsi:type="dcterms:W3CDTF">2020-03-13T04:27:31Z</dcterms:modified>
</cp:coreProperties>
</file>