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1.xml" ContentType="application/vnd.openxmlformats-officedocument.themeOverr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4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31" r:id="rId1"/>
    <p:sldMasterId id="2147484143" r:id="rId2"/>
  </p:sldMasterIdLst>
  <p:notesMasterIdLst>
    <p:notesMasterId r:id="rId25"/>
  </p:notesMasterIdLst>
  <p:handoutMasterIdLst>
    <p:handoutMasterId r:id="rId26"/>
  </p:handoutMasterIdLst>
  <p:sldIdLst>
    <p:sldId id="781" r:id="rId3"/>
    <p:sldId id="769" r:id="rId4"/>
    <p:sldId id="771" r:id="rId5"/>
    <p:sldId id="752" r:id="rId6"/>
    <p:sldId id="751" r:id="rId7"/>
    <p:sldId id="753" r:id="rId8"/>
    <p:sldId id="755" r:id="rId9"/>
    <p:sldId id="784" r:id="rId10"/>
    <p:sldId id="756" r:id="rId11"/>
    <p:sldId id="778" r:id="rId12"/>
    <p:sldId id="757" r:id="rId13"/>
    <p:sldId id="772" r:id="rId14"/>
    <p:sldId id="758" r:id="rId15"/>
    <p:sldId id="759" r:id="rId16"/>
    <p:sldId id="760" r:id="rId17"/>
    <p:sldId id="761" r:id="rId18"/>
    <p:sldId id="763" r:id="rId19"/>
    <p:sldId id="775" r:id="rId20"/>
    <p:sldId id="782" r:id="rId21"/>
    <p:sldId id="785" r:id="rId22"/>
    <p:sldId id="786" r:id="rId23"/>
    <p:sldId id="787" r:id="rId24"/>
  </p:sldIdLst>
  <p:sldSz cx="12192000" cy="6858000"/>
  <p:notesSz cx="6797675" cy="9931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9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Голева Галина Анатольевна" initials="ГГА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766E"/>
    <a:srgbClr val="C63434"/>
    <a:srgbClr val="EA9690"/>
    <a:srgbClr val="F6727F"/>
    <a:srgbClr val="FFAB97"/>
    <a:srgbClr val="D12939"/>
    <a:srgbClr val="0B6F3F"/>
    <a:srgbClr val="FF4F4F"/>
    <a:srgbClr val="EED9A4"/>
    <a:srgbClr val="E9F1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99" autoAdjust="0"/>
    <p:restoredTop sz="98629" autoAdjust="0"/>
  </p:normalViewPr>
  <p:slideViewPr>
    <p:cSldViewPr>
      <p:cViewPr varScale="1">
        <p:scale>
          <a:sx n="100" d="100"/>
          <a:sy n="100" d="100"/>
        </p:scale>
        <p:origin x="102" y="33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804" y="84"/>
      </p:cViewPr>
      <p:guideLst>
        <p:guide orient="horz" pos="3129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Data\aak\&#1056;&#1072;&#1073;&#1086;&#1095;&#1080;&#1081;%20&#1089;&#1090;&#1086;&#1083;\&#1054;&#1087;&#1088;&#1086;&#1089;%20607\2019\&#1048;&#1090;&#1086;&#1075;\&#1048;&#1090;&#1086;&#1075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ak\Downloads\&#1054;&#1087;&#1088;&#1086;&#1089;%20&#171;&#1054;&#1073;%20&#1101;&#1092;&#1092;&#1077;&#1082;&#1090;&#1080;&#1074;&#1085;&#1086;&#1089;&#1090;&#1080;%20&#1076;&#1077;&#1103;&#1090;&#1077;&#1083;&#1100;&#1085;&#1086;&#1089;&#1090;&#1080;%20&#1088;&#1091;&#1082;&#1086;&#1074;&#1086;&#1076;&#1080;&#1090;&#1077;&#1083;&#1077;&#1081;%20&#1054;&#1052;&#1057;&#1059;%20&#1080;%20&#1088;&#1091;&#1082;&#1086;&#1074;&#1086;&#1076;&#1080;&#1090;&#1077;&#1083;&#1077;&#1081;%20&#1084;&#1091;&#1085;&#1080;&#1094;&#1080;&#1087;&#1072;&#1083;&#1100;&#1085;&#1099;&#1093;%20&#1091;&#1085;&#1080;&#1090;&#1072;&#1088;&#1085;&#1099;&#1093;%20&#1087;&#1088;&#1077;&#1076;&#1087;&#1088;&#1080;&#1103;&#1090;&#1080;&#1081;%20&#1080;%20&#1091;&#1095;&#1088;&#1077;&#1078;&#1076;&#1077;&#1085;&#1080;&#1081;&#187;%20-%20&#1056;&#1072;&#1089;&#1087;&#1088;&#1077;&#1076;&#1077;&#1083;&#1077;&#1085;&#1080;&#1077;%20&#1087;&#1086;%20&#1075;&#1086;&#1083;&#1086;&#1089;&#1072;&#1084;,%20&#1096;&#1090;.%202020%20(07-09-2020%20-%2014_17_31).xls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Data\aak\&#1056;&#1072;&#1073;&#1086;&#1095;&#1080;&#1081;%20&#1089;&#1090;&#1086;&#1083;\&#1054;&#1087;&#1088;&#1086;&#1089;%20607\2019\&#1048;&#1090;&#1086;&#1075;\&#1048;&#1090;&#1086;&#1075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Data\aak\&#1056;&#1072;&#1073;&#1086;&#1095;&#1080;&#1081;%20&#1089;&#1090;&#1086;&#1083;\&#1054;&#1087;&#1088;&#1086;&#1089;%20607\2019\&#1048;&#1090;&#1086;&#1075;\&#1048;&#1090;&#1086;&#1075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Data\aak\&#1056;&#1072;&#1073;&#1086;&#1095;&#1080;&#1081;%20&#1089;&#1090;&#1086;&#1083;\&#1056;&#1040;&#1041;&#1054;&#1058;&#1040;\260%20&#1087;&#1086;&#1089;&#1090;&#1072;&#1085;&#1086;&#1074;&#1083;&#1077;&#1085;&#1080;&#1077;\&#1044;&#1072;&#1074;&#1099;&#1076;&#1077;&#1085;&#1082;&#1086;%20&#1040;&#1085;&#1072;&#1083;&#1080;&#1079;%20&#1088;&#1077;&#1079;&#1091;&#1083;&#1100;&#1090;&#1072;&#1090;&#1086;&#1074;%202016%20&#1075;&#1086;&#1076;&#1072;\&#1052;&#1091;&#1085;&#1080;&#1094;&#1080;&#1087;&#1072;&#1083;&#1100;&#1085;&#1099;&#1077;_&#1086;&#1073;&#1088;&#1072;&#1079;&#1086;&#1074;&#1072;&#1085;&#1080;&#1103;_&#1053;&#1057;&#1054;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Data\aak\&#1056;&#1072;&#1073;&#1086;&#1095;&#1080;&#1081;%20&#1089;&#1090;&#1086;&#1083;\&#1054;&#1087;&#1088;&#1086;&#1089;%20607\2019\&#1048;&#1090;&#1086;&#1075;\&#1048;&#1090;&#1086;&#1075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Data\aak\&#1056;&#1072;&#1073;&#1086;&#1095;&#1080;&#1081;%20&#1089;&#1090;&#1086;&#1083;\&#1054;&#1087;&#1088;&#1086;&#1089;%20607\2019\&#1048;&#1090;&#1086;&#1075;\&#1048;&#1090;&#1086;&#1075;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Data\aak\&#1056;&#1072;&#1073;&#1086;&#1095;&#1080;&#1081;%20&#1089;&#1090;&#1086;&#1083;\&#1054;&#1087;&#1088;&#1086;&#1089;%20607\2019\&#1048;&#1090;&#1086;&#1075;\&#1048;&#1090;&#1086;&#1075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_____Microsoft_Excel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Data\aak\&#1056;&#1072;&#1073;&#1086;&#1095;&#1080;&#1081;%20&#1089;&#1090;&#1086;&#1083;\&#1054;&#1087;&#1088;&#1086;&#1089;%20607\2019\&#1048;&#1090;&#1086;&#1075;\&#1048;&#1090;&#1086;&#1075;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27173919525963"/>
          <c:y val="5.0706162734320714E-2"/>
          <c:w val="0.87957181586869748"/>
          <c:h val="0.87417511349865407"/>
        </c:manualLayout>
      </c:layout>
      <c:barChart>
        <c:barDir val="bar"/>
        <c:grouping val="stacked"/>
        <c:varyColors val="0"/>
        <c:ser>
          <c:idx val="0"/>
          <c:order val="0"/>
          <c:tx>
            <c:v>2017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Количество!$A$2:$A$36</c:f>
              <c:strCache>
                <c:ptCount val="35"/>
                <c:pt idx="0">
                  <c:v>Усть-Таркский </c:v>
                </c:pt>
                <c:pt idx="1">
                  <c:v>Здвинский </c:v>
                </c:pt>
                <c:pt idx="2">
                  <c:v>Баганский </c:v>
                </c:pt>
                <c:pt idx="3">
                  <c:v>Убинский </c:v>
                </c:pt>
                <c:pt idx="4">
                  <c:v>Кочковский </c:v>
                </c:pt>
                <c:pt idx="5">
                  <c:v>Доволенский </c:v>
                </c:pt>
                <c:pt idx="6">
                  <c:v>Искитимский </c:v>
                </c:pt>
                <c:pt idx="7">
                  <c:v>Карасукский </c:v>
                </c:pt>
                <c:pt idx="8">
                  <c:v>Болотнинский </c:v>
                </c:pt>
                <c:pt idx="9">
                  <c:v>Чистоозёрный </c:v>
                </c:pt>
                <c:pt idx="10">
                  <c:v>Каргатский </c:v>
                </c:pt>
                <c:pt idx="11">
                  <c:v>Мошковский </c:v>
                </c:pt>
                <c:pt idx="12">
                  <c:v>Куйбышевский </c:v>
                </c:pt>
                <c:pt idx="13">
                  <c:v>Краснозёрский </c:v>
                </c:pt>
                <c:pt idx="14">
                  <c:v>Кыштовский </c:v>
                </c:pt>
                <c:pt idx="15">
                  <c:v>г. Обь</c:v>
                </c:pt>
                <c:pt idx="16">
                  <c:v>Купинский </c:v>
                </c:pt>
                <c:pt idx="17">
                  <c:v>Чулымский </c:v>
                </c:pt>
                <c:pt idx="18">
                  <c:v>Ордынский</c:v>
                </c:pt>
                <c:pt idx="19">
                  <c:v>Коченёвский</c:v>
                </c:pt>
                <c:pt idx="20">
                  <c:v>Сузунский</c:v>
                </c:pt>
                <c:pt idx="21">
                  <c:v>Венгеровский</c:v>
                </c:pt>
                <c:pt idx="22">
                  <c:v>Северный</c:v>
                </c:pt>
                <c:pt idx="23">
                  <c:v>Татарский</c:v>
                </c:pt>
                <c:pt idx="24">
                  <c:v>Маслянинский</c:v>
                </c:pt>
                <c:pt idx="25">
                  <c:v>г. Искитим</c:v>
                </c:pt>
                <c:pt idx="26">
                  <c:v>р.п. Кольцово</c:v>
                </c:pt>
                <c:pt idx="27">
                  <c:v>Чановский</c:v>
                </c:pt>
                <c:pt idx="28">
                  <c:v>Колыванский</c:v>
                </c:pt>
                <c:pt idx="29">
                  <c:v>г. Бердск</c:v>
                </c:pt>
                <c:pt idx="30">
                  <c:v>Барабинский</c:v>
                </c:pt>
                <c:pt idx="31">
                  <c:v>Тогучинский</c:v>
                </c:pt>
                <c:pt idx="32">
                  <c:v>Новосибирский</c:v>
                </c:pt>
                <c:pt idx="33">
                  <c:v>Черепановский</c:v>
                </c:pt>
                <c:pt idx="34">
                  <c:v>г. Новосибирск</c:v>
                </c:pt>
              </c:strCache>
            </c:strRef>
          </c:cat>
          <c:val>
            <c:numRef>
              <c:f>Количество!#REF!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0B-4F94-A5C8-D79225620C70}"/>
            </c:ext>
          </c:extLst>
        </c:ser>
        <c:ser>
          <c:idx val="1"/>
          <c:order val="1"/>
          <c:tx>
            <c:v>2018</c:v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4.409231542114844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119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2222529115396968E-2"/>
                      <c:h val="3.196692868033262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FE0B-4F94-A5C8-D79225620C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Количество!$A$2:$A$36</c:f>
              <c:strCache>
                <c:ptCount val="35"/>
                <c:pt idx="0">
                  <c:v>Усть-Таркский </c:v>
                </c:pt>
                <c:pt idx="1">
                  <c:v>Здвинский </c:v>
                </c:pt>
                <c:pt idx="2">
                  <c:v>Баганский </c:v>
                </c:pt>
                <c:pt idx="3">
                  <c:v>Убинский </c:v>
                </c:pt>
                <c:pt idx="4">
                  <c:v>Кочковский </c:v>
                </c:pt>
                <c:pt idx="5">
                  <c:v>Доволенский </c:v>
                </c:pt>
                <c:pt idx="6">
                  <c:v>Искитимский </c:v>
                </c:pt>
                <c:pt idx="7">
                  <c:v>Карасукский </c:v>
                </c:pt>
                <c:pt idx="8">
                  <c:v>Болотнинский </c:v>
                </c:pt>
                <c:pt idx="9">
                  <c:v>Чистоозёрный </c:v>
                </c:pt>
                <c:pt idx="10">
                  <c:v>Каргатский </c:v>
                </c:pt>
                <c:pt idx="11">
                  <c:v>Мошковский </c:v>
                </c:pt>
                <c:pt idx="12">
                  <c:v>Куйбышевский </c:v>
                </c:pt>
                <c:pt idx="13">
                  <c:v>Краснозёрский </c:v>
                </c:pt>
                <c:pt idx="14">
                  <c:v>Кыштовский </c:v>
                </c:pt>
                <c:pt idx="15">
                  <c:v>г. Обь</c:v>
                </c:pt>
                <c:pt idx="16">
                  <c:v>Купинский </c:v>
                </c:pt>
                <c:pt idx="17">
                  <c:v>Чулымский </c:v>
                </c:pt>
                <c:pt idx="18">
                  <c:v>Ордынский</c:v>
                </c:pt>
                <c:pt idx="19">
                  <c:v>Коченёвский</c:v>
                </c:pt>
                <c:pt idx="20">
                  <c:v>Сузунский</c:v>
                </c:pt>
                <c:pt idx="21">
                  <c:v>Венгеровский</c:v>
                </c:pt>
                <c:pt idx="22">
                  <c:v>Северный</c:v>
                </c:pt>
                <c:pt idx="23">
                  <c:v>Татарский</c:v>
                </c:pt>
                <c:pt idx="24">
                  <c:v>Маслянинский</c:v>
                </c:pt>
                <c:pt idx="25">
                  <c:v>г. Искитим</c:v>
                </c:pt>
                <c:pt idx="26">
                  <c:v>р.п. Кольцово</c:v>
                </c:pt>
                <c:pt idx="27">
                  <c:v>Чановский</c:v>
                </c:pt>
                <c:pt idx="28">
                  <c:v>Колыванский</c:v>
                </c:pt>
                <c:pt idx="29">
                  <c:v>г. Бердск</c:v>
                </c:pt>
                <c:pt idx="30">
                  <c:v>Барабинский</c:v>
                </c:pt>
                <c:pt idx="31">
                  <c:v>Тогучинский</c:v>
                </c:pt>
                <c:pt idx="32">
                  <c:v>Новосибирский</c:v>
                </c:pt>
                <c:pt idx="33">
                  <c:v>Черепановский</c:v>
                </c:pt>
                <c:pt idx="34">
                  <c:v>г. Новосибирск</c:v>
                </c:pt>
              </c:strCache>
            </c:strRef>
          </c:cat>
          <c:val>
            <c:numRef>
              <c:f>Количество!$B$2:$B$36</c:f>
              <c:numCache>
                <c:formatCode>General</c:formatCode>
                <c:ptCount val="35"/>
                <c:pt idx="0">
                  <c:v>119</c:v>
                </c:pt>
                <c:pt idx="1">
                  <c:v>122</c:v>
                </c:pt>
                <c:pt idx="2">
                  <c:v>49</c:v>
                </c:pt>
                <c:pt idx="3">
                  <c:v>336</c:v>
                </c:pt>
                <c:pt idx="4">
                  <c:v>61</c:v>
                </c:pt>
                <c:pt idx="5">
                  <c:v>177</c:v>
                </c:pt>
                <c:pt idx="6">
                  <c:v>318</c:v>
                </c:pt>
                <c:pt idx="7">
                  <c:v>301</c:v>
                </c:pt>
                <c:pt idx="8">
                  <c:v>186</c:v>
                </c:pt>
                <c:pt idx="9">
                  <c:v>334</c:v>
                </c:pt>
                <c:pt idx="10">
                  <c:v>627</c:v>
                </c:pt>
                <c:pt idx="11">
                  <c:v>318</c:v>
                </c:pt>
                <c:pt idx="12">
                  <c:v>889</c:v>
                </c:pt>
                <c:pt idx="13">
                  <c:v>302</c:v>
                </c:pt>
                <c:pt idx="14">
                  <c:v>56</c:v>
                </c:pt>
                <c:pt idx="15">
                  <c:v>129</c:v>
                </c:pt>
                <c:pt idx="16">
                  <c:v>268</c:v>
                </c:pt>
                <c:pt idx="17">
                  <c:v>156</c:v>
                </c:pt>
                <c:pt idx="18">
                  <c:v>595</c:v>
                </c:pt>
                <c:pt idx="19">
                  <c:v>301</c:v>
                </c:pt>
                <c:pt idx="20">
                  <c:v>512</c:v>
                </c:pt>
                <c:pt idx="21">
                  <c:v>297</c:v>
                </c:pt>
                <c:pt idx="22">
                  <c:v>320</c:v>
                </c:pt>
                <c:pt idx="23">
                  <c:v>1004</c:v>
                </c:pt>
                <c:pt idx="24">
                  <c:v>322</c:v>
                </c:pt>
                <c:pt idx="25">
                  <c:v>261</c:v>
                </c:pt>
                <c:pt idx="26">
                  <c:v>396</c:v>
                </c:pt>
                <c:pt idx="27">
                  <c:v>827</c:v>
                </c:pt>
                <c:pt idx="28">
                  <c:v>380</c:v>
                </c:pt>
                <c:pt idx="29">
                  <c:v>483</c:v>
                </c:pt>
                <c:pt idx="30">
                  <c:v>507</c:v>
                </c:pt>
                <c:pt idx="31">
                  <c:v>138</c:v>
                </c:pt>
                <c:pt idx="32">
                  <c:v>1018</c:v>
                </c:pt>
                <c:pt idx="33">
                  <c:v>1258</c:v>
                </c:pt>
                <c:pt idx="34">
                  <c:v>3189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0B-4F94-A5C8-D79225620C70}"/>
            </c:ext>
          </c:extLst>
        </c:ser>
        <c:ser>
          <c:idx val="2"/>
          <c:order val="2"/>
          <c:tx>
            <c:v>2019</c:v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6346026333040532E-4"/>
                  <c:y val="4.409231542114844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E0B-4F94-A5C8-D79225620C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Количество!$A$2:$A$36</c:f>
              <c:strCache>
                <c:ptCount val="35"/>
                <c:pt idx="0">
                  <c:v>Усть-Таркский </c:v>
                </c:pt>
                <c:pt idx="1">
                  <c:v>Здвинский </c:v>
                </c:pt>
                <c:pt idx="2">
                  <c:v>Баганский </c:v>
                </c:pt>
                <c:pt idx="3">
                  <c:v>Убинский </c:v>
                </c:pt>
                <c:pt idx="4">
                  <c:v>Кочковский </c:v>
                </c:pt>
                <c:pt idx="5">
                  <c:v>Доволенский </c:v>
                </c:pt>
                <c:pt idx="6">
                  <c:v>Искитимский </c:v>
                </c:pt>
                <c:pt idx="7">
                  <c:v>Карасукский </c:v>
                </c:pt>
                <c:pt idx="8">
                  <c:v>Болотнинский </c:v>
                </c:pt>
                <c:pt idx="9">
                  <c:v>Чистоозёрный </c:v>
                </c:pt>
                <c:pt idx="10">
                  <c:v>Каргатский </c:v>
                </c:pt>
                <c:pt idx="11">
                  <c:v>Мошковский </c:v>
                </c:pt>
                <c:pt idx="12">
                  <c:v>Куйбышевский </c:v>
                </c:pt>
                <c:pt idx="13">
                  <c:v>Краснозёрский </c:v>
                </c:pt>
                <c:pt idx="14">
                  <c:v>Кыштовский </c:v>
                </c:pt>
                <c:pt idx="15">
                  <c:v>г. Обь</c:v>
                </c:pt>
                <c:pt idx="16">
                  <c:v>Купинский </c:v>
                </c:pt>
                <c:pt idx="17">
                  <c:v>Чулымский </c:v>
                </c:pt>
                <c:pt idx="18">
                  <c:v>Ордынский</c:v>
                </c:pt>
                <c:pt idx="19">
                  <c:v>Коченёвский</c:v>
                </c:pt>
                <c:pt idx="20">
                  <c:v>Сузунский</c:v>
                </c:pt>
                <c:pt idx="21">
                  <c:v>Венгеровский</c:v>
                </c:pt>
                <c:pt idx="22">
                  <c:v>Северный</c:v>
                </c:pt>
                <c:pt idx="23">
                  <c:v>Татарский</c:v>
                </c:pt>
                <c:pt idx="24">
                  <c:v>Маслянинский</c:v>
                </c:pt>
                <c:pt idx="25">
                  <c:v>г. Искитим</c:v>
                </c:pt>
                <c:pt idx="26">
                  <c:v>р.п. Кольцово</c:v>
                </c:pt>
                <c:pt idx="27">
                  <c:v>Чановский</c:v>
                </c:pt>
                <c:pt idx="28">
                  <c:v>Колыванский</c:v>
                </c:pt>
                <c:pt idx="29">
                  <c:v>г. Бердск</c:v>
                </c:pt>
                <c:pt idx="30">
                  <c:v>Барабинский</c:v>
                </c:pt>
                <c:pt idx="31">
                  <c:v>Тогучинский</c:v>
                </c:pt>
                <c:pt idx="32">
                  <c:v>Новосибирский</c:v>
                </c:pt>
                <c:pt idx="33">
                  <c:v>Черепановский</c:v>
                </c:pt>
                <c:pt idx="34">
                  <c:v>г. Новосибирск</c:v>
                </c:pt>
              </c:strCache>
            </c:strRef>
          </c:cat>
          <c:val>
            <c:numRef>
              <c:f>Количество!$C$2:$C$36</c:f>
              <c:numCache>
                <c:formatCode>General</c:formatCode>
                <c:ptCount val="35"/>
                <c:pt idx="0">
                  <c:v>82</c:v>
                </c:pt>
                <c:pt idx="1">
                  <c:v>177</c:v>
                </c:pt>
                <c:pt idx="2">
                  <c:v>230</c:v>
                </c:pt>
                <c:pt idx="3">
                  <c:v>305</c:v>
                </c:pt>
                <c:pt idx="4">
                  <c:v>314</c:v>
                </c:pt>
                <c:pt idx="5">
                  <c:v>322</c:v>
                </c:pt>
                <c:pt idx="6">
                  <c:v>329</c:v>
                </c:pt>
                <c:pt idx="7">
                  <c:v>330</c:v>
                </c:pt>
                <c:pt idx="8">
                  <c:v>348</c:v>
                </c:pt>
                <c:pt idx="9">
                  <c:v>375</c:v>
                </c:pt>
                <c:pt idx="10">
                  <c:v>383</c:v>
                </c:pt>
                <c:pt idx="11">
                  <c:v>383</c:v>
                </c:pt>
                <c:pt idx="12">
                  <c:v>395</c:v>
                </c:pt>
                <c:pt idx="13">
                  <c:v>398</c:v>
                </c:pt>
                <c:pt idx="14">
                  <c:v>398</c:v>
                </c:pt>
                <c:pt idx="15">
                  <c:v>399</c:v>
                </c:pt>
                <c:pt idx="16">
                  <c:v>400</c:v>
                </c:pt>
                <c:pt idx="17">
                  <c:v>421</c:v>
                </c:pt>
                <c:pt idx="18">
                  <c:v>422</c:v>
                </c:pt>
                <c:pt idx="19">
                  <c:v>424</c:v>
                </c:pt>
                <c:pt idx="20">
                  <c:v>446</c:v>
                </c:pt>
                <c:pt idx="21">
                  <c:v>450</c:v>
                </c:pt>
                <c:pt idx="22">
                  <c:v>467</c:v>
                </c:pt>
                <c:pt idx="23">
                  <c:v>485</c:v>
                </c:pt>
                <c:pt idx="24">
                  <c:v>494</c:v>
                </c:pt>
                <c:pt idx="25">
                  <c:v>515</c:v>
                </c:pt>
                <c:pt idx="26">
                  <c:v>542</c:v>
                </c:pt>
                <c:pt idx="27">
                  <c:v>572</c:v>
                </c:pt>
                <c:pt idx="28">
                  <c:v>634</c:v>
                </c:pt>
                <c:pt idx="29">
                  <c:v>639</c:v>
                </c:pt>
                <c:pt idx="30">
                  <c:v>760</c:v>
                </c:pt>
                <c:pt idx="31">
                  <c:v>871</c:v>
                </c:pt>
                <c:pt idx="32">
                  <c:v>933</c:v>
                </c:pt>
                <c:pt idx="33">
                  <c:v>1121</c:v>
                </c:pt>
                <c:pt idx="34">
                  <c:v>1965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0B-4F94-A5C8-D79225620C7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0"/>
        <c:overlap val="100"/>
        <c:axId val="1066836816"/>
        <c:axId val="1066838896"/>
      </c:barChart>
      <c:catAx>
        <c:axId val="1066836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066838896"/>
        <c:crosses val="autoZero"/>
        <c:auto val="1"/>
        <c:lblAlgn val="ctr"/>
        <c:lblOffset val="100"/>
        <c:noMultiLvlLbl val="0"/>
      </c:catAx>
      <c:valAx>
        <c:axId val="10668388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66836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23411435951501675"/>
          <c:y val="0.94075069076514228"/>
          <c:w val="7.1011336023267105E-2"/>
          <c:h val="3.72031515242834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352789727210382E-2"/>
          <c:y val="3.5894102044217308E-2"/>
          <c:w val="0.89296041389025538"/>
          <c:h val="0.9504486753622087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'Worksheet 1'!$B$1</c:f>
              <c:strCache>
                <c:ptCount val="1"/>
                <c:pt idx="0">
                  <c:v>Кол-во респондентов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'Worksheet 1'!$A$2:$A$36</c:f>
              <c:strCache>
                <c:ptCount val="35"/>
                <c:pt idx="0">
                  <c:v>Чулымский </c:v>
                </c:pt>
                <c:pt idx="1">
                  <c:v>Кыштовский </c:v>
                </c:pt>
                <c:pt idx="2">
                  <c:v>Чистоозёрный </c:v>
                </c:pt>
                <c:pt idx="3">
                  <c:v>Усть-Таркский </c:v>
                </c:pt>
                <c:pt idx="4">
                  <c:v>Здвинский </c:v>
                </c:pt>
                <c:pt idx="5">
                  <c:v>Каргатский </c:v>
                </c:pt>
                <c:pt idx="6">
                  <c:v>г. Обь</c:v>
                </c:pt>
                <c:pt idx="7">
                  <c:v>Болотнинский </c:v>
                </c:pt>
                <c:pt idx="8">
                  <c:v>Венгеровский </c:v>
                </c:pt>
                <c:pt idx="9">
                  <c:v>Сузунский </c:v>
                </c:pt>
                <c:pt idx="10">
                  <c:v>Карасукский </c:v>
                </c:pt>
                <c:pt idx="11">
                  <c:v>Доволенский </c:v>
                </c:pt>
                <c:pt idx="12">
                  <c:v>Куйбышевский </c:v>
                </c:pt>
                <c:pt idx="13">
                  <c:v>Колыванский </c:v>
                </c:pt>
                <c:pt idx="14">
                  <c:v>Северный </c:v>
                </c:pt>
                <c:pt idx="15">
                  <c:v>Чановский </c:v>
                </c:pt>
                <c:pt idx="16">
                  <c:v>Кочковский </c:v>
                </c:pt>
                <c:pt idx="17">
                  <c:v>Баганский </c:v>
                </c:pt>
                <c:pt idx="18">
                  <c:v>г. Бердск</c:v>
                </c:pt>
                <c:pt idx="19">
                  <c:v>г. Искитим</c:v>
                </c:pt>
                <c:pt idx="20">
                  <c:v>Маслянинский </c:v>
                </c:pt>
                <c:pt idx="21">
                  <c:v>Убинский </c:v>
                </c:pt>
                <c:pt idx="22">
                  <c:v>Искитимский </c:v>
                </c:pt>
                <c:pt idx="23">
                  <c:v>Ордынский </c:v>
                </c:pt>
                <c:pt idx="24">
                  <c:v>Купинский </c:v>
                </c:pt>
                <c:pt idx="25">
                  <c:v>Мошковский </c:v>
                </c:pt>
                <c:pt idx="26">
                  <c:v>Тогучинский </c:v>
                </c:pt>
                <c:pt idx="27">
                  <c:v>р.п. Кольцово</c:v>
                </c:pt>
                <c:pt idx="28">
                  <c:v>Новосибирский </c:v>
                </c:pt>
                <c:pt idx="29">
                  <c:v>Татарский </c:v>
                </c:pt>
                <c:pt idx="30">
                  <c:v>Барабинский</c:v>
                </c:pt>
                <c:pt idx="31">
                  <c:v>Краснозёрский </c:v>
                </c:pt>
                <c:pt idx="32">
                  <c:v>Черепановский </c:v>
                </c:pt>
                <c:pt idx="33">
                  <c:v>г. Новосибирск</c:v>
                </c:pt>
                <c:pt idx="34">
                  <c:v>Коченёвский </c:v>
                </c:pt>
              </c:strCache>
            </c:strRef>
          </c:cat>
          <c:val>
            <c:numRef>
              <c:f>'Worksheet 1'!$B$2:$B$36</c:f>
              <c:numCache>
                <c:formatCode>General</c:formatCode>
                <c:ptCount val="35"/>
                <c:pt idx="0">
                  <c:v>9</c:v>
                </c:pt>
                <c:pt idx="1">
                  <c:v>14</c:v>
                </c:pt>
                <c:pt idx="2">
                  <c:v>17</c:v>
                </c:pt>
                <c:pt idx="3">
                  <c:v>28</c:v>
                </c:pt>
                <c:pt idx="4">
                  <c:v>61</c:v>
                </c:pt>
                <c:pt idx="5">
                  <c:v>75</c:v>
                </c:pt>
                <c:pt idx="6">
                  <c:v>114</c:v>
                </c:pt>
                <c:pt idx="7">
                  <c:v>114</c:v>
                </c:pt>
                <c:pt idx="8">
                  <c:v>128</c:v>
                </c:pt>
                <c:pt idx="9">
                  <c:v>134</c:v>
                </c:pt>
                <c:pt idx="10">
                  <c:v>153</c:v>
                </c:pt>
                <c:pt idx="11">
                  <c:v>170</c:v>
                </c:pt>
                <c:pt idx="12">
                  <c:v>178</c:v>
                </c:pt>
                <c:pt idx="13">
                  <c:v>211</c:v>
                </c:pt>
                <c:pt idx="14">
                  <c:v>221</c:v>
                </c:pt>
                <c:pt idx="15">
                  <c:v>224</c:v>
                </c:pt>
                <c:pt idx="16">
                  <c:v>226</c:v>
                </c:pt>
                <c:pt idx="17">
                  <c:v>240</c:v>
                </c:pt>
                <c:pt idx="18">
                  <c:v>258</c:v>
                </c:pt>
                <c:pt idx="19">
                  <c:v>260</c:v>
                </c:pt>
                <c:pt idx="20">
                  <c:v>270</c:v>
                </c:pt>
                <c:pt idx="21">
                  <c:v>368</c:v>
                </c:pt>
                <c:pt idx="22">
                  <c:v>371</c:v>
                </c:pt>
                <c:pt idx="23">
                  <c:v>395</c:v>
                </c:pt>
                <c:pt idx="24">
                  <c:v>496</c:v>
                </c:pt>
                <c:pt idx="25">
                  <c:v>525</c:v>
                </c:pt>
                <c:pt idx="26">
                  <c:v>552</c:v>
                </c:pt>
                <c:pt idx="27">
                  <c:v>561</c:v>
                </c:pt>
                <c:pt idx="28">
                  <c:v>642</c:v>
                </c:pt>
                <c:pt idx="29">
                  <c:v>741</c:v>
                </c:pt>
                <c:pt idx="30">
                  <c:v>764</c:v>
                </c:pt>
                <c:pt idx="31">
                  <c:v>1039</c:v>
                </c:pt>
                <c:pt idx="32">
                  <c:v>1086</c:v>
                </c:pt>
                <c:pt idx="33">
                  <c:v>1118</c:v>
                </c:pt>
                <c:pt idx="34">
                  <c:v>1208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3B-45F4-AB68-FCE679AA202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2"/>
        <c:axId val="1716383503"/>
        <c:axId val="1716384751"/>
      </c:barChart>
      <c:catAx>
        <c:axId val="17163835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16384751"/>
        <c:crosses val="autoZero"/>
        <c:auto val="1"/>
        <c:lblAlgn val="ctr"/>
        <c:lblOffset val="100"/>
        <c:noMultiLvlLbl val="0"/>
      </c:catAx>
      <c:valAx>
        <c:axId val="1716384751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163835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Количество!$B$39</c:f>
              <c:strCache>
                <c:ptCount val="1"/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solidFill>
                  <a:schemeClr val="accent5">
                    <a:lumMod val="75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Количество!$A$40:$A$49</c:f>
              <c:strCache>
                <c:ptCount val="10"/>
                <c:pt idx="0">
                  <c:v>г. Искитим</c:v>
                </c:pt>
                <c:pt idx="1">
                  <c:v>р.п. Кольцово</c:v>
                </c:pt>
                <c:pt idx="2">
                  <c:v>Чановский район</c:v>
                </c:pt>
                <c:pt idx="3">
                  <c:v>Колыванский район</c:v>
                </c:pt>
                <c:pt idx="4">
                  <c:v>г. Бердск</c:v>
                </c:pt>
                <c:pt idx="5">
                  <c:v>Барабинский район</c:v>
                </c:pt>
                <c:pt idx="6">
                  <c:v>Тогучинский район</c:v>
                </c:pt>
                <c:pt idx="7">
                  <c:v>Новосибирский район</c:v>
                </c:pt>
                <c:pt idx="8">
                  <c:v>Черепановский район</c:v>
                </c:pt>
                <c:pt idx="9">
                  <c:v>г. Новосибирск</c:v>
                </c:pt>
              </c:strCache>
            </c:strRef>
          </c:cat>
          <c:val>
            <c:numRef>
              <c:f>Количество!$B$40:$B$49</c:f>
              <c:numCache>
                <c:formatCode>General</c:formatCode>
                <c:ptCount val="10"/>
                <c:pt idx="0">
                  <c:v>515</c:v>
                </c:pt>
                <c:pt idx="1">
                  <c:v>542</c:v>
                </c:pt>
                <c:pt idx="2">
                  <c:v>572</c:v>
                </c:pt>
                <c:pt idx="3">
                  <c:v>634</c:v>
                </c:pt>
                <c:pt idx="4">
                  <c:v>639</c:v>
                </c:pt>
                <c:pt idx="5">
                  <c:v>760</c:v>
                </c:pt>
                <c:pt idx="6">
                  <c:v>871</c:v>
                </c:pt>
                <c:pt idx="7">
                  <c:v>933</c:v>
                </c:pt>
                <c:pt idx="8">
                  <c:v>1121</c:v>
                </c:pt>
                <c:pt idx="9">
                  <c:v>1965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35-4EA4-BE31-FB659DAE8A2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6"/>
        <c:overlap val="-25"/>
        <c:axId val="1377623279"/>
        <c:axId val="1377620367"/>
      </c:barChart>
      <c:catAx>
        <c:axId val="13776232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0" normalizeH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77620367"/>
        <c:crosses val="autoZero"/>
        <c:auto val="1"/>
        <c:lblAlgn val="ctr"/>
        <c:lblOffset val="100"/>
        <c:noMultiLvlLbl val="0"/>
      </c:catAx>
      <c:valAx>
        <c:axId val="1377620367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77623279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solidFill>
                  <a:srgbClr val="C0000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Количество!$D$40:$D$42</c:f>
              <c:strCache>
                <c:ptCount val="3"/>
                <c:pt idx="0">
                  <c:v>Баганский район</c:v>
                </c:pt>
                <c:pt idx="1">
                  <c:v>Здвинский район</c:v>
                </c:pt>
                <c:pt idx="2">
                  <c:v>Усть-Таркский район</c:v>
                </c:pt>
              </c:strCache>
            </c:strRef>
          </c:cat>
          <c:val>
            <c:numRef>
              <c:f>Количество!$E$40:$E$42</c:f>
              <c:numCache>
                <c:formatCode>General</c:formatCode>
                <c:ptCount val="3"/>
                <c:pt idx="0">
                  <c:v>230</c:v>
                </c:pt>
                <c:pt idx="1">
                  <c:v>177</c:v>
                </c:pt>
                <c:pt idx="2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76-47EA-ADC2-1B7F5FA159F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47"/>
        <c:axId val="1304377999"/>
        <c:axId val="1304368847"/>
      </c:barChart>
      <c:catAx>
        <c:axId val="1304377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0" normalizeH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04368847"/>
        <c:crosses val="autoZero"/>
        <c:auto val="1"/>
        <c:lblAlgn val="ctr"/>
        <c:lblOffset val="100"/>
        <c:noMultiLvlLbl val="0"/>
      </c:catAx>
      <c:valAx>
        <c:axId val="1304368847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04377999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ru-RU" sz="1200" b="1" i="0" baseline="0" dirty="0" smtClean="0">
                <a:effectLst/>
              </a:rPr>
              <a:t>В </a:t>
            </a:r>
            <a:r>
              <a:rPr lang="ru-RU" sz="1200" b="1" i="0" baseline="0" dirty="0">
                <a:effectLst/>
              </a:rPr>
              <a:t>среднем по </a:t>
            </a:r>
            <a:r>
              <a:rPr lang="ru-RU" sz="1200" b="1" i="0" baseline="0" dirty="0" smtClean="0">
                <a:effectLst/>
              </a:rPr>
              <a:t>Новосибирской области</a:t>
            </a:r>
            <a:endParaRPr lang="ru-RU" sz="1200" dirty="0">
              <a:effectLst/>
            </a:endParaRPr>
          </a:p>
        </c:rich>
      </c:tx>
      <c:layout>
        <c:manualLayout>
          <c:xMode val="edge"/>
          <c:yMode val="edge"/>
          <c:x val="0.19143706254860568"/>
          <c:y val="4.7950184354516173E-2"/>
        </c:manualLayout>
      </c:layout>
      <c:overlay val="0"/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b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0" baseline="0">
                <a:effectLst/>
              </a:rPr>
              <a:t>Удовлетворенность населения деятельностью главы муниципального района (городского округа)</a:t>
            </a:r>
            <a:endParaRPr lang="ru-RU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2D6-4DF5-9B93-9119C14FB477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2D6-4DF5-9B93-9119C14FB477}"/>
              </c:ext>
            </c:extLst>
          </c:dPt>
          <c:dLbls>
            <c:dLbl>
              <c:idx val="0"/>
              <c:layout>
                <c:manualLayout>
                  <c:x val="-0.13637183508118006"/>
                  <c:y val="-0.148680690045529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2D6-4DF5-9B93-9119C14FB477}"/>
                </c:ext>
              </c:extLst>
            </c:dLbl>
            <c:dLbl>
              <c:idx val="1"/>
              <c:layout>
                <c:manualLayout>
                  <c:x val="0.11210441405324269"/>
                  <c:y val="0.1026927409784172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2D6-4DF5-9B93-9119C14FB477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Лист1!$D$41:$E$41</c:f>
              <c:strCache>
                <c:ptCount val="2"/>
                <c:pt idx="0">
                  <c:v>Удовлетворены</c:v>
                </c:pt>
                <c:pt idx="1">
                  <c:v>Не удовлетворены</c:v>
                </c:pt>
              </c:strCache>
            </c:strRef>
          </c:cat>
          <c:val>
            <c:numRef>
              <c:f>Лист1!$D$42:$E$42</c:f>
              <c:numCache>
                <c:formatCode>0.0</c:formatCode>
                <c:ptCount val="2"/>
                <c:pt idx="0">
                  <c:v>73.669714285714292</c:v>
                </c:pt>
                <c:pt idx="1">
                  <c:v>26.330285714285708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2D6-4DF5-9B93-9119C14FB47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26805886534706"/>
          <c:y val="1.5446293253137382E-2"/>
          <c:w val="0.88471128379425601"/>
          <c:h val="0.9514543370181008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Лист3!$K$3:$K$37</c:f>
              <c:strCache>
                <c:ptCount val="35"/>
                <c:pt idx="0">
                  <c:v>г. Обь</c:v>
                </c:pt>
                <c:pt idx="1">
                  <c:v>г. Новосибирск</c:v>
                </c:pt>
                <c:pt idx="2">
                  <c:v>Ордынский </c:v>
                </c:pt>
                <c:pt idx="3">
                  <c:v>Новосибирский</c:v>
                </c:pt>
                <c:pt idx="4">
                  <c:v>Чулымский</c:v>
                </c:pt>
                <c:pt idx="5">
                  <c:v>Тогучинский</c:v>
                </c:pt>
                <c:pt idx="6">
                  <c:v>Коченёвский</c:v>
                </c:pt>
                <c:pt idx="7">
                  <c:v>Колыванский</c:v>
                </c:pt>
                <c:pt idx="8">
                  <c:v>г. Бердск</c:v>
                </c:pt>
                <c:pt idx="9">
                  <c:v>г. Искитим</c:v>
                </c:pt>
                <c:pt idx="10">
                  <c:v>Краснозёрский </c:v>
                </c:pt>
                <c:pt idx="11">
                  <c:v>Кочковский </c:v>
                </c:pt>
                <c:pt idx="12">
                  <c:v>Каргатский </c:v>
                </c:pt>
                <c:pt idx="13">
                  <c:v>Венгеровский </c:v>
                </c:pt>
                <c:pt idx="14">
                  <c:v>Северный </c:v>
                </c:pt>
                <c:pt idx="15">
                  <c:v>Черепановский </c:v>
                </c:pt>
                <c:pt idx="16">
                  <c:v>Чановский </c:v>
                </c:pt>
                <c:pt idx="17">
                  <c:v>Мошковский </c:v>
                </c:pt>
                <c:pt idx="18">
                  <c:v>Чистоозёрный </c:v>
                </c:pt>
                <c:pt idx="19">
                  <c:v>Барабинский </c:v>
                </c:pt>
                <c:pt idx="20">
                  <c:v>Кыштовский</c:v>
                </c:pt>
                <c:pt idx="21">
                  <c:v>Баганский </c:v>
                </c:pt>
                <c:pt idx="22">
                  <c:v>Болотнинский </c:v>
                </c:pt>
                <c:pt idx="23">
                  <c:v>Купинский </c:v>
                </c:pt>
                <c:pt idx="24">
                  <c:v>Татарский </c:v>
                </c:pt>
                <c:pt idx="25">
                  <c:v>Маслянинский </c:v>
                </c:pt>
                <c:pt idx="26">
                  <c:v>Доволенский </c:v>
                </c:pt>
                <c:pt idx="27">
                  <c:v>Усть-Таркский </c:v>
                </c:pt>
                <c:pt idx="28">
                  <c:v>Куйбышевский </c:v>
                </c:pt>
                <c:pt idx="29">
                  <c:v>Здвинский </c:v>
                </c:pt>
                <c:pt idx="30">
                  <c:v>Карасукский</c:v>
                </c:pt>
                <c:pt idx="31">
                  <c:v>Искитимский </c:v>
                </c:pt>
                <c:pt idx="32">
                  <c:v>р.п. Кольцово</c:v>
                </c:pt>
                <c:pt idx="33">
                  <c:v>Убинский </c:v>
                </c:pt>
                <c:pt idx="34">
                  <c:v>Сузунский </c:v>
                </c:pt>
              </c:strCache>
            </c:strRef>
          </c:cat>
          <c:val>
            <c:numRef>
              <c:f>Лист3!$L$3:$L$37</c:f>
              <c:numCache>
                <c:formatCode>General</c:formatCode>
                <c:ptCount val="35"/>
                <c:pt idx="0">
                  <c:v>52.13</c:v>
                </c:pt>
                <c:pt idx="1">
                  <c:v>60.71</c:v>
                </c:pt>
                <c:pt idx="2">
                  <c:v>61.61</c:v>
                </c:pt>
                <c:pt idx="3">
                  <c:v>62.81</c:v>
                </c:pt>
                <c:pt idx="4">
                  <c:v>64.849999999999994</c:v>
                </c:pt>
                <c:pt idx="5">
                  <c:v>65.44</c:v>
                </c:pt>
                <c:pt idx="6">
                  <c:v>66.040000000000006</c:v>
                </c:pt>
                <c:pt idx="7">
                  <c:v>67.19</c:v>
                </c:pt>
                <c:pt idx="8">
                  <c:v>68.7</c:v>
                </c:pt>
                <c:pt idx="9">
                  <c:v>70.489999999999995</c:v>
                </c:pt>
                <c:pt idx="10">
                  <c:v>70.849999999999994</c:v>
                </c:pt>
                <c:pt idx="11">
                  <c:v>71.66</c:v>
                </c:pt>
                <c:pt idx="12">
                  <c:v>72.06</c:v>
                </c:pt>
                <c:pt idx="13">
                  <c:v>75.56</c:v>
                </c:pt>
                <c:pt idx="14">
                  <c:v>76.23</c:v>
                </c:pt>
                <c:pt idx="15">
                  <c:v>76.27</c:v>
                </c:pt>
                <c:pt idx="16">
                  <c:v>76.75</c:v>
                </c:pt>
                <c:pt idx="17">
                  <c:v>76.760000000000005</c:v>
                </c:pt>
                <c:pt idx="18">
                  <c:v>77.33</c:v>
                </c:pt>
                <c:pt idx="19">
                  <c:v>77.5</c:v>
                </c:pt>
                <c:pt idx="20">
                  <c:v>78.64</c:v>
                </c:pt>
                <c:pt idx="21">
                  <c:v>79.13</c:v>
                </c:pt>
                <c:pt idx="22">
                  <c:v>82.47</c:v>
                </c:pt>
                <c:pt idx="23">
                  <c:v>82.75</c:v>
                </c:pt>
                <c:pt idx="24">
                  <c:v>83.71</c:v>
                </c:pt>
                <c:pt idx="25">
                  <c:v>83.81</c:v>
                </c:pt>
                <c:pt idx="26">
                  <c:v>84.47</c:v>
                </c:pt>
                <c:pt idx="27">
                  <c:v>85.37</c:v>
                </c:pt>
                <c:pt idx="28">
                  <c:v>86.58</c:v>
                </c:pt>
                <c:pt idx="29">
                  <c:v>88.14</c:v>
                </c:pt>
                <c:pt idx="30">
                  <c:v>88.79</c:v>
                </c:pt>
                <c:pt idx="31">
                  <c:v>89.36</c:v>
                </c:pt>
                <c:pt idx="32">
                  <c:v>89.85</c:v>
                </c:pt>
                <c:pt idx="33">
                  <c:v>94.1</c:v>
                </c:pt>
                <c:pt idx="34">
                  <c:v>97.98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5D-4954-92AB-060683D01C7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3"/>
        <c:overlap val="-25"/>
        <c:axId val="1304387983"/>
        <c:axId val="1304377167"/>
      </c:barChart>
      <c:catAx>
        <c:axId val="130438798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04377167"/>
        <c:crosses val="autoZero"/>
        <c:auto val="0"/>
        <c:lblAlgn val="ctr"/>
        <c:lblOffset val="100"/>
        <c:noMultiLvlLbl val="0"/>
      </c:catAx>
      <c:valAx>
        <c:axId val="130437716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043879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Лист3!$A$42:$A$76</c:f>
              <c:strCache>
                <c:ptCount val="35"/>
                <c:pt idx="0">
                  <c:v>Ордынский </c:v>
                </c:pt>
                <c:pt idx="1">
                  <c:v>Барабинский</c:v>
                </c:pt>
                <c:pt idx="2">
                  <c:v>Чулымский </c:v>
                </c:pt>
                <c:pt idx="3">
                  <c:v>г. Новосибирск</c:v>
                </c:pt>
                <c:pt idx="4">
                  <c:v>г. Бердск</c:v>
                </c:pt>
                <c:pt idx="5">
                  <c:v>Венгеровский</c:v>
                </c:pt>
                <c:pt idx="6">
                  <c:v>Купинский</c:v>
                </c:pt>
                <c:pt idx="7">
                  <c:v>Чановский</c:v>
                </c:pt>
                <c:pt idx="8">
                  <c:v>г. Обь</c:v>
                </c:pt>
                <c:pt idx="9">
                  <c:v>Каргатский </c:v>
                </c:pt>
                <c:pt idx="10">
                  <c:v>г. Искитим</c:v>
                </c:pt>
                <c:pt idx="11">
                  <c:v>Чистоозёрный </c:v>
                </c:pt>
                <c:pt idx="12">
                  <c:v>Краснозёрский </c:v>
                </c:pt>
                <c:pt idx="13">
                  <c:v>Колыванский </c:v>
                </c:pt>
                <c:pt idx="14">
                  <c:v>Баганский </c:v>
                </c:pt>
                <c:pt idx="15">
                  <c:v>Тогучинский </c:v>
                </c:pt>
                <c:pt idx="16">
                  <c:v>Черепановский</c:v>
                </c:pt>
                <c:pt idx="17">
                  <c:v>Кыштовский </c:v>
                </c:pt>
                <c:pt idx="18">
                  <c:v>Татарский </c:v>
                </c:pt>
                <c:pt idx="19">
                  <c:v>Кочковский </c:v>
                </c:pt>
                <c:pt idx="20">
                  <c:v>Мошковский </c:v>
                </c:pt>
                <c:pt idx="21">
                  <c:v>Коченёвский </c:v>
                </c:pt>
                <c:pt idx="22">
                  <c:v>Новосибирский </c:v>
                </c:pt>
                <c:pt idx="23">
                  <c:v>Куйбышевский </c:v>
                </c:pt>
                <c:pt idx="24">
                  <c:v>Доволенский </c:v>
                </c:pt>
                <c:pt idx="25">
                  <c:v>Маслянинский </c:v>
                </c:pt>
                <c:pt idx="26">
                  <c:v>Искитимский </c:v>
                </c:pt>
                <c:pt idx="27">
                  <c:v>Болотнинский </c:v>
                </c:pt>
                <c:pt idx="28">
                  <c:v>Карасукский </c:v>
                </c:pt>
                <c:pt idx="29">
                  <c:v>Здвинский </c:v>
                </c:pt>
                <c:pt idx="30">
                  <c:v>Усть-Таркский </c:v>
                </c:pt>
                <c:pt idx="31">
                  <c:v>Северный </c:v>
                </c:pt>
                <c:pt idx="32">
                  <c:v>Убинский </c:v>
                </c:pt>
                <c:pt idx="33">
                  <c:v>р.п. Кольцово</c:v>
                </c:pt>
                <c:pt idx="34">
                  <c:v>Сузунский</c:v>
                </c:pt>
              </c:strCache>
            </c:strRef>
          </c:cat>
          <c:val>
            <c:numRef>
              <c:f>Лист3!$B$42:$B$76</c:f>
              <c:numCache>
                <c:formatCode>General</c:formatCode>
                <c:ptCount val="35"/>
                <c:pt idx="0">
                  <c:v>25.12</c:v>
                </c:pt>
                <c:pt idx="1">
                  <c:v>25.39</c:v>
                </c:pt>
                <c:pt idx="2">
                  <c:v>30.64</c:v>
                </c:pt>
                <c:pt idx="3">
                  <c:v>30.74</c:v>
                </c:pt>
                <c:pt idx="4">
                  <c:v>31.61</c:v>
                </c:pt>
                <c:pt idx="5">
                  <c:v>32.44</c:v>
                </c:pt>
                <c:pt idx="6">
                  <c:v>34</c:v>
                </c:pt>
                <c:pt idx="7">
                  <c:v>34.619999999999997</c:v>
                </c:pt>
                <c:pt idx="8">
                  <c:v>34.840000000000003</c:v>
                </c:pt>
                <c:pt idx="9">
                  <c:v>36.03</c:v>
                </c:pt>
                <c:pt idx="10">
                  <c:v>37.090000000000003</c:v>
                </c:pt>
                <c:pt idx="11">
                  <c:v>37.6</c:v>
                </c:pt>
                <c:pt idx="12">
                  <c:v>37.94</c:v>
                </c:pt>
                <c:pt idx="13">
                  <c:v>38.49</c:v>
                </c:pt>
                <c:pt idx="14">
                  <c:v>40.43</c:v>
                </c:pt>
                <c:pt idx="15">
                  <c:v>41.91</c:v>
                </c:pt>
                <c:pt idx="16">
                  <c:v>41.93</c:v>
                </c:pt>
                <c:pt idx="17">
                  <c:v>42.71</c:v>
                </c:pt>
                <c:pt idx="18">
                  <c:v>46.6</c:v>
                </c:pt>
                <c:pt idx="19">
                  <c:v>47.13</c:v>
                </c:pt>
                <c:pt idx="20">
                  <c:v>47.52</c:v>
                </c:pt>
                <c:pt idx="21">
                  <c:v>51.89</c:v>
                </c:pt>
                <c:pt idx="22">
                  <c:v>53.7</c:v>
                </c:pt>
                <c:pt idx="23">
                  <c:v>56.46</c:v>
                </c:pt>
                <c:pt idx="24">
                  <c:v>64.91</c:v>
                </c:pt>
                <c:pt idx="25">
                  <c:v>66.19</c:v>
                </c:pt>
                <c:pt idx="26">
                  <c:v>66.87</c:v>
                </c:pt>
                <c:pt idx="27">
                  <c:v>67.819999999999993</c:v>
                </c:pt>
                <c:pt idx="28">
                  <c:v>70.61</c:v>
                </c:pt>
                <c:pt idx="29">
                  <c:v>71.75</c:v>
                </c:pt>
                <c:pt idx="30">
                  <c:v>71.95</c:v>
                </c:pt>
                <c:pt idx="31">
                  <c:v>74.52</c:v>
                </c:pt>
                <c:pt idx="32">
                  <c:v>86.89</c:v>
                </c:pt>
                <c:pt idx="33">
                  <c:v>92.99</c:v>
                </c:pt>
                <c:pt idx="34">
                  <c:v>94.62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48-42EE-BD8C-C84DD60AE34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0"/>
        <c:overlap val="-25"/>
        <c:axId val="1304368015"/>
        <c:axId val="1304384655"/>
      </c:barChart>
      <c:catAx>
        <c:axId val="13043680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04384655"/>
        <c:crosses val="autoZero"/>
        <c:auto val="1"/>
        <c:lblAlgn val="ctr"/>
        <c:lblOffset val="100"/>
        <c:noMultiLvlLbl val="0"/>
      </c:catAx>
      <c:valAx>
        <c:axId val="130438465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043680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275602133673459"/>
          <c:y val="3.013900556876609E-2"/>
          <c:w val="0.87609872351845464"/>
          <c:h val="0.95263870553479613"/>
        </c:manualLayout>
      </c:layout>
      <c:barChart>
        <c:barDir val="bar"/>
        <c:grouping val="clustered"/>
        <c:varyColors val="0"/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2"/>
        <c:axId val="478826720"/>
        <c:axId val="478827968"/>
      </c:barChart>
      <c:catAx>
        <c:axId val="4788267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78827968"/>
        <c:crosses val="autoZero"/>
        <c:auto val="1"/>
        <c:lblAlgn val="ctr"/>
        <c:lblOffset val="100"/>
        <c:noMultiLvlLbl val="0"/>
      </c:catAx>
      <c:valAx>
        <c:axId val="4788279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78826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Лист2!$A$46:$A$80</c:f>
              <c:strCache>
                <c:ptCount val="35"/>
                <c:pt idx="0">
                  <c:v>Ордынский </c:v>
                </c:pt>
                <c:pt idx="1">
                  <c:v>Кыштовский </c:v>
                </c:pt>
                <c:pt idx="2">
                  <c:v>Мошковский </c:v>
                </c:pt>
                <c:pt idx="3">
                  <c:v>Чулымский </c:v>
                </c:pt>
                <c:pt idx="4">
                  <c:v>Кочковский </c:v>
                </c:pt>
                <c:pt idx="5">
                  <c:v>Тогучинский </c:v>
                </c:pt>
                <c:pt idx="6">
                  <c:v>Колыванский </c:v>
                </c:pt>
                <c:pt idx="7">
                  <c:v>Новосибирский </c:v>
                </c:pt>
                <c:pt idx="8">
                  <c:v>Баганский </c:v>
                </c:pt>
                <c:pt idx="9">
                  <c:v>Венгеровский </c:v>
                </c:pt>
                <c:pt idx="10">
                  <c:v>Краснозёрский </c:v>
                </c:pt>
                <c:pt idx="11">
                  <c:v>Коченёвский </c:v>
                </c:pt>
                <c:pt idx="12">
                  <c:v>Усть-Таркский </c:v>
                </c:pt>
                <c:pt idx="13">
                  <c:v>г. Бердск</c:v>
                </c:pt>
                <c:pt idx="14">
                  <c:v>Северный </c:v>
                </c:pt>
                <c:pt idx="15">
                  <c:v>г.Новосибирск</c:v>
                </c:pt>
                <c:pt idx="16">
                  <c:v>Чановский </c:v>
                </c:pt>
                <c:pt idx="17">
                  <c:v>Купинский </c:v>
                </c:pt>
                <c:pt idx="18">
                  <c:v>Барабинский </c:v>
                </c:pt>
                <c:pt idx="19">
                  <c:v>Черепановский </c:v>
                </c:pt>
                <c:pt idx="20">
                  <c:v>г. Обь</c:v>
                </c:pt>
                <c:pt idx="21">
                  <c:v>Доволенский </c:v>
                </c:pt>
                <c:pt idx="22">
                  <c:v>Чистоозёрный </c:v>
                </c:pt>
                <c:pt idx="23">
                  <c:v>Маслянинский </c:v>
                </c:pt>
                <c:pt idx="24">
                  <c:v>Болотнинский </c:v>
                </c:pt>
                <c:pt idx="25">
                  <c:v>Каргатский </c:v>
                </c:pt>
                <c:pt idx="26">
                  <c:v>Куйбышевский </c:v>
                </c:pt>
                <c:pt idx="27">
                  <c:v>г. Искитим</c:v>
                </c:pt>
                <c:pt idx="28">
                  <c:v>Здвинский </c:v>
                </c:pt>
                <c:pt idx="29">
                  <c:v>Искитимский </c:v>
                </c:pt>
                <c:pt idx="30">
                  <c:v>Карасукский </c:v>
                </c:pt>
                <c:pt idx="31">
                  <c:v>Татарский </c:v>
                </c:pt>
                <c:pt idx="32">
                  <c:v>Убинский </c:v>
                </c:pt>
                <c:pt idx="33">
                  <c:v>р.п. Кольцово</c:v>
                </c:pt>
                <c:pt idx="34">
                  <c:v>Сузунский </c:v>
                </c:pt>
              </c:strCache>
            </c:strRef>
          </c:cat>
          <c:val>
            <c:numRef>
              <c:f>Лист2!$B$46:$B$80</c:f>
              <c:numCache>
                <c:formatCode>0.00</c:formatCode>
                <c:ptCount val="35"/>
                <c:pt idx="0">
                  <c:v>59.892499999999998</c:v>
                </c:pt>
                <c:pt idx="1">
                  <c:v>62.247500000000002</c:v>
                </c:pt>
                <c:pt idx="2">
                  <c:v>65.207499999999996</c:v>
                </c:pt>
                <c:pt idx="3">
                  <c:v>65.4375</c:v>
                </c:pt>
                <c:pt idx="4">
                  <c:v>66.64</c:v>
                </c:pt>
                <c:pt idx="5">
                  <c:v>67.537499999999994</c:v>
                </c:pt>
                <c:pt idx="6">
                  <c:v>69.282499999999999</c:v>
                </c:pt>
                <c:pt idx="7">
                  <c:v>70.42</c:v>
                </c:pt>
                <c:pt idx="8">
                  <c:v>71.414999999999992</c:v>
                </c:pt>
                <c:pt idx="9">
                  <c:v>72.222499999999997</c:v>
                </c:pt>
                <c:pt idx="10">
                  <c:v>72.234999999999999</c:v>
                </c:pt>
                <c:pt idx="11">
                  <c:v>72.642499999999998</c:v>
                </c:pt>
                <c:pt idx="12">
                  <c:v>73.477499999999992</c:v>
                </c:pt>
                <c:pt idx="13">
                  <c:v>73.517499999999984</c:v>
                </c:pt>
                <c:pt idx="14">
                  <c:v>74.357500000000002</c:v>
                </c:pt>
                <c:pt idx="15">
                  <c:v>74.745000000000005</c:v>
                </c:pt>
                <c:pt idx="16">
                  <c:v>75.349999999999994</c:v>
                </c:pt>
                <c:pt idx="17">
                  <c:v>75.4375</c:v>
                </c:pt>
                <c:pt idx="18">
                  <c:v>75.69250000000001</c:v>
                </c:pt>
                <c:pt idx="19">
                  <c:v>76.607500000000002</c:v>
                </c:pt>
                <c:pt idx="20">
                  <c:v>76.692499999999995</c:v>
                </c:pt>
                <c:pt idx="21">
                  <c:v>76.864999999999995</c:v>
                </c:pt>
                <c:pt idx="22">
                  <c:v>77.2</c:v>
                </c:pt>
                <c:pt idx="23">
                  <c:v>79.557500000000005</c:v>
                </c:pt>
                <c:pt idx="24">
                  <c:v>80.962500000000006</c:v>
                </c:pt>
                <c:pt idx="25">
                  <c:v>81.265000000000001</c:v>
                </c:pt>
                <c:pt idx="26">
                  <c:v>82.532499999999999</c:v>
                </c:pt>
                <c:pt idx="27">
                  <c:v>82.715000000000003</c:v>
                </c:pt>
                <c:pt idx="28">
                  <c:v>83.477499999999992</c:v>
                </c:pt>
                <c:pt idx="29">
                  <c:v>83.965000000000003</c:v>
                </c:pt>
                <c:pt idx="30">
                  <c:v>84.245000000000005</c:v>
                </c:pt>
                <c:pt idx="31">
                  <c:v>85</c:v>
                </c:pt>
                <c:pt idx="32">
                  <c:v>85.41</c:v>
                </c:pt>
                <c:pt idx="33">
                  <c:v>87.960000000000008</c:v>
                </c:pt>
                <c:pt idx="34">
                  <c:v>95.122500000000002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EF-492E-B8C4-B2D410997A4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0"/>
        <c:overlap val="-25"/>
        <c:axId val="917173888"/>
        <c:axId val="917175968"/>
      </c:barChart>
      <c:catAx>
        <c:axId val="9171738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917175968"/>
        <c:crosses val="autoZero"/>
        <c:auto val="1"/>
        <c:lblAlgn val="ctr"/>
        <c:lblOffset val="100"/>
        <c:noMultiLvlLbl val="0"/>
      </c:catAx>
      <c:valAx>
        <c:axId val="917175968"/>
        <c:scaling>
          <c:orientation val="minMax"/>
        </c:scaling>
        <c:delete val="1"/>
        <c:axPos val="b"/>
        <c:numFmt formatCode="0.00" sourceLinked="1"/>
        <c:majorTickMark val="none"/>
        <c:minorTickMark val="none"/>
        <c:tickLblPos val="nextTo"/>
        <c:crossAx val="917173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02DE17-EDD5-4318-B68F-1CF33FE1BF57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soft" dir="t">
            <a:rot lat="0" lon="0" rev="0"/>
          </a:lightRig>
        </a:scene3d>
      </dgm:spPr>
      <dgm:t>
        <a:bodyPr/>
        <a:lstStyle/>
        <a:p>
          <a:endParaRPr lang="ru-RU"/>
        </a:p>
      </dgm:t>
    </dgm:pt>
    <dgm:pt modelId="{43243A75-6E71-442C-B2A3-400B6A6AF8E1}">
      <dgm:prSet phldrT="[Текст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0" dirty="0" smtClean="0">
              <a:latin typeface="Arial" panose="020B0604020202020204" pitchFamily="34" charset="0"/>
              <a:cs typeface="Arial" panose="020B0604020202020204" pitchFamily="34" charset="0"/>
            </a:rPr>
            <a:t>1 этап. Проведение интернет-опроса </a:t>
          </a:r>
          <a:r>
            <a:rPr lang="ru-RU" sz="1600" b="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(1 января - 31 декабря)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b="0" dirty="0" smtClean="0">
              <a:latin typeface="Arial" panose="020B0604020202020204" pitchFamily="34" charset="0"/>
              <a:cs typeface="Arial" panose="020B0604020202020204" pitchFamily="34" charset="0"/>
            </a:rPr>
            <a:t>Муниципальные районы и городские округа Новосибирской области</a:t>
          </a:r>
        </a:p>
      </dgm:t>
    </dgm:pt>
    <dgm:pt modelId="{1222A3F7-3C24-4917-9C38-D41688D603B3}" type="parTrans" cxnId="{15B70F5A-8505-4225-A423-E94398351CB4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B12A2F-77F8-42AA-880B-5045D64D03C4}" type="sibTrans" cxnId="{15B70F5A-8505-4225-A423-E94398351CB4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8D7AE1-4530-4B30-88B7-E6948C333E0B}">
      <dgm:prSet phldrT="[Текст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200" baseline="0" dirty="0" smtClean="0">
              <a:latin typeface="Arial" panose="020B0604020202020204" pitchFamily="34" charset="0"/>
              <a:cs typeface="Arial" panose="020B0604020202020204" pitchFamily="34" charset="0"/>
            </a:rPr>
            <a:t>реализация комплекса мер по</a:t>
          </a:r>
          <a:endParaRPr lang="en-US" sz="1200" baseline="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200" baseline="0" dirty="0" smtClean="0">
              <a:latin typeface="Arial" panose="020B0604020202020204" pitchFamily="34" charset="0"/>
              <a:cs typeface="Arial" panose="020B0604020202020204" pitchFamily="34" charset="0"/>
            </a:rPr>
            <a:t>привлечению населения</a:t>
          </a:r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	</a:t>
          </a:r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E928C3-8C43-4F12-897F-DC37E2994830}" type="parTrans" cxnId="{243C121B-46AF-46E6-9F32-DE4146FCB7B9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3C0C94-1FEA-475B-8427-D5A251CCC716}" type="sibTrans" cxnId="{243C121B-46AF-46E6-9F32-DE4146FCB7B9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2F1FBB-D517-4B9B-90DD-4EEEE839D65F}">
      <dgm:prSet phldrT="[Текст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информационное сопровождение опроса</a:t>
          </a:r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10CD5D-6771-4FF7-9E87-91A056A23DD5}" type="parTrans" cxnId="{BD66776C-DFC1-4DD0-AEA2-C2F88CA9215C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C971C9-D337-4DDE-944B-19306C43AF0C}" type="sibTrans" cxnId="{BD66776C-DFC1-4DD0-AEA2-C2F88CA9215C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E2D02A-2266-45A4-AAEA-CC1A4D245A06}">
      <dgm:prSet phldrT="[Текст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ru-RU" sz="1600" b="0" dirty="0" smtClean="0">
              <a:latin typeface="Arial" panose="020B0604020202020204" pitchFamily="34" charset="0"/>
              <a:cs typeface="Arial" panose="020B0604020202020204" pitchFamily="34" charset="0"/>
            </a:rPr>
            <a:t>2 этап. Подведение итогов проведенного интернет-опроса Минэкономразвития НСО</a:t>
          </a:r>
          <a:endParaRPr lang="ru-RU" sz="16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7FABE6-C925-41DF-B84B-B9675B377EC6}" type="parTrans" cxnId="{0D71CA72-D641-4709-90BB-6354C4D1C236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ADFA82-9B42-4DF0-8A04-58F5A392DF9B}" type="sibTrans" cxnId="{0D71CA72-D641-4709-90BB-6354C4D1C236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426F1B-7A06-44BF-808E-336087FE31D6}">
      <dgm:prSet phldrT="[Текст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подведение итогов опроса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200" b="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до 15 июля (1 полугодие), 20 января</a:t>
          </a:r>
          <a:endParaRPr lang="ru-RU" sz="1200" b="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916EDF-DCAD-4ABB-90FC-70CA5648AF45}" type="parTrans" cxnId="{CC6FE451-C79F-49DA-8F36-66911D8D3E7B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77E520-A9B1-4084-A243-A8141E656A55}" type="sibTrans" cxnId="{CC6FE451-C79F-49DA-8F36-66911D8D3E7B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FB5C58-7DA0-484A-8576-28F7BC1A6085}">
      <dgm:prSet phldrT="[Текст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размещение результатов опроса</a:t>
          </a:r>
          <a:r>
            <a:rPr lang="en-US" sz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на сайте Правительства Новосибирской области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200" b="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до 1 февраля</a:t>
          </a:r>
          <a:endParaRPr lang="ru-RU" sz="1200" b="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00A992-43B8-4853-9555-E4B0F330ECE8}" type="parTrans" cxnId="{B9294B49-D9D0-4E37-88EA-43D958645F31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C47F4E-9FEB-4FAF-95DA-FE63836167DC}" type="sibTrans" cxnId="{B9294B49-D9D0-4E37-88EA-43D958645F31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5D2F50-F62C-4335-8167-2D5BFA9482C2}">
      <dgm:prSet phldrT="[Текст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0" dirty="0" smtClean="0">
              <a:latin typeface="Arial" panose="020B0604020202020204" pitchFamily="34" charset="0"/>
              <a:cs typeface="Arial" panose="020B0604020202020204" pitchFamily="34" charset="0"/>
            </a:rPr>
            <a:t>3 этап. Проведение дополнительного социологического исследования альтернативным методом департаментом информационной политики Новосибирской области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b="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до 1 апреля</a:t>
          </a:r>
          <a:endParaRPr lang="ru-RU" sz="1600" b="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92F007-4173-40FD-B027-E66B53017564}" type="parTrans" cxnId="{CE97243D-29FE-4BB5-A89D-2837C81F9FA8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587076-7BBF-4433-9D9F-EAA796EBE642}" type="sibTrans" cxnId="{CE97243D-29FE-4BB5-A89D-2837C81F9FA8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C2103F-58FD-49BC-A435-4FE19BC799D5}">
      <dgm:prSet phldrT="[Текст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размещение баннер-ссылки на сайте муниципальных образований</a:t>
          </a:r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D020F3-580F-4322-8502-D6E4DFA1B389}" type="parTrans" cxnId="{BB39F520-B3BF-431A-B590-C31DD69A5C4D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BDC696-9E16-47F9-A4A0-624146698329}" type="sibTrans" cxnId="{BB39F520-B3BF-431A-B590-C31DD69A5C4D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2CCF1C-30FD-4545-87A7-BA303448C3F0}">
      <dgm:prSet phldrT="[Текст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>
            <a:spcAft>
              <a:spcPts val="0"/>
            </a:spcAft>
          </a:pPr>
          <a:r>
            <a:rPr lang="ru-RU" sz="1800" b="0" dirty="0" smtClean="0">
              <a:latin typeface="Arial" panose="020B0604020202020204" pitchFamily="34" charset="0"/>
              <a:cs typeface="Arial" panose="020B0604020202020204" pitchFamily="34" charset="0"/>
            </a:rPr>
            <a:t>4 этап.  Рассмотрение результатов  интернет – опроса на заседании Экспертной комиссии </a:t>
          </a:r>
        </a:p>
        <a:p>
          <a:pPr>
            <a:spcAft>
              <a:spcPts val="0"/>
            </a:spcAft>
          </a:pPr>
          <a:r>
            <a:rPr lang="ru-RU" sz="1800" b="0" dirty="0" smtClean="0">
              <a:latin typeface="Arial" panose="020B0604020202020204" pitchFamily="34" charset="0"/>
              <a:cs typeface="Arial" panose="020B0604020202020204" pitchFamily="34" charset="0"/>
            </a:rPr>
            <a:t>при Губернаторе Новосибирской области </a:t>
          </a:r>
          <a:r>
            <a:rPr lang="ru-RU" sz="1800" b="0" u="none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до 1 августа</a:t>
          </a:r>
          <a:endParaRPr lang="ru-RU" sz="1800" b="0" u="none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DC31D3-9E3F-4665-B668-30E90AAC126D}" type="parTrans" cxnId="{1F099ACB-75E0-446F-BDA5-D8CACA5D43F7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755AE5-39F7-460A-8D0E-847558C75DB5}" type="sibTrans" cxnId="{1F099ACB-75E0-446F-BDA5-D8CACA5D43F7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8D2C0C-0157-4B4D-AAC2-CA7841A7EC04}">
      <dgm:prSet phldrT="[Текст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анализ результатов, расчет пороговых значений </a:t>
          </a:r>
        </a:p>
        <a:p>
          <a:r>
            <a:rPr lang="ru-RU" sz="1200" b="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до 15 марта</a:t>
          </a:r>
          <a:endParaRPr lang="ru-RU" sz="1200" b="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96231B-98F6-4CDA-A82B-DC91497AB9C1}" type="parTrans" cxnId="{A81A91EF-0658-442F-9975-BB623A10ED82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803F12-D75E-498C-8988-334CA2B68480}" type="sibTrans" cxnId="{A81A91EF-0658-442F-9975-BB623A10ED82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49E439-079E-425F-8C45-3D8C6C594D0D}" type="pres">
      <dgm:prSet presAssocID="{3D02DE17-EDD5-4318-B68F-1CF33FE1BF5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795276-C828-47FE-9A21-B48D586824EA}" type="pres">
      <dgm:prSet presAssocID="{5C2CCF1C-30FD-4545-87A7-BA303448C3F0}" presName="boxAndChildren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40C08B1B-F87F-4E40-BD32-7DB74DE5D0D2}" type="pres">
      <dgm:prSet presAssocID="{5C2CCF1C-30FD-4545-87A7-BA303448C3F0}" presName="parentTextBox" presStyleLbl="node1" presStyleIdx="0" presStyleCnt="4" custLinFactNeighborX="39" custLinFactNeighborY="3441"/>
      <dgm:spPr/>
      <dgm:t>
        <a:bodyPr/>
        <a:lstStyle/>
        <a:p>
          <a:endParaRPr lang="ru-RU"/>
        </a:p>
      </dgm:t>
    </dgm:pt>
    <dgm:pt modelId="{A71D4C50-67F6-4E02-B6B9-250C58D982B3}" type="pres">
      <dgm:prSet presAssocID="{EB587076-7BBF-4433-9D9F-EAA796EBE642}" presName="sp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DCD0DCAD-A5D4-434B-B39D-132C4D92C68A}" type="pres">
      <dgm:prSet presAssocID="{215D2F50-F62C-4335-8167-2D5BFA9482C2}" presName="arrowAndChildren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466A9650-9305-42F1-A5CE-A58AD2A1B233}" type="pres">
      <dgm:prSet presAssocID="{215D2F50-F62C-4335-8167-2D5BFA9482C2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D9E27AF2-4624-4AF2-B70D-43EF3C4C66CD}" type="pres">
      <dgm:prSet presAssocID="{FDADFA82-9B42-4DF0-8A04-58F5A392DF9B}" presName="sp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FD03A757-F9AB-46F0-A136-2A2760F577DF}" type="pres">
      <dgm:prSet presAssocID="{64E2D02A-2266-45A4-AAEA-CC1A4D245A06}" presName="arrowAndChildren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D51BC5DD-110B-482C-9198-05924119DA23}" type="pres">
      <dgm:prSet presAssocID="{64E2D02A-2266-45A4-AAEA-CC1A4D245A06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E104D37E-1890-4713-944D-406858539AEA}" type="pres">
      <dgm:prSet presAssocID="{64E2D02A-2266-45A4-AAEA-CC1A4D245A06}" presName="arrow" presStyleLbl="node1" presStyleIdx="2" presStyleCnt="4" custLinFactNeighborX="34921" custLinFactNeighborY="-896"/>
      <dgm:spPr/>
      <dgm:t>
        <a:bodyPr/>
        <a:lstStyle/>
        <a:p>
          <a:endParaRPr lang="ru-RU"/>
        </a:p>
      </dgm:t>
    </dgm:pt>
    <dgm:pt modelId="{5FE297DD-ED93-4105-9485-6164EF29ED29}" type="pres">
      <dgm:prSet presAssocID="{64E2D02A-2266-45A4-AAEA-CC1A4D245A06}" presName="descendantArrow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81523AFA-0448-4ABB-B55E-43366A1A3086}" type="pres">
      <dgm:prSet presAssocID="{1C426F1B-7A06-44BF-808E-336087FE31D6}" presName="childTextArrow" presStyleLbl="fgAccFollowNode1" presStyleIdx="0" presStyleCnt="6" custScaleY="1206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26807B-5DB7-45CF-8DA0-FF0889264AFA}" type="pres">
      <dgm:prSet presAssocID="{16FB5C58-7DA0-484A-8576-28F7BC1A6085}" presName="childTextArrow" presStyleLbl="fgAccFollowNode1" presStyleIdx="1" presStyleCnt="6" custScaleX="107695" custScaleY="1206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191668-FF6D-4906-87C6-3B00DD7F3AF0}" type="pres">
      <dgm:prSet presAssocID="{E88D2C0C-0157-4B4D-AAC2-CA7841A7EC04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68A7F1-6629-4DC2-81BC-052CACDDDF9E}" type="pres">
      <dgm:prSet presAssocID="{85B12A2F-77F8-42AA-880B-5045D64D03C4}" presName="sp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B4ECF024-4A52-4152-B0F2-2A9E15CF6AC8}" type="pres">
      <dgm:prSet presAssocID="{43243A75-6E71-442C-B2A3-400B6A6AF8E1}" presName="arrowAndChildren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1F4DA52F-2029-42D3-9CC7-D65E0228E77B}" type="pres">
      <dgm:prSet presAssocID="{43243A75-6E71-442C-B2A3-400B6A6AF8E1}" presName="parentTextArrow" presStyleLbl="node1" presStyleIdx="2" presStyleCnt="4"/>
      <dgm:spPr/>
      <dgm:t>
        <a:bodyPr/>
        <a:lstStyle/>
        <a:p>
          <a:endParaRPr lang="ru-RU"/>
        </a:p>
      </dgm:t>
    </dgm:pt>
    <dgm:pt modelId="{3058C0C3-2DF3-4AE5-963C-5005F7736C82}" type="pres">
      <dgm:prSet presAssocID="{43243A75-6E71-442C-B2A3-400B6A6AF8E1}" presName="arrow" presStyleLbl="node1" presStyleIdx="3" presStyleCnt="4"/>
      <dgm:spPr/>
      <dgm:t>
        <a:bodyPr/>
        <a:lstStyle/>
        <a:p>
          <a:endParaRPr lang="ru-RU"/>
        </a:p>
      </dgm:t>
    </dgm:pt>
    <dgm:pt modelId="{A2F6C29D-431E-46E0-95B1-D0EB8BC242C2}" type="pres">
      <dgm:prSet presAssocID="{43243A75-6E71-442C-B2A3-400B6A6AF8E1}" presName="descendantArrow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64139BEE-B8F3-474A-A5A0-379F056A2004}" type="pres">
      <dgm:prSet presAssocID="{608D7AE1-4530-4B30-88B7-E6948C333E0B}" presName="childTextArrow" presStyleLbl="fgAccFollowNode1" presStyleIdx="3" presStyleCnt="6" custScaleX="235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7960EA-5FCB-4737-9836-174B134AE44D}" type="pres">
      <dgm:prSet presAssocID="{34C2103F-58FD-49BC-A435-4FE19BC799D5}" presName="childTextArrow" presStyleLbl="fgAccFollowNode1" presStyleIdx="4" presStyleCnt="6" custScaleX="244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2B9D26-B28B-4DCF-BBD1-84F25F83043A}" type="pres">
      <dgm:prSet presAssocID="{762F1FBB-D517-4B9B-90DD-4EEEE839D65F}" presName="childTextArrow" presStyleLbl="fgAccFollowNode1" presStyleIdx="5" presStyleCnt="6" custScaleX="229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92F45C-ECC2-47F2-9DA7-540EA9DADF28}" type="presOf" srcId="{762F1FBB-D517-4B9B-90DD-4EEEE839D65F}" destId="{C02B9D26-B28B-4DCF-BBD1-84F25F83043A}" srcOrd="0" destOrd="0" presId="urn:microsoft.com/office/officeart/2005/8/layout/process4"/>
    <dgm:cxn modelId="{0D71CA72-D641-4709-90BB-6354C4D1C236}" srcId="{3D02DE17-EDD5-4318-B68F-1CF33FE1BF57}" destId="{64E2D02A-2266-45A4-AAEA-CC1A4D245A06}" srcOrd="1" destOrd="0" parTransId="{8D7FABE6-C925-41DF-B84B-B9675B377EC6}" sibTransId="{FDADFA82-9B42-4DF0-8A04-58F5A392DF9B}"/>
    <dgm:cxn modelId="{80FCA896-F696-4EFF-90F2-9654532ADD2E}" type="presOf" srcId="{64E2D02A-2266-45A4-AAEA-CC1A4D245A06}" destId="{D51BC5DD-110B-482C-9198-05924119DA23}" srcOrd="0" destOrd="0" presId="urn:microsoft.com/office/officeart/2005/8/layout/process4"/>
    <dgm:cxn modelId="{63DC2AB8-F12C-476E-B607-6F074B26CED3}" type="presOf" srcId="{43243A75-6E71-442C-B2A3-400B6A6AF8E1}" destId="{1F4DA52F-2029-42D3-9CC7-D65E0228E77B}" srcOrd="0" destOrd="0" presId="urn:microsoft.com/office/officeart/2005/8/layout/process4"/>
    <dgm:cxn modelId="{1F099ACB-75E0-446F-BDA5-D8CACA5D43F7}" srcId="{3D02DE17-EDD5-4318-B68F-1CF33FE1BF57}" destId="{5C2CCF1C-30FD-4545-87A7-BA303448C3F0}" srcOrd="3" destOrd="0" parTransId="{B8DC31D3-9E3F-4665-B668-30E90AAC126D}" sibTransId="{66755AE5-39F7-460A-8D0E-847558C75DB5}"/>
    <dgm:cxn modelId="{15B70F5A-8505-4225-A423-E94398351CB4}" srcId="{3D02DE17-EDD5-4318-B68F-1CF33FE1BF57}" destId="{43243A75-6E71-442C-B2A3-400B6A6AF8E1}" srcOrd="0" destOrd="0" parTransId="{1222A3F7-3C24-4917-9C38-D41688D603B3}" sibTransId="{85B12A2F-77F8-42AA-880B-5045D64D03C4}"/>
    <dgm:cxn modelId="{64E0F43A-9DC0-4D3F-8B32-510A0CBE920C}" type="presOf" srcId="{34C2103F-58FD-49BC-A435-4FE19BC799D5}" destId="{437960EA-5FCB-4737-9836-174B134AE44D}" srcOrd="0" destOrd="0" presId="urn:microsoft.com/office/officeart/2005/8/layout/process4"/>
    <dgm:cxn modelId="{F447137E-B6B3-49A0-8D7C-C6D736BD9863}" type="presOf" srcId="{5C2CCF1C-30FD-4545-87A7-BA303448C3F0}" destId="{40C08B1B-F87F-4E40-BD32-7DB74DE5D0D2}" srcOrd="0" destOrd="0" presId="urn:microsoft.com/office/officeart/2005/8/layout/process4"/>
    <dgm:cxn modelId="{40BEDB43-BA87-426C-A55D-FB33808DB50C}" type="presOf" srcId="{1C426F1B-7A06-44BF-808E-336087FE31D6}" destId="{81523AFA-0448-4ABB-B55E-43366A1A3086}" srcOrd="0" destOrd="0" presId="urn:microsoft.com/office/officeart/2005/8/layout/process4"/>
    <dgm:cxn modelId="{243C121B-46AF-46E6-9F32-DE4146FCB7B9}" srcId="{43243A75-6E71-442C-B2A3-400B6A6AF8E1}" destId="{608D7AE1-4530-4B30-88B7-E6948C333E0B}" srcOrd="0" destOrd="0" parTransId="{02E928C3-8C43-4F12-897F-DC37E2994830}" sibTransId="{563C0C94-1FEA-475B-8427-D5A251CCC716}"/>
    <dgm:cxn modelId="{FFE9D675-2905-4E69-8ECB-FA564F399298}" type="presOf" srcId="{E88D2C0C-0157-4B4D-AAC2-CA7841A7EC04}" destId="{CC191668-FF6D-4906-87C6-3B00DD7F3AF0}" srcOrd="0" destOrd="0" presId="urn:microsoft.com/office/officeart/2005/8/layout/process4"/>
    <dgm:cxn modelId="{34D05317-0AD9-43A1-94CB-6487BF10D65C}" type="presOf" srcId="{64E2D02A-2266-45A4-AAEA-CC1A4D245A06}" destId="{E104D37E-1890-4713-944D-406858539AEA}" srcOrd="1" destOrd="0" presId="urn:microsoft.com/office/officeart/2005/8/layout/process4"/>
    <dgm:cxn modelId="{B9294B49-D9D0-4E37-88EA-43D958645F31}" srcId="{64E2D02A-2266-45A4-AAEA-CC1A4D245A06}" destId="{16FB5C58-7DA0-484A-8576-28F7BC1A6085}" srcOrd="1" destOrd="0" parTransId="{FA00A992-43B8-4853-9555-E4B0F330ECE8}" sibTransId="{C7C47F4E-9FEB-4FAF-95DA-FE63836167DC}"/>
    <dgm:cxn modelId="{721ACD35-8CC2-4BDE-B9C7-822E0F9AD016}" type="presOf" srcId="{43243A75-6E71-442C-B2A3-400B6A6AF8E1}" destId="{3058C0C3-2DF3-4AE5-963C-5005F7736C82}" srcOrd="1" destOrd="0" presId="urn:microsoft.com/office/officeart/2005/8/layout/process4"/>
    <dgm:cxn modelId="{BD66776C-DFC1-4DD0-AEA2-C2F88CA9215C}" srcId="{43243A75-6E71-442C-B2A3-400B6A6AF8E1}" destId="{762F1FBB-D517-4B9B-90DD-4EEEE839D65F}" srcOrd="2" destOrd="0" parTransId="{0E10CD5D-6771-4FF7-9E87-91A056A23DD5}" sibTransId="{0AC971C9-D337-4DDE-944B-19306C43AF0C}"/>
    <dgm:cxn modelId="{BB39F520-B3BF-431A-B590-C31DD69A5C4D}" srcId="{43243A75-6E71-442C-B2A3-400B6A6AF8E1}" destId="{34C2103F-58FD-49BC-A435-4FE19BC799D5}" srcOrd="1" destOrd="0" parTransId="{32D020F3-580F-4322-8502-D6E4DFA1B389}" sibTransId="{07BDC696-9E16-47F9-A4A0-624146698329}"/>
    <dgm:cxn modelId="{6EB55222-B3FF-4272-8C68-2A3B9249FE85}" type="presOf" srcId="{3D02DE17-EDD5-4318-B68F-1CF33FE1BF57}" destId="{BD49E439-079E-425F-8C45-3D8C6C594D0D}" srcOrd="0" destOrd="0" presId="urn:microsoft.com/office/officeart/2005/8/layout/process4"/>
    <dgm:cxn modelId="{72746DD4-1A26-4D21-BC8E-012CD89B025F}" type="presOf" srcId="{16FB5C58-7DA0-484A-8576-28F7BC1A6085}" destId="{5326807B-5DB7-45CF-8DA0-FF0889264AFA}" srcOrd="0" destOrd="0" presId="urn:microsoft.com/office/officeart/2005/8/layout/process4"/>
    <dgm:cxn modelId="{757A03BF-42A0-4DE3-9732-5E1917FB09AE}" type="presOf" srcId="{215D2F50-F62C-4335-8167-2D5BFA9482C2}" destId="{466A9650-9305-42F1-A5CE-A58AD2A1B233}" srcOrd="0" destOrd="0" presId="urn:microsoft.com/office/officeart/2005/8/layout/process4"/>
    <dgm:cxn modelId="{CE97243D-29FE-4BB5-A89D-2837C81F9FA8}" srcId="{3D02DE17-EDD5-4318-B68F-1CF33FE1BF57}" destId="{215D2F50-F62C-4335-8167-2D5BFA9482C2}" srcOrd="2" destOrd="0" parTransId="{7892F007-4173-40FD-B027-E66B53017564}" sibTransId="{EB587076-7BBF-4433-9D9F-EAA796EBE642}"/>
    <dgm:cxn modelId="{A81A91EF-0658-442F-9975-BB623A10ED82}" srcId="{64E2D02A-2266-45A4-AAEA-CC1A4D245A06}" destId="{E88D2C0C-0157-4B4D-AAC2-CA7841A7EC04}" srcOrd="2" destOrd="0" parTransId="{EA96231B-98F6-4CDA-A82B-DC91497AB9C1}" sibTransId="{5D803F12-D75E-498C-8988-334CA2B68480}"/>
    <dgm:cxn modelId="{CC6FE451-C79F-49DA-8F36-66911D8D3E7B}" srcId="{64E2D02A-2266-45A4-AAEA-CC1A4D245A06}" destId="{1C426F1B-7A06-44BF-808E-336087FE31D6}" srcOrd="0" destOrd="0" parTransId="{6C916EDF-DCAD-4ABB-90FC-70CA5648AF45}" sibTransId="{9B77E520-A9B1-4084-A243-A8141E656A55}"/>
    <dgm:cxn modelId="{56864BDE-3F9F-4DC8-A523-3DCD0604AD6C}" type="presOf" srcId="{608D7AE1-4530-4B30-88B7-E6948C333E0B}" destId="{64139BEE-B8F3-474A-A5A0-379F056A2004}" srcOrd="0" destOrd="0" presId="urn:microsoft.com/office/officeart/2005/8/layout/process4"/>
    <dgm:cxn modelId="{D0916807-16BB-47D6-A26F-8330A9AF73DC}" type="presParOf" srcId="{BD49E439-079E-425F-8C45-3D8C6C594D0D}" destId="{0D795276-C828-47FE-9A21-B48D586824EA}" srcOrd="0" destOrd="0" presId="urn:microsoft.com/office/officeart/2005/8/layout/process4"/>
    <dgm:cxn modelId="{298C218A-0A1C-4FFB-A05A-C5ED43F9B0BC}" type="presParOf" srcId="{0D795276-C828-47FE-9A21-B48D586824EA}" destId="{40C08B1B-F87F-4E40-BD32-7DB74DE5D0D2}" srcOrd="0" destOrd="0" presId="urn:microsoft.com/office/officeart/2005/8/layout/process4"/>
    <dgm:cxn modelId="{F0AE1D34-90BF-4193-8F81-6659C89D3322}" type="presParOf" srcId="{BD49E439-079E-425F-8C45-3D8C6C594D0D}" destId="{A71D4C50-67F6-4E02-B6B9-250C58D982B3}" srcOrd="1" destOrd="0" presId="urn:microsoft.com/office/officeart/2005/8/layout/process4"/>
    <dgm:cxn modelId="{2F5339EA-F2E8-4356-966B-837BE8E91EA7}" type="presParOf" srcId="{BD49E439-079E-425F-8C45-3D8C6C594D0D}" destId="{DCD0DCAD-A5D4-434B-B39D-132C4D92C68A}" srcOrd="2" destOrd="0" presId="urn:microsoft.com/office/officeart/2005/8/layout/process4"/>
    <dgm:cxn modelId="{B6E8788A-3B8F-47F6-81D6-E481192B7955}" type="presParOf" srcId="{DCD0DCAD-A5D4-434B-B39D-132C4D92C68A}" destId="{466A9650-9305-42F1-A5CE-A58AD2A1B233}" srcOrd="0" destOrd="0" presId="urn:microsoft.com/office/officeart/2005/8/layout/process4"/>
    <dgm:cxn modelId="{87DF7AC7-EF59-4555-A378-41BAE72DB2F0}" type="presParOf" srcId="{BD49E439-079E-425F-8C45-3D8C6C594D0D}" destId="{D9E27AF2-4624-4AF2-B70D-43EF3C4C66CD}" srcOrd="3" destOrd="0" presId="urn:microsoft.com/office/officeart/2005/8/layout/process4"/>
    <dgm:cxn modelId="{CBC604B8-D37A-4FBE-AAE6-FD86645F14F6}" type="presParOf" srcId="{BD49E439-079E-425F-8C45-3D8C6C594D0D}" destId="{FD03A757-F9AB-46F0-A136-2A2760F577DF}" srcOrd="4" destOrd="0" presId="urn:microsoft.com/office/officeart/2005/8/layout/process4"/>
    <dgm:cxn modelId="{66633BAD-5CF6-4159-B963-FCA7DAEBD090}" type="presParOf" srcId="{FD03A757-F9AB-46F0-A136-2A2760F577DF}" destId="{D51BC5DD-110B-482C-9198-05924119DA23}" srcOrd="0" destOrd="0" presId="urn:microsoft.com/office/officeart/2005/8/layout/process4"/>
    <dgm:cxn modelId="{B74D4685-7C70-48FE-8BAD-C45E8F33D180}" type="presParOf" srcId="{FD03A757-F9AB-46F0-A136-2A2760F577DF}" destId="{E104D37E-1890-4713-944D-406858539AEA}" srcOrd="1" destOrd="0" presId="urn:microsoft.com/office/officeart/2005/8/layout/process4"/>
    <dgm:cxn modelId="{46C5FB73-C4DC-413D-A5DB-0AA754453145}" type="presParOf" srcId="{FD03A757-F9AB-46F0-A136-2A2760F577DF}" destId="{5FE297DD-ED93-4105-9485-6164EF29ED29}" srcOrd="2" destOrd="0" presId="urn:microsoft.com/office/officeart/2005/8/layout/process4"/>
    <dgm:cxn modelId="{9478DB74-C9D6-49CC-843B-9A7CBA488698}" type="presParOf" srcId="{5FE297DD-ED93-4105-9485-6164EF29ED29}" destId="{81523AFA-0448-4ABB-B55E-43366A1A3086}" srcOrd="0" destOrd="0" presId="urn:microsoft.com/office/officeart/2005/8/layout/process4"/>
    <dgm:cxn modelId="{04DB3BEE-62DB-46CA-B50C-891DB0EBA5D9}" type="presParOf" srcId="{5FE297DD-ED93-4105-9485-6164EF29ED29}" destId="{5326807B-5DB7-45CF-8DA0-FF0889264AFA}" srcOrd="1" destOrd="0" presId="urn:microsoft.com/office/officeart/2005/8/layout/process4"/>
    <dgm:cxn modelId="{8DE4F3C7-F897-410B-A924-99B1A24C845C}" type="presParOf" srcId="{5FE297DD-ED93-4105-9485-6164EF29ED29}" destId="{CC191668-FF6D-4906-87C6-3B00DD7F3AF0}" srcOrd="2" destOrd="0" presId="urn:microsoft.com/office/officeart/2005/8/layout/process4"/>
    <dgm:cxn modelId="{BD62A603-C831-4904-B2E5-F3980B845FE7}" type="presParOf" srcId="{BD49E439-079E-425F-8C45-3D8C6C594D0D}" destId="{5B68A7F1-6629-4DC2-81BC-052CACDDDF9E}" srcOrd="5" destOrd="0" presId="urn:microsoft.com/office/officeart/2005/8/layout/process4"/>
    <dgm:cxn modelId="{DF31D8B7-ABB3-4E72-9C85-B536962B7312}" type="presParOf" srcId="{BD49E439-079E-425F-8C45-3D8C6C594D0D}" destId="{B4ECF024-4A52-4152-B0F2-2A9E15CF6AC8}" srcOrd="6" destOrd="0" presId="urn:microsoft.com/office/officeart/2005/8/layout/process4"/>
    <dgm:cxn modelId="{6668AA4B-512A-41BF-AA45-CD0D57213C2E}" type="presParOf" srcId="{B4ECF024-4A52-4152-B0F2-2A9E15CF6AC8}" destId="{1F4DA52F-2029-42D3-9CC7-D65E0228E77B}" srcOrd="0" destOrd="0" presId="urn:microsoft.com/office/officeart/2005/8/layout/process4"/>
    <dgm:cxn modelId="{16CFFEE4-7C8A-4800-B393-2B8C8C091F11}" type="presParOf" srcId="{B4ECF024-4A52-4152-B0F2-2A9E15CF6AC8}" destId="{3058C0C3-2DF3-4AE5-963C-5005F7736C82}" srcOrd="1" destOrd="0" presId="urn:microsoft.com/office/officeart/2005/8/layout/process4"/>
    <dgm:cxn modelId="{76543A56-D99B-436B-9857-99F2E9EC4CE1}" type="presParOf" srcId="{B4ECF024-4A52-4152-B0F2-2A9E15CF6AC8}" destId="{A2F6C29D-431E-46E0-95B1-D0EB8BC242C2}" srcOrd="2" destOrd="0" presId="urn:microsoft.com/office/officeart/2005/8/layout/process4"/>
    <dgm:cxn modelId="{72D66F50-F355-4A67-9789-0B6F6ABB7B5E}" type="presParOf" srcId="{A2F6C29D-431E-46E0-95B1-D0EB8BC242C2}" destId="{64139BEE-B8F3-474A-A5A0-379F056A2004}" srcOrd="0" destOrd="0" presId="urn:microsoft.com/office/officeart/2005/8/layout/process4"/>
    <dgm:cxn modelId="{D035CD81-4A3C-4011-8DAE-2207CDF61342}" type="presParOf" srcId="{A2F6C29D-431E-46E0-95B1-D0EB8BC242C2}" destId="{437960EA-5FCB-4737-9836-174B134AE44D}" srcOrd="1" destOrd="0" presId="urn:microsoft.com/office/officeart/2005/8/layout/process4"/>
    <dgm:cxn modelId="{3D7F6673-2E61-46F1-B8C7-C827F1860D45}" type="presParOf" srcId="{A2F6C29D-431E-46E0-95B1-D0EB8BC242C2}" destId="{C02B9D26-B28B-4DCF-BBD1-84F25F83043A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08B1B-F87F-4E40-BD32-7DB74DE5D0D2}">
      <dsp:nvSpPr>
        <dsp:cNvPr id="0" name=""/>
        <dsp:cNvSpPr/>
      </dsp:nvSpPr>
      <dsp:spPr>
        <a:xfrm>
          <a:off x="0" y="4608757"/>
          <a:ext cx="11737304" cy="10078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4 этап.  Рассмотрение результатов  интернет – опроса на заседании Экспертной комиссии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при Губернаторе Новосибирской области </a:t>
          </a:r>
          <a:r>
            <a:rPr lang="ru-RU" sz="1800" b="0" u="none" kern="1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до 1 августа</a:t>
          </a:r>
          <a:endParaRPr lang="ru-RU" sz="1800" b="0" u="none" kern="120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608757"/>
        <a:ext cx="11737304" cy="1007865"/>
      </dsp:txXfrm>
    </dsp:sp>
    <dsp:sp modelId="{466A9650-9305-42F1-A5CE-A58AD2A1B233}">
      <dsp:nvSpPr>
        <dsp:cNvPr id="0" name=""/>
        <dsp:cNvSpPr/>
      </dsp:nvSpPr>
      <dsp:spPr>
        <a:xfrm rot="10800000">
          <a:off x="0" y="3071868"/>
          <a:ext cx="11737304" cy="155009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3 этап. Проведение дополнительного социологического исследования альтернативным методом департаментом информационной политики Новосибирской области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0" kern="1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до 1 апреля</a:t>
          </a:r>
          <a:endParaRPr lang="ru-RU" sz="1600" b="0" kern="120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3071868"/>
        <a:ext cx="11737304" cy="1007207"/>
      </dsp:txXfrm>
    </dsp:sp>
    <dsp:sp modelId="{E104D37E-1890-4713-944D-406858539AEA}">
      <dsp:nvSpPr>
        <dsp:cNvPr id="0" name=""/>
        <dsp:cNvSpPr/>
      </dsp:nvSpPr>
      <dsp:spPr>
        <a:xfrm rot="10800000">
          <a:off x="0" y="1523000"/>
          <a:ext cx="11737304" cy="155009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2 этап. Подведение итогов проведенного интернет-опроса Минэкономразвития НСО</a:t>
          </a:r>
          <a:endParaRPr lang="ru-RU" sz="16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10800000">
        <a:off x="0" y="1523000"/>
        <a:ext cx="11737304" cy="544084"/>
      </dsp:txXfrm>
    </dsp:sp>
    <dsp:sp modelId="{81523AFA-0448-4ABB-B55E-43366A1A3086}">
      <dsp:nvSpPr>
        <dsp:cNvPr id="0" name=""/>
        <dsp:cNvSpPr/>
      </dsp:nvSpPr>
      <dsp:spPr>
        <a:xfrm>
          <a:off x="5238" y="2033137"/>
          <a:ext cx="3811185" cy="5591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подведение итогов опроса 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0" kern="1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до 15 июля (1 полугодие), 20 января</a:t>
          </a:r>
          <a:endParaRPr lang="ru-RU" sz="1200" b="0" kern="120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38" y="2033137"/>
        <a:ext cx="3811185" cy="559150"/>
      </dsp:txXfrm>
    </dsp:sp>
    <dsp:sp modelId="{5326807B-5DB7-45CF-8DA0-FF0889264AFA}">
      <dsp:nvSpPr>
        <dsp:cNvPr id="0" name=""/>
        <dsp:cNvSpPr/>
      </dsp:nvSpPr>
      <dsp:spPr>
        <a:xfrm>
          <a:off x="3816424" y="2033137"/>
          <a:ext cx="4104455" cy="5591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размещение результатов опроса</a:t>
          </a:r>
          <a:r>
            <a:rPr lang="en-US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на сайте Правительства Новосибирской области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0" kern="1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до 1 февраля</a:t>
          </a:r>
          <a:endParaRPr lang="ru-RU" sz="1200" b="0" kern="120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16424" y="2033137"/>
        <a:ext cx="4104455" cy="559150"/>
      </dsp:txXfrm>
    </dsp:sp>
    <dsp:sp modelId="{CC191668-FF6D-4906-87C6-3B00DD7F3AF0}">
      <dsp:nvSpPr>
        <dsp:cNvPr id="0" name=""/>
        <dsp:cNvSpPr/>
      </dsp:nvSpPr>
      <dsp:spPr>
        <a:xfrm>
          <a:off x="7920879" y="2080973"/>
          <a:ext cx="3811185" cy="4634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анализ результатов, расчет пороговых значений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до 15 марта</a:t>
          </a:r>
          <a:endParaRPr lang="ru-RU" sz="1200" b="0" kern="120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920879" y="2080973"/>
        <a:ext cx="3811185" cy="463479"/>
      </dsp:txXfrm>
    </dsp:sp>
    <dsp:sp modelId="{3058C0C3-2DF3-4AE5-963C-5005F7736C82}">
      <dsp:nvSpPr>
        <dsp:cNvPr id="0" name=""/>
        <dsp:cNvSpPr/>
      </dsp:nvSpPr>
      <dsp:spPr>
        <a:xfrm rot="10800000">
          <a:off x="0" y="1909"/>
          <a:ext cx="11737304" cy="155009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1 этап. Проведение интернет-опроса </a:t>
          </a:r>
          <a:r>
            <a:rPr lang="ru-RU" sz="1600" b="0" kern="1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(1 января - 31 декабря)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Муниципальные районы и городские округа Новосибирской области</a:t>
          </a:r>
        </a:p>
      </dsp:txBody>
      <dsp:txXfrm rot="-10800000">
        <a:off x="0" y="1909"/>
        <a:ext cx="11737304" cy="544084"/>
      </dsp:txXfrm>
    </dsp:sp>
    <dsp:sp modelId="{64139BEE-B8F3-474A-A5A0-379F056A2004}">
      <dsp:nvSpPr>
        <dsp:cNvPr id="0" name=""/>
        <dsp:cNvSpPr/>
      </dsp:nvSpPr>
      <dsp:spPr>
        <a:xfrm>
          <a:off x="1702143" y="545993"/>
          <a:ext cx="2762374" cy="4634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baseline="0" dirty="0" smtClean="0">
              <a:latin typeface="Arial" panose="020B0604020202020204" pitchFamily="34" charset="0"/>
              <a:cs typeface="Arial" panose="020B0604020202020204" pitchFamily="34" charset="0"/>
            </a:rPr>
            <a:t>реализация комплекса мер по</a:t>
          </a:r>
          <a:endParaRPr lang="en-US" sz="1200" kern="1200" baseline="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baseline="0" dirty="0" smtClean="0">
              <a:latin typeface="Arial" panose="020B0604020202020204" pitchFamily="34" charset="0"/>
              <a:cs typeface="Arial" panose="020B0604020202020204" pitchFamily="34" charset="0"/>
            </a:rPr>
            <a:t>привлечению населения</a:t>
          </a: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	</a:t>
          </a: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02143" y="545993"/>
        <a:ext cx="2762374" cy="463479"/>
      </dsp:txXfrm>
    </dsp:sp>
    <dsp:sp modelId="{437960EA-5FCB-4737-9836-174B134AE44D}">
      <dsp:nvSpPr>
        <dsp:cNvPr id="0" name=""/>
        <dsp:cNvSpPr/>
      </dsp:nvSpPr>
      <dsp:spPr>
        <a:xfrm>
          <a:off x="4464518" y="545993"/>
          <a:ext cx="2872470" cy="4634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размещение баннер-ссылки на сайте муниципальных образований</a:t>
          </a: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64518" y="545993"/>
        <a:ext cx="2872470" cy="463479"/>
      </dsp:txXfrm>
    </dsp:sp>
    <dsp:sp modelId="{C02B9D26-B28B-4DCF-BBD1-84F25F83043A}">
      <dsp:nvSpPr>
        <dsp:cNvPr id="0" name=""/>
        <dsp:cNvSpPr/>
      </dsp:nvSpPr>
      <dsp:spPr>
        <a:xfrm>
          <a:off x="7336988" y="545993"/>
          <a:ext cx="2698171" cy="4634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информационное сопровождение опроса</a:t>
          </a: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36988" y="545993"/>
        <a:ext cx="2698171" cy="4634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0.76008</cdr:x>
      <cdr:y>0.60729</cdr:y>
    </cdr:from>
    <cdr:to>
      <cdr:x>0.78477</cdr:x>
      <cdr:y>0.66528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866580" y="3495181"/>
          <a:ext cx="288032" cy="3337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wordArtVert" wrap="square" rtlCol="0"/>
        <a:lstStyle xmlns:a="http://schemas.openxmlformats.org/drawingml/2006/main"/>
        <a:p xmlns:a="http://schemas.openxmlformats.org/drawingml/2006/main">
          <a:endParaRPr lang="ru-RU" sz="1100" dirty="0" smtClean="0"/>
        </a:p>
      </cdr:txBody>
    </cdr:sp>
  </cdr:relSizeAnchor>
  <cdr:relSizeAnchor xmlns:cdr="http://schemas.openxmlformats.org/drawingml/2006/chartDrawing">
    <cdr:from>
      <cdr:x>0.71687</cdr:x>
      <cdr:y>0.44007</cdr:y>
    </cdr:from>
    <cdr:to>
      <cdr:x>0.79526</cdr:x>
      <cdr:y>0.59895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362524" y="25327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60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401" cy="497126"/>
          </a:xfrm>
          <a:prstGeom prst="rect">
            <a:avLst/>
          </a:prstGeom>
        </p:spPr>
        <p:txBody>
          <a:bodyPr vert="horz" lIns="91086" tIns="45543" rIns="91086" bIns="45543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90" y="2"/>
            <a:ext cx="2946401" cy="497126"/>
          </a:xfrm>
          <a:prstGeom prst="rect">
            <a:avLst/>
          </a:prstGeom>
        </p:spPr>
        <p:txBody>
          <a:bodyPr vert="horz" lIns="91086" tIns="45543" rIns="91086" bIns="45543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E40DB20-F16E-42E5-9404-EA6516FEAA51}" type="datetimeFigureOut">
              <a:rPr lang="ru-RU"/>
              <a:pPr>
                <a:defRPr/>
              </a:pPr>
              <a:t>16.09.2020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2689"/>
            <a:ext cx="2946401" cy="497125"/>
          </a:xfrm>
          <a:prstGeom prst="rect">
            <a:avLst/>
          </a:prstGeom>
        </p:spPr>
        <p:txBody>
          <a:bodyPr vert="horz" lIns="91086" tIns="45543" rIns="91086" bIns="45543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90" y="9432689"/>
            <a:ext cx="2946401" cy="497125"/>
          </a:xfrm>
          <a:prstGeom prst="rect">
            <a:avLst/>
          </a:prstGeom>
        </p:spPr>
        <p:txBody>
          <a:bodyPr vert="horz" lIns="91086" tIns="45543" rIns="91086" bIns="45543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65F708F-6581-4988-ABA1-EAD2782F45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039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401" cy="497126"/>
          </a:xfrm>
          <a:prstGeom prst="rect">
            <a:avLst/>
          </a:prstGeom>
        </p:spPr>
        <p:txBody>
          <a:bodyPr vert="horz" lIns="91086" tIns="45543" rIns="91086" bIns="45543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90" y="2"/>
            <a:ext cx="2946401" cy="497126"/>
          </a:xfrm>
          <a:prstGeom prst="rect">
            <a:avLst/>
          </a:prstGeom>
        </p:spPr>
        <p:txBody>
          <a:bodyPr vert="horz" lIns="91086" tIns="45543" rIns="91086" bIns="45543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95DCB7B-5AF5-4897-AD46-2234D7005368}" type="datetimeFigureOut">
              <a:rPr lang="ru-RU"/>
              <a:pPr>
                <a:defRPr/>
              </a:pPr>
              <a:t>16.09.2020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23050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86" tIns="45543" rIns="91086" bIns="45543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2" y="4718726"/>
            <a:ext cx="5438774" cy="4467780"/>
          </a:xfrm>
          <a:prstGeom prst="rect">
            <a:avLst/>
          </a:prstGeom>
        </p:spPr>
        <p:txBody>
          <a:bodyPr vert="horz" lIns="91086" tIns="45543" rIns="91086" bIns="45543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2689"/>
            <a:ext cx="2946401" cy="497125"/>
          </a:xfrm>
          <a:prstGeom prst="rect">
            <a:avLst/>
          </a:prstGeom>
        </p:spPr>
        <p:txBody>
          <a:bodyPr vert="horz" lIns="91086" tIns="45543" rIns="91086" bIns="45543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90" y="9432689"/>
            <a:ext cx="2946401" cy="497125"/>
          </a:xfrm>
          <a:prstGeom prst="rect">
            <a:avLst/>
          </a:prstGeom>
        </p:spPr>
        <p:txBody>
          <a:bodyPr vert="horz" lIns="91086" tIns="45543" rIns="91086" bIns="45543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667E993-EA8C-4A1E-94D1-DF2E48F37A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8415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67E993-EA8C-4A1E-94D1-DF2E48F37AE1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58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67E993-EA8C-4A1E-94D1-DF2E48F37AE1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676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67E993-EA8C-4A1E-94D1-DF2E48F37AE1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814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67E993-EA8C-4A1E-94D1-DF2E48F37AE1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1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67E993-EA8C-4A1E-94D1-DF2E48F37AE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242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3E78D-E2B0-41F7-B67D-39BBBEAED2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30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F7AE-6EFB-4F9A-9E24-D9254417FB5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665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A125A-166E-4761-9E59-CF72F114A62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63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B795D1A-F0E9-48B1-8264-6E3C9A91610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7029520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ABFEBA-407C-4812-94D2-DAF745F39B8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5775628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6595440-1B36-4A2A-AE9F-5A8892F3531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6831109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828800" y="3886200"/>
            <a:ext cx="4165600" cy="297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3886200"/>
            <a:ext cx="4165600" cy="297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FF3F92-1A74-463A-B884-DF7AAE89224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0498898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D474497-F9B4-4E82-9D08-1D8A2EE696C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813402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EB5C336-4D40-47C5-A2BC-02869F3E107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201519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7D899E5-4F54-4F8A-931B-3C57C776076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9731908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3122D6B-4620-440F-BC4F-7C7B7038D47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9402152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5B012-4E84-47E3-8122-6B15D53272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658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46551E0-6F19-4794-B2DA-F3D9441754A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4327806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1BD4191-7A8A-4133-A8FB-62BE5DCC4F3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8865417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86800" y="1844676"/>
            <a:ext cx="2590800" cy="50133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844676"/>
            <a:ext cx="7569200" cy="50133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8C20D65-7216-4912-8FB2-1FF08555875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2139907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053E-FC2C-4D1A-8FEE-C3C7C70AFE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634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C2586-2070-489A-9E5B-845C8650883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902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1D441-6BD1-4435-8901-39A7B6E3442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55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A237-5B17-46CC-9CCB-F583C5D6502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798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78D69-512C-46CC-AACE-18EEC85B8B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600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E9D-92AB-4123-892B-8C4AA2F179E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899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0D310-E2D4-43B1-BA2C-78E6F4C3DD7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563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EB80C-E3C0-4329-AC27-7612B20C8D0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24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844676"/>
            <a:ext cx="1036320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>
                <a:sym typeface="Calibri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8800" y="3886200"/>
            <a:ext cx="8534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>
                <a:sym typeface="Calibri" charset="0"/>
              </a:rPr>
              <a:t>Click to edit Master text styles</a:t>
            </a:r>
          </a:p>
          <a:p>
            <a:pPr lvl="1"/>
            <a:r>
              <a:rPr lang="en-US" altLang="ru-RU" smtClean="0">
                <a:sym typeface="Calibri" charset="0"/>
              </a:rPr>
              <a:t>Second level</a:t>
            </a:r>
          </a:p>
          <a:p>
            <a:pPr lvl="2"/>
            <a:r>
              <a:rPr lang="en-US" altLang="ru-RU" smtClean="0">
                <a:sym typeface="Calibri" charset="0"/>
              </a:rPr>
              <a:t>Third level</a:t>
            </a:r>
          </a:p>
          <a:p>
            <a:pPr lvl="3"/>
            <a:r>
              <a:rPr lang="en-US" altLang="ru-RU" smtClean="0">
                <a:sym typeface="Calibri" charset="0"/>
              </a:rPr>
              <a:t>Fourth level</a:t>
            </a:r>
          </a:p>
          <a:p>
            <a:pPr lvl="4"/>
            <a:r>
              <a:rPr lang="en-US" altLang="ru-RU" smtClean="0">
                <a:sym typeface="Calibri" charset="0"/>
              </a:rPr>
              <a:t>Fifth level</a:t>
            </a:r>
          </a:p>
        </p:txBody>
      </p:sp>
      <p:sp>
        <p:nvSpPr>
          <p:cNvPr id="409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237384" y="6467475"/>
            <a:ext cx="345016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78787"/>
                </a:solidFill>
                <a:latin typeface="Arial" charset="0"/>
                <a:cs typeface="Arial" charset="0"/>
                <a:sym typeface="Arial" charset="0"/>
              </a:defRPr>
            </a:lvl1pPr>
          </a:lstStyle>
          <a:p>
            <a:fld id="{E8A3E32C-B64B-4A50-8756-D767F24E61E3}" type="slidenum">
              <a:rPr lang="en-US" altLang="ru-RU" smtClean="0"/>
              <a:pPr/>
              <a:t>‹#›</a:t>
            </a:fld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132673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PingFang SC Regular" charset="0"/>
          <a:cs typeface="PingFang SC Regular" charset="0"/>
          <a:sym typeface="Calibri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PingFang SC Regular" charset="0"/>
          <a:cs typeface="PingFang SC Regular" charset="0"/>
          <a:sym typeface="Calibri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PingFang SC Regular" charset="0"/>
          <a:cs typeface="PingFang SC Regular" charset="0"/>
          <a:sym typeface="Calibri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PingFang SC Regular" charset="0"/>
          <a:cs typeface="PingFang SC Regular" charset="0"/>
          <a:sym typeface="Calibri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PingFang SC Regular" charset="0"/>
          <a:cs typeface="PingFang SC Regular" charset="0"/>
          <a:sym typeface="Calibri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PingFang SC Regular" charset="0"/>
          <a:cs typeface="PingFang SC Regular" charset="0"/>
          <a:sym typeface="Calibri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PingFang SC Regular" charset="0"/>
          <a:cs typeface="PingFang SC Regular" charset="0"/>
          <a:sym typeface="Calibri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PingFang SC Regular" charset="0"/>
          <a:cs typeface="PingFang SC Regular" charset="0"/>
          <a:sym typeface="Calibri" charset="0"/>
        </a:defRPr>
      </a:lvl9pPr>
    </p:titleStyle>
    <p:bodyStyle>
      <a:lvl1pPr algn="ctr" rtl="0" fontAlgn="base">
        <a:spcBef>
          <a:spcPts val="800"/>
        </a:spcBef>
        <a:spcAft>
          <a:spcPct val="0"/>
        </a:spcAft>
        <a:defRPr sz="32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1pPr>
      <a:lvl2pPr marL="419090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2pPr>
      <a:lvl3pPr marL="876278" algn="ctr" rtl="0" fontAlgn="base">
        <a:spcBef>
          <a:spcPts val="600"/>
        </a:spcBef>
        <a:spcAft>
          <a:spcPct val="0"/>
        </a:spcAft>
        <a:defRPr sz="24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3pPr>
      <a:lvl4pPr marL="1333467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4pPr>
      <a:lvl5pPr marL="1790655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5pPr>
      <a:lvl6pPr marL="2247844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6pPr>
      <a:lvl7pPr marL="2705032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7pPr>
      <a:lvl8pPr marL="3162221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8pPr>
      <a:lvl9pPr marL="361941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9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vest.nso.ru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hyperlink" Target="http://www.facebook.com/mineconomnso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07368" y="1"/>
            <a:ext cx="11305256" cy="6709997"/>
            <a:chOff x="-1" y="18002"/>
            <a:chExt cx="9144001" cy="5218044"/>
          </a:xfrm>
        </p:grpSpPr>
        <p:pic>
          <p:nvPicPr>
            <p:cNvPr id="13314" name="Picture 2" descr="D:\UserData\lana\Рабочий стол\первый слайд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"/>
            <a:stretch/>
          </p:blipFill>
          <p:spPr bwMode="auto">
            <a:xfrm>
              <a:off x="-1" y="18002"/>
              <a:ext cx="9144001" cy="5218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s://2.downloader.disk.yandex.com/preview/9b426a09c596000523e9d70450a76dee04c5b41e4c183e9d1f8b40fec96b45d2/inf/flZQnDMVsu1htJtcftBr4LY5r9uoAiBl-vusQXIkWbG3byM4OoUpvJMatEwF1dg9pPEq_Pjv6DehDGLH4xKCPQ%3D%3D?uid=0&amp;filename=%D0%9D%D0%BE%D0%B2%D0%BE%D1%81%D0%B8%D0%B1%D0%B8%D1%80%D1%81%D0%BA%D0%B8%D0%B9%20%D0%B7%D0%BE%D0%BE%D0%BF%D0%B0%D1%80%D0%BA%20%D0%B8%D0%BC.%20%D0%90.%D0%A0.%20%D0%A8%D0%B8%D0%BB%D0%BE.jpg&amp;disposition=inline&amp;hash=&amp;limit=0&amp;content_type=image%2Fjpeg&amp;tknv=v2&amp;size=1280x79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70" b="7654"/>
            <a:stretch/>
          </p:blipFill>
          <p:spPr bwMode="auto">
            <a:xfrm>
              <a:off x="6012160" y="3723878"/>
              <a:ext cx="1440160" cy="659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4.downloader.disk.yandex.com/preview/02bd738a6f46f4344175780eee1c1da649c560cb93390f197717682a746b7643/inf/fKqInKw3d7bLFOeFnMGnhBXWrAWtg4w6G5Rfhunz0zIcnw1sGw_an5JX1TFwEkkSP9-Pi3wyqXpmIsMRqXDXIGSoZodP2mWNw_6YRzz7CTGr8npumZHI4midPdWhecNq?uid=0&amp;filename=%D0%91%D0%B8%D0%BE%D1%82%D0%B5%D1%85%D0%BD%D0%BE%D0%BF%D0%B0%D1%80%D0%BA%20%D1%80.%D0%BF.%20%D0%9A%D0%BE%D0%BB%D1%8C%D1%86%D0%BE%D0%B2%D0%BE.jpg&amp;disposition=inline&amp;hash=&amp;limit=0&amp;content_type=image%2Fjpeg&amp;tknv=v2&amp;size=1280x797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" b="22473"/>
            <a:stretch/>
          </p:blipFill>
          <p:spPr bwMode="auto">
            <a:xfrm>
              <a:off x="1547664" y="804410"/>
              <a:ext cx="4464496" cy="2127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s://3.downloader.disk.yandex.com/preview/bd89e775e929328bdc6b0e491224006f38f385b0e9267a30ac9de2e9749a33a7/inf/5BY0chNu11gbISTrDYTXOL9cG4J6hiNV23qOtxhO16m8wfBZPzDoajhNTJloVxS7HkgwJnD4lJV7k3q43RX9Cg%3D%3D?uid=0&amp;filename=%D0%A2%D0%B5%D1%85%D0%BD%D0%BE%D0%BF%D0%B0%D1%80%D0%BA%20%D0%90%D0%BA%D0%B0%D0%B4%D0%B5%D0%BC%D0%B3%D0%BE%D1%80%D0%BE%D0%B4%D0%BE%D0%BA.jpg&amp;disposition=inline&amp;hash=&amp;limit=0&amp;content_type=image%2Fjpeg&amp;tknv=v2&amp;size=1280x797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09" r="8715"/>
            <a:stretch/>
          </p:blipFill>
          <p:spPr bwMode="auto">
            <a:xfrm>
              <a:off x="35496" y="804410"/>
              <a:ext cx="1463622" cy="2127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s://1.downloader.disk.yandex.com/preview/ab80766d1b5f4006504ea7c1a27d6de89aaa015b72f5624d8f009ad4dbd6f72f/inf/e-uyINFZ9599tKnVZOrilm9y1gKAEuliLArkO0_HPhTv73gwTZ2CfQyD0XYsSKjdUMZoPnNhEDzlYLP4rFiBFg%3D%3D?uid=0&amp;filename=%D0%9C%D0%92%D0%9A%20%D0%97%D0%B0%D0%B2%D0%BE%D0%B4%20%D0%A1%D1%83%D0%B7%D1%83%D0%BD.%20%D0%9C%D0%BE%D0%BD%D0%B5%D1%82%D0%BD%D1%8B%D0%B9%20%D0%B4%D0%B2%D0%BE%D1%802.JPG&amp;disposition=inline&amp;hash=&amp;limit=0&amp;content_type=image%2Fjpeg&amp;tknv=v2&amp;size=1280x797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6" t="38454" r="13775" b="5858"/>
            <a:stretch/>
          </p:blipFill>
          <p:spPr bwMode="auto">
            <a:xfrm>
              <a:off x="1547664" y="2985795"/>
              <a:ext cx="1438132" cy="689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429312" y="3279562"/>
            <a:ext cx="11261368" cy="10156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Gill Sans" charset="0"/>
              </a:rPr>
              <a:t>ОБ ИНТЕРНЕТ</a:t>
            </a:r>
            <a:r>
              <a:rPr lang="en-US" altLang="ru-RU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Gill Sans" charset="0"/>
              </a:rPr>
              <a:t>-</a:t>
            </a:r>
            <a:r>
              <a:rPr lang="ru-RU" altLang="ru-RU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Gill Sans" charset="0"/>
              </a:rPr>
              <a:t>ОПРОСЕ ОЦЕНКИ НАСЕЛЕНИЕМ ЭФФЕКТИВНОСТИ ДЕЯТЕЛЬНОСТИ ОРГАНОВ МЕСТНОГО САМОУПРАВЛЕНИЯ И РУКОВОДИТЕЛЕЙ УНИТАРНЫХ ПРЕДПРИЯТИЙ НОВОСИБИРСКОЙ ОБЛАСТИ В 2019 ГОДУ</a:t>
            </a:r>
          </a:p>
        </p:txBody>
      </p:sp>
    </p:spTree>
    <p:extLst>
      <p:ext uri="{BB962C8B-B14F-4D97-AF65-F5344CB8AC3E}">
        <p14:creationId xmlns:p14="http://schemas.microsoft.com/office/powerpoint/2010/main" val="41637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29299" y="155715"/>
            <a:ext cx="10882897" cy="4162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УДОВЛЕТВОРЕННОСТЬ НАСЕЛЕНИЯ ДЕЯТЕЛЬНОСТЬЮ </a:t>
            </a:r>
            <a:r>
              <a:rPr lang="ru-RU" sz="20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ГЛАВЫ</a:t>
            </a:r>
            <a:endParaRPr lang="ru-RU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9252596"/>
              </p:ext>
            </p:extLst>
          </p:nvPr>
        </p:nvGraphicFramePr>
        <p:xfrm>
          <a:off x="2063552" y="1043504"/>
          <a:ext cx="4824536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593956"/>
              </p:ext>
            </p:extLst>
          </p:nvPr>
        </p:nvGraphicFramePr>
        <p:xfrm>
          <a:off x="6680204" y="1137020"/>
          <a:ext cx="5042109" cy="2290695"/>
        </p:xfrm>
        <a:graphic>
          <a:graphicData uri="http://schemas.openxmlformats.org/drawingml/2006/table">
            <a:tbl>
              <a:tblPr/>
              <a:tblGrid>
                <a:gridCol w="2673845">
                  <a:extLst>
                    <a:ext uri="{9D8B030D-6E8A-4147-A177-3AD203B41FA5}">
                      <a16:colId xmlns:a16="http://schemas.microsoft.com/office/drawing/2014/main" val="3045929526"/>
                    </a:ext>
                  </a:extLst>
                </a:gridCol>
                <a:gridCol w="2368264">
                  <a:extLst>
                    <a:ext uri="{9D8B030D-6E8A-4147-A177-3AD203B41FA5}">
                      <a16:colId xmlns:a16="http://schemas.microsoft.com/office/drawing/2014/main" val="918797123"/>
                    </a:ext>
                  </a:extLst>
                </a:gridCol>
              </a:tblGrid>
              <a:tr h="75840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Муниципальные образования - лидеры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161472"/>
                  </a:ext>
                </a:extLst>
              </a:tr>
              <a:tr h="299426"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ru-RU" sz="14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Сузунский</a:t>
                      </a: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96,86%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134193"/>
                  </a:ext>
                </a:extLst>
              </a:tr>
              <a:tr h="334653"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ru-RU" sz="14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р.п</a:t>
                      </a: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Кольцово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92,4%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940569"/>
                  </a:ext>
                </a:extLst>
              </a:tr>
              <a:tr h="310824"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ru-RU" sz="14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Убинский</a:t>
                      </a: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91,8%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069068"/>
                  </a:ext>
                </a:extLst>
              </a:tr>
              <a:tr h="276559"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ru-RU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Карасукский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89,39%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149958"/>
                  </a:ext>
                </a:extLst>
              </a:tr>
              <a:tr h="310824"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ru-RU" sz="14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Маслянинский</a:t>
                      </a: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88,87%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203338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792721"/>
              </p:ext>
            </p:extLst>
          </p:nvPr>
        </p:nvGraphicFramePr>
        <p:xfrm>
          <a:off x="6670748" y="3819029"/>
          <a:ext cx="5042109" cy="2514459"/>
        </p:xfrm>
        <a:graphic>
          <a:graphicData uri="http://schemas.openxmlformats.org/drawingml/2006/table">
            <a:tbl>
              <a:tblPr/>
              <a:tblGrid>
                <a:gridCol w="2579684">
                  <a:extLst>
                    <a:ext uri="{9D8B030D-6E8A-4147-A177-3AD203B41FA5}">
                      <a16:colId xmlns:a16="http://schemas.microsoft.com/office/drawing/2014/main" val="2699433371"/>
                    </a:ext>
                  </a:extLst>
                </a:gridCol>
                <a:gridCol w="2462425">
                  <a:extLst>
                    <a:ext uri="{9D8B030D-6E8A-4147-A177-3AD203B41FA5}">
                      <a16:colId xmlns:a16="http://schemas.microsoft.com/office/drawing/2014/main" val="2288123611"/>
                    </a:ext>
                  </a:extLst>
                </a:gridCol>
              </a:tblGrid>
              <a:tr h="86244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Муниципальные </a:t>
                      </a:r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образования </a:t>
                      </a:r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аутсайдеры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517881"/>
                  </a:ext>
                </a:extLst>
              </a:tr>
              <a:tr h="325448"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ru-RU" sz="14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Тогучинский</a:t>
                      </a: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62,57%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847464"/>
                  </a:ext>
                </a:extLst>
              </a:tr>
              <a:tr h="363737"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г. </a:t>
                      </a: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Новосибирск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60,2%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955186"/>
                  </a:ext>
                </a:extLst>
              </a:tr>
              <a:tr h="337836"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ru-RU" sz="14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Черепановский</a:t>
                      </a: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58,79%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368750"/>
                  </a:ext>
                </a:extLst>
              </a:tr>
              <a:tr h="287160"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Ордынский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57,35%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238018"/>
                  </a:ext>
                </a:extLst>
              </a:tr>
              <a:tr h="337836"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г. </a:t>
                      </a: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Обь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52,6%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328667"/>
                  </a:ext>
                </a:extLst>
              </a:tr>
            </a:tbl>
          </a:graphicData>
        </a:graphic>
      </p:graphicFrame>
      <p:pic>
        <p:nvPicPr>
          <p:cNvPr id="9" name="Picture 4" descr="http://www.nso.ru/default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86678"/>
            <a:ext cx="649543" cy="8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71595" y="6492875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1003898"/>
              </p:ext>
            </p:extLst>
          </p:nvPr>
        </p:nvGraphicFramePr>
        <p:xfrm>
          <a:off x="185658" y="1052734"/>
          <a:ext cx="6270382" cy="5280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9517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56911" y="192906"/>
            <a:ext cx="1116124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УДОВЛЕТВОРЕННОСТЬ НАСЕЛЕНИЯ ДЕЯТЕЛЬНОСТЬЮ </a:t>
            </a:r>
            <a:r>
              <a:rPr lang="ru-RU" sz="20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ГЛАВЫ В </a:t>
            </a:r>
            <a:r>
              <a:rPr lang="ru-RU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СФЕРЕ ОРГАНИЗАЦИИ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ТРАНСПОРТНОГО 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ОБСЛУЖИВАНИЯ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%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9718877"/>
              </p:ext>
            </p:extLst>
          </p:nvPr>
        </p:nvGraphicFramePr>
        <p:xfrm>
          <a:off x="191345" y="980728"/>
          <a:ext cx="9865096" cy="5886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4" descr="http://www.nso.ru/default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86678"/>
            <a:ext cx="649543" cy="8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/>
          <p:nvPr/>
        </p:nvSpPr>
        <p:spPr>
          <a:xfrm>
            <a:off x="7822216" y="2852705"/>
            <a:ext cx="4221821" cy="432048"/>
          </a:xfrm>
          <a:prstGeom prst="rect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Среднее значение по области - </a:t>
            </a: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76,7%</a:t>
            </a:r>
            <a:endParaRPr lang="ru-RU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153" y="3465754"/>
            <a:ext cx="4587152" cy="305846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466160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8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56910" y="206931"/>
            <a:ext cx="1094374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ПРИЧИНЫ НЕУДОВЛЕТВОРЕННОСТИ </a:t>
            </a:r>
            <a:r>
              <a:rPr lang="ru-RU" sz="20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НАСЕЛЕНИЯ ОРГАНИЗАЦИЕЙ 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ТРАНСПОРТНОГО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ОБСЛУЖИВАНИЯ</a:t>
            </a:r>
          </a:p>
        </p:txBody>
      </p:sp>
      <p:pic>
        <p:nvPicPr>
          <p:cNvPr id="8" name="Picture 4" descr="http://www.nso.ru/default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86678"/>
            <a:ext cx="649543" cy="8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6308" y="1484784"/>
            <a:ext cx="7172711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Отсутствие рейсов в нужное время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например, утром или вечером, в выходные дни)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24,23%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Неудобный график движения транспорта (длительные интервалы между рейсами)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22,80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Техническое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состояние транспортных средств –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16,49%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Высокая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стоимость проезда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7,18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Отсутствие транспортного сообщения с некоторыми точками муниципального образования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6,98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ачество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обслуживания персоналом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перевозчика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5,29%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Отсутствие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транспорта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работает только коммерческий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4,50%</a:t>
            </a:r>
          </a:p>
          <a:p>
            <a:pPr lvl="0"/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160" y="1018649"/>
            <a:ext cx="4464495" cy="2970918"/>
          </a:xfrm>
          <a:prstGeom prst="rect">
            <a:avLst/>
          </a:prstGeom>
        </p:spPr>
      </p:pic>
      <p:pic>
        <p:nvPicPr>
          <p:cNvPr id="3078" name="Picture 6" descr="Продлевается работа дачных автобусов в Новосибирске | Ведомости  законодательного собрания НС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4129902"/>
            <a:ext cx="4467246" cy="254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53686" y="6492784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08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56910" y="190476"/>
            <a:ext cx="11135089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УДОВЛЕТВОРЕННОСТЬ НАСЕЛЕНИЯ ДЕЯТЕЛЬНОСТЬЮ ГЛАВЫ ПО ОБЕСПЕЧЕНИЮ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КАЧЕСТВА АВТОМОБИЛЬНЫХ 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ДОРОГ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%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6644733"/>
              </p:ext>
            </p:extLst>
          </p:nvPr>
        </p:nvGraphicFramePr>
        <p:xfrm>
          <a:off x="119337" y="1052735"/>
          <a:ext cx="7848871" cy="5682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4" descr="http://www.nso.ru/default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86678"/>
            <a:ext cx="649543" cy="8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Восьмибалльные пробки сковали крупные магистрали Новосибирс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454" y="2938969"/>
            <a:ext cx="5427741" cy="335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"/>
          <p:cNvSpPr txBox="1"/>
          <p:nvPr/>
        </p:nvSpPr>
        <p:spPr>
          <a:xfrm>
            <a:off x="7337888" y="2063181"/>
            <a:ext cx="4221821" cy="432048"/>
          </a:xfrm>
          <a:prstGeom prst="rect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Среднее значение по области – </a:t>
            </a: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50,5%</a:t>
            </a:r>
            <a:endParaRPr lang="ru-RU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60929" y="6492875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30251" y="202543"/>
            <a:ext cx="1101722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ПРИЧИНЫ НЕУДОВЛЕТВОРЕННОСТИ </a:t>
            </a:r>
            <a:r>
              <a:rPr lang="ru-RU" sz="20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НАСЕЛЕНИЯ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КАЧЕСТВОМ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АВТОМОБИЛЬНЫХ ДОРОГ</a:t>
            </a:r>
          </a:p>
        </p:txBody>
      </p:sp>
      <p:pic>
        <p:nvPicPr>
          <p:cNvPr id="8" name="Picture 4" descr="http://www.nso.ru/default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86678"/>
            <a:ext cx="649543" cy="8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4405" y="1052735"/>
            <a:ext cx="633966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Плохое состояние дорожного полотна (выбоины, просадки, другие повреждения) –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41,95%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Отсутствие или малая протяженность дорог с асфальтовым покрытием - 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24,37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Отсутствие или несвоевременная уборка дорог от снега в зимний период, от грязи и мусора в летний период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14,12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Отсутствие (или плохая работа) ливневой канализации, водостоков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11,94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Отсутствие или повреждение разметки на дорогах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4,04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Отсутствие или повреждение дорожных знаков, указателей, светофоров, пешеходных переходов –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1,72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Новосибирск попал в рейтинг «убитых дорог» | Главный региональны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052" y="764704"/>
            <a:ext cx="4935164" cy="305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В гибели ребенка в ливневке Сочи обвинили инженера МУП «Водосток» ::  Краснодар :: РБ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441" y="3933056"/>
            <a:ext cx="4938775" cy="28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21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56911" y="186677"/>
            <a:ext cx="1101722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УДОВЛЕТВОРЕННОСТЬ НАСЕЛЕНИЯ ДЕЯТЕЛЬНОСТЬЮ </a:t>
            </a:r>
            <a:r>
              <a:rPr lang="ru-RU" sz="20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ГЛАВЫ В </a:t>
            </a:r>
            <a:r>
              <a:rPr lang="ru-RU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СФЕРЕ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ЖИЛИЩНО-КОММУНАЛЬНОГО 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ХОЗЯЙСТВА</a:t>
            </a:r>
            <a:r>
              <a:rPr lang="ru-RU" sz="20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%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5435314"/>
              </p:ext>
            </p:extLst>
          </p:nvPr>
        </p:nvGraphicFramePr>
        <p:xfrm>
          <a:off x="-3121024" y="959648"/>
          <a:ext cx="11089232" cy="5899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4" descr="http://www.nso.ru/default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86678"/>
            <a:ext cx="649543" cy="8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Жилищно-коммунальное хозяйств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868" y="4226283"/>
            <a:ext cx="4267267" cy="231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"/>
          <p:cNvSpPr txBox="1"/>
          <p:nvPr/>
        </p:nvSpPr>
        <p:spPr>
          <a:xfrm>
            <a:off x="7824192" y="3562422"/>
            <a:ext cx="4183353" cy="432048"/>
          </a:xfrm>
          <a:prstGeom prst="rect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Среднее значение по области – </a:t>
            </a: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75,9%</a:t>
            </a:r>
            <a:endParaRPr lang="ru-RU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5301343"/>
              </p:ext>
            </p:extLst>
          </p:nvPr>
        </p:nvGraphicFramePr>
        <p:xfrm>
          <a:off x="119336" y="1135762"/>
          <a:ext cx="9211599" cy="5640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9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Тарифы на коммунальные услуги снизили в Акмолинской области - Обществ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631" y="4221089"/>
            <a:ext cx="3219361" cy="245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56910" y="186678"/>
            <a:ext cx="10799729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ПРИЧИНЫ НЕУДОВЛЕТВОРЕННОСТИ </a:t>
            </a:r>
            <a:r>
              <a:rPr lang="ru-RU" sz="20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НАСЕЛЕНИЯ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СФЕРЕ ЖИЛИЩНО-КОММУНАЛЬНОГО ХОЗЯЙСТВА</a:t>
            </a:r>
          </a:p>
        </p:txBody>
      </p:sp>
      <p:pic>
        <p:nvPicPr>
          <p:cNvPr id="6" name="Picture 4" descr="http://www.nso.ru/default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86678"/>
            <a:ext cx="649543" cy="8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7368" y="1320493"/>
            <a:ext cx="2579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ТЕПЛОСНАБЖЕНИЕ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98" y="1960073"/>
            <a:ext cx="3190202" cy="3905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Услуги теплоснабжения не соответствуют нормативам (не поддерживается необходимая температура в помещении) –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22,51%</a:t>
            </a:r>
          </a:p>
          <a:p>
            <a:pPr lvl="0" algn="just"/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Плохое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состояние теплосетей –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18,75</a:t>
            </a:r>
            <a:r>
              <a:rPr lang="en-U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1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Высокая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стоимость услуг теплоснабжения –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19,09%</a:t>
            </a:r>
          </a:p>
          <a:p>
            <a:pPr lvl="0" algn="just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Сезонный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график включения и отключения теплоснабжения не соответствует погодным условиям –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17,65%</a:t>
            </a:r>
          </a:p>
          <a:p>
            <a:pPr lvl="0" algn="just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налажена система централизованного теплоснабжения –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12,92%</a:t>
            </a:r>
          </a:p>
          <a:p>
            <a:pPr lvl="0" algn="just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установлены общедомовые приборы потребления тепла –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3,55%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27039" y="1335516"/>
            <a:ext cx="2401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ВОДОСНАБЖЕНИЕ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59697" y="1923327"/>
            <a:ext cx="27363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Услуги водоснабжения не соответствуют нормативам (недостаточная температура нагрева воды, у воды есть посторонние запахи, цвет и др.) –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34,67%</a:t>
            </a:r>
          </a:p>
          <a:p>
            <a:pPr lvl="0" algn="just"/>
            <a:endParaRPr lang="ru-RU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Нестабильная система водоснабжения (перебои в водоснабжении) –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31,25%</a:t>
            </a:r>
          </a:p>
          <a:p>
            <a:pPr lvl="0" algn="just"/>
            <a:endParaRPr lang="ru-RU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Высокая стоимость услуг водоснабжения (водоотведения) –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13,71%</a:t>
            </a:r>
          </a:p>
          <a:p>
            <a:pPr lvl="0" algn="just"/>
            <a:endParaRPr lang="ru-RU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Не налажена система централизованного водоснабжения –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10,76%</a:t>
            </a:r>
          </a:p>
          <a:p>
            <a:pPr lvl="0" algn="just"/>
            <a:endParaRPr lang="ru-RU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Не установлены общедомовые приборы учета потребления воды –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2,41%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58598" y="1335516"/>
            <a:ext cx="2849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ЭЛЕКТРОСНАБЖЕНИЕ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258598" y="1956592"/>
            <a:ext cx="2707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Нестабильная система электроснабжения (перебои в электроснабжении)  -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40,68%</a:t>
            </a:r>
          </a:p>
          <a:p>
            <a:pPr lvl="0" algn="just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Услуги электроснабжения не соответствуют установленным нормативам (низкое напряжение или скачки напряжения в сети) –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30,67%</a:t>
            </a:r>
          </a:p>
          <a:p>
            <a:pPr lvl="0" algn="just"/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Высокая стоимость услуг электроснабжения –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21,69%</a:t>
            </a:r>
          </a:p>
          <a:p>
            <a:pPr lvl="0" algn="just"/>
            <a:endParaRPr lang="ru-RU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Не установлены общедомовые приборы потребления электроэнергии –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1,08%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322495" y="1335516"/>
            <a:ext cx="232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ГАЗОСНАБЖЕНИЕ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129123" y="1956592"/>
            <a:ext cx="2799525" cy="2132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Низкий уровень работы организации,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осуществляющей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газоснабжение –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22,21%</a:t>
            </a:r>
          </a:p>
          <a:p>
            <a:pPr lvl="0" algn="just"/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Высокая стоимость услуг газоснабжения –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20,46%</a:t>
            </a:r>
          </a:p>
          <a:p>
            <a:pPr lvl="0" algn="just"/>
            <a:endParaRPr lang="ru-RU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 установлены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общедомовые приборы учета потребления газа –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4,21%</a:t>
            </a:r>
          </a:p>
          <a:p>
            <a:pPr lvl="0" algn="just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493808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85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56911" y="186678"/>
            <a:ext cx="1111763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РАСПРЕДЕЛЕНИЕ </a:t>
            </a:r>
            <a:r>
              <a:rPr lang="ru-RU" sz="20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 </a:t>
            </a:r>
            <a:r>
              <a:rPr lang="ru-RU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ГРУППАМ </a:t>
            </a:r>
            <a:r>
              <a:rPr lang="ru-RU" sz="20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ЭФФЕКТИВНОСТИ </a:t>
            </a:r>
          </a:p>
          <a:p>
            <a:r>
              <a:rPr lang="ru-RU" sz="20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</a:t>
            </a:r>
            <a:r>
              <a:rPr lang="ru-RU" b="1" dirty="0" smtClean="0"/>
              <a:t>Постановление Губернатора Новосибирской области от </a:t>
            </a:r>
            <a:r>
              <a:rPr lang="ru-RU" b="1" dirty="0"/>
              <a:t>13 июля 2015 г. </a:t>
            </a:r>
            <a:r>
              <a:rPr lang="ru-RU" b="1" dirty="0" smtClean="0"/>
              <a:t>№ 131</a:t>
            </a:r>
            <a:r>
              <a:rPr lang="ru-RU" sz="20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31504" y="5517233"/>
            <a:ext cx="2557102" cy="100565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Прямоугольник 15"/>
          <p:cNvSpPr/>
          <p:nvPr/>
        </p:nvSpPr>
        <p:spPr>
          <a:xfrm>
            <a:off x="1524000" y="1412776"/>
            <a:ext cx="3601526" cy="129859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TextBox 2"/>
          <p:cNvSpPr txBox="1"/>
          <p:nvPr/>
        </p:nvSpPr>
        <p:spPr>
          <a:xfrm>
            <a:off x="4150127" y="1067911"/>
            <a:ext cx="415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ГЛАВЫ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http://www.nso.ru/default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86678"/>
            <a:ext cx="649543" cy="8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66112" y="3901942"/>
            <a:ext cx="58600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Неэффективная деятельность</a:t>
            </a:r>
          </a:p>
          <a:p>
            <a:pPr algn="ctr"/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МО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г. Новосибирск, г. Бердск, г. Обь, Венгеровский,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Кыштовский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Ордынский,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Тогучинский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Черепановский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районы 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839416" y="4140884"/>
            <a:ext cx="4502134" cy="1341088"/>
            <a:chOff x="2863569" y="2913762"/>
            <a:chExt cx="4694072" cy="182713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2928418" y="2913762"/>
              <a:ext cx="4629223" cy="102189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2863569" y="3719006"/>
              <a:ext cx="4629223" cy="10218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</a:pPr>
              <a:r>
                <a:rPr lang="ru-RU" sz="1800" b="1" kern="1200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Тяготеющая к неэффективной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</a:pPr>
              <a:r>
                <a:rPr lang="ru-RU" sz="1800" b="1" kern="12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МО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</a:pPr>
              <a:r>
                <a:rPr lang="ru-RU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г.</a:t>
              </a:r>
              <a:r>
                <a:rPr lang="ru-RU" sz="1800" b="0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800" b="0" kern="12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Искитим</a:t>
              </a:r>
              <a:r>
                <a:rPr lang="ru-RU" sz="1800" b="0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800" b="0" kern="12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Баганский</a:t>
              </a:r>
              <a:r>
                <a:rPr lang="ru-RU" sz="1800" b="0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Барабинский, </a:t>
              </a:r>
              <a:r>
                <a:rPr lang="ru-RU" sz="1800" b="0" kern="12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Каргатский</a:t>
              </a:r>
              <a:r>
                <a:rPr lang="ru-RU" sz="1800" b="0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800" b="0" kern="12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Колыванский</a:t>
              </a:r>
              <a:r>
                <a:rPr lang="ru-RU" sz="1800" b="0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800" b="0" kern="12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Кочковский</a:t>
              </a:r>
              <a:r>
                <a:rPr lang="ru-RU" sz="1800" b="0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800" b="0" kern="12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Краснозёрский</a:t>
              </a:r>
              <a:r>
                <a:rPr lang="ru-RU" sz="1800" b="0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800" b="0" kern="12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Купинский</a:t>
              </a:r>
              <a:r>
                <a:rPr lang="ru-RU" sz="1800" b="0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800" b="0" kern="12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Мошковский</a:t>
              </a:r>
              <a:r>
                <a:rPr lang="ru-RU" sz="1800" b="0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Новосибирский, </a:t>
              </a:r>
              <a:r>
                <a:rPr lang="ru-RU" sz="1800" b="0" kern="12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Чановский</a:t>
              </a:r>
              <a:r>
                <a:rPr lang="ru-RU" sz="1800" b="0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800" b="0" kern="12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Чистоозёрный</a:t>
              </a:r>
              <a:r>
                <a:rPr lang="ru-RU" sz="1800" b="0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800" b="0" kern="12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Чулымский</a:t>
              </a:r>
              <a:r>
                <a:rPr lang="ru-RU" sz="1800" b="0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районы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</a:pPr>
              <a:endParaRPr lang="ru-RU" sz="1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465838" y="1527072"/>
            <a:ext cx="5860051" cy="2491588"/>
            <a:chOff x="2013279" y="190664"/>
            <a:chExt cx="5860051" cy="2491588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2612729" y="960064"/>
              <a:ext cx="5260601" cy="172218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Box 16"/>
            <p:cNvSpPr txBox="1"/>
            <p:nvPr/>
          </p:nvSpPr>
          <p:spPr>
            <a:xfrm>
              <a:off x="2013279" y="190664"/>
              <a:ext cx="5260601" cy="17221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800" b="1" kern="12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Стремящаяся к эффективной</a:t>
              </a:r>
            </a:p>
            <a:p>
              <a:pPr lvl="0" algn="ctr" defTabSz="8001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800" b="1" kern="12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МО </a:t>
              </a:r>
              <a:endParaRPr lang="ru-RU" sz="18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8001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800" b="0" kern="12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Болотнинский</a:t>
              </a:r>
              <a:r>
                <a:rPr lang="ru-RU" sz="1800" b="0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800" b="0" kern="12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Доволенский</a:t>
              </a:r>
              <a:r>
                <a:rPr lang="ru-RU" sz="1800" b="0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Здвинский, </a:t>
              </a:r>
              <a:r>
                <a:rPr lang="ru-RU" sz="1800" b="0" kern="12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Коченёвский</a:t>
              </a:r>
              <a:r>
                <a:rPr lang="ru-RU" sz="1800" b="0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Северный, Татарский, </a:t>
              </a:r>
            </a:p>
            <a:p>
              <a:pPr lvl="0" algn="ctr" defTabSz="8001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800" b="0" kern="12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Усть-Таркский</a:t>
              </a:r>
              <a:r>
                <a:rPr lang="ru-RU" sz="1800" b="0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районы</a:t>
              </a:r>
              <a:endParaRPr lang="ru-RU" sz="1800" b="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59443" y="164377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>
                <a:solidFill>
                  <a:srgbClr val="0B6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Эффективная деятельность</a:t>
            </a:r>
          </a:p>
          <a:p>
            <a:pPr lvl="0"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МО</a:t>
            </a:r>
          </a:p>
          <a:p>
            <a:pPr lvl="0"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р.п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Кольцово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Искитимский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Карасукский, Куйбышевский,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Маслянинский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Сузунский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Убинский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районы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31341" y="6485210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5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56911" y="186678"/>
            <a:ext cx="11089231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ОЦЕНКА РУКОВОДИТЕЛЕЙ УНИТАРНЫХ ПРЕДПРИЯТИЙ И УЧРЕЖДЕНИЙ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491480"/>
              </p:ext>
            </p:extLst>
          </p:nvPr>
        </p:nvGraphicFramePr>
        <p:xfrm>
          <a:off x="407368" y="1041722"/>
          <a:ext cx="11593287" cy="5558586"/>
        </p:xfrm>
        <a:graphic>
          <a:graphicData uri="http://schemas.openxmlformats.org/drawingml/2006/table">
            <a:tbl>
              <a:tblPr/>
              <a:tblGrid>
                <a:gridCol w="1550143">
                  <a:extLst>
                    <a:ext uri="{9D8B030D-6E8A-4147-A177-3AD203B41FA5}">
                      <a16:colId xmlns:a16="http://schemas.microsoft.com/office/drawing/2014/main" val="2199881109"/>
                    </a:ext>
                  </a:extLst>
                </a:gridCol>
                <a:gridCol w="1547163">
                  <a:extLst>
                    <a:ext uri="{9D8B030D-6E8A-4147-A177-3AD203B41FA5}">
                      <a16:colId xmlns:a16="http://schemas.microsoft.com/office/drawing/2014/main" val="316971416"/>
                    </a:ext>
                  </a:extLst>
                </a:gridCol>
                <a:gridCol w="1252040">
                  <a:extLst>
                    <a:ext uri="{9D8B030D-6E8A-4147-A177-3AD203B41FA5}">
                      <a16:colId xmlns:a16="http://schemas.microsoft.com/office/drawing/2014/main" val="75424111"/>
                    </a:ext>
                  </a:extLst>
                </a:gridCol>
                <a:gridCol w="1824400">
                  <a:extLst>
                    <a:ext uri="{9D8B030D-6E8A-4147-A177-3AD203B41FA5}">
                      <a16:colId xmlns:a16="http://schemas.microsoft.com/office/drawing/2014/main" val="2515839125"/>
                    </a:ext>
                  </a:extLst>
                </a:gridCol>
                <a:gridCol w="1824400">
                  <a:extLst>
                    <a:ext uri="{9D8B030D-6E8A-4147-A177-3AD203B41FA5}">
                      <a16:colId xmlns:a16="http://schemas.microsoft.com/office/drawing/2014/main" val="103607000"/>
                    </a:ext>
                  </a:extLst>
                </a:gridCol>
                <a:gridCol w="1824400">
                  <a:extLst>
                    <a:ext uri="{9D8B030D-6E8A-4147-A177-3AD203B41FA5}">
                      <a16:colId xmlns:a16="http://schemas.microsoft.com/office/drawing/2014/main" val="1517291307"/>
                    </a:ext>
                  </a:extLst>
                </a:gridCol>
                <a:gridCol w="1770741">
                  <a:extLst>
                    <a:ext uri="{9D8B030D-6E8A-4147-A177-3AD203B41FA5}">
                      <a16:colId xmlns:a16="http://schemas.microsoft.com/office/drawing/2014/main" val="3466646690"/>
                    </a:ext>
                  </a:extLst>
                </a:gridCol>
              </a:tblGrid>
              <a:tr h="11139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Муниципальный район/городской округ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Удовлетворенность населения: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885332"/>
                  </a:ext>
                </a:extLst>
              </a:tr>
              <a:tr h="3101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организацией транспортного обслуживания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качеством автомобильных дорог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организацией теплоснабжения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организацией водоснабжения (водоотведения)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организацией электроснабжения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организацией газоснабжения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6017497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г.Новосибирск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60,71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30,74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81,58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86,36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92,11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38,93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907288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 Бердск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68,7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31,61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81,85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82,79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91,71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37,72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320165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 Искитим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70,49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37,09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87,18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84,85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93,2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65,63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8520054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р.п. Кольцово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89,85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92,99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94,46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88,56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97,23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71,59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3103454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 Обь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52,13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34,84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82,46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76,69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84,46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63,16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6178888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Баганский 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79,13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40,43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77,83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86,09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41,74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231034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Барабинский 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77,5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25,39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75,66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76,58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89,74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60,79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431024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Болотнинский 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82,47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67,82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81,32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79,31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88,79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74,43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7251330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Венгеровский 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75,56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32,44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74,67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70,22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1092648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Доволенский 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84,47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64,91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86,96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76,71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81,99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61,8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6779192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Здвинский 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88,14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71,75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87,01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96,05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92,09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58,76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6696421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Искитимский 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89,36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66,87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87,23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85,11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94,22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69,3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8131014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Карасукский 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88,79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70,61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90,61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92,12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93,64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60,61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1452944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Каргатский 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72,06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36,03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83,55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80,16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93,73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67,62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9918483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Колыванский 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67,19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38,49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76,34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50,47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75,87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74,45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1053635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Коченёвский 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66,04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51,89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79,48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66,51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80,19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64,39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476659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Кочковский 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71,66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47,13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81,53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60,19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85,67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39,17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647089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Краснозёрский 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70,85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37,94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74,87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63,82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90,2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60,05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682355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Куйбышевский 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86,58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56,46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89,37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80,25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91,14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69,37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1774251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Купинский 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82,75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81,75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90,5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48,5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775272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Кыштовский 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78,64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42,71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76,13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48,99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80,65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43,22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4393067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Маслянинский 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83,81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66,19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78,14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83,81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95,55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60,73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1925857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Мошковский 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76,76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47,52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66,32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63,97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84,33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46,21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838130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Новосибирский 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62,81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53,7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78,35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64,31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78,89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60,13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1678129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Ордынский 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61,61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25,12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65,4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49,53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85,78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38,86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061489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Северный 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76,23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74,52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72,81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75,8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91,43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57,39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9487018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Сузунский 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97,98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94,62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95,74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95,96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97,98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90,81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105293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Татарский 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83,71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46,6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81,65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83,3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93,4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81,65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567780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Тогучинский 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65,44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41,91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76,23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74,74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86,57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32,61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265293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Убинский 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94,1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86,89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88,85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93,44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92,46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66,89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8320285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Усть-Таркский 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85,37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71,95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85,37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79,27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95,12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34,15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658857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Чановский 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76,75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34,62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77,45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72,55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86,71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64,69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4603952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Черепановский 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76,27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41,93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77,97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69,94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89,56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68,96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0924939"/>
                  </a:ext>
                </a:extLst>
              </a:tr>
              <a:tr h="1113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Чистоозёрный 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77,33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37,6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72,27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85,6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87,73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63,2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470537"/>
                  </a:ext>
                </a:extLst>
              </a:tr>
              <a:tr h="12883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Чулымский 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64,85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30,64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63,66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61,28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78,62</a:t>
                      </a: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58,19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58" marR="5658" marT="56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0883398"/>
                  </a:ext>
                </a:extLst>
              </a:tr>
            </a:tbl>
          </a:graphicData>
        </a:graphic>
      </p:graphicFrame>
      <p:pic>
        <p:nvPicPr>
          <p:cNvPr id="6" name="Picture 4" descr="http://www.nso.ru/default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86678"/>
            <a:ext cx="649543" cy="8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86797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2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049044"/>
              </p:ext>
            </p:extLst>
          </p:nvPr>
        </p:nvGraphicFramePr>
        <p:xfrm>
          <a:off x="2478" y="1127632"/>
          <a:ext cx="11676984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6911" y="159306"/>
            <a:ext cx="10770636" cy="35453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КОЛИЧЕСТВО РЕСПОНДЕНТОВ, ПРОШЕДШИХ ОПРОС в 2020 году</a:t>
            </a:r>
            <a:endParaRPr lang="ru-RU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42456" y="4007952"/>
            <a:ext cx="518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Минимальное количество респондентов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 descr="http://www.nso.ru/default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86678"/>
            <a:ext cx="649543" cy="8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512390"/>
              </p:ext>
            </p:extLst>
          </p:nvPr>
        </p:nvGraphicFramePr>
        <p:xfrm>
          <a:off x="7989450" y="4586967"/>
          <a:ext cx="3816424" cy="1538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8212">
                  <a:extLst>
                    <a:ext uri="{9D8B030D-6E8A-4147-A177-3AD203B41FA5}">
                      <a16:colId xmlns:a16="http://schemas.microsoft.com/office/drawing/2014/main" val="4214460954"/>
                    </a:ext>
                  </a:extLst>
                </a:gridCol>
                <a:gridCol w="1908212">
                  <a:extLst>
                    <a:ext uri="{9D8B030D-6E8A-4147-A177-3AD203B41FA5}">
                      <a16:colId xmlns:a16="http://schemas.microsoft.com/office/drawing/2014/main" val="2481411379"/>
                    </a:ext>
                  </a:extLst>
                </a:gridCol>
              </a:tblGrid>
              <a:tr h="26309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Чулымский</a:t>
                      </a:r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6190520"/>
                  </a:ext>
                </a:extLst>
              </a:tr>
              <a:tr h="26309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Кыштовский</a:t>
                      </a:r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315062"/>
                  </a:ext>
                </a:extLst>
              </a:tr>
              <a:tr h="1329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Чистоозёрный</a:t>
                      </a:r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6221843"/>
                  </a:ext>
                </a:extLst>
              </a:tr>
              <a:tr h="26309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Усть-Таркский</a:t>
                      </a:r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ru-RU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2228124"/>
                  </a:ext>
                </a:extLst>
              </a:tr>
              <a:tr h="26309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Здвинский район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  <a:endParaRPr lang="ru-RU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94253312"/>
                  </a:ext>
                </a:extLst>
              </a:tr>
              <a:tr h="26309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Каргатский</a:t>
                      </a:r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ru-RU" sz="14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4433286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688752" y="3336604"/>
            <a:ext cx="4795443" cy="461665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12971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о</a:t>
            </a:r>
            <a:r>
              <a:rPr kumimoji="0" lang="ru-RU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бщее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количество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респондентов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81085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80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nso.ru/default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86678"/>
            <a:ext cx="649543" cy="8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56911" y="186678"/>
            <a:ext cx="1094521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НОРМАТИВНАЯ ПРАВОВАЯ БАЗА НА ФЕДЕРАЛЬНОМ </a:t>
            </a:r>
            <a:r>
              <a:rPr lang="ru-RU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УРОВНЕ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83432" y="1001014"/>
            <a:ext cx="10441160" cy="5400602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 Президента РФ от 28.04.2008 № 607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 оценке эффективности деятельности органов местного самоуправления городских округов и муниципальных районов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Президента РФ от 07.05.2012 № 601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 основных направлениях совершенствования системы государственного управления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Правительства РФ от 17.12.2012 № 1317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мерах по реализации Указа Президента Российской Федерации от 28 апреля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№ 607 «Об оценке эффективности деятельности органов местного самоуправления городских округов и муниципальных районов» и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подпункта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«и» пункта 2 Указа Президента Российской Федерации от 7 мая 2012 г. № 601 «Об основных направлениях совершенствования системы государственного управления»</a:t>
            </a:r>
          </a:p>
          <a:p>
            <a:endParaRPr lang="ru-RU" dirty="0">
              <a:solidFill>
                <a:srgbClr val="0070C0"/>
              </a:solidFill>
            </a:endParaRPr>
          </a:p>
          <a:p>
            <a:endParaRPr lang="ru-RU" dirty="0">
              <a:solidFill>
                <a:srgbClr val="0070C0"/>
              </a:solidFill>
            </a:endParaRPr>
          </a:p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2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056911" y="192433"/>
            <a:ext cx="10873208" cy="35453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ОСНОВНЫЕ ПРОБЛЕМЫ</a:t>
            </a:r>
            <a:endParaRPr lang="ru-RU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http://www.nso.ru/default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86678"/>
            <a:ext cx="649543" cy="8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35360" y="1293949"/>
            <a:ext cx="5760000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возможности осуществлять контроль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процессом сбора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данных в поселениях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82108" y="1293949"/>
            <a:ext cx="5818548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Безынициативность органов местного самоуправления по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улучшению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результатов опроса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Picture 4" descr="Как работает биржа криптовалют? Принцип рабо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2060848"/>
            <a:ext cx="11665296" cy="429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223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127448" y="166771"/>
            <a:ext cx="10873208" cy="35453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ОСНОВНЫЕ ЗАДАЧИ</a:t>
            </a:r>
            <a:endParaRPr lang="ru-RU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http://www.nso.ru/default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86678"/>
            <a:ext cx="649543" cy="8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511" y="1329157"/>
            <a:ext cx="501440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Органам местного самоуправления обеспечить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информирование населения 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проведении 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опроса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местных печатных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изданиях,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социальных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сетях, на местных радиостанциях и местном телевидении;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рганизовать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бмен опытом по привлечению населения к интернет-опросу;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Изучение лучших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практик регионов Российской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Федерации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1511" y="4745477"/>
            <a:ext cx="48703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Министерству экономического развития Новосибирской области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организовать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ежемесячное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мониторинга количества респондентов, прошедших опрос</a:t>
            </a:r>
          </a:p>
        </p:txBody>
      </p:sp>
      <p:pic>
        <p:nvPicPr>
          <p:cNvPr id="9218" name="Picture 2" descr="30 сентября — День Интернета в России | Администрация города Радужны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612" y="2059156"/>
            <a:ext cx="6391928" cy="403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1"/>
          <p:cNvSpPr txBox="1"/>
          <p:nvPr/>
        </p:nvSpPr>
        <p:spPr>
          <a:xfrm>
            <a:off x="5570612" y="1412776"/>
            <a:ext cx="6391928" cy="646380"/>
          </a:xfrm>
          <a:prstGeom prst="rect">
            <a:avLst/>
          </a:prstGeom>
          <a:solidFill>
            <a:srgbClr val="0070C0"/>
          </a:solidFill>
          <a:ln w="19050">
            <a:noFill/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НАСЕЛЕНИЕМ ЭФФЕКТИВНОСТИ ДЕЯТЕЛЬНОСТИ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ОМСУ И РУКОВОДИТЕЛЕЙ УНИТАРНЫХ ПРЕДПРИЯТИЙ НСО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50263" y="6492875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097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/>
          </p:cNvSpPr>
          <p:nvPr/>
        </p:nvSpPr>
        <p:spPr bwMode="auto">
          <a:xfrm>
            <a:off x="1287231" y="164638"/>
            <a:ext cx="77851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3200" dirty="0">
                <a:solidFill>
                  <a:srgbClr val="000000"/>
                </a:solidFill>
                <a:latin typeface="Tahoma ??????????" charset="0"/>
                <a:ea typeface="Tahoma ??????????" charset="0"/>
                <a:cs typeface="Tahoma ??????????" charset="0"/>
                <a:sym typeface="Tahoma ??????????" charset="0"/>
              </a:rPr>
              <a:t>НОВОСИБИРСКАЯ ОБЛАСТЬ</a:t>
            </a:r>
          </a:p>
        </p:txBody>
      </p:sp>
      <p:sp>
        <p:nvSpPr>
          <p:cNvPr id="26626" name="Rectangle 2"/>
          <p:cNvSpPr>
            <a:spLocks/>
          </p:cNvSpPr>
          <p:nvPr/>
        </p:nvSpPr>
        <p:spPr bwMode="auto">
          <a:xfrm>
            <a:off x="1295467" y="736634"/>
            <a:ext cx="7785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400" dirty="0">
                <a:solidFill>
                  <a:srgbClr val="000000"/>
                </a:solidFill>
                <a:latin typeface="Tahoma ??????????" charset="0"/>
                <a:ea typeface="Tahoma ??????????" charset="0"/>
                <a:cs typeface="Tahoma ??????????" charset="0"/>
                <a:sym typeface="Tahoma ??????????" charset="0"/>
              </a:rPr>
              <a:t>СИБИРЬ ЗДЕСЬ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9724"/>
            <a:ext cx="12192000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4"/>
          <p:cNvSpPr>
            <a:spLocks/>
          </p:cNvSpPr>
          <p:nvPr/>
        </p:nvSpPr>
        <p:spPr bwMode="auto">
          <a:xfrm>
            <a:off x="6576053" y="5343819"/>
            <a:ext cx="5472609" cy="134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r"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  <a:sym typeface="Tahoma ??????????" charset="0"/>
              </a:rPr>
              <a:t>Лев Решетников </a:t>
            </a:r>
          </a:p>
          <a:p>
            <a:pPr algn="r"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  <a:sym typeface="Tahoma ??????????" charset="0"/>
              </a:rPr>
              <a:t>Министерство экономического развития </a:t>
            </a:r>
          </a:p>
          <a:p>
            <a:pPr algn="r"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  <a:sym typeface="Tahoma ??????????" charset="0"/>
              </a:rPr>
              <a:t>Новосибирской области</a:t>
            </a:r>
          </a:p>
          <a:p>
            <a:pPr algn="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  <a:sym typeface="Tahoma ??????????" charset="0"/>
                <a:hlinkClick r:id="rId3"/>
              </a:rPr>
              <a:t>www.invest.nso.ru</a:t>
            </a:r>
            <a:r>
              <a:rPr lang="ru-RU" altLang="ru-RU" sz="16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  <a:sym typeface="Tahoma ??????????" charset="0"/>
              </a:rPr>
              <a:t> </a:t>
            </a:r>
            <a:endParaRPr lang="en-US" altLang="ru-RU" sz="1600" dirty="0"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  <a:sym typeface="Tahoma ??????????" charset="0"/>
            </a:endParaRPr>
          </a:p>
          <a:p>
            <a:pPr algn="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  <a:sym typeface="Tahoma ??????????" charset="0"/>
                <a:hlinkClick r:id="rId4"/>
              </a:rPr>
              <a:t>www.facebook.com/mineconomnso</a:t>
            </a:r>
            <a:r>
              <a:rPr lang="ru-RU" altLang="ru-RU" sz="1867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  <a:sym typeface="Tahoma ??????????" charset="0"/>
              </a:rPr>
              <a:t> </a:t>
            </a:r>
            <a:r>
              <a:rPr lang="en-US" altLang="ru-RU" sz="1867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  <a:sym typeface="Tahoma ??????????" charset="0"/>
              </a:rPr>
              <a:t> </a:t>
            </a:r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>
            <a:off x="143338" y="4869160"/>
            <a:ext cx="8040893" cy="76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>
              <a:spcBef>
                <a:spcPts val="800"/>
              </a:spcBef>
              <a:defRPr sz="3200">
                <a:solidFill>
                  <a:srgbClr val="878787"/>
                </a:solidFill>
                <a:latin typeface="Calibri" pitchFamily="34" charset="0"/>
                <a:ea typeface="PingFang SC Regular" charset="0"/>
                <a:cs typeface="PingFang SC Regular" charset="0"/>
                <a:sym typeface="Calibri" pitchFamily="34" charset="0"/>
              </a:defRPr>
            </a:lvl1pPr>
            <a:lvl2pPr marL="742950" indent="-285750" algn="ctr">
              <a:spcBef>
                <a:spcPts val="700"/>
              </a:spcBef>
              <a:defRPr sz="2800">
                <a:solidFill>
                  <a:srgbClr val="878787"/>
                </a:solidFill>
                <a:latin typeface="Calibri" pitchFamily="34" charset="0"/>
                <a:ea typeface="PingFang SC Regular" charset="0"/>
                <a:cs typeface="PingFang SC Regular" charset="0"/>
                <a:sym typeface="Calibri" pitchFamily="34" charset="0"/>
              </a:defRPr>
            </a:lvl2pPr>
            <a:lvl3pPr marL="1143000" indent="-228600" algn="ctr">
              <a:spcBef>
                <a:spcPts val="600"/>
              </a:spcBef>
              <a:defRPr sz="2400">
                <a:solidFill>
                  <a:srgbClr val="878787"/>
                </a:solidFill>
                <a:latin typeface="Calibri" pitchFamily="34" charset="0"/>
                <a:ea typeface="PingFang SC Regular" charset="0"/>
                <a:cs typeface="PingFang SC Regular" charset="0"/>
                <a:sym typeface="Calibri" pitchFamily="34" charset="0"/>
              </a:defRPr>
            </a:lvl3pPr>
            <a:lvl4pPr marL="1600200" indent="-228600" algn="ctr">
              <a:spcBef>
                <a:spcPts val="500"/>
              </a:spcBef>
              <a:defRPr sz="2000">
                <a:solidFill>
                  <a:srgbClr val="878787"/>
                </a:solidFill>
                <a:latin typeface="Calibri" pitchFamily="34" charset="0"/>
                <a:ea typeface="PingFang SC Regular" charset="0"/>
                <a:cs typeface="PingFang SC Regular" charset="0"/>
                <a:sym typeface="Calibri" pitchFamily="34" charset="0"/>
              </a:defRPr>
            </a:lvl4pPr>
            <a:lvl5pPr marL="2057400" indent="-228600" algn="ctr">
              <a:spcBef>
                <a:spcPts val="500"/>
              </a:spcBef>
              <a:defRPr sz="2000">
                <a:solidFill>
                  <a:srgbClr val="878787"/>
                </a:solidFill>
                <a:latin typeface="Calibri" pitchFamily="34" charset="0"/>
                <a:ea typeface="PingFang SC Regular" charset="0"/>
                <a:cs typeface="PingFang SC Regular" charset="0"/>
                <a:sym typeface="Calibri" pitchFamily="34" charset="0"/>
              </a:defRPr>
            </a:lvl5pPr>
            <a:lvl6pPr marL="25146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pitchFamily="34" charset="0"/>
                <a:ea typeface="PingFang SC Regular" charset="0"/>
                <a:cs typeface="PingFang SC Regular" charset="0"/>
                <a:sym typeface="Calibri" pitchFamily="34" charset="0"/>
              </a:defRPr>
            </a:lvl6pPr>
            <a:lvl7pPr marL="29718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pitchFamily="34" charset="0"/>
                <a:ea typeface="PingFang SC Regular" charset="0"/>
                <a:cs typeface="PingFang SC Regular" charset="0"/>
                <a:sym typeface="Calibri" pitchFamily="34" charset="0"/>
              </a:defRPr>
            </a:lvl7pPr>
            <a:lvl8pPr marL="34290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pitchFamily="34" charset="0"/>
                <a:ea typeface="PingFang SC Regular" charset="0"/>
                <a:cs typeface="PingFang SC Regular" charset="0"/>
                <a:sym typeface="Calibri" pitchFamily="34" charset="0"/>
              </a:defRPr>
            </a:lvl8pPr>
            <a:lvl9pPr marL="38862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pitchFamily="34" charset="0"/>
                <a:ea typeface="PingFang SC Regular" charset="0"/>
                <a:cs typeface="PingFang SC Regular" charset="0"/>
                <a:sym typeface="Calibri" pitchFamily="34" charset="0"/>
              </a:defRPr>
            </a:lvl9pPr>
          </a:lstStyle>
          <a:p>
            <a:pPr algn="l"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2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Tahoma ??????????" charset="0"/>
              </a:rPr>
              <a:t>СПАСИБО ЗА ВНИМАНИЕ!</a:t>
            </a:r>
          </a:p>
          <a:p>
            <a:pPr algn="l" defTabSz="1219170" fontAlgn="base">
              <a:spcBef>
                <a:spcPct val="0"/>
              </a:spcBef>
              <a:spcAft>
                <a:spcPct val="0"/>
              </a:spcAft>
            </a:pPr>
            <a:endParaRPr lang="ru-RU" altLang="ru-RU" sz="4267" dirty="0">
              <a:solidFill>
                <a:srgbClr val="FFFFFF">
                  <a:lumMod val="75000"/>
                </a:srgbClr>
              </a:solidFill>
              <a:latin typeface="Tahoma" pitchFamily="34" charset="0"/>
              <a:cs typeface="Tahoma" pitchFamily="34" charset="0"/>
              <a:sym typeface="Tahoma ??????????" charset="0"/>
            </a:endParaRPr>
          </a:p>
        </p:txBody>
      </p:sp>
      <p:pic>
        <p:nvPicPr>
          <p:cNvPr id="10" name="Picture 4" descr="http://www.nso.ru/default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86678"/>
            <a:ext cx="649543" cy="8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070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56911" y="186678"/>
            <a:ext cx="1091271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НОРМАТИВНАЯ ПРАВОВАЯ </a:t>
            </a:r>
            <a:r>
              <a:rPr lang="ru-RU" sz="20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БАЗА НОВОСИБИРСКОЙ </a:t>
            </a:r>
            <a:r>
              <a:rPr lang="ru-RU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ОБЛАСТИ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15938" y="1179404"/>
            <a:ext cx="9793088" cy="5129917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 Губернатора Новосибирской области от 30.04.2009 № 181</a:t>
            </a:r>
            <a:b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 организации мониторинга эффективности деятельности органов местного самоуправления городских округов и муниципальных районов Новосибирской области»</a:t>
            </a:r>
          </a:p>
          <a:p>
            <a:endParaRPr lang="ru-RU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Губернатора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Новосибирской области от 13.07.2015 № 131</a:t>
            </a:r>
            <a:b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создании экспертной комиссии»</a:t>
            </a:r>
          </a:p>
          <a:p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 Губернатора Новосибирской области от 24.12.2018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263</a:t>
            </a:r>
            <a:b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Порядке организации и проведения с применением информационно-телекоммуникационных сетей и информационных технологий оценки населением эффективности деятельности руководителей органов местного самоуправления муниципальных образований Новосибирской области, унитарных предприятий и учреждений, действующих на региональном и муниципальном уровнях, акционерных обществ, контрольный пакет акций которых находится в собственности Новосибирской области или муниципальной собственности, осуществляющих оказание услуг населению муниципальных образований Новосибирской области»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http://www.nso.ru/default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86678"/>
            <a:ext cx="649543" cy="8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7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58386" y="186676"/>
            <a:ext cx="1094227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ПОРЯДОК ПРОВЕДЕНИЯ </a:t>
            </a:r>
            <a:r>
              <a:rPr lang="ru-RU" sz="20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ИНТЕРНЕТ-ОПРОСА</a:t>
            </a:r>
            <a:r>
              <a:rPr lang="en-US" sz="20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 ПОДВЕДЕНИЯ</a:t>
            </a:r>
            <a:r>
              <a:rPr lang="en-US" sz="20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РЕЗУЛЬТАТОВ</a:t>
            </a:r>
            <a:endParaRPr lang="ru-RU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474076536"/>
              </p:ext>
            </p:extLst>
          </p:nvPr>
        </p:nvGraphicFramePr>
        <p:xfrm>
          <a:off x="263352" y="1052737"/>
          <a:ext cx="11737304" cy="5616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4" descr="http://www.nso.ru/default_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86678"/>
            <a:ext cx="649543" cy="8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55968" y="6492875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70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Интернет-магазин Supermonetki.ru - Новости - - Для нас важно ваше мнение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836712"/>
            <a:ext cx="544022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7368" y="1375898"/>
            <a:ext cx="55446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ИНТЕРНЕТ – 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ОПРОСА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определение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уровня удовлетворенности населения деятельностью руководителей органов местного самоуправления, унитарных предприятий и учреждений, действующих на региональном и муниципальном уровнях, акционерных обществ, контрольный пакет акций которых находится в  собственности субъектов Российской Федерации или в муниципальной собственности, осуществляющих оказание услуг населению муниципальных образований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10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56911" y="180584"/>
            <a:ext cx="1110674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КРИТЕРИИ ИНТЕРНЕТ-ОПРОСА</a:t>
            </a:r>
          </a:p>
        </p:txBody>
      </p:sp>
      <p:pic>
        <p:nvPicPr>
          <p:cNvPr id="8" name="Picture 4" descr="http://www.nso.ru/default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86678"/>
            <a:ext cx="649543" cy="8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3639" y="1205156"/>
            <a:ext cx="39608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Удовлетворенность населения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организацией транспортного обслуживания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муниципальном образовании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57529" y="1205156"/>
            <a:ext cx="3600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Удовлетворенность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населения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качеством </a:t>
            </a:r>
            <a:endParaRPr lang="ru-RU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автомобильных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дорог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муниципальном образовании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68208" y="1205156"/>
            <a:ext cx="40324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Удовлетворенность населения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жилищно-коммунальными услугами: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уровнем организации теплоснабжения (снабжения населения топливом), </a:t>
            </a:r>
          </a:p>
          <a:p>
            <a:pPr lvl="0"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водоснабжения (водоотведения), </a:t>
            </a:r>
          </a:p>
          <a:p>
            <a:pPr lvl="0"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электроснабжения,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газоснабжения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0" y="4117342"/>
            <a:ext cx="3882861" cy="255809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951" y="4117341"/>
            <a:ext cx="3805713" cy="25580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4864" y="4107516"/>
            <a:ext cx="4140460" cy="2577743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448800" y="6492873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64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6731741"/>
              </p:ext>
            </p:extLst>
          </p:nvPr>
        </p:nvGraphicFramePr>
        <p:xfrm>
          <a:off x="91952" y="895329"/>
          <a:ext cx="12072664" cy="5760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726" y="2692696"/>
            <a:ext cx="6345654" cy="380078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56910" y="187443"/>
            <a:ext cx="1094374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КОЛИЧЕСТВО РЕСПОНДЕНТОВ, ПРИНЯВШИХ УЧАСТИЕ В </a:t>
            </a:r>
            <a:r>
              <a:rPr lang="ru-RU" sz="20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ИНТЕРНЕТ-ОПРОСЕ</a:t>
            </a:r>
          </a:p>
          <a:p>
            <a:r>
              <a:rPr lang="ru-RU" sz="20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 </a:t>
            </a:r>
            <a:r>
              <a:rPr lang="en-US" sz="20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2018 </a:t>
            </a:r>
            <a:r>
              <a:rPr lang="ru-RU" sz="20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 201</a:t>
            </a:r>
            <a:r>
              <a:rPr lang="en-US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9</a:t>
            </a:r>
            <a:r>
              <a:rPr lang="ru-RU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годах</a:t>
            </a:r>
            <a:endParaRPr lang="ru-RU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http://www.nso.ru/default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86678"/>
            <a:ext cx="649543" cy="8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724123" y="1845701"/>
            <a:ext cx="3449354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16556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2018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17729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чел.</a:t>
            </a: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- 2019 год </a:t>
            </a: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2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0" y="1546742"/>
            <a:ext cx="5803301" cy="400110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Количество респондентов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&lt;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3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00 чел.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2458" y="1546742"/>
            <a:ext cx="5774778" cy="400110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Количество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респондентов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&gt;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500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чел.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75991" y="186678"/>
            <a:ext cx="1076556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АКТИВНОСТЬ РЕСПОНДЕНТОВ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1396240"/>
              </p:ext>
            </p:extLst>
          </p:nvPr>
        </p:nvGraphicFramePr>
        <p:xfrm>
          <a:off x="132458" y="2015157"/>
          <a:ext cx="5171454" cy="447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6828912"/>
              </p:ext>
            </p:extLst>
          </p:nvPr>
        </p:nvGraphicFramePr>
        <p:xfrm>
          <a:off x="6028855" y="2564904"/>
          <a:ext cx="580538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4" descr="http://www.nso.ru/default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86678"/>
            <a:ext cx="649543" cy="8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57506" y="6492875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8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6911" y="190476"/>
            <a:ext cx="1102261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ДИНАМИКА УДОВЛЕТВОРЕННОСТИ </a:t>
            </a:r>
            <a:r>
              <a:rPr lang="ru-RU" sz="2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НАСЕЛЕНИЯ ДЕЯТЕЛЬНОСТЬЮ </a:t>
            </a:r>
            <a:r>
              <a:rPr lang="ru-RU" sz="20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ГЛАВ</a:t>
            </a:r>
            <a:endParaRPr lang="ru-RU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http://www.nso.ru/default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86678"/>
            <a:ext cx="649543" cy="8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422269"/>
              </p:ext>
            </p:extLst>
          </p:nvPr>
        </p:nvGraphicFramePr>
        <p:xfrm>
          <a:off x="551384" y="1262722"/>
          <a:ext cx="4968553" cy="4473944"/>
        </p:xfrm>
        <a:graphic>
          <a:graphicData uri="http://schemas.openxmlformats.org/drawingml/2006/table">
            <a:tbl>
              <a:tblPr/>
              <a:tblGrid>
                <a:gridCol w="1781179">
                  <a:extLst>
                    <a:ext uri="{9D8B030D-6E8A-4147-A177-3AD203B41FA5}">
                      <a16:colId xmlns:a16="http://schemas.microsoft.com/office/drawing/2014/main" val="958015315"/>
                    </a:ext>
                  </a:extLst>
                </a:gridCol>
                <a:gridCol w="642832">
                  <a:extLst>
                    <a:ext uri="{9D8B030D-6E8A-4147-A177-3AD203B41FA5}">
                      <a16:colId xmlns:a16="http://schemas.microsoft.com/office/drawing/2014/main" val="3554953391"/>
                    </a:ext>
                  </a:extLst>
                </a:gridCol>
                <a:gridCol w="642832">
                  <a:extLst>
                    <a:ext uri="{9D8B030D-6E8A-4147-A177-3AD203B41FA5}">
                      <a16:colId xmlns:a16="http://schemas.microsoft.com/office/drawing/2014/main" val="3927820486"/>
                    </a:ext>
                  </a:extLst>
                </a:gridCol>
                <a:gridCol w="1057994">
                  <a:extLst>
                    <a:ext uri="{9D8B030D-6E8A-4147-A177-3AD203B41FA5}">
                      <a16:colId xmlns:a16="http://schemas.microsoft.com/office/drawing/2014/main" val="3302572578"/>
                    </a:ext>
                  </a:extLst>
                </a:gridCol>
                <a:gridCol w="843716">
                  <a:extLst>
                    <a:ext uri="{9D8B030D-6E8A-4147-A177-3AD203B41FA5}">
                      <a16:colId xmlns:a16="http://schemas.microsoft.com/office/drawing/2014/main" val="3115118970"/>
                    </a:ext>
                  </a:extLst>
                </a:gridCol>
              </a:tblGrid>
              <a:tr h="81344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Муниципальный район/городской округ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количество респондентов за 2019 год</a:t>
                      </a:r>
                      <a:b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Динамика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3898641"/>
                  </a:ext>
                </a:extLst>
              </a:tr>
              <a:tr h="20336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Куйбышевский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66,67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269779"/>
                  </a:ext>
                </a:extLst>
              </a:tr>
              <a:tr h="20336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Колыванский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47,46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68,93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C1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035051"/>
                  </a:ext>
                </a:extLst>
              </a:tr>
              <a:tr h="20336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Чулымский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46,58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66,27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C6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529471"/>
                  </a:ext>
                </a:extLst>
              </a:tr>
              <a:tr h="20336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Каргатский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73,37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CB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0599501"/>
                  </a:ext>
                </a:extLst>
              </a:tr>
              <a:tr h="20336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Искитимский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70,34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86,93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978333"/>
                  </a:ext>
                </a:extLst>
              </a:tr>
              <a:tr h="20336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Коченёвский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66,22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9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625871"/>
                  </a:ext>
                </a:extLst>
              </a:tr>
              <a:tr h="20336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Город Бердск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50,45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9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129958"/>
                  </a:ext>
                </a:extLst>
              </a:tr>
              <a:tr h="20336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Мошковский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57,23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69,45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C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584830"/>
                  </a:ext>
                </a:extLst>
              </a:tr>
              <a:tr h="20336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Баганский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60,54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71,74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433030"/>
                  </a:ext>
                </a:extLst>
              </a:tr>
              <a:tr h="20336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Кыштовский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52,38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63,32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F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745763"/>
                  </a:ext>
                </a:extLst>
              </a:tr>
              <a:tr h="20336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Город Новосибирск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50,79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434380"/>
                  </a:ext>
                </a:extLst>
              </a:tr>
              <a:tr h="20336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Болотнинский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69,71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99816"/>
                  </a:ext>
                </a:extLst>
              </a:tr>
              <a:tr h="20336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Сузунский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6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726242"/>
                  </a:ext>
                </a:extLst>
              </a:tr>
              <a:tr h="20336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Карасукский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80,84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89,39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6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25468"/>
                  </a:ext>
                </a:extLst>
              </a:tr>
              <a:tr h="20336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Ордынский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50,25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57,35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A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865715"/>
                  </a:ext>
                </a:extLst>
              </a:tr>
              <a:tr h="20336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Город Искитим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368541"/>
                  </a:ext>
                </a:extLst>
              </a:tr>
              <a:tr h="20336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Чистоозёрный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59,68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802965"/>
                  </a:ext>
                </a:extLst>
              </a:tr>
              <a:tr h="20336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Усть-Таркский район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72,55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969528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810514"/>
              </p:ext>
            </p:extLst>
          </p:nvPr>
        </p:nvGraphicFramePr>
        <p:xfrm>
          <a:off x="6456040" y="1262722"/>
          <a:ext cx="5328591" cy="4311398"/>
        </p:xfrm>
        <a:graphic>
          <a:graphicData uri="http://schemas.openxmlformats.org/drawingml/2006/table">
            <a:tbl>
              <a:tblPr/>
              <a:tblGrid>
                <a:gridCol w="1892137">
                  <a:extLst>
                    <a:ext uri="{9D8B030D-6E8A-4147-A177-3AD203B41FA5}">
                      <a16:colId xmlns:a16="http://schemas.microsoft.com/office/drawing/2014/main" val="4212633410"/>
                    </a:ext>
                  </a:extLst>
                </a:gridCol>
                <a:gridCol w="667813">
                  <a:extLst>
                    <a:ext uri="{9D8B030D-6E8A-4147-A177-3AD203B41FA5}">
                      <a16:colId xmlns:a16="http://schemas.microsoft.com/office/drawing/2014/main" val="3690868555"/>
                    </a:ext>
                  </a:extLst>
                </a:gridCol>
                <a:gridCol w="667813">
                  <a:extLst>
                    <a:ext uri="{9D8B030D-6E8A-4147-A177-3AD203B41FA5}">
                      <a16:colId xmlns:a16="http://schemas.microsoft.com/office/drawing/2014/main" val="4214956055"/>
                    </a:ext>
                  </a:extLst>
                </a:gridCol>
                <a:gridCol w="1140847">
                  <a:extLst>
                    <a:ext uri="{9D8B030D-6E8A-4147-A177-3AD203B41FA5}">
                      <a16:colId xmlns:a16="http://schemas.microsoft.com/office/drawing/2014/main" val="1138190479"/>
                    </a:ext>
                  </a:extLst>
                </a:gridCol>
                <a:gridCol w="959981">
                  <a:extLst>
                    <a:ext uri="{9D8B030D-6E8A-4147-A177-3AD203B41FA5}">
                      <a16:colId xmlns:a16="http://schemas.microsoft.com/office/drawing/2014/main" val="1093615479"/>
                    </a:ext>
                  </a:extLst>
                </a:gridCol>
              </a:tblGrid>
              <a:tr h="82053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Муниципальный район/городской округ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количество респондентов за 2019 год</a:t>
                      </a:r>
                      <a:b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Динамика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1742749"/>
                  </a:ext>
                </a:extLst>
              </a:tr>
              <a:tr h="20513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Купинский район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64,30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A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242633"/>
                  </a:ext>
                </a:extLst>
              </a:tr>
              <a:tr h="20513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Маслянинский район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82,61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8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445126"/>
                  </a:ext>
                </a:extLst>
              </a:tr>
              <a:tr h="20513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Барабинский район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59,30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65,13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6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116605"/>
                  </a:ext>
                </a:extLst>
              </a:tr>
              <a:tr h="20513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Убинский район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86,41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4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123021"/>
                  </a:ext>
                </a:extLst>
              </a:tr>
              <a:tr h="20513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Татарский район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70,88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C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493662"/>
                  </a:ext>
                </a:extLst>
              </a:tr>
              <a:tr h="20513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Здвинский район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80,60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83,62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7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66792"/>
                  </a:ext>
                </a:extLst>
              </a:tr>
              <a:tr h="20513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Чановский район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66,47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68,71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3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081565"/>
                  </a:ext>
                </a:extLst>
              </a:tr>
              <a:tr h="20513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Северный район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83,75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0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080578"/>
                  </a:ext>
                </a:extLst>
              </a:tr>
              <a:tr h="20873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Рабочий посёлок Кольцово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92,42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8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558525"/>
                  </a:ext>
                </a:extLst>
              </a:tr>
              <a:tr h="20513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Краснозёрский район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71,96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71,11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3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818430"/>
                  </a:ext>
                </a:extLst>
              </a:tr>
              <a:tr h="20513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Тогучинский район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63,75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62,57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1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53484"/>
                  </a:ext>
                </a:extLst>
              </a:tr>
              <a:tr h="20513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Доволенский район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81,37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3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00889"/>
                  </a:ext>
                </a:extLst>
              </a:tr>
              <a:tr h="20513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Кочковский район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D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920698"/>
                  </a:ext>
                </a:extLst>
              </a:tr>
              <a:tr h="20513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Черепановский район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64,12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58,79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C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41518"/>
                  </a:ext>
                </a:extLst>
              </a:tr>
              <a:tr h="20513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Венгеровский район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70,48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63,56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-6,9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3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70963"/>
                  </a:ext>
                </a:extLst>
              </a:tr>
              <a:tr h="20513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Новосибирский район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72,68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-8,5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9B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496530"/>
                  </a:ext>
                </a:extLst>
              </a:tr>
              <a:tr h="20513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Город Обь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70,80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-18,2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643519"/>
                  </a:ext>
                </a:extLst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44161" y="6492875"/>
            <a:ext cx="27432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4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- Титульный слайд">
  <a:themeElements>
    <a:clrScheme name="Default - Титульный слайд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Титульный слайд">
      <a:majorFont>
        <a:latin typeface="Calibri"/>
        <a:ea typeface="PingFang SC Regular"/>
        <a:cs typeface="PingFang SC Regular"/>
      </a:majorFont>
      <a:minorFont>
        <a:latin typeface="Calibri"/>
        <a:ea typeface="PingFang SC Regular"/>
        <a:cs typeface="PingFang SC Regula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PingFang SC Regular" charset="0"/>
            <a:cs typeface="PingFang SC Regular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PingFang SC Regular" charset="0"/>
            <a:cs typeface="PingFang SC Regular" charset="0"/>
            <a:sym typeface="Gill Sans" charset="0"/>
          </a:defRPr>
        </a:defPPr>
      </a:lstStyle>
    </a:lnDef>
  </a:objectDefaults>
  <a:extraClrSchemeLst>
    <a:extraClrScheme>
      <a:clrScheme name="Default - Титульный слайд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30712</TotalTime>
  <Words>1809</Words>
  <Application>Microsoft Office PowerPoint</Application>
  <PresentationFormat>Широкоэкранный</PresentationFormat>
  <Paragraphs>669</Paragraphs>
  <Slides>22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4" baseType="lpstr">
      <vt:lpstr>Arial</vt:lpstr>
      <vt:lpstr>Calibri</vt:lpstr>
      <vt:lpstr>Calibri Light</vt:lpstr>
      <vt:lpstr>Gill Sans</vt:lpstr>
      <vt:lpstr>PingFang SC Regular</vt:lpstr>
      <vt:lpstr>Segoe UI</vt:lpstr>
      <vt:lpstr>Tahoma</vt:lpstr>
      <vt:lpstr>Tahoma ??????????</vt:lpstr>
      <vt:lpstr>Times New Roman</vt:lpstr>
      <vt:lpstr>Wingdings</vt:lpstr>
      <vt:lpstr>Тема Office</vt:lpstr>
      <vt:lpstr>2_Default - Титульный слайд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КОЛИЧЕСТВО РЕСПОНДЕНТОВ, ПРОШЕДШИХ ОПРОС в 2020 году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Лада</dc:creator>
  <cp:lastModifiedBy>Коба Анна Алексеевна</cp:lastModifiedBy>
  <cp:revision>1264</cp:revision>
  <cp:lastPrinted>2020-09-14T02:06:56Z</cp:lastPrinted>
  <dcterms:created xsi:type="dcterms:W3CDTF">2009-04-22T03:24:40Z</dcterms:created>
  <dcterms:modified xsi:type="dcterms:W3CDTF">2020-09-16T04:29:55Z</dcterms:modified>
</cp:coreProperties>
</file>