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39" r:id="rId1"/>
    <p:sldMasterId id="2147485851" r:id="rId2"/>
    <p:sldMasterId id="2147485875" r:id="rId3"/>
    <p:sldMasterId id="2147485887" r:id="rId4"/>
    <p:sldMasterId id="2147485899" r:id="rId5"/>
    <p:sldMasterId id="2147485911" r:id="rId6"/>
    <p:sldMasterId id="2147485935" r:id="rId7"/>
    <p:sldMasterId id="2147485947" r:id="rId8"/>
    <p:sldMasterId id="2147485959" r:id="rId9"/>
    <p:sldMasterId id="2147485971" r:id="rId10"/>
    <p:sldMasterId id="2147485983" r:id="rId11"/>
    <p:sldMasterId id="2147485995" r:id="rId12"/>
    <p:sldMasterId id="2147486007" r:id="rId13"/>
    <p:sldMasterId id="2147486019" r:id="rId14"/>
  </p:sldMasterIdLst>
  <p:notesMasterIdLst>
    <p:notesMasterId r:id="rId39"/>
  </p:notesMasterIdLst>
  <p:handoutMasterIdLst>
    <p:handoutMasterId r:id="rId40"/>
  </p:handoutMasterIdLst>
  <p:sldIdLst>
    <p:sldId id="859" r:id="rId15"/>
    <p:sldId id="860" r:id="rId16"/>
    <p:sldId id="863" r:id="rId17"/>
    <p:sldId id="869" r:id="rId18"/>
    <p:sldId id="838" r:id="rId19"/>
    <p:sldId id="870" r:id="rId20"/>
    <p:sldId id="877" r:id="rId21"/>
    <p:sldId id="867" r:id="rId22"/>
    <p:sldId id="840" r:id="rId23"/>
    <p:sldId id="871" r:id="rId24"/>
    <p:sldId id="872" r:id="rId25"/>
    <p:sldId id="865" r:id="rId26"/>
    <p:sldId id="880" r:id="rId27"/>
    <p:sldId id="853" r:id="rId28"/>
    <p:sldId id="857" r:id="rId29"/>
    <p:sldId id="858" r:id="rId30"/>
    <p:sldId id="881" r:id="rId31"/>
    <p:sldId id="882" r:id="rId32"/>
    <p:sldId id="873" r:id="rId33"/>
    <p:sldId id="874" r:id="rId34"/>
    <p:sldId id="868" r:id="rId35"/>
    <p:sldId id="852" r:id="rId36"/>
    <p:sldId id="844" r:id="rId37"/>
    <p:sldId id="883" r:id="rId38"/>
  </p:sldIdLst>
  <p:sldSz cx="9144000" cy="6858000" type="screen4x3"/>
  <p:notesSz cx="6791325" cy="98726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FF"/>
    <a:srgbClr val="9999FF"/>
    <a:srgbClr val="9966FF"/>
    <a:srgbClr val="FDEADA"/>
    <a:srgbClr val="FAEAC6"/>
    <a:srgbClr val="CCFF99"/>
    <a:srgbClr val="CCECFF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2" autoAdjust="0"/>
    <p:restoredTop sz="89606" autoAdjust="0"/>
  </p:normalViewPr>
  <p:slideViewPr>
    <p:cSldViewPr>
      <p:cViewPr>
        <p:scale>
          <a:sx n="100" d="100"/>
          <a:sy n="100" d="100"/>
        </p:scale>
        <p:origin x="-208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2" y="-114"/>
      </p:cViewPr>
      <p:guideLst>
        <p:guide orient="horz" pos="3110"/>
        <p:guide pos="21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Data\ggan\&#1056;&#1072;&#1073;&#1086;&#1095;&#1080;&#1081;%20&#1089;&#1090;&#1086;&#1083;\&#1079;&#1072;&#1089;&#1077;&#1076;&#1072;&#1085;&#1080;&#1077;%20&#1087;&#1088;&#1072;&#1074;&#1080;&#1090;&#1077;&#1083;&#1100;&#1089;&#1090;&#1074;&#1072;\&#1086;&#1089;&#1085;&#1086;&#1074;&#1072;%20&#1076;&#1083;&#1103;%20&#1076;&#1080;&#1072;&#1075;&#1088;&#1072;&#1084;&#1084;_&#1088;&#1072;&#1081;&#1086;&#1085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8;&#1085;&#1092;&#1086;_&#1043;&#1091;&#1073;&#1077;&#1088;&#1085;&#1072;&#1090;&#1086;&#1088;&#1091;_&#1087;&#1086;_&#1088;&#1072;&#1081;&#1086;&#1085;&#1072;&#1084;\2016_&#1076;&#1077;&#1082;_&#1044;&#1086;&#1074;&#1086;&#1083;&#1077;&#1085;&#1089;&#1082;&#1080;&#1081;\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8;&#1085;&#1092;&#1086;_&#1043;&#1091;&#1073;&#1077;&#1088;&#1085;&#1072;&#1090;&#1086;&#1088;&#1091;_&#1087;&#1086;_&#1088;&#1072;&#1081;&#1086;&#1085;&#1072;&#1084;\2016_&#1076;&#1077;&#1082;_&#1044;&#1086;&#1074;&#1086;&#1083;&#1077;&#1085;&#1089;&#1082;&#1080;&#1081;\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2010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Лист1!$A$4:$A$9</c:f>
              <c:strCache>
                <c:ptCount val="6"/>
                <c:pt idx="0">
                  <c:v>территория</c:v>
                </c:pt>
                <c:pt idx="1">
                  <c:v>численность населения</c:v>
                </c:pt>
                <c:pt idx="2">
                  <c:v>продукция сельского хозяйства</c:v>
                </c:pt>
                <c:pt idx="3">
                  <c:v>инвестиции в основной капитал</c:v>
                </c:pt>
                <c:pt idx="4">
                  <c:v>оборот розничной торговли</c:v>
                </c:pt>
                <c:pt idx="5">
                  <c:v>объем отгруженных товаров собственного производства, выполненных работ и услуг собственными силами организаций </c:v>
                </c:pt>
              </c:strCache>
            </c:strRef>
          </c:cat>
          <c:val>
            <c:numRef>
              <c:f>Лист1!$B$4:$B$9</c:f>
              <c:numCache>
                <c:formatCode>General</c:formatCode>
                <c:ptCount val="6"/>
                <c:pt idx="0">
                  <c:v>2.5</c:v>
                </c:pt>
                <c:pt idx="1">
                  <c:v>0.8</c:v>
                </c:pt>
                <c:pt idx="2">
                  <c:v>2.2000000000000002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"/>
            </a:sp3d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Лист1!$A$4:$A$9</c:f>
              <c:strCache>
                <c:ptCount val="6"/>
                <c:pt idx="0">
                  <c:v>территория</c:v>
                </c:pt>
                <c:pt idx="1">
                  <c:v>численность населения</c:v>
                </c:pt>
                <c:pt idx="2">
                  <c:v>продукция сельского хозяйства</c:v>
                </c:pt>
                <c:pt idx="3">
                  <c:v>инвестиции в основной капитал</c:v>
                </c:pt>
                <c:pt idx="4">
                  <c:v>оборот розничной торговли</c:v>
                </c:pt>
                <c:pt idx="5">
                  <c:v>объем отгруженных товаров собственного производства, выполненных работ и услуг собственными силами организаций </c:v>
                </c:pt>
              </c:strCache>
            </c:strRef>
          </c:cat>
          <c:val>
            <c:numRef>
              <c:f>Лист1!$C$4:$C$9</c:f>
              <c:numCache>
                <c:formatCode>General</c:formatCode>
                <c:ptCount val="6"/>
                <c:pt idx="0">
                  <c:v>2.5</c:v>
                </c:pt>
                <c:pt idx="1">
                  <c:v>0.6</c:v>
                </c:pt>
                <c:pt idx="2">
                  <c:v>2</c:v>
                </c:pt>
                <c:pt idx="3">
                  <c:v>0.1</c:v>
                </c:pt>
                <c:pt idx="4">
                  <c:v>0.2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00601856"/>
        <c:axId val="100603392"/>
      </c:barChart>
      <c:catAx>
        <c:axId val="100601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00603392"/>
        <c:crosses val="autoZero"/>
        <c:auto val="1"/>
        <c:lblAlgn val="ctr"/>
        <c:lblOffset val="100"/>
        <c:noMultiLvlLbl val="0"/>
      </c:catAx>
      <c:valAx>
        <c:axId val="100603392"/>
        <c:scaling>
          <c:orientation val="minMax"/>
          <c:max val="2.5"/>
        </c:scaling>
        <c:delete val="1"/>
        <c:axPos val="b"/>
        <c:numFmt formatCode="General" sourceLinked="1"/>
        <c:majorTickMark val="out"/>
        <c:minorTickMark val="none"/>
        <c:tickLblPos val="nextTo"/>
        <c:crossAx val="10060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30400360888947"/>
          <c:y val="0.12213438490326932"/>
          <c:w val="0.11099493022277082"/>
          <c:h val="0.2190686136993769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крупный рогатый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скот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7.2'!$A$3</c:f>
              <c:strCache>
                <c:ptCount val="1"/>
                <c:pt idx="0">
                  <c:v>     крупный рогатый скот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7.2'!$B$2:$G$2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7.2'!$B$3:$G$3</c:f>
              <c:numCache>
                <c:formatCode>General</c:formatCode>
                <c:ptCount val="6"/>
                <c:pt idx="0">
                  <c:v>15338</c:v>
                </c:pt>
                <c:pt idx="1">
                  <c:v>14704</c:v>
                </c:pt>
                <c:pt idx="2">
                  <c:v>14441</c:v>
                </c:pt>
                <c:pt idx="3">
                  <c:v>9521</c:v>
                </c:pt>
                <c:pt idx="4">
                  <c:v>10301</c:v>
                </c:pt>
                <c:pt idx="5">
                  <c:v>11025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17869184"/>
        <c:axId val="117875072"/>
      </c:barChart>
      <c:catAx>
        <c:axId val="117869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875072"/>
        <c:crosses val="autoZero"/>
        <c:auto val="1"/>
        <c:lblAlgn val="ctr"/>
        <c:lblOffset val="100"/>
        <c:noMultiLvlLbl val="0"/>
      </c:catAx>
      <c:valAx>
        <c:axId val="11787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6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Протяженность дорог общего пользования, км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5'!$A$3</c:f>
              <c:strCache>
                <c:ptCount val="1"/>
                <c:pt idx="0">
                  <c:v>Протяженность дорог общего пользования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5'!$B$2:$G$2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5'!$B$3:$G$3</c:f>
              <c:numCache>
                <c:formatCode>General</c:formatCode>
                <c:ptCount val="6"/>
                <c:pt idx="0">
                  <c:v>287.10000000000002</c:v>
                </c:pt>
                <c:pt idx="1">
                  <c:v>291.2</c:v>
                </c:pt>
                <c:pt idx="2">
                  <c:v>373.2</c:v>
                </c:pt>
                <c:pt idx="3">
                  <c:v>392.6</c:v>
                </c:pt>
                <c:pt idx="4">
                  <c:v>401.8</c:v>
                </c:pt>
                <c:pt idx="5">
                  <c:v>418.4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02003456"/>
        <c:axId val="102004992"/>
      </c:barChart>
      <c:catAx>
        <c:axId val="102003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004992"/>
        <c:crosses val="autoZero"/>
        <c:auto val="1"/>
        <c:lblAlgn val="ctr"/>
        <c:lblOffset val="100"/>
        <c:noMultiLvlLbl val="0"/>
      </c:catAx>
      <c:valAx>
        <c:axId val="10200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00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7.2'!$A$3</c:f>
              <c:strCache>
                <c:ptCount val="1"/>
                <c:pt idx="0">
                  <c:v>Средняя обеспеченность населения жильем, кв. м общей площади на человека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7.2'!$B$2:$G$2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7.2'!$B$3:$G$3</c:f>
              <c:numCache>
                <c:formatCode>General</c:formatCode>
                <c:ptCount val="6"/>
                <c:pt idx="0">
                  <c:v>22.8</c:v>
                </c:pt>
                <c:pt idx="1">
                  <c:v>23.2</c:v>
                </c:pt>
                <c:pt idx="2">
                  <c:v>23.5</c:v>
                </c:pt>
                <c:pt idx="3">
                  <c:v>23.3</c:v>
                </c:pt>
                <c:pt idx="4">
                  <c:v>23.7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02117760"/>
        <c:axId val="102119296"/>
      </c:barChart>
      <c:catAx>
        <c:axId val="102117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119296"/>
        <c:crosses val="autoZero"/>
        <c:auto val="1"/>
        <c:lblAlgn val="ctr"/>
        <c:lblOffset val="100"/>
        <c:noMultiLvlLbl val="0"/>
      </c:catAx>
      <c:valAx>
        <c:axId val="102119296"/>
        <c:scaling>
          <c:orientation val="minMax"/>
          <c:max val="24"/>
        </c:scaling>
        <c:delete val="1"/>
        <c:axPos val="b"/>
        <c:numFmt formatCode="General" sourceLinked="1"/>
        <c:majorTickMark val="out"/>
        <c:minorTickMark val="none"/>
        <c:tickLblPos val="nextTo"/>
        <c:crossAx val="10211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7.1'!$A$3</c:f>
              <c:strCache>
                <c:ptCount val="1"/>
                <c:pt idx="0">
                  <c:v>Среднемесячная номинальная начисленная заработная плата (по крупным и средним предприятиям), рублей 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7.1'!$B$2:$G$2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7.1'!$B$3:$G$3</c:f>
              <c:numCache>
                <c:formatCode>General</c:formatCode>
                <c:ptCount val="6"/>
                <c:pt idx="0">
                  <c:v>9807.2999999999993</c:v>
                </c:pt>
                <c:pt idx="1">
                  <c:v>11069.9</c:v>
                </c:pt>
                <c:pt idx="2">
                  <c:v>13121.1</c:v>
                </c:pt>
                <c:pt idx="3">
                  <c:v>15663.2</c:v>
                </c:pt>
                <c:pt idx="4">
                  <c:v>17210.7</c:v>
                </c:pt>
                <c:pt idx="5">
                  <c:v>17604.900000000001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02135680"/>
        <c:axId val="102137216"/>
      </c:barChart>
      <c:catAx>
        <c:axId val="102135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137216"/>
        <c:crosses val="autoZero"/>
        <c:auto val="1"/>
        <c:lblAlgn val="ctr"/>
        <c:lblOffset val="100"/>
        <c:noMultiLvlLbl val="0"/>
      </c:catAx>
      <c:valAx>
        <c:axId val="102137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3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041286354171265E-2"/>
          <c:y val="0.16246092198214071"/>
          <c:w val="0.95747355500689035"/>
          <c:h val="0.34957738857921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ЗП!$B$3</c:f>
              <c:strCache>
                <c:ptCount val="1"/>
                <c:pt idx="0">
                  <c:v>2010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5291732422412689E-3"/>
                  <c:y val="9.172555068305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840533559635715E-3"/>
                  <c:y val="0.1043152966409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117151641785447E-3"/>
                  <c:y val="0.1211862443776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96823155303137E-5"/>
                  <c:y val="0.10648083896738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285188442578135E-3"/>
                  <c:y val="9.8010792810083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676525901405868E-3"/>
                  <c:y val="0.1232167901473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770242396092533E-3"/>
                  <c:y val="0.12318205322848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773030573577498E-3"/>
                  <c:y val="0.15037809736840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7308041108706E-3"/>
                  <c:y val="0.12112154480840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456623871423861E-3"/>
                  <c:y val="0.11892307649250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330215875166034E-3"/>
                  <c:y val="0.10653796555908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470407495545105E-3"/>
                  <c:y val="0.11055312534315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DEADA"/>
              </a:solidFill>
            </c:spPr>
            <c:txPr>
              <a:bodyPr/>
              <a:lstStyle/>
              <a:p>
                <a:pPr>
                  <a:defRPr sz="1200" b="1" i="0" baseline="0">
                    <a:latin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ЗП!$A$4:$A$14</c:f>
              <c:strCache>
                <c:ptCount val="11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  <c:pt idx="3">
                  <c:v>оптовая и розничная торговля; ремонт автотранспортных средств, мотоциклов, бытовых изделий и предметов личного пользования</c:v>
                </c:pt>
                <c:pt idx="4">
                  <c:v>гостиницы и рестораны</c:v>
                </c:pt>
                <c:pt idx="5">
                  <c:v>транспорт и связь</c:v>
                </c:pt>
                <c:pt idx="6">
                  <c:v>операции с недвижимым имуществом, аренда и предоставление услуг</c:v>
                </c:pt>
                <c:pt idx="7">
                  <c:v>государственное управление и обеспечение военной безопасности; обязательное социальное обеспечение</c:v>
                </c:pt>
                <c:pt idx="8">
                  <c:v>образование</c:v>
                </c:pt>
                <c:pt idx="9">
                  <c:v>здравоохранение и предоставление социальных услуг</c:v>
                </c:pt>
                <c:pt idx="10">
                  <c:v>предоставление прочих коммунальных, социальных и персональных услуг</c:v>
                </c:pt>
              </c:strCache>
            </c:strRef>
          </c:cat>
          <c:val>
            <c:numRef>
              <c:f>ЗП!$B$4:$B$14</c:f>
              <c:numCache>
                <c:formatCode>0</c:formatCode>
                <c:ptCount val="11"/>
                <c:pt idx="0">
                  <c:v>6592</c:v>
                </c:pt>
                <c:pt idx="1">
                  <c:v>7665</c:v>
                </c:pt>
                <c:pt idx="2">
                  <c:v>11037</c:v>
                </c:pt>
                <c:pt idx="3">
                  <c:v>7933</c:v>
                </c:pt>
                <c:pt idx="4">
                  <c:v>6358</c:v>
                </c:pt>
                <c:pt idx="5">
                  <c:v>11395</c:v>
                </c:pt>
                <c:pt idx="6">
                  <c:v>11422</c:v>
                </c:pt>
                <c:pt idx="7">
                  <c:v>16339</c:v>
                </c:pt>
                <c:pt idx="8">
                  <c:v>10213</c:v>
                </c:pt>
                <c:pt idx="9">
                  <c:v>10087</c:v>
                </c:pt>
                <c:pt idx="10">
                  <c:v>7947</c:v>
                </c:pt>
              </c:numCache>
            </c:numRef>
          </c:val>
        </c:ser>
        <c:ser>
          <c:idx val="1"/>
          <c:order val="1"/>
          <c:tx>
            <c:strRef>
              <c:f>ЗП!$C$3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9.5822753128898524E-3"/>
                  <c:y val="-1.253246350625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51171786159831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20068259429811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20068259429811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20068259429811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057861205969768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644004628109652E-2"/>
                  <c:y val="-1.2532290106283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26757679239748E-2"/>
                  <c:y val="-1.0443582533659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320068259429811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426757679239748E-2"/>
                  <c:y val="-8.3548660269273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795654152509725E-2"/>
                  <c:y val="-1.2532299040391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rgbClr val="FDEADA"/>
              </a:solidFill>
            </c:spPr>
            <c:txPr>
              <a:bodyPr/>
              <a:lstStyle/>
              <a:p>
                <a:pPr>
                  <a:defRPr sz="1200" b="1" i="0" baseline="0">
                    <a:latin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ЗП!$A$4:$A$14</c:f>
              <c:strCache>
                <c:ptCount val="11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  <c:pt idx="3">
                  <c:v>оптовая и розничная торговля; ремонт автотранспортных средств, мотоциклов, бытовых изделий и предметов личного пользования</c:v>
                </c:pt>
                <c:pt idx="4">
                  <c:v>гостиницы и рестораны</c:v>
                </c:pt>
                <c:pt idx="5">
                  <c:v>транспорт и связь</c:v>
                </c:pt>
                <c:pt idx="6">
                  <c:v>операции с недвижимым имуществом, аренда и предоставление услуг</c:v>
                </c:pt>
                <c:pt idx="7">
                  <c:v>государственное управление и обеспечение военной безопасности; обязательное социальное обеспечение</c:v>
                </c:pt>
                <c:pt idx="8">
                  <c:v>образование</c:v>
                </c:pt>
                <c:pt idx="9">
                  <c:v>здравоохранение и предоставление социальных услуг</c:v>
                </c:pt>
                <c:pt idx="10">
                  <c:v>предоставление прочих коммунальных, социальных и персональных услуг</c:v>
                </c:pt>
              </c:strCache>
            </c:strRef>
          </c:cat>
          <c:val>
            <c:numRef>
              <c:f>ЗП!$C$4:$C$14</c:f>
              <c:numCache>
                <c:formatCode>0</c:formatCode>
                <c:ptCount val="11"/>
                <c:pt idx="0">
                  <c:v>12641.5</c:v>
                </c:pt>
                <c:pt idx="1">
                  <c:v>12407.38</c:v>
                </c:pt>
                <c:pt idx="2">
                  <c:v>13850.78</c:v>
                </c:pt>
                <c:pt idx="3">
                  <c:v>12234.66</c:v>
                </c:pt>
                <c:pt idx="4">
                  <c:v>8918.76</c:v>
                </c:pt>
                <c:pt idx="5">
                  <c:v>17913.37</c:v>
                </c:pt>
                <c:pt idx="6">
                  <c:v>13408.68</c:v>
                </c:pt>
                <c:pt idx="7">
                  <c:v>26509.54</c:v>
                </c:pt>
                <c:pt idx="8">
                  <c:v>19577.689999999999</c:v>
                </c:pt>
                <c:pt idx="9">
                  <c:v>16263.18</c:v>
                </c:pt>
                <c:pt idx="10">
                  <c:v>15415.4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170624"/>
        <c:axId val="102172160"/>
        <c:axId val="102000832"/>
      </c:bar3DChart>
      <c:catAx>
        <c:axId val="10217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172160"/>
        <c:crosses val="autoZero"/>
        <c:auto val="1"/>
        <c:lblAlgn val="ctr"/>
        <c:lblOffset val="600"/>
        <c:noMultiLvlLbl val="0"/>
      </c:catAx>
      <c:valAx>
        <c:axId val="10217216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02170624"/>
        <c:crosses val="autoZero"/>
        <c:crossBetween val="between"/>
      </c:valAx>
      <c:serAx>
        <c:axId val="102000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02172160"/>
        <c:crosses val="autoZero"/>
      </c:serAx>
    </c:plotArea>
    <c:legend>
      <c:legendPos val="t"/>
      <c:layout>
        <c:manualLayout>
          <c:xMode val="edge"/>
          <c:yMode val="edge"/>
          <c:x val="0.7578240595931115"/>
          <c:y val="0.13775344986170263"/>
          <c:w val="0.24190423142532169"/>
          <c:h val="4.8189655016299189E-2"/>
        </c:manualLayout>
      </c:layout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платных услуг населению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</a:t>
            </a:r>
            <a:r>
              <a:rPr lang="ru-RU" dirty="0"/>
              <a:t>в фактически действовавших ценах), 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618973838197094E-2"/>
          <c:y val="0.28593734597022913"/>
          <c:w val="0.88444566263761815"/>
          <c:h val="0.66487874776436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'слайд 8.2'!$A$3</c:f>
              <c:strCache>
                <c:ptCount val="1"/>
                <c:pt idx="0">
                  <c:v>Объем платных услуг населению (в фактически действовавших ценах), млн. рублей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8.2'!$B$2:$G$2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8.2'!$B$3:$G$3</c:f>
              <c:numCache>
                <c:formatCode>0.0</c:formatCode>
                <c:ptCount val="6"/>
                <c:pt idx="0">
                  <c:v>127.6</c:v>
                </c:pt>
                <c:pt idx="1">
                  <c:v>117.7</c:v>
                </c:pt>
                <c:pt idx="2">
                  <c:v>139</c:v>
                </c:pt>
                <c:pt idx="3">
                  <c:v>98</c:v>
                </c:pt>
                <c:pt idx="4">
                  <c:v>164</c:v>
                </c:pt>
                <c:pt idx="5">
                  <c:v>113.1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2224256"/>
        <c:axId val="102225792"/>
      </c:barChart>
      <c:catAx>
        <c:axId val="102224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2225792"/>
        <c:crosses val="autoZero"/>
        <c:auto val="1"/>
        <c:lblAlgn val="ctr"/>
        <c:lblOffset val="100"/>
        <c:noMultiLvlLbl val="0"/>
      </c:catAx>
      <c:valAx>
        <c:axId val="1022257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224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Оборот розничной торговли 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(</a:t>
            </a:r>
            <a:r>
              <a:rPr lang="ru-RU" dirty="0"/>
              <a:t>в фактически действовавших ценах), 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572054672411229E-2"/>
          <c:y val="0.2590277777777778"/>
          <c:w val="0.87079272520180262"/>
          <c:h val="0.68649642752989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'слайд 8.1'!$A$3</c:f>
              <c:strCache>
                <c:ptCount val="1"/>
                <c:pt idx="0">
                  <c:v>Оборот розничной торговли  (в фактически действовавших ценах), млн. рублей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8.1'!$B$2:$G$2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8.1'!$B$3:$G$3</c:f>
              <c:numCache>
                <c:formatCode>General</c:formatCode>
                <c:ptCount val="6"/>
                <c:pt idx="0">
                  <c:v>236.7</c:v>
                </c:pt>
                <c:pt idx="1">
                  <c:v>246.2</c:v>
                </c:pt>
                <c:pt idx="2">
                  <c:v>263.39999999999998</c:v>
                </c:pt>
                <c:pt idx="3">
                  <c:v>363.1</c:v>
                </c:pt>
                <c:pt idx="4">
                  <c:v>316</c:v>
                </c:pt>
                <c:pt idx="5">
                  <c:v>356.6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973888"/>
        <c:axId val="133975424"/>
      </c:barChart>
      <c:catAx>
        <c:axId val="13397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3975424"/>
        <c:crosses val="autoZero"/>
        <c:auto val="1"/>
        <c:lblAlgn val="ctr"/>
        <c:lblOffset val="100"/>
        <c:noMultiLvlLbl val="0"/>
      </c:catAx>
      <c:valAx>
        <c:axId val="133975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973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>
                <a:latin typeface="Arial" pitchFamily="34" charset="0"/>
                <a:cs typeface="Arial" pitchFamily="34" charset="0"/>
              </a:rPr>
              <a:t>Доходы бюджета района, 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574308637653145"/>
          <c:y val="0.21647689978899623"/>
          <c:w val="0.76174599885726479"/>
          <c:h val="0.73978668267489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'слайд 9.3'!$A$3</c:f>
              <c:strCache>
                <c:ptCount val="1"/>
                <c:pt idx="0">
                  <c:v>Доходы бюджета территории, млн. 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9.3'!$B$2:$G$2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9.3'!$B$3:$G$3</c:f>
              <c:numCache>
                <c:formatCode>General</c:formatCode>
                <c:ptCount val="6"/>
                <c:pt idx="0">
                  <c:v>568</c:v>
                </c:pt>
                <c:pt idx="1">
                  <c:v>513.1</c:v>
                </c:pt>
                <c:pt idx="2">
                  <c:v>518.6</c:v>
                </c:pt>
                <c:pt idx="3">
                  <c:v>625</c:v>
                </c:pt>
                <c:pt idx="4">
                  <c:v>615.5</c:v>
                </c:pt>
                <c:pt idx="5">
                  <c:v>564.70000000000005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34031616"/>
        <c:axId val="134041600"/>
      </c:barChart>
      <c:catAx>
        <c:axId val="134031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041600"/>
        <c:crosses val="autoZero"/>
        <c:auto val="1"/>
        <c:lblAlgn val="ctr"/>
        <c:lblOffset val="100"/>
        <c:noMultiLvlLbl val="0"/>
      </c:catAx>
      <c:valAx>
        <c:axId val="13404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031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04396325459318"/>
          <c:y val="0.29606481481481484"/>
          <c:w val="0.85520603674540685"/>
          <c:h val="0.67223666064550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'слайд 9.2'!$A$3</c:f>
              <c:strCache>
                <c:ptCount val="1"/>
                <c:pt idx="0">
                  <c:v>Удельный вес убыточных предприятий в % к учтенному кругу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9.2'!$B$2:$G$2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9.2'!$B$3:$G$3</c:f>
              <c:numCache>
                <c:formatCode>General</c:formatCode>
                <c:ptCount val="6"/>
                <c:pt idx="0">
                  <c:v>50</c:v>
                </c:pt>
                <c:pt idx="1">
                  <c:v>53.8</c:v>
                </c:pt>
                <c:pt idx="2">
                  <c:v>60</c:v>
                </c:pt>
                <c:pt idx="3">
                  <c:v>50</c:v>
                </c:pt>
                <c:pt idx="4">
                  <c:v>63.6</c:v>
                </c:pt>
                <c:pt idx="5">
                  <c:v>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34078464"/>
        <c:axId val="134080000"/>
      </c:barChart>
      <c:catAx>
        <c:axId val="1340784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080000"/>
        <c:crosses val="autoZero"/>
        <c:auto val="1"/>
        <c:lblAlgn val="ctr"/>
        <c:lblOffset val="100"/>
        <c:noMultiLvlLbl val="0"/>
      </c:catAx>
      <c:valAx>
        <c:axId val="13408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07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9.1'!$A$3</c:f>
              <c:strCache>
                <c:ptCount val="1"/>
                <c:pt idx="0">
                  <c:v>Сальдированный финансовый результат (прибыль минус убыток), млн. рублей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9.1'!$B$2:$G$2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9.1'!$B$3:$G$3</c:f>
              <c:numCache>
                <c:formatCode>General</c:formatCode>
                <c:ptCount val="6"/>
                <c:pt idx="0">
                  <c:v>-1.6</c:v>
                </c:pt>
                <c:pt idx="1">
                  <c:v>-2</c:v>
                </c:pt>
                <c:pt idx="2">
                  <c:v>32.4</c:v>
                </c:pt>
                <c:pt idx="3">
                  <c:v>-20.6</c:v>
                </c:pt>
                <c:pt idx="4">
                  <c:v>27.2</c:v>
                </c:pt>
                <c:pt idx="5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34821376"/>
        <c:axId val="134822912"/>
      </c:barChart>
      <c:catAx>
        <c:axId val="13482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134822912"/>
        <c:crosses val="autoZero"/>
        <c:auto val="1"/>
        <c:lblAlgn val="ctr"/>
        <c:lblOffset val="100"/>
        <c:noMultiLvlLbl val="0"/>
      </c:catAx>
      <c:valAx>
        <c:axId val="134822912"/>
        <c:scaling>
          <c:orientation val="minMax"/>
          <c:min val="-30"/>
        </c:scaling>
        <c:delete val="1"/>
        <c:axPos val="b"/>
        <c:numFmt formatCode="General" sourceLinked="1"/>
        <c:majorTickMark val="out"/>
        <c:minorTickMark val="none"/>
        <c:tickLblPos val="nextTo"/>
        <c:crossAx val="13482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Численность не занятых трудовой деятельностью граждан, зарегистрированных в органах государственной службы </a:t>
            </a:r>
            <a:r>
              <a:rPr lang="ru-RU" sz="1600" dirty="0" smtClean="0"/>
              <a:t>занятости, </a:t>
            </a:r>
            <a:r>
              <a:rPr lang="ru-RU" sz="1600" dirty="0"/>
              <a:t>человек</a:t>
            </a:r>
          </a:p>
        </c:rich>
      </c:tx>
      <c:layout>
        <c:manualLayout>
          <c:xMode val="edge"/>
          <c:yMode val="edge"/>
          <c:x val="0.10370012549110705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'Лист2 (3)'!$A$3</c:f>
              <c:strCache>
                <c:ptCount val="1"/>
                <c:pt idx="0">
                  <c:v>Численность не занятых трудовой деятельностью граждан, зарегистрированных в органах государственной службы занятости (на конец года), человек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(3)'!$B$2:$G$2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'Лист2 (3)'!$B$3:$G$3</c:f>
              <c:numCache>
                <c:formatCode>General</c:formatCode>
                <c:ptCount val="6"/>
                <c:pt idx="0">
                  <c:v>370</c:v>
                </c:pt>
                <c:pt idx="1">
                  <c:v>321</c:v>
                </c:pt>
                <c:pt idx="2">
                  <c:v>254</c:v>
                </c:pt>
                <c:pt idx="3">
                  <c:v>319</c:v>
                </c:pt>
                <c:pt idx="4">
                  <c:v>242</c:v>
                </c:pt>
                <c:pt idx="5">
                  <c:v>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0641792"/>
        <c:axId val="100647680"/>
      </c:barChart>
      <c:catAx>
        <c:axId val="10064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647680"/>
        <c:crosses val="autoZero"/>
        <c:auto val="1"/>
        <c:lblAlgn val="ctr"/>
        <c:lblOffset val="100"/>
        <c:noMultiLvlLbl val="0"/>
      </c:catAx>
      <c:valAx>
        <c:axId val="10064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64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661811023622046"/>
          <c:y val="2.444089877943573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15507436570428"/>
          <c:y val="0.27107512944515694"/>
          <c:w val="0.86928937007874019"/>
          <c:h val="0.68346326933671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'Лист2 (2)'!$A$3</c:f>
              <c:strCache>
                <c:ptCount val="1"/>
                <c:pt idx="0">
                  <c:v>Среднесписочная численность работающих на предприятиях и в организациях, тыс. человек 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'Лист2 (2)'!$B$2:$G$2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'Лист2 (2)'!$B$3:$G$3</c:f>
              <c:numCache>
                <c:formatCode>General</c:formatCode>
                <c:ptCount val="6"/>
                <c:pt idx="0">
                  <c:v>3.7</c:v>
                </c:pt>
                <c:pt idx="1">
                  <c:v>3.5</c:v>
                </c:pt>
                <c:pt idx="2">
                  <c:v>3.3</c:v>
                </c:pt>
                <c:pt idx="3">
                  <c:v>3.5</c:v>
                </c:pt>
                <c:pt idx="4">
                  <c:v>3.3</c:v>
                </c:pt>
                <c:pt idx="5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100930304"/>
        <c:axId val="100931840"/>
      </c:barChart>
      <c:catAx>
        <c:axId val="10093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931840"/>
        <c:crosses val="autoZero"/>
        <c:auto val="1"/>
        <c:lblAlgn val="ctr"/>
        <c:lblOffset val="100"/>
        <c:noMultiLvlLbl val="0"/>
      </c:catAx>
      <c:valAx>
        <c:axId val="100931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30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10370144356955381"/>
          <c:y val="6.49244280124381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37729658792651"/>
          <c:y val="0.16209257672045832"/>
          <c:w val="0.80858792650918632"/>
          <c:h val="0.712668407861953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численность населения, тыс. человек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17.399999999999999</c:v>
                </c:pt>
                <c:pt idx="1">
                  <c:v>17.100000000000001</c:v>
                </c:pt>
                <c:pt idx="2">
                  <c:v>17</c:v>
                </c:pt>
                <c:pt idx="3">
                  <c:v>16.7</c:v>
                </c:pt>
                <c:pt idx="4">
                  <c:v>16.600000000000001</c:v>
                </c:pt>
                <c:pt idx="5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0972800"/>
        <c:axId val="100974592"/>
      </c:barChart>
      <c:catAx>
        <c:axId val="10097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0974592"/>
        <c:crosses val="autoZero"/>
        <c:auto val="1"/>
        <c:lblAlgn val="ctr"/>
        <c:lblOffset val="100"/>
        <c:noMultiLvlLbl val="0"/>
      </c:catAx>
      <c:valAx>
        <c:axId val="100974592"/>
        <c:scaling>
          <c:orientation val="minMax"/>
          <c:max val="17.399999999999999"/>
        </c:scaling>
        <c:delete val="1"/>
        <c:axPos val="b"/>
        <c:numFmt formatCode="General" sourceLinked="1"/>
        <c:majorTickMark val="out"/>
        <c:minorTickMark val="none"/>
        <c:tickLblPos val="nextTo"/>
        <c:crossAx val="10097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Число малых предприятий, единиц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4.2'!$A$3</c:f>
              <c:strCache>
                <c:ptCount val="1"/>
                <c:pt idx="0">
                  <c:v>Число малых предприятий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4.2'!$B$2:$G$2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4.2'!$B$3:$G$3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01015936"/>
        <c:axId val="101017472"/>
      </c:barChart>
      <c:catAx>
        <c:axId val="101015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1017472"/>
        <c:crosses val="autoZero"/>
        <c:auto val="1"/>
        <c:lblAlgn val="ctr"/>
        <c:lblOffset val="100"/>
        <c:noMultiLvlLbl val="0"/>
      </c:catAx>
      <c:valAx>
        <c:axId val="10101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15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 dirty="0">
                <a:latin typeface="Arial" pitchFamily="34" charset="0"/>
                <a:cs typeface="Arial" pitchFamily="34" charset="0"/>
              </a:rPr>
              <a:t>Число юридических лиц и их обособленных подразделений,</a:t>
            </a:r>
            <a:r>
              <a:rPr lang="ru-RU" baseline="0" dirty="0">
                <a:latin typeface="Arial" pitchFamily="34" charset="0"/>
                <a:cs typeface="Arial" pitchFamily="34" charset="0"/>
              </a:rPr>
              <a:t> единиц</a:t>
            </a:r>
            <a:endParaRPr lang="ru-RU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46111111111111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404396325459318"/>
          <c:y val="0.21651095868542167"/>
          <c:w val="0.84816447944007001"/>
          <c:h val="0.730916619024163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'слайд 4.1'!$A$3</c:f>
              <c:strCache>
                <c:ptCount val="1"/>
                <c:pt idx="0">
                  <c:v>Число юридических лиц и их обособленных подразделений (на конец года)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4.1'!$B$2:$G$2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4.1'!$B$3:$G$3</c:f>
              <c:numCache>
                <c:formatCode>General</c:formatCode>
                <c:ptCount val="6"/>
                <c:pt idx="0">
                  <c:v>178</c:v>
                </c:pt>
                <c:pt idx="1">
                  <c:v>188</c:v>
                </c:pt>
                <c:pt idx="2">
                  <c:v>177</c:v>
                </c:pt>
                <c:pt idx="3">
                  <c:v>168</c:v>
                </c:pt>
                <c:pt idx="4">
                  <c:v>165</c:v>
                </c:pt>
                <c:pt idx="5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1042048"/>
        <c:axId val="101043584"/>
      </c:barChart>
      <c:catAx>
        <c:axId val="10104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043584"/>
        <c:crosses val="autoZero"/>
        <c:auto val="1"/>
        <c:lblAlgn val="ctr"/>
        <c:lblOffset val="100"/>
        <c:noMultiLvlLbl val="0"/>
      </c:catAx>
      <c:valAx>
        <c:axId val="10104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4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6148796498905E-3"/>
          <c:y val="4.0453689947740644E-2"/>
          <c:w val="0.59836065573770492"/>
          <c:h val="0.8799374005207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'3 работающие_диаграмма'!$A$5</c:f>
              <c:strCache>
                <c:ptCount val="1"/>
                <c:pt idx="0">
                  <c:v>сельское хозяйство, охота и лесное хозяйство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9143162356346596E-3"/>
                  <c:y val="-1.66162764712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158238425886046E-3"/>
                  <c:y val="-1.243772429114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работающие_диаграмма'!$B$5:$C$5</c:f>
              <c:numCache>
                <c:formatCode>0.0</c:formatCode>
                <c:ptCount val="2"/>
                <c:pt idx="0">
                  <c:v>26.247871711091282</c:v>
                </c:pt>
                <c:pt idx="1">
                  <c:v>15.1</c:v>
                </c:pt>
              </c:numCache>
            </c:numRef>
          </c:val>
        </c:ser>
        <c:ser>
          <c:idx val="1"/>
          <c:order val="1"/>
          <c:tx>
            <c:strRef>
              <c:f>'3 работающие_диаграмма'!$A$6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работающие_диаграмма'!$B$6:$C$6</c:f>
              <c:numCache>
                <c:formatCode>0.0</c:formatCode>
                <c:ptCount val="2"/>
                <c:pt idx="0">
                  <c:v>8.3965370645621622</c:v>
                </c:pt>
                <c:pt idx="1">
                  <c:v>3.9554089199479274</c:v>
                </c:pt>
              </c:numCache>
            </c:numRef>
          </c:val>
        </c:ser>
        <c:ser>
          <c:idx val="2"/>
          <c:order val="2"/>
          <c:tx>
            <c:strRef>
              <c:f>'3 работающие_диаграмма'!$A$7</c:f>
              <c:strCache>
                <c:ptCount val="1"/>
                <c:pt idx="0">
                  <c:v>транспорт и связь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работающие_диаграмма'!$B$7:$C$7</c:f>
              <c:numCache>
                <c:formatCode>0.0</c:formatCode>
                <c:ptCount val="2"/>
                <c:pt idx="0">
                  <c:v>3.7279776431598974</c:v>
                </c:pt>
                <c:pt idx="1">
                  <c:v>3.6468391078320157</c:v>
                </c:pt>
              </c:numCache>
            </c:numRef>
          </c:val>
        </c:ser>
        <c:ser>
          <c:idx val="3"/>
          <c:order val="3"/>
          <c:tx>
            <c:strRef>
              <c:f>'3 работающие_диаграмма'!$A$8</c:f>
              <c:strCache>
                <c:ptCount val="1"/>
                <c:pt idx="0">
                  <c:v>операции с недвижимым имуществом, аренда и предоставление услуг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-6.8302994538155373E-2"/>
                  <c:y val="-1.670911492908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939890710382463E-2"/>
                  <c:y val="-8.3668005354752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работающие_диаграмма'!$B$8:$C$8</c:f>
              <c:numCache>
                <c:formatCode>0.0</c:formatCode>
                <c:ptCount val="2"/>
                <c:pt idx="0">
                  <c:v>2.0690254716161003</c:v>
                </c:pt>
                <c:pt idx="1">
                  <c:v>4.1216729159991567</c:v>
                </c:pt>
              </c:numCache>
            </c:numRef>
          </c:val>
        </c:ser>
        <c:ser>
          <c:idx val="5"/>
          <c:order val="4"/>
          <c:tx>
            <c:strRef>
              <c:f>'3 работающие_диаграмма'!$A$9</c:f>
              <c:strCache>
                <c:ptCount val="1"/>
                <c:pt idx="0">
                  <c:v>государственное управление и обеспечение военной безопасности; обязательное социальное обеспечение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581527076620892E-2"/>
                  <c:y val="2.0526336545161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работающие_диаграмма'!$B$9:$C$9</c:f>
              <c:numCache>
                <c:formatCode>0.0</c:formatCode>
                <c:ptCount val="2"/>
                <c:pt idx="0">
                  <c:v>8.3384398131558477</c:v>
                </c:pt>
                <c:pt idx="1">
                  <c:v>11.062328792825248</c:v>
                </c:pt>
              </c:numCache>
            </c:numRef>
          </c:val>
        </c:ser>
        <c:ser>
          <c:idx val="6"/>
          <c:order val="5"/>
          <c:tx>
            <c:strRef>
              <c:f>'3 работающие_диаграмма'!$A$10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6391004324678231E-3"/>
                  <c:y val="-6.2946117544989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работающие_диаграмма'!$B$10:$C$10</c:f>
              <c:numCache>
                <c:formatCode>0.0</c:formatCode>
                <c:ptCount val="2"/>
                <c:pt idx="0">
                  <c:v>16.946586574446115</c:v>
                </c:pt>
                <c:pt idx="1">
                  <c:v>22.591697769002732</c:v>
                </c:pt>
              </c:numCache>
            </c:numRef>
          </c:val>
        </c:ser>
        <c:ser>
          <c:idx val="8"/>
          <c:order val="6"/>
          <c:tx>
            <c:strRef>
              <c:f>'3 работающие_диаграмма'!$A$11</c:f>
              <c:strCache>
                <c:ptCount val="1"/>
                <c:pt idx="0">
                  <c:v>здравоохранение и предоставление социальных услуг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5796274918589228E-5"/>
                  <c:y val="-2.1063649389401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работающие_диаграмма'!$B$11:$C$11</c:f>
              <c:numCache>
                <c:formatCode>0.0</c:formatCode>
                <c:ptCount val="2"/>
                <c:pt idx="0">
                  <c:v>13.592636491434895</c:v>
                </c:pt>
                <c:pt idx="1">
                  <c:v>16.565782523229331</c:v>
                </c:pt>
              </c:numCache>
            </c:numRef>
          </c:val>
        </c:ser>
        <c:ser>
          <c:idx val="10"/>
          <c:order val="7"/>
          <c:tx>
            <c:strRef>
              <c:f>'3 работающие_диаграмма'!$A$12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174563655473044E-3"/>
                  <c:y val="-2.941253795696239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 работающие_диаграмма'!$B$4:$C$4</c:f>
              <c:numCache>
                <c:formatCode>General</c:formatCode>
                <c:ptCount val="2"/>
                <c:pt idx="0">
                  <c:v>2010</c:v>
                </c:pt>
                <c:pt idx="1">
                  <c:v>2015</c:v>
                </c:pt>
              </c:numCache>
            </c:numRef>
          </c:cat>
          <c:val>
            <c:numRef>
              <c:f>'3 работающие_диаграмма'!$B$12:$C$12</c:f>
              <c:numCache>
                <c:formatCode>0.0</c:formatCode>
                <c:ptCount val="2"/>
                <c:pt idx="0">
                  <c:v>7.6</c:v>
                </c:pt>
                <c:pt idx="1">
                  <c:v>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02900096"/>
        <c:axId val="102901632"/>
        <c:axId val="0"/>
      </c:bar3DChart>
      <c:catAx>
        <c:axId val="10290009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600" b="1" i="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901632"/>
        <c:crosses val="autoZero"/>
        <c:auto val="1"/>
        <c:lblAlgn val="ctr"/>
        <c:lblOffset val="100"/>
        <c:noMultiLvlLbl val="0"/>
      </c:catAx>
      <c:valAx>
        <c:axId val="1029016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290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08521275413848"/>
          <c:y val="0.14396010155641034"/>
          <c:w val="0.40154475869673834"/>
          <c:h val="0.75298233275932325"/>
        </c:manualLayout>
      </c:layout>
      <c:overlay val="0"/>
      <c:spPr>
        <a:ln>
          <a:noFill/>
        </a:ln>
        <a:effectLst/>
      </c:spPr>
      <c:txPr>
        <a:bodyPr/>
        <a:lstStyle/>
        <a:p>
          <a:pPr>
            <a:defRPr sz="12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7.3'!$A$3</c:f>
              <c:strCache>
                <c:ptCount val="1"/>
                <c:pt idx="0">
                  <c:v>     в том числе коровы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7.3'!$B$2:$G$2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7.3'!$B$3:$G$3</c:f>
              <c:numCache>
                <c:formatCode>General</c:formatCode>
                <c:ptCount val="6"/>
                <c:pt idx="0">
                  <c:v>7208</c:v>
                </c:pt>
                <c:pt idx="1">
                  <c:v>6793</c:v>
                </c:pt>
                <c:pt idx="2">
                  <c:v>6685</c:v>
                </c:pt>
                <c:pt idx="3">
                  <c:v>4585</c:v>
                </c:pt>
                <c:pt idx="4">
                  <c:v>4972</c:v>
                </c:pt>
                <c:pt idx="5">
                  <c:v>5249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02915456"/>
        <c:axId val="102929536"/>
      </c:barChart>
      <c:catAx>
        <c:axId val="10291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929536"/>
        <c:crosses val="autoZero"/>
        <c:auto val="1"/>
        <c:lblAlgn val="ctr"/>
        <c:lblOffset val="100"/>
        <c:noMultiLvlLbl val="0"/>
      </c:catAx>
      <c:valAx>
        <c:axId val="10292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91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4922887355950355E-2"/>
          <c:y val="9.7222222222222224E-2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'слайд 7.1'!$A$3</c:f>
              <c:strCache>
                <c:ptCount val="1"/>
                <c:pt idx="0">
                  <c:v>Посевная площадь всех сельскохозяйственных культур в хозяйствах всех категорий, га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'слайд 7.1'!$B$2:$G$2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'слайд 7.1'!$B$3:$G$3</c:f>
              <c:numCache>
                <c:formatCode>General</c:formatCode>
                <c:ptCount val="6"/>
                <c:pt idx="0">
                  <c:v>83567</c:v>
                </c:pt>
                <c:pt idx="1">
                  <c:v>88030</c:v>
                </c:pt>
                <c:pt idx="2">
                  <c:v>87623</c:v>
                </c:pt>
                <c:pt idx="3">
                  <c:v>89279</c:v>
                </c:pt>
                <c:pt idx="4">
                  <c:v>87589</c:v>
                </c:pt>
                <c:pt idx="5">
                  <c:v>73879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117843072"/>
        <c:axId val="117844608"/>
      </c:barChart>
      <c:catAx>
        <c:axId val="11784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844608"/>
        <c:crosses val="autoZero"/>
        <c:auto val="1"/>
        <c:lblAlgn val="ctr"/>
        <c:lblOffset val="100"/>
        <c:noMultiLvlLbl val="0"/>
      </c:catAx>
      <c:valAx>
        <c:axId val="11784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43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85C13-F40B-482F-8F1E-1E8A1B8FD4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889FE-7D6B-43B0-8C4C-37D966A18602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Текущая ситуация по разработке инвестиционного паспорта:</a:t>
          </a:r>
          <a:endParaRPr lang="ru-RU" sz="18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D4FD515F-2761-412F-BAA5-7D62CCEF8830}" type="parTrans" cxnId="{EDCCD5DB-8066-43C2-8462-3329F15639E2}">
      <dgm:prSet/>
      <dgm:spPr/>
      <dgm:t>
        <a:bodyPr/>
        <a:lstStyle/>
        <a:p>
          <a:endParaRPr lang="ru-RU"/>
        </a:p>
      </dgm:t>
    </dgm:pt>
    <dgm:pt modelId="{8354E5DC-A8D2-4558-8C31-56F183D17BF7}" type="sibTrans" cxnId="{EDCCD5DB-8066-43C2-8462-3329F15639E2}">
      <dgm:prSet/>
      <dgm:spPr/>
      <dgm:t>
        <a:bodyPr/>
        <a:lstStyle/>
        <a:p>
          <a:endParaRPr lang="ru-RU"/>
        </a:p>
      </dgm:t>
    </dgm:pt>
    <dgm:pt modelId="{331F75A7-7FEB-4FE6-B4DC-1E25739DE0BE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не соответствует типовой форме, разработанной Минэкономразвития НСО</a:t>
          </a:r>
        </a:p>
        <a:p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2BE5ED6-29F8-4E23-9883-50F07075DDBF}" type="parTrans" cxnId="{25FD2EC1-D647-49DA-A476-A63F921014BA}">
      <dgm:prSet/>
      <dgm:spPr/>
      <dgm:t>
        <a:bodyPr/>
        <a:lstStyle/>
        <a:p>
          <a:endParaRPr lang="ru-RU"/>
        </a:p>
      </dgm:t>
    </dgm:pt>
    <dgm:pt modelId="{44CC2DED-35D2-43E0-B1A3-0627D31BA0D7}" type="sibTrans" cxnId="{25FD2EC1-D647-49DA-A476-A63F921014BA}">
      <dgm:prSet/>
      <dgm:spPr/>
      <dgm:t>
        <a:bodyPr/>
        <a:lstStyle/>
        <a:p>
          <a:endParaRPr lang="ru-RU"/>
        </a:p>
      </dgm:t>
    </dgm:pt>
    <dgm:pt modelId="{2055A0C0-AB85-495E-B558-5CF229E2A683}">
      <dgm:prSet phldrT="[Текст]" custT="1"/>
      <dgm:spPr>
        <a:ln w="12700"/>
      </dgm:spPr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содержит неактуальную информацию 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6F7B783-A6A4-49B0-B6B7-18D1E4CEF4AD}" type="parTrans" cxnId="{DE2DD08B-0DA9-4C8A-812C-17883E24C3C0}">
      <dgm:prSet/>
      <dgm:spPr/>
      <dgm:t>
        <a:bodyPr/>
        <a:lstStyle/>
        <a:p>
          <a:endParaRPr lang="ru-RU"/>
        </a:p>
      </dgm:t>
    </dgm:pt>
    <dgm:pt modelId="{2B911567-AD25-495C-9491-96325C0FC2D1}" type="sibTrans" cxnId="{DE2DD08B-0DA9-4C8A-812C-17883E24C3C0}">
      <dgm:prSet/>
      <dgm:spPr/>
      <dgm:t>
        <a:bodyPr/>
        <a:lstStyle/>
        <a:p>
          <a:endParaRPr lang="ru-RU"/>
        </a:p>
      </dgm:t>
    </dgm:pt>
    <dgm:pt modelId="{DACA3364-1635-425E-A81D-493F15E237A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отсутствуют сведения, важные для потенциального инвестора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64A09B9-C809-4222-8CC9-FB120F50BBA3}" type="parTrans" cxnId="{A0BB8E82-A0BD-4658-ABD0-095E4AC16854}">
      <dgm:prSet/>
      <dgm:spPr/>
      <dgm:t>
        <a:bodyPr/>
        <a:lstStyle/>
        <a:p>
          <a:endParaRPr lang="ru-RU"/>
        </a:p>
      </dgm:t>
    </dgm:pt>
    <dgm:pt modelId="{B02C9551-B4F5-46A9-A3E6-635862BAE14D}" type="sibTrans" cxnId="{A0BB8E82-A0BD-4658-ABD0-095E4AC16854}">
      <dgm:prSet/>
      <dgm:spPr/>
      <dgm:t>
        <a:bodyPr/>
        <a:lstStyle/>
        <a:p>
          <a:endParaRPr lang="ru-RU"/>
        </a:p>
      </dgm:t>
    </dgm:pt>
    <dgm:pt modelId="{D50D9A21-51F5-4437-ACB7-ED964BAC4579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нуждается в проверке грамотности и правильном оформлении текста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11F1AD0-225B-46D6-AF40-32046E5FAFC9}" type="parTrans" cxnId="{A2FAEEF3-E9D7-4E19-A460-E6466C886DC3}">
      <dgm:prSet/>
      <dgm:spPr/>
      <dgm:t>
        <a:bodyPr/>
        <a:lstStyle/>
        <a:p>
          <a:endParaRPr lang="ru-RU"/>
        </a:p>
      </dgm:t>
    </dgm:pt>
    <dgm:pt modelId="{7B2FEA06-A1FA-4496-BB58-619A6937253D}" type="sibTrans" cxnId="{A2FAEEF3-E9D7-4E19-A460-E6466C886DC3}">
      <dgm:prSet/>
      <dgm:spPr/>
      <dgm:t>
        <a:bodyPr/>
        <a:lstStyle/>
        <a:p>
          <a:endParaRPr lang="ru-RU"/>
        </a:p>
      </dgm:t>
    </dgm:pt>
    <dgm:pt modelId="{329BCF00-063C-4ECD-B707-BCFDF836C10B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Arial" pitchFamily="34" charset="0"/>
              <a:cs typeface="Arial" pitchFamily="34" charset="0"/>
            </a:rPr>
            <a:t>на сайте района размещен инвестиционный паспорт только за 2014 год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609CF1A-C96A-4E3B-B7FE-00ED5E5F5A3E}" type="parTrans" cxnId="{F5C667B1-9F9B-4836-8159-CA5743879226}">
      <dgm:prSet/>
      <dgm:spPr/>
      <dgm:t>
        <a:bodyPr/>
        <a:lstStyle/>
        <a:p>
          <a:endParaRPr lang="ru-RU"/>
        </a:p>
      </dgm:t>
    </dgm:pt>
    <dgm:pt modelId="{5187055C-F759-4B8D-9DE5-FA7A4CC25CB6}" type="sibTrans" cxnId="{F5C667B1-9F9B-4836-8159-CA5743879226}">
      <dgm:prSet/>
      <dgm:spPr/>
      <dgm:t>
        <a:bodyPr/>
        <a:lstStyle/>
        <a:p>
          <a:endParaRPr lang="ru-RU"/>
        </a:p>
      </dgm:t>
    </dgm:pt>
    <dgm:pt modelId="{A8D1FB88-1E19-46FC-A0DD-9948A030E9A1}" type="pres">
      <dgm:prSet presAssocID="{99C85C13-F40B-482F-8F1E-1E8A1B8FD4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770228-7FCE-485B-9761-26526C47E905}" type="pres">
      <dgm:prSet presAssocID="{BE4889FE-7D6B-43B0-8C4C-37D966A18602}" presName="thickLine" presStyleLbl="alignNode1" presStyleIdx="0" presStyleCnt="1"/>
      <dgm:spPr>
        <a:ln w="28575">
          <a:solidFill>
            <a:schemeClr val="tx2"/>
          </a:solidFill>
        </a:ln>
      </dgm:spPr>
    </dgm:pt>
    <dgm:pt modelId="{96082BF6-9801-4FBE-BF50-600772BE9675}" type="pres">
      <dgm:prSet presAssocID="{BE4889FE-7D6B-43B0-8C4C-37D966A18602}" presName="horz1" presStyleCnt="0"/>
      <dgm:spPr/>
    </dgm:pt>
    <dgm:pt modelId="{7965A683-C334-47F0-927D-287FC802C6C4}" type="pres">
      <dgm:prSet presAssocID="{BE4889FE-7D6B-43B0-8C4C-37D966A18602}" presName="tx1" presStyleLbl="revTx" presStyleIdx="0" presStyleCnt="6" custScaleX="113028"/>
      <dgm:spPr/>
      <dgm:t>
        <a:bodyPr/>
        <a:lstStyle/>
        <a:p>
          <a:endParaRPr lang="ru-RU"/>
        </a:p>
      </dgm:t>
    </dgm:pt>
    <dgm:pt modelId="{8BBE7AAD-BD84-4101-94F7-D1D5FB5657F0}" type="pres">
      <dgm:prSet presAssocID="{BE4889FE-7D6B-43B0-8C4C-37D966A18602}" presName="vert1" presStyleCnt="0"/>
      <dgm:spPr/>
    </dgm:pt>
    <dgm:pt modelId="{D7010D45-983D-4F1E-90D5-2FACFFB65A39}" type="pres">
      <dgm:prSet presAssocID="{331F75A7-7FEB-4FE6-B4DC-1E25739DE0BE}" presName="vertSpace2a" presStyleCnt="0"/>
      <dgm:spPr/>
    </dgm:pt>
    <dgm:pt modelId="{3D52C6D6-FDAF-4678-898A-2004D0D24DDA}" type="pres">
      <dgm:prSet presAssocID="{331F75A7-7FEB-4FE6-B4DC-1E25739DE0BE}" presName="horz2" presStyleCnt="0"/>
      <dgm:spPr/>
    </dgm:pt>
    <dgm:pt modelId="{D2BB7969-A2C2-4F61-83B3-D988012DE600}" type="pres">
      <dgm:prSet presAssocID="{331F75A7-7FEB-4FE6-B4DC-1E25739DE0BE}" presName="horzSpace2" presStyleCnt="0"/>
      <dgm:spPr/>
    </dgm:pt>
    <dgm:pt modelId="{F11036BE-2667-4710-A8DC-4D3F0700842C}" type="pres">
      <dgm:prSet presAssocID="{331F75A7-7FEB-4FE6-B4DC-1E25739DE0BE}" presName="tx2" presStyleLbl="revTx" presStyleIdx="1" presStyleCnt="6" custLinFactNeighborX="850" custLinFactNeighborY="-5259"/>
      <dgm:spPr/>
      <dgm:t>
        <a:bodyPr/>
        <a:lstStyle/>
        <a:p>
          <a:endParaRPr lang="ru-RU"/>
        </a:p>
      </dgm:t>
    </dgm:pt>
    <dgm:pt modelId="{DD4CDBF6-9D78-4876-B33F-2010A41FDCE9}" type="pres">
      <dgm:prSet presAssocID="{331F75A7-7FEB-4FE6-B4DC-1E25739DE0BE}" presName="vert2" presStyleCnt="0"/>
      <dgm:spPr/>
    </dgm:pt>
    <dgm:pt modelId="{FF9D18A1-5F03-47DB-A228-8722FE962A1E}" type="pres">
      <dgm:prSet presAssocID="{331F75A7-7FEB-4FE6-B4DC-1E25739DE0BE}" presName="thinLine2b" presStyleLbl="callout" presStyleIdx="0" presStyleCnt="5"/>
      <dgm:spPr>
        <a:ln w="19050">
          <a:solidFill>
            <a:schemeClr val="tx2"/>
          </a:solidFill>
        </a:ln>
      </dgm:spPr>
    </dgm:pt>
    <dgm:pt modelId="{DCCD1694-8BBC-4D78-B10B-6F88CC24D7B6}" type="pres">
      <dgm:prSet presAssocID="{331F75A7-7FEB-4FE6-B4DC-1E25739DE0BE}" presName="vertSpace2b" presStyleCnt="0"/>
      <dgm:spPr/>
    </dgm:pt>
    <dgm:pt modelId="{405F3787-C13C-4F2A-90BD-840E04FB4159}" type="pres">
      <dgm:prSet presAssocID="{2055A0C0-AB85-495E-B558-5CF229E2A683}" presName="horz2" presStyleCnt="0"/>
      <dgm:spPr/>
    </dgm:pt>
    <dgm:pt modelId="{1BE5B674-CC52-4CA3-8E37-85D5E5F700DA}" type="pres">
      <dgm:prSet presAssocID="{2055A0C0-AB85-495E-B558-5CF229E2A683}" presName="horzSpace2" presStyleCnt="0"/>
      <dgm:spPr/>
    </dgm:pt>
    <dgm:pt modelId="{226B2340-1119-4A84-BFD6-5612EA5AA392}" type="pres">
      <dgm:prSet presAssocID="{2055A0C0-AB85-495E-B558-5CF229E2A683}" presName="tx2" presStyleLbl="revTx" presStyleIdx="2" presStyleCnt="6"/>
      <dgm:spPr/>
      <dgm:t>
        <a:bodyPr/>
        <a:lstStyle/>
        <a:p>
          <a:endParaRPr lang="ru-RU"/>
        </a:p>
      </dgm:t>
    </dgm:pt>
    <dgm:pt modelId="{252ADB54-5AB8-43AB-B0A1-AD5F393F8E1E}" type="pres">
      <dgm:prSet presAssocID="{2055A0C0-AB85-495E-B558-5CF229E2A683}" presName="vert2" presStyleCnt="0"/>
      <dgm:spPr/>
    </dgm:pt>
    <dgm:pt modelId="{5FCA4723-311F-4424-9667-72E10D52E22B}" type="pres">
      <dgm:prSet presAssocID="{2055A0C0-AB85-495E-B558-5CF229E2A683}" presName="thinLine2b" presStyleLbl="callout" presStyleIdx="1" presStyleCnt="5"/>
      <dgm:spPr>
        <a:ln w="19050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A68893E0-55EF-4F04-A294-8D8FE2179FFD}" type="pres">
      <dgm:prSet presAssocID="{2055A0C0-AB85-495E-B558-5CF229E2A683}" presName="vertSpace2b" presStyleCnt="0"/>
      <dgm:spPr/>
    </dgm:pt>
    <dgm:pt modelId="{D431853A-1250-4E12-9709-42D920BA109C}" type="pres">
      <dgm:prSet presAssocID="{DACA3364-1635-425E-A81D-493F15E237A6}" presName="horz2" presStyleCnt="0"/>
      <dgm:spPr/>
    </dgm:pt>
    <dgm:pt modelId="{00F12987-FBD4-4E19-9821-064C3D7E2E30}" type="pres">
      <dgm:prSet presAssocID="{DACA3364-1635-425E-A81D-493F15E237A6}" presName="horzSpace2" presStyleCnt="0"/>
      <dgm:spPr/>
    </dgm:pt>
    <dgm:pt modelId="{B3016A8A-B175-4B39-A0AC-BB1D8550890E}" type="pres">
      <dgm:prSet presAssocID="{DACA3364-1635-425E-A81D-493F15E237A6}" presName="tx2" presStyleLbl="revTx" presStyleIdx="3" presStyleCnt="6"/>
      <dgm:spPr/>
      <dgm:t>
        <a:bodyPr/>
        <a:lstStyle/>
        <a:p>
          <a:endParaRPr lang="ru-RU"/>
        </a:p>
      </dgm:t>
    </dgm:pt>
    <dgm:pt modelId="{4EB01703-B433-4F20-8020-E49CB6700885}" type="pres">
      <dgm:prSet presAssocID="{DACA3364-1635-425E-A81D-493F15E237A6}" presName="vert2" presStyleCnt="0"/>
      <dgm:spPr/>
    </dgm:pt>
    <dgm:pt modelId="{537E38C5-C7E4-4716-9E2A-50E1AE681D6C}" type="pres">
      <dgm:prSet presAssocID="{DACA3364-1635-425E-A81D-493F15E237A6}" presName="thinLine2b" presStyleLbl="callout" presStyleIdx="2" presStyleCnt="5"/>
      <dgm:spPr>
        <a:ln w="19050">
          <a:solidFill>
            <a:schemeClr val="tx2"/>
          </a:solidFill>
        </a:ln>
      </dgm:spPr>
    </dgm:pt>
    <dgm:pt modelId="{D44FA150-A109-4908-8676-C9CD5C0D2650}" type="pres">
      <dgm:prSet presAssocID="{DACA3364-1635-425E-A81D-493F15E237A6}" presName="vertSpace2b" presStyleCnt="0"/>
      <dgm:spPr/>
    </dgm:pt>
    <dgm:pt modelId="{E51BA66F-4EA7-48B4-A3F2-0A25A45C4A7B}" type="pres">
      <dgm:prSet presAssocID="{D50D9A21-51F5-4437-ACB7-ED964BAC4579}" presName="horz2" presStyleCnt="0"/>
      <dgm:spPr/>
    </dgm:pt>
    <dgm:pt modelId="{104129C8-D537-465B-B8EB-46F8846E0FCD}" type="pres">
      <dgm:prSet presAssocID="{D50D9A21-51F5-4437-ACB7-ED964BAC4579}" presName="horzSpace2" presStyleCnt="0"/>
      <dgm:spPr/>
    </dgm:pt>
    <dgm:pt modelId="{901661FD-33E3-44CF-8E96-07B6FD0A3E13}" type="pres">
      <dgm:prSet presAssocID="{D50D9A21-51F5-4437-ACB7-ED964BAC4579}" presName="tx2" presStyleLbl="revTx" presStyleIdx="4" presStyleCnt="6"/>
      <dgm:spPr/>
      <dgm:t>
        <a:bodyPr/>
        <a:lstStyle/>
        <a:p>
          <a:endParaRPr lang="ru-RU"/>
        </a:p>
      </dgm:t>
    </dgm:pt>
    <dgm:pt modelId="{B3846D24-A3FA-483E-A7CE-055593913A02}" type="pres">
      <dgm:prSet presAssocID="{D50D9A21-51F5-4437-ACB7-ED964BAC4579}" presName="vert2" presStyleCnt="0"/>
      <dgm:spPr/>
    </dgm:pt>
    <dgm:pt modelId="{B62D8D29-6F17-4410-BEB6-60F3E1D39AB4}" type="pres">
      <dgm:prSet presAssocID="{D50D9A21-51F5-4437-ACB7-ED964BAC4579}" presName="thinLine2b" presStyleLbl="callout" presStyleIdx="3" presStyleCnt="5"/>
      <dgm:spPr>
        <a:ln w="19050">
          <a:solidFill>
            <a:schemeClr val="tx2"/>
          </a:solidFill>
        </a:ln>
      </dgm:spPr>
    </dgm:pt>
    <dgm:pt modelId="{DC5A0521-A4D6-4B36-86F2-3CBD8D01EC6C}" type="pres">
      <dgm:prSet presAssocID="{D50D9A21-51F5-4437-ACB7-ED964BAC4579}" presName="vertSpace2b" presStyleCnt="0"/>
      <dgm:spPr/>
    </dgm:pt>
    <dgm:pt modelId="{A3BA2D3E-0B01-4359-AAF9-809CC9CCB495}" type="pres">
      <dgm:prSet presAssocID="{329BCF00-063C-4ECD-B707-BCFDF836C10B}" presName="horz2" presStyleCnt="0"/>
      <dgm:spPr/>
    </dgm:pt>
    <dgm:pt modelId="{15D77C2A-C56E-4117-933E-B7005BC19FA3}" type="pres">
      <dgm:prSet presAssocID="{329BCF00-063C-4ECD-B707-BCFDF836C10B}" presName="horzSpace2" presStyleCnt="0"/>
      <dgm:spPr/>
    </dgm:pt>
    <dgm:pt modelId="{68CC0929-2EAF-4E3E-9968-C9C3719F79FC}" type="pres">
      <dgm:prSet presAssocID="{329BCF00-063C-4ECD-B707-BCFDF836C10B}" presName="tx2" presStyleLbl="revTx" presStyleIdx="5" presStyleCnt="6"/>
      <dgm:spPr/>
      <dgm:t>
        <a:bodyPr/>
        <a:lstStyle/>
        <a:p>
          <a:endParaRPr lang="ru-RU"/>
        </a:p>
      </dgm:t>
    </dgm:pt>
    <dgm:pt modelId="{A1BEEC92-9AEC-4057-B66E-2433C4D3B6D4}" type="pres">
      <dgm:prSet presAssocID="{329BCF00-063C-4ECD-B707-BCFDF836C10B}" presName="vert2" presStyleCnt="0"/>
      <dgm:spPr/>
    </dgm:pt>
    <dgm:pt modelId="{0797B5C1-095B-4AEC-ADE4-5DA64320D691}" type="pres">
      <dgm:prSet presAssocID="{329BCF00-063C-4ECD-B707-BCFDF836C10B}" presName="thinLine2b" presStyleLbl="callout" presStyleIdx="4" presStyleCnt="5"/>
      <dgm:spPr/>
    </dgm:pt>
    <dgm:pt modelId="{3D651E0F-A931-4FA6-92F1-50C14F5F5A79}" type="pres">
      <dgm:prSet presAssocID="{329BCF00-063C-4ECD-B707-BCFDF836C10B}" presName="vertSpace2b" presStyleCnt="0"/>
      <dgm:spPr/>
    </dgm:pt>
  </dgm:ptLst>
  <dgm:cxnLst>
    <dgm:cxn modelId="{A3F708BB-712D-40A1-A049-54EC2DCC87A8}" type="presOf" srcId="{BE4889FE-7D6B-43B0-8C4C-37D966A18602}" destId="{7965A683-C334-47F0-927D-287FC802C6C4}" srcOrd="0" destOrd="0" presId="urn:microsoft.com/office/officeart/2008/layout/LinedList"/>
    <dgm:cxn modelId="{28F6A742-6299-4DEF-8AA8-461CC1093268}" type="presOf" srcId="{329BCF00-063C-4ECD-B707-BCFDF836C10B}" destId="{68CC0929-2EAF-4E3E-9968-C9C3719F79FC}" srcOrd="0" destOrd="0" presId="urn:microsoft.com/office/officeart/2008/layout/LinedList"/>
    <dgm:cxn modelId="{DE2DD08B-0DA9-4C8A-812C-17883E24C3C0}" srcId="{BE4889FE-7D6B-43B0-8C4C-37D966A18602}" destId="{2055A0C0-AB85-495E-B558-5CF229E2A683}" srcOrd="1" destOrd="0" parTransId="{06F7B783-A6A4-49B0-B6B7-18D1E4CEF4AD}" sibTransId="{2B911567-AD25-495C-9491-96325C0FC2D1}"/>
    <dgm:cxn modelId="{EDCCD5DB-8066-43C2-8462-3329F15639E2}" srcId="{99C85C13-F40B-482F-8F1E-1E8A1B8FD47B}" destId="{BE4889FE-7D6B-43B0-8C4C-37D966A18602}" srcOrd="0" destOrd="0" parTransId="{D4FD515F-2761-412F-BAA5-7D62CCEF8830}" sibTransId="{8354E5DC-A8D2-4558-8C31-56F183D17BF7}"/>
    <dgm:cxn modelId="{6DF1C19C-FFC6-43E6-915B-54F3BCFA0275}" type="presOf" srcId="{331F75A7-7FEB-4FE6-B4DC-1E25739DE0BE}" destId="{F11036BE-2667-4710-A8DC-4D3F0700842C}" srcOrd="0" destOrd="0" presId="urn:microsoft.com/office/officeart/2008/layout/LinedList"/>
    <dgm:cxn modelId="{F5C667B1-9F9B-4836-8159-CA5743879226}" srcId="{BE4889FE-7D6B-43B0-8C4C-37D966A18602}" destId="{329BCF00-063C-4ECD-B707-BCFDF836C10B}" srcOrd="4" destOrd="0" parTransId="{6609CF1A-C96A-4E3B-B7FE-00ED5E5F5A3E}" sibTransId="{5187055C-F759-4B8D-9DE5-FA7A4CC25CB6}"/>
    <dgm:cxn modelId="{402C8EA1-C20D-4AA7-A886-5CEAA831BF6C}" type="presOf" srcId="{D50D9A21-51F5-4437-ACB7-ED964BAC4579}" destId="{901661FD-33E3-44CF-8E96-07B6FD0A3E13}" srcOrd="0" destOrd="0" presId="urn:microsoft.com/office/officeart/2008/layout/LinedList"/>
    <dgm:cxn modelId="{A0BB8E82-A0BD-4658-ABD0-095E4AC16854}" srcId="{BE4889FE-7D6B-43B0-8C4C-37D966A18602}" destId="{DACA3364-1635-425E-A81D-493F15E237A6}" srcOrd="2" destOrd="0" parTransId="{B64A09B9-C809-4222-8CC9-FB120F50BBA3}" sibTransId="{B02C9551-B4F5-46A9-A3E6-635862BAE14D}"/>
    <dgm:cxn modelId="{A2FAEEF3-E9D7-4E19-A460-E6466C886DC3}" srcId="{BE4889FE-7D6B-43B0-8C4C-37D966A18602}" destId="{D50D9A21-51F5-4437-ACB7-ED964BAC4579}" srcOrd="3" destOrd="0" parTransId="{E11F1AD0-225B-46D6-AF40-32046E5FAFC9}" sibTransId="{7B2FEA06-A1FA-4496-BB58-619A6937253D}"/>
    <dgm:cxn modelId="{25FD2EC1-D647-49DA-A476-A63F921014BA}" srcId="{BE4889FE-7D6B-43B0-8C4C-37D966A18602}" destId="{331F75A7-7FEB-4FE6-B4DC-1E25739DE0BE}" srcOrd="0" destOrd="0" parTransId="{02BE5ED6-29F8-4E23-9883-50F07075DDBF}" sibTransId="{44CC2DED-35D2-43E0-B1A3-0627D31BA0D7}"/>
    <dgm:cxn modelId="{092800F7-F03B-4929-8D1A-5EEF0B8C9BD4}" type="presOf" srcId="{DACA3364-1635-425E-A81D-493F15E237A6}" destId="{B3016A8A-B175-4B39-A0AC-BB1D8550890E}" srcOrd="0" destOrd="0" presId="urn:microsoft.com/office/officeart/2008/layout/LinedList"/>
    <dgm:cxn modelId="{3ECF6FD8-3A22-42C1-AD79-934FFEC840B8}" type="presOf" srcId="{99C85C13-F40B-482F-8F1E-1E8A1B8FD47B}" destId="{A8D1FB88-1E19-46FC-A0DD-9948A030E9A1}" srcOrd="0" destOrd="0" presId="urn:microsoft.com/office/officeart/2008/layout/LinedList"/>
    <dgm:cxn modelId="{1FF39E1C-318B-4DED-8FC7-9A2A7B22AFAF}" type="presOf" srcId="{2055A0C0-AB85-495E-B558-5CF229E2A683}" destId="{226B2340-1119-4A84-BFD6-5612EA5AA392}" srcOrd="0" destOrd="0" presId="urn:microsoft.com/office/officeart/2008/layout/LinedList"/>
    <dgm:cxn modelId="{6417D62D-860A-44D2-89F5-4223F24BF0FE}" type="presParOf" srcId="{A8D1FB88-1E19-46FC-A0DD-9948A030E9A1}" destId="{E6770228-7FCE-485B-9761-26526C47E905}" srcOrd="0" destOrd="0" presId="urn:microsoft.com/office/officeart/2008/layout/LinedList"/>
    <dgm:cxn modelId="{5C06C738-DF6F-416B-9A95-8B7F9948812A}" type="presParOf" srcId="{A8D1FB88-1E19-46FC-A0DD-9948A030E9A1}" destId="{96082BF6-9801-4FBE-BF50-600772BE9675}" srcOrd="1" destOrd="0" presId="urn:microsoft.com/office/officeart/2008/layout/LinedList"/>
    <dgm:cxn modelId="{20C09B10-5BE7-4680-A7E0-2BC72034F21E}" type="presParOf" srcId="{96082BF6-9801-4FBE-BF50-600772BE9675}" destId="{7965A683-C334-47F0-927D-287FC802C6C4}" srcOrd="0" destOrd="0" presId="urn:microsoft.com/office/officeart/2008/layout/LinedList"/>
    <dgm:cxn modelId="{41E9C583-172D-4FD9-954F-92B87469B400}" type="presParOf" srcId="{96082BF6-9801-4FBE-BF50-600772BE9675}" destId="{8BBE7AAD-BD84-4101-94F7-D1D5FB5657F0}" srcOrd="1" destOrd="0" presId="urn:microsoft.com/office/officeart/2008/layout/LinedList"/>
    <dgm:cxn modelId="{30571713-CD44-4B3F-B4C7-0279D377F224}" type="presParOf" srcId="{8BBE7AAD-BD84-4101-94F7-D1D5FB5657F0}" destId="{D7010D45-983D-4F1E-90D5-2FACFFB65A39}" srcOrd="0" destOrd="0" presId="urn:microsoft.com/office/officeart/2008/layout/LinedList"/>
    <dgm:cxn modelId="{13CFA3F8-9FA0-4308-8ADD-5321B55E2592}" type="presParOf" srcId="{8BBE7AAD-BD84-4101-94F7-D1D5FB5657F0}" destId="{3D52C6D6-FDAF-4678-898A-2004D0D24DDA}" srcOrd="1" destOrd="0" presId="urn:microsoft.com/office/officeart/2008/layout/LinedList"/>
    <dgm:cxn modelId="{301C39B6-F7FA-48B4-8255-47625E43D9A7}" type="presParOf" srcId="{3D52C6D6-FDAF-4678-898A-2004D0D24DDA}" destId="{D2BB7969-A2C2-4F61-83B3-D988012DE600}" srcOrd="0" destOrd="0" presId="urn:microsoft.com/office/officeart/2008/layout/LinedList"/>
    <dgm:cxn modelId="{7C80428D-DE6D-4FEF-944E-C4D4D7F13889}" type="presParOf" srcId="{3D52C6D6-FDAF-4678-898A-2004D0D24DDA}" destId="{F11036BE-2667-4710-A8DC-4D3F0700842C}" srcOrd="1" destOrd="0" presId="urn:microsoft.com/office/officeart/2008/layout/LinedList"/>
    <dgm:cxn modelId="{D8F77542-CB37-45AC-AE77-529886BC7C13}" type="presParOf" srcId="{3D52C6D6-FDAF-4678-898A-2004D0D24DDA}" destId="{DD4CDBF6-9D78-4876-B33F-2010A41FDCE9}" srcOrd="2" destOrd="0" presId="urn:microsoft.com/office/officeart/2008/layout/LinedList"/>
    <dgm:cxn modelId="{FFFF70AC-742A-4FC9-8B07-BB867206354B}" type="presParOf" srcId="{8BBE7AAD-BD84-4101-94F7-D1D5FB5657F0}" destId="{FF9D18A1-5F03-47DB-A228-8722FE962A1E}" srcOrd="2" destOrd="0" presId="urn:microsoft.com/office/officeart/2008/layout/LinedList"/>
    <dgm:cxn modelId="{F8DC5045-4FCA-4FE0-A5BE-40A6694FC8AA}" type="presParOf" srcId="{8BBE7AAD-BD84-4101-94F7-D1D5FB5657F0}" destId="{DCCD1694-8BBC-4D78-B10B-6F88CC24D7B6}" srcOrd="3" destOrd="0" presId="urn:microsoft.com/office/officeart/2008/layout/LinedList"/>
    <dgm:cxn modelId="{7402D482-BF0E-438A-859A-BF82ED3E8347}" type="presParOf" srcId="{8BBE7AAD-BD84-4101-94F7-D1D5FB5657F0}" destId="{405F3787-C13C-4F2A-90BD-840E04FB4159}" srcOrd="4" destOrd="0" presId="urn:microsoft.com/office/officeart/2008/layout/LinedList"/>
    <dgm:cxn modelId="{871CB2E8-3F69-434C-B55D-62A423791609}" type="presParOf" srcId="{405F3787-C13C-4F2A-90BD-840E04FB4159}" destId="{1BE5B674-CC52-4CA3-8E37-85D5E5F700DA}" srcOrd="0" destOrd="0" presId="urn:microsoft.com/office/officeart/2008/layout/LinedList"/>
    <dgm:cxn modelId="{E454ECC0-773E-4507-8E69-97AB4E22075F}" type="presParOf" srcId="{405F3787-C13C-4F2A-90BD-840E04FB4159}" destId="{226B2340-1119-4A84-BFD6-5612EA5AA392}" srcOrd="1" destOrd="0" presId="urn:microsoft.com/office/officeart/2008/layout/LinedList"/>
    <dgm:cxn modelId="{E2C69D10-9AD5-4D55-AC6D-BED6E7C17EA4}" type="presParOf" srcId="{405F3787-C13C-4F2A-90BD-840E04FB4159}" destId="{252ADB54-5AB8-43AB-B0A1-AD5F393F8E1E}" srcOrd="2" destOrd="0" presId="urn:microsoft.com/office/officeart/2008/layout/LinedList"/>
    <dgm:cxn modelId="{EB007552-6F60-4A89-A263-343FC4281175}" type="presParOf" srcId="{8BBE7AAD-BD84-4101-94F7-D1D5FB5657F0}" destId="{5FCA4723-311F-4424-9667-72E10D52E22B}" srcOrd="5" destOrd="0" presId="urn:microsoft.com/office/officeart/2008/layout/LinedList"/>
    <dgm:cxn modelId="{F6578BCE-1639-4CFE-8DA3-D480B6CB9049}" type="presParOf" srcId="{8BBE7AAD-BD84-4101-94F7-D1D5FB5657F0}" destId="{A68893E0-55EF-4F04-A294-8D8FE2179FFD}" srcOrd="6" destOrd="0" presId="urn:microsoft.com/office/officeart/2008/layout/LinedList"/>
    <dgm:cxn modelId="{63D925B4-546B-415B-B9B8-9F1869A82835}" type="presParOf" srcId="{8BBE7AAD-BD84-4101-94F7-D1D5FB5657F0}" destId="{D431853A-1250-4E12-9709-42D920BA109C}" srcOrd="7" destOrd="0" presId="urn:microsoft.com/office/officeart/2008/layout/LinedList"/>
    <dgm:cxn modelId="{BC891E13-DF7F-492B-B53C-6C3BC42837B0}" type="presParOf" srcId="{D431853A-1250-4E12-9709-42D920BA109C}" destId="{00F12987-FBD4-4E19-9821-064C3D7E2E30}" srcOrd="0" destOrd="0" presId="urn:microsoft.com/office/officeart/2008/layout/LinedList"/>
    <dgm:cxn modelId="{0C3227C6-C33C-4C88-9D92-BAC94E6AC5A1}" type="presParOf" srcId="{D431853A-1250-4E12-9709-42D920BA109C}" destId="{B3016A8A-B175-4B39-A0AC-BB1D8550890E}" srcOrd="1" destOrd="0" presId="urn:microsoft.com/office/officeart/2008/layout/LinedList"/>
    <dgm:cxn modelId="{FB7DB7E6-1663-4F1D-B0E9-CF036CF77E18}" type="presParOf" srcId="{D431853A-1250-4E12-9709-42D920BA109C}" destId="{4EB01703-B433-4F20-8020-E49CB6700885}" srcOrd="2" destOrd="0" presId="urn:microsoft.com/office/officeart/2008/layout/LinedList"/>
    <dgm:cxn modelId="{3748D943-FC68-45C9-899A-34A6B2BD9648}" type="presParOf" srcId="{8BBE7AAD-BD84-4101-94F7-D1D5FB5657F0}" destId="{537E38C5-C7E4-4716-9E2A-50E1AE681D6C}" srcOrd="8" destOrd="0" presId="urn:microsoft.com/office/officeart/2008/layout/LinedList"/>
    <dgm:cxn modelId="{9190ABC0-C8C0-4321-84BE-4600C507BE94}" type="presParOf" srcId="{8BBE7AAD-BD84-4101-94F7-D1D5FB5657F0}" destId="{D44FA150-A109-4908-8676-C9CD5C0D2650}" srcOrd="9" destOrd="0" presId="urn:microsoft.com/office/officeart/2008/layout/LinedList"/>
    <dgm:cxn modelId="{67D1442C-7250-4E93-869C-06002AC30990}" type="presParOf" srcId="{8BBE7AAD-BD84-4101-94F7-D1D5FB5657F0}" destId="{E51BA66F-4EA7-48B4-A3F2-0A25A45C4A7B}" srcOrd="10" destOrd="0" presId="urn:microsoft.com/office/officeart/2008/layout/LinedList"/>
    <dgm:cxn modelId="{ED4C8DD1-4897-4197-AF58-632F11D04297}" type="presParOf" srcId="{E51BA66F-4EA7-48B4-A3F2-0A25A45C4A7B}" destId="{104129C8-D537-465B-B8EB-46F8846E0FCD}" srcOrd="0" destOrd="0" presId="urn:microsoft.com/office/officeart/2008/layout/LinedList"/>
    <dgm:cxn modelId="{BBCC47D3-9EC9-443D-90C6-78C658DCEED9}" type="presParOf" srcId="{E51BA66F-4EA7-48B4-A3F2-0A25A45C4A7B}" destId="{901661FD-33E3-44CF-8E96-07B6FD0A3E13}" srcOrd="1" destOrd="0" presId="urn:microsoft.com/office/officeart/2008/layout/LinedList"/>
    <dgm:cxn modelId="{51816234-C917-45AD-967F-5ED0AFB14D42}" type="presParOf" srcId="{E51BA66F-4EA7-48B4-A3F2-0A25A45C4A7B}" destId="{B3846D24-A3FA-483E-A7CE-055593913A02}" srcOrd="2" destOrd="0" presId="urn:microsoft.com/office/officeart/2008/layout/LinedList"/>
    <dgm:cxn modelId="{39576346-340F-4924-8E49-335DFEFDA1A4}" type="presParOf" srcId="{8BBE7AAD-BD84-4101-94F7-D1D5FB5657F0}" destId="{B62D8D29-6F17-4410-BEB6-60F3E1D39AB4}" srcOrd="11" destOrd="0" presId="urn:microsoft.com/office/officeart/2008/layout/LinedList"/>
    <dgm:cxn modelId="{64887E3C-D160-4EBA-AD38-4383FC2B6119}" type="presParOf" srcId="{8BBE7AAD-BD84-4101-94F7-D1D5FB5657F0}" destId="{DC5A0521-A4D6-4B36-86F2-3CBD8D01EC6C}" srcOrd="12" destOrd="0" presId="urn:microsoft.com/office/officeart/2008/layout/LinedList"/>
    <dgm:cxn modelId="{470C9158-92BE-4575-81C9-D5183D444770}" type="presParOf" srcId="{8BBE7AAD-BD84-4101-94F7-D1D5FB5657F0}" destId="{A3BA2D3E-0B01-4359-AAF9-809CC9CCB495}" srcOrd="13" destOrd="0" presId="urn:microsoft.com/office/officeart/2008/layout/LinedList"/>
    <dgm:cxn modelId="{4BED8C38-3116-4186-96B2-C7E4DE030375}" type="presParOf" srcId="{A3BA2D3E-0B01-4359-AAF9-809CC9CCB495}" destId="{15D77C2A-C56E-4117-933E-B7005BC19FA3}" srcOrd="0" destOrd="0" presId="urn:microsoft.com/office/officeart/2008/layout/LinedList"/>
    <dgm:cxn modelId="{584C2325-7502-4DD9-8581-AE890CCE1469}" type="presParOf" srcId="{A3BA2D3E-0B01-4359-AAF9-809CC9CCB495}" destId="{68CC0929-2EAF-4E3E-9968-C9C3719F79FC}" srcOrd="1" destOrd="0" presId="urn:microsoft.com/office/officeart/2008/layout/LinedList"/>
    <dgm:cxn modelId="{3FDE865D-F099-44B3-8CD8-F2C1D8CF4140}" type="presParOf" srcId="{A3BA2D3E-0B01-4359-AAF9-809CC9CCB495}" destId="{A1BEEC92-9AEC-4057-B66E-2433C4D3B6D4}" srcOrd="2" destOrd="0" presId="urn:microsoft.com/office/officeart/2008/layout/LinedList"/>
    <dgm:cxn modelId="{EBBD4EFE-1AA3-4C23-A32C-1832E7BA7908}" type="presParOf" srcId="{8BBE7AAD-BD84-4101-94F7-D1D5FB5657F0}" destId="{0797B5C1-095B-4AEC-ADE4-5DA64320D691}" srcOrd="14" destOrd="0" presId="urn:microsoft.com/office/officeart/2008/layout/LinedList"/>
    <dgm:cxn modelId="{D24C4DCF-826E-49EF-A3DA-967ECB3ED664}" type="presParOf" srcId="{8BBE7AAD-BD84-4101-94F7-D1D5FB5657F0}" destId="{3D651E0F-A931-4FA6-92F1-50C14F5F5A79}" srcOrd="15" destOrd="0" presId="urn:microsoft.com/office/officeart/2008/layout/LinedList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C85C13-F40B-482F-8F1E-1E8A1B8FD47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889FE-7D6B-43B0-8C4C-37D966A18602}">
      <dgm:prSet phldrT="[Текст]" custT="1"/>
      <dgm:spPr>
        <a:solidFill>
          <a:schemeClr val="tx2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800" b="1" dirty="0" smtClean="0">
              <a:latin typeface="Arial" pitchFamily="34" charset="0"/>
              <a:cs typeface="Arial" pitchFamily="34" charset="0"/>
            </a:rPr>
            <a:t>Рекомендации: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D4FD515F-2761-412F-BAA5-7D62CCEF8830}" type="parTrans" cxnId="{EDCCD5DB-8066-43C2-8462-3329F15639E2}">
      <dgm:prSet/>
      <dgm:spPr/>
      <dgm:t>
        <a:bodyPr/>
        <a:lstStyle/>
        <a:p>
          <a:endParaRPr lang="ru-RU" sz="1200"/>
        </a:p>
      </dgm:t>
    </dgm:pt>
    <dgm:pt modelId="{8354E5DC-A8D2-4558-8C31-56F183D17BF7}" type="sibTrans" cxnId="{EDCCD5DB-8066-43C2-8462-3329F15639E2}">
      <dgm:prSet/>
      <dgm:spPr/>
      <dgm:t>
        <a:bodyPr/>
        <a:lstStyle/>
        <a:p>
          <a:endParaRPr lang="ru-RU" sz="1200"/>
        </a:p>
      </dgm:t>
    </dgm:pt>
    <dgm:pt modelId="{331F75A7-7FEB-4FE6-B4DC-1E25739DE0B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Включить в паспорт все разделы, рекомендованные типовой формой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2BE5ED6-29F8-4E23-9883-50F07075DDBF}" type="parTrans" cxnId="{25FD2EC1-D647-49DA-A476-A63F921014BA}">
      <dgm:prSet/>
      <dgm:spPr/>
      <dgm:t>
        <a:bodyPr/>
        <a:lstStyle/>
        <a:p>
          <a:endParaRPr lang="ru-RU" sz="1200"/>
        </a:p>
      </dgm:t>
    </dgm:pt>
    <dgm:pt modelId="{44CC2DED-35D2-43E0-B1A3-0627D31BA0D7}" type="sibTrans" cxnId="{25FD2EC1-D647-49DA-A476-A63F921014BA}">
      <dgm:prSet/>
      <dgm:spPr/>
      <dgm:t>
        <a:bodyPr/>
        <a:lstStyle/>
        <a:p>
          <a:endParaRPr lang="ru-RU" sz="1200"/>
        </a:p>
      </dgm:t>
    </dgm:pt>
    <dgm:pt modelId="{2055A0C0-AB85-495E-B558-5CF229E2A68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Представить актуальную информацию о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Доволенском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районе.  Сделать акцент на «сильных» сторонах, способных заинтересовать потенциального инвестора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06F7B783-A6A4-49B0-B6B7-18D1E4CEF4AD}" type="parTrans" cxnId="{DE2DD08B-0DA9-4C8A-812C-17883E24C3C0}">
      <dgm:prSet/>
      <dgm:spPr/>
      <dgm:t>
        <a:bodyPr/>
        <a:lstStyle/>
        <a:p>
          <a:endParaRPr lang="ru-RU" sz="1200"/>
        </a:p>
      </dgm:t>
    </dgm:pt>
    <dgm:pt modelId="{2B911567-AD25-495C-9491-96325C0FC2D1}" type="sibTrans" cxnId="{DE2DD08B-0DA9-4C8A-812C-17883E24C3C0}">
      <dgm:prSet/>
      <dgm:spPr/>
      <dgm:t>
        <a:bodyPr/>
        <a:lstStyle/>
        <a:p>
          <a:endParaRPr lang="ru-RU" sz="1200"/>
        </a:p>
      </dgm:t>
    </dgm:pt>
    <dgm:pt modelId="{DACA3364-1635-425E-A81D-493F15E237A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Включить в паспорт те сведения, которые представляют реальный интерес для инвесторов (особое внимание на раздел «Инвестиционная привлекательность»)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B64A09B9-C809-4222-8CC9-FB120F50BBA3}" type="parTrans" cxnId="{A0BB8E82-A0BD-4658-ABD0-095E4AC16854}">
      <dgm:prSet/>
      <dgm:spPr/>
      <dgm:t>
        <a:bodyPr/>
        <a:lstStyle/>
        <a:p>
          <a:endParaRPr lang="ru-RU" sz="1200"/>
        </a:p>
      </dgm:t>
    </dgm:pt>
    <dgm:pt modelId="{B02C9551-B4F5-46A9-A3E6-635862BAE14D}" type="sibTrans" cxnId="{A0BB8E82-A0BD-4658-ABD0-095E4AC16854}">
      <dgm:prSet/>
      <dgm:spPr/>
      <dgm:t>
        <a:bodyPr/>
        <a:lstStyle/>
        <a:p>
          <a:endParaRPr lang="ru-RU" sz="1200"/>
        </a:p>
      </dgm:t>
    </dgm:pt>
    <dgm:pt modelId="{390C6B9B-53FE-4D3E-86BF-AF518967889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just"/>
          <a:r>
            <a:rPr lang="ru-RU" sz="1400" dirty="0" smtClean="0">
              <a:latin typeface="Arial" pitchFamily="34" charset="0"/>
              <a:cs typeface="Arial" pitchFamily="34" charset="0"/>
            </a:rPr>
            <a:t>Разместить актуализированный инвестиционный паспорт на официальном сайте администрации </a:t>
          </a:r>
          <a:r>
            <a:rPr lang="ru-RU" sz="1400" dirty="0" err="1" smtClean="0">
              <a:latin typeface="Arial" pitchFamily="34" charset="0"/>
              <a:cs typeface="Arial" pitchFamily="34" charset="0"/>
            </a:rPr>
            <a:t>Доволенского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 района</a:t>
          </a:r>
        </a:p>
        <a:p>
          <a:pPr algn="l"/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0E825D2-FAE4-4F6E-9BB0-DF7560C8ACFC}" type="parTrans" cxnId="{840D1111-A86B-4E87-87F3-FF90978FCF26}">
      <dgm:prSet/>
      <dgm:spPr/>
      <dgm:t>
        <a:bodyPr/>
        <a:lstStyle/>
        <a:p>
          <a:endParaRPr lang="ru-RU"/>
        </a:p>
      </dgm:t>
    </dgm:pt>
    <dgm:pt modelId="{D5324407-3C21-486B-B5C4-82357284F8A3}" type="sibTrans" cxnId="{840D1111-A86B-4E87-87F3-FF90978FCF26}">
      <dgm:prSet/>
      <dgm:spPr/>
      <dgm:t>
        <a:bodyPr/>
        <a:lstStyle/>
        <a:p>
          <a:endParaRPr lang="ru-RU"/>
        </a:p>
      </dgm:t>
    </dgm:pt>
    <dgm:pt modelId="{6A0FF9D8-6BC3-4411-9F64-96B96D489E82}" type="pres">
      <dgm:prSet presAssocID="{99C85C13-F40B-482F-8F1E-1E8A1B8FD4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83D6A0-4C8E-4769-817C-5E51990F10E5}" type="pres">
      <dgm:prSet presAssocID="{BE4889FE-7D6B-43B0-8C4C-37D966A18602}" presName="parentText" presStyleLbl="node1" presStyleIdx="0" presStyleCnt="1" custScaleX="100000" custScaleY="28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F95B9-3B0C-4F5E-8F86-600D161D92DC}" type="pres">
      <dgm:prSet presAssocID="{BE4889FE-7D6B-43B0-8C4C-37D966A1860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CE3B3-3721-4528-823F-E0E13B486C54}" type="presOf" srcId="{2055A0C0-AB85-495E-B558-5CF229E2A683}" destId="{567F95B9-3B0C-4F5E-8F86-600D161D92DC}" srcOrd="0" destOrd="1" presId="urn:microsoft.com/office/officeart/2005/8/layout/vList2"/>
    <dgm:cxn modelId="{EDCCD5DB-8066-43C2-8462-3329F15639E2}" srcId="{99C85C13-F40B-482F-8F1E-1E8A1B8FD47B}" destId="{BE4889FE-7D6B-43B0-8C4C-37D966A18602}" srcOrd="0" destOrd="0" parTransId="{D4FD515F-2761-412F-BAA5-7D62CCEF8830}" sibTransId="{8354E5DC-A8D2-4558-8C31-56F183D17BF7}"/>
    <dgm:cxn modelId="{B8705A40-7844-43E6-8DB7-1DB40266000E}" type="presOf" srcId="{390C6B9B-53FE-4D3E-86BF-AF5189678899}" destId="{567F95B9-3B0C-4F5E-8F86-600D161D92DC}" srcOrd="0" destOrd="3" presId="urn:microsoft.com/office/officeart/2005/8/layout/vList2"/>
    <dgm:cxn modelId="{FFD514F0-347D-4533-85F1-E2C6F45CA63E}" type="presOf" srcId="{BE4889FE-7D6B-43B0-8C4C-37D966A18602}" destId="{C483D6A0-4C8E-4769-817C-5E51990F10E5}" srcOrd="0" destOrd="0" presId="urn:microsoft.com/office/officeart/2005/8/layout/vList2"/>
    <dgm:cxn modelId="{25FD2EC1-D647-49DA-A476-A63F921014BA}" srcId="{BE4889FE-7D6B-43B0-8C4C-37D966A18602}" destId="{331F75A7-7FEB-4FE6-B4DC-1E25739DE0BE}" srcOrd="0" destOrd="0" parTransId="{02BE5ED6-29F8-4E23-9883-50F07075DDBF}" sibTransId="{44CC2DED-35D2-43E0-B1A3-0627D31BA0D7}"/>
    <dgm:cxn modelId="{B35ACD14-DA35-4007-B19F-740BFC98BA02}" type="presOf" srcId="{331F75A7-7FEB-4FE6-B4DC-1E25739DE0BE}" destId="{567F95B9-3B0C-4F5E-8F86-600D161D92DC}" srcOrd="0" destOrd="0" presId="urn:microsoft.com/office/officeart/2005/8/layout/vList2"/>
    <dgm:cxn modelId="{A0BB8E82-A0BD-4658-ABD0-095E4AC16854}" srcId="{BE4889FE-7D6B-43B0-8C4C-37D966A18602}" destId="{DACA3364-1635-425E-A81D-493F15E237A6}" srcOrd="2" destOrd="0" parTransId="{B64A09B9-C809-4222-8CC9-FB120F50BBA3}" sibTransId="{B02C9551-B4F5-46A9-A3E6-635862BAE14D}"/>
    <dgm:cxn modelId="{BD3F0862-191D-4483-B56C-6D364157FD3C}" type="presOf" srcId="{99C85C13-F40B-482F-8F1E-1E8A1B8FD47B}" destId="{6A0FF9D8-6BC3-4411-9F64-96B96D489E82}" srcOrd="0" destOrd="0" presId="urn:microsoft.com/office/officeart/2005/8/layout/vList2"/>
    <dgm:cxn modelId="{DE2DD08B-0DA9-4C8A-812C-17883E24C3C0}" srcId="{BE4889FE-7D6B-43B0-8C4C-37D966A18602}" destId="{2055A0C0-AB85-495E-B558-5CF229E2A683}" srcOrd="1" destOrd="0" parTransId="{06F7B783-A6A4-49B0-B6B7-18D1E4CEF4AD}" sibTransId="{2B911567-AD25-495C-9491-96325C0FC2D1}"/>
    <dgm:cxn modelId="{840D1111-A86B-4E87-87F3-FF90978FCF26}" srcId="{BE4889FE-7D6B-43B0-8C4C-37D966A18602}" destId="{390C6B9B-53FE-4D3E-86BF-AF5189678899}" srcOrd="3" destOrd="0" parTransId="{D0E825D2-FAE4-4F6E-9BB0-DF7560C8ACFC}" sibTransId="{D5324407-3C21-486B-B5C4-82357284F8A3}"/>
    <dgm:cxn modelId="{9C82AC72-1C37-49C3-B431-62373379A6B8}" type="presOf" srcId="{DACA3364-1635-425E-A81D-493F15E237A6}" destId="{567F95B9-3B0C-4F5E-8F86-600D161D92DC}" srcOrd="0" destOrd="2" presId="urn:microsoft.com/office/officeart/2005/8/layout/vList2"/>
    <dgm:cxn modelId="{3A3D66AD-94DB-48EC-BBAA-864EE0B1F326}" type="presParOf" srcId="{6A0FF9D8-6BC3-4411-9F64-96B96D489E82}" destId="{C483D6A0-4C8E-4769-817C-5E51990F10E5}" srcOrd="0" destOrd="0" presId="urn:microsoft.com/office/officeart/2005/8/layout/vList2"/>
    <dgm:cxn modelId="{E4736D58-3464-49DF-89A7-1AEA7EA69EA0}" type="presParOf" srcId="{6A0FF9D8-6BC3-4411-9F64-96B96D489E82}" destId="{567F95B9-3B0C-4F5E-8F86-600D161D92DC}" srcOrd="1" destOrd="0" presId="urn:microsoft.com/office/officeart/2005/8/layout/vList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B60E11-D0AD-4673-9334-E284EFAA6E27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A6EEF59A-278C-4C46-8EB0-6A464AE2476F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Основная цель: 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обеспечение благоприятного инвестиционного климата на территории муниципального образования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chemeClr val="bg1"/>
            </a:solidFill>
          </a:endParaRPr>
        </a:p>
      </dgm:t>
    </dgm:pt>
    <dgm:pt modelId="{90BE9E1D-79FF-4D92-9A1E-6BEEDAC6AF2F}" type="parTrans" cxnId="{EB492BCF-A5CE-49A0-B41C-56AD0D9D81A8}">
      <dgm:prSet/>
      <dgm:spPr/>
      <dgm:t>
        <a:bodyPr/>
        <a:lstStyle/>
        <a:p>
          <a:endParaRPr lang="ru-RU"/>
        </a:p>
      </dgm:t>
    </dgm:pt>
    <dgm:pt modelId="{CE528CE5-942C-4B32-B4C4-DF821151BCB8}" type="sibTrans" cxnId="{EB492BCF-A5CE-49A0-B41C-56AD0D9D81A8}">
      <dgm:prSet/>
      <dgm:spPr/>
      <dgm:t>
        <a:bodyPr/>
        <a:lstStyle/>
        <a:p>
          <a:endParaRPr lang="ru-RU"/>
        </a:p>
      </dgm:t>
    </dgm:pt>
    <dgm:pt modelId="{D4284CC6-5292-471C-9E9C-B684F622FD4F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ru-RU" sz="20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Количество требований Стандарта – 14</a:t>
          </a:r>
        </a:p>
        <a:p>
          <a:pPr>
            <a:spcAft>
              <a:spcPts val="0"/>
            </a:spcAft>
          </a:pPr>
          <a:r>
            <a:rPr lang="ru-RU" sz="20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Срок внедрения Стандарта – до конца 2017 года </a:t>
          </a:r>
          <a:endParaRPr lang="ru-RU" sz="20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0A9ADC-7CDC-46DA-B2A0-ED7541B0EB8E}" type="parTrans" cxnId="{29617BA6-FAEB-4B42-9862-1D1E7D02727B}">
      <dgm:prSet/>
      <dgm:spPr/>
      <dgm:t>
        <a:bodyPr/>
        <a:lstStyle/>
        <a:p>
          <a:endParaRPr lang="ru-RU"/>
        </a:p>
      </dgm:t>
    </dgm:pt>
    <dgm:pt modelId="{AA49253D-5D05-4D18-80B4-29CF7E93C623}" type="sibTrans" cxnId="{29617BA6-FAEB-4B42-9862-1D1E7D02727B}">
      <dgm:prSet/>
      <dgm:spPr/>
      <dgm:t>
        <a:bodyPr/>
        <a:lstStyle/>
        <a:p>
          <a:endParaRPr lang="ru-RU"/>
        </a:p>
      </dgm:t>
    </dgm:pt>
    <dgm:pt modelId="{5DEA3CAA-7A32-40F1-A6D5-C064F1FC98F3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Основные мероприятия по внедрению Стандарта: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1.Заключение соглашения с Минэкономразвития НСО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Разработка Плана мероприятий по внедрению Стандарта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 Формирование рабочей группы в целях исполнения мероприятий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 Создание экспертной группы для проведение общественной экспертизы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 Реализация мероприятий Плана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 Предоставление документов в Минэкономразвития НСО для проведения ведомственной оценки 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dirty="0" smtClean="0"/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/>
        </a:p>
      </dgm:t>
    </dgm:pt>
    <dgm:pt modelId="{F643E0CA-6883-4C55-9867-F97E04B3F5D3}" type="parTrans" cxnId="{83F37FBF-BAFE-49BF-8EF6-5E8C4B70FE70}">
      <dgm:prSet/>
      <dgm:spPr/>
      <dgm:t>
        <a:bodyPr/>
        <a:lstStyle/>
        <a:p>
          <a:endParaRPr lang="ru-RU"/>
        </a:p>
      </dgm:t>
    </dgm:pt>
    <dgm:pt modelId="{0839129A-53BC-4AA1-A505-6A6133EAFB48}" type="sibTrans" cxnId="{83F37FBF-BAFE-49BF-8EF6-5E8C4B70FE70}">
      <dgm:prSet/>
      <dgm:spPr/>
      <dgm:t>
        <a:bodyPr/>
        <a:lstStyle/>
        <a:p>
          <a:endParaRPr lang="ru-RU"/>
        </a:p>
      </dgm:t>
    </dgm:pt>
    <dgm:pt modelId="{D76B110C-25FB-47BE-9A51-53175649EC07}" type="pres">
      <dgm:prSet presAssocID="{0AB60E11-D0AD-4673-9334-E284EFAA6E27}" presName="linearFlow" presStyleCnt="0">
        <dgm:presLayoutVars>
          <dgm:dir/>
          <dgm:resizeHandles val="exact"/>
        </dgm:presLayoutVars>
      </dgm:prSet>
      <dgm:spPr/>
    </dgm:pt>
    <dgm:pt modelId="{D2A32DE8-BC27-41B8-8CDF-1DADFC60FB12}" type="pres">
      <dgm:prSet presAssocID="{A6EEF59A-278C-4C46-8EB0-6A464AE2476F}" presName="comp" presStyleCnt="0"/>
      <dgm:spPr/>
    </dgm:pt>
    <dgm:pt modelId="{097D76C3-AFFA-4A47-83DC-EECF5ED1F32D}" type="pres">
      <dgm:prSet presAssocID="{A6EEF59A-278C-4C46-8EB0-6A464AE2476F}" presName="rect2" presStyleLbl="node1" presStyleIdx="0" presStyleCnt="3" custScaleX="318823" custScaleY="116218" custLinFactNeighborX="29218" custLinFactNeighborY="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A3223-35E7-4F97-A970-E2296E2F5B4C}" type="pres">
      <dgm:prSet presAssocID="{A6EEF59A-278C-4C46-8EB0-6A464AE2476F}" presName="rect1" presStyleLbl="lnNode1" presStyleIdx="0" presStyleCnt="3" custScaleX="114119" custScaleY="112977" custLinFactX="-85238" custLinFactNeighborX="-100000" custLinFactNeighborY="291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C546393-A2BD-461A-BF24-5A826C8231D8}" type="pres">
      <dgm:prSet presAssocID="{CE528CE5-942C-4B32-B4C4-DF821151BCB8}" presName="sibTrans" presStyleCnt="0"/>
      <dgm:spPr/>
    </dgm:pt>
    <dgm:pt modelId="{9E8C7197-70B7-4DA9-860D-63CC5D63606E}" type="pres">
      <dgm:prSet presAssocID="{D4284CC6-5292-471C-9E9C-B684F622FD4F}" presName="comp" presStyleCnt="0"/>
      <dgm:spPr/>
    </dgm:pt>
    <dgm:pt modelId="{A93B34C2-04B6-42CE-A184-CB452A8302FB}" type="pres">
      <dgm:prSet presAssocID="{D4284CC6-5292-471C-9E9C-B684F622FD4F}" presName="rect2" presStyleLbl="node1" presStyleIdx="1" presStyleCnt="3" custScaleX="315381" custScaleY="116370" custLinFactNeighborX="-27104" custLinFactNeighborY="-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F02F0-A9B4-4B8A-97D1-DEFCB72C9EDF}" type="pres">
      <dgm:prSet presAssocID="{D4284CC6-5292-471C-9E9C-B684F622FD4F}" presName="rect1" presStyleLbl="lnNode1" presStyleIdx="1" presStyleCnt="3" custScaleX="116632" custScaleY="115465" custLinFactX="85331" custLinFactNeighborX="100000" custLinFactNeighborY="-54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353377A-0972-4F69-B33C-5226C5E03CE9}" type="pres">
      <dgm:prSet presAssocID="{AA49253D-5D05-4D18-80B4-29CF7E93C623}" presName="sibTrans" presStyleCnt="0"/>
      <dgm:spPr/>
    </dgm:pt>
    <dgm:pt modelId="{48FEE3E0-C9A2-4E75-9E6C-325ABA359F13}" type="pres">
      <dgm:prSet presAssocID="{5DEA3CAA-7A32-40F1-A6D5-C064F1FC98F3}" presName="comp" presStyleCnt="0"/>
      <dgm:spPr/>
    </dgm:pt>
    <dgm:pt modelId="{EA2812E6-1E3E-4054-8C3B-CE87BE4CA22F}" type="pres">
      <dgm:prSet presAssocID="{5DEA3CAA-7A32-40F1-A6D5-C064F1FC98F3}" presName="rect2" presStyleLbl="node1" presStyleIdx="2" presStyleCnt="3" custScaleX="313338" custScaleY="288748" custLinFactNeighborX="29532" custLinFactNeighborY="-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72DC-47CD-455B-B0A7-E30434AAB9FD}" type="pres">
      <dgm:prSet presAssocID="{5DEA3CAA-7A32-40F1-A6D5-C064F1FC98F3}" presName="rect1" presStyleLbl="lnNode1" presStyleIdx="2" presStyleCnt="3" custScaleX="116632" custScaleY="288663" custLinFactX="-85182" custLinFactNeighborX="-100000" custLinFactNeighborY="39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1CA58A3C-7FF5-460C-814A-1E61219CEA60}" type="presOf" srcId="{A6EEF59A-278C-4C46-8EB0-6A464AE2476F}" destId="{097D76C3-AFFA-4A47-83DC-EECF5ED1F32D}" srcOrd="0" destOrd="0" presId="urn:microsoft.com/office/officeart/2008/layout/AlternatingPictureBlocks"/>
    <dgm:cxn modelId="{F786CB5D-B658-43A7-A56F-AB237CC52D3E}" type="presOf" srcId="{D4284CC6-5292-471C-9E9C-B684F622FD4F}" destId="{A93B34C2-04B6-42CE-A184-CB452A8302FB}" srcOrd="0" destOrd="0" presId="urn:microsoft.com/office/officeart/2008/layout/AlternatingPictureBlocks"/>
    <dgm:cxn modelId="{29617BA6-FAEB-4B42-9862-1D1E7D02727B}" srcId="{0AB60E11-D0AD-4673-9334-E284EFAA6E27}" destId="{D4284CC6-5292-471C-9E9C-B684F622FD4F}" srcOrd="1" destOrd="0" parTransId="{B20A9ADC-7CDC-46DA-B2A0-ED7541B0EB8E}" sibTransId="{AA49253D-5D05-4D18-80B4-29CF7E93C623}"/>
    <dgm:cxn modelId="{83F37FBF-BAFE-49BF-8EF6-5E8C4B70FE70}" srcId="{0AB60E11-D0AD-4673-9334-E284EFAA6E27}" destId="{5DEA3CAA-7A32-40F1-A6D5-C064F1FC98F3}" srcOrd="2" destOrd="0" parTransId="{F643E0CA-6883-4C55-9867-F97E04B3F5D3}" sibTransId="{0839129A-53BC-4AA1-A505-6A6133EAFB48}"/>
    <dgm:cxn modelId="{07607C81-406D-4387-A89F-F02580BC6459}" type="presOf" srcId="{0AB60E11-D0AD-4673-9334-E284EFAA6E27}" destId="{D76B110C-25FB-47BE-9A51-53175649EC07}" srcOrd="0" destOrd="0" presId="urn:microsoft.com/office/officeart/2008/layout/AlternatingPictureBlocks"/>
    <dgm:cxn modelId="{EB492BCF-A5CE-49A0-B41C-56AD0D9D81A8}" srcId="{0AB60E11-D0AD-4673-9334-E284EFAA6E27}" destId="{A6EEF59A-278C-4C46-8EB0-6A464AE2476F}" srcOrd="0" destOrd="0" parTransId="{90BE9E1D-79FF-4D92-9A1E-6BEEDAC6AF2F}" sibTransId="{CE528CE5-942C-4B32-B4C4-DF821151BCB8}"/>
    <dgm:cxn modelId="{3D63896B-8219-41AF-BD7E-A313C59DDED7}" type="presOf" srcId="{5DEA3CAA-7A32-40F1-A6D5-C064F1FC98F3}" destId="{EA2812E6-1E3E-4054-8C3B-CE87BE4CA22F}" srcOrd="0" destOrd="0" presId="urn:microsoft.com/office/officeart/2008/layout/AlternatingPictureBlocks"/>
    <dgm:cxn modelId="{E0D4A3E8-AA00-4B0A-8254-3CBEDFE48AC9}" type="presParOf" srcId="{D76B110C-25FB-47BE-9A51-53175649EC07}" destId="{D2A32DE8-BC27-41B8-8CDF-1DADFC60FB12}" srcOrd="0" destOrd="0" presId="urn:microsoft.com/office/officeart/2008/layout/AlternatingPictureBlocks"/>
    <dgm:cxn modelId="{87532B30-8DD3-4CFB-875C-C1E9F23A9653}" type="presParOf" srcId="{D2A32DE8-BC27-41B8-8CDF-1DADFC60FB12}" destId="{097D76C3-AFFA-4A47-83DC-EECF5ED1F32D}" srcOrd="0" destOrd="0" presId="urn:microsoft.com/office/officeart/2008/layout/AlternatingPictureBlocks"/>
    <dgm:cxn modelId="{C2AB820E-78FA-411C-96CE-075AD313F192}" type="presParOf" srcId="{D2A32DE8-BC27-41B8-8CDF-1DADFC60FB12}" destId="{CEDA3223-35E7-4F97-A970-E2296E2F5B4C}" srcOrd="1" destOrd="0" presId="urn:microsoft.com/office/officeart/2008/layout/AlternatingPictureBlocks"/>
    <dgm:cxn modelId="{2BF7AC92-5BF8-4B06-8037-5E0C64EA2B60}" type="presParOf" srcId="{D76B110C-25FB-47BE-9A51-53175649EC07}" destId="{CC546393-A2BD-461A-BF24-5A826C8231D8}" srcOrd="1" destOrd="0" presId="urn:microsoft.com/office/officeart/2008/layout/AlternatingPictureBlocks"/>
    <dgm:cxn modelId="{310EF564-CD42-447A-863E-F44F1E4C6703}" type="presParOf" srcId="{D76B110C-25FB-47BE-9A51-53175649EC07}" destId="{9E8C7197-70B7-4DA9-860D-63CC5D63606E}" srcOrd="2" destOrd="0" presId="urn:microsoft.com/office/officeart/2008/layout/AlternatingPictureBlocks"/>
    <dgm:cxn modelId="{0223283F-9000-4000-BFEE-FC1F511B338C}" type="presParOf" srcId="{9E8C7197-70B7-4DA9-860D-63CC5D63606E}" destId="{A93B34C2-04B6-42CE-A184-CB452A8302FB}" srcOrd="0" destOrd="0" presId="urn:microsoft.com/office/officeart/2008/layout/AlternatingPictureBlocks"/>
    <dgm:cxn modelId="{ADDC4E49-6BA7-49E7-B2B2-5B5B473DC2AC}" type="presParOf" srcId="{9E8C7197-70B7-4DA9-860D-63CC5D63606E}" destId="{6C7F02F0-A9B4-4B8A-97D1-DEFCB72C9EDF}" srcOrd="1" destOrd="0" presId="urn:microsoft.com/office/officeart/2008/layout/AlternatingPictureBlocks"/>
    <dgm:cxn modelId="{4402C6E3-5B27-4DD0-813A-CEC21F46AB7B}" type="presParOf" srcId="{D76B110C-25FB-47BE-9A51-53175649EC07}" destId="{4353377A-0972-4F69-B33C-5226C5E03CE9}" srcOrd="3" destOrd="0" presId="urn:microsoft.com/office/officeart/2008/layout/AlternatingPictureBlocks"/>
    <dgm:cxn modelId="{9A34221A-B402-4E84-BDD0-DB17333BE450}" type="presParOf" srcId="{D76B110C-25FB-47BE-9A51-53175649EC07}" destId="{48FEE3E0-C9A2-4E75-9E6C-325ABA359F13}" srcOrd="4" destOrd="0" presId="urn:microsoft.com/office/officeart/2008/layout/AlternatingPictureBlocks"/>
    <dgm:cxn modelId="{B3B4FBC5-1E5E-4ECF-B0B4-D6F9360C4C75}" type="presParOf" srcId="{48FEE3E0-C9A2-4E75-9E6C-325ABA359F13}" destId="{EA2812E6-1E3E-4054-8C3B-CE87BE4CA22F}" srcOrd="0" destOrd="0" presId="urn:microsoft.com/office/officeart/2008/layout/AlternatingPictureBlocks"/>
    <dgm:cxn modelId="{B6094473-6A3E-408F-98A7-87F06C383DCD}" type="presParOf" srcId="{48FEE3E0-C9A2-4E75-9E6C-325ABA359F13}" destId="{8EDF72DC-47CD-455B-B0A7-E30434AAB9F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0228-7FCE-485B-9761-26526C47E905}">
      <dsp:nvSpPr>
        <dsp:cNvPr id="0" name=""/>
        <dsp:cNvSpPr/>
      </dsp:nvSpPr>
      <dsp:spPr>
        <a:xfrm>
          <a:off x="0" y="1060"/>
          <a:ext cx="89200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5A683-C334-47F0-927D-287FC802C6C4}">
      <dsp:nvSpPr>
        <dsp:cNvPr id="0" name=""/>
        <dsp:cNvSpPr/>
      </dsp:nvSpPr>
      <dsp:spPr>
        <a:xfrm>
          <a:off x="0" y="1060"/>
          <a:ext cx="1963257" cy="2169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Текущая ситуация по разработке инвестиционного паспорта:</a:t>
          </a:r>
          <a:endParaRPr lang="ru-RU" sz="1800" b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0" y="1060"/>
        <a:ext cx="1963257" cy="2169043"/>
      </dsp:txXfrm>
    </dsp:sp>
    <dsp:sp modelId="{F11036BE-2667-4710-A8DC-4D3F0700842C}">
      <dsp:nvSpPr>
        <dsp:cNvPr id="0" name=""/>
        <dsp:cNvSpPr/>
      </dsp:nvSpPr>
      <dsp:spPr>
        <a:xfrm>
          <a:off x="2102434" y="1"/>
          <a:ext cx="6817591" cy="40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не соответствует типовой форме, разработанной Минэкономразвития НСО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102434" y="1"/>
        <a:ext cx="6817591" cy="408813"/>
      </dsp:txXfrm>
    </dsp:sp>
    <dsp:sp modelId="{FF9D18A1-5F03-47DB-A228-8722FE962A1E}">
      <dsp:nvSpPr>
        <dsp:cNvPr id="0" name=""/>
        <dsp:cNvSpPr/>
      </dsp:nvSpPr>
      <dsp:spPr>
        <a:xfrm>
          <a:off x="1963257" y="430314"/>
          <a:ext cx="6947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B2340-1119-4A84-BFD6-5612EA5AA392}">
      <dsp:nvSpPr>
        <dsp:cNvPr id="0" name=""/>
        <dsp:cNvSpPr/>
      </dsp:nvSpPr>
      <dsp:spPr>
        <a:xfrm>
          <a:off x="2093530" y="450755"/>
          <a:ext cx="6817591" cy="408813"/>
        </a:xfrm>
        <a:prstGeom prst="rect">
          <a:avLst/>
        </a:prstGeom>
        <a:noFill/>
        <a:ln w="1270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содержит неактуальную информацию 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93530" y="450755"/>
        <a:ext cx="6817591" cy="408813"/>
      </dsp:txXfrm>
    </dsp:sp>
    <dsp:sp modelId="{5FCA4723-311F-4424-9667-72E10D52E22B}">
      <dsp:nvSpPr>
        <dsp:cNvPr id="0" name=""/>
        <dsp:cNvSpPr/>
      </dsp:nvSpPr>
      <dsp:spPr>
        <a:xfrm>
          <a:off x="1963257" y="859569"/>
          <a:ext cx="6947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16A8A-B175-4B39-A0AC-BB1D8550890E}">
      <dsp:nvSpPr>
        <dsp:cNvPr id="0" name=""/>
        <dsp:cNvSpPr/>
      </dsp:nvSpPr>
      <dsp:spPr>
        <a:xfrm>
          <a:off x="2093530" y="880010"/>
          <a:ext cx="6817591" cy="40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отсутствуют сведения, важные для потенциального инвестора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93530" y="880010"/>
        <a:ext cx="6817591" cy="408813"/>
      </dsp:txXfrm>
    </dsp:sp>
    <dsp:sp modelId="{537E38C5-C7E4-4716-9E2A-50E1AE681D6C}">
      <dsp:nvSpPr>
        <dsp:cNvPr id="0" name=""/>
        <dsp:cNvSpPr/>
      </dsp:nvSpPr>
      <dsp:spPr>
        <a:xfrm>
          <a:off x="1963257" y="1288823"/>
          <a:ext cx="6947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661FD-33E3-44CF-8E96-07B6FD0A3E13}">
      <dsp:nvSpPr>
        <dsp:cNvPr id="0" name=""/>
        <dsp:cNvSpPr/>
      </dsp:nvSpPr>
      <dsp:spPr>
        <a:xfrm>
          <a:off x="2093530" y="1309264"/>
          <a:ext cx="6817591" cy="40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нуждается в проверке грамотности и правильном оформлении текста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93530" y="1309264"/>
        <a:ext cx="6817591" cy="408813"/>
      </dsp:txXfrm>
    </dsp:sp>
    <dsp:sp modelId="{B62D8D29-6F17-4410-BEB6-60F3E1D39AB4}">
      <dsp:nvSpPr>
        <dsp:cNvPr id="0" name=""/>
        <dsp:cNvSpPr/>
      </dsp:nvSpPr>
      <dsp:spPr>
        <a:xfrm>
          <a:off x="1963257" y="1718078"/>
          <a:ext cx="6947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C0929-2EAF-4E3E-9968-C9C3719F79FC}">
      <dsp:nvSpPr>
        <dsp:cNvPr id="0" name=""/>
        <dsp:cNvSpPr/>
      </dsp:nvSpPr>
      <dsp:spPr>
        <a:xfrm>
          <a:off x="2093530" y="1738519"/>
          <a:ext cx="6817591" cy="408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 сайте района размещен инвестиционный паспорт только за 2014 год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093530" y="1738519"/>
        <a:ext cx="6817591" cy="408813"/>
      </dsp:txXfrm>
    </dsp:sp>
    <dsp:sp modelId="{0797B5C1-095B-4AEC-ADE4-5DA64320D691}">
      <dsp:nvSpPr>
        <dsp:cNvPr id="0" name=""/>
        <dsp:cNvSpPr/>
      </dsp:nvSpPr>
      <dsp:spPr>
        <a:xfrm>
          <a:off x="1963257" y="2147333"/>
          <a:ext cx="69478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3D6A0-4C8E-4769-817C-5E51990F10E5}">
      <dsp:nvSpPr>
        <dsp:cNvPr id="0" name=""/>
        <dsp:cNvSpPr/>
      </dsp:nvSpPr>
      <dsp:spPr>
        <a:xfrm>
          <a:off x="0" y="246858"/>
          <a:ext cx="9000491" cy="343178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Рекомендации: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16753" y="263611"/>
        <a:ext cx="8966985" cy="309672"/>
      </dsp:txXfrm>
    </dsp:sp>
    <dsp:sp modelId="{567F95B9-3B0C-4F5E-8F86-600D161D92DC}">
      <dsp:nvSpPr>
        <dsp:cNvPr id="0" name=""/>
        <dsp:cNvSpPr/>
      </dsp:nvSpPr>
      <dsp:spPr>
        <a:xfrm>
          <a:off x="0" y="590037"/>
          <a:ext cx="9000491" cy="16560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66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Включить в паспорт все разделы, рекомендованные типовой формой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Представить актуальную информацию о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Доволенском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районе.  Сделать акцент на «сильных» сторонах, способных заинтересовать потенциального инвестора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Включить в паспорт те сведения, которые представляют реальный интерес для инвесторов (особое внимание на раздел «Инвестиционная привлекательность»)</a:t>
          </a:r>
          <a:endParaRPr lang="ru-RU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Разместить актуализированный инвестиционный паспорт на официальном сайте администрации </a:t>
          </a:r>
          <a:r>
            <a:rPr lang="ru-RU" sz="1400" kern="1200" dirty="0" err="1" smtClean="0">
              <a:latin typeface="Arial" pitchFamily="34" charset="0"/>
              <a:cs typeface="Arial" pitchFamily="34" charset="0"/>
            </a:rPr>
            <a:t>Доволенского</a:t>
          </a:r>
          <a:r>
            <a:rPr lang="ru-RU" sz="1400" kern="1200" dirty="0" smtClean="0">
              <a:latin typeface="Arial" pitchFamily="34" charset="0"/>
              <a:cs typeface="Arial" pitchFamily="34" charset="0"/>
            </a:rPr>
            <a:t> района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>
        <a:off x="0" y="590037"/>
        <a:ext cx="9000491" cy="165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D76C3-AFFA-4A47-83DC-EECF5ED1F32D}">
      <dsp:nvSpPr>
        <dsp:cNvPr id="0" name=""/>
        <dsp:cNvSpPr/>
      </dsp:nvSpPr>
      <dsp:spPr>
        <a:xfrm>
          <a:off x="1788595" y="8858"/>
          <a:ext cx="6538636" cy="107800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Основная цель: 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обеспечение благоприятного инвестиционного климата на территории муниципального образования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1788595" y="8858"/>
        <a:ext cx="6538636" cy="1078008"/>
      </dsp:txXfrm>
    </dsp:sp>
    <dsp:sp modelId="{CEDA3223-35E7-4F97-A970-E2296E2F5B4C}">
      <dsp:nvSpPr>
        <dsp:cNvPr id="0" name=""/>
        <dsp:cNvSpPr/>
      </dsp:nvSpPr>
      <dsp:spPr>
        <a:xfrm>
          <a:off x="657263" y="44806"/>
          <a:ext cx="1047953" cy="104794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3B34C2-04B6-42CE-A184-CB452A8302FB}">
      <dsp:nvSpPr>
        <dsp:cNvPr id="0" name=""/>
        <dsp:cNvSpPr/>
      </dsp:nvSpPr>
      <dsp:spPr>
        <a:xfrm>
          <a:off x="668801" y="1198491"/>
          <a:ext cx="6468045" cy="107941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Количество требований Стандарта – 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Срок внедрения Стандарта – до конца 2017 года </a:t>
          </a:r>
          <a:endParaRPr lang="ru-RU" sz="2000" kern="12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68801" y="1198491"/>
        <a:ext cx="6468045" cy="1079418"/>
      </dsp:txXfrm>
    </dsp:sp>
    <dsp:sp modelId="{6C7F02F0-A9B4-4B8A-97D1-DEFCB72C9EDF}">
      <dsp:nvSpPr>
        <dsp:cNvPr id="0" name=""/>
        <dsp:cNvSpPr/>
      </dsp:nvSpPr>
      <dsp:spPr>
        <a:xfrm>
          <a:off x="7201481" y="1187717"/>
          <a:ext cx="1071030" cy="107102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A2812E6-1E3E-4054-8C3B-CE87BE4CA22F}">
      <dsp:nvSpPr>
        <dsp:cNvPr id="0" name=""/>
        <dsp:cNvSpPr/>
      </dsp:nvSpPr>
      <dsp:spPr>
        <a:xfrm>
          <a:off x="1851279" y="2419902"/>
          <a:ext cx="6426146" cy="267835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Основные мероприятия по внедрению Стандарта: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1.Заключение соглашения с Минэкономразвития НСО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Разработка Плана мероприятий по внедрению Стандарта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 Формирование рабочей группы в целях исполнения мероприятий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 Создание экспертной группы для проведение общественной экспертизы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 Реализация мероприятий Плана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 Предоставление документов в Минэкономразвития НСО для проведения ведомственной оценки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851279" y="2419902"/>
        <a:ext cx="6426146" cy="2678352"/>
      </dsp:txXfrm>
    </dsp:sp>
    <dsp:sp modelId="{8EDF72DC-47CD-455B-B0A7-E30434AAB9FD}">
      <dsp:nvSpPr>
        <dsp:cNvPr id="0" name=""/>
        <dsp:cNvSpPr/>
      </dsp:nvSpPr>
      <dsp:spPr>
        <a:xfrm>
          <a:off x="646239" y="2469843"/>
          <a:ext cx="1071030" cy="2677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</cdr:x>
      <cdr:y>0.03086</cdr:y>
    </cdr:from>
    <cdr:to>
      <cdr:x>0.74691</cdr:x>
      <cdr:y>0.24691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" y="180020"/>
          <a:ext cx="6542547" cy="126014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2015 год</a:t>
          </a:r>
        </a:p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НСО – 28062 руб.,  </a:t>
          </a:r>
        </a:p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Доволенский район – 16855 руб.</a:t>
          </a:r>
        </a:p>
        <a:p xmlns:a="http://schemas.openxmlformats.org/drawingml/2006/main">
          <a:r>
            <a: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(по полному кругу предприятий)</a:t>
          </a:r>
          <a:endParaRPr lang="ru-RU" sz="1600" b="1" i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3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l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505" y="0"/>
            <a:ext cx="294523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r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899"/>
            <a:ext cx="294523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algn="l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505" y="9376899"/>
            <a:ext cx="294523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algn="r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E18ECE-88DE-4BF3-AFEE-EF100DC02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5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3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0" rIns="91302" bIns="45650" numCol="1" anchor="t" anchorCtr="0" compatLnSpc="1">
            <a:prstTxWarp prst="textNoShape">
              <a:avLst/>
            </a:prstTxWarp>
          </a:bodyPr>
          <a:lstStyle>
            <a:lvl1pPr algn="l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505" y="0"/>
            <a:ext cx="2945234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0" rIns="91302" bIns="45650" numCol="1" anchor="t" anchorCtr="0" compatLnSpc="1">
            <a:prstTxWarp prst="textNoShape">
              <a:avLst/>
            </a:prstTxWarp>
          </a:bodyPr>
          <a:lstStyle>
            <a:lvl1pPr algn="r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230" y="4690818"/>
            <a:ext cx="5436866" cy="44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0" rIns="91302" bIns="45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899"/>
            <a:ext cx="294523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0" rIns="91302" bIns="45650" numCol="1" anchor="b" anchorCtr="0" compatLnSpc="1">
            <a:prstTxWarp prst="textNoShape">
              <a:avLst/>
            </a:prstTxWarp>
          </a:bodyPr>
          <a:lstStyle>
            <a:lvl1pPr algn="l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505" y="9376899"/>
            <a:ext cx="2945234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0" rIns="91302" bIns="45650" numCol="1" anchor="b" anchorCtr="0" compatLnSpc="1">
            <a:prstTxWarp prst="textNoShape">
              <a:avLst/>
            </a:prstTxWarp>
          </a:bodyPr>
          <a:lstStyle>
            <a:lvl1pPr algn="r" defTabSz="91418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B3A678-04DF-442E-A715-A16E3A491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901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59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7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2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13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62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1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18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999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5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1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89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310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798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786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6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48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6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01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60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9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912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16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90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603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223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73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490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2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408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338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3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4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35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39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71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50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489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5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560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680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880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39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71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02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143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5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2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87F5A-458B-4D56-B2A8-2925C41C58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973979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376F30-A098-47C9-924E-945E78BC3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006470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6846A5-7194-40FA-98A3-627DA71F4B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949101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1484CE-E0F2-40F2-AE78-7CC69DD036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822160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8C2744-1E5F-4D06-A080-44484CE21D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113609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EC6E9A-1621-4D3D-8F3E-50BDEE7821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40117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32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D76D29-00C1-4103-85C8-6671D45E5E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672851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D3EA63-CEBA-4B0F-B611-0302C8DEA2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437171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FA96F8-0B66-47E7-B241-6F47D9E83F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742098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2C7E78-54C4-4A0A-936E-A41E98F0DA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9125391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844677"/>
            <a:ext cx="1943100" cy="5013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844677"/>
            <a:ext cx="5676900" cy="5013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FD4173-8FC1-4C25-9C00-484C6B186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414080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1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5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13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11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6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68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9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5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52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00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47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3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7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27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5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5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36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2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7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5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9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83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9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9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19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4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0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57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1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3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95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07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0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0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5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35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9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9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8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6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460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7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8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7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32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70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42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5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54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9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1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68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48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445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91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23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87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5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3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13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5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81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7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40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79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843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303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41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66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61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600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47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440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6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3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8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9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8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8" r:id="rId1"/>
    <p:sldLayoutId id="2147486009" r:id="rId2"/>
    <p:sldLayoutId id="2147486010" r:id="rId3"/>
    <p:sldLayoutId id="2147486011" r:id="rId4"/>
    <p:sldLayoutId id="2147486012" r:id="rId5"/>
    <p:sldLayoutId id="2147486013" r:id="rId6"/>
    <p:sldLayoutId id="2147486014" r:id="rId7"/>
    <p:sldLayoutId id="2147486015" r:id="rId8"/>
    <p:sldLayoutId id="2147486016" r:id="rId9"/>
    <p:sldLayoutId id="2147486017" r:id="rId10"/>
    <p:sldLayoutId id="21474860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F920181-D003-40EC-A7A7-1B1ECBE964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32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6021" r:id="rId2"/>
    <p:sldLayoutId id="2147486022" r:id="rId3"/>
    <p:sldLayoutId id="2147486023" r:id="rId4"/>
    <p:sldLayoutId id="2147486024" r:id="rId5"/>
    <p:sldLayoutId id="2147486025" r:id="rId6"/>
    <p:sldLayoutId id="2147486026" r:id="rId7"/>
    <p:sldLayoutId id="2147486027" r:id="rId8"/>
    <p:sldLayoutId id="2147486028" r:id="rId9"/>
    <p:sldLayoutId id="2147486029" r:id="rId10"/>
    <p:sldLayoutId id="214748603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9pPr>
    </p:titleStyle>
    <p:bodyStyle>
      <a:lvl1pPr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419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8763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3335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7907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4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1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0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13" r:id="rId2"/>
    <p:sldLayoutId id="2147485914" r:id="rId3"/>
    <p:sldLayoutId id="2147485915" r:id="rId4"/>
    <p:sldLayoutId id="2147485916" r:id="rId5"/>
    <p:sldLayoutId id="2147485917" r:id="rId6"/>
    <p:sldLayoutId id="2147485918" r:id="rId7"/>
    <p:sldLayoutId id="2147485919" r:id="rId8"/>
    <p:sldLayoutId id="2147485920" r:id="rId9"/>
    <p:sldLayoutId id="2147485921" r:id="rId10"/>
    <p:sldLayoutId id="2147485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10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7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49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16.12.2016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74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0" r:id="rId1"/>
    <p:sldLayoutId id="2147485961" r:id="rId2"/>
    <p:sldLayoutId id="2147485962" r:id="rId3"/>
    <p:sldLayoutId id="2147485963" r:id="rId4"/>
    <p:sldLayoutId id="2147485964" r:id="rId5"/>
    <p:sldLayoutId id="2147485965" r:id="rId6"/>
    <p:sldLayoutId id="2147485966" r:id="rId7"/>
    <p:sldLayoutId id="2147485967" r:id="rId8"/>
    <p:sldLayoutId id="2147485968" r:id="rId9"/>
    <p:sldLayoutId id="2147485969" r:id="rId10"/>
    <p:sldLayoutId id="21474859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1.png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2547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54732"/>
            <a:ext cx="687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МИНИСТЕРСТВО ЭКОНОМИЧЕСКОГО РАЗВИТИЯ НОВОСИБИРСКОЙ ОБЛАСТИ</a:t>
            </a:r>
            <a:endParaRPr lang="ru-RU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875" y="1391712"/>
            <a:ext cx="90190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Об основных показателях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СЭР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Доволенского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района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Новосибирской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области</a:t>
            </a:r>
            <a:endParaRPr lang="ru-RU" altLang="ru-RU" sz="28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1026" name="Picture 2" descr="Картинки по запросу Доволенского района Новосибир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489835"/>
            <a:ext cx="8460940" cy="35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2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07121"/>
              </p:ext>
            </p:extLst>
          </p:nvPr>
        </p:nvGraphicFramePr>
        <p:xfrm>
          <a:off x="51880" y="3789040"/>
          <a:ext cx="8249011" cy="28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71406"/>
              </p:ext>
            </p:extLst>
          </p:nvPr>
        </p:nvGraphicFramePr>
        <p:xfrm>
          <a:off x="80567" y="1121296"/>
          <a:ext cx="807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7614624" y="2868381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7200" y="3039043"/>
            <a:ext cx="102143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50,6%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57767" y="5617641"/>
            <a:ext cx="101008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11,4%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787404" y="5445224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2" name="Picture 5" descr="http://www.econom.nso.ru/defaul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Торговля и услуги населению</a:t>
            </a:r>
          </a:p>
        </p:txBody>
      </p:sp>
    </p:spTree>
    <p:extLst>
      <p:ext uri="{BB962C8B-B14F-4D97-AF65-F5344CB8AC3E}">
        <p14:creationId xmlns:p14="http://schemas.microsoft.com/office/powerpoint/2010/main" val="26100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070980"/>
              </p:ext>
            </p:extLst>
          </p:nvPr>
        </p:nvGraphicFramePr>
        <p:xfrm>
          <a:off x="4463988" y="3501009"/>
          <a:ext cx="4618743" cy="31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530342"/>
              </p:ext>
            </p:extLst>
          </p:nvPr>
        </p:nvGraphicFramePr>
        <p:xfrm>
          <a:off x="60102" y="3465004"/>
          <a:ext cx="4572000" cy="316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2568" y="6069830"/>
            <a:ext cx="81144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36,4%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61484" y="5708458"/>
            <a:ext cx="734495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0,6%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8111316" y="5586855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88592"/>
              </p:ext>
            </p:extLst>
          </p:nvPr>
        </p:nvGraphicFramePr>
        <p:xfrm>
          <a:off x="125309" y="1063447"/>
          <a:ext cx="89289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трелка вниз 12"/>
          <p:cNvSpPr/>
          <p:nvPr/>
        </p:nvSpPr>
        <p:spPr>
          <a:xfrm rot="10800000">
            <a:off x="3600793" y="5948227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4" name="Picture 5" descr="http://www.econom.nso.ru/defaul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Финансы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7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2" y="692696"/>
            <a:ext cx="2376264" cy="12031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60" y="692696"/>
            <a:ext cx="2133600" cy="12023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51" y="692696"/>
            <a:ext cx="2042498" cy="12237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84" y="548680"/>
            <a:ext cx="2435704" cy="1503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://www.econom.nso.ru/default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Конкурентные 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16832"/>
            <a:ext cx="8568951" cy="4752528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Богатые </a:t>
            </a: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плодородные земли 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(толщина чернозема колеблется от 20 до 50 см), сельхозугодия занимают 70% территории </a:t>
            </a:r>
            <a:r>
              <a:rPr lang="ru-RU" sz="15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района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Разведанные полезные ископаемые: 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промышленные месторождения торфа (6 900 тыс. т), запасы кирпичных глин (5 200 тыс. тонн), источник хлоридно-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гидро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-карбонатно-натриево‑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йодобромной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воды высокой минерализации, запасы пресных подземных вод (78 800 тыс. куб. м</a:t>
            </a:r>
            <a:r>
              <a:rPr lang="ru-RU" sz="15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Запасы лесного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фонда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Большое количество богатых рыбой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водоемов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Санаторий «Доволенский» 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старейшая здравница Новосибирской </a:t>
            </a:r>
            <a:r>
              <a:rPr lang="ru-RU" sz="15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области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Свободные земли 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сельскохозяйственного и промышленного освоения Индустриальные площадки по типу «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браунфилд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 (площадки бывшего 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Согорнского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маслосырзавода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 лесхоза «Доволенский»,  столярные цеха  ликвидированных предприятий) 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увеличения загрузки действующих мощностей 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мельниц и хлебопекарен в сельхозпредприятиях, ККП 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Доволенского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ПТПО, ОАО «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Молкомбинат</a:t>
            </a:r>
            <a:r>
              <a:rPr lang="ru-RU" sz="15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sz="1500" dirty="0" err="1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Утянский</a:t>
            </a:r>
            <a:r>
              <a:rPr lang="ru-RU" sz="15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6428184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456892"/>
            <a:ext cx="8568951" cy="3960440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отрасли животноводства: закуп высокопродуктивного племенного скота, создание кормовой базы, модернизация животноводческих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комплексов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Организация перерабатывающих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производств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заготовительной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деятельности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рыбоводства и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рыболовства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производства строительных материалов из местного сырья (изготовление столярных изделий, распиловка леса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лечебного туризма на базе санатория «Доволенский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 smtClean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недорогого стандартизированного жилья с развитой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инфраструктурой</a:t>
            </a: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04150"/>
            <a:ext cx="2376264" cy="16955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Мои документы\0_УПРАВЛЕНИЕ_РАЗВИТИЕ_ТЕРРИТОРИЙ\ХОЗАКТИВ\2015\Итоги_МР_ГО_2014\Доволенский\Фото\КФХ Садчиков животные мясного направлен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4" y="850673"/>
            <a:ext cx="2595166" cy="171423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53" y="800708"/>
            <a:ext cx="2196244" cy="16584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14" y="883092"/>
            <a:ext cx="2456622" cy="15017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Точки роста</a:t>
            </a:r>
          </a:p>
        </p:txBody>
      </p:sp>
      <p:sp>
        <p:nvSpPr>
          <p:cNvPr id="15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D:\UserData\rols\Рабочий стол\Презентации\карта Доволенского на русск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815975"/>
            <a:ext cx="8786812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65992" y="25400"/>
            <a:ext cx="8738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 smtClean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Туристический потенциал </a:t>
            </a:r>
            <a:endParaRPr lang="ru-RU" altLang="ru-RU" sz="2800" b="1" dirty="0">
              <a:solidFill>
                <a:srgbClr val="1F497D">
                  <a:lumMod val="75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91580" y="406400"/>
            <a:ext cx="8867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туризма: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лечебно-оздоровительный, экологический,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13" y="4006805"/>
            <a:ext cx="2540000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природы областного значения «Урочище Золотая Нива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025" y="1744663"/>
            <a:ext cx="2339975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Памятник природы областного значения «</a:t>
            </a:r>
            <a:r>
              <a:rPr lang="ru-RU" dirty="0" err="1"/>
              <a:t>Индерский</a:t>
            </a:r>
            <a:r>
              <a:rPr lang="ru-RU" dirty="0"/>
              <a:t> </a:t>
            </a:r>
            <a:r>
              <a:rPr lang="ru-RU" dirty="0" err="1"/>
              <a:t>рям</a:t>
            </a:r>
            <a:r>
              <a:rPr lang="ru-RU" dirty="0"/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02263" y="5739643"/>
            <a:ext cx="3709987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Государственный биологический заказник регионального значения «Доволенский»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44638" y="833807"/>
            <a:ext cx="2419350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Памятник природы «</a:t>
            </a:r>
            <a:r>
              <a:rPr lang="ru-RU" dirty="0" smtClean="0"/>
              <a:t>Покровская</a:t>
            </a:r>
            <a:r>
              <a:rPr lang="en-US" dirty="0" smtClean="0"/>
              <a:t> </a:t>
            </a:r>
            <a:r>
              <a:rPr lang="ru-RU" dirty="0" smtClean="0"/>
              <a:t>лесостепь</a:t>
            </a:r>
            <a:r>
              <a:rPr lang="ru-RU" dirty="0"/>
              <a:t>»</a:t>
            </a:r>
          </a:p>
        </p:txBody>
      </p:sp>
      <p:pic>
        <p:nvPicPr>
          <p:cNvPr id="16404" name="Picture 20" descr="D:\UserData\rols\Рабочий стол\pokrovskaya_lesostep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" y="1061659"/>
            <a:ext cx="1942155" cy="113901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D:\UserData\rols\Рабочий стол\indersky_ryam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43" y="645479"/>
            <a:ext cx="2139043" cy="98569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6" name="Picture 22" descr="D:\UserData\rols\Рабочий стол\vodoplavayushcha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56" y="4259941"/>
            <a:ext cx="1979619" cy="124074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86" y="3011287"/>
            <a:ext cx="1721121" cy="1147414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8588" y="4090988"/>
            <a:ext cx="1903412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Доволенский</a:t>
            </a:r>
            <a:r>
              <a:rPr lang="ru-RU" dirty="0"/>
              <a:t> историко-краеведческий музей</a:t>
            </a:r>
          </a:p>
        </p:txBody>
      </p:sp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43" y="5404635"/>
            <a:ext cx="1484842" cy="1011549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89166" y="6424613"/>
            <a:ext cx="2730619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Санаторий «</a:t>
            </a:r>
            <a:r>
              <a:rPr lang="ru-RU" dirty="0" err="1"/>
              <a:t>Доволенский</a:t>
            </a:r>
            <a:r>
              <a:rPr lang="ru-RU" dirty="0"/>
              <a:t>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3529" y="3060499"/>
            <a:ext cx="2203635" cy="83099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Спортивно-оздоровительный лагерь «Надежда»</a:t>
            </a:r>
          </a:p>
        </p:txBody>
      </p:sp>
      <p:pic>
        <p:nvPicPr>
          <p:cNvPr id="5137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2990850"/>
            <a:ext cx="1244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86015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9925" y="4573588"/>
            <a:ext cx="2180307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Детский оздоровительный лагерь «Лесная республика» </a:t>
            </a:r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929063"/>
            <a:ext cx="13446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86015"/>
                  </a:outerShdw>
                </a:effectLst>
              </a14:hiddenEffects>
            </a:ext>
          </a:extLst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33" y="814827"/>
            <a:ext cx="1402393" cy="885981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4476" y="1738553"/>
            <a:ext cx="2671638" cy="10772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Памятник природы областного значения займище «</a:t>
            </a:r>
            <a:r>
              <a:rPr lang="ru-RU" dirty="0" err="1"/>
              <a:t>Старогорносталевское</a:t>
            </a:r>
            <a:r>
              <a:rPr lang="ru-RU" dirty="0"/>
              <a:t>»</a:t>
            </a: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" y="2710444"/>
            <a:ext cx="1579933" cy="1101143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</a:extLst>
        </p:spPr>
      </p:pic>
      <p:pic>
        <p:nvPicPr>
          <p:cNvPr id="26" name="Picture 5" descr="http://www.econom.nso.ru/default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2" y="25400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250825" y="3536950"/>
            <a:ext cx="3997325" cy="2893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Спортивно-оздоровительный лагерь «Надежда»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в летнее время организует спортивно-оздоровительный отдых детей в сочетании с проведением  культурно-массовых мероприятий, а  в зимнее время на лыжной базе  проводятся тренировки учащихся по лыжным гонкам, работает бесплатный прокат лыж. Любой желающий может провести выходной день в зимнем лесу, бесплатно  воспользоваться услугами лыжной базы.  Традиционными в районе стало проведение зимних и летних  спортивных игр. </a:t>
            </a: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4859338" y="800708"/>
            <a:ext cx="3975100" cy="20313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Детский оздоровительный лагерь «Лесная республика»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расположен на берегу озера </a:t>
            </a:r>
            <a:r>
              <a:rPr lang="ru-RU" alt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Доволенское</a:t>
            </a:r>
            <a:r>
              <a:rPr lang="ru-RU" alt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может принять детей  в летнее время для отдыха и оздоровления. И в тоже время, при условии его реконструкции,  может стать местом отдыха для всех желающих провести время в экологически чистой зоне на берегу озера и у источника минеральной воды.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836613"/>
            <a:ext cx="4149725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86015"/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960688"/>
            <a:ext cx="4259262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86015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26" y="4777804"/>
            <a:ext cx="4058714" cy="2002722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</a:extLst>
        </p:spPr>
      </p:pic>
      <p:pic>
        <p:nvPicPr>
          <p:cNvPr id="10" name="Picture 5" descr="http://www.econom.nso.ru/defaul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Детский туризм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95288" y="980728"/>
            <a:ext cx="83169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Доволенский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 является перспективным с позиций развития охотничьего и рыболовного туризма.  Район входит в первую тройку районов по Барабинской зоне по наличию животных и птиц, на которые разрешена любительская охота: сибирская косуля, барсук, лиса, горностай, колонок, норка, хорь степной, ласка, заяц. Особенно богат район водоплавающей птицей -  гуси (серый и </a:t>
            </a:r>
            <a:r>
              <a:rPr lang="ru-RU" alt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гуменник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утки (чирок-</a:t>
            </a:r>
            <a:r>
              <a:rPr lang="ru-RU" altLang="ru-RU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трескунок</a:t>
            </a:r>
            <a:r>
              <a:rPr lang="ru-RU" alt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чирок свистунок, кряква, серая утка, шилохвость.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13" y="3284984"/>
            <a:ext cx="4005824" cy="3004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78379"/>
            <a:ext cx="2132242" cy="2842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734940"/>
            <a:ext cx="3060340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516" y="4935227"/>
            <a:ext cx="302934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9351"/>
          <a:stretch>
            <a:fillRect/>
          </a:stretch>
        </p:blipFill>
        <p:spPr bwMode="auto">
          <a:xfrm>
            <a:off x="2406650" y="3824288"/>
            <a:ext cx="22733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ttp://www.econom.nso.ru/default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Охота и рыбалка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0.10083 L 0.11632 0.0814 C 0.13994 0.07793 0.17119 0.06313 0.20209 0.04255 C 0.23698 0.01873 0.2632 -0.00555 0.279 -0.02868 L 0.3566 -0.13622 " pathEditMode="relative" rAng="-1612566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-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Благоприятные условия для туризма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354"/>
            <a:ext cx="9144000" cy="34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526" y="4376715"/>
            <a:ext cx="81969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ea typeface="Tahoma" panose="020B0604030504040204" pitchFamily="34" charset="0"/>
                <a:cs typeface="Arial" panose="020B0604020202020204" pitchFamily="34" charset="0"/>
              </a:rPr>
              <a:t>Качество проживания, питания, лечения 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en-US" sz="15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ea typeface="Tahoma" panose="020B0604030504040204" pitchFamily="34" charset="0"/>
                <a:cs typeface="Arial" panose="020B0604020202020204" pitchFamily="34" charset="0"/>
              </a:rPr>
              <a:t>Безопасность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ea typeface="Tahoma" panose="020B0604030504040204" pitchFamily="34" charset="0"/>
                <a:cs typeface="Arial" panose="020B0604020202020204" pitchFamily="34" charset="0"/>
              </a:rPr>
              <a:t>Дополнительные услуги (SPA и т.п.)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ea typeface="Tahoma" panose="020B0604030504040204" pitchFamily="34" charset="0"/>
                <a:cs typeface="Arial" panose="020B0604020202020204" pitchFamily="34" charset="0"/>
              </a:rPr>
              <a:t>Развлечения: экскурсии, наличие терренкуров, сопутствующая инфраструктура (крытый бассейн, спортивные площадки, спортзал и т.д.)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ea typeface="Tahoma" panose="020B0604030504040204" pitchFamily="34" charset="0"/>
                <a:cs typeface="Arial" panose="020B0604020202020204" pitchFamily="34" charset="0"/>
              </a:rPr>
              <a:t>Доступные информационные ресурсы</a:t>
            </a: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5" descr="http://map.nso.ru/media/9841/map_n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810485"/>
            <a:ext cx="7655818" cy="53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4499992" y="878632"/>
            <a:ext cx="3240360" cy="1885218"/>
          </a:xfrm>
          <a:prstGeom prst="wedgeRectCallout">
            <a:avLst>
              <a:gd name="adj1" fmla="val -60259"/>
              <a:gd name="adj2" fmla="val 191826"/>
            </a:avLst>
          </a:prstGeom>
          <a:solidFill>
            <a:schemeClr val="tx1">
              <a:lumMod val="65000"/>
              <a:lumOff val="3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13377" y="980728"/>
            <a:ext cx="1782911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2016 год:</a:t>
            </a:r>
          </a:p>
          <a:p>
            <a:pPr algn="l"/>
            <a:endParaRPr lang="ru-RU" sz="1000" b="1" dirty="0" smtClean="0">
              <a:solidFill>
                <a:srgbClr val="FFFFFF"/>
              </a:solidFill>
              <a:latin typeface="Tahoma"/>
            </a:endParaRPr>
          </a:p>
          <a:p>
            <a:pPr algn="l"/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22 объекта</a:t>
            </a:r>
          </a:p>
          <a:p>
            <a:pPr algn="l"/>
            <a:r>
              <a:rPr lang="ru-RU" sz="1500" b="1" dirty="0" smtClean="0">
                <a:solidFill>
                  <a:srgbClr val="FFFFFF"/>
                </a:solidFill>
                <a:latin typeface="Tahoma"/>
              </a:rPr>
              <a:t>842 млн. руб.</a:t>
            </a:r>
            <a:endParaRPr lang="ru-RU" sz="1500" b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47864" y="5884310"/>
            <a:ext cx="4116902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Частная инвестиционная активность: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6699E6"/>
                </a:solidFill>
                <a:latin typeface="Tahoma" pitchFamily="34" charset="0"/>
              </a:rPr>
              <a:t>716,2</a:t>
            </a:r>
            <a:r>
              <a:rPr lang="ru-RU" sz="2000" b="1" dirty="0" smtClean="0">
                <a:solidFill>
                  <a:srgbClr val="6699E6"/>
                </a:solidFill>
                <a:latin typeface="Tahoma" pitchFamily="34" charset="0"/>
              </a:rPr>
              <a:t> </a:t>
            </a:r>
            <a:r>
              <a:rPr lang="ru-RU" b="1" dirty="0" smtClean="0">
                <a:solidFill>
                  <a:srgbClr val="6699E6"/>
                </a:solidFill>
                <a:latin typeface="Tahoma" pitchFamily="34" charset="0"/>
              </a:rPr>
              <a:t>млн. </a:t>
            </a:r>
            <a:r>
              <a:rPr lang="ru-RU" b="1" dirty="0">
                <a:solidFill>
                  <a:srgbClr val="6699E6"/>
                </a:solidFill>
                <a:latin typeface="Tahoma" pitchFamily="34" charset="0"/>
              </a:rPr>
              <a:t>руб.</a:t>
            </a:r>
          </a:p>
          <a:p>
            <a:pPr algn="l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17</a:t>
            </a:r>
            <a:r>
              <a:rPr lang="en-US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</a:rPr>
              <a:t>объектов</a:t>
            </a:r>
            <a:endParaRPr lang="ru-RU" sz="1600" b="1" dirty="0">
              <a:solidFill>
                <a:prstClr val="white">
                  <a:lumMod val="50000"/>
                </a:prstClr>
              </a:solidFill>
              <a:latin typeface="Tahoma" pitchFamily="34" charset="0"/>
            </a:endParaRPr>
          </a:p>
        </p:txBody>
      </p:sp>
      <p:pic>
        <p:nvPicPr>
          <p:cNvPr id="8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План создания инвестиционных объектов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89100" y="1017086"/>
            <a:ext cx="8852419" cy="588463"/>
            <a:chOff x="0" y="15778"/>
            <a:chExt cx="8852419" cy="588463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5778"/>
              <a:ext cx="8852419" cy="588463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8726" y="44504"/>
              <a:ext cx="8794967" cy="5310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Социальной направленности</a:t>
              </a:r>
              <a:endParaRPr lang="ru-RU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7736" y="1700808"/>
            <a:ext cx="8637693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Строительство плавательного бассейна в с.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Довольное (2013-2016 гг.)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Строительство Храма Пресвятого Сергия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Радонежского (2013-2016 гг.)</a:t>
            </a: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3042" y="2384884"/>
            <a:ext cx="8852419" cy="588463"/>
            <a:chOff x="0" y="15778"/>
            <a:chExt cx="8852419" cy="588463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5778"/>
              <a:ext cx="8852419" cy="588463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8726" y="44504"/>
              <a:ext cx="8794967" cy="5310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Сельское хозяйство</a:t>
              </a:r>
              <a:endParaRPr lang="ru-RU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7736" y="3097686"/>
            <a:ext cx="8745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Строительство летней доильной площадки на 200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голов,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строительство </a:t>
            </a:r>
            <a:r>
              <a:rPr lang="ru-RU" sz="1400" dirty="0" err="1">
                <a:solidFill>
                  <a:prstClr val="black"/>
                </a:solidFill>
                <a:cs typeface="Arial" pitchFamily="34" charset="0"/>
              </a:rPr>
              <a:t>откормочника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 на 200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голов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и 400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голов в ООО </a:t>
            </a:r>
            <a:r>
              <a:rPr lang="ru-RU" sz="1400" dirty="0" err="1" smtClean="0">
                <a:solidFill>
                  <a:prstClr val="black"/>
                </a:solidFill>
                <a:cs typeface="Arial" pitchFamily="34" charset="0"/>
              </a:rPr>
              <a:t>Ярковское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(молочное скотоводство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) (2015-2016 гг.)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Строительство доильной площадки на 200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голов  в ООО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«Покровский фермер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» и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ООО «Центральное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», </a:t>
            </a:r>
            <a:r>
              <a:rPr lang="ru-RU" sz="1400" dirty="0"/>
              <a:t>на 800 голов в  ЗАО СХП «</a:t>
            </a:r>
            <a:r>
              <a:rPr lang="ru-RU" sz="1400" dirty="0" err="1"/>
              <a:t>Ильинское</a:t>
            </a:r>
            <a:r>
              <a:rPr lang="ru-RU" sz="1400" dirty="0" smtClean="0"/>
              <a:t>»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 (2016 год)</a:t>
            </a: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221769" y="4185084"/>
            <a:ext cx="8794967" cy="5310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</a:pPr>
            <a:r>
              <a:rPr lang="ru-RU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Малое предпринимательство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143" y="4813269"/>
            <a:ext cx="8716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Развитие молочного скотоводства 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 (модернизация материально-технической базы), ИП Гришина И.А. (2013-2016 гг.)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Развитие личного подсобного хозяйства, ЛПХ (2016 год)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Строительство </a:t>
            </a:r>
            <a:r>
              <a:rPr lang="ru-RU" sz="1400" dirty="0" err="1" smtClean="0">
                <a:solidFill>
                  <a:prstClr val="black"/>
                </a:solidFill>
                <a:cs typeface="Arial" pitchFamily="34" charset="0"/>
              </a:rPr>
              <a:t>откормочника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, ИП </a:t>
            </a:r>
            <a:r>
              <a:rPr lang="ru-RU" sz="1400" dirty="0">
                <a:solidFill>
                  <a:prstClr val="black"/>
                </a:solidFill>
                <a:cs typeface="Arial" pitchFamily="34" charset="0"/>
              </a:rPr>
              <a:t>Глава КФХ Суханов Р.С</a:t>
            </a:r>
            <a:r>
              <a:rPr lang="ru-RU" sz="1400" dirty="0" smtClean="0">
                <a:solidFill>
                  <a:prstClr val="black"/>
                </a:solidFill>
                <a:cs typeface="Arial" pitchFamily="34" charset="0"/>
              </a:rPr>
              <a:t>. (2016 год)</a:t>
            </a:r>
            <a:endParaRPr lang="ru-RU" sz="1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8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9199" y="5985284"/>
            <a:ext cx="8704622" cy="61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7143" y="6035427"/>
            <a:ext cx="8759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Необходимо увеличение числа реализуемых проектов  </a:t>
            </a:r>
          </a:p>
        </p:txBody>
      </p:sp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8424428" y="6400800"/>
            <a:ext cx="71957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107881" y="6400800"/>
            <a:ext cx="2673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alt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данным </a:t>
            </a:r>
            <a:r>
              <a:rPr lang="ru-RU" altLang="ru-RU" sz="120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Новосибирскстата</a:t>
            </a:r>
            <a:endParaRPr lang="ru-RU" altLang="ru-RU" sz="1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628942"/>
              </p:ext>
            </p:extLst>
          </p:nvPr>
        </p:nvGraphicFramePr>
        <p:xfrm>
          <a:off x="134106" y="1880828"/>
          <a:ext cx="8758373" cy="4519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80628"/>
            <a:ext cx="8172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/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Удельный вес </a:t>
            </a:r>
            <a:r>
              <a:rPr lang="ru-RU" altLang="ru-RU" sz="2200" b="1" dirty="0" err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Доволенского</a:t>
            </a:r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района </a:t>
            </a:r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</a:p>
          <a:p>
            <a:pPr lvl="0" algn="l" fontAlgn="auto"/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в </a:t>
            </a:r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основных экономических показателях </a:t>
            </a:r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НСО, </a:t>
            </a:r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%</a:t>
            </a:r>
            <a:endParaRPr lang="ru-RU" altLang="ru-RU" sz="2200" i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64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4"/>
          <p:cNvSpPr/>
          <p:nvPr/>
        </p:nvSpPr>
        <p:spPr>
          <a:xfrm>
            <a:off x="119113" y="1057176"/>
            <a:ext cx="8914243" cy="6436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Планируемые инвестиционные проекты 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64" y="1844824"/>
            <a:ext cx="8869436" cy="95410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Развитие овощеводства (строительство теплиц), КФХ Сазонова Т.В. (</a:t>
            </a:r>
            <a:r>
              <a:rPr lang="ru-RU" sz="1400" dirty="0" smtClean="0">
                <a:solidFill>
                  <a:prstClr val="black"/>
                </a:solidFill>
              </a:rPr>
              <a:t>2017)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Строительство животноводческого комплекса на 650 голов скота, ООО  </a:t>
            </a:r>
            <a:r>
              <a:rPr lang="ru-RU" sz="1400" dirty="0" err="1">
                <a:solidFill>
                  <a:prstClr val="black"/>
                </a:solidFill>
              </a:rPr>
              <a:t>Ярковское</a:t>
            </a:r>
            <a:r>
              <a:rPr lang="ru-RU" sz="1400" dirty="0">
                <a:solidFill>
                  <a:prstClr val="black"/>
                </a:solidFill>
              </a:rPr>
              <a:t>  (</a:t>
            </a:r>
            <a:r>
              <a:rPr lang="ru-RU" sz="1400" dirty="0" smtClean="0">
                <a:solidFill>
                  <a:prstClr val="black"/>
                </a:solidFill>
              </a:rPr>
              <a:t>2016-2017)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Приобретение маточного поголовья коров  - 400 </a:t>
            </a:r>
            <a:r>
              <a:rPr lang="ru-RU" sz="1400" dirty="0" smtClean="0">
                <a:solidFill>
                  <a:prstClr val="black"/>
                </a:solidFill>
              </a:rPr>
              <a:t>голов, ООО  </a:t>
            </a:r>
            <a:r>
              <a:rPr lang="ru-RU" sz="1400" dirty="0" err="1">
                <a:solidFill>
                  <a:prstClr val="black"/>
                </a:solidFill>
              </a:rPr>
              <a:t>Ярковское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(2015-2017)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Приобретение 100 коров молочного </a:t>
            </a:r>
            <a:r>
              <a:rPr lang="ru-RU" sz="1400" dirty="0" smtClean="0">
                <a:solidFill>
                  <a:prstClr val="black"/>
                </a:solidFill>
              </a:rPr>
              <a:t>направления (</a:t>
            </a:r>
            <a:r>
              <a:rPr lang="ru-RU" sz="1400" dirty="0">
                <a:solidFill>
                  <a:prstClr val="black"/>
                </a:solidFill>
              </a:rPr>
              <a:t>Молочная семейная </a:t>
            </a:r>
            <a:r>
              <a:rPr lang="ru-RU" sz="1400" dirty="0" smtClean="0">
                <a:solidFill>
                  <a:prstClr val="black"/>
                </a:solidFill>
              </a:rPr>
              <a:t>ферма), </a:t>
            </a:r>
            <a:r>
              <a:rPr lang="ru-RU" sz="1400" dirty="0">
                <a:solidFill>
                  <a:prstClr val="black"/>
                </a:solidFill>
              </a:rPr>
              <a:t>Глава </a:t>
            </a:r>
            <a:r>
              <a:rPr lang="ru-RU" sz="1400" dirty="0" smtClean="0">
                <a:solidFill>
                  <a:prstClr val="black"/>
                </a:solidFill>
              </a:rPr>
              <a:t>КФХ Гуща П.А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564" y="3772197"/>
            <a:ext cx="86139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Земельный участок в с. Ярки, площадь </a:t>
            </a:r>
            <a:r>
              <a:rPr lang="ru-RU" sz="1400" dirty="0">
                <a:solidFill>
                  <a:prstClr val="black"/>
                </a:solidFill>
              </a:rPr>
              <a:t>143,6 </a:t>
            </a:r>
            <a:r>
              <a:rPr lang="ru-RU" sz="1400" dirty="0" err="1" smtClean="0">
                <a:solidFill>
                  <a:prstClr val="black"/>
                </a:solidFill>
              </a:rPr>
              <a:t>тыс.кв.м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prstClr val="black"/>
                </a:solidFill>
              </a:rPr>
              <a:t>наличие дорожного сообщения, есть возможность подключения </a:t>
            </a:r>
            <a:r>
              <a:rPr lang="ru-RU" sz="1400" dirty="0" err="1" smtClean="0">
                <a:solidFill>
                  <a:prstClr val="black"/>
                </a:solidFill>
              </a:rPr>
              <a:t>электро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и </a:t>
            </a:r>
            <a:r>
              <a:rPr lang="ru-RU" sz="1400" dirty="0" smtClean="0">
                <a:solidFill>
                  <a:prstClr val="black"/>
                </a:solidFill>
              </a:rPr>
              <a:t>водоснабжения.  Предполагаемое </a:t>
            </a:r>
            <a:r>
              <a:rPr lang="ru-RU" sz="1400" dirty="0">
                <a:solidFill>
                  <a:prstClr val="black"/>
                </a:solidFill>
              </a:rPr>
              <a:t>использование - </a:t>
            </a:r>
            <a:r>
              <a:rPr lang="ru-RU" sz="1400" dirty="0" smtClean="0">
                <a:solidFill>
                  <a:prstClr val="black"/>
                </a:solidFill>
              </a:rPr>
              <a:t>строительство  животноводческого помещения для </a:t>
            </a:r>
            <a:r>
              <a:rPr lang="ru-RU" sz="1400" dirty="0">
                <a:solidFill>
                  <a:prstClr val="black"/>
                </a:solidFill>
              </a:rPr>
              <a:t>разведения </a:t>
            </a:r>
            <a:r>
              <a:rPr lang="ru-RU" sz="1400" dirty="0" smtClean="0">
                <a:solidFill>
                  <a:prstClr val="black"/>
                </a:solidFill>
              </a:rPr>
              <a:t>овец;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</a:rPr>
              <a:t>Земельный участок в </a:t>
            </a:r>
            <a:r>
              <a:rPr lang="ru-RU" sz="1400" dirty="0" smtClean="0">
                <a:solidFill>
                  <a:prstClr val="black"/>
                </a:solidFill>
              </a:rPr>
              <a:t>с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  <a:r>
              <a:rPr lang="ru-RU" sz="1400" dirty="0" smtClean="0">
                <a:solidFill>
                  <a:prstClr val="black"/>
                </a:solidFill>
              </a:rPr>
              <a:t>Комарье, площадь </a:t>
            </a:r>
            <a:r>
              <a:rPr lang="ru-RU" sz="1400" dirty="0">
                <a:solidFill>
                  <a:prstClr val="black"/>
                </a:solidFill>
              </a:rPr>
              <a:t>400,9 </a:t>
            </a:r>
            <a:r>
              <a:rPr lang="ru-RU" sz="1400" dirty="0" err="1" smtClean="0">
                <a:solidFill>
                  <a:prstClr val="black"/>
                </a:solidFill>
              </a:rPr>
              <a:t>тыс.кв.м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>
                <a:solidFill>
                  <a:prstClr val="black"/>
                </a:solidFill>
              </a:rPr>
              <a:t>наличие дорожного сообщения, есть возможность подключения электро- и </a:t>
            </a:r>
            <a:r>
              <a:rPr lang="ru-RU" sz="1400" dirty="0" smtClean="0">
                <a:solidFill>
                  <a:prstClr val="black"/>
                </a:solidFill>
              </a:rPr>
              <a:t>– водоснабжения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Предполагаемое использование - </a:t>
            </a:r>
            <a:r>
              <a:rPr lang="ru-RU" sz="1400" dirty="0" smtClean="0">
                <a:solidFill>
                  <a:prstClr val="black"/>
                </a:solidFill>
              </a:rPr>
              <a:t>строительство животноводческих, производственных помещений теплиц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9114" y="5409220"/>
            <a:ext cx="8914243" cy="73924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Работа с обращениями инвесторов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938" y="3068960"/>
            <a:ext cx="8852419" cy="6967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Формирование новых производственных площадок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576" y="6237312"/>
            <a:ext cx="850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prstClr val="black"/>
                </a:solidFill>
              </a:rPr>
              <a:t>В 2016 году поступило 10 обращений, из них </a:t>
            </a:r>
            <a:r>
              <a:rPr lang="ru-RU" sz="1400" b="1" dirty="0" smtClean="0">
                <a:solidFill>
                  <a:srgbClr val="C00000"/>
                </a:solidFill>
              </a:rPr>
              <a:t>8 – по предоставлению земельного участка</a:t>
            </a:r>
            <a:r>
              <a:rPr lang="ru-RU" sz="1400" dirty="0" smtClean="0">
                <a:solidFill>
                  <a:prstClr val="black"/>
                </a:solidFill>
              </a:rPr>
              <a:t>; 2 – по оказанию государственной поддержки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2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Работа инвестиционного уполномоченного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а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0" y="1693972"/>
            <a:ext cx="7399998" cy="51640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00199" y="656692"/>
            <a:ext cx="2736304" cy="2939266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В 11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из 35 </a:t>
            </a:r>
            <a:r>
              <a:rPr lang="ru-RU" sz="1400" b="1" dirty="0" err="1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МРиГО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реализуются 55 проектов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МЧП: </a:t>
            </a:r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Новосибирск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19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Черепановский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-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10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Бердск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8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Венгеровский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Чановский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4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>
                <a:solidFill>
                  <a:prstClr val="black"/>
                </a:solidFill>
                <a:latin typeface="Arial" charset="0"/>
              </a:rPr>
              <a:t>Новосибирский 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Татарский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</a:t>
            </a:r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Искитим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Чистоозерный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Arial" charset="0"/>
              </a:rPr>
              <a:t>Краснозерский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район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1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Маслянинский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район 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805927"/>
            <a:ext cx="432048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19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9760" y="5445224"/>
            <a:ext cx="432048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10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3608" y="3501008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5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00680" y="4365104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3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365103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4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4437112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2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0248" y="4744889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99792" y="5733256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32240" y="5113704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6468898" y="4645000"/>
            <a:ext cx="2584694" cy="908798"/>
          </a:xfrm>
          <a:prstGeom prst="wedgeRectCallout">
            <a:avLst>
              <a:gd name="adj1" fmla="val -174914"/>
              <a:gd name="adj2" fmla="val 41936"/>
            </a:avLst>
          </a:prstGeom>
          <a:solidFill>
            <a:schemeClr val="bg1">
              <a:alpha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В </a:t>
            </a:r>
            <a:r>
              <a:rPr lang="ru-RU" sz="1400" b="1" dirty="0" err="1" smtClean="0">
                <a:solidFill>
                  <a:srgbClr val="FF0000"/>
                </a:solidFill>
              </a:rPr>
              <a:t>Доволенском</a:t>
            </a:r>
            <a:r>
              <a:rPr lang="ru-RU" sz="1400" b="1" dirty="0" smtClean="0">
                <a:solidFill>
                  <a:srgbClr val="FF0000"/>
                </a:solidFill>
              </a:rPr>
              <a:t> районе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п</a:t>
            </a:r>
            <a:r>
              <a:rPr lang="ru-RU" sz="1400" b="1" dirty="0" smtClean="0">
                <a:solidFill>
                  <a:srgbClr val="FF0000"/>
                </a:solidFill>
              </a:rPr>
              <a:t>роекты МЧП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е реализуются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8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Муниципально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-частное партнерство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07047732"/>
              </p:ext>
            </p:extLst>
          </p:nvPr>
        </p:nvGraphicFramePr>
        <p:xfrm>
          <a:off x="116470" y="2193940"/>
          <a:ext cx="8920026" cy="217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71822519"/>
              </p:ext>
            </p:extLst>
          </p:nvPr>
        </p:nvGraphicFramePr>
        <p:xfrm>
          <a:off x="116469" y="4365104"/>
          <a:ext cx="9000491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16469" y="1016732"/>
            <a:ext cx="9000492" cy="1177208"/>
            <a:chOff x="0" y="93156"/>
            <a:chExt cx="8856984" cy="1163876"/>
          </a:xfrm>
          <a:effectLst/>
        </p:grpSpPr>
        <p:sp>
          <p:nvSpPr>
            <p:cNvPr id="9" name="Прямоугольник 8"/>
            <p:cNvSpPr/>
            <p:nvPr/>
          </p:nvSpPr>
          <p:spPr>
            <a:xfrm>
              <a:off x="0" y="93156"/>
              <a:ext cx="8856984" cy="11638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93156"/>
              <a:ext cx="8856984" cy="11638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1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Инвестиционный паспорт муниципального образования</a:t>
              </a:r>
              <a:r>
                <a:rPr lang="ru-RU" sz="1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– </a:t>
              </a:r>
            </a:p>
            <a:p>
              <a:pPr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это комплексный информационный бюллетень, </a:t>
              </a:r>
            </a:p>
            <a:p>
              <a:pPr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содержащий данные об инвестиционном климате на территории </a:t>
              </a:r>
              <a:endParaRPr lang="en-US" sz="1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lnSpc>
                  <a:spcPct val="900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муниципального образования</a:t>
              </a:r>
              <a:endParaRPr lang="ru-RU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5" descr="http://www.econom.nso.ru/default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Инвестиционный паспорт </a:t>
            </a:r>
            <a:r>
              <a:rPr lang="ru-RU" sz="2800" b="1" dirty="0" err="1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Доволенского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района </a:t>
            </a:r>
          </a:p>
        </p:txBody>
      </p:sp>
      <p:sp>
        <p:nvSpPr>
          <p:cNvPr id="12" name="Rectangle 6"/>
          <p:cNvSpPr txBox="1">
            <a:spLocks noGrp="1" noChangeArrowheads="1"/>
          </p:cNvSpPr>
          <p:nvPr/>
        </p:nvSpPr>
        <p:spPr bwMode="auto">
          <a:xfrm>
            <a:off x="7010400" y="6428184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98491592"/>
              </p:ext>
            </p:extLst>
          </p:nvPr>
        </p:nvGraphicFramePr>
        <p:xfrm>
          <a:off x="119114" y="1552387"/>
          <a:ext cx="8917382" cy="51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http://www.econom.nso.ru/default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27864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2554" y="134633"/>
            <a:ext cx="8329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Внедрение в </a:t>
            </a:r>
            <a:r>
              <a:rPr lang="ru-RU" sz="2800" b="1" dirty="0" err="1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Доволенском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 районе муниципального инвестиционного стандарта Новосибирской области</a:t>
            </a: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/>
          </p:cNvSpPr>
          <p:nvPr/>
        </p:nvSpPr>
        <p:spPr bwMode="auto">
          <a:xfrm>
            <a:off x="1179513" y="390525"/>
            <a:ext cx="7785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l"/>
            <a:r>
              <a:rPr lang="ru-RU" altLang="ru-RU" sz="2800" b="1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Региональный проектный офис</a:t>
            </a:r>
          </a:p>
          <a:p>
            <a:pPr algn="l"/>
            <a:r>
              <a:rPr lang="ru-RU" altLang="ru-RU" sz="2800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Минэкономразвития НСО</a:t>
            </a:r>
          </a:p>
        </p:txBody>
      </p:sp>
      <p:sp>
        <p:nvSpPr>
          <p:cNvPr id="73731" name="Rectangle 4"/>
          <p:cNvSpPr>
            <a:spLocks/>
          </p:cNvSpPr>
          <p:nvPr/>
        </p:nvSpPr>
        <p:spPr bwMode="auto">
          <a:xfrm>
            <a:off x="146050" y="6026150"/>
            <a:ext cx="8775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r"/>
            <a:r>
              <a:rPr lang="en-US" altLang="ru-RU" sz="3200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СПАСИБО ЗА ВНИМАНИЕ!</a:t>
            </a:r>
          </a:p>
        </p:txBody>
      </p:sp>
      <p:pic>
        <p:nvPicPr>
          <p:cNvPr id="73732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334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5" descr="http://map.nso.ru/media/9841/map_n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04950"/>
            <a:ext cx="6264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46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082045"/>
              </p:ext>
            </p:extLst>
          </p:nvPr>
        </p:nvGraphicFramePr>
        <p:xfrm>
          <a:off x="1479132" y="3886200"/>
          <a:ext cx="6336704" cy="29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854562"/>
              </p:ext>
            </p:extLst>
          </p:nvPr>
        </p:nvGraphicFramePr>
        <p:xfrm>
          <a:off x="4572000" y="818038"/>
          <a:ext cx="4572000" cy="307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64531"/>
              </p:ext>
            </p:extLst>
          </p:nvPr>
        </p:nvGraphicFramePr>
        <p:xfrm>
          <a:off x="12204" y="810597"/>
          <a:ext cx="4572000" cy="325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56992" y="1327290"/>
            <a:ext cx="288032" cy="72171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998607" y="1736812"/>
            <a:ext cx="247920" cy="6243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588224" y="4797152"/>
            <a:ext cx="310448" cy="57606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2028" y="1485771"/>
            <a:ext cx="918841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5,2%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22567" y="1861258"/>
            <a:ext cx="102143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16,2%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98672" y="4762882"/>
            <a:ext cx="1178528" cy="428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30,3%</a:t>
            </a:r>
          </a:p>
        </p:txBody>
      </p:sp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59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92088" y="1537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Население и труд</a:t>
            </a:r>
            <a:endParaRPr lang="ru-RU" sz="2800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58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62353"/>
              </p:ext>
            </p:extLst>
          </p:nvPr>
        </p:nvGraphicFramePr>
        <p:xfrm>
          <a:off x="359594" y="3963877"/>
          <a:ext cx="853288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886128" y="1482038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478676"/>
            <a:ext cx="1056700" cy="428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6,7%</a:t>
            </a: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773675"/>
              </p:ext>
            </p:extLst>
          </p:nvPr>
        </p:nvGraphicFramePr>
        <p:xfrm>
          <a:off x="0" y="1124507"/>
          <a:ext cx="8388424" cy="293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5" descr="http://www.econom.nso.ru/defaul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5008" y="195027"/>
            <a:ext cx="6917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Предприятия и организации</a:t>
            </a:r>
            <a:endParaRPr lang="ru-RU" sz="28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5265204"/>
            <a:ext cx="34590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71231" y="5286427"/>
            <a:ext cx="2309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prstClr val="black"/>
                </a:solidFill>
                <a:cs typeface="Arial" pitchFamily="34" charset="0"/>
              </a:rPr>
              <a:t>Число малых предприятий </a:t>
            </a:r>
          </a:p>
          <a:p>
            <a:r>
              <a:rPr lang="ru-RU" altLang="ru-RU" b="1" dirty="0" smtClean="0">
                <a:solidFill>
                  <a:prstClr val="black"/>
                </a:solidFill>
                <a:cs typeface="Arial" pitchFamily="34" charset="0"/>
              </a:rPr>
              <a:t>на 10000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06197" y="5733256"/>
            <a:ext cx="942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НСО</a:t>
            </a:r>
          </a:p>
          <a:p>
            <a:endParaRPr lang="ru-RU" alt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ru-RU" altLang="ru-RU" sz="1600" b="1" dirty="0" smtClean="0">
                <a:solidFill>
                  <a:schemeClr val="tx2"/>
                </a:solidFill>
                <a:cs typeface="Arial" pitchFamily="34" charset="0"/>
              </a:rPr>
              <a:t>0,28 ед.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16316" y="5733256"/>
            <a:ext cx="13670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prstClr val="black"/>
                </a:solidFill>
                <a:cs typeface="Arial" pitchFamily="34" charset="0"/>
              </a:rPr>
              <a:t>Доволенский</a:t>
            </a:r>
          </a:p>
          <a:p>
            <a:endParaRPr lang="ru-RU" altLang="ru-RU" sz="1400" b="1" dirty="0">
              <a:solidFill>
                <a:prstClr val="black"/>
              </a:solidFill>
              <a:cs typeface="Arial" pitchFamily="34" charset="0"/>
            </a:endParaRPr>
          </a:p>
          <a:p>
            <a:r>
              <a:rPr lang="ru-RU" altLang="ru-RU" sz="1600" b="1" dirty="0" smtClean="0">
                <a:solidFill>
                  <a:schemeClr val="tx2"/>
                </a:solidFill>
                <a:cs typeface="Arial" pitchFamily="34" charset="0"/>
              </a:rPr>
              <a:t>0,013 ед.</a:t>
            </a:r>
          </a:p>
        </p:txBody>
      </p:sp>
    </p:spTree>
    <p:extLst>
      <p:ext uri="{BB962C8B-B14F-4D97-AF65-F5344CB8AC3E}">
        <p14:creationId xmlns:p14="http://schemas.microsoft.com/office/powerpoint/2010/main" val="227138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81193" y="6513830"/>
            <a:ext cx="639763" cy="325438"/>
          </a:xfrm>
        </p:spPr>
        <p:txBody>
          <a:bodyPr/>
          <a:lstStyle/>
          <a:p>
            <a:pPr>
              <a:defRPr/>
            </a:pPr>
            <a:fld id="{D4C7A995-8C84-4869-BB02-1D9CC99A46CD}" type="slidenum">
              <a:rPr lang="ru-RU" altLang="en-US" b="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altLang="en-US" b="0" dirty="0">
              <a:solidFill>
                <a:schemeClr val="tx1"/>
              </a:solidFill>
            </a:endParaRP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266700" y="6148547"/>
            <a:ext cx="8605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alt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«прочие» 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вошли следующие виды деятельности: строительство; гостиницы и рестораны; финансовая деятельность; предоставление прочих коммунальных, социальных и персональных услуг</a:t>
            </a: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4356"/>
              </p:ext>
            </p:extLst>
          </p:nvPr>
        </p:nvGraphicFramePr>
        <p:xfrm>
          <a:off x="130300" y="872808"/>
          <a:ext cx="9001000" cy="534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" y="7785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0546" y="31267"/>
            <a:ext cx="832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Структура средней численности работающих по видам экономической деятельности,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151434"/>
              </p:ext>
            </p:extLst>
          </p:nvPr>
        </p:nvGraphicFramePr>
        <p:xfrm>
          <a:off x="4543580" y="39352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834870"/>
              </p:ext>
            </p:extLst>
          </p:nvPr>
        </p:nvGraphicFramePr>
        <p:xfrm>
          <a:off x="201687" y="858669"/>
          <a:ext cx="7920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532986" y="1124744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2609" y="1092806"/>
            <a:ext cx="101008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11,6%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57978"/>
            <a:ext cx="9115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cs typeface="Arial" pitchFamily="34" charset="0"/>
              </a:rPr>
              <a:t>Поголовье скота в хозяйствах всех категорий (на конец года</a:t>
            </a:r>
            <a:r>
              <a:rPr lang="ru-RU" sz="1800" b="1" dirty="0" smtClean="0">
                <a:cs typeface="Arial" pitchFamily="34" charset="0"/>
              </a:rPr>
              <a:t>), голов</a:t>
            </a:r>
            <a:endParaRPr lang="ru-RU" sz="1800" b="1" dirty="0">
              <a:cs typeface="Arial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900529"/>
              </p:ext>
            </p:extLst>
          </p:nvPr>
        </p:nvGraphicFramePr>
        <p:xfrm>
          <a:off x="17395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8122567" y="4319522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7604" y="4319522"/>
            <a:ext cx="102143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28,1%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217794" y="4318160"/>
            <a:ext cx="350168" cy="5479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22567" y="3947680"/>
            <a:ext cx="1021433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27,2%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http://www.econom.nso.ru/default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" y="9666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0546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Сельское хозяйство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25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7606176" y="3429000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44" y="3601416"/>
            <a:ext cx="1021433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45,7%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8" y="9666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66857"/>
              </p:ext>
            </p:extLst>
          </p:nvPr>
        </p:nvGraphicFramePr>
        <p:xfrm>
          <a:off x="642319" y="1448780"/>
          <a:ext cx="80341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Транспорт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05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14287"/>
              </p:ext>
            </p:extLst>
          </p:nvPr>
        </p:nvGraphicFramePr>
        <p:xfrm>
          <a:off x="46088" y="3789040"/>
          <a:ext cx="80764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980596"/>
              </p:ext>
            </p:extLst>
          </p:nvPr>
        </p:nvGraphicFramePr>
        <p:xfrm>
          <a:off x="83485" y="1108197"/>
          <a:ext cx="79636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7612319" y="2348880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9626" y="2468204"/>
            <a:ext cx="117051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cs typeface="Arial" pitchFamily="34" charset="0"/>
              </a:rPr>
              <a:t>на </a:t>
            </a:r>
            <a:r>
              <a:rPr lang="ru-RU" sz="1800" b="1" dirty="0" smtClean="0">
                <a:solidFill>
                  <a:prstClr val="black"/>
                </a:solidFill>
                <a:cs typeface="Arial" pitchFamily="34" charset="0"/>
              </a:rPr>
              <a:t>79,5%</a:t>
            </a:r>
            <a:endParaRPr lang="ru-RU" sz="1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25579" y="5617641"/>
            <a:ext cx="104227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cs typeface="Arial" pitchFamily="34" charset="0"/>
              </a:rPr>
              <a:t>на 5,3%</a:t>
            </a:r>
          </a:p>
        </p:txBody>
      </p:sp>
      <p:sp>
        <p:nvSpPr>
          <p:cNvPr id="30" name="Стрелка вниз 29"/>
          <p:cNvSpPr/>
          <p:nvPr/>
        </p:nvSpPr>
        <p:spPr>
          <a:xfrm rot="10800000">
            <a:off x="7787404" y="5445224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" name="Picture 5" descr="http://www.econom.nso.ru/default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" y="83756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42554" y="133472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Уровень жизни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населения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10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56289"/>
              </p:ext>
            </p:extLst>
          </p:nvPr>
        </p:nvGraphicFramePr>
        <p:xfrm>
          <a:off x="143508" y="800708"/>
          <a:ext cx="90004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3940" y="6485979"/>
            <a:ext cx="540060" cy="365125"/>
          </a:xfrm>
        </p:spPr>
        <p:txBody>
          <a:bodyPr/>
          <a:lstStyle/>
          <a:p>
            <a:pPr>
              <a:defRPr/>
            </a:pPr>
            <a:fld id="{1C0977CB-9DBE-4E13-9DD9-58CFC4920D01}" type="slidenum">
              <a:rPr lang="ru-RU" altLang="en-US" b="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altLang="en-US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2554" y="8620"/>
            <a:ext cx="832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Среднемесячная заработная плата </a:t>
            </a:r>
            <a:endParaRPr lang="ru-RU" sz="2400" b="1" dirty="0" smtClean="0">
              <a:solidFill>
                <a:srgbClr val="1F497D">
                  <a:lumMod val="75000"/>
                </a:srgbClr>
              </a:solidFill>
              <a:latin typeface="+mn-lt"/>
              <a:cs typeface="Arial" panose="020B0604020202020204" pitchFamily="34" charset="0"/>
            </a:endParaRPr>
          </a:p>
          <a:p>
            <a:pPr algn="l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видам экономической деятельности,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98DF1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Default - Титульный слайд">
  <a:themeElements>
    <a:clrScheme name="Default - Титульны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Титульный слайд">
      <a:majorFont>
        <a:latin typeface="Calibri"/>
        <a:ea typeface="PingFang SC Regular"/>
        <a:cs typeface="PingFang SC Regular"/>
      </a:majorFont>
      <a:minorFont>
        <a:latin typeface="Calibri"/>
        <a:ea typeface="PingFang SC Regular"/>
        <a:cs typeface="PingFang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lnDef>
  </a:objectDefaults>
  <a:extraClrSchemeLst>
    <a:extraClrScheme>
      <a:clrScheme name="Default - 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27670</TotalTime>
  <Words>1394</Words>
  <Application>Microsoft Office PowerPoint</Application>
  <PresentationFormat>Экран (4:3)</PresentationFormat>
  <Paragraphs>265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9_Тема Office</vt:lpstr>
      <vt:lpstr>6_Тема Office</vt:lpstr>
      <vt:lpstr>10_Тема Office</vt:lpstr>
      <vt:lpstr>11_Тема Office</vt:lpstr>
      <vt:lpstr>12_Тема Office</vt:lpstr>
      <vt:lpstr>4_Default - Титульный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мониторинга социально-экономического развития субъектов Российской Федерации</dc:title>
  <dc:creator>Nazim.Sultanov</dc:creator>
  <cp:lastModifiedBy>Решетников Лев Николаевич</cp:lastModifiedBy>
  <cp:revision>1149</cp:revision>
  <cp:lastPrinted>2016-12-16T08:57:06Z</cp:lastPrinted>
  <dcterms:created xsi:type="dcterms:W3CDTF">2008-12-26T06:37:33Z</dcterms:created>
  <dcterms:modified xsi:type="dcterms:W3CDTF">2016-12-16T13:32:11Z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