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2" r:id="rId2"/>
    <p:sldId id="270" r:id="rId3"/>
    <p:sldId id="271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5F97"/>
    <a:srgbClr val="000099"/>
    <a:srgbClr val="0B5283"/>
    <a:srgbClr val="0D5E95"/>
    <a:srgbClr val="0A4974"/>
    <a:srgbClr val="101C76"/>
    <a:srgbClr val="0033CC"/>
    <a:srgbClr val="0066FF"/>
    <a:srgbClr val="99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8025" autoAdjust="0"/>
    <p:restoredTop sz="94660"/>
  </p:normalViewPr>
  <p:slideViewPr>
    <p:cSldViewPr snapToGrid="0">
      <p:cViewPr>
        <p:scale>
          <a:sx n="84" d="100"/>
          <a:sy n="84" d="100"/>
        </p:scale>
        <p:origin x="-1392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ryana\&#1056;&#1072;&#1073;&#1086;&#1095;&#1080;&#1081;%20&#1089;&#1090;&#1086;&#1083;\&#1074;&#1090;&#108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3539903820747239"/>
          <c:y val="0.1368424950833923"/>
          <c:w val="0.49830566375412311"/>
          <c:h val="0.78588718803414759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Лист1!$A$2:$A$11</c:f>
              <c:strCache>
                <c:ptCount val="10"/>
                <c:pt idx="0">
                  <c:v>Люксембург (2,43%)</c:v>
                </c:pt>
                <c:pt idx="1">
                  <c:v>Республика Корея (3,2%)</c:v>
                </c:pt>
                <c:pt idx="2">
                  <c:v>Белоруссия (2,4%)</c:v>
                </c:pt>
                <c:pt idx="3">
                  <c:v>Украина (4,3%)</c:v>
                </c:pt>
                <c:pt idx="4">
                  <c:v>США (3,3%)</c:v>
                </c:pt>
                <c:pt idx="5">
                  <c:v>Индия (3,45%)</c:v>
                </c:pt>
                <c:pt idx="6">
                  <c:v>Болгария (5,0%)</c:v>
                </c:pt>
                <c:pt idx="7">
                  <c:v>Германия (10,4%)</c:v>
                </c:pt>
                <c:pt idx="8">
                  <c:v>Казахстан (17,8%)</c:v>
                </c:pt>
                <c:pt idx="9">
                  <c:v>КНР (23,1%)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2.4300000000000002</c:v>
                </c:pt>
                <c:pt idx="1">
                  <c:v>3.2</c:v>
                </c:pt>
                <c:pt idx="2">
                  <c:v>2.4</c:v>
                </c:pt>
                <c:pt idx="3">
                  <c:v>4.3</c:v>
                </c:pt>
                <c:pt idx="4">
                  <c:v>3.3</c:v>
                </c:pt>
                <c:pt idx="5">
                  <c:v>3.45</c:v>
                </c:pt>
                <c:pt idx="6">
                  <c:v>5</c:v>
                </c:pt>
                <c:pt idx="7">
                  <c:v>10.4</c:v>
                </c:pt>
                <c:pt idx="8">
                  <c:v>17.8</c:v>
                </c:pt>
                <c:pt idx="9">
                  <c:v>23.1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4433792"/>
        <c:axId val="44435712"/>
        <c:axId val="0"/>
      </c:bar3DChart>
      <c:catAx>
        <c:axId val="44433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defRPr>
            </a:pPr>
            <a:endParaRPr lang="ru-RU"/>
          </a:p>
        </c:txPr>
        <c:crossAx val="44435712"/>
        <c:crosses val="autoZero"/>
        <c:auto val="1"/>
        <c:lblAlgn val="ctr"/>
        <c:lblOffset val="100"/>
        <c:noMultiLvlLbl val="0"/>
      </c:catAx>
      <c:valAx>
        <c:axId val="444357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57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444337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593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903520428707012E-2"/>
          <c:y val="4.9570018948732524E-2"/>
          <c:w val="0.60356573687850734"/>
          <c:h val="0.7451666346824549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Лист1!$L$6</c:f>
              <c:strCache>
                <c:ptCount val="1"/>
                <c:pt idx="0">
                  <c:v>Экспорт</c:v>
                </c:pt>
              </c:strCache>
            </c:strRef>
          </c:tx>
          <c:spPr>
            <a:ln w="28575"/>
          </c:spPr>
          <c:marker>
            <c:spPr>
              <a:ln w="28575"/>
            </c:spPr>
          </c:marker>
          <c:dLbls>
            <c:dLbl>
              <c:idx val="0"/>
              <c:layout>
                <c:manualLayout>
                  <c:x val="-9.3623478347025779E-3"/>
                  <c:y val="-5.215617531391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107375353504733E-2"/>
                  <c:y val="-6.6080299653805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2334173172821292E-3"/>
                  <c:y val="3.9314384407548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Лист1!$M$5:$O$5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2017*</c:v>
                </c:pt>
              </c:strCache>
            </c:strRef>
          </c:cat>
          <c:val>
            <c:numRef>
              <c:f>Лист1!$M$6:$O$6</c:f>
              <c:numCache>
                <c:formatCode>General</c:formatCode>
                <c:ptCount val="3"/>
                <c:pt idx="0">
                  <c:v>1891.7</c:v>
                </c:pt>
                <c:pt idx="1">
                  <c:v>1803.8</c:v>
                </c:pt>
                <c:pt idx="2">
                  <c:v>1902.2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Лист1!$L$7</c:f>
              <c:strCache>
                <c:ptCount val="1"/>
                <c:pt idx="0">
                  <c:v>Импорт</c:v>
                </c:pt>
              </c:strCache>
            </c:strRef>
          </c:tx>
          <c:spPr>
            <a:ln w="28575"/>
          </c:spPr>
          <c:marker>
            <c:spPr>
              <a:ln w="28575"/>
            </c:spPr>
          </c:marker>
          <c:dLbls>
            <c:dLbl>
              <c:idx val="0"/>
              <c:layout>
                <c:manualLayout>
                  <c:x val="-1.8724821933578191E-3"/>
                  <c:y val="5.830614675335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724821933578191E-3"/>
                  <c:y val="5.830614675335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9152381930465897E-3"/>
                  <c:y val="-2.6765805524293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Лист1!$M$5:$O$5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2017*</c:v>
                </c:pt>
              </c:strCache>
            </c:strRef>
          </c:cat>
          <c:val>
            <c:numRef>
              <c:f>Лист1!$M$7:$O$7</c:f>
              <c:numCache>
                <c:formatCode>General</c:formatCode>
                <c:ptCount val="3"/>
                <c:pt idx="0">
                  <c:v>1256.9000000000001</c:v>
                </c:pt>
                <c:pt idx="1">
                  <c:v>1570</c:v>
                </c:pt>
                <c:pt idx="2">
                  <c:v>2149.4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Лист1!$L$8</c:f>
              <c:strCache>
                <c:ptCount val="1"/>
                <c:pt idx="0">
                  <c:v>Внешнеторговый оборот</c:v>
                </c:pt>
              </c:strCache>
            </c:strRef>
          </c:tx>
          <c:spPr>
            <a:ln w="28575">
              <a:solidFill>
                <a:srgbClr val="00B050"/>
              </a:solidFill>
            </a:ln>
          </c:spPr>
          <c:marker>
            <c:spPr>
              <a:ln w="28575"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9.4478549256834798E-3"/>
                  <c:y val="-9.5650609290895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72482193357819E-2"/>
                  <c:y val="-6.6080299653805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469786320293762E-2"/>
                  <c:y val="-4.6644917402686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Лист1!$M$5:$O$5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2017*</c:v>
                </c:pt>
              </c:strCache>
            </c:strRef>
          </c:cat>
          <c:val>
            <c:numRef>
              <c:f>Лист1!$M$8:$O$8</c:f>
              <c:numCache>
                <c:formatCode>General</c:formatCode>
                <c:ptCount val="3"/>
                <c:pt idx="0">
                  <c:v>3148.7</c:v>
                </c:pt>
                <c:pt idx="1">
                  <c:v>3373.9</c:v>
                </c:pt>
                <c:pt idx="2">
                  <c:v>4051.5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913152"/>
        <c:axId val="60915072"/>
      </c:lineChart>
      <c:catAx>
        <c:axId val="609131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0915072"/>
        <c:crosses val="autoZero"/>
        <c:auto val="1"/>
        <c:lblAlgn val="ctr"/>
        <c:lblOffset val="100"/>
        <c:noMultiLvlLbl val="0"/>
      </c:catAx>
      <c:valAx>
        <c:axId val="609150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09131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500" b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3D29C-2C8C-402F-AB38-F9372CAE0AF1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F8553-1204-47E4-827F-80A559C03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861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F5E4-01E9-4843-9AFD-2859E1ACF402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5F1-C301-47C7-ACA3-1BF10235A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86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F5E4-01E9-4843-9AFD-2859E1ACF402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5F1-C301-47C7-ACA3-1BF10235A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67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F5E4-01E9-4843-9AFD-2859E1ACF402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5F1-C301-47C7-ACA3-1BF10235A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05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F5E4-01E9-4843-9AFD-2859E1ACF402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5F1-C301-47C7-ACA3-1BF10235A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84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F5E4-01E9-4843-9AFD-2859E1ACF402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5F1-C301-47C7-ACA3-1BF10235A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61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F5E4-01E9-4843-9AFD-2859E1ACF402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5F1-C301-47C7-ACA3-1BF10235A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5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F5E4-01E9-4843-9AFD-2859E1ACF402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5F1-C301-47C7-ACA3-1BF10235A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45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F5E4-01E9-4843-9AFD-2859E1ACF402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5F1-C301-47C7-ACA3-1BF10235A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09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F5E4-01E9-4843-9AFD-2859E1ACF402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5F1-C301-47C7-ACA3-1BF10235A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07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F5E4-01E9-4843-9AFD-2859E1ACF402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5F1-C301-47C7-ACA3-1BF10235A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81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F5E4-01E9-4843-9AFD-2859E1ACF402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5F1-C301-47C7-ACA3-1BF10235A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1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2F5E4-01E9-4843-9AFD-2859E1ACF402}" type="datetimeFigureOut">
              <a:rPr lang="ru-RU" smtClean="0"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FB5F1-C301-47C7-ACA3-1BF10235A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631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xport54.ru/" TargetMode="External"/><Relationship Id="rId5" Type="http://schemas.openxmlformats.org/officeDocument/2006/relationships/hyperlink" Target="http://econom.nso.ru/page/1612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509844"/>
              </p:ext>
            </p:extLst>
          </p:nvPr>
        </p:nvGraphicFramePr>
        <p:xfrm>
          <a:off x="0" y="959558"/>
          <a:ext cx="5576714" cy="4280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4975" y="-53929"/>
            <a:ext cx="9218084" cy="538605"/>
          </a:xfrm>
          <a:prstGeom prst="rect">
            <a:avLst/>
          </a:prstGeom>
          <a:noFill/>
        </p:spPr>
        <p:txBody>
          <a:bodyPr lIns="121917" tIns="60958" rIns="121917" bIns="60958">
            <a:spAutoFit/>
          </a:bodyPr>
          <a:lstStyle/>
          <a:p>
            <a:pPr>
              <a:defRPr/>
            </a:pP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кооперация и </a:t>
            </a: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</a:t>
            </a:r>
            <a:endParaRPr lang="ru-RU" sz="27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49954" y="5911572"/>
            <a:ext cx="4339150" cy="23793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89104" y="5914456"/>
            <a:ext cx="2323888" cy="23216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998936" y="5911572"/>
            <a:ext cx="1150347" cy="22958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149283" y="5917190"/>
            <a:ext cx="960849" cy="218346"/>
          </a:xfrm>
          <a:prstGeom prst="round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C3399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110130" y="5914455"/>
            <a:ext cx="839223" cy="220707"/>
          </a:xfrm>
          <a:prstGeom prst="round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9949354" y="5905581"/>
            <a:ext cx="763676" cy="22540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713030" y="5905461"/>
            <a:ext cx="790348" cy="22552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072450" y="6269756"/>
            <a:ext cx="2748316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3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Топливно-энергетические товары</a:t>
            </a:r>
            <a:endParaRPr lang="ru-RU" sz="1300" dirty="0">
              <a:solidFill>
                <a:srgbClr val="00B05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860256" y="6215922"/>
            <a:ext cx="191956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Машиностроительная </a:t>
            </a:r>
          </a:p>
          <a:p>
            <a:pPr algn="ctr"/>
            <a:r>
              <a:rPr lang="ru-RU" sz="1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</a:t>
            </a:r>
            <a:endParaRPr lang="ru-RU" sz="1300" dirty="0">
              <a:solidFill>
                <a:srgbClr val="7030A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994742" y="5380800"/>
            <a:ext cx="288112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3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 </a:t>
            </a:r>
          </a:p>
          <a:p>
            <a:pPr algn="ctr"/>
            <a:r>
              <a:rPr lang="ru-RU" altLang="ru-RU" sz="13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химической промышленности</a:t>
            </a:r>
            <a:endParaRPr lang="ru-RU" sz="1300" dirty="0">
              <a:solidFill>
                <a:srgbClr val="00B0F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692622" y="6215922"/>
            <a:ext cx="17577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300" b="1" dirty="0" smtClean="0">
                <a:solidFill>
                  <a:srgbClr val="CC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Продовольственные </a:t>
            </a:r>
            <a:endParaRPr lang="en-US" altLang="ru-RU" sz="1300" b="1" dirty="0" smtClean="0">
              <a:solidFill>
                <a:srgbClr val="CC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300" b="1" dirty="0" smtClean="0">
                <a:solidFill>
                  <a:srgbClr val="CC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товары</a:t>
            </a:r>
            <a:endParaRPr lang="ru-RU" sz="1300" dirty="0">
              <a:solidFill>
                <a:srgbClr val="CC3399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889354" y="5407369"/>
            <a:ext cx="114128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300" b="1" dirty="0" smtClean="0">
                <a:solidFill>
                  <a:srgbClr val="0099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Металлы и изделия</a:t>
            </a:r>
            <a:endParaRPr lang="ru-RU" sz="1300" dirty="0">
              <a:solidFill>
                <a:srgbClr val="009999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773365" y="6239552"/>
            <a:ext cx="115251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3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Древесина и изделия</a:t>
            </a:r>
            <a:endParaRPr lang="ru-RU" sz="13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579550" y="5439662"/>
            <a:ext cx="79271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3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</a:t>
            </a:r>
            <a:endParaRPr lang="en-US" altLang="ru-RU" sz="13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13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товары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Rectangle 7"/>
          <p:cNvSpPr>
            <a:spLocks/>
          </p:cNvSpPr>
          <p:nvPr/>
        </p:nvSpPr>
        <p:spPr bwMode="auto">
          <a:xfrm>
            <a:off x="192156" y="1329329"/>
            <a:ext cx="11807687" cy="271767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  <a:extLst/>
        </p:spPr>
        <p:txBody>
          <a:bodyPr lIns="0" tIns="0" rIns="0" bIns="0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700" b="1" u="sng" dirty="0" smtClean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Gill Sans" charset="0"/>
            </a:endParaRPr>
          </a:p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700" b="1" dirty="0">
              <a:solidFill>
                <a:srgbClr val="FFC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Gill Sans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90032" y="1067767"/>
            <a:ext cx="11527832" cy="794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8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Новосибирской области в 2017 года экспортные операции осуществлялись с партнёрами </a:t>
            </a:r>
            <a:r>
              <a:rPr lang="ru-RU" altLang="ru-RU" sz="185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112 стран </a:t>
            </a:r>
            <a:endParaRPr lang="en-US" altLang="ru-RU" sz="185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7"/>
          <p:cNvSpPr>
            <a:spLocks/>
          </p:cNvSpPr>
          <p:nvPr/>
        </p:nvSpPr>
        <p:spPr bwMode="auto">
          <a:xfrm>
            <a:off x="201321" y="484675"/>
            <a:ext cx="5287984" cy="780457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  <a:extLst/>
        </p:spPr>
        <p:txBody>
          <a:bodyPr lIns="0" tIns="0" rIns="0" bIns="0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700" b="1" u="sng" dirty="0" smtClean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Gill Sans" charset="0"/>
            </a:endParaRPr>
          </a:p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700" b="1" dirty="0">
              <a:solidFill>
                <a:srgbClr val="FFC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Gill Sans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72277" y="425855"/>
            <a:ext cx="5463785" cy="839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страны-партнёры </a:t>
            </a:r>
            <a:endParaRPr lang="en-US" alt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экспорту</a:t>
            </a:r>
            <a:r>
              <a:rPr lang="en-US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7"/>
          <p:cNvSpPr>
            <a:spLocks/>
          </p:cNvSpPr>
          <p:nvPr/>
        </p:nvSpPr>
        <p:spPr bwMode="auto">
          <a:xfrm>
            <a:off x="5783314" y="470680"/>
            <a:ext cx="6211781" cy="780457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  <a:extLst/>
        </p:spPr>
        <p:txBody>
          <a:bodyPr lIns="0" tIns="0" rIns="0" bIns="0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700" b="1" u="sng" dirty="0" smtClean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Gill Sans" charset="0"/>
            </a:endParaRPr>
          </a:p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700" b="1" dirty="0">
              <a:solidFill>
                <a:srgbClr val="FFC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Gill Sans" charset="0"/>
            </a:endParaRPr>
          </a:p>
        </p:txBody>
      </p:sp>
      <p:sp>
        <p:nvSpPr>
          <p:cNvPr id="33" name="Rectangle 7"/>
          <p:cNvSpPr>
            <a:spLocks/>
          </p:cNvSpPr>
          <p:nvPr/>
        </p:nvSpPr>
        <p:spPr bwMode="auto">
          <a:xfrm>
            <a:off x="172277" y="5293018"/>
            <a:ext cx="3756256" cy="370287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  <a:extLst/>
        </p:spPr>
        <p:txBody>
          <a:bodyPr lIns="0" tIns="0" rIns="0" bIns="0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700" b="1" u="sng" dirty="0" smtClean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Gill Sans" charset="0"/>
            </a:endParaRPr>
          </a:p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700" b="1" dirty="0">
              <a:solidFill>
                <a:srgbClr val="FFC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Gill Sans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6165" y="5281729"/>
            <a:ext cx="3377399" cy="3770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85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Товарная структура экспорта</a:t>
            </a:r>
            <a:endParaRPr lang="ru-RU" sz="185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 bwMode="auto">
          <a:xfrm>
            <a:off x="5818120" y="441151"/>
            <a:ext cx="5271523" cy="839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внешнеторгового оборота, млн.</a:t>
            </a:r>
            <a:r>
              <a:rPr lang="en-US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Диаграмма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5347236"/>
              </p:ext>
            </p:extLst>
          </p:nvPr>
        </p:nvGraphicFramePr>
        <p:xfrm>
          <a:off x="5560356" y="1584912"/>
          <a:ext cx="6631029" cy="379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985987" y="5839442"/>
            <a:ext cx="10950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43,7%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529322" y="5826308"/>
            <a:ext cx="10950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32,1%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234896" y="5830485"/>
            <a:ext cx="10950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8,4%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318618" y="5824543"/>
            <a:ext cx="10950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5,7%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9244294" y="5833484"/>
            <a:ext cx="8392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3%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083517" y="5833484"/>
            <a:ext cx="7445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3%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0758186" y="5825759"/>
            <a:ext cx="10950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4,1%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817" y="6550223"/>
            <a:ext cx="3554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* </a:t>
            </a:r>
            <a:r>
              <a:rPr lang="ru-RU" altLang="ru-RU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</a:t>
            </a:r>
            <a:r>
              <a:rPr lang="ru-RU" alt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 </a:t>
            </a:r>
            <a:r>
              <a:rPr lang="ru-RU" alt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предварител</a:t>
            </a:r>
            <a:r>
              <a:rPr lang="ru-RU" alt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ьной экспертной оценке</a:t>
            </a: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39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901" y="1064684"/>
            <a:ext cx="6356351" cy="349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/>
          </p:cNvSpPr>
          <p:nvPr/>
        </p:nvSpPr>
        <p:spPr bwMode="auto">
          <a:xfrm>
            <a:off x="2927351" y="4197351"/>
            <a:ext cx="2495549" cy="259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Постановлением Правительства Новосибирской области  от 23.01.2018 №11-п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Минэкономразвития НСО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определено структурным подразделением, 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ответственным за развитие экспорта в регионе </a:t>
            </a:r>
          </a:p>
        </p:txBody>
      </p:sp>
      <p:sp>
        <p:nvSpPr>
          <p:cNvPr id="16388" name="Rectangle 11"/>
          <p:cNvSpPr>
            <a:spLocks/>
          </p:cNvSpPr>
          <p:nvPr/>
        </p:nvSpPr>
        <p:spPr bwMode="auto">
          <a:xfrm>
            <a:off x="127001" y="4178301"/>
            <a:ext cx="497417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ahoma ??????????"/>
              </a:rPr>
              <a:t>1</a:t>
            </a:r>
            <a:endParaRPr lang="en-US" alt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Tahoma ??????????"/>
            </a:endParaRPr>
          </a:p>
        </p:txBody>
      </p:sp>
      <p:sp>
        <p:nvSpPr>
          <p:cNvPr id="16389" name="Rectangle 11"/>
          <p:cNvSpPr>
            <a:spLocks/>
          </p:cNvSpPr>
          <p:nvPr/>
        </p:nvSpPr>
        <p:spPr bwMode="auto">
          <a:xfrm>
            <a:off x="2544233" y="4197351"/>
            <a:ext cx="5334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4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ahoma ??????????"/>
              </a:rPr>
              <a:t>2</a:t>
            </a:r>
            <a:endParaRPr lang="en-US" altLang="ru-RU" sz="4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Tahoma ??????????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64" y="510118"/>
            <a:ext cx="6852937" cy="3649133"/>
          </a:xfrm>
          <a:prstGeom prst="rect">
            <a:avLst/>
          </a:prstGeom>
          <a:solidFill>
            <a:schemeClr val="bg2">
              <a:lumMod val="50000"/>
              <a:alpha val="59999"/>
            </a:schemeClr>
          </a:solidFill>
          <a:ln>
            <a:noFill/>
          </a:ln>
          <a:extLst/>
        </p:spPr>
        <p:txBody>
          <a:bodyPr lIns="0" tIns="0" rIns="0" bIns="0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700" b="1" u="sng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Gill Sans" charset="0"/>
            </a:endParaRPr>
          </a:p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700" b="1" dirty="0">
              <a:solidFill>
                <a:srgbClr val="FFC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Gill Sans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97134" y="645585"/>
            <a:ext cx="5314951" cy="153458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2" name="TextBox 9"/>
          <p:cNvSpPr txBox="1">
            <a:spLocks noChangeArrowheads="1"/>
          </p:cNvSpPr>
          <p:nvPr/>
        </p:nvSpPr>
        <p:spPr bwMode="auto">
          <a:xfrm>
            <a:off x="66908" y="420665"/>
            <a:ext cx="7105649" cy="800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 b="1" u="sng" dirty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  <a:sym typeface="Gill Sans"/>
              </a:rPr>
              <a:t>Приоритетный проект РФ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регионального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экспортного стандарта</a:t>
            </a:r>
            <a:endParaRPr lang="ru-RU" altLang="ru-RU" sz="2000" b="1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  <a:sym typeface="Gill San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819" y="-53929"/>
            <a:ext cx="9218084" cy="538605"/>
          </a:xfrm>
          <a:prstGeom prst="rect">
            <a:avLst/>
          </a:prstGeom>
          <a:noFill/>
        </p:spPr>
        <p:txBody>
          <a:bodyPr lIns="121917" tIns="60958" rIns="121917" bIns="60958">
            <a:spAutoFit/>
          </a:bodyPr>
          <a:lstStyle/>
          <a:p>
            <a:pPr>
              <a:defRPr/>
            </a:pP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кооперация и </a:t>
            </a: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</a:t>
            </a:r>
            <a:endParaRPr lang="ru-RU" sz="27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8884" y="4123267"/>
            <a:ext cx="2209800" cy="2584451"/>
          </a:xfrm>
          <a:prstGeom prst="rect">
            <a:avLst/>
          </a:prstGeom>
        </p:spPr>
        <p:txBody>
          <a:bodyPr lIns="121917" tIns="60958" rIns="121917" bIns="60958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Новосибирская область –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единственный  регион в СФО среди пилотных субъектов РФ, выбранный для внедрения Регионального экспортного стандарта</a:t>
            </a:r>
          </a:p>
        </p:txBody>
      </p:sp>
      <p:sp>
        <p:nvSpPr>
          <p:cNvPr id="16395" name="Прямоугольник 12"/>
          <p:cNvSpPr>
            <a:spLocks noChangeArrowheads="1"/>
          </p:cNvSpPr>
          <p:nvPr/>
        </p:nvSpPr>
        <p:spPr bwMode="auto">
          <a:xfrm>
            <a:off x="5327651" y="4080934"/>
            <a:ext cx="503767" cy="7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17" tIns="60958" rIns="121917" bIns="60958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ahoma ??????????"/>
              </a:rPr>
              <a:t>3</a:t>
            </a:r>
            <a:endParaRPr lang="en-US" alt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Tahoma ??????????"/>
            </a:endParaRPr>
          </a:p>
        </p:txBody>
      </p:sp>
      <p:pic>
        <p:nvPicPr>
          <p:cNvPr id="16396" name="Picture 6" descr="C:\Users\dan\Downloads\1\Корпоративный стиль\Лого_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362"/>
          <a:stretch>
            <a:fillRect/>
          </a:stretch>
        </p:blipFill>
        <p:spPr bwMode="auto">
          <a:xfrm>
            <a:off x="6697135" y="1387453"/>
            <a:ext cx="2884188" cy="762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2684" y="103074"/>
            <a:ext cx="1682749" cy="1627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8" name="Прямоугольник 16"/>
          <p:cNvSpPr>
            <a:spLocks noChangeArrowheads="1"/>
          </p:cNvSpPr>
          <p:nvPr/>
        </p:nvSpPr>
        <p:spPr bwMode="auto">
          <a:xfrm>
            <a:off x="93413" y="1143001"/>
            <a:ext cx="6345767" cy="3323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600" dirty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Комплексное развитие системы поддержки экспорта в регионе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600" dirty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Унификация подходов с учетом региональной специфики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Результаты: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Увеличение </a:t>
            </a:r>
            <a:r>
              <a:rPr lang="ru-RU" altLang="ru-RU" sz="1600" dirty="0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объема </a:t>
            </a:r>
            <a:r>
              <a:rPr lang="ru-RU" altLang="ru-RU" sz="1600" dirty="0" err="1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несырьевого</a:t>
            </a:r>
            <a:r>
              <a:rPr lang="ru-RU" altLang="ru-RU" sz="1600" dirty="0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ru-RU" altLang="ru-RU" sz="1600" dirty="0" err="1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неэнергитического</a:t>
            </a:r>
            <a:r>
              <a:rPr lang="ru-RU" altLang="ru-RU" sz="1600" dirty="0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экспорта</a:t>
            </a:r>
            <a:endParaRPr lang="ru-RU" altLang="ru-RU" sz="1600" dirty="0">
              <a:solidFill>
                <a:schemeClr val="bg1"/>
              </a:solidFill>
              <a:latin typeface="Times New Roman" pitchFamily="18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600" dirty="0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Доступность мер государственной поддержки экспортеров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600" dirty="0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Увеличение количества экспортеров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600" dirty="0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Снятие административных барьеров </a:t>
            </a:r>
            <a:endParaRPr lang="ru-RU" altLang="ru-RU" sz="1600" dirty="0" smtClean="0">
              <a:solidFill>
                <a:schemeClr val="bg1"/>
              </a:solidFill>
              <a:latin typeface="Times New Roman" pitchFamily="18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Экспорт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услуг: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Медицинских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Туристических</a:t>
            </a:r>
            <a:endParaRPr lang="ru-RU" altLang="ru-RU" sz="1600" dirty="0">
              <a:solidFill>
                <a:schemeClr val="bg1"/>
              </a:solidFill>
              <a:latin typeface="Times New Roman" pitchFamily="18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ahoma" pitchFamily="34" charset="0"/>
              </a:rPr>
              <a:t>Образовательных</a:t>
            </a:r>
            <a:endParaRPr lang="ru-RU" altLang="ru-RU" sz="1600" dirty="0">
              <a:solidFill>
                <a:schemeClr val="bg1"/>
              </a:solidFill>
              <a:latin typeface="Times New Roman" pitchFamily="18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600" dirty="0">
              <a:solidFill>
                <a:srgbClr val="003399"/>
              </a:solidFill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08651" y="6336928"/>
            <a:ext cx="6096000" cy="370417"/>
          </a:xfrm>
          <a:prstGeom prst="rect">
            <a:avLst/>
          </a:prstGeom>
        </p:spPr>
        <p:txBody>
          <a:bodyPr lIns="121917" tIns="60958" rIns="121917" bIns="60958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Планируется создание Клуба экспортеров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712884" y="4197352"/>
            <a:ext cx="6096000" cy="613833"/>
          </a:xfrm>
          <a:prstGeom prst="rect">
            <a:avLst/>
          </a:prstGeom>
        </p:spPr>
        <p:txBody>
          <a:bodyPr lIns="121917" tIns="60958" rIns="121917" bIns="60958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Запланированы средства на реализацию РЭС на 2018 год в размере 0,01% ВРП региона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664200" y="4785784"/>
            <a:ext cx="6096000" cy="370416"/>
          </a:xfrm>
          <a:prstGeom prst="rect">
            <a:avLst/>
          </a:prstGeom>
        </p:spPr>
        <p:txBody>
          <a:bodyPr lIns="121917" tIns="60958" rIns="121917" bIns="60958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Создан экспортный совет при Губернаторе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687485" y="5173134"/>
            <a:ext cx="3289300" cy="368300"/>
          </a:xfrm>
          <a:prstGeom prst="rect">
            <a:avLst/>
          </a:prstGeom>
        </p:spPr>
        <p:txBody>
          <a:bodyPr wrap="none" lIns="121917" tIns="60958" rIns="121917" bIns="60958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Разработан региональный бренд</a:t>
            </a:r>
          </a:p>
        </p:txBody>
      </p:sp>
      <p:sp>
        <p:nvSpPr>
          <p:cNvPr id="16404" name="Прямоугольник 22"/>
          <p:cNvSpPr>
            <a:spLocks noChangeArrowheads="1"/>
          </p:cNvSpPr>
          <p:nvPr/>
        </p:nvSpPr>
        <p:spPr bwMode="auto">
          <a:xfrm>
            <a:off x="7344834" y="2565401"/>
            <a:ext cx="2719917" cy="429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17" tIns="60958" rIns="121917" bIns="60958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>
                <a:solidFill>
                  <a:srgbClr val="FFC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22 пилотных региона</a:t>
            </a:r>
            <a:endParaRPr lang="ru-RU" altLang="ru-RU" sz="2000">
              <a:solidFill>
                <a:srgbClr val="FFC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4" name="Ellipse 3"/>
          <p:cNvSpPr>
            <a:spLocks noChangeArrowheads="1"/>
          </p:cNvSpPr>
          <p:nvPr/>
        </p:nvSpPr>
        <p:spPr bwMode="gray">
          <a:xfrm>
            <a:off x="7620000" y="3524252"/>
            <a:ext cx="493184" cy="38523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1917" tIns="60958" rIns="121917" bIns="60958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547688" indent="-182563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822325" indent="-182563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096963" indent="-182563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1389063" indent="-182563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1846263" indent="-1825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303463" indent="-1825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2760663" indent="-1825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217863" indent="-1825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ru-RU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676900" y="5652236"/>
            <a:ext cx="6096000" cy="615553"/>
          </a:xfrm>
          <a:prstGeom prst="rect">
            <a:avLst/>
          </a:prstGeom>
        </p:spPr>
        <p:txBody>
          <a:bodyPr lIns="121917" tIns="60958" rIns="121917" bIns="60958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Работают информационные ресурсы в сети «Интернет»</a:t>
            </a:r>
          </a:p>
          <a:p>
            <a:pPr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rId5"/>
              </a:rPr>
              <a:t>http://econom.nso.ru/page/1612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rId6"/>
              </a:rPr>
              <a:t>http://export54.ru/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28" name="Picture 2" descr="D:\UserData\ryana\Рабочий стол\fec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1076" y="258774"/>
            <a:ext cx="1725384" cy="114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82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75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875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9819" y="-53929"/>
            <a:ext cx="9218084" cy="538605"/>
          </a:xfrm>
          <a:prstGeom prst="rect">
            <a:avLst/>
          </a:prstGeom>
          <a:noFill/>
        </p:spPr>
        <p:txBody>
          <a:bodyPr lIns="121917" tIns="60958" rIns="121917" bIns="60958">
            <a:spAutoFit/>
          </a:bodyPr>
          <a:lstStyle/>
          <a:p>
            <a:pPr>
              <a:defRPr/>
            </a:pP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государственной программы:</a:t>
            </a:r>
            <a:endParaRPr lang="ru-RU" sz="27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2278" y="4617034"/>
            <a:ext cx="1170847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Международная выставка технологий фармацевтического и косметического производства «COPHEX» в </a:t>
            </a:r>
            <a:r>
              <a:rPr lang="ru-RU" sz="17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Сеуле </a:t>
            </a: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(Корея) с 17 по 20 апреля 2018 г.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Международная выставка продуктов питания «</a:t>
            </a:r>
            <a:r>
              <a:rPr lang="ru-RU" sz="17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FoodTech</a:t>
            </a: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» в г. Барселона (Испания) с 8 по 11 мая 2018 г.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23-я Ташкентская Международная Выставка «Здравоохранение – TIHE 2018» в г. Ташкент (Узбекистан) с 18 по 20 апреля 2018 г.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25-я Казахстанская международная выставка по здравоохранению «KIHE 2018» в г. АЛМАТЫ (Республика Казахстан) с 16 по 18 мая 2018 г.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Бизнес-фестиваль инноваций и цифровых технологий «CEBIT» в г. Ганновер (Германия) с 11 по 15 июня 2018 г.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89410"/>
              </p:ext>
            </p:extLst>
          </p:nvPr>
        </p:nvGraphicFramePr>
        <p:xfrm>
          <a:off x="172278" y="431668"/>
          <a:ext cx="11834192" cy="1819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34192"/>
              </a:tblGrid>
              <a:tr h="5622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5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1.5.3.1.Создание благоприятных условий для развития экспортной деятельности в Новосибирской </a:t>
                      </a:r>
                      <a:r>
                        <a:rPr lang="ru-RU" sz="1650" dirty="0" smtClean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области, </a:t>
                      </a:r>
                      <a:r>
                        <a:rPr lang="ru-RU" sz="165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 также повышение привлекательности образа регионального экспортера</a:t>
                      </a:r>
                      <a:endParaRPr lang="ru-RU" sz="165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  <a:tr h="2517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5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участия новосибирских экспортеров в международных выставочно-ярмарочных </a:t>
                      </a:r>
                      <a:r>
                        <a:rPr lang="ru-RU" sz="1650" dirty="0" smtClean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мероприятиях </a:t>
                      </a:r>
                      <a:r>
                        <a:rPr lang="ru-RU" sz="165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бизнес-миссиях </a:t>
                      </a:r>
                      <a:endParaRPr lang="ru-RU" sz="165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  <a:tr h="213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5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</a:t>
                      </a:r>
                      <a:r>
                        <a:rPr lang="ru-RU" sz="1650" dirty="0" err="1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инфотуров</a:t>
                      </a:r>
                      <a:r>
                        <a:rPr lang="ru-RU" sz="165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Новосибирской области </a:t>
                      </a:r>
                      <a:endParaRPr lang="ru-RU" sz="165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  <a:tr h="457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5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круглых столов</a:t>
                      </a:r>
                      <a:r>
                        <a:rPr lang="ru-RU" sz="1650" dirty="0" smtClean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конференций </a:t>
                      </a:r>
                      <a:r>
                        <a:rPr lang="ru-RU" sz="165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мероприятий , направленных на продвижение товаров и услуг, производимых в Новосибирской области</a:t>
                      </a:r>
                      <a:endParaRPr lang="ru-RU" sz="165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198239"/>
              </p:ext>
            </p:extLst>
          </p:nvPr>
        </p:nvGraphicFramePr>
        <p:xfrm>
          <a:off x="185531" y="2277534"/>
          <a:ext cx="11820939" cy="2119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20939"/>
              </a:tblGrid>
              <a:tr h="40637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50" b="1" kern="120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1.5.3.2. Информационное обеспечение экспортной деятельности Новосибирской области, в том числе мероприятий по развитию регионального </a:t>
                      </a:r>
                      <a:r>
                        <a:rPr lang="ru-RU" sz="1650" b="1" kern="1200" dirty="0" smtClean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бренда</a:t>
                      </a:r>
                      <a:endParaRPr lang="ru-RU" sz="1650" b="1" kern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708" marR="43708" marT="0" marB="0"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  <a:tr h="32398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50" b="1" kern="120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и проведение обучающих курсов и семинаров</a:t>
                      </a:r>
                    </a:p>
                  </a:txBody>
                  <a:tcPr marL="43708" marR="43708" marT="0" marB="0"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  <a:tr h="28711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50" b="1" kern="120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Содействие новосибирским экспортерам в переводе на иностранные языки </a:t>
                      </a:r>
                      <a:r>
                        <a:rPr lang="ru-RU" sz="1650" b="1" kern="1200" dirty="0" smtClean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документации</a:t>
                      </a:r>
                      <a:endParaRPr lang="ru-RU" sz="1650" b="1" kern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708" marR="43708" marT="0" marB="0"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  <a:tr h="276069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50" b="1" kern="120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Подготовка и размещение информации об экспортном потенциале НСО в областных, федеральных и международных </a:t>
                      </a:r>
                      <a:r>
                        <a:rPr lang="ru-RU" sz="1650" b="1" kern="1200" dirty="0" smtClean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СМИ</a:t>
                      </a:r>
                      <a:endParaRPr lang="ru-RU" sz="1650" b="1" kern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708" marR="43708" marT="0" marB="0"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  <a:tr h="270268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50" b="1" kern="120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видеоматериалов, информационных сюжетов, специальных репортажей на российских и зарубежных телеканалах</a:t>
                      </a:r>
                    </a:p>
                  </a:txBody>
                  <a:tcPr marL="43708" marR="43708" marT="0" marB="0"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9" name="Rectangle 7"/>
          <p:cNvSpPr>
            <a:spLocks/>
          </p:cNvSpPr>
          <p:nvPr/>
        </p:nvSpPr>
        <p:spPr bwMode="auto">
          <a:xfrm>
            <a:off x="172277" y="4419496"/>
            <a:ext cx="11807687" cy="271767"/>
          </a:xfrm>
          <a:prstGeom prst="rect">
            <a:avLst/>
          </a:prstGeom>
          <a:solidFill>
            <a:schemeClr val="bg2">
              <a:lumMod val="50000"/>
              <a:alpha val="59999"/>
            </a:schemeClr>
          </a:solidFill>
          <a:ln>
            <a:noFill/>
          </a:ln>
          <a:extLst/>
        </p:spPr>
        <p:txBody>
          <a:bodyPr lIns="0" tIns="0" rIns="0" bIns="0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700" b="1" u="sng" dirty="0" smtClean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Gill Sans" charset="0"/>
            </a:endParaRPr>
          </a:p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700" b="1" dirty="0">
              <a:solidFill>
                <a:srgbClr val="FFC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Gill Sans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67455" y="4335183"/>
            <a:ext cx="6638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Международные выставочные мероприятия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II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квартала 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56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460</Words>
  <Application>Microsoft Office PowerPoint</Application>
  <PresentationFormat>Произвольный</PresentationFormat>
  <Paragraphs>81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Конференция по вопросам развития двустороннего сотрудничества                    Санкт-Петербурга и Новосибирской области</dc:title>
  <dc:creator>Бородина Полина Игоревна</dc:creator>
  <cp:lastModifiedBy>Ивашина Анастасия Григорьевна</cp:lastModifiedBy>
  <cp:revision>70</cp:revision>
  <dcterms:created xsi:type="dcterms:W3CDTF">2017-11-21T12:53:13Z</dcterms:created>
  <dcterms:modified xsi:type="dcterms:W3CDTF">2018-02-08T07:48:34Z</dcterms:modified>
</cp:coreProperties>
</file>