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3" r:id="rId1"/>
  </p:sldMasterIdLst>
  <p:notesMasterIdLst>
    <p:notesMasterId r:id="rId5"/>
  </p:notesMasterIdLst>
  <p:handoutMasterIdLst>
    <p:handoutMasterId r:id="rId6"/>
  </p:handoutMasterIdLst>
  <p:sldIdLst>
    <p:sldId id="1071" r:id="rId2"/>
    <p:sldId id="1072" r:id="rId3"/>
    <p:sldId id="1069" r:id="rId4"/>
  </p:sldIdLst>
  <p:sldSz cx="9144000" cy="5143500" type="screen16x9"/>
  <p:notesSz cx="7010400" cy="92360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142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288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43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574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5715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2857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000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143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1">
          <p15:clr>
            <a:srgbClr val="A4A3A4"/>
          </p15:clr>
        </p15:guide>
        <p15:guide id="2" pos="32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A9"/>
    <a:srgbClr val="009242"/>
    <a:srgbClr val="EA0000"/>
    <a:srgbClr val="81A626"/>
    <a:srgbClr val="9E0000"/>
    <a:srgbClr val="8BB228"/>
    <a:srgbClr val="95C12B"/>
    <a:srgbClr val="6EA92D"/>
    <a:srgbClr val="0B6F3F"/>
    <a:srgbClr val="669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9" autoAdjust="0"/>
    <p:restoredTop sz="98119" autoAdjust="0"/>
  </p:normalViewPr>
  <p:slideViewPr>
    <p:cSldViewPr>
      <p:cViewPr varScale="1">
        <p:scale>
          <a:sx n="147" d="100"/>
          <a:sy n="147" d="100"/>
        </p:scale>
        <p:origin x="780" y="114"/>
      </p:cViewPr>
      <p:guideLst>
        <p:guide orient="horz" pos="1961"/>
        <p:guide pos="32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36" y="-108"/>
      </p:cViewPr>
      <p:guideLst>
        <p:guide orient="horz" pos="2909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23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23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E40DB20-F16E-42E5-9404-EA6516FEAA51}" type="datetimeFigureOut">
              <a:rPr lang="ru-RU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772277"/>
            <a:ext cx="3038604" cy="462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159" y="8772277"/>
            <a:ext cx="3038604" cy="462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65F708F-6581-4988-ABA1-EAD2782F45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039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23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23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5DCB7B-5AF5-4897-AD46-2234D7005368}" type="datetimeFigureOut">
              <a:rPr lang="ru-RU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0715" y="4388357"/>
            <a:ext cx="5608975" cy="4154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772277"/>
            <a:ext cx="3038604" cy="462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159" y="8772277"/>
            <a:ext cx="3038604" cy="462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667E993-EA8C-4A1E-94D1-DF2E48F37A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841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6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8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69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2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40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5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0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8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7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75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8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7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75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8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11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43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815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42" indent="0">
              <a:buNone/>
              <a:defRPr sz="1200"/>
            </a:lvl2pPr>
            <a:lvl3pPr marL="914288" indent="0">
              <a:buNone/>
              <a:defRPr sz="1000"/>
            </a:lvl3pPr>
            <a:lvl4pPr marL="1371430" indent="0">
              <a:buNone/>
              <a:defRPr sz="900"/>
            </a:lvl4pPr>
            <a:lvl5pPr marL="1828574" indent="0">
              <a:buNone/>
              <a:defRPr sz="900"/>
            </a:lvl5pPr>
            <a:lvl6pPr marL="2285715" indent="0">
              <a:buNone/>
              <a:defRPr sz="900"/>
            </a:lvl6pPr>
            <a:lvl7pPr marL="2742857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42" indent="0">
              <a:buNone/>
              <a:defRPr sz="2800"/>
            </a:lvl2pPr>
            <a:lvl3pPr marL="914288" indent="0">
              <a:buNone/>
              <a:defRPr sz="2400"/>
            </a:lvl3pPr>
            <a:lvl4pPr marL="1371430" indent="0">
              <a:buNone/>
              <a:defRPr sz="2000"/>
            </a:lvl4pPr>
            <a:lvl5pPr marL="1828574" indent="0">
              <a:buNone/>
              <a:defRPr sz="2000"/>
            </a:lvl5pPr>
            <a:lvl6pPr marL="2285715" indent="0">
              <a:buNone/>
              <a:defRPr sz="2000"/>
            </a:lvl6pPr>
            <a:lvl7pPr marL="2742857" indent="0">
              <a:buNone/>
              <a:defRPr sz="2000"/>
            </a:lvl7pPr>
            <a:lvl8pPr marL="3200000" indent="0">
              <a:buNone/>
              <a:defRPr sz="2000"/>
            </a:lvl8pPr>
            <a:lvl9pPr marL="3657143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42" indent="0">
              <a:buNone/>
              <a:defRPr sz="1200"/>
            </a:lvl2pPr>
            <a:lvl3pPr marL="914288" indent="0">
              <a:buNone/>
              <a:defRPr sz="1000"/>
            </a:lvl3pPr>
            <a:lvl4pPr marL="1371430" indent="0">
              <a:buNone/>
              <a:defRPr sz="900"/>
            </a:lvl4pPr>
            <a:lvl5pPr marL="1828574" indent="0">
              <a:buNone/>
              <a:defRPr sz="900"/>
            </a:lvl5pPr>
            <a:lvl6pPr marL="2285715" indent="0">
              <a:buNone/>
              <a:defRPr sz="900"/>
            </a:lvl6pPr>
            <a:lvl7pPr marL="2742857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2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9"/>
            <a:ext cx="2133600" cy="27384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13.02.2018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9"/>
            <a:ext cx="2895600" cy="27384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9"/>
            <a:ext cx="2133600" cy="27384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940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</p:sldLayoutIdLst>
  <p:txStyles>
    <p:titleStyle>
      <a:lvl1pPr algn="ctr" defTabSz="91428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7" indent="-342857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9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8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0" indent="-228570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4" indent="-228570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5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0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3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5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gi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81" y="192094"/>
            <a:ext cx="573074" cy="682811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43587" y="276013"/>
            <a:ext cx="7128792" cy="400099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ahoma ??????????" charset="0"/>
                <a:ea typeface="Tahoma ??????????" charset="0"/>
                <a:cs typeface="Tahoma ??????????" charset="0"/>
              </a:rPr>
              <a:t>КОМПЛЕКСНОЕ РАЗВИТИЕ МОНОГОРОДОВ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2761173"/>
            <a:ext cx="2520279" cy="22467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моногорода</a:t>
            </a:r>
            <a:endParaRPr lang="ru-RU" sz="1400" dirty="0">
              <a:solidFill>
                <a:prstClr val="black"/>
              </a:solidFill>
            </a:endParaRPr>
          </a:p>
          <a:p>
            <a:pPr algn="ctr"/>
            <a:r>
              <a:rPr lang="ru-RU" sz="1400" b="1" dirty="0" smtClean="0">
                <a:solidFill>
                  <a:prstClr val="black"/>
                </a:solidFill>
              </a:rPr>
              <a:t>с наиболее сложным </a:t>
            </a:r>
            <a:r>
              <a:rPr lang="ru-RU" sz="1400" dirty="0" smtClean="0">
                <a:solidFill>
                  <a:prstClr val="black"/>
                </a:solidFill>
              </a:rPr>
              <a:t>социально-экономическим положением</a:t>
            </a:r>
          </a:p>
          <a:p>
            <a:pPr algn="ctr"/>
            <a:endParaRPr lang="ru-RU" sz="1400" dirty="0" smtClean="0">
              <a:solidFill>
                <a:prstClr val="black"/>
              </a:solidFill>
            </a:endParaRP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В России: </a:t>
            </a:r>
            <a:r>
              <a:rPr lang="ru-RU" sz="1400" b="1" dirty="0" smtClean="0">
                <a:solidFill>
                  <a:prstClr val="black"/>
                </a:solidFill>
              </a:rPr>
              <a:t>100</a:t>
            </a:r>
            <a:r>
              <a:rPr lang="ru-RU" sz="1400" dirty="0" smtClean="0">
                <a:solidFill>
                  <a:prstClr val="black"/>
                </a:solidFill>
              </a:rPr>
              <a:t> моногородов</a:t>
            </a:r>
          </a:p>
          <a:p>
            <a:pPr algn="ctr"/>
            <a:endParaRPr lang="ru-RU" sz="1400" dirty="0">
              <a:solidFill>
                <a:prstClr val="black"/>
              </a:solidFill>
            </a:endParaRPr>
          </a:p>
          <a:p>
            <a:pPr algn="ctr"/>
            <a:endParaRPr lang="ru-RU" sz="1400" dirty="0" smtClean="0">
              <a:solidFill>
                <a:prstClr val="black"/>
              </a:solidFill>
            </a:endParaRPr>
          </a:p>
          <a:p>
            <a:pPr algn="ctr"/>
            <a:endParaRPr lang="ru-RU" sz="1400" dirty="0">
              <a:solidFill>
                <a:prstClr val="black"/>
              </a:solidFill>
            </a:endParaRPr>
          </a:p>
          <a:p>
            <a:pPr algn="ctr"/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96263" y="2787774"/>
            <a:ext cx="2708946" cy="21544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</a:rPr>
              <a:t>м</a:t>
            </a:r>
            <a:r>
              <a:rPr lang="ru-RU" sz="1400" dirty="0" smtClean="0">
                <a:solidFill>
                  <a:prstClr val="black"/>
                </a:solidFill>
              </a:rPr>
              <a:t>оногорода,</a:t>
            </a:r>
          </a:p>
          <a:p>
            <a:pPr algn="ctr"/>
            <a:r>
              <a:rPr lang="ru-RU" sz="1400" b="1" dirty="0" smtClean="0">
                <a:solidFill>
                  <a:prstClr val="black"/>
                </a:solidFill>
              </a:rPr>
              <a:t>имеющие риски </a:t>
            </a:r>
            <a:r>
              <a:rPr lang="ru-RU" sz="1400" b="1" dirty="0">
                <a:solidFill>
                  <a:prstClr val="black"/>
                </a:solidFill>
              </a:rPr>
              <a:t>ухудшения </a:t>
            </a:r>
            <a:r>
              <a:rPr lang="ru-RU" sz="1400" dirty="0">
                <a:solidFill>
                  <a:prstClr val="black"/>
                </a:solidFill>
              </a:rPr>
              <a:t>социально-экономического </a:t>
            </a:r>
            <a:r>
              <a:rPr lang="ru-RU" sz="1400" dirty="0" smtClean="0">
                <a:solidFill>
                  <a:prstClr val="black"/>
                </a:solidFill>
              </a:rPr>
              <a:t>положения</a:t>
            </a:r>
          </a:p>
          <a:p>
            <a:pPr algn="ctr"/>
            <a:endParaRPr lang="ru-RU" sz="1400" dirty="0">
              <a:solidFill>
                <a:prstClr val="black"/>
              </a:solidFill>
            </a:endParaRPr>
          </a:p>
          <a:p>
            <a:pPr algn="ctr"/>
            <a:r>
              <a:rPr lang="ru-RU" sz="1400" dirty="0">
                <a:solidFill>
                  <a:prstClr val="black"/>
                </a:solidFill>
              </a:rPr>
              <a:t>В России: </a:t>
            </a:r>
            <a:r>
              <a:rPr lang="ru-RU" sz="1400" b="1" dirty="0" smtClean="0">
                <a:solidFill>
                  <a:prstClr val="black"/>
                </a:solidFill>
              </a:rPr>
              <a:t>148</a:t>
            </a:r>
            <a:r>
              <a:rPr lang="ru-RU" sz="1400" dirty="0" smtClean="0">
                <a:solidFill>
                  <a:prstClr val="black"/>
                </a:solidFill>
              </a:rPr>
              <a:t> моногородов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В </a:t>
            </a:r>
            <a:r>
              <a:rPr lang="ru-RU" sz="1400" dirty="0">
                <a:solidFill>
                  <a:prstClr val="black"/>
                </a:solidFill>
              </a:rPr>
              <a:t>Новосибирской </a:t>
            </a:r>
            <a:r>
              <a:rPr lang="ru-RU" sz="1400" dirty="0" smtClean="0">
                <a:solidFill>
                  <a:prstClr val="black"/>
                </a:solidFill>
              </a:rPr>
              <a:t>области:</a:t>
            </a:r>
          </a:p>
          <a:p>
            <a:pPr algn="ctr"/>
            <a:r>
              <a:rPr lang="ru-RU" sz="1800" b="1" dirty="0" smtClean="0">
                <a:solidFill>
                  <a:prstClr val="black"/>
                </a:solidFill>
              </a:rPr>
              <a:t>  </a:t>
            </a:r>
          </a:p>
          <a:p>
            <a:pPr algn="ctr"/>
            <a:r>
              <a:rPr lang="ru-RU" sz="1800" b="1" dirty="0" smtClean="0">
                <a:solidFill>
                  <a:prstClr val="black"/>
                </a:solidFill>
              </a:rPr>
              <a:t> р.п</a:t>
            </a:r>
            <a:r>
              <a:rPr lang="ru-RU" sz="1800" b="1" dirty="0">
                <a:solidFill>
                  <a:prstClr val="black"/>
                </a:solidFill>
              </a:rPr>
              <a:t>. </a:t>
            </a:r>
            <a:r>
              <a:rPr lang="ru-RU" sz="1800" b="1" dirty="0" smtClean="0">
                <a:solidFill>
                  <a:prstClr val="black"/>
                </a:solidFill>
              </a:rPr>
              <a:t>Линево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11846" y="2761173"/>
            <a:ext cx="2580634" cy="21544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моногорода</a:t>
            </a:r>
            <a:endParaRPr lang="ru-RU" sz="1400" dirty="0">
              <a:solidFill>
                <a:prstClr val="black"/>
              </a:solidFill>
            </a:endParaRPr>
          </a:p>
          <a:p>
            <a:pPr algn="ctr"/>
            <a:r>
              <a:rPr lang="ru-RU" sz="1400" b="1" dirty="0" smtClean="0">
                <a:solidFill>
                  <a:prstClr val="black"/>
                </a:solidFill>
              </a:rPr>
              <a:t>со стабильной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социально-экономической ситуацией</a:t>
            </a:r>
          </a:p>
          <a:p>
            <a:pPr algn="ctr"/>
            <a:endParaRPr lang="ru-RU" sz="1400" dirty="0">
              <a:solidFill>
                <a:prstClr val="black"/>
              </a:solidFill>
            </a:endParaRP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В России: </a:t>
            </a:r>
            <a:r>
              <a:rPr lang="ru-RU" sz="1400" b="1" dirty="0" smtClean="0">
                <a:solidFill>
                  <a:prstClr val="black"/>
                </a:solidFill>
              </a:rPr>
              <a:t>71</a:t>
            </a:r>
            <a:r>
              <a:rPr lang="ru-RU" sz="1400" dirty="0" smtClean="0">
                <a:solidFill>
                  <a:prstClr val="black"/>
                </a:solidFill>
              </a:rPr>
              <a:t> моногород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В Новосибирской области:</a:t>
            </a:r>
          </a:p>
          <a:p>
            <a:pPr algn="ctr"/>
            <a:r>
              <a:rPr lang="ru-RU" sz="1800" b="1" dirty="0" smtClean="0">
                <a:solidFill>
                  <a:prstClr val="black"/>
                </a:solidFill>
              </a:rPr>
              <a:t>    </a:t>
            </a:r>
          </a:p>
          <a:p>
            <a:pPr algn="ctr"/>
            <a:r>
              <a:rPr lang="ru-RU" sz="1800" b="1" dirty="0" smtClean="0">
                <a:solidFill>
                  <a:prstClr val="black"/>
                </a:solidFill>
              </a:rPr>
              <a:t>р.п. Горный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506" y="1447717"/>
            <a:ext cx="1080581" cy="88047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450" y="1505876"/>
            <a:ext cx="1068269" cy="87464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491630"/>
            <a:ext cx="1072648" cy="89964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5893" y="228451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9E0000"/>
                </a:solidFill>
              </a:rPr>
              <a:t>1 категория</a:t>
            </a:r>
            <a:endParaRPr lang="ru-RU" dirty="0">
              <a:solidFill>
                <a:srgbClr val="9E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568" y="814522"/>
            <a:ext cx="792387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Распоряжением Правительства РФ от 29.07.2014  № 1398-р утвержден перечень монопрофильных муниципальных образований Российской Федерации (моногородов)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9E0000"/>
                </a:solidFill>
                <a:latin typeface="Trebuchet MS"/>
              </a:rPr>
              <a:t>61 субъект РФ               319 моногородов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51919" y="228451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9E0000"/>
                </a:solidFill>
              </a:rPr>
              <a:t>2 категория</a:t>
            </a:r>
            <a:endParaRPr lang="ru-RU" dirty="0">
              <a:solidFill>
                <a:srgbClr val="9E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80291" y="227673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9E0000"/>
                </a:solidFill>
              </a:rPr>
              <a:t>3 категория</a:t>
            </a:r>
            <a:endParaRPr lang="ru-RU" dirty="0">
              <a:solidFill>
                <a:srgbClr val="9E0000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0271" y="4360513"/>
            <a:ext cx="487722" cy="57307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7355" y="4430700"/>
            <a:ext cx="414564" cy="481626"/>
          </a:xfrm>
          <a:prstGeom prst="rect">
            <a:avLst/>
          </a:prstGeom>
        </p:spPr>
      </p:pic>
      <p:sp>
        <p:nvSpPr>
          <p:cNvPr id="2" name="Стрелка вправо 1"/>
          <p:cNvSpPr/>
          <p:nvPr/>
        </p:nvSpPr>
        <p:spPr>
          <a:xfrm>
            <a:off x="4355976" y="1275606"/>
            <a:ext cx="432048" cy="144016"/>
          </a:xfrm>
          <a:prstGeom prst="rightArrow">
            <a:avLst/>
          </a:prstGeom>
          <a:solidFill>
            <a:srgbClr val="00A0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673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63" y="123478"/>
            <a:ext cx="573074" cy="682811"/>
          </a:xfrm>
          <a:prstGeom prst="rect">
            <a:avLst/>
          </a:prstGeom>
        </p:spPr>
      </p:pic>
      <p:sp>
        <p:nvSpPr>
          <p:cNvPr id="5" name="Заголовок 5"/>
          <p:cNvSpPr>
            <a:spLocks noGrp="1"/>
          </p:cNvSpPr>
          <p:nvPr>
            <p:ph type="title"/>
          </p:nvPr>
        </p:nvSpPr>
        <p:spPr>
          <a:xfrm>
            <a:off x="827584" y="195486"/>
            <a:ext cx="7416824" cy="400099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algn="l"/>
            <a:r>
              <a:rPr lang="ru-RU" sz="2000" dirty="0" smtClean="0">
                <a:solidFill>
                  <a:srgbClr val="000000"/>
                </a:solidFill>
                <a:latin typeface="Tahoma ??????????" charset="0"/>
                <a:ea typeface="Tahoma ??????????" charset="0"/>
                <a:cs typeface="Tahoma ??????????" charset="0"/>
              </a:rPr>
              <a:t>ТОСЭР В МОНОГОРОДАХ</a:t>
            </a:r>
            <a:endParaRPr lang="ru-RU" sz="2000" dirty="0">
              <a:solidFill>
                <a:srgbClr val="000000"/>
              </a:solidFill>
              <a:latin typeface="Tahoma ??????????" charset="0"/>
              <a:ea typeface="Tahoma ??????????" charset="0"/>
              <a:cs typeface="Tahoma ??????????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915566"/>
            <a:ext cx="7920880" cy="830997"/>
          </a:xfrm>
          <a:prstGeom prst="rect">
            <a:avLst/>
          </a:prstGeom>
          <a:noFill/>
          <a:ln w="158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С</a:t>
            </a:r>
            <a:r>
              <a:rPr lang="ru-RU" sz="1200" b="1" dirty="0" smtClean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 июня 2017 года </a:t>
            </a:r>
            <a:r>
              <a:rPr lang="ru-RU" sz="1200" dirty="0" smtClean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изменениями</a:t>
            </a:r>
            <a:r>
              <a:rPr lang="ru-RU" sz="1200" b="1" dirty="0" smtClean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 </a:t>
            </a:r>
            <a:r>
              <a:rPr lang="ru-RU" sz="1200" dirty="0" smtClean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в постановление </a:t>
            </a:r>
            <a:r>
              <a:rPr lang="ru-RU" sz="1200" dirty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Правительства РФ от 22.06.2015 № 614 «Об особенностях создания территорий опережающего социально-экономического развития на территориях монопрофильных муниципальных образований РФ»  </a:t>
            </a:r>
            <a:r>
              <a:rPr lang="ru-RU" sz="1200" b="1" dirty="0" smtClean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введена </a:t>
            </a:r>
            <a:r>
              <a:rPr lang="ru-RU" sz="1200" b="1" dirty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возможность </a:t>
            </a:r>
            <a:r>
              <a:rPr lang="ru-RU" sz="1200" b="1" dirty="0" smtClean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создания ТОСЭР </a:t>
            </a:r>
            <a:r>
              <a:rPr lang="ru-RU" sz="1200" b="1" dirty="0">
                <a:solidFill>
                  <a:srgbClr val="1F497D"/>
                </a:solidFill>
                <a:latin typeface="Tahoma" panose="020B0604030504040204" pitchFamily="34" charset="0"/>
                <a:ea typeface="PingFang SC Regular" charset="0"/>
                <a:cs typeface="Tahoma" panose="020B0604030504040204" pitchFamily="34" charset="0"/>
                <a:sym typeface="Gill Sans" charset="0"/>
              </a:rPr>
              <a:t>для 2 и 3 категории моногородов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81553" y="2058402"/>
            <a:ext cx="3250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rgbClr val="1F497D">
                    <a:lumMod val="75000"/>
                  </a:srgbClr>
                </a:solidFill>
              </a:rPr>
              <a:t>Новосибирская область</a:t>
            </a:r>
            <a:endParaRPr lang="ru-RU" sz="18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3057" y="2067694"/>
            <a:ext cx="3250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rgbClr val="1F497D">
                    <a:lumMod val="75000"/>
                  </a:srgbClr>
                </a:solidFill>
              </a:rPr>
              <a:t>Российская Федерация</a:t>
            </a:r>
            <a:endParaRPr lang="ru-RU" sz="18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20" name="Стрелка вверх 19"/>
          <p:cNvSpPr/>
          <p:nvPr/>
        </p:nvSpPr>
        <p:spPr>
          <a:xfrm flipV="1">
            <a:off x="1960428" y="2575575"/>
            <a:ext cx="523340" cy="331245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5536" y="3100860"/>
            <a:ext cx="3960440" cy="1938992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mtClean="0">
                <a:solidFill>
                  <a:prstClr val="black"/>
                </a:solidFill>
              </a:rPr>
              <a:t>на </a:t>
            </a:r>
            <a:r>
              <a:rPr lang="ru-RU" b="1" smtClean="0">
                <a:solidFill>
                  <a:prstClr val="black"/>
                </a:solidFill>
              </a:rPr>
              <a:t>06.02.2018</a:t>
            </a:r>
            <a:endParaRPr lang="ru-RU" b="1" dirty="0" smtClean="0">
              <a:solidFill>
                <a:prstClr val="black"/>
              </a:solidFill>
            </a:endParaRPr>
          </a:p>
          <a:p>
            <a:r>
              <a:rPr lang="ru-RU" b="1" dirty="0" smtClean="0">
                <a:solidFill>
                  <a:prstClr val="black"/>
                </a:solidFill>
              </a:rPr>
              <a:t>                         </a:t>
            </a:r>
            <a:r>
              <a:rPr lang="ru-RU" sz="1800" dirty="0" smtClean="0">
                <a:solidFill>
                  <a:prstClr val="black"/>
                </a:solidFill>
              </a:rPr>
              <a:t>26  </a:t>
            </a:r>
            <a:r>
              <a:rPr lang="ru-RU" sz="1800" b="1" dirty="0" smtClean="0">
                <a:solidFill>
                  <a:prstClr val="black"/>
                </a:solidFill>
              </a:rPr>
              <a:t>-  </a:t>
            </a:r>
            <a:r>
              <a:rPr lang="ru-RU" sz="1800" dirty="0" smtClean="0">
                <a:solidFill>
                  <a:prstClr val="black"/>
                </a:solidFill>
              </a:rPr>
              <a:t>1 категории</a:t>
            </a:r>
          </a:p>
          <a:p>
            <a:r>
              <a:rPr lang="ru-RU" b="1" dirty="0" smtClean="0">
                <a:solidFill>
                  <a:prstClr val="black"/>
                </a:solidFill>
              </a:rPr>
              <a:t>37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b="1" dirty="0" smtClean="0">
                <a:solidFill>
                  <a:srgbClr val="9E0000"/>
                </a:solidFill>
              </a:rPr>
              <a:t>ТОСЭР-        </a:t>
            </a:r>
            <a:r>
              <a:rPr lang="ru-RU" sz="1800" dirty="0" smtClean="0">
                <a:solidFill>
                  <a:prstClr val="black"/>
                </a:solidFill>
              </a:rPr>
              <a:t>6  </a:t>
            </a:r>
            <a:r>
              <a:rPr lang="ru-RU" sz="1800" dirty="0">
                <a:solidFill>
                  <a:prstClr val="black"/>
                </a:solidFill>
              </a:rPr>
              <a:t>-  2 категории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</a:rPr>
              <a:t>                        </a:t>
            </a:r>
            <a:r>
              <a:rPr lang="ru-RU" sz="1800" dirty="0" smtClean="0">
                <a:solidFill>
                  <a:prstClr val="black"/>
                </a:solidFill>
              </a:rPr>
              <a:t>5  -  3 категории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</a:rPr>
              <a:t>105</a:t>
            </a:r>
            <a:r>
              <a:rPr lang="ru-RU" dirty="0" smtClean="0">
                <a:solidFill>
                  <a:prstClr val="black"/>
                </a:solidFill>
              </a:rPr>
              <a:t> резидентов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в </a:t>
            </a:r>
            <a:r>
              <a:rPr lang="ru-RU" b="1" dirty="0" smtClean="0">
                <a:solidFill>
                  <a:prstClr val="black"/>
                </a:solidFill>
              </a:rPr>
              <a:t>30</a:t>
            </a:r>
            <a:r>
              <a:rPr lang="ru-RU" dirty="0" smtClean="0">
                <a:solidFill>
                  <a:prstClr val="black"/>
                </a:solidFill>
              </a:rPr>
              <a:t> субъектах РФ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3133293"/>
            <a:ext cx="2192336" cy="150810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 err="1"/>
              <a:t>р.п</a:t>
            </a:r>
            <a:r>
              <a:rPr lang="ru-RU" sz="1200" b="1" dirty="0"/>
              <a:t>. </a:t>
            </a:r>
            <a:r>
              <a:rPr lang="ru-RU" sz="1200" b="1" dirty="0" smtClean="0"/>
              <a:t>Линево</a:t>
            </a:r>
          </a:p>
          <a:p>
            <a:pPr lvl="0"/>
            <a:endParaRPr lang="ru-RU" sz="1000" dirty="0"/>
          </a:p>
          <a:p>
            <a:pPr lvl="0"/>
            <a:r>
              <a:rPr lang="ru-RU" sz="1000" b="1" dirty="0"/>
              <a:t>ОКТЯБРЬ 2017</a:t>
            </a:r>
            <a:r>
              <a:rPr lang="ru-RU" sz="1000" dirty="0"/>
              <a:t> </a:t>
            </a:r>
            <a:r>
              <a:rPr lang="ru-RU" sz="1000" dirty="0" smtClean="0"/>
              <a:t>- ПОДАНА </a:t>
            </a:r>
            <a:r>
              <a:rPr lang="ru-RU" sz="1000" dirty="0"/>
              <a:t>ЗАЯВКА В МЭР </a:t>
            </a:r>
            <a:r>
              <a:rPr lang="ru-RU" sz="1000" dirty="0" smtClean="0"/>
              <a:t>РФ </a:t>
            </a:r>
            <a:r>
              <a:rPr lang="ru-RU" sz="1000" dirty="0"/>
              <a:t>НА </a:t>
            </a:r>
            <a:r>
              <a:rPr lang="ru-RU" sz="1000" smtClean="0"/>
              <a:t>ПРИСВОЕНИЕ СТАТУСА </a:t>
            </a:r>
            <a:r>
              <a:rPr lang="ru-RU" sz="1000" dirty="0"/>
              <a:t>ТОСЭР </a:t>
            </a:r>
            <a:endParaRPr lang="ru-RU" sz="1000" dirty="0" smtClean="0"/>
          </a:p>
          <a:p>
            <a:pPr lvl="0"/>
            <a:endParaRPr lang="ru-RU" sz="1000" dirty="0"/>
          </a:p>
          <a:p>
            <a:pPr lvl="0"/>
            <a:r>
              <a:rPr lang="ru-RU" sz="1000" b="1" dirty="0"/>
              <a:t>НОЯБРЬ 2017 </a:t>
            </a:r>
            <a:r>
              <a:rPr lang="ru-RU" sz="1000" dirty="0" smtClean="0"/>
              <a:t>- ЗАЯВКА </a:t>
            </a:r>
            <a:r>
              <a:rPr lang="ru-RU" sz="1000" dirty="0"/>
              <a:t>ОДОБРЕНА СПЕЦИАЛЬНОЙ КОМИССИЕЙ ПРИ МЭР </a:t>
            </a:r>
            <a:r>
              <a:rPr lang="ru-RU" sz="1000" dirty="0" smtClean="0"/>
              <a:t>РФ</a:t>
            </a:r>
            <a:endParaRPr lang="ru-RU" sz="1000" dirty="0"/>
          </a:p>
        </p:txBody>
      </p:sp>
      <p:sp>
        <p:nvSpPr>
          <p:cNvPr id="14" name="Стрелка вверх 13"/>
          <p:cNvSpPr/>
          <p:nvPr/>
        </p:nvSpPr>
        <p:spPr>
          <a:xfrm flipV="1">
            <a:off x="6583845" y="2555068"/>
            <a:ext cx="523340" cy="331245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76256" y="3133292"/>
            <a:ext cx="2088232" cy="150810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 err="1"/>
              <a:t>р.п</a:t>
            </a:r>
            <a:r>
              <a:rPr lang="ru-RU" sz="1200" b="1" dirty="0"/>
              <a:t>. </a:t>
            </a:r>
            <a:r>
              <a:rPr lang="ru-RU" sz="1200" b="1" dirty="0" smtClean="0"/>
              <a:t>Горный</a:t>
            </a:r>
          </a:p>
          <a:p>
            <a:pPr lvl="0"/>
            <a:endParaRPr lang="ru-RU" sz="1000" dirty="0"/>
          </a:p>
          <a:p>
            <a:pPr lvl="0"/>
            <a:r>
              <a:rPr lang="ru-RU" sz="1000" b="1" dirty="0"/>
              <a:t>ЯНВАРЬ 2018 </a:t>
            </a:r>
            <a:r>
              <a:rPr lang="ru-RU" sz="1000" b="1" dirty="0" smtClean="0"/>
              <a:t>-  </a:t>
            </a:r>
            <a:r>
              <a:rPr lang="ru-RU" sz="1000" dirty="0" smtClean="0"/>
              <a:t>ПОДГОТОВЛЕНА </a:t>
            </a:r>
            <a:r>
              <a:rPr lang="ru-RU" sz="1000" dirty="0"/>
              <a:t>ЗАЯВКА НА </a:t>
            </a:r>
            <a:r>
              <a:rPr lang="ru-RU" sz="1000" dirty="0" smtClean="0"/>
              <a:t>ПРИСВОЕНИЕ </a:t>
            </a:r>
            <a:r>
              <a:rPr lang="ru-RU" sz="1000" dirty="0"/>
              <a:t>СТАТУСА ТОСЭР</a:t>
            </a:r>
          </a:p>
          <a:p>
            <a:pPr lvl="0"/>
            <a:endParaRPr lang="ru-RU" sz="1000" dirty="0"/>
          </a:p>
          <a:p>
            <a:pPr lvl="0"/>
            <a:r>
              <a:rPr lang="ru-RU" sz="1000" b="1" dirty="0"/>
              <a:t>ФЕВРАЛЬ 2018</a:t>
            </a:r>
            <a:r>
              <a:rPr lang="ru-RU" sz="1000" dirty="0"/>
              <a:t> - ПОДАЧА ЗАЯВКИ В МЭР </a:t>
            </a:r>
            <a:r>
              <a:rPr lang="ru-RU" sz="1000" dirty="0" smtClean="0"/>
              <a:t>РФ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V="1">
            <a:off x="1943320" y="3647307"/>
            <a:ext cx="235308" cy="144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960428" y="3939902"/>
            <a:ext cx="3073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960428" y="4070356"/>
            <a:ext cx="261670" cy="1575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16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nso.ru/default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0009"/>
            <a:ext cx="571500" cy="68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99593" y="227435"/>
            <a:ext cx="7416824" cy="400099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ahoma ??????????" charset="0"/>
                <a:ea typeface="Tahoma ??????????" charset="0"/>
                <a:cs typeface="Tahoma ??????????" charset="0"/>
              </a:rPr>
              <a:t>КОМПЛЕКСНОЕ РАЗВИТИЕ МОНОГОРОДОВ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43" y="1639913"/>
            <a:ext cx="486054" cy="571797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871131" y="1639913"/>
            <a:ext cx="42769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рабочий поселок Горный </a:t>
            </a:r>
            <a:r>
              <a:rPr lang="ru-RU" sz="1200" b="1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Тогучинского</a:t>
            </a:r>
            <a:r>
              <a:rPr lang="ru-RU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района</a:t>
            </a:r>
            <a:endParaRPr lang="ru-RU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347" y="1851670"/>
            <a:ext cx="1381125" cy="164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872388" y="1855937"/>
            <a:ext cx="60758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 категория – со стабильной социально-экономической ситуацией)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1904" y="2518095"/>
            <a:ext cx="5198208" cy="156966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Цели и задачи до 2025 </a:t>
            </a:r>
            <a:r>
              <a:rPr lang="ru-RU" sz="12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рисвоение </a:t>
            </a: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статуса 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ТОСЭР.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ривлечение инвесторов.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оздание инфраструктуры с ФРМ.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оздание новых рабочих мест.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нижение </a:t>
            </a: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зависимости 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 градообразующих </a:t>
            </a:r>
            <a:r>
              <a:rPr lang="ru-RU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предприятий.</a:t>
            </a:r>
            <a:endParaRPr lang="ru-RU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 rot="16200000">
            <a:off x="5992664" y="3019819"/>
            <a:ext cx="254121" cy="615055"/>
          </a:xfrm>
          <a:prstGeom prst="downArrow">
            <a:avLst/>
          </a:prstGeom>
          <a:solidFill>
            <a:schemeClr val="tx2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35" tIns="18368" rIns="36735" bIns="18368" rtlCol="0" anchor="ctr"/>
          <a:lstStyle/>
          <a:p>
            <a:pPr algn="ctr"/>
            <a:endParaRPr lang="ru-RU" sz="394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588224" y="2643758"/>
            <a:ext cx="22733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ru-RU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ru-RU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Снятие </a:t>
            </a:r>
            <a:r>
              <a:rPr lang="ru-RU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статуса </a:t>
            </a:r>
            <a:endParaRPr lang="ru-RU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</a:pPr>
            <a:r>
              <a:rPr lang="ru-RU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моногорода</a:t>
            </a:r>
            <a:endParaRPr lang="ru-RU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Picture 2" descr="C:\Users\aak\Downloads\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81" y="1003716"/>
            <a:ext cx="416778" cy="48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 descr="D:\UserData\vnan\Рабочий стол\logo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687" y="1120687"/>
            <a:ext cx="1381785" cy="28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877216" y="1021022"/>
            <a:ext cx="50225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рабочий поселок Линево </a:t>
            </a:r>
            <a:r>
              <a:rPr lang="ru-RU" sz="1200" b="1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Искитимского</a:t>
            </a:r>
            <a:r>
              <a:rPr lang="ru-RU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района</a:t>
            </a:r>
            <a:endParaRPr lang="ru-RU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87675" y="1206187"/>
            <a:ext cx="61386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 категория – имеются риски ухудшения социально-экономического положения) </a:t>
            </a:r>
          </a:p>
        </p:txBody>
      </p:sp>
    </p:spTree>
    <p:extLst>
      <p:ext uri="{BB962C8B-B14F-4D97-AF65-F5344CB8AC3E}">
        <p14:creationId xmlns:p14="http://schemas.microsoft.com/office/powerpoint/2010/main" val="14273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19345</TotalTime>
  <Words>262</Words>
  <Application>Microsoft Office PowerPoint</Application>
  <PresentationFormat>Экран (16:9)</PresentationFormat>
  <Paragraphs>62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</vt:lpstr>
      <vt:lpstr>Calibri</vt:lpstr>
      <vt:lpstr>Gill Sans</vt:lpstr>
      <vt:lpstr>PingFang SC Regular</vt:lpstr>
      <vt:lpstr>Tahoma</vt:lpstr>
      <vt:lpstr>Tahoma ??????????</vt:lpstr>
      <vt:lpstr>Trebuchet MS</vt:lpstr>
      <vt:lpstr>Тема Office</vt:lpstr>
      <vt:lpstr>КОМПЛЕКСНОЕ РАЗВИТИЕ МОНОГОРОДОВ</vt:lpstr>
      <vt:lpstr>ТОСЭР В МОНОГОРОДАХ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Лада</dc:creator>
  <cp:lastModifiedBy>Дядченко Антон Николаевич</cp:lastModifiedBy>
  <cp:revision>1528</cp:revision>
  <cp:lastPrinted>2018-02-09T04:54:47Z</cp:lastPrinted>
  <dcterms:created xsi:type="dcterms:W3CDTF">2009-04-22T03:24:40Z</dcterms:created>
  <dcterms:modified xsi:type="dcterms:W3CDTF">2018-02-13T05:55:33Z</dcterms:modified>
</cp:coreProperties>
</file>