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8" r:id="rId2"/>
    <p:sldMasterId id="2147483731" r:id="rId3"/>
    <p:sldMasterId id="2147483744" r:id="rId4"/>
    <p:sldMasterId id="2147483793" r:id="rId5"/>
  </p:sldMasterIdLst>
  <p:notesMasterIdLst>
    <p:notesMasterId r:id="rId15"/>
  </p:notesMasterIdLst>
  <p:sldIdLst>
    <p:sldId id="296" r:id="rId6"/>
    <p:sldId id="339" r:id="rId7"/>
    <p:sldId id="349" r:id="rId8"/>
    <p:sldId id="353" r:id="rId9"/>
    <p:sldId id="354" r:id="rId10"/>
    <p:sldId id="350" r:id="rId11"/>
    <p:sldId id="351" r:id="rId12"/>
    <p:sldId id="352" r:id="rId13"/>
    <p:sldId id="316" r:id="rId14"/>
  </p:sldIdLst>
  <p:sldSz cx="12192000" cy="6858000"/>
  <p:notesSz cx="6797675" cy="9926638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7593" autoAdjust="0"/>
  </p:normalViewPr>
  <p:slideViewPr>
    <p:cSldViewPr>
      <p:cViewPr varScale="1">
        <p:scale>
          <a:sx n="112" d="100"/>
          <a:sy n="112" d="100"/>
        </p:scale>
        <p:origin x="51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99CC1921-DF74-4DB5-8516-FEE78A013266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ED24B878-6DFB-4618-B68C-9AE072238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just" eaLnBrk="1" hangingPunct="1"/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55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310" indent="-284350" defTabSz="92255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399" indent="-227480" defTabSz="9225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359" indent="-227480" defTabSz="9225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319" indent="-227480" defTabSz="9225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278" indent="-227480" defTabSz="922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238" indent="-227480" defTabSz="922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2198" indent="-227480" defTabSz="922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8" indent="-227480" defTabSz="922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4D0577-DB28-4D49-9283-790C8DD5D03D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6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just" eaLnBrk="1" hangingPunct="1"/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55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310" indent="-284350" defTabSz="92255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399" indent="-227480" defTabSz="9225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359" indent="-227480" defTabSz="9225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319" indent="-227480" defTabSz="9225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278" indent="-227480" defTabSz="922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238" indent="-227480" defTabSz="922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2198" indent="-227480" defTabSz="922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8" indent="-227480" defTabSz="922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4D0577-DB28-4D49-9283-790C8DD5D03D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77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just" eaLnBrk="1" hangingPunct="1"/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55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310" indent="-284350" defTabSz="92255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399" indent="-227480" defTabSz="92255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359" indent="-227480" defTabSz="92255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319" indent="-227480" defTabSz="92255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278" indent="-227480" defTabSz="922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238" indent="-227480" defTabSz="922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2198" indent="-227480" defTabSz="922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8" indent="-227480" defTabSz="9225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4D0577-DB28-4D49-9283-790C8DD5D03D}" type="slidenum">
              <a:rPr lang="ru-RU" altLang="ru-RU" smtClean="0">
                <a:solidFill>
                  <a:srgbClr val="000000"/>
                </a:solidFill>
              </a:rPr>
              <a:pPr eaLnBrk="1" hangingPunct="1"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495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9310" indent="-2843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7399" indent="-22748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2359" indent="-22748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7319" indent="-22748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227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723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1219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8" indent="-2274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B3C76D-7A79-447C-9AE4-98A0577DF813}" type="slidenum">
              <a:rPr lang="ru-RU" altLang="ru-RU" smtClean="0"/>
              <a:pPr eaLnBrk="1" hangingPunct="1"/>
              <a:t>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7635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9809710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94123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151996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1851540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73366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39266179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9820320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0076126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1411554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11554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290916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57803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642" y="1757803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664146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32777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67603211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24951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694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545761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8432849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11008250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3667" y="1905001"/>
            <a:ext cx="10242551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3666" y="4344989"/>
            <a:ext cx="10242551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878263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298481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675998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8379037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1411554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11554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50885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5261811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57803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642" y="1757803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38130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821662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9827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12313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5833477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08000" y="1411553"/>
            <a:ext cx="11176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12192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063992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625" y="649805"/>
            <a:ext cx="939094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73" y="4344989"/>
            <a:ext cx="9390944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962732" y="2355850"/>
            <a:ext cx="1025348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0" i="1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045217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838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27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1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8827729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69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336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13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4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3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1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9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091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71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1411554"/>
            <a:ext cx="54864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11554"/>
            <a:ext cx="54864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9327104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10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5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5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2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757803"/>
            <a:ext cx="54864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999" y="2174875"/>
            <a:ext cx="54864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642" y="1757803"/>
            <a:ext cx="548935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490632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401007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966348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3544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63731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412876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72548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412876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98528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30189"/>
            <a:ext cx="11176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412876"/>
            <a:ext cx="11176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84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41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png"/><Relationship Id="rId5" Type="http://schemas.openxmlformats.org/officeDocument/2006/relationships/hyperlink" Target="http://www.mjkh.nso.ru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Picture 7"/>
          <p:cNvSpPr>
            <a:spLocks noChangeAspect="1" noChangeArrowheads="1"/>
          </p:cNvSpPr>
          <p:nvPr/>
        </p:nvSpPr>
        <p:spPr bwMode="auto">
          <a:xfrm>
            <a:off x="7175501" y="1557339"/>
            <a:ext cx="3313113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2375442" y="576020"/>
            <a:ext cx="8689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Внедрение целевой модели «Технологическое присоединение к электрическим сетям» </a:t>
            </a:r>
            <a:endParaRPr lang="ru-R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 Новосибирской области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04043" y="589969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000000"/>
                </a:solidFill>
              </a:rPr>
              <a:t>1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78" y="2473140"/>
            <a:ext cx="4813332" cy="3611216"/>
          </a:xfrm>
          <a:prstGeom prst="rect">
            <a:avLst/>
          </a:prstGeom>
        </p:spPr>
      </p:pic>
      <p:pic>
        <p:nvPicPr>
          <p:cNvPr id="5" name="Picture 3" descr="C:\Users\Пётр\Pictures\map НС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6599" y="2677409"/>
            <a:ext cx="3647891" cy="2528501"/>
          </a:xfrm>
          <a:prstGeom prst="rect">
            <a:avLst/>
          </a:prstGeom>
          <a:noFill/>
        </p:spPr>
      </p:pic>
      <p:pic>
        <p:nvPicPr>
          <p:cNvPr id="9" name="Picture 6" descr="http://www.mjkh.nso.ru/default_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8" y="681880"/>
            <a:ext cx="81009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26771" y="3079886"/>
            <a:ext cx="31683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Докладчик </a:t>
            </a:r>
          </a:p>
          <a:p>
            <a:r>
              <a:rPr lang="ru-RU" sz="1600" dirty="0"/>
              <a:t>ВРИО министра ЖКХиЭ НСО </a:t>
            </a:r>
          </a:p>
          <a:p>
            <a:r>
              <a:rPr lang="ru-RU" b="1" dirty="0"/>
              <a:t>Ким Евгений Сергеевич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31821" y="5013176"/>
            <a:ext cx="482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Целевая модель предусматривает,</a:t>
            </a:r>
          </a:p>
          <a:p>
            <a:pPr lvl="0"/>
            <a:r>
              <a:rPr lang="ru-RU" sz="1400" dirty="0" smtClean="0"/>
              <a:t> выполнение 19 показателей по 10 факторам</a:t>
            </a:r>
          </a:p>
          <a:p>
            <a:pPr lvl="0"/>
            <a:endParaRPr lang="ru-RU" sz="1400" b="1" dirty="0" smtClean="0"/>
          </a:p>
          <a:p>
            <a:pPr lvl="0"/>
            <a:r>
              <a:rPr lang="ru-RU" sz="1400" u="sng" dirty="0" smtClean="0"/>
              <a:t>Границы мониторинга</a:t>
            </a:r>
            <a:r>
              <a:rPr lang="ru-RU" sz="1400" dirty="0" smtClean="0"/>
              <a:t>: г. Новосибирск, г. Бердск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07300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63453" y="557681"/>
            <a:ext cx="3240360" cy="1433326"/>
          </a:xfrm>
        </p:spPr>
        <p:txBody>
          <a:bodyPr>
            <a:normAutofit/>
          </a:bodyPr>
          <a:lstStyle/>
          <a:p>
            <a:pPr marL="342900" indent="-342900">
              <a:lnSpc>
                <a:spcPts val="1440"/>
              </a:lnSpc>
            </a:pPr>
            <a:r>
              <a:rPr lang="ru-RU" sz="36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Цель</a:t>
            </a:r>
            <a:br>
              <a:rPr lang="ru-RU" sz="36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3600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достигнута</a:t>
            </a:r>
            <a:r>
              <a:rPr lang="ru-RU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b="1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</a:br>
            <a:endParaRPr lang="ru-RU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9775" y="277355"/>
            <a:ext cx="2664297" cy="3367669"/>
          </a:xfrm>
          <a:noFill/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16016" y="595392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000000"/>
                </a:solidFill>
              </a:rPr>
              <a:t>2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783633" y="5246043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19936" y="467805"/>
            <a:ext cx="56166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Основной целевой показатель – «Технологическое </a:t>
            </a:r>
            <a:r>
              <a:rPr lang="ru-RU" sz="1400" b="1" dirty="0">
                <a:solidFill>
                  <a:srgbClr val="002060"/>
                </a:solidFill>
              </a:rPr>
              <a:t>присоединение к электрическим сетям заявителей (юридических лиц и индивидуальных предпринимателей), с присоединяемой мощностью от 0 до 150 кВт</a:t>
            </a:r>
            <a:r>
              <a:rPr lang="ru-RU" sz="1400" b="1" dirty="0">
                <a:solidFill>
                  <a:srgbClr val="002060"/>
                </a:solidFill>
              </a:rPr>
              <a:t>, в </a:t>
            </a:r>
            <a:r>
              <a:rPr lang="ru-RU" sz="1400" b="1" dirty="0">
                <a:solidFill>
                  <a:srgbClr val="002060"/>
                </a:solidFill>
              </a:rPr>
              <a:t>течение </a:t>
            </a:r>
            <a:r>
              <a:rPr lang="ru-RU" b="1" dirty="0">
                <a:solidFill>
                  <a:srgbClr val="002060"/>
                </a:solidFill>
              </a:rPr>
              <a:t>90 </a:t>
            </a:r>
            <a:r>
              <a:rPr lang="ru-RU" sz="1400" b="1" dirty="0">
                <a:solidFill>
                  <a:srgbClr val="002060"/>
                </a:solidFill>
              </a:rPr>
              <a:t>дней» </a:t>
            </a:r>
            <a:r>
              <a:rPr lang="ru-RU" sz="1400" b="1" dirty="0" smtClean="0">
                <a:solidFill>
                  <a:srgbClr val="002060"/>
                </a:solidFill>
              </a:rPr>
              <a:t>-достигнут </a:t>
            </a:r>
            <a:r>
              <a:rPr lang="ru-RU" sz="1400" b="1" dirty="0">
                <a:solidFill>
                  <a:srgbClr val="002060"/>
                </a:solidFill>
              </a:rPr>
              <a:t>и составил  – </a:t>
            </a:r>
            <a:r>
              <a:rPr lang="ru-RU" b="1" dirty="0">
                <a:solidFill>
                  <a:srgbClr val="002060"/>
                </a:solidFill>
              </a:rPr>
              <a:t>58 </a:t>
            </a:r>
            <a:r>
              <a:rPr lang="ru-RU" sz="1400" b="1" dirty="0">
                <a:solidFill>
                  <a:srgbClr val="002060"/>
                </a:solidFill>
              </a:rPr>
              <a:t>дней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2598938"/>
            <a:ext cx="2392420" cy="15949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722" y="2081422"/>
            <a:ext cx="2484976" cy="16598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63352" y="192833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ea typeface="Times New Roman" panose="02020603050405020304" pitchFamily="18" charset="0"/>
              </a:rPr>
              <a:t> </a:t>
            </a:r>
            <a:r>
              <a:rPr lang="ru-RU" sz="1200" dirty="0">
                <a:ea typeface="Times New Roman" panose="02020603050405020304" pitchFamily="18" charset="0"/>
              </a:rPr>
              <a:t>На сайтах сетевых организаций АО "РЭС« и ФГУП «УЭВ»  доступны все возможности личного кабинета в соответствии с требованиями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56922" y="38543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ea typeface="Times New Roman" panose="02020603050405020304" pitchFamily="18" charset="0"/>
              </a:rPr>
              <a:t>На сайте министерства ЖКХ и энергетики Новосибирской области создан  региональный портал </a:t>
            </a:r>
            <a:r>
              <a:rPr lang="ru-RU" sz="1200" dirty="0"/>
              <a:t>«Подключение к электрическим сетям в Новосибирской области» </a:t>
            </a:r>
            <a:r>
              <a:rPr lang="ru-RU" sz="1200" dirty="0">
                <a:ea typeface="Times New Roman" panose="02020603050405020304" pitchFamily="18" charset="0"/>
              </a:rPr>
              <a:t> (</a:t>
            </a:r>
            <a:r>
              <a:rPr lang="en-US" sz="1200" dirty="0">
                <a:ea typeface="Times New Roman" panose="02020603050405020304" pitchFamily="18" charset="0"/>
              </a:rPr>
              <a:t>http://</a:t>
            </a:r>
            <a:r>
              <a:rPr lang="en-US" sz="1200" dirty="0">
                <a:ea typeface="Times New Roman" panose="02020603050405020304" pitchFamily="18" charset="0"/>
              </a:rPr>
              <a:t>www.mjkh.nso.ru/page/723</a:t>
            </a:r>
            <a:r>
              <a:rPr lang="ru-RU" sz="1200" dirty="0">
                <a:ea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94206" y="2723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Подписано 73 договора электроснабжения с заявителями одновременно с </a:t>
            </a:r>
            <a:r>
              <a:rPr lang="ru-RU" sz="120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подключением к электрическим сетям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7406" y="4490905"/>
            <a:ext cx="4572000" cy="99001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>
              <a:lnSpc>
                <a:spcPts val="1440"/>
              </a:lnSpc>
            </a:pPr>
            <a:r>
              <a:rPr lang="ru-RU" sz="1200" dirty="0"/>
              <a:t>В мэрии г. </a:t>
            </a:r>
            <a:r>
              <a:rPr lang="ru-RU" sz="1200" dirty="0"/>
              <a:t>Новосибирска предоставление </a:t>
            </a:r>
            <a:endParaRPr lang="ru-RU" sz="1200" dirty="0" smtClean="0"/>
          </a:p>
          <a:p>
            <a:pPr indent="540385">
              <a:lnSpc>
                <a:spcPts val="1440"/>
              </a:lnSpc>
            </a:pPr>
            <a:r>
              <a:rPr lang="ru-RU" sz="1200" dirty="0" smtClean="0"/>
              <a:t>муниципальной </a:t>
            </a:r>
            <a:r>
              <a:rPr lang="ru-RU" sz="1200" dirty="0"/>
              <a:t>услуги «Выдача разрешений на </a:t>
            </a:r>
            <a:endParaRPr lang="ru-RU" sz="1200" dirty="0" smtClean="0"/>
          </a:p>
          <a:p>
            <a:pPr indent="540385">
              <a:lnSpc>
                <a:spcPts val="1440"/>
              </a:lnSpc>
            </a:pPr>
            <a:r>
              <a:rPr lang="ru-RU" sz="1200" dirty="0" smtClean="0"/>
              <a:t>проведение </a:t>
            </a:r>
            <a:r>
              <a:rPr lang="ru-RU" sz="1200" dirty="0"/>
              <a:t>земляных работ» выполняется со </a:t>
            </a:r>
            <a:endParaRPr lang="ru-RU" sz="1200" dirty="0" smtClean="0"/>
          </a:p>
          <a:p>
            <a:pPr indent="540385">
              <a:lnSpc>
                <a:spcPts val="1440"/>
              </a:lnSpc>
            </a:pPr>
            <a:r>
              <a:rPr lang="ru-RU" sz="1200" dirty="0" smtClean="0"/>
              <a:t>сроком </a:t>
            </a:r>
            <a:r>
              <a:rPr lang="ru-RU" sz="1200" dirty="0"/>
              <a:t>не более 9-ти рабочих дней</a:t>
            </a:r>
            <a:r>
              <a:rPr lang="ru-RU" sz="1200" dirty="0"/>
              <a:t>.</a:t>
            </a:r>
          </a:p>
          <a:p>
            <a:pPr indent="540385">
              <a:lnSpc>
                <a:spcPts val="1440"/>
              </a:lnSpc>
            </a:pPr>
            <a:endParaRPr lang="ru-RU" sz="1200" dirty="0">
              <a:solidFill>
                <a:srgbClr val="FFFF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27644" y="5078878"/>
            <a:ext cx="43293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40385">
              <a:lnSpc>
                <a:spcPts val="1440"/>
              </a:lnSpc>
            </a:pPr>
            <a:r>
              <a:rPr lang="ru-RU" sz="1200" dirty="0">
                <a:solidFill>
                  <a:prstClr val="white"/>
                </a:solidFill>
              </a:rPr>
              <a:t>В администрации г. </a:t>
            </a:r>
            <a:r>
              <a:rPr lang="ru-RU" sz="1200" dirty="0" smtClean="0">
                <a:solidFill>
                  <a:prstClr val="white"/>
                </a:solidFill>
              </a:rPr>
              <a:t>Бердска предоставление </a:t>
            </a:r>
          </a:p>
          <a:p>
            <a:pPr lvl="0" indent="540385">
              <a:lnSpc>
                <a:spcPts val="1440"/>
              </a:lnSpc>
            </a:pPr>
            <a:r>
              <a:rPr lang="ru-RU" sz="1200" dirty="0" smtClean="0">
                <a:solidFill>
                  <a:prstClr val="white"/>
                </a:solidFill>
              </a:rPr>
              <a:t>такой муниципальной </a:t>
            </a:r>
            <a:r>
              <a:rPr lang="ru-RU" sz="1200" dirty="0">
                <a:solidFill>
                  <a:prstClr val="white"/>
                </a:solidFill>
              </a:rPr>
              <a:t>услуги осуществляется </a:t>
            </a:r>
            <a:endParaRPr lang="ru-RU" sz="1200" dirty="0" smtClean="0">
              <a:solidFill>
                <a:prstClr val="white"/>
              </a:solidFill>
            </a:endParaRPr>
          </a:p>
          <a:p>
            <a:pPr lvl="0" indent="540385">
              <a:lnSpc>
                <a:spcPts val="1440"/>
              </a:lnSpc>
            </a:pPr>
            <a:r>
              <a:rPr lang="ru-RU" sz="1200" dirty="0" smtClean="0">
                <a:solidFill>
                  <a:prstClr val="white"/>
                </a:solidFill>
              </a:rPr>
              <a:t>за 5 </a:t>
            </a:r>
            <a:r>
              <a:rPr lang="ru-RU" sz="1200" dirty="0">
                <a:solidFill>
                  <a:prstClr val="white"/>
                </a:solidFill>
              </a:rPr>
              <a:t>рабочих </a:t>
            </a:r>
            <a:r>
              <a:rPr lang="ru-RU" sz="1200" dirty="0" smtClean="0">
                <a:solidFill>
                  <a:prstClr val="white"/>
                </a:solidFill>
              </a:rPr>
              <a:t>дней</a:t>
            </a:r>
            <a:endParaRPr lang="ru-RU" sz="1200" dirty="0">
              <a:solidFill>
                <a:prstClr val="white"/>
              </a:solidFill>
            </a:endParaRPr>
          </a:p>
        </p:txBody>
      </p:sp>
      <p:pic>
        <p:nvPicPr>
          <p:cNvPr id="17" name="Picture 2" descr="http://novo-sibirsk.ru/content/symbolic/symbolic-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4558703"/>
            <a:ext cx="696045" cy="68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406" y="5952224"/>
            <a:ext cx="1062915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40385">
              <a:lnSpc>
                <a:spcPts val="1440"/>
              </a:lnSpc>
            </a:pPr>
            <a:r>
              <a:rPr lang="ru-RU" sz="1200" dirty="0" smtClean="0">
                <a:solidFill>
                  <a:prstClr val="white"/>
                </a:solidFill>
              </a:rPr>
              <a:t>В муниципалитетах созданы </a:t>
            </a:r>
            <a:r>
              <a:rPr lang="ru-RU" sz="1200" dirty="0">
                <a:solidFill>
                  <a:prstClr val="white"/>
                </a:solidFill>
              </a:rPr>
              <a:t>комиссии по согласованию </a:t>
            </a:r>
            <a:r>
              <a:rPr lang="ru-RU" sz="1200" dirty="0" smtClean="0">
                <a:solidFill>
                  <a:prstClr val="white"/>
                </a:solidFill>
              </a:rPr>
              <a:t>проектов строительства </a:t>
            </a:r>
            <a:r>
              <a:rPr lang="ru-RU" sz="1200" dirty="0">
                <a:solidFill>
                  <a:prstClr val="white"/>
                </a:solidFill>
              </a:rPr>
              <a:t>линейных объектов  </a:t>
            </a:r>
            <a:endParaRPr lang="ru-RU" sz="1200" dirty="0">
              <a:solidFill>
                <a:prstClr val="white"/>
              </a:solidFill>
            </a:endParaRPr>
          </a:p>
        </p:txBody>
      </p:sp>
      <p:pic>
        <p:nvPicPr>
          <p:cNvPr id="18" name="Picture 4" descr="https://upload.wikimedia.org/wikipedia/commons/1/16/Coat_of_Arms_of_Berdsk_%28Novosibirsk_oblast%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44" y="5054121"/>
            <a:ext cx="441645" cy="56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458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010" y="4231447"/>
            <a:ext cx="8431088" cy="1524000"/>
          </a:xfrm>
        </p:spPr>
        <p:txBody>
          <a:bodyPr>
            <a:noAutofit/>
          </a:bodyPr>
          <a:lstStyle/>
          <a:p>
            <a:r>
              <a:rPr lang="ru-RU" sz="1000" dirty="0"/>
              <a:t>Выполнение Факторов</a:t>
            </a:r>
            <a:br>
              <a:rPr lang="ru-RU" sz="1000" dirty="0"/>
            </a:br>
            <a:r>
              <a:rPr lang="ru-RU" sz="1000" dirty="0"/>
              <a:t>	</a:t>
            </a:r>
            <a:br>
              <a:rPr lang="ru-RU" sz="1000" dirty="0"/>
            </a:br>
            <a:r>
              <a:rPr lang="ru-RU" sz="1000" dirty="0"/>
              <a:t>1.1.	</a:t>
            </a:r>
            <a:r>
              <a:rPr lang="ru-RU" sz="1000" dirty="0"/>
              <a:t>Удобство подачи заявки	</a:t>
            </a:r>
            <a:r>
              <a:rPr lang="ru-RU" sz="1000" dirty="0" smtClean="0"/>
              <a:t>……………………………………………………………………………………………..  50.93 </a:t>
            </a:r>
            <a:r>
              <a:rPr lang="ru-RU" sz="1000" dirty="0"/>
              <a:t>%</a:t>
            </a:r>
            <a:br>
              <a:rPr lang="ru-RU" sz="1000" dirty="0"/>
            </a:br>
            <a:r>
              <a:rPr lang="ru-RU" sz="1000" dirty="0"/>
              <a:t>1.2.	</a:t>
            </a:r>
            <a:r>
              <a:rPr lang="ru-RU" sz="1000" dirty="0"/>
              <a:t>Наличие "личного кабинета" на официальных сайтах сетевых </a:t>
            </a:r>
            <a:r>
              <a:rPr lang="ru-RU" sz="1000" dirty="0"/>
              <a:t>организаций……………………100.00 </a:t>
            </a:r>
            <a:r>
              <a:rPr lang="ru-RU" sz="1000" dirty="0"/>
              <a:t>%</a:t>
            </a:r>
            <a:br>
              <a:rPr lang="ru-RU" sz="1000" dirty="0"/>
            </a:br>
            <a:r>
              <a:rPr lang="ru-RU" sz="1000" dirty="0"/>
              <a:t>1.3.	Прозрачность расчета платы за технологическое присоединение для </a:t>
            </a:r>
            <a:r>
              <a:rPr lang="ru-RU" sz="1000" dirty="0"/>
              <a:t>заявителя…………….100.00 </a:t>
            </a:r>
            <a:r>
              <a:rPr lang="ru-RU" sz="1000" dirty="0"/>
              <a:t>%</a:t>
            </a:r>
            <a:br>
              <a:rPr lang="ru-RU" sz="1000" dirty="0"/>
            </a:br>
            <a:r>
              <a:rPr lang="ru-RU" sz="1000" dirty="0"/>
              <a:t>2.1.	Наличие упрощенной системы осуществления </a:t>
            </a:r>
            <a:r>
              <a:rPr lang="ru-RU" sz="1000" dirty="0"/>
              <a:t>закупок………………………………………………..100.00 </a:t>
            </a:r>
            <a:r>
              <a:rPr lang="ru-RU" sz="1000" dirty="0"/>
              <a:t>%</a:t>
            </a:r>
            <a:br>
              <a:rPr lang="ru-RU" sz="1000" dirty="0"/>
            </a:br>
            <a:r>
              <a:rPr lang="ru-RU" sz="1000" dirty="0"/>
              <a:t>2.2.	Упрощенная процедура проведения работ по </a:t>
            </a:r>
            <a:r>
              <a:rPr lang="ru-RU" sz="1000" dirty="0"/>
              <a:t>строительству………………………………………….100.00 </a:t>
            </a:r>
            <a:r>
              <a:rPr lang="ru-RU" sz="1000" dirty="0"/>
              <a:t>%</a:t>
            </a:r>
            <a:br>
              <a:rPr lang="ru-RU" sz="1000" dirty="0"/>
            </a:br>
            <a:r>
              <a:rPr lang="ru-RU" sz="1000" dirty="0"/>
              <a:t>2.3.	Оптимизация процедуры размещения объектов электросетевого хозяйства	</a:t>
            </a:r>
            <a:r>
              <a:rPr lang="ru-RU" sz="1000" dirty="0"/>
              <a:t>………………….100.00 </a:t>
            </a:r>
            <a:r>
              <a:rPr lang="ru-RU" sz="1000" dirty="0"/>
              <a:t>%</a:t>
            </a:r>
            <a:br>
              <a:rPr lang="ru-RU" sz="1000" dirty="0"/>
            </a:br>
            <a:r>
              <a:rPr lang="ru-RU" sz="1000" dirty="0"/>
              <a:t>2.4.	Оптимизация процедуры получения разрешения на проведение работ	100.00 %</a:t>
            </a:r>
            <a:br>
              <a:rPr lang="ru-RU" sz="1000" dirty="0"/>
            </a:br>
            <a:r>
              <a:rPr lang="ru-RU" sz="1000" dirty="0"/>
              <a:t>3.1.	Ускоренная процедура выдачи акта об осуществлении технологического </a:t>
            </a:r>
            <a:r>
              <a:rPr lang="ru-RU" sz="1000" dirty="0"/>
              <a:t>присоединения.102.04 </a:t>
            </a:r>
            <a:r>
              <a:rPr lang="ru-RU" sz="1000" dirty="0"/>
              <a:t>%</a:t>
            </a:r>
            <a:br>
              <a:rPr lang="ru-RU" sz="1000" dirty="0"/>
            </a:br>
            <a:r>
              <a:rPr lang="ru-RU" sz="1000" dirty="0"/>
              <a:t>3.2.	Взаимодействие заявителя с энергосбытовой </a:t>
            </a:r>
            <a:r>
              <a:rPr lang="ru-RU" sz="1000" dirty="0"/>
              <a:t>компанией……………………………………100.00 </a:t>
            </a:r>
            <a:r>
              <a:rPr lang="ru-RU" sz="1000" dirty="0"/>
              <a:t>%</a:t>
            </a:r>
            <a:br>
              <a:rPr lang="ru-RU" sz="1000" dirty="0"/>
            </a:br>
            <a:r>
              <a:rPr lang="ru-RU" sz="1000" dirty="0"/>
              <a:t>4.1.	Наличие </a:t>
            </a:r>
            <a:r>
              <a:rPr lang="ru-RU" sz="1000" dirty="0"/>
              <a:t>порядка </a:t>
            </a:r>
            <a:r>
              <a:rPr lang="ru-RU" sz="1000" dirty="0"/>
              <a:t>синхронизации схем и программ развития </a:t>
            </a:r>
            <a:r>
              <a:rPr lang="ru-RU" sz="1000" dirty="0"/>
              <a:t>электроэнергетики…..100.00 </a:t>
            </a:r>
            <a:r>
              <a:rPr lang="ru-RU" sz="1000" dirty="0"/>
              <a:t>%</a:t>
            </a:r>
            <a:br>
              <a:rPr lang="ru-RU" sz="1000" dirty="0"/>
            </a:br>
            <a:r>
              <a:rPr lang="ru-RU" sz="1000" dirty="0"/>
              <a:t>4.2.	</a:t>
            </a:r>
            <a:r>
              <a:rPr lang="ru-RU" sz="1000" dirty="0"/>
              <a:t>Рекомендации</a:t>
            </a:r>
            <a:r>
              <a:rPr lang="ru-RU" sz="1000" dirty="0" smtClean="0"/>
              <a:t>………………………………………………………………………………………   ……………</a:t>
            </a:r>
            <a:r>
              <a:rPr lang="ru-RU" sz="1000" dirty="0"/>
              <a:t>156.52 </a:t>
            </a:r>
            <a:r>
              <a:rPr lang="ru-RU" sz="1000" dirty="0"/>
              <a:t>%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9878" y="408656"/>
            <a:ext cx="3584265" cy="2729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23262" y="638602"/>
            <a:ext cx="470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n w="12700">
                  <a:solidFill>
                    <a:srgbClr val="76DBF4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76DBF4">
                      <a:lumMod val="75000"/>
                    </a:srgbClr>
                  </a:outerShdw>
                </a:effectLst>
              </a:rPr>
              <a:t>По исполнению показателей целевая модель выполнена </a:t>
            </a:r>
          </a:p>
          <a:p>
            <a:pPr lvl="0"/>
            <a:r>
              <a:rPr lang="ru-RU" sz="3200" b="1" dirty="0">
                <a:ln w="12700">
                  <a:solidFill>
                    <a:srgbClr val="76DBF4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76DBF4">
                      <a:lumMod val="75000"/>
                    </a:srgbClr>
                  </a:outerShdw>
                </a:effectLst>
              </a:rPr>
              <a:t>на </a:t>
            </a:r>
            <a:r>
              <a:rPr lang="ru-RU" sz="4800" b="1" dirty="0">
                <a:ln w="12700">
                  <a:solidFill>
                    <a:srgbClr val="76DBF4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76DBF4">
                      <a:lumMod val="75000"/>
                    </a:srgbClr>
                  </a:outerShdw>
                </a:effectLst>
              </a:rPr>
              <a:t>95 </a:t>
            </a:r>
            <a:r>
              <a:rPr lang="ru-RU" sz="4800" b="1" dirty="0">
                <a:ln w="12700">
                  <a:solidFill>
                    <a:srgbClr val="76DBF4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76DBF4">
                      <a:lumMod val="75000"/>
                    </a:srgbClr>
                  </a:outerShdw>
                </a:effectLst>
              </a:rPr>
              <a:t>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63880" y="476673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1.1.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67808" y="689585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1.2.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71864" y="1196753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1.3.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06047" y="1919056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2.1.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73733" y="2571294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2.2.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36756" y="2887580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2.3.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68881" y="2887580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2.4.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11624" y="2571293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3.1.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423592" y="1945567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3.2.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92760" y="1176608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4.1.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72619" y="634011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4.2.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93291" y="3356992"/>
            <a:ext cx="321414" cy="718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893291" y="3652036"/>
            <a:ext cx="321414" cy="7382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893291" y="3063970"/>
            <a:ext cx="321414" cy="698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358072" y="2942267"/>
            <a:ext cx="4950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План</a:t>
            </a:r>
            <a:endParaRPr lang="ru-RU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6358072" y="3234688"/>
            <a:ext cx="890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Начальное</a:t>
            </a:r>
            <a:endParaRPr lang="ru-RU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6358072" y="3532293"/>
            <a:ext cx="1106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Фактическое</a:t>
            </a:r>
            <a:endParaRPr lang="ru-RU" sz="9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722996" y="2112964"/>
            <a:ext cx="34939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ea typeface="Times New Roman" panose="02020603050405020304" pitchFamily="18" charset="0"/>
              </a:rPr>
              <a:t>           </a:t>
            </a:r>
          </a:p>
          <a:p>
            <a:r>
              <a:rPr lang="ru-RU" sz="1200" dirty="0">
                <a:solidFill>
                  <a:srgbClr val="002060"/>
                </a:solidFill>
                <a:ea typeface="Times New Roman" panose="02020603050405020304" pitchFamily="18" charset="0"/>
              </a:rPr>
              <a:t> Достигнуты 18 из 19 показателей.</a:t>
            </a:r>
          </a:p>
          <a:p>
            <a:r>
              <a:rPr lang="ru-RU" sz="12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Показатель фактора 1.1. -  </a:t>
            </a:r>
            <a:r>
              <a:rPr lang="ru-RU" sz="1200" dirty="0">
                <a:solidFill>
                  <a:srgbClr val="002060"/>
                </a:solidFill>
                <a:ea typeface="Times New Roman" panose="02020603050405020304" pitchFamily="18" charset="0"/>
              </a:rPr>
              <a:t>«Доля </a:t>
            </a:r>
            <a:r>
              <a:rPr lang="ru-RU" sz="1200" dirty="0">
                <a:solidFill>
                  <a:srgbClr val="002060"/>
                </a:solidFill>
                <a:ea typeface="Times New Roman" panose="02020603050405020304" pitchFamily="18" charset="0"/>
              </a:rPr>
              <a:t>заявок на технологическое присоединение, поданных через «личный кабинет» на сайте сетевой </a:t>
            </a:r>
            <a:r>
              <a:rPr lang="ru-RU" sz="1200" dirty="0">
                <a:solidFill>
                  <a:srgbClr val="002060"/>
                </a:solidFill>
                <a:ea typeface="Times New Roman" panose="02020603050405020304" pitchFamily="18" charset="0"/>
              </a:rPr>
              <a:t>организации» с целевым значением  70 % </a:t>
            </a:r>
            <a:r>
              <a:rPr lang="ru-RU" sz="1200" dirty="0">
                <a:solidFill>
                  <a:schemeClr val="accent1"/>
                </a:solidFill>
                <a:ea typeface="Times New Roman" panose="02020603050405020304" pitchFamily="18" charset="0"/>
              </a:rPr>
              <a:t>не выполнен </a:t>
            </a:r>
            <a:r>
              <a:rPr lang="ru-RU" sz="1200" dirty="0">
                <a:solidFill>
                  <a:srgbClr val="002060"/>
                </a:solidFill>
                <a:ea typeface="Times New Roman" panose="02020603050405020304" pitchFamily="18" charset="0"/>
              </a:rPr>
              <a:t>(1,4 %).  </a:t>
            </a:r>
            <a:r>
              <a:rPr lang="ru-RU" sz="1200" dirty="0">
                <a:solidFill>
                  <a:srgbClr val="002060"/>
                </a:solidFill>
                <a:ea typeface="Times New Roman" panose="02020603050405020304" pitchFamily="18" charset="0"/>
              </a:rPr>
              <a:t>Работа будет продолжена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16480" y="59492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>
                <a:solidFill>
                  <a:srgbClr val="000000"/>
                </a:solidFill>
              </a:rPr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3511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Picture 7"/>
          <p:cNvSpPr>
            <a:spLocks noChangeAspect="1" noChangeArrowheads="1"/>
          </p:cNvSpPr>
          <p:nvPr/>
        </p:nvSpPr>
        <p:spPr bwMode="auto">
          <a:xfrm>
            <a:off x="7248128" y="1388450"/>
            <a:ext cx="3313113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2135560" y="371223"/>
            <a:ext cx="7862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Реализации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целевой модели «Подключение (технологическое присоединение) к сетям газораспределения» 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в Новосибирской области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" y="511982"/>
            <a:ext cx="824831" cy="11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761850"/>
            <a:ext cx="5760640" cy="3985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3512" y="579045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14967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модель предусматривает,</a:t>
            </a:r>
          </a:p>
          <a:p>
            <a:pPr lvl="0"/>
            <a:r>
              <a:rPr lang="ru-RU" dirty="0">
                <a:solidFill>
                  <a:srgbClr val="14967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выполнение </a:t>
            </a:r>
            <a:r>
              <a:rPr lang="ru-RU" dirty="0" smtClean="0">
                <a:solidFill>
                  <a:srgbClr val="14967C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показателей по 10 факторам</a:t>
            </a:r>
            <a:endParaRPr lang="ru-RU" dirty="0">
              <a:solidFill>
                <a:srgbClr val="14967C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04788" y="592895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>
                <a:solidFill>
                  <a:srgbClr val="000000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419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783633" y="5246043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800" b="1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5440" y="1876924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На </a:t>
            </a:r>
            <a:r>
              <a:rPr lang="ru-RU" sz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сайтах исполнителей целевой </a:t>
            </a:r>
            <a:r>
              <a:rPr lang="ru-RU" sz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модели доступны </a:t>
            </a:r>
            <a:r>
              <a:rPr lang="ru-RU" sz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необходимые </a:t>
            </a:r>
            <a:r>
              <a:rPr lang="ru-RU" sz="12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ресурсы для реализации поставленных задач</a:t>
            </a:r>
            <a:endParaRPr lang="ru-RU" sz="1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67608" y="2615895"/>
            <a:ext cx="46491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сайте министерства ЖКХ и энергетики Новосибирской области </a:t>
            </a:r>
            <a:r>
              <a:rPr lang="ru-RU" sz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портал «</a:t>
            </a:r>
            <a:r>
              <a:rPr lang="ru-RU" sz="1200" dirty="0">
                <a:cs typeface="Times New Roman" panose="02020603050405020304" pitchFamily="18" charset="0"/>
              </a:rPr>
              <a:t>Подключение к газораспределительным сетям в Новосибирской области» </a:t>
            </a: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http://mjkh.nso.ru/page/902</a:t>
            </a:r>
            <a:r>
              <a:rPr lang="ru-RU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1200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343" t="18844" r="17138" b="16547"/>
          <a:stretch/>
        </p:blipFill>
        <p:spPr>
          <a:xfrm>
            <a:off x="7127434" y="1988840"/>
            <a:ext cx="3073023" cy="21691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69136" y="393369"/>
            <a:ext cx="8783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Целевая модель «Подключение (технологическое присоединение) к сетям газораспределения» выполнена </a:t>
            </a:r>
          </a:p>
          <a:p>
            <a:pPr lvl="0"/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на 100%</a:t>
            </a:r>
            <a:endParaRPr lang="ru-RU" sz="2000" b="1" dirty="0">
              <a:ln w="12700">
                <a:solidFill>
                  <a:srgbClr val="76DBF4">
                    <a:lumMod val="75000"/>
                  </a:srgb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9173" y="125431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17 показателей целевой модели по 10 факторам  </a:t>
            </a:r>
            <a:r>
              <a:rPr lang="ru-RU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8781" y="355442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</a:rPr>
              <a:t>Размещены схемы </a:t>
            </a:r>
            <a:r>
              <a:rPr lang="ru-RU" sz="1200" dirty="0">
                <a:solidFill>
                  <a:srgbClr val="002060"/>
                </a:solidFill>
                <a:ea typeface="Calibri" panose="020F0502020204030204" pitchFamily="34" charset="0"/>
              </a:rPr>
              <a:t>газоснабжения на сайтах муниципальных образований, в которых описана перспектива развития газификации Новосибирской области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1664" y="433035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a typeface="Calibri" panose="020F0502020204030204" pitchFamily="34" charset="0"/>
              </a:rPr>
              <a:t>Создана возможность </a:t>
            </a:r>
            <a:r>
              <a:rPr lang="ru-RU" sz="1200" dirty="0">
                <a:ea typeface="Calibri" panose="020F0502020204030204" pitchFamily="34" charset="0"/>
              </a:rPr>
              <a:t>подачи заявки в электронном виде для подготовки ТУ на подключение </a:t>
            </a:r>
            <a:r>
              <a:rPr lang="ru-RU" sz="1200" dirty="0">
                <a:ea typeface="Calibri" panose="020F0502020204030204" pitchFamily="34" charset="0"/>
              </a:rPr>
              <a:t>и дистанционного </a:t>
            </a:r>
            <a:r>
              <a:rPr lang="ru-RU" sz="1200" dirty="0">
                <a:ea typeface="Calibri" panose="020F0502020204030204" pitchFamily="34" charset="0"/>
              </a:rPr>
              <a:t>заключения договоров на подключение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449914" y="5765097"/>
            <a:ext cx="5832648" cy="685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07000"/>
              </a:lnSpc>
            </a:pPr>
            <a:r>
              <a:rPr lang="ru-RU" sz="1200" dirty="0"/>
              <a:t>Сокращены </a:t>
            </a:r>
            <a:r>
              <a:rPr lang="ru-RU" sz="1200" dirty="0"/>
              <a:t>сроки регистрации имущества для </a:t>
            </a:r>
            <a:endParaRPr lang="ru-RU" sz="1200" dirty="0"/>
          </a:p>
          <a:p>
            <a:pPr indent="450215">
              <a:lnSpc>
                <a:spcPct val="107000"/>
              </a:lnSpc>
            </a:pPr>
            <a:r>
              <a:rPr lang="ru-RU" sz="1200" dirty="0"/>
              <a:t>газораспределительных  </a:t>
            </a:r>
            <a:r>
              <a:rPr lang="ru-RU" sz="1200" dirty="0"/>
              <a:t>организаций на </a:t>
            </a:r>
            <a:endParaRPr lang="ru-RU" sz="1200" dirty="0"/>
          </a:p>
          <a:p>
            <a:pPr indent="450215">
              <a:lnSpc>
                <a:spcPct val="107000"/>
              </a:lnSpc>
            </a:pPr>
            <a:r>
              <a:rPr lang="ru-RU" sz="1200" dirty="0"/>
              <a:t>муниципальном </a:t>
            </a:r>
            <a:r>
              <a:rPr lang="ru-RU" sz="1200" dirty="0"/>
              <a:t>и региональном уровне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403207" y="597526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altLang="ru-RU" i="1" dirty="0">
                <a:solidFill>
                  <a:srgbClr val="000000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9416" y="5229647"/>
            <a:ext cx="4354856" cy="4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07000"/>
              </a:lnSpc>
            </a:pPr>
            <a:r>
              <a:rPr lang="ru-RU" sz="1200" dirty="0">
                <a:latin typeface="Century Gothic" panose="020B0502020202020204" pitchFamily="34" charset="0"/>
              </a:rPr>
              <a:t>Установлена процедура </a:t>
            </a:r>
            <a:r>
              <a:rPr lang="ru-RU" sz="1200" dirty="0">
                <a:latin typeface="Century Gothic" panose="020B0502020202020204" pitchFamily="34" charset="0"/>
              </a:rPr>
              <a:t>выдачи </a:t>
            </a:r>
            <a:r>
              <a:rPr lang="ru-RU" sz="1200" dirty="0">
                <a:latin typeface="Century Gothic" panose="020B0502020202020204" pitchFamily="34" charset="0"/>
              </a:rPr>
              <a:t>акта</a:t>
            </a:r>
          </a:p>
          <a:p>
            <a:pPr indent="450215">
              <a:lnSpc>
                <a:spcPct val="107000"/>
              </a:lnSpc>
            </a:pPr>
            <a:r>
              <a:rPr lang="ru-RU" sz="1200" dirty="0">
                <a:latin typeface="Century Gothic" panose="020B0502020202020204" pitchFamily="34" charset="0"/>
              </a:rPr>
              <a:t>о </a:t>
            </a:r>
            <a:r>
              <a:rPr lang="ru-RU" sz="1200" dirty="0">
                <a:latin typeface="Century Gothic" panose="020B0502020202020204" pitchFamily="34" charset="0"/>
              </a:rPr>
              <a:t>подключении на месте </a:t>
            </a:r>
            <a:r>
              <a:rPr lang="ru-RU" sz="1200" dirty="0" smtClean="0">
                <a:latin typeface="Century Gothic" panose="020B0502020202020204" pitchFamily="34" charset="0"/>
              </a:rPr>
              <a:t>осмотра</a:t>
            </a:r>
            <a:endParaRPr lang="ru-R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63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ётр\Pictures\map НС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1363" y="2656179"/>
            <a:ext cx="4487250" cy="3119580"/>
          </a:xfrm>
          <a:prstGeom prst="rect">
            <a:avLst/>
          </a:prstGeom>
          <a:noFill/>
        </p:spPr>
      </p:pic>
      <p:sp>
        <p:nvSpPr>
          <p:cNvPr id="99332" name="Picture 7"/>
          <p:cNvSpPr>
            <a:spLocks noChangeAspect="1" noChangeArrowheads="1"/>
          </p:cNvSpPr>
          <p:nvPr/>
        </p:nvSpPr>
        <p:spPr bwMode="auto">
          <a:xfrm>
            <a:off x="7175501" y="1557339"/>
            <a:ext cx="3313113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TextBox 1"/>
          <p:cNvSpPr txBox="1"/>
          <p:nvPr/>
        </p:nvSpPr>
        <p:spPr>
          <a:xfrm>
            <a:off x="2207568" y="754056"/>
            <a:ext cx="88569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Внедрение целевой модели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«Подключение к системам теплоснабжения, подключение (технологическое присоединение) к централизованным системам водоснабжения и водоотведения»</a:t>
            </a:r>
          </a:p>
          <a:p>
            <a:endParaRPr lang="ru-RU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i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837298"/>
            <a:ext cx="824831" cy="11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9838" y="2653799"/>
            <a:ext cx="44344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Целевая модель предусматривает пять этапов, 18 показателей</a:t>
            </a:r>
          </a:p>
          <a:p>
            <a:pPr lvl="0"/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/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 мониторинга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г.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Новосибирск, 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Бердск</a:t>
            </a:r>
          </a:p>
          <a:p>
            <a:pPr lvl="0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Ресурсоснабжающие</a:t>
            </a:r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организации (РСО):</a:t>
            </a:r>
          </a:p>
          <a:p>
            <a:pPr lvl="0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«СИБЭКО», МУП г. Новосибирска «Горводоканал»,</a:t>
            </a:r>
          </a:p>
          <a:p>
            <a:pPr lvl="0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МУП КБУ г. Бердска.</a:t>
            </a:r>
          </a:p>
          <a:p>
            <a:pPr lvl="0"/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Заявители :</a:t>
            </a:r>
          </a:p>
          <a:p>
            <a:pPr lvl="0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Юридические лица и индивидуальные предприниматели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96847" y="5988736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>
                <a:solidFill>
                  <a:srgbClr val="000000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74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83" y="2636912"/>
            <a:ext cx="340925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569182"/>
            <a:ext cx="808977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1424" y="1412776"/>
            <a:ext cx="928903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открытом доступе на сайтах МЖКХиЭ НСО,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РСО размещена информация: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доступной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мощности в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привязке к внутригородскому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району;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калькулятор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расчёта ориентировочной платы за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подключение;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горячая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линия по вопросам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подключения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сайтах РСО обеспечена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посредством «личного кабинета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</a:t>
            </a:r>
          </a:p>
          <a:p>
            <a:pPr algn="just"/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заявки на заключение договора 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подключении;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заявителю акта о готовности сетей и оборудования подключаемого объекта к подаче ресурса,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подключении объектов, разграничении балансовой принадлежности, подписанных электронной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подписью;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создана ИТ-инфраструктура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возможности подачи онлайн-заявки на подключение посредством сети «Интернет» с возможностью наблюдать статус исполнения заявки на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подключение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интерактивном режиме.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16480" y="602128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</a:rPr>
              <a:t>7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22226" y="4437113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5009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5652331"/>
            <a:ext cx="8352928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модель выполнена </a:t>
            </a:r>
            <a:r>
              <a:rPr lang="ru-RU" sz="27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100% </a:t>
            </a:r>
            <a:r>
              <a:rPr lang="ru-RU" sz="27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448" y="346900"/>
            <a:ext cx="986509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выполнения мероприятий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подключению в срок не более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месяцев:</a:t>
            </a:r>
          </a:p>
          <a:p>
            <a:pPr marL="0" indent="0">
              <a:buNone/>
            </a:pPr>
            <a:r>
              <a:rPr lang="ru-RU" sz="1800" b="1" dirty="0" smtClean="0"/>
              <a:t>- Закон </a:t>
            </a:r>
            <a:r>
              <a:rPr lang="ru-RU" sz="1800" b="1" dirty="0"/>
              <a:t>Новосибирской области от 14.12.2015 № </a:t>
            </a:r>
            <a:r>
              <a:rPr lang="ru-RU" sz="1800" b="1" dirty="0"/>
              <a:t>20-ОЗ устанавливает случаи, </a:t>
            </a:r>
            <a:r>
              <a:rPr lang="ru-RU" sz="1800" b="1" dirty="0" smtClean="0"/>
              <a:t>при </a:t>
            </a:r>
            <a:r>
              <a:rPr lang="ru-RU" sz="1800" b="1" dirty="0"/>
              <a:t>которых не требуется получение разрешения на </a:t>
            </a:r>
            <a:r>
              <a:rPr lang="ru-RU" sz="1800" b="1" dirty="0"/>
              <a:t>строительство; </a:t>
            </a:r>
          </a:p>
          <a:p>
            <a:pPr marL="0" indent="0">
              <a:buNone/>
            </a:pPr>
            <a:r>
              <a:rPr lang="ru-RU" sz="1800" b="1" dirty="0" smtClean="0"/>
              <a:t>- </a:t>
            </a:r>
            <a:r>
              <a:rPr lang="ru-RU" sz="1800" b="1" dirty="0"/>
              <a:t>постановлением </a:t>
            </a:r>
            <a:r>
              <a:rPr lang="ru-RU" sz="1800" b="1" dirty="0"/>
              <a:t>Правительства НСО от 01.08.2017 № 301-п сокращен </a:t>
            </a:r>
            <a:r>
              <a:rPr lang="ru-RU" sz="1800" b="1" dirty="0" smtClean="0"/>
              <a:t>срок проведения </a:t>
            </a:r>
            <a:r>
              <a:rPr lang="ru-RU" sz="1800" b="1" dirty="0"/>
              <a:t>экспертизы с 45 до 30 </a:t>
            </a:r>
            <a:r>
              <a:rPr lang="ru-RU" sz="1800" b="1" dirty="0"/>
              <a:t>дней;</a:t>
            </a:r>
          </a:p>
          <a:p>
            <a:pPr marL="0" indent="0">
              <a:buNone/>
            </a:pPr>
            <a:r>
              <a:rPr lang="ru-RU" sz="1800" b="1" dirty="0"/>
              <a:t>- постановлением </a:t>
            </a:r>
            <a:r>
              <a:rPr lang="ru-RU" sz="1800" b="1" dirty="0"/>
              <a:t>Правительства Новосибирской области от 20.07.2015 № 269-п </a:t>
            </a:r>
            <a:r>
              <a:rPr lang="ru-RU" sz="1800" b="1" dirty="0"/>
              <a:t>определено, что размещение линейных объектов </a:t>
            </a:r>
            <a:r>
              <a:rPr lang="ru-RU" sz="1800" b="1" dirty="0"/>
              <a:t>на земельных участках Новосибирской области, находящихся в государственной или муниципальной собственности, возможно без предоставления земельных участков и установления сервитутов. 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/>
                </a:solidFill>
              </a:rPr>
              <a:t>- Мэрией </a:t>
            </a:r>
            <a:r>
              <a:rPr lang="ru-RU" sz="1800" b="1" dirty="0">
                <a:solidFill>
                  <a:schemeClr val="tx1"/>
                </a:solidFill>
              </a:rPr>
              <a:t>г. Новосибирска и администрацией г. </a:t>
            </a:r>
            <a:r>
              <a:rPr lang="ru-RU" sz="1800" b="1" dirty="0">
                <a:solidFill>
                  <a:schemeClr val="tx1"/>
                </a:solidFill>
              </a:rPr>
              <a:t>Бердска </a:t>
            </a:r>
            <a:r>
              <a:rPr lang="ru-RU" sz="1800" b="1" dirty="0">
                <a:solidFill>
                  <a:schemeClr val="tx1"/>
                </a:solidFill>
              </a:rPr>
              <a:t>сокращены сроки </a:t>
            </a:r>
            <a:r>
              <a:rPr lang="ru-RU" sz="1800" b="1" dirty="0">
                <a:solidFill>
                  <a:schemeClr val="tx1"/>
                </a:solidFill>
              </a:rPr>
              <a:t>оказания муниципальных услуг по </a:t>
            </a:r>
            <a:r>
              <a:rPr lang="ru-RU" sz="1800" b="1" dirty="0">
                <a:solidFill>
                  <a:schemeClr val="tx1"/>
                </a:solidFill>
              </a:rPr>
              <a:t>предоставлению </a:t>
            </a:r>
            <a:r>
              <a:rPr lang="ru-RU" sz="1800" b="1" dirty="0">
                <a:solidFill>
                  <a:schemeClr val="tx1"/>
                </a:solidFill>
              </a:rPr>
              <a:t>ордера на проведение земляных </a:t>
            </a:r>
            <a:r>
              <a:rPr lang="ru-RU" sz="1800" b="1" dirty="0">
                <a:solidFill>
                  <a:schemeClr val="tx1"/>
                </a:solidFill>
              </a:rPr>
              <a:t>работ до 9 </a:t>
            </a:r>
            <a:r>
              <a:rPr lang="ru-RU" sz="1800" b="1" dirty="0" smtClean="0">
                <a:solidFill>
                  <a:schemeClr val="tx1"/>
                </a:solidFill>
              </a:rPr>
              <a:t>дней</a:t>
            </a:r>
            <a:endParaRPr lang="ru-RU" sz="1800" b="1" dirty="0"/>
          </a:p>
          <a:p>
            <a:pPr marL="0" indent="0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63614" y="607107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>
                <a:solidFill>
                  <a:srgbClr val="000000"/>
                </a:solidFill>
              </a:rPr>
              <a:t>8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614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3552" y="2492897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kern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kern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812" name="Text Box 20"/>
          <p:cNvSpPr txBox="1">
            <a:spLocks noChangeArrowheads="1"/>
          </p:cNvSpPr>
          <p:nvPr/>
        </p:nvSpPr>
        <p:spPr bwMode="auto">
          <a:xfrm>
            <a:off x="10416480" y="6021288"/>
            <a:ext cx="288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fld id="{1C077AB4-A23F-4923-91A8-5F2F61ADF4AE}" type="slidenum">
              <a:rPr lang="ru-RU" altLang="ru-RU" i="1">
                <a:solidFill>
                  <a:srgbClr val="000000"/>
                </a:solidFill>
                <a:latin typeface="+mn-lt"/>
              </a:rPr>
              <a:pPr>
                <a:spcBef>
                  <a:spcPct val="50000"/>
                </a:spcBef>
              </a:pPr>
              <a:t>9</a:t>
            </a:fld>
            <a:endParaRPr lang="ru-RU" altLang="ru-RU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9365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reen_Gold texture template Sego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Textured template_Green Segoe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Rays Segoe Templat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5B4C03-0FA8-4F5C-A0A2-68E26F8B43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696</Words>
  <Application>Microsoft Office PowerPoint</Application>
  <PresentationFormat>Широкоэкранный</PresentationFormat>
  <Paragraphs>111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</vt:lpstr>
      <vt:lpstr>Wingdings 3</vt:lpstr>
      <vt:lpstr>1_Green_Gold texture template Segoe</vt:lpstr>
      <vt:lpstr>1_Textured template_Green Segoe</vt:lpstr>
      <vt:lpstr>1_Blue Rays Segoe Template</vt:lpstr>
      <vt:lpstr>Сектор</vt:lpstr>
      <vt:lpstr>Презентация PowerPoint</vt:lpstr>
      <vt:lpstr>Цель  достигнута </vt:lpstr>
      <vt:lpstr>Выполнение Факторов   1.1. Удобство подачи заявки ……………………………………………………………………………………………..  50.93 % 1.2. Наличие "личного кабинета" на официальных сайтах сетевых организаций……………………100.00 % 1.3. Прозрачность расчета платы за технологическое присоединение для заявителя…………….100.00 % 2.1. Наличие упрощенной системы осуществления закупок………………………………………………..100.00 % 2.2. Упрощенная процедура проведения работ по строительству………………………………………….100.00 % 2.3. Оптимизация процедуры размещения объектов электросетевого хозяйства ………………….100.00 % 2.4. Оптимизация процедуры получения разрешения на проведение работ 100.00 % 3.1. Ускоренная процедура выдачи акта об осуществлении технологического присоединения.102.04 % 3.2. Взаимодействие заявителя с энергосбытовой компанией……………………………………100.00 % 4.1. Наличие порядка синхронизации схем и программ развития электроэнергетики…..100.00 % 4.2. Рекомендации………………………………………………………………………………………   ……………156.52 %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Целевая модель выполнена в 100% объеме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2014-10-21T09:02:26Z</dcterms:created>
  <dcterms:modified xsi:type="dcterms:W3CDTF">2018-02-13T02:08:59Z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TC101671179990</vt:lpwstr>
  </property>
</Properties>
</file>