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1"/>
  </p:normalViewPr>
  <p:slideViewPr>
    <p:cSldViewPr snapToGrid="0" snapToObjects="1">
      <p:cViewPr varScale="1">
        <p:scale>
          <a:sx n="70" d="100"/>
          <a:sy n="70" d="100"/>
        </p:scale>
        <p:origin x="1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Заголовок и подзаголовок">
    <p:spTree>
      <p:nvGrpSpPr>
        <p:cNvPr id="1" name=""/>
        <p:cNvGrpSpPr/>
        <p:nvPr/>
      </p:nvGrpSpPr>
      <p:grpSpPr>
        <a:xfrm>
          <a:off x="0" y="0"/>
          <a:ext cx="0" cy="0"/>
          <a:chOff x="0" y="0"/>
          <a:chExt cx="0" cy="0"/>
        </a:xfrm>
      </p:grpSpPr>
      <p:sp>
        <p:nvSpPr>
          <p:cNvPr id="13" name="Линия"/>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Линия"/>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Линия"/>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Текст заголовка"/>
          <p:cNvSpPr txBox="1">
            <a:spLocks noGrp="1"/>
          </p:cNvSpPr>
          <p:nvPr>
            <p:ph type="title"/>
          </p:nvPr>
        </p:nvSpPr>
        <p:spPr>
          <a:xfrm>
            <a:off x="508000" y="4140200"/>
            <a:ext cx="7200900" cy="2413000"/>
          </a:xfrm>
          <a:prstGeom prst="rect">
            <a:avLst/>
          </a:prstGeom>
        </p:spPr>
        <p:txBody>
          <a:bodyPr/>
          <a:lstStyle>
            <a:lvl1pPr algn="l"/>
          </a:lstStyle>
          <a:p>
            <a:r>
              <a:t>Текст заголовка</a:t>
            </a:r>
          </a:p>
        </p:txBody>
      </p:sp>
      <p:sp>
        <p:nvSpPr>
          <p:cNvPr id="18" name="Уровень текста 1…"/>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Цитата">
    <p:spTree>
      <p:nvGrpSpPr>
        <p:cNvPr id="1" name=""/>
        <p:cNvGrpSpPr/>
        <p:nvPr/>
      </p:nvGrpSpPr>
      <p:grpSpPr>
        <a:xfrm>
          <a:off x="0" y="0"/>
          <a:ext cx="0" cy="0"/>
          <a:chOff x="0" y="0"/>
          <a:chExt cx="0" cy="0"/>
        </a:xfrm>
      </p:grpSpPr>
      <p:sp>
        <p:nvSpPr>
          <p:cNvPr id="107" name="— Иван Арсентьев"/>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 Иван Арсентьев</a:t>
            </a:r>
          </a:p>
        </p:txBody>
      </p:sp>
      <p:sp>
        <p:nvSpPr>
          <p:cNvPr id="108" name="«Место ввода цитаты»."/>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«Место ввода цитаты».</a:t>
            </a:r>
          </a:p>
        </p:txBody>
      </p:sp>
      <p:sp>
        <p:nvSpPr>
          <p:cNvPr id="10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Фото">
    <p:spTree>
      <p:nvGrpSpPr>
        <p:cNvPr id="1" name=""/>
        <p:cNvGrpSpPr/>
        <p:nvPr/>
      </p:nvGrpSpPr>
      <p:grpSpPr>
        <a:xfrm>
          <a:off x="0" y="0"/>
          <a:ext cx="0" cy="0"/>
          <a:chOff x="0" y="0"/>
          <a:chExt cx="0" cy="0"/>
        </a:xfrm>
      </p:grpSpPr>
      <p:sp>
        <p:nvSpPr>
          <p:cNvPr id="116" name="Изображение"/>
          <p:cNvSpPr>
            <a:spLocks noGrp="1"/>
          </p:cNvSpPr>
          <p:nvPr>
            <p:ph type="pic" idx="13"/>
          </p:nvPr>
        </p:nvSpPr>
        <p:spPr>
          <a:xfrm>
            <a:off x="-901700" y="-127000"/>
            <a:ext cx="14211300" cy="9997255"/>
          </a:xfrm>
          <a:prstGeom prst="rect">
            <a:avLst/>
          </a:prstGeom>
        </p:spPr>
        <p:txBody>
          <a:bodyPr lIns="91439" tIns="45719" rIns="91439" bIns="45719" anchor="t">
            <a:noAutofit/>
          </a:bodyPr>
          <a:lstStyle/>
          <a:p>
            <a:endParaRP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Пустой">
    <p:spTree>
      <p:nvGrpSpPr>
        <p:cNvPr id="1" name=""/>
        <p:cNvGrpSpPr/>
        <p:nvPr/>
      </p:nvGrpSpPr>
      <p:grpSpPr>
        <a:xfrm>
          <a:off x="0" y="0"/>
          <a:ext cx="0" cy="0"/>
          <a:chOff x="0" y="0"/>
          <a:chExt cx="0" cy="0"/>
        </a:xfrm>
      </p:grpSpPr>
      <p:sp>
        <p:nvSpPr>
          <p:cNvPr id="1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Фото — горизонтально">
    <p:spTree>
      <p:nvGrpSpPr>
        <p:cNvPr id="1" name=""/>
        <p:cNvGrpSpPr/>
        <p:nvPr/>
      </p:nvGrpSpPr>
      <p:grpSpPr>
        <a:xfrm>
          <a:off x="0" y="0"/>
          <a:ext cx="0" cy="0"/>
          <a:chOff x="0" y="0"/>
          <a:chExt cx="0" cy="0"/>
        </a:xfrm>
      </p:grpSpPr>
      <p:sp>
        <p:nvSpPr>
          <p:cNvPr id="26" name="Линия"/>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Линия"/>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Линия"/>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Линия"/>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Изображение"/>
          <p:cNvSpPr>
            <a:spLocks noGrp="1"/>
          </p:cNvSpPr>
          <p:nvPr>
            <p:ph type="pic" idx="14"/>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Текст заголовка"/>
          <p:cNvSpPr txBox="1">
            <a:spLocks noGrp="1"/>
          </p:cNvSpPr>
          <p:nvPr>
            <p:ph type="title"/>
          </p:nvPr>
        </p:nvSpPr>
        <p:spPr>
          <a:xfrm>
            <a:off x="508000" y="6680200"/>
            <a:ext cx="7200900" cy="2413000"/>
          </a:xfrm>
          <a:prstGeom prst="rect">
            <a:avLst/>
          </a:prstGeom>
        </p:spPr>
        <p:txBody>
          <a:bodyPr/>
          <a:lstStyle>
            <a:lvl1pPr algn="l"/>
          </a:lstStyle>
          <a:p>
            <a:r>
              <a:t>Текст заголовка</a:t>
            </a:r>
          </a:p>
        </p:txBody>
      </p:sp>
      <p:sp>
        <p:nvSpPr>
          <p:cNvPr id="33" name="Уровень текста 1…"/>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 по центру">
    <p:spTree>
      <p:nvGrpSpPr>
        <p:cNvPr id="1" name=""/>
        <p:cNvGrpSpPr/>
        <p:nvPr/>
      </p:nvGrpSpPr>
      <p:grpSpPr>
        <a:xfrm>
          <a:off x="0" y="0"/>
          <a:ext cx="0" cy="0"/>
          <a:chOff x="0" y="0"/>
          <a:chExt cx="0" cy="0"/>
        </a:xfrm>
      </p:grpSpPr>
      <p:sp>
        <p:nvSpPr>
          <p:cNvPr id="41" name="Текст заголовка"/>
          <p:cNvSpPr txBox="1">
            <a:spLocks noGrp="1"/>
          </p:cNvSpPr>
          <p:nvPr>
            <p:ph type="title"/>
          </p:nvPr>
        </p:nvSpPr>
        <p:spPr>
          <a:xfrm>
            <a:off x="508000" y="3670300"/>
            <a:ext cx="11988800" cy="2413000"/>
          </a:xfrm>
          <a:prstGeom prst="rect">
            <a:avLst/>
          </a:prstGeom>
        </p:spPr>
        <p:txBody>
          <a:bodyPr/>
          <a:lstStyle/>
          <a:p>
            <a:r>
              <a:t>Текст заголовка</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Фото — вертикально">
    <p:spTree>
      <p:nvGrpSpPr>
        <p:cNvPr id="1" name=""/>
        <p:cNvGrpSpPr/>
        <p:nvPr/>
      </p:nvGrpSpPr>
      <p:grpSpPr>
        <a:xfrm>
          <a:off x="0" y="0"/>
          <a:ext cx="0" cy="0"/>
          <a:chOff x="0" y="0"/>
          <a:chExt cx="0" cy="0"/>
        </a:xfrm>
      </p:grpSpPr>
      <p:sp>
        <p:nvSpPr>
          <p:cNvPr id="49" name="Линия"/>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Линия"/>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Изображение"/>
          <p:cNvSpPr>
            <a:spLocks noGrp="1"/>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Текст заголовка"/>
          <p:cNvSpPr txBox="1">
            <a:spLocks noGrp="1"/>
          </p:cNvSpPr>
          <p:nvPr>
            <p:ph type="title"/>
          </p:nvPr>
        </p:nvSpPr>
        <p:spPr>
          <a:xfrm>
            <a:off x="508000" y="2806700"/>
            <a:ext cx="5676900" cy="2032000"/>
          </a:xfrm>
          <a:prstGeom prst="rect">
            <a:avLst/>
          </a:prstGeom>
        </p:spPr>
        <p:txBody>
          <a:bodyPr/>
          <a:lstStyle>
            <a:lvl1pPr algn="l">
              <a:defRPr sz="5600"/>
            </a:lvl1pPr>
          </a:lstStyle>
          <a:p>
            <a:r>
              <a:t>Текст заголовка</a:t>
            </a:r>
          </a:p>
        </p:txBody>
      </p:sp>
      <p:sp>
        <p:nvSpPr>
          <p:cNvPr id="54" name="Уровень текста 1…"/>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62" name="Текст заголовка"/>
          <p:cNvSpPr txBox="1">
            <a:spLocks noGrp="1"/>
          </p:cNvSpPr>
          <p:nvPr>
            <p:ph type="title"/>
          </p:nvPr>
        </p:nvSpPr>
        <p:spPr>
          <a:prstGeom prst="rect">
            <a:avLst/>
          </a:prstGeom>
        </p:spPr>
        <p:txBody>
          <a:bodyPr/>
          <a:lstStyle/>
          <a:p>
            <a:r>
              <a:t>Текст заголовка</a:t>
            </a:r>
          </a:p>
        </p:txBody>
      </p:sp>
      <p:sp>
        <p:nvSpPr>
          <p:cNvPr id="6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70" name="Текст заголовка"/>
          <p:cNvSpPr txBox="1">
            <a:spLocks noGrp="1"/>
          </p:cNvSpPr>
          <p:nvPr>
            <p:ph type="title"/>
          </p:nvPr>
        </p:nvSpPr>
        <p:spPr>
          <a:prstGeom prst="rect">
            <a:avLst/>
          </a:prstGeom>
        </p:spPr>
        <p:txBody>
          <a:bodyPr/>
          <a:lstStyle/>
          <a:p>
            <a:r>
              <a:t>Текст заголовка</a:t>
            </a:r>
          </a:p>
        </p:txBody>
      </p:sp>
      <p:sp>
        <p:nvSpPr>
          <p:cNvPr id="71"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79" name="Изображение"/>
          <p:cNvSpPr>
            <a:spLocks noGrp="1"/>
          </p:cNvSpPr>
          <p:nvPr>
            <p:ph type="pic" sz="half" idx="13"/>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Текст заголовка"/>
          <p:cNvSpPr txBox="1">
            <a:spLocks noGrp="1"/>
          </p:cNvSpPr>
          <p:nvPr>
            <p:ph type="title"/>
          </p:nvPr>
        </p:nvSpPr>
        <p:spPr>
          <a:prstGeom prst="rect">
            <a:avLst/>
          </a:prstGeom>
        </p:spPr>
        <p:txBody>
          <a:bodyPr/>
          <a:lstStyle/>
          <a:p>
            <a:r>
              <a:t>Текст заголовка</a:t>
            </a:r>
          </a:p>
        </p:txBody>
      </p:sp>
      <p:sp>
        <p:nvSpPr>
          <p:cNvPr id="81" name="Уровень текста 1…"/>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Пункты">
    <p:spTree>
      <p:nvGrpSpPr>
        <p:cNvPr id="1" name=""/>
        <p:cNvGrpSpPr/>
        <p:nvPr/>
      </p:nvGrpSpPr>
      <p:grpSpPr>
        <a:xfrm>
          <a:off x="0" y="0"/>
          <a:ext cx="0" cy="0"/>
          <a:chOff x="0" y="0"/>
          <a:chExt cx="0" cy="0"/>
        </a:xfrm>
      </p:grpSpPr>
      <p:sp>
        <p:nvSpPr>
          <p:cNvPr id="89" name="Уровень текста 1…"/>
          <p:cNvSpPr txBox="1">
            <a:spLocks noGrp="1"/>
          </p:cNvSpPr>
          <p:nvPr>
            <p:ph type="body" idx="1"/>
          </p:nvPr>
        </p:nvSpPr>
        <p:spPr>
          <a:xfrm>
            <a:off x="508000" y="1270000"/>
            <a:ext cx="11988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Фото (3 шт.)">
    <p:spTree>
      <p:nvGrpSpPr>
        <p:cNvPr id="1" name=""/>
        <p:cNvGrpSpPr/>
        <p:nvPr/>
      </p:nvGrpSpPr>
      <p:grpSpPr>
        <a:xfrm>
          <a:off x="0" y="0"/>
          <a:ext cx="0" cy="0"/>
          <a:chOff x="0" y="0"/>
          <a:chExt cx="0" cy="0"/>
        </a:xfrm>
      </p:grpSpPr>
      <p:sp>
        <p:nvSpPr>
          <p:cNvPr id="97" name="Изображение"/>
          <p:cNvSpPr>
            <a:spLocks noGrp="1"/>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Изображение"/>
          <p:cNvSpPr>
            <a:spLocks noGrp="1"/>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Изображение"/>
          <p:cNvSpPr>
            <a:spLocks noGrp="1"/>
          </p:cNvSpPr>
          <p:nvPr>
            <p:ph type="pic" sz="half" idx="15"/>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Линия"/>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Линия"/>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Текст заголовка"/>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Текст заголовка</a:t>
            </a:r>
          </a:p>
        </p:txBody>
      </p:sp>
      <p:sp>
        <p:nvSpPr>
          <p:cNvPr id="5" name="Уровень текста 1…"/>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 name="Номер слайда"/>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Georgia"/>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qichacha.com" TargetMode="External"/><Relationship Id="rId2" Type="http://schemas.openxmlformats.org/officeDocument/2006/relationships/hyperlink" Target="http://www.gsxt.gov.cn/index.html" TargetMode="External"/><Relationship Id="rId1" Type="http://schemas.openxmlformats.org/officeDocument/2006/relationships/slideLayout" Target="../slideLayouts/slideLayout3.xml"/><Relationship Id="rId5" Type="http://schemas.openxmlformats.org/officeDocument/2006/relationships/hyperlink" Target="http://www.icris.cr.gov.hk" TargetMode="External"/><Relationship Id="rId4" Type="http://schemas.openxmlformats.org/officeDocument/2006/relationships/hyperlink" Target="http://pccz.court.gov.cn/pcajxxw/index/xxws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t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Юридическая грамотность…"/>
          <p:cNvSpPr txBox="1"/>
          <p:nvPr/>
        </p:nvSpPr>
        <p:spPr>
          <a:xfrm>
            <a:off x="766440" y="2051050"/>
            <a:ext cx="10952300" cy="16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49580">
              <a:defRPr sz="6000" b="1">
                <a:solidFill>
                  <a:srgbClr val="000000"/>
                </a:solidFill>
                <a:latin typeface="Helvetica"/>
                <a:ea typeface="Helvetica"/>
                <a:cs typeface="Helvetica"/>
                <a:sym typeface="Helvetica"/>
              </a:defRPr>
            </a:pPr>
            <a:r>
              <a:t>Юридическая грамотность </a:t>
            </a:r>
          </a:p>
          <a:p>
            <a:pPr algn="l" defTabSz="449580">
              <a:defRPr sz="3800" b="1">
                <a:solidFill>
                  <a:srgbClr val="000000"/>
                </a:solidFill>
                <a:latin typeface="Helvetica"/>
                <a:ea typeface="Helvetica"/>
                <a:cs typeface="Helvetica"/>
                <a:sym typeface="Helvetica"/>
              </a:defRPr>
            </a:pPr>
            <a:r>
              <a:t>при покорении китайского товарного рынка</a:t>
            </a:r>
          </a:p>
        </p:txBody>
      </p:sp>
      <p:sp>
        <p:nvSpPr>
          <p:cNvPr id="134" name="Наталья Непейвода…"/>
          <p:cNvSpPr txBox="1"/>
          <p:nvPr/>
        </p:nvSpPr>
        <p:spPr>
          <a:xfrm>
            <a:off x="4056211" y="4876800"/>
            <a:ext cx="8187185" cy="322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ts val="8900"/>
              </a:lnSpc>
              <a:defRPr sz="3733">
                <a:solidFill>
                  <a:srgbClr val="000000"/>
                </a:solidFill>
                <a:latin typeface="Helvetica"/>
                <a:ea typeface="Helvetica"/>
                <a:cs typeface="Helvetica"/>
                <a:sym typeface="Helvetica"/>
              </a:defRPr>
            </a:pPr>
            <a:r>
              <a:rPr dirty="0" err="1"/>
              <a:t>Наталья</a:t>
            </a:r>
            <a:r>
              <a:rPr dirty="0"/>
              <a:t> Непейвода </a:t>
            </a:r>
            <a:endParaRPr sz="1200" dirty="0"/>
          </a:p>
          <a:p>
            <a:pPr algn="l" defTabSz="457200">
              <a:defRPr sz="3200" i="1">
                <a:solidFill>
                  <a:srgbClr val="44546A"/>
                </a:solidFill>
                <a:latin typeface="Helvetica"/>
                <a:ea typeface="Helvetica"/>
                <a:cs typeface="Helvetica"/>
                <a:sym typeface="Helvetica"/>
              </a:defRPr>
            </a:pPr>
            <a:endParaRPr sz="1200" dirty="0"/>
          </a:p>
          <a:p>
            <a:pPr algn="l" defTabSz="457200">
              <a:defRPr sz="3200" i="1">
                <a:solidFill>
                  <a:srgbClr val="44546A"/>
                </a:solidFill>
                <a:latin typeface="Helvetica"/>
                <a:ea typeface="Helvetica"/>
                <a:cs typeface="Helvetica"/>
                <a:sym typeface="Helvetica"/>
              </a:defRPr>
            </a:pPr>
            <a:r>
              <a:rPr sz="2500" dirty="0" err="1"/>
              <a:t>партнёр</a:t>
            </a:r>
            <a:r>
              <a:rPr sz="2500" dirty="0"/>
              <a:t> </a:t>
            </a:r>
            <a:r>
              <a:rPr sz="2500" dirty="0" err="1">
                <a:solidFill>
                  <a:srgbClr val="45556B"/>
                </a:solidFill>
              </a:rPr>
              <a:t>Адвокатского</a:t>
            </a:r>
            <a:r>
              <a:rPr sz="2500" dirty="0"/>
              <a:t> </a:t>
            </a:r>
            <a:r>
              <a:rPr sz="2500" dirty="0" err="1"/>
              <a:t>бюро</a:t>
            </a:r>
            <a:r>
              <a:rPr sz="2500" dirty="0"/>
              <a:t> “</a:t>
            </a:r>
            <a:r>
              <a:rPr sz="2500" dirty="0" err="1"/>
              <a:t>Sollars</a:t>
            </a:r>
            <a:r>
              <a:rPr sz="2500" dirty="0"/>
              <a:t>”, </a:t>
            </a:r>
          </a:p>
          <a:p>
            <a:pPr algn="l" defTabSz="457200">
              <a:defRPr sz="2500" i="1">
                <a:solidFill>
                  <a:srgbClr val="44546A"/>
                </a:solidFill>
                <a:latin typeface="Helvetica"/>
                <a:ea typeface="Helvetica"/>
                <a:cs typeface="Helvetica"/>
                <a:sym typeface="Helvetica"/>
              </a:defRPr>
            </a:pPr>
            <a:r>
              <a:rPr dirty="0" err="1"/>
              <a:t>руководитель</a:t>
            </a:r>
            <a:r>
              <a:rPr dirty="0"/>
              <a:t> </a:t>
            </a:r>
            <a:r>
              <a:rPr dirty="0" err="1"/>
              <a:t>российско-китайского</a:t>
            </a:r>
            <a:r>
              <a:rPr dirty="0"/>
              <a:t> </a:t>
            </a:r>
            <a:r>
              <a:rPr dirty="0" err="1"/>
              <a:t>направления</a:t>
            </a:r>
            <a:r>
              <a:rPr dirty="0"/>
              <a:t>,</a:t>
            </a:r>
          </a:p>
          <a:p>
            <a:pPr algn="l" defTabSz="457200">
              <a:defRPr sz="2500" i="1">
                <a:solidFill>
                  <a:srgbClr val="44546A"/>
                </a:solidFill>
                <a:latin typeface="Helvetica"/>
                <a:ea typeface="Helvetica"/>
                <a:cs typeface="Helvetica"/>
                <a:sym typeface="Helvetica"/>
              </a:defRPr>
            </a:pPr>
            <a:r>
              <a:rPr dirty="0" err="1"/>
              <a:t>вице-президент</a:t>
            </a:r>
            <a:r>
              <a:rPr dirty="0"/>
              <a:t> </a:t>
            </a:r>
            <a:r>
              <a:rPr dirty="0" err="1"/>
              <a:t>Русско-Азиатской</a:t>
            </a:r>
            <a:r>
              <a:rPr dirty="0"/>
              <a:t> </a:t>
            </a:r>
            <a:r>
              <a:rPr dirty="0" err="1"/>
              <a:t>Юридической</a:t>
            </a:r>
            <a:r>
              <a:rPr dirty="0"/>
              <a:t> </a:t>
            </a:r>
            <a:r>
              <a:rPr dirty="0" err="1"/>
              <a:t>Ассоциации</a:t>
            </a:r>
            <a:r>
              <a:rPr dirty="0"/>
              <a:t> (РААЮ, RALA, </a:t>
            </a:r>
            <a:r>
              <a:rPr dirty="0" err="1"/>
              <a:t>亚洲俄罗斯律师协会</a:t>
            </a:r>
            <a:r>
              <a:rPr dirty="0"/>
              <a:t>)</a:t>
            </a:r>
          </a:p>
          <a:p>
            <a:pPr algn="l" defTabSz="457200">
              <a:defRPr sz="2500" i="1">
                <a:solidFill>
                  <a:srgbClr val="44546A"/>
                </a:solidFill>
                <a:latin typeface="Helvetica"/>
                <a:ea typeface="Helvetica"/>
                <a:cs typeface="Helvetica"/>
                <a:sym typeface="Helvetica"/>
              </a:defRPr>
            </a:pPr>
            <a:r>
              <a:rPr dirty="0" err="1"/>
              <a:t>докторант</a:t>
            </a:r>
            <a:r>
              <a:rPr dirty="0"/>
              <a:t> </a:t>
            </a:r>
            <a:r>
              <a:rPr dirty="0" err="1"/>
              <a:t>Университета</a:t>
            </a:r>
            <a:r>
              <a:rPr dirty="0"/>
              <a:t> </a:t>
            </a:r>
            <a:r>
              <a:rPr dirty="0" err="1"/>
              <a:t>Цинхуа</a:t>
            </a:r>
            <a:r>
              <a:rPr dirty="0"/>
              <a:t> (КНР),</a:t>
            </a:r>
            <a:endParaRPr i="0" dirty="0">
              <a:solidFill>
                <a:srgbClr val="000000"/>
              </a:solidFill>
              <a:latin typeface="Times"/>
              <a:ea typeface="Times"/>
              <a:cs typeface="Times"/>
              <a:sym typeface="Times"/>
            </a:endParaRPr>
          </a:p>
          <a:p>
            <a:pPr algn="l" defTabSz="457200">
              <a:defRPr sz="2500" i="1">
                <a:solidFill>
                  <a:srgbClr val="44546A"/>
                </a:solidFill>
                <a:latin typeface="Helvetica"/>
                <a:ea typeface="Helvetica"/>
                <a:cs typeface="Helvetica"/>
                <a:sym typeface="Helvetica"/>
              </a:defRPr>
            </a:pPr>
            <a:r>
              <a:rPr dirty="0" err="1"/>
              <a:t>специалист</a:t>
            </a:r>
            <a:r>
              <a:rPr dirty="0"/>
              <a:t> </a:t>
            </a:r>
            <a:r>
              <a:rPr dirty="0" err="1"/>
              <a:t>по</a:t>
            </a:r>
            <a:r>
              <a:rPr dirty="0"/>
              <a:t> </a:t>
            </a:r>
            <a:r>
              <a:rPr dirty="0" err="1"/>
              <a:t>китайскому</a:t>
            </a:r>
            <a:r>
              <a:rPr dirty="0"/>
              <a:t> </a:t>
            </a:r>
            <a:r>
              <a:rPr dirty="0" err="1"/>
              <a:t>континентальному</a:t>
            </a:r>
            <a:r>
              <a:rPr dirty="0"/>
              <a:t> </a:t>
            </a:r>
            <a:r>
              <a:rPr dirty="0" err="1"/>
              <a:t>праву</a:t>
            </a:r>
            <a:endParaRPr dirty="0"/>
          </a:p>
        </p:txBody>
      </p:sp>
      <p:sp>
        <p:nvSpPr>
          <p:cNvPr id="135" name="19.03.2020"/>
          <p:cNvSpPr txBox="1"/>
          <p:nvPr/>
        </p:nvSpPr>
        <p:spPr>
          <a:xfrm>
            <a:off x="766440" y="8743949"/>
            <a:ext cx="1485901"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t>19.03.2020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一带一路(93)…"/>
          <p:cNvSpPr txBox="1"/>
          <p:nvPr/>
        </p:nvSpPr>
        <p:spPr>
          <a:xfrm>
            <a:off x="1771699" y="1706165"/>
            <a:ext cx="9289828" cy="5492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464491" anchor="ctr"/>
          <a:lstStyle/>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一带一路</a:t>
            </a:r>
            <a:r>
              <a:t>(93)</a:t>
            </a:r>
          </a:p>
          <a:p>
            <a:pPr algn="l" defTabSz="457200">
              <a:defRPr sz="2700">
                <a:solidFill>
                  <a:srgbClr val="000000"/>
                </a:solidFill>
                <a:latin typeface="Helvetica"/>
                <a:ea typeface="Helvetica"/>
                <a:cs typeface="Helvetica"/>
                <a:sym typeface="Helvetica"/>
              </a:defRPr>
            </a:pPr>
            <a:r>
              <a:t>自由贸易试验区</a:t>
            </a:r>
            <a:r>
              <a:rPr>
                <a:latin typeface="Times"/>
                <a:ea typeface="Times"/>
                <a:cs typeface="Times"/>
                <a:sym typeface="Times"/>
              </a:rPr>
              <a:t>(185)</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民法</a:t>
            </a:r>
            <a:r>
              <a:t>(1506)</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合同</a:t>
            </a:r>
            <a:r>
              <a:t>(668)</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知识产权</a:t>
            </a:r>
            <a:r>
              <a:t>(3846)</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税收</a:t>
            </a:r>
            <a:r>
              <a:t>(14315)</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外汇</a:t>
            </a:r>
            <a:r>
              <a:t>(3917)</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企业</a:t>
            </a:r>
            <a:r>
              <a:t>(2682)</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公司</a:t>
            </a:r>
            <a:r>
              <a:t>(1643)</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个体经济</a:t>
            </a:r>
            <a:r>
              <a:t>(272)</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商贸物资</a:t>
            </a:r>
            <a:r>
              <a:t>(7719)</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对外经贸</a:t>
            </a:r>
            <a:r>
              <a:t>(3415)</a:t>
            </a:r>
          </a:p>
          <a:p>
            <a:pPr algn="l" defTabSz="457200">
              <a:defRPr sz="2700">
                <a:solidFill>
                  <a:srgbClr val="000000"/>
                </a:solidFill>
                <a:latin typeface="Helvetica"/>
                <a:ea typeface="Helvetica"/>
                <a:cs typeface="Helvetica"/>
                <a:sym typeface="Helvetica"/>
              </a:defRPr>
            </a:pPr>
            <a:r>
              <a:t>商品检验与动植物检疫</a:t>
            </a:r>
            <a:r>
              <a:rPr>
                <a:latin typeface="Times"/>
                <a:ea typeface="Times"/>
                <a:cs typeface="Times"/>
                <a:sym typeface="Times"/>
              </a:rPr>
              <a:t>(2718)</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海关</a:t>
            </a:r>
            <a:r>
              <a:t>(2343)</a:t>
            </a:r>
          </a:p>
          <a:p>
            <a:pPr algn="l" defTabSz="457200">
              <a:defRPr sz="2700">
                <a:solidFill>
                  <a:srgbClr val="000000"/>
                </a:solidFill>
                <a:latin typeface="Helvetica"/>
                <a:ea typeface="Helvetica"/>
                <a:cs typeface="Helvetica"/>
                <a:sym typeface="Helvetica"/>
              </a:defRPr>
            </a:pPr>
            <a:r>
              <a:t>标准化管理和认证认可</a:t>
            </a:r>
            <a:r>
              <a:rPr>
                <a:latin typeface="Times"/>
                <a:ea typeface="Times"/>
                <a:cs typeface="Times"/>
                <a:sym typeface="Times"/>
              </a:rPr>
              <a:t>(9432)</a:t>
            </a:r>
          </a:p>
          <a:p>
            <a:pPr algn="l" defTabSz="457200">
              <a:defRPr sz="2700">
                <a:solidFill>
                  <a:srgbClr val="000000"/>
                </a:solidFill>
                <a:latin typeface="Helvetica"/>
                <a:ea typeface="Helvetica"/>
                <a:cs typeface="Helvetica"/>
                <a:sym typeface="Helvetica"/>
              </a:defRPr>
            </a:pPr>
            <a:r>
              <a:t>质量管理和监督</a:t>
            </a:r>
            <a:r>
              <a:rPr>
                <a:latin typeface="Times"/>
                <a:ea typeface="Times"/>
                <a:cs typeface="Times"/>
                <a:sym typeface="Times"/>
              </a:rPr>
              <a:t>(5012)</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调解与仲裁</a:t>
            </a:r>
            <a:r>
              <a:t>(328)</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刑法</a:t>
            </a:r>
            <a:r>
              <a:t>(1079)</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海事诉讼</a:t>
            </a:r>
            <a:r>
              <a:t>(65)</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电子商务</a:t>
            </a:r>
            <a:r>
              <a:t>(384)</a:t>
            </a:r>
          </a:p>
          <a:p>
            <a:pPr algn="l" defTabSz="457200">
              <a:defRPr sz="2700">
                <a:solidFill>
                  <a:srgbClr val="000000"/>
                </a:solidFill>
                <a:latin typeface="Times"/>
                <a:ea typeface="Times"/>
                <a:cs typeface="Times"/>
                <a:sym typeface="Times"/>
              </a:defRPr>
            </a:pPr>
            <a:r>
              <a:rPr>
                <a:latin typeface="Helvetica"/>
                <a:ea typeface="Helvetica"/>
                <a:cs typeface="Helvetica"/>
                <a:sym typeface="Helvetica"/>
              </a:rPr>
              <a:t>突发事件</a:t>
            </a:r>
            <a:r>
              <a:t>(1004)</a:t>
            </a:r>
            <a:r>
              <a:rPr b="1" i="1">
                <a:solidFill>
                  <a:srgbClr val="FF2600"/>
                </a:solidFill>
              </a:rPr>
              <a:t>New</a:t>
            </a:r>
          </a:p>
        </p:txBody>
      </p:sp>
      <p:sp>
        <p:nvSpPr>
          <p:cNvPr id="173" name="http://www.pkulaw.cn"/>
          <p:cNvSpPr txBox="1"/>
          <p:nvPr/>
        </p:nvSpPr>
        <p:spPr>
          <a:xfrm>
            <a:off x="3224451" y="7537450"/>
            <a:ext cx="4625498" cy="63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b="1">
                <a:solidFill>
                  <a:srgbClr val="175ABD"/>
                </a:solidFill>
                <a:latin typeface="Helvetica"/>
                <a:ea typeface="Helvetica"/>
                <a:cs typeface="Helvetica"/>
                <a:sym typeface="Helvetica"/>
              </a:defRPr>
            </a:lvl1pPr>
          </a:lstStyle>
          <a:p>
            <a:r>
              <a:t>http://www.pkulaw.cn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Рекомендуемые шаги юридически грамотной работы с китайским контрагентом:"/>
          <p:cNvSpPr txBox="1"/>
          <p:nvPr/>
        </p:nvSpPr>
        <p:spPr>
          <a:xfrm>
            <a:off x="695300" y="882650"/>
            <a:ext cx="11867109"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800" b="1">
                <a:solidFill>
                  <a:srgbClr val="000000"/>
                </a:solidFill>
              </a:defRPr>
            </a:lvl1pPr>
          </a:lstStyle>
          <a:p>
            <a:r>
              <a:t>Рекомендуемые шаги юридически грамотной работы с китайским контрагентом:</a:t>
            </a:r>
          </a:p>
        </p:txBody>
      </p:sp>
      <p:sp>
        <p:nvSpPr>
          <p:cNvPr id="176" name="Первичная проверка китайского партнера…"/>
          <p:cNvSpPr txBox="1"/>
          <p:nvPr/>
        </p:nvSpPr>
        <p:spPr>
          <a:xfrm>
            <a:off x="862318" y="3698712"/>
            <a:ext cx="11150188" cy="3842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40266" indent="-440266" algn="just">
              <a:buSzPct val="100000"/>
              <a:buAutoNum type="arabicPeriod"/>
              <a:defRPr sz="2700">
                <a:solidFill>
                  <a:srgbClr val="000000"/>
                </a:solidFill>
              </a:defRPr>
            </a:pPr>
            <a:r>
              <a:rPr dirty="0" err="1"/>
              <a:t>Первичная</a:t>
            </a:r>
            <a:r>
              <a:rPr dirty="0"/>
              <a:t> </a:t>
            </a:r>
            <a:r>
              <a:rPr dirty="0" err="1"/>
              <a:t>проверка</a:t>
            </a:r>
            <a:r>
              <a:rPr dirty="0"/>
              <a:t> </a:t>
            </a:r>
            <a:r>
              <a:rPr dirty="0" err="1"/>
              <a:t>китайского</a:t>
            </a:r>
            <a:r>
              <a:rPr dirty="0"/>
              <a:t> </a:t>
            </a:r>
            <a:r>
              <a:rPr dirty="0" err="1"/>
              <a:t>партнера</a:t>
            </a:r>
            <a:endParaRPr dirty="0"/>
          </a:p>
          <a:p>
            <a:pPr algn="just">
              <a:defRPr sz="2700">
                <a:solidFill>
                  <a:srgbClr val="000000"/>
                </a:solidFill>
              </a:defRPr>
            </a:pPr>
            <a:endParaRPr dirty="0"/>
          </a:p>
          <a:p>
            <a:pPr marL="440266" indent="-440266" algn="just">
              <a:buSzPct val="100000"/>
              <a:buAutoNum type="arabicPeriod" startAt="2"/>
              <a:defRPr sz="2700">
                <a:solidFill>
                  <a:srgbClr val="000000"/>
                </a:solidFill>
              </a:defRPr>
            </a:pPr>
            <a:r>
              <a:rPr dirty="0" err="1"/>
              <a:t>Аналитика</a:t>
            </a:r>
            <a:r>
              <a:rPr dirty="0"/>
              <a:t>: </a:t>
            </a:r>
            <a:r>
              <a:rPr dirty="0" err="1"/>
              <a:t>может</a:t>
            </a:r>
            <a:r>
              <a:rPr dirty="0"/>
              <a:t> </a:t>
            </a:r>
            <a:r>
              <a:rPr dirty="0" err="1"/>
              <a:t>ли</a:t>
            </a:r>
            <a:r>
              <a:rPr dirty="0"/>
              <a:t> </a:t>
            </a:r>
            <a:r>
              <a:rPr dirty="0" err="1"/>
              <a:t>Ваш</a:t>
            </a:r>
            <a:r>
              <a:rPr dirty="0"/>
              <a:t> </a:t>
            </a:r>
            <a:r>
              <a:rPr dirty="0" err="1"/>
              <a:t>товар</a:t>
            </a:r>
            <a:r>
              <a:rPr dirty="0"/>
              <a:t> </a:t>
            </a:r>
            <a:r>
              <a:rPr dirty="0" err="1"/>
              <a:t>быть</a:t>
            </a:r>
            <a:r>
              <a:rPr dirty="0"/>
              <a:t> </a:t>
            </a:r>
            <a:r>
              <a:rPr dirty="0" err="1"/>
              <a:t>импортирован</a:t>
            </a:r>
            <a:r>
              <a:rPr dirty="0"/>
              <a:t> </a:t>
            </a:r>
            <a:r>
              <a:rPr dirty="0" err="1"/>
              <a:t>в</a:t>
            </a:r>
            <a:r>
              <a:rPr dirty="0"/>
              <a:t> </a:t>
            </a:r>
            <a:r>
              <a:rPr dirty="0" err="1"/>
              <a:t>Китай</a:t>
            </a:r>
            <a:r>
              <a:rPr dirty="0"/>
              <a:t>? </a:t>
            </a:r>
            <a:r>
              <a:rPr dirty="0" err="1"/>
              <a:t>Определение</a:t>
            </a:r>
            <a:r>
              <a:rPr dirty="0"/>
              <a:t> </a:t>
            </a:r>
            <a:r>
              <a:rPr dirty="0" err="1"/>
              <a:t>кода</a:t>
            </a:r>
            <a:r>
              <a:rPr dirty="0"/>
              <a:t> HS (</a:t>
            </a:r>
            <a:r>
              <a:rPr dirty="0" err="1"/>
              <a:t>HS编码</a:t>
            </a:r>
            <a:r>
              <a:rPr dirty="0"/>
              <a:t>, The Harmonization System Code (HS-Code)) </a:t>
            </a:r>
            <a:r>
              <a:rPr dirty="0" err="1"/>
              <a:t>на</a:t>
            </a:r>
            <a:r>
              <a:rPr dirty="0"/>
              <a:t> </a:t>
            </a:r>
            <a:r>
              <a:rPr dirty="0" err="1"/>
              <a:t>Ваш</a:t>
            </a:r>
            <a:r>
              <a:rPr dirty="0"/>
              <a:t> </a:t>
            </a:r>
            <a:r>
              <a:rPr dirty="0" err="1"/>
              <a:t>товар</a:t>
            </a:r>
            <a:endParaRPr dirty="0"/>
          </a:p>
          <a:p>
            <a:pPr algn="just">
              <a:defRPr sz="2700">
                <a:solidFill>
                  <a:srgbClr val="000000"/>
                </a:solidFill>
              </a:defRPr>
            </a:pPr>
            <a:endParaRPr dirty="0"/>
          </a:p>
          <a:p>
            <a:pPr marL="440266" indent="-440266" algn="just">
              <a:buSzPct val="100000"/>
              <a:buAutoNum type="arabicPeriod" startAt="3"/>
              <a:defRPr sz="2700">
                <a:solidFill>
                  <a:srgbClr val="000000"/>
                </a:solidFill>
              </a:defRPr>
            </a:pPr>
            <a:r>
              <a:rPr dirty="0" err="1"/>
              <a:t>Условия</a:t>
            </a:r>
            <a:r>
              <a:rPr dirty="0"/>
              <a:t> </a:t>
            </a:r>
            <a:r>
              <a:rPr dirty="0" err="1"/>
              <a:t>импорта</a:t>
            </a:r>
            <a:r>
              <a:rPr dirty="0"/>
              <a:t>: </a:t>
            </a:r>
            <a:r>
              <a:rPr dirty="0" err="1"/>
              <a:t>Нужна</a:t>
            </a:r>
            <a:r>
              <a:rPr dirty="0"/>
              <a:t> </a:t>
            </a:r>
            <a:r>
              <a:rPr dirty="0" err="1"/>
              <a:t>ли</a:t>
            </a:r>
            <a:r>
              <a:rPr dirty="0"/>
              <a:t> </a:t>
            </a:r>
            <a:r>
              <a:rPr dirty="0" err="1"/>
              <a:t>сертификация</a:t>
            </a:r>
            <a:r>
              <a:rPr dirty="0"/>
              <a:t>? </a:t>
            </a:r>
            <a:r>
              <a:rPr dirty="0" err="1"/>
              <a:t>Требования</a:t>
            </a:r>
            <a:r>
              <a:rPr dirty="0"/>
              <a:t> </a:t>
            </a:r>
            <a:r>
              <a:rPr dirty="0" err="1"/>
              <a:t>к</a:t>
            </a:r>
            <a:r>
              <a:rPr dirty="0"/>
              <a:t> </a:t>
            </a:r>
            <a:r>
              <a:rPr dirty="0" err="1"/>
              <a:t>упаковке</a:t>
            </a:r>
            <a:r>
              <a:rPr lang="ru-RU" dirty="0"/>
              <a:t>.</a:t>
            </a:r>
            <a:r>
              <a:rPr dirty="0"/>
              <a:t> </a:t>
            </a:r>
            <a:r>
              <a:rPr dirty="0" err="1"/>
              <a:t>Требования</a:t>
            </a:r>
            <a:r>
              <a:rPr dirty="0"/>
              <a:t> </a:t>
            </a:r>
            <a:r>
              <a:rPr dirty="0" err="1"/>
              <a:t>к</a:t>
            </a:r>
            <a:r>
              <a:rPr dirty="0"/>
              <a:t> </a:t>
            </a:r>
            <a:r>
              <a:rPr dirty="0" err="1"/>
              <a:t>маркировке</a:t>
            </a:r>
            <a:r>
              <a:rPr lang="ru-RU" dirty="0"/>
              <a:t>.</a:t>
            </a:r>
            <a:r>
              <a:rPr dirty="0"/>
              <a:t> </a:t>
            </a:r>
            <a:r>
              <a:rPr dirty="0" err="1"/>
              <a:t>Действующие</a:t>
            </a:r>
            <a:r>
              <a:rPr dirty="0"/>
              <a:t> </a:t>
            </a:r>
            <a:r>
              <a:rPr dirty="0" err="1"/>
              <a:t>стандарты</a:t>
            </a:r>
            <a:r>
              <a:rPr lang="ru-RU" dirty="0"/>
              <a:t>.</a:t>
            </a:r>
            <a:r>
              <a:rPr dirty="0"/>
              <a:t> </a:t>
            </a:r>
            <a:r>
              <a:rPr dirty="0" err="1"/>
              <a:t>Требования</a:t>
            </a:r>
            <a:r>
              <a:rPr dirty="0"/>
              <a:t> </a:t>
            </a:r>
            <a:r>
              <a:rPr dirty="0" err="1"/>
              <a:t>к</a:t>
            </a:r>
            <a:r>
              <a:rPr dirty="0"/>
              <a:t> </a:t>
            </a:r>
            <a:r>
              <a:rPr lang="ru-RU" dirty="0"/>
              <a:t>условиям </a:t>
            </a:r>
            <a:r>
              <a:rPr dirty="0" err="1"/>
              <a:t>гарантийн</a:t>
            </a:r>
            <a:r>
              <a:rPr lang="ru-RU" dirty="0"/>
              <a:t>ого</a:t>
            </a:r>
            <a:r>
              <a:rPr dirty="0"/>
              <a:t> </a:t>
            </a:r>
            <a:r>
              <a:rPr dirty="0" err="1"/>
              <a:t>обслуживани</a:t>
            </a:r>
            <a:r>
              <a:rPr lang="ru-RU" dirty="0"/>
              <a:t>я.</a:t>
            </a:r>
            <a:r>
              <a:rPr dirty="0"/>
              <a:t> </a:t>
            </a:r>
            <a:r>
              <a:rPr dirty="0" err="1"/>
              <a:t>и</a:t>
            </a:r>
            <a:r>
              <a:rPr dirty="0"/>
              <a:t> </a:t>
            </a:r>
            <a:r>
              <a:rPr dirty="0" err="1"/>
              <a:t>пр</a:t>
            </a: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4. Проверка китайского контрагента. Формирование полного досье на китайское юридическое лицо (Свидетельство о праве ведения хозяйственной деятельности (企业营业执照), унифицированный код кредитоспособности (企业统一社会信用代码), регистрации в качестве участника внешнеторговой деятельности (对外贸易经营者备案登记表)). Необходимо проверить его физическое существование, благонадежность, компетенцию  того или иного должностного лица на заключение контракта ВЭД от имени данного юридического лица («юридический представитель»,法人). Наличие импортной лицензии.…"/>
          <p:cNvSpPr txBox="1"/>
          <p:nvPr/>
        </p:nvSpPr>
        <p:spPr>
          <a:xfrm>
            <a:off x="662261" y="2130166"/>
            <a:ext cx="12044412" cy="6750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700">
                <a:solidFill>
                  <a:srgbClr val="000000"/>
                </a:solidFill>
              </a:defRPr>
            </a:pPr>
            <a:r>
              <a:rPr dirty="0"/>
              <a:t>4. </a:t>
            </a:r>
            <a:r>
              <a:rPr dirty="0" err="1"/>
              <a:t>Проверка</a:t>
            </a:r>
            <a:r>
              <a:rPr dirty="0"/>
              <a:t> </a:t>
            </a:r>
            <a:r>
              <a:rPr dirty="0" err="1"/>
              <a:t>китайского</a:t>
            </a:r>
            <a:r>
              <a:rPr dirty="0"/>
              <a:t> </a:t>
            </a:r>
            <a:r>
              <a:rPr dirty="0" err="1"/>
              <a:t>контрагента</a:t>
            </a:r>
            <a:r>
              <a:rPr dirty="0"/>
              <a:t>. </a:t>
            </a:r>
            <a:r>
              <a:rPr dirty="0" err="1"/>
              <a:t>Формирование</a:t>
            </a:r>
            <a:r>
              <a:rPr dirty="0"/>
              <a:t> </a:t>
            </a:r>
            <a:r>
              <a:rPr dirty="0" err="1"/>
              <a:t>полного</a:t>
            </a:r>
            <a:r>
              <a:rPr dirty="0"/>
              <a:t> </a:t>
            </a:r>
            <a:r>
              <a:rPr dirty="0" err="1"/>
              <a:t>досье</a:t>
            </a:r>
            <a:r>
              <a:rPr dirty="0"/>
              <a:t> </a:t>
            </a:r>
            <a:r>
              <a:rPr dirty="0" err="1"/>
              <a:t>на</a:t>
            </a:r>
            <a:r>
              <a:rPr dirty="0"/>
              <a:t> </a:t>
            </a:r>
            <a:r>
              <a:rPr dirty="0" err="1"/>
              <a:t>китайское</a:t>
            </a:r>
            <a:r>
              <a:rPr dirty="0"/>
              <a:t> </a:t>
            </a:r>
            <a:r>
              <a:rPr dirty="0" err="1"/>
              <a:t>юридическое</a:t>
            </a:r>
            <a:r>
              <a:rPr dirty="0"/>
              <a:t> </a:t>
            </a:r>
            <a:r>
              <a:rPr dirty="0" err="1"/>
              <a:t>лицо</a:t>
            </a:r>
            <a:r>
              <a:rPr dirty="0"/>
              <a:t> (</a:t>
            </a:r>
            <a:r>
              <a:rPr dirty="0" err="1"/>
              <a:t>Свидетельство</a:t>
            </a:r>
            <a:r>
              <a:rPr dirty="0"/>
              <a:t> </a:t>
            </a:r>
            <a:r>
              <a:rPr dirty="0" err="1"/>
              <a:t>о</a:t>
            </a:r>
            <a:r>
              <a:rPr dirty="0"/>
              <a:t> </a:t>
            </a:r>
            <a:r>
              <a:rPr dirty="0" err="1"/>
              <a:t>праве</a:t>
            </a:r>
            <a:r>
              <a:rPr dirty="0"/>
              <a:t> </a:t>
            </a:r>
            <a:r>
              <a:rPr dirty="0" err="1"/>
              <a:t>ведения</a:t>
            </a:r>
            <a:r>
              <a:rPr dirty="0"/>
              <a:t> </a:t>
            </a:r>
            <a:r>
              <a:rPr dirty="0" err="1"/>
              <a:t>хозяйственной</a:t>
            </a:r>
            <a:r>
              <a:rPr dirty="0"/>
              <a:t> </a:t>
            </a:r>
            <a:r>
              <a:rPr dirty="0" err="1"/>
              <a:t>деятельности</a:t>
            </a:r>
            <a:r>
              <a:rPr dirty="0"/>
              <a:t> (</a:t>
            </a:r>
            <a:r>
              <a:rPr dirty="0" err="1"/>
              <a:t>企业营业执照</a:t>
            </a:r>
            <a:r>
              <a:rPr dirty="0"/>
              <a:t>), </a:t>
            </a:r>
            <a:r>
              <a:rPr dirty="0" err="1"/>
              <a:t>унифицированный</a:t>
            </a:r>
            <a:r>
              <a:rPr dirty="0"/>
              <a:t> </a:t>
            </a:r>
            <a:r>
              <a:rPr dirty="0" err="1"/>
              <a:t>код</a:t>
            </a:r>
            <a:r>
              <a:rPr dirty="0"/>
              <a:t> </a:t>
            </a:r>
            <a:r>
              <a:rPr dirty="0" err="1"/>
              <a:t>кредитоспособности</a:t>
            </a:r>
            <a:r>
              <a:rPr dirty="0"/>
              <a:t> (</a:t>
            </a:r>
            <a:r>
              <a:rPr dirty="0" err="1"/>
              <a:t>企业统一社会信用代码</a:t>
            </a:r>
            <a:r>
              <a:rPr dirty="0"/>
              <a:t>), </a:t>
            </a:r>
            <a:r>
              <a:rPr dirty="0" err="1"/>
              <a:t>регистраци</a:t>
            </a:r>
            <a:r>
              <a:rPr lang="ru-RU" dirty="0"/>
              <a:t>я</a:t>
            </a:r>
            <a:r>
              <a:rPr dirty="0"/>
              <a:t> </a:t>
            </a:r>
            <a:r>
              <a:rPr dirty="0" err="1"/>
              <a:t>в</a:t>
            </a:r>
            <a:r>
              <a:rPr dirty="0"/>
              <a:t> </a:t>
            </a:r>
            <a:r>
              <a:rPr dirty="0" err="1"/>
              <a:t>качестве</a:t>
            </a:r>
            <a:r>
              <a:rPr dirty="0"/>
              <a:t> </a:t>
            </a:r>
            <a:r>
              <a:rPr dirty="0" err="1"/>
              <a:t>участника</a:t>
            </a:r>
            <a:r>
              <a:rPr dirty="0"/>
              <a:t> </a:t>
            </a:r>
            <a:r>
              <a:rPr dirty="0" err="1"/>
              <a:t>внешнеторговой</a:t>
            </a:r>
            <a:r>
              <a:rPr dirty="0"/>
              <a:t> </a:t>
            </a:r>
            <a:r>
              <a:rPr dirty="0" err="1"/>
              <a:t>деятельности</a:t>
            </a:r>
            <a:r>
              <a:rPr dirty="0"/>
              <a:t> (</a:t>
            </a:r>
            <a:r>
              <a:rPr dirty="0" err="1">
                <a:latin typeface="Helvetica"/>
                <a:ea typeface="Helvetica"/>
                <a:cs typeface="Helvetica"/>
                <a:sym typeface="Helvetica"/>
              </a:rPr>
              <a:t>对外贸易经营者备案登记表</a:t>
            </a:r>
            <a:r>
              <a:rPr dirty="0"/>
              <a:t>)). </a:t>
            </a:r>
            <a:r>
              <a:rPr dirty="0" err="1"/>
              <a:t>Необходимо</a:t>
            </a:r>
            <a:r>
              <a:rPr dirty="0"/>
              <a:t> </a:t>
            </a:r>
            <a:r>
              <a:rPr dirty="0" err="1"/>
              <a:t>проверить</a:t>
            </a:r>
            <a:r>
              <a:rPr dirty="0"/>
              <a:t> </a:t>
            </a:r>
            <a:r>
              <a:rPr dirty="0" err="1"/>
              <a:t>его</a:t>
            </a:r>
            <a:r>
              <a:rPr dirty="0"/>
              <a:t> </a:t>
            </a:r>
            <a:r>
              <a:rPr dirty="0" err="1"/>
              <a:t>физическое</a:t>
            </a:r>
            <a:r>
              <a:rPr dirty="0"/>
              <a:t> </a:t>
            </a:r>
            <a:r>
              <a:rPr dirty="0" err="1"/>
              <a:t>существование</a:t>
            </a:r>
            <a:r>
              <a:rPr dirty="0"/>
              <a:t>, </a:t>
            </a:r>
            <a:r>
              <a:rPr dirty="0" err="1"/>
              <a:t>благонадежность</a:t>
            </a:r>
            <a:r>
              <a:rPr dirty="0"/>
              <a:t>, </a:t>
            </a:r>
            <a:r>
              <a:rPr dirty="0" err="1"/>
              <a:t>компетенцию</a:t>
            </a:r>
            <a:r>
              <a:rPr dirty="0"/>
              <a:t>  </a:t>
            </a:r>
            <a:r>
              <a:rPr dirty="0" err="1"/>
              <a:t>того</a:t>
            </a:r>
            <a:r>
              <a:rPr dirty="0"/>
              <a:t> </a:t>
            </a:r>
            <a:r>
              <a:rPr dirty="0" err="1"/>
              <a:t>или</a:t>
            </a:r>
            <a:r>
              <a:rPr dirty="0"/>
              <a:t> </a:t>
            </a:r>
            <a:r>
              <a:rPr dirty="0" err="1"/>
              <a:t>иного</a:t>
            </a:r>
            <a:r>
              <a:rPr dirty="0"/>
              <a:t> </a:t>
            </a:r>
            <a:r>
              <a:rPr dirty="0" err="1"/>
              <a:t>должностного</a:t>
            </a:r>
            <a:r>
              <a:rPr dirty="0"/>
              <a:t> </a:t>
            </a:r>
            <a:r>
              <a:rPr dirty="0" err="1"/>
              <a:t>лица</a:t>
            </a:r>
            <a:r>
              <a:rPr dirty="0"/>
              <a:t> </a:t>
            </a:r>
            <a:r>
              <a:rPr dirty="0" err="1"/>
              <a:t>на</a:t>
            </a:r>
            <a:r>
              <a:rPr dirty="0"/>
              <a:t> </a:t>
            </a:r>
            <a:r>
              <a:rPr dirty="0" err="1"/>
              <a:t>заключение</a:t>
            </a:r>
            <a:r>
              <a:rPr dirty="0"/>
              <a:t> </a:t>
            </a:r>
            <a:r>
              <a:rPr dirty="0" err="1"/>
              <a:t>контракта</a:t>
            </a:r>
            <a:r>
              <a:rPr dirty="0"/>
              <a:t> ВЭД </a:t>
            </a:r>
            <a:r>
              <a:rPr dirty="0" err="1"/>
              <a:t>от</a:t>
            </a:r>
            <a:r>
              <a:rPr dirty="0"/>
              <a:t> </a:t>
            </a:r>
            <a:r>
              <a:rPr dirty="0" err="1"/>
              <a:t>имени</a:t>
            </a:r>
            <a:r>
              <a:rPr dirty="0"/>
              <a:t> </a:t>
            </a:r>
            <a:r>
              <a:rPr dirty="0" err="1"/>
              <a:t>данного</a:t>
            </a:r>
            <a:r>
              <a:rPr dirty="0"/>
              <a:t> </a:t>
            </a:r>
            <a:r>
              <a:rPr dirty="0" err="1"/>
              <a:t>юридического</a:t>
            </a:r>
            <a:r>
              <a:rPr dirty="0"/>
              <a:t> </a:t>
            </a:r>
            <a:r>
              <a:rPr dirty="0" err="1"/>
              <a:t>лица</a:t>
            </a:r>
            <a:r>
              <a:rPr dirty="0"/>
              <a:t> («</a:t>
            </a:r>
            <a:r>
              <a:rPr dirty="0" err="1"/>
              <a:t>юридический</a:t>
            </a:r>
            <a:r>
              <a:rPr dirty="0"/>
              <a:t> </a:t>
            </a:r>
            <a:r>
              <a:rPr dirty="0" err="1"/>
              <a:t>представитель</a:t>
            </a:r>
            <a:r>
              <a:rPr dirty="0"/>
              <a:t>»,</a:t>
            </a:r>
            <a:r>
              <a:rPr dirty="0" err="1"/>
              <a:t>法人</a:t>
            </a:r>
            <a:r>
              <a:rPr dirty="0"/>
              <a:t>). </a:t>
            </a:r>
            <a:r>
              <a:rPr dirty="0" err="1"/>
              <a:t>Наличие</a:t>
            </a:r>
            <a:r>
              <a:rPr dirty="0"/>
              <a:t> </a:t>
            </a:r>
            <a:r>
              <a:rPr dirty="0" err="1"/>
              <a:t>импортной</a:t>
            </a:r>
            <a:r>
              <a:rPr dirty="0"/>
              <a:t> </a:t>
            </a:r>
            <a:r>
              <a:rPr dirty="0" err="1"/>
              <a:t>лицензии</a:t>
            </a:r>
            <a:r>
              <a:rPr dirty="0"/>
              <a:t>.</a:t>
            </a:r>
          </a:p>
          <a:p>
            <a:pPr algn="l">
              <a:defRPr sz="2700">
                <a:solidFill>
                  <a:srgbClr val="000000"/>
                </a:solidFill>
              </a:defRPr>
            </a:pPr>
            <a:r>
              <a:rPr dirty="0"/>
              <a:t> </a:t>
            </a:r>
          </a:p>
          <a:p>
            <a:pPr algn="l">
              <a:defRPr sz="2700">
                <a:solidFill>
                  <a:srgbClr val="000000"/>
                </a:solidFill>
              </a:defRPr>
            </a:pPr>
            <a:r>
              <a:rPr dirty="0"/>
              <a:t>5. </a:t>
            </a:r>
            <a:r>
              <a:rPr dirty="0" err="1"/>
              <a:t>Проект</a:t>
            </a:r>
            <a:r>
              <a:rPr dirty="0"/>
              <a:t> </a:t>
            </a:r>
            <a:r>
              <a:rPr dirty="0" err="1"/>
              <a:t>контракта</a:t>
            </a:r>
            <a:r>
              <a:rPr dirty="0"/>
              <a:t>. </a:t>
            </a:r>
            <a:r>
              <a:rPr dirty="0" err="1"/>
              <a:t>Язык</a:t>
            </a:r>
            <a:r>
              <a:rPr dirty="0"/>
              <a:t> </a:t>
            </a:r>
            <a:r>
              <a:rPr dirty="0" err="1"/>
              <a:t>контракта</a:t>
            </a:r>
            <a:r>
              <a:rPr dirty="0"/>
              <a:t>. </a:t>
            </a:r>
            <a:r>
              <a:rPr dirty="0" err="1"/>
              <a:t>Согласование</a:t>
            </a:r>
            <a:r>
              <a:rPr dirty="0"/>
              <a:t> </a:t>
            </a:r>
            <a:r>
              <a:rPr dirty="0" err="1"/>
              <a:t>существенных</a:t>
            </a:r>
            <a:r>
              <a:rPr dirty="0"/>
              <a:t> </a:t>
            </a:r>
            <a:r>
              <a:rPr dirty="0" err="1"/>
              <a:t>условий</a:t>
            </a:r>
            <a:r>
              <a:rPr dirty="0"/>
              <a:t>. </a:t>
            </a:r>
            <a:r>
              <a:rPr dirty="0" err="1"/>
              <a:t>Для</a:t>
            </a:r>
            <a:r>
              <a:rPr dirty="0"/>
              <a:t> </a:t>
            </a:r>
            <a:r>
              <a:rPr dirty="0" err="1"/>
              <a:t>экспортера</a:t>
            </a:r>
            <a:r>
              <a:rPr dirty="0"/>
              <a:t> </a:t>
            </a:r>
            <a:r>
              <a:rPr dirty="0" err="1"/>
              <a:t>важно</a:t>
            </a:r>
            <a:r>
              <a:rPr dirty="0"/>
              <a:t> </a:t>
            </a:r>
            <a:r>
              <a:rPr dirty="0" err="1"/>
              <a:t>включить</a:t>
            </a:r>
            <a:r>
              <a:rPr dirty="0"/>
              <a:t> </a:t>
            </a:r>
            <a:r>
              <a:rPr dirty="0" err="1"/>
              <a:t>в</a:t>
            </a:r>
            <a:r>
              <a:rPr dirty="0"/>
              <a:t> </a:t>
            </a:r>
            <a:r>
              <a:rPr dirty="0" err="1"/>
              <a:t>контракт</a:t>
            </a:r>
            <a:r>
              <a:rPr dirty="0"/>
              <a:t> </a:t>
            </a:r>
            <a:r>
              <a:rPr dirty="0" err="1"/>
              <a:t>условия</a:t>
            </a:r>
            <a:r>
              <a:rPr dirty="0"/>
              <a:t> </a:t>
            </a:r>
            <a:r>
              <a:rPr dirty="0" err="1"/>
              <a:t>о</a:t>
            </a:r>
            <a:r>
              <a:rPr dirty="0"/>
              <a:t> </a:t>
            </a:r>
            <a:r>
              <a:rPr dirty="0" err="1"/>
              <a:t>порядке</a:t>
            </a:r>
            <a:r>
              <a:rPr dirty="0"/>
              <a:t> </a:t>
            </a:r>
            <a:r>
              <a:rPr dirty="0" err="1"/>
              <a:t>расчетов</a:t>
            </a:r>
            <a:r>
              <a:rPr dirty="0"/>
              <a:t>, </a:t>
            </a:r>
            <a:r>
              <a:rPr dirty="0" err="1"/>
              <a:t>распределение</a:t>
            </a:r>
            <a:r>
              <a:rPr dirty="0"/>
              <a:t> </a:t>
            </a:r>
            <a:r>
              <a:rPr dirty="0" err="1"/>
              <a:t>расходов</a:t>
            </a:r>
            <a:r>
              <a:rPr dirty="0"/>
              <a:t> </a:t>
            </a:r>
            <a:r>
              <a:rPr dirty="0" err="1"/>
              <a:t>на</a:t>
            </a:r>
            <a:r>
              <a:rPr dirty="0"/>
              <a:t> </a:t>
            </a:r>
            <a:r>
              <a:rPr dirty="0" err="1"/>
              <a:t>исполнение</a:t>
            </a:r>
            <a:r>
              <a:rPr dirty="0"/>
              <a:t> </a:t>
            </a:r>
            <a:r>
              <a:rPr dirty="0" err="1"/>
              <a:t>контракта</a:t>
            </a:r>
            <a:r>
              <a:rPr dirty="0"/>
              <a:t>,  </a:t>
            </a:r>
            <a:r>
              <a:rPr dirty="0" err="1"/>
              <a:t>ответственность</a:t>
            </a:r>
            <a:r>
              <a:rPr dirty="0"/>
              <a:t>, </a:t>
            </a:r>
            <a:r>
              <a:rPr dirty="0" err="1"/>
              <a:t>А</a:t>
            </a:r>
            <a:r>
              <a:rPr dirty="0"/>
              <a:t> ТАК ЖЕ </a:t>
            </a:r>
            <a:r>
              <a:rPr dirty="0" err="1"/>
              <a:t>правильно</a:t>
            </a:r>
            <a:r>
              <a:rPr dirty="0"/>
              <a:t> </a:t>
            </a:r>
            <a:r>
              <a:rPr dirty="0" err="1"/>
              <a:t>внести</a:t>
            </a:r>
            <a:r>
              <a:rPr dirty="0"/>
              <a:t> ВСЕ НЕОБХОДИМЫЕ РЕКВИЗИТЫ, </a:t>
            </a:r>
            <a:r>
              <a:rPr dirty="0" err="1"/>
              <a:t>применимое</a:t>
            </a:r>
            <a:r>
              <a:rPr dirty="0"/>
              <a:t> </a:t>
            </a:r>
            <a:r>
              <a:rPr dirty="0" err="1"/>
              <a:t>право</a:t>
            </a:r>
            <a:r>
              <a:rPr dirty="0"/>
              <a:t>, </a:t>
            </a:r>
            <a:r>
              <a:rPr dirty="0" err="1"/>
              <a:t>досудебный</a:t>
            </a:r>
            <a:r>
              <a:rPr dirty="0"/>
              <a:t> </a:t>
            </a:r>
            <a:r>
              <a:rPr dirty="0" err="1"/>
              <a:t>порядок</a:t>
            </a:r>
            <a:r>
              <a:rPr dirty="0"/>
              <a:t> </a:t>
            </a:r>
            <a:r>
              <a:rPr dirty="0" err="1"/>
              <a:t>урегулирования</a:t>
            </a:r>
            <a:r>
              <a:rPr dirty="0"/>
              <a:t> </a:t>
            </a:r>
            <a:r>
              <a:rPr dirty="0" err="1"/>
              <a:t>споров</a:t>
            </a:r>
            <a:r>
              <a:rPr dirty="0"/>
              <a:t>, </a:t>
            </a:r>
            <a:r>
              <a:rPr dirty="0" err="1"/>
              <a:t>арбитражную</a:t>
            </a:r>
            <a:r>
              <a:rPr dirty="0"/>
              <a:t> </a:t>
            </a:r>
            <a:r>
              <a:rPr dirty="0" err="1"/>
              <a:t>оговорку</a:t>
            </a:r>
            <a:r>
              <a:rPr dirty="0"/>
              <a:t>, </a:t>
            </a:r>
            <a:r>
              <a:rPr dirty="0" err="1"/>
              <a:t>язык</a:t>
            </a:r>
            <a:r>
              <a:rPr dirty="0"/>
              <a:t> </a:t>
            </a:r>
            <a:r>
              <a:rPr dirty="0" err="1"/>
              <a:t>судопроизводства</a:t>
            </a:r>
            <a:r>
              <a:rPr dirty="0"/>
              <a:t>.</a:t>
            </a:r>
          </a:p>
        </p:txBody>
      </p:sp>
      <p:sp>
        <p:nvSpPr>
          <p:cNvPr id="179" name="Рекомендуемые шаги юридически грамотной работы с китайским контрагентом:"/>
          <p:cNvSpPr txBox="1"/>
          <p:nvPr/>
        </p:nvSpPr>
        <p:spPr>
          <a:xfrm>
            <a:off x="582445" y="539750"/>
            <a:ext cx="13004801" cy="1219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400" b="1">
                <a:solidFill>
                  <a:srgbClr val="000000"/>
                </a:solidFill>
              </a:defRPr>
            </a:lvl1pPr>
          </a:lstStyle>
          <a:p>
            <a:r>
              <a:t>Рекомендуемые шаги юридически грамотной работы с китайским контрагентом:</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Сайты для проверки китайских юридических лиц:"/>
          <p:cNvSpPr txBox="1"/>
          <p:nvPr/>
        </p:nvSpPr>
        <p:spPr>
          <a:xfrm>
            <a:off x="198350" y="704849"/>
            <a:ext cx="12090327"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700" b="1">
                <a:solidFill>
                  <a:srgbClr val="000000"/>
                </a:solidFill>
              </a:defRPr>
            </a:lvl1pPr>
          </a:lstStyle>
          <a:p>
            <a:r>
              <a:t>Сайты для проверки китайских юридических лиц:</a:t>
            </a:r>
          </a:p>
        </p:txBody>
      </p:sp>
      <p:sp>
        <p:nvSpPr>
          <p:cNvPr id="182" name="Континентальный Китай:…"/>
          <p:cNvSpPr txBox="1"/>
          <p:nvPr/>
        </p:nvSpPr>
        <p:spPr>
          <a:xfrm>
            <a:off x="1068962" y="2114694"/>
            <a:ext cx="11372643" cy="6273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000" b="1">
                <a:solidFill>
                  <a:srgbClr val="000000"/>
                </a:solidFill>
              </a:defRPr>
            </a:pPr>
            <a:r>
              <a:rPr dirty="0" err="1"/>
              <a:t>Континентальный</a:t>
            </a:r>
            <a:r>
              <a:rPr dirty="0"/>
              <a:t> </a:t>
            </a:r>
            <a:r>
              <a:rPr dirty="0" err="1"/>
              <a:t>Китай</a:t>
            </a:r>
            <a:r>
              <a:rPr dirty="0"/>
              <a:t>: </a:t>
            </a:r>
          </a:p>
          <a:p>
            <a:pPr algn="l">
              <a:defRPr sz="2800">
                <a:solidFill>
                  <a:srgbClr val="000000"/>
                </a:solidFill>
              </a:defRPr>
            </a:pPr>
            <a:endParaRPr dirty="0"/>
          </a:p>
          <a:p>
            <a:pPr algn="l">
              <a:defRPr sz="2800">
                <a:solidFill>
                  <a:srgbClr val="000000"/>
                </a:solidFill>
              </a:defRPr>
            </a:pPr>
            <a:r>
              <a:rPr dirty="0" err="1"/>
              <a:t>Бесплатная</a:t>
            </a:r>
            <a:r>
              <a:rPr dirty="0"/>
              <a:t> </a:t>
            </a:r>
            <a:r>
              <a:rPr dirty="0" err="1"/>
              <a:t>официальная</a:t>
            </a:r>
            <a:r>
              <a:rPr dirty="0"/>
              <a:t> </a:t>
            </a:r>
            <a:r>
              <a:rPr dirty="0" err="1"/>
              <a:t>база</a:t>
            </a:r>
            <a:r>
              <a:rPr dirty="0"/>
              <a:t> </a:t>
            </a:r>
            <a:r>
              <a:rPr dirty="0" err="1"/>
              <a:t>данных</a:t>
            </a:r>
            <a:r>
              <a:rPr dirty="0"/>
              <a:t>: </a:t>
            </a:r>
          </a:p>
          <a:p>
            <a:pPr algn="l">
              <a:defRPr sz="2800">
                <a:solidFill>
                  <a:srgbClr val="0B7DF6"/>
                </a:solidFill>
              </a:defRPr>
            </a:pPr>
            <a:r>
              <a:rPr u="sng" dirty="0">
                <a:hlinkClick r:id="rId2"/>
              </a:rPr>
              <a:t>http://www.gsxt.gov.cn/index.html</a:t>
            </a:r>
          </a:p>
          <a:p>
            <a:pPr algn="l">
              <a:defRPr sz="2800">
                <a:solidFill>
                  <a:srgbClr val="000000"/>
                </a:solidFill>
              </a:defRPr>
            </a:pPr>
            <a:endParaRPr u="sng" dirty="0">
              <a:hlinkClick r:id="rId2"/>
            </a:endParaRPr>
          </a:p>
          <a:p>
            <a:pPr algn="l">
              <a:defRPr sz="2800">
                <a:solidFill>
                  <a:srgbClr val="000000"/>
                </a:solidFill>
              </a:defRPr>
            </a:pPr>
            <a:r>
              <a:rPr dirty="0" err="1">
                <a:solidFill>
                  <a:schemeClr val="tx1">
                    <a:lumMod val="50000"/>
                  </a:schemeClr>
                </a:solidFill>
              </a:rPr>
              <a:t>Платная</a:t>
            </a:r>
            <a:r>
              <a:rPr dirty="0">
                <a:solidFill>
                  <a:schemeClr val="tx1">
                    <a:lumMod val="50000"/>
                  </a:schemeClr>
                </a:solidFill>
              </a:rPr>
              <a:t>:</a:t>
            </a:r>
            <a:r>
              <a:rPr dirty="0">
                <a:solidFill>
                  <a:srgbClr val="0A7EF9"/>
                </a:solidFill>
              </a:rPr>
              <a:t> </a:t>
            </a:r>
            <a:r>
              <a:rPr u="sng" dirty="0">
                <a:solidFill>
                  <a:srgbClr val="0A7EF9"/>
                </a:solidFill>
                <a:hlinkClick r:id="rId3"/>
              </a:rPr>
              <a:t>https://www.qichacha.com</a:t>
            </a:r>
          </a:p>
          <a:p>
            <a:pPr algn="l">
              <a:defRPr sz="2800">
                <a:solidFill>
                  <a:srgbClr val="000000"/>
                </a:solidFill>
              </a:defRPr>
            </a:pPr>
            <a:endParaRPr u="sng" dirty="0">
              <a:solidFill>
                <a:srgbClr val="0A7EF9"/>
              </a:solidFill>
              <a:hlinkClick r:id="rId3"/>
            </a:endParaRPr>
          </a:p>
          <a:p>
            <a:pPr algn="l">
              <a:defRPr sz="2800">
                <a:solidFill>
                  <a:srgbClr val="000000"/>
                </a:solidFill>
              </a:defRPr>
            </a:pPr>
            <a:r>
              <a:rPr dirty="0" err="1"/>
              <a:t>Информационная</a:t>
            </a:r>
            <a:r>
              <a:rPr dirty="0"/>
              <a:t> </a:t>
            </a:r>
            <a:r>
              <a:rPr dirty="0" err="1"/>
              <a:t>база</a:t>
            </a:r>
            <a:r>
              <a:rPr dirty="0"/>
              <a:t> </a:t>
            </a:r>
            <a:r>
              <a:rPr dirty="0" err="1"/>
              <a:t>о</a:t>
            </a:r>
            <a:r>
              <a:rPr dirty="0"/>
              <a:t> </a:t>
            </a:r>
            <a:r>
              <a:rPr dirty="0" err="1"/>
              <a:t>процессе</a:t>
            </a:r>
            <a:r>
              <a:rPr dirty="0"/>
              <a:t>, </a:t>
            </a:r>
            <a:r>
              <a:rPr dirty="0" err="1"/>
              <a:t>наличии</a:t>
            </a:r>
            <a:r>
              <a:rPr dirty="0"/>
              <a:t> </a:t>
            </a:r>
            <a:r>
              <a:rPr dirty="0" err="1"/>
              <a:t>банкротства</a:t>
            </a:r>
            <a:r>
              <a:rPr dirty="0"/>
              <a:t> </a:t>
            </a:r>
            <a:r>
              <a:rPr dirty="0" err="1"/>
              <a:t>в</a:t>
            </a:r>
            <a:r>
              <a:rPr dirty="0"/>
              <a:t> </a:t>
            </a:r>
            <a:r>
              <a:rPr dirty="0" err="1"/>
              <a:t>отношении</a:t>
            </a:r>
            <a:r>
              <a:rPr dirty="0"/>
              <a:t> </a:t>
            </a:r>
            <a:r>
              <a:rPr dirty="0" err="1"/>
              <a:t>китйской</a:t>
            </a:r>
            <a:r>
              <a:rPr dirty="0"/>
              <a:t> </a:t>
            </a:r>
            <a:r>
              <a:rPr dirty="0" err="1"/>
              <a:t>компании</a:t>
            </a:r>
            <a:r>
              <a:rPr dirty="0"/>
              <a:t>: </a:t>
            </a:r>
            <a:r>
              <a:rPr u="sng" dirty="0">
                <a:solidFill>
                  <a:srgbClr val="057AFB"/>
                </a:solidFill>
                <a:hlinkClick r:id="rId4"/>
              </a:rPr>
              <a:t>http://pccz.court.gov.cn/pcajxxw/index/xxwsy</a:t>
            </a:r>
            <a:r>
              <a:rPr dirty="0">
                <a:solidFill>
                  <a:srgbClr val="057AFB"/>
                </a:solidFill>
              </a:rPr>
              <a:t> </a:t>
            </a:r>
          </a:p>
          <a:p>
            <a:pPr algn="l">
              <a:defRPr sz="2800">
                <a:solidFill>
                  <a:srgbClr val="000000"/>
                </a:solidFill>
              </a:defRPr>
            </a:pPr>
            <a:endParaRPr dirty="0">
              <a:solidFill>
                <a:srgbClr val="057AFB"/>
              </a:solidFill>
            </a:endParaRPr>
          </a:p>
          <a:p>
            <a:pPr algn="l">
              <a:defRPr sz="3500" b="1">
                <a:solidFill>
                  <a:srgbClr val="000000"/>
                </a:solidFill>
              </a:defRPr>
            </a:pPr>
            <a:r>
              <a:rPr dirty="0" err="1"/>
              <a:t>Гонконг</a:t>
            </a:r>
            <a:r>
              <a:rPr dirty="0"/>
              <a:t>:</a:t>
            </a:r>
          </a:p>
          <a:p>
            <a:pPr algn="l">
              <a:defRPr sz="2800">
                <a:solidFill>
                  <a:srgbClr val="000000"/>
                </a:solidFill>
              </a:defRPr>
            </a:pPr>
            <a:endParaRPr dirty="0"/>
          </a:p>
          <a:p>
            <a:pPr algn="l">
              <a:defRPr sz="2800">
                <a:solidFill>
                  <a:srgbClr val="000000"/>
                </a:solidFill>
              </a:defRPr>
            </a:pPr>
            <a:r>
              <a:rPr u="sng" dirty="0">
                <a:solidFill>
                  <a:srgbClr val="057AFB"/>
                </a:solidFill>
                <a:hlinkClick r:id="rId5"/>
              </a:rPr>
              <a:t>http://www.icris.cr.gov.hk</a:t>
            </a:r>
            <a:r>
              <a:rPr dirty="0">
                <a:solidFill>
                  <a:srgbClr val="057AFB"/>
                </a:solidFill>
              </a:rPr>
              <a:t> </a:t>
            </a:r>
            <a:r>
              <a:rPr dirty="0"/>
              <a:t>(140 </a:t>
            </a:r>
            <a:r>
              <a:rPr dirty="0" err="1"/>
              <a:t>гонконгских</a:t>
            </a:r>
            <a:r>
              <a:rPr dirty="0"/>
              <a:t> </a:t>
            </a:r>
            <a:r>
              <a:rPr dirty="0" err="1"/>
              <a:t>доллара</a:t>
            </a:r>
            <a:r>
              <a:rPr dirty="0"/>
              <a:t> </a:t>
            </a:r>
            <a:r>
              <a:rPr dirty="0" err="1"/>
              <a:t>за</a:t>
            </a:r>
            <a:r>
              <a:rPr dirty="0"/>
              <a:t> 1 </a:t>
            </a:r>
            <a:r>
              <a:rPr dirty="0" err="1"/>
              <a:t>отчет</a:t>
            </a:r>
            <a:r>
              <a:rPr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谢谢！"/>
          <p:cNvSpPr txBox="1"/>
          <p:nvPr/>
        </p:nvSpPr>
        <p:spPr>
          <a:xfrm>
            <a:off x="2622550" y="2876549"/>
            <a:ext cx="2971801" cy="1422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500" b="1">
                <a:solidFill>
                  <a:srgbClr val="000000"/>
                </a:solidFill>
              </a:defRPr>
            </a:lvl1pPr>
          </a:lstStyle>
          <a:p>
            <a:r>
              <a:t>谢谢！</a:t>
            </a:r>
          </a:p>
        </p:txBody>
      </p:sp>
      <p:sp>
        <p:nvSpPr>
          <p:cNvPr id="185" name="Спасибо!"/>
          <p:cNvSpPr txBox="1"/>
          <p:nvPr/>
        </p:nvSpPr>
        <p:spPr>
          <a:xfrm>
            <a:off x="6987440" y="6127749"/>
            <a:ext cx="4478220"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500" b="1">
                <a:solidFill>
                  <a:srgbClr val="000000"/>
                </a:solidFill>
              </a:defRPr>
            </a:lvl1pPr>
          </a:lstStyle>
          <a:p>
            <a:r>
              <a:t>Спасибо!</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 name="Таблица"/>
          <p:cNvGraphicFramePr/>
          <p:nvPr/>
        </p:nvGraphicFramePr>
        <p:xfrm>
          <a:off x="508000" y="1270000"/>
          <a:ext cx="11657260" cy="3984029"/>
        </p:xfrm>
        <a:graphic>
          <a:graphicData uri="http://schemas.openxmlformats.org/drawingml/2006/table">
            <a:tbl>
              <a:tblPr>
                <a:tableStyleId>{EEE7283C-3CF3-47DC-8721-378D4A62B228}</a:tableStyleId>
              </a:tblPr>
              <a:tblGrid>
                <a:gridCol w="5828630">
                  <a:extLst>
                    <a:ext uri="{9D8B030D-6E8A-4147-A177-3AD203B41FA5}">
                      <a16:colId xmlns:a16="http://schemas.microsoft.com/office/drawing/2014/main" val="20000"/>
                    </a:ext>
                  </a:extLst>
                </a:gridCol>
                <a:gridCol w="5828630">
                  <a:extLst>
                    <a:ext uri="{9D8B030D-6E8A-4147-A177-3AD203B41FA5}">
                      <a16:colId xmlns:a16="http://schemas.microsoft.com/office/drawing/2014/main" val="20001"/>
                    </a:ext>
                  </a:extLst>
                </a:gridCol>
              </a:tblGrid>
              <a:tr h="3984029">
                <a:tc>
                  <a:txBody>
                    <a:bodyPr/>
                    <a:lstStyle/>
                    <a:p>
                      <a:pPr defTabSz="914400">
                        <a:defRPr sz="2600"/>
                      </a:pPr>
                      <a:endParaRPr/>
                    </a:p>
                    <a:p>
                      <a:pPr defTabSz="914400">
                        <a:defRPr sz="2600"/>
                      </a:pPr>
                      <a:endParaRPr/>
                    </a:p>
                    <a:p>
                      <a:pPr algn="l" defTabSz="914400">
                        <a:defRPr sz="2600"/>
                      </a:pPr>
                      <a:r>
                        <a:t>     </a:t>
                      </a:r>
                    </a:p>
                    <a:p>
                      <a:pPr algn="l" defTabSz="914400">
                        <a:defRPr sz="2600"/>
                      </a:pPr>
                      <a:r>
                        <a:t>     ЭКСПОРТ</a:t>
                      </a:r>
                    </a:p>
                    <a:p>
                      <a:pPr defTabSz="914400">
                        <a:defRPr sz="2600"/>
                      </a:pPr>
                      <a:endParaRPr/>
                    </a:p>
                    <a:p>
                      <a:pPr defTabSz="914400">
                        <a:defRPr sz="2600"/>
                      </a:pPr>
                      <a:r>
                        <a:t>Российское законодательство</a:t>
                      </a:r>
                    </a:p>
                  </a:txBody>
                  <a:tcPr marL="50800" marR="50800" marT="50800" marB="50800" anchor="ctr" horzOverflow="overflow">
                    <a:lnR w="812800">
                      <a:solidFill>
                        <a:schemeClr val="accent1"/>
                      </a:solidFill>
                      <a:miter lim="400000"/>
                    </a:lnR>
                    <a:lnT w="12700">
                      <a:miter lim="400000"/>
                    </a:lnT>
                    <a:lnB w="12700">
                      <a:miter lim="400000"/>
                    </a:lnB>
                  </a:tcPr>
                </a:tc>
                <a:tc>
                  <a:txBody>
                    <a:bodyPr/>
                    <a:lstStyle/>
                    <a:p>
                      <a:pPr defTabSz="914400">
                        <a:defRPr sz="2600"/>
                      </a:pPr>
                      <a:endParaRPr/>
                    </a:p>
                    <a:p>
                      <a:pPr defTabSz="914400">
                        <a:defRPr sz="2600"/>
                      </a:pPr>
                      <a:endParaRPr/>
                    </a:p>
                    <a:p>
                      <a:pPr algn="l" defTabSz="914400">
                        <a:defRPr sz="2600"/>
                      </a:pPr>
                      <a:r>
                        <a:t>     </a:t>
                      </a:r>
                    </a:p>
                    <a:p>
                      <a:pPr algn="l" defTabSz="914400">
                        <a:defRPr sz="2600"/>
                      </a:pPr>
                      <a:r>
                        <a:t>     ИМПОРТ</a:t>
                      </a:r>
                    </a:p>
                    <a:p>
                      <a:pPr defTabSz="914400">
                        <a:defRPr sz="2600"/>
                      </a:pPr>
                      <a:endParaRPr/>
                    </a:p>
                    <a:p>
                      <a:pPr defTabSz="914400">
                        <a:defRPr sz="2600"/>
                      </a:pPr>
                      <a:r>
                        <a:t>Китайское законодательство</a:t>
                      </a:r>
                    </a:p>
                  </a:txBody>
                  <a:tcPr marL="50800" marR="50800" marT="50800" marB="50800" anchor="ctr" horzOverflow="overflow">
                    <a:lnL w="8128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tcPr>
                </a:tc>
                <a:extLst>
                  <a:ext uri="{0D108BD9-81ED-4DB2-BD59-A6C34878D82A}">
                    <a16:rowId xmlns:a16="http://schemas.microsoft.com/office/drawing/2014/main" val="10000"/>
                  </a:ext>
                </a:extLst>
              </a:tr>
            </a:tbl>
          </a:graphicData>
        </a:graphic>
      </p:graphicFrame>
      <p:sp>
        <p:nvSpPr>
          <p:cNvPr id="138" name="Граница"/>
          <p:cNvSpPr txBox="1"/>
          <p:nvPr/>
        </p:nvSpPr>
        <p:spPr>
          <a:xfrm rot="16203973">
            <a:off x="5262320" y="2944514"/>
            <a:ext cx="195177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b="1">
                <a:solidFill>
                  <a:srgbClr val="000000"/>
                </a:solidFill>
                <a:latin typeface="Helvetica"/>
                <a:ea typeface="Helvetica"/>
                <a:cs typeface="Helvetica"/>
                <a:sym typeface="Helvetica"/>
              </a:defRPr>
            </a:lvl1pPr>
          </a:lstStyle>
          <a:p>
            <a:r>
              <a:t>Граница</a:t>
            </a:r>
          </a:p>
        </p:txBody>
      </p:sp>
      <p:pic>
        <p:nvPicPr>
          <p:cNvPr id="139" name="Изображение" descr="Изображение"/>
          <p:cNvPicPr>
            <a:picLocks noChangeAspect="1"/>
          </p:cNvPicPr>
          <p:nvPr/>
        </p:nvPicPr>
        <p:blipFill>
          <a:blip r:embed="rId2"/>
          <a:stretch>
            <a:fillRect/>
          </a:stretch>
        </p:blipFill>
        <p:spPr>
          <a:xfrm>
            <a:off x="2336800" y="1473200"/>
            <a:ext cx="1755471" cy="1180915"/>
          </a:xfrm>
          <a:prstGeom prst="rect">
            <a:avLst/>
          </a:prstGeom>
          <a:ln w="12700">
            <a:miter lim="400000"/>
          </a:ln>
        </p:spPr>
      </p:pic>
      <p:pic>
        <p:nvPicPr>
          <p:cNvPr id="140" name="Изображение" descr="Изображение"/>
          <p:cNvPicPr>
            <a:picLocks noChangeAspect="1"/>
          </p:cNvPicPr>
          <p:nvPr/>
        </p:nvPicPr>
        <p:blipFill>
          <a:blip r:embed="rId3"/>
          <a:stretch>
            <a:fillRect/>
          </a:stretch>
        </p:blipFill>
        <p:spPr>
          <a:xfrm>
            <a:off x="8478446" y="1562100"/>
            <a:ext cx="1868880" cy="1257205"/>
          </a:xfrm>
          <a:prstGeom prst="rect">
            <a:avLst/>
          </a:prstGeom>
          <a:ln w="12700">
            <a:miter lim="400000"/>
          </a:ln>
        </p:spPr>
      </p:pic>
      <p:sp>
        <p:nvSpPr>
          <p:cNvPr id="141" name="Международное частное право"/>
          <p:cNvSpPr/>
          <p:nvPr/>
        </p:nvSpPr>
        <p:spPr>
          <a:xfrm>
            <a:off x="1168151" y="5492750"/>
            <a:ext cx="10877601" cy="752624"/>
          </a:xfrm>
          <a:prstGeom prst="rect">
            <a:avLst/>
          </a:prstGeom>
          <a:gradFill>
            <a:gsLst>
              <a:gs pos="0">
                <a:schemeClr val="accent1">
                  <a:hueOff val="369196"/>
                  <a:satOff val="13972"/>
                  <a:lumOff val="-24493"/>
                </a:schemeClr>
              </a:gs>
              <a:gs pos="100000">
                <a:schemeClr val="accent1"/>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3200">
                <a:solidFill>
                  <a:srgbClr val="FFFFFF"/>
                </a:solidFill>
                <a:effectLst>
                  <a:outerShdw blurRad="25400" dist="33948" dir="2700000" rotWithShape="0">
                    <a:srgbClr val="3B3936"/>
                  </a:outerShdw>
                </a:effectLst>
              </a:defRPr>
            </a:lvl1pPr>
          </a:lstStyle>
          <a:p>
            <a:r>
              <a:t>Международное частное право</a:t>
            </a:r>
          </a:p>
        </p:txBody>
      </p:sp>
      <p:sp>
        <p:nvSpPr>
          <p:cNvPr id="142" name="Декоративная галочка"/>
          <p:cNvSpPr/>
          <p:nvPr/>
        </p:nvSpPr>
        <p:spPr>
          <a:xfrm>
            <a:off x="4086329" y="2766146"/>
            <a:ext cx="1301542" cy="123680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4EA52C"/>
          </a:solidFill>
          <a:ln w="25400">
            <a:solidFill>
              <a:srgbClr val="66635F"/>
            </a:solidFill>
            <a:miter lim="400000"/>
          </a:ln>
        </p:spPr>
        <p:txBody>
          <a:bodyPr lIns="50800" tIns="50800" rIns="50800" bIns="50800" anchor="ctr"/>
          <a:lstStyle/>
          <a:p>
            <a:pPr>
              <a:defRPr sz="3200"/>
            </a:pPr>
            <a:endParaRPr/>
          </a:p>
        </p:txBody>
      </p:sp>
      <p:sp>
        <p:nvSpPr>
          <p:cNvPr id="143" name="?"/>
          <p:cNvSpPr txBox="1"/>
          <p:nvPr/>
        </p:nvSpPr>
        <p:spPr>
          <a:xfrm>
            <a:off x="10935890" y="2032000"/>
            <a:ext cx="835820" cy="224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800">
                <a:solidFill>
                  <a:srgbClr val="F71100"/>
                </a:solidFill>
              </a:defRPr>
            </a:lvl1pPr>
          </a:lstStyle>
          <a:p>
            <a:r>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Членство в WTO с 2001 года…"/>
          <p:cNvSpPr txBox="1"/>
          <p:nvPr/>
        </p:nvSpPr>
        <p:spPr>
          <a:xfrm>
            <a:off x="2179061" y="3132431"/>
            <a:ext cx="9591558" cy="296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b="1">
                <a:solidFill>
                  <a:srgbClr val="000000"/>
                </a:solidFill>
              </a:defRPr>
            </a:pPr>
            <a:r>
              <a:t>Членство в WTO с 2001 года</a:t>
            </a:r>
          </a:p>
          <a:p>
            <a:pPr algn="just">
              <a:defRPr>
                <a:solidFill>
                  <a:srgbClr val="000000"/>
                </a:solidFill>
              </a:defRPr>
            </a:pPr>
            <a:r>
              <a:t>Обязательства по исполнению требований «</a:t>
            </a:r>
            <a:r>
              <a:rPr b="1"/>
              <a:t>Соглашения </a:t>
            </a:r>
            <a:r>
              <a:t>по </a:t>
            </a:r>
            <a:r>
              <a:rPr b="1"/>
              <a:t>техническим</a:t>
            </a:r>
            <a:r>
              <a:t> барьерам в торговле» («Agreement on technical barriers to trade», 《技术性贸易壁垒协议》) </a:t>
            </a:r>
          </a:p>
          <a:p>
            <a:pPr>
              <a:defRPr>
                <a:solidFill>
                  <a:srgbClr val="000000"/>
                </a:solidFill>
              </a:defRPr>
            </a:pPr>
            <a:endParaRPr/>
          </a:p>
          <a:p>
            <a:pPr>
              <a:defRPr b="1">
                <a:solidFill>
                  <a:srgbClr val="000000"/>
                </a:solidFill>
              </a:defRPr>
            </a:pPr>
            <a:r>
              <a:t>Протекционная политика по защите национальных производителей</a:t>
            </a:r>
          </a:p>
        </p:txBody>
      </p:sp>
      <p:sp>
        <p:nvSpPr>
          <p:cNvPr id="146" name="Определяющие факторы импортной политики КНР на современном этапе:"/>
          <p:cNvSpPr txBox="1"/>
          <p:nvPr/>
        </p:nvSpPr>
        <p:spPr>
          <a:xfrm>
            <a:off x="873477" y="990600"/>
            <a:ext cx="11257846"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300" b="1">
                <a:solidFill>
                  <a:srgbClr val="000000"/>
                </a:solidFill>
              </a:defRPr>
            </a:lvl1pPr>
          </a:lstStyle>
          <a:p>
            <a:r>
              <a:t>Определяющие факторы импортной политики КНР на современном этапе: </a:t>
            </a:r>
          </a:p>
        </p:txBody>
      </p:sp>
      <p:sp>
        <p:nvSpPr>
          <p:cNvPr id="147" name="Китая - сложная страна для экспорта большенства грапп товаров."/>
          <p:cNvSpPr txBox="1"/>
          <p:nvPr/>
        </p:nvSpPr>
        <p:spPr>
          <a:xfrm>
            <a:off x="849410" y="7981911"/>
            <a:ext cx="1130598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a:solidFill>
                  <a:srgbClr val="000000"/>
                </a:solidFill>
              </a:defRPr>
            </a:lvl1pPr>
          </a:lstStyle>
          <a:p>
            <a:r>
              <a:rPr dirty="0" err="1"/>
              <a:t>Кита</a:t>
            </a:r>
            <a:r>
              <a:rPr lang="ru-RU" dirty="0"/>
              <a:t>й</a:t>
            </a:r>
            <a:r>
              <a:rPr dirty="0"/>
              <a:t> - </a:t>
            </a:r>
            <a:r>
              <a:rPr dirty="0" err="1"/>
              <a:t>сложная</a:t>
            </a:r>
            <a:r>
              <a:rPr dirty="0"/>
              <a:t> </a:t>
            </a:r>
            <a:r>
              <a:rPr dirty="0" err="1"/>
              <a:t>страна</a:t>
            </a:r>
            <a:r>
              <a:rPr dirty="0"/>
              <a:t> </a:t>
            </a:r>
            <a:r>
              <a:rPr dirty="0" err="1"/>
              <a:t>для</a:t>
            </a:r>
            <a:r>
              <a:rPr dirty="0"/>
              <a:t> </a:t>
            </a:r>
            <a:r>
              <a:rPr dirty="0" err="1"/>
              <a:t>экспорта</a:t>
            </a:r>
            <a:r>
              <a:rPr dirty="0"/>
              <a:t> </a:t>
            </a:r>
            <a:r>
              <a:rPr dirty="0" err="1"/>
              <a:t>большенства</a:t>
            </a:r>
            <a:r>
              <a:rPr dirty="0"/>
              <a:t> </a:t>
            </a:r>
            <a:r>
              <a:rPr dirty="0" err="1"/>
              <a:t>гр</a:t>
            </a:r>
            <a:r>
              <a:rPr lang="ru-RU" dirty="0"/>
              <a:t>у</a:t>
            </a:r>
            <a:r>
              <a:rPr dirty="0" err="1"/>
              <a:t>пп</a:t>
            </a:r>
            <a:r>
              <a:rPr dirty="0"/>
              <a:t> </a:t>
            </a:r>
            <a:r>
              <a:rPr dirty="0" err="1"/>
              <a:t>товаров</a:t>
            </a:r>
            <a:r>
              <a:rPr dirty="0"/>
              <a:t>. </a:t>
            </a:r>
          </a:p>
        </p:txBody>
      </p:sp>
      <p:sp>
        <p:nvSpPr>
          <p:cNvPr id="148" name="Линия"/>
          <p:cNvSpPr/>
          <p:nvPr/>
        </p:nvSpPr>
        <p:spPr>
          <a:xfrm>
            <a:off x="6974839" y="6117395"/>
            <a:ext cx="1" cy="1897270"/>
          </a:xfrm>
          <a:prstGeom prst="line">
            <a:avLst/>
          </a:prstGeom>
          <a:ln w="190500">
            <a:solidFill>
              <a:srgbClr val="45556B"/>
            </a:solidFill>
            <a:miter lim="400000"/>
            <a:tailEnd type="triangle"/>
          </a:ln>
        </p:spPr>
        <p:txBody>
          <a:bodyPr lIns="50800" tIns="50800" rIns="50800" bIns="50800" anchor="ctr"/>
          <a:lstStyle/>
          <a:p>
            <a:pPr>
              <a:defRPr sz="3200"/>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Барьеры, на законодательном уровне тормозящие экспорт российских товаров в Китай:"/>
          <p:cNvSpPr txBox="1"/>
          <p:nvPr/>
        </p:nvSpPr>
        <p:spPr>
          <a:xfrm>
            <a:off x="652487" y="742949"/>
            <a:ext cx="11014026" cy="1168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200" b="1">
                <a:solidFill>
                  <a:srgbClr val="000000"/>
                </a:solidFill>
              </a:defRPr>
            </a:lvl1pPr>
          </a:lstStyle>
          <a:p>
            <a:r>
              <a:t>Барьеры, на законодательном уровне тормозящие экспорт российских товаров в Китай: </a:t>
            </a:r>
          </a:p>
        </p:txBody>
      </p:sp>
      <p:sp>
        <p:nvSpPr>
          <p:cNvPr id="151" name="1. Таможенное-тарифное регулирование…"/>
          <p:cNvSpPr txBox="1"/>
          <p:nvPr/>
        </p:nvSpPr>
        <p:spPr>
          <a:xfrm>
            <a:off x="652487" y="2761685"/>
            <a:ext cx="11893081" cy="4319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400" b="1">
                <a:solidFill>
                  <a:srgbClr val="000000"/>
                </a:solidFill>
                <a:latin typeface="Helvetica"/>
                <a:ea typeface="Helvetica"/>
                <a:cs typeface="Helvetica"/>
                <a:sym typeface="Helvetica"/>
              </a:defRPr>
            </a:pPr>
            <a:r>
              <a:rPr dirty="0"/>
              <a:t>1. </a:t>
            </a:r>
            <a:r>
              <a:rPr dirty="0" err="1"/>
              <a:t>Таможенное-тарифное</a:t>
            </a:r>
            <a:r>
              <a:rPr dirty="0"/>
              <a:t> </a:t>
            </a:r>
            <a:r>
              <a:rPr dirty="0" err="1"/>
              <a:t>регулирование</a:t>
            </a:r>
            <a:endParaRPr dirty="0"/>
          </a:p>
          <a:p>
            <a:pPr>
              <a:defRPr sz="3400" b="1">
                <a:solidFill>
                  <a:srgbClr val="000000"/>
                </a:solidFill>
                <a:latin typeface="Helvetica"/>
                <a:ea typeface="Helvetica"/>
                <a:cs typeface="Helvetica"/>
                <a:sym typeface="Helvetica"/>
              </a:defRPr>
            </a:pPr>
            <a:endParaRPr dirty="0"/>
          </a:p>
          <a:p>
            <a:pPr algn="l" defTabSz="457200">
              <a:defRPr sz="2500">
                <a:solidFill>
                  <a:srgbClr val="000000"/>
                </a:solidFill>
                <a:latin typeface="Helvetica"/>
                <a:ea typeface="Helvetica"/>
                <a:cs typeface="Helvetica"/>
                <a:sym typeface="Helvetica"/>
              </a:defRPr>
            </a:pPr>
            <a:r>
              <a:rPr dirty="0"/>
              <a:t>«</a:t>
            </a:r>
            <a:r>
              <a:rPr dirty="0" err="1"/>
              <a:t>Правила</a:t>
            </a:r>
            <a:r>
              <a:rPr dirty="0"/>
              <a:t> КНР </a:t>
            </a:r>
            <a:r>
              <a:rPr dirty="0" err="1"/>
              <a:t>о</a:t>
            </a:r>
            <a:r>
              <a:rPr dirty="0"/>
              <a:t> </a:t>
            </a:r>
            <a:r>
              <a:rPr dirty="0" err="1"/>
              <a:t>тарифном</a:t>
            </a:r>
            <a:r>
              <a:rPr dirty="0"/>
              <a:t> </a:t>
            </a:r>
            <a:r>
              <a:rPr dirty="0" err="1"/>
              <a:t>регулировании</a:t>
            </a:r>
            <a:r>
              <a:rPr dirty="0"/>
              <a:t> </a:t>
            </a:r>
            <a:r>
              <a:rPr dirty="0" err="1"/>
              <a:t>при</a:t>
            </a:r>
            <a:r>
              <a:rPr dirty="0"/>
              <a:t> </a:t>
            </a:r>
            <a:r>
              <a:rPr dirty="0" err="1"/>
              <a:t>экспорте</a:t>
            </a:r>
            <a:r>
              <a:rPr dirty="0"/>
              <a:t> </a:t>
            </a:r>
            <a:r>
              <a:rPr dirty="0" err="1"/>
              <a:t>и</a:t>
            </a:r>
            <a:r>
              <a:rPr dirty="0"/>
              <a:t> </a:t>
            </a:r>
            <a:r>
              <a:rPr dirty="0" err="1"/>
              <a:t>импорте</a:t>
            </a:r>
            <a:r>
              <a:rPr dirty="0"/>
              <a:t>» </a:t>
            </a:r>
          </a:p>
          <a:p>
            <a:pPr algn="l" defTabSz="457200">
              <a:defRPr sz="2500">
                <a:solidFill>
                  <a:srgbClr val="000000"/>
                </a:solidFill>
                <a:latin typeface="Helvetica"/>
                <a:ea typeface="Helvetica"/>
                <a:cs typeface="Helvetica"/>
                <a:sym typeface="Helvetica"/>
              </a:defRPr>
            </a:pPr>
            <a:r>
              <a:rPr dirty="0"/>
              <a:t>(</a:t>
            </a:r>
            <a:r>
              <a:rPr dirty="0" err="1"/>
              <a:t>中华人民共和国进出口关税条例</a:t>
            </a:r>
            <a:r>
              <a:rPr dirty="0"/>
              <a:t>)</a:t>
            </a:r>
          </a:p>
          <a:p>
            <a:pPr algn="l" defTabSz="457200">
              <a:defRPr sz="2500">
                <a:solidFill>
                  <a:srgbClr val="000000"/>
                </a:solidFill>
                <a:latin typeface="Helvetica"/>
                <a:ea typeface="Helvetica"/>
                <a:cs typeface="Helvetica"/>
                <a:sym typeface="Helvetica"/>
              </a:defRPr>
            </a:pPr>
            <a:endParaRPr dirty="0"/>
          </a:p>
          <a:p>
            <a:pPr algn="l" defTabSz="457200">
              <a:defRPr sz="2500">
                <a:solidFill>
                  <a:srgbClr val="000000"/>
                </a:solidFill>
                <a:latin typeface="Helvetica"/>
                <a:ea typeface="Helvetica"/>
                <a:cs typeface="Helvetica"/>
                <a:sym typeface="Helvetica"/>
              </a:defRPr>
            </a:pPr>
            <a:endParaRPr dirty="0"/>
          </a:p>
          <a:p>
            <a:pPr algn="l" defTabSz="457200">
              <a:defRPr sz="2500">
                <a:solidFill>
                  <a:srgbClr val="000000"/>
                </a:solidFill>
                <a:latin typeface="Helvetica"/>
                <a:ea typeface="Helvetica"/>
                <a:cs typeface="Helvetica"/>
                <a:sym typeface="Helvetica"/>
              </a:defRPr>
            </a:pPr>
            <a:endParaRPr dirty="0"/>
          </a:p>
          <a:p>
            <a:pPr algn="l" defTabSz="457200">
              <a:defRPr sz="2500">
                <a:solidFill>
                  <a:srgbClr val="000000"/>
                </a:solidFill>
                <a:latin typeface="Helvetica"/>
                <a:ea typeface="Helvetica"/>
                <a:cs typeface="Helvetica"/>
                <a:sym typeface="Helvetica"/>
              </a:defRPr>
            </a:pPr>
            <a:endParaRPr dirty="0"/>
          </a:p>
          <a:p>
            <a:pPr algn="l" defTabSz="457200">
              <a:defRPr sz="2800" b="1">
                <a:solidFill>
                  <a:srgbClr val="000000"/>
                </a:solidFill>
                <a:latin typeface="Helvetica"/>
                <a:ea typeface="Helvetica"/>
                <a:cs typeface="Helvetica"/>
                <a:sym typeface="Helvetica"/>
              </a:defRPr>
            </a:pPr>
            <a:r>
              <a:rPr dirty="0" err="1"/>
              <a:t>импортный</a:t>
            </a:r>
            <a:r>
              <a:rPr dirty="0"/>
              <a:t> </a:t>
            </a:r>
            <a:r>
              <a:rPr dirty="0" err="1"/>
              <a:t>налог</a:t>
            </a:r>
            <a:r>
              <a:rPr dirty="0"/>
              <a:t> = </a:t>
            </a:r>
            <a:r>
              <a:rPr dirty="0" err="1"/>
              <a:t>импортный</a:t>
            </a:r>
            <a:r>
              <a:rPr dirty="0"/>
              <a:t> </a:t>
            </a:r>
            <a:r>
              <a:rPr dirty="0" err="1"/>
              <a:t>тариф</a:t>
            </a:r>
            <a:r>
              <a:rPr dirty="0"/>
              <a:t> + </a:t>
            </a:r>
            <a:r>
              <a:rPr dirty="0" err="1"/>
              <a:t>ставка</a:t>
            </a:r>
            <a:r>
              <a:rPr dirty="0"/>
              <a:t> НДС + </a:t>
            </a:r>
            <a:r>
              <a:rPr dirty="0" err="1"/>
              <a:t>акцизная</a:t>
            </a:r>
            <a:r>
              <a:rPr dirty="0"/>
              <a:t> </a:t>
            </a:r>
            <a:r>
              <a:rPr dirty="0" err="1"/>
              <a:t>ставка</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Снимок экрана 2020-03-19 в 01.00.43.png" descr="Снимок экрана 2020-03-19 в 01.00.43.png"/>
          <p:cNvPicPr>
            <a:picLocks noChangeAspect="1"/>
          </p:cNvPicPr>
          <p:nvPr/>
        </p:nvPicPr>
        <p:blipFill>
          <a:blip r:embed="rId2"/>
          <a:stretch>
            <a:fillRect/>
          </a:stretch>
        </p:blipFill>
        <p:spPr>
          <a:xfrm>
            <a:off x="8929" y="123434"/>
            <a:ext cx="12711817" cy="7335527"/>
          </a:xfrm>
          <a:prstGeom prst="rect">
            <a:avLst/>
          </a:prstGeom>
          <a:ln w="12700">
            <a:miter lim="400000"/>
          </a:ln>
        </p:spPr>
      </p:pic>
      <p:sp>
        <p:nvSpPr>
          <p:cNvPr id="154" name="http://www.customs.gov.cn"/>
          <p:cNvSpPr txBox="1"/>
          <p:nvPr/>
        </p:nvSpPr>
        <p:spPr>
          <a:xfrm>
            <a:off x="626572" y="7689850"/>
            <a:ext cx="7408256"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700" b="1">
                <a:solidFill>
                  <a:srgbClr val="175ABD"/>
                </a:solidFill>
              </a:defRPr>
            </a:lvl1pPr>
          </a:lstStyle>
          <a:p>
            <a:r>
              <a:t>http://www.customs.gov.cn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Снимок экрана 2020-03-19 в 01.08.51.png" descr="Снимок экрана 2020-03-19 в 01.08.51.png"/>
          <p:cNvPicPr>
            <a:picLocks noChangeAspect="1"/>
          </p:cNvPicPr>
          <p:nvPr/>
        </p:nvPicPr>
        <p:blipFill>
          <a:blip r:embed="rId2"/>
          <a:stretch>
            <a:fillRect/>
          </a:stretch>
        </p:blipFill>
        <p:spPr>
          <a:xfrm>
            <a:off x="2157994" y="170358"/>
            <a:ext cx="8947287" cy="9170690"/>
          </a:xfrm>
          <a:prstGeom prst="rect">
            <a:avLst/>
          </a:prstGeom>
          <a:ln w="12700">
            <a:miter lim="400000"/>
          </a:ln>
        </p:spPr>
      </p:pic>
      <p:sp>
        <p:nvSpPr>
          <p:cNvPr id="157" name="Текст"/>
          <p:cNvSpPr txBox="1"/>
          <p:nvPr/>
        </p:nvSpPr>
        <p:spPr>
          <a:xfrm>
            <a:off x="6059487" y="4578349"/>
            <a:ext cx="885826" cy="508001"/>
          </a:xfrm>
          <a:prstGeom prst="rect">
            <a:avLst/>
          </a:prstGeom>
          <a:ln w="12700">
            <a:miter lim="400000"/>
          </a:ln>
        </p:spPr>
        <p:txBody>
          <a:bodyPr wrap="none" lIns="50800" tIns="50800" rIns="50800" bIns="50800" anchor="ctr">
            <a:spAutoFit/>
          </a:bodyPr>
          <a:lstStyle/>
          <a:p>
            <a:endParaRPr/>
          </a:p>
        </p:txBody>
      </p:sp>
      <p:sp>
        <p:nvSpPr>
          <p:cNvPr id="158" name="https://www.hsbianma.com"/>
          <p:cNvSpPr txBox="1"/>
          <p:nvPr/>
        </p:nvSpPr>
        <p:spPr>
          <a:xfrm rot="16200000">
            <a:off x="-1476075" y="4552950"/>
            <a:ext cx="5339750" cy="64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b="1">
                <a:solidFill>
                  <a:srgbClr val="0364CB"/>
                </a:solidFill>
              </a:defRPr>
            </a:lvl1pPr>
          </a:lstStyle>
          <a:p>
            <a:r>
              <a:t>https://www.hsbianma.com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Барьеры, на законодательном уровне тормозящие экспорт российских товаров в Китай:"/>
          <p:cNvSpPr txBox="1"/>
          <p:nvPr/>
        </p:nvSpPr>
        <p:spPr>
          <a:xfrm>
            <a:off x="317500" y="694511"/>
            <a:ext cx="1167942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200" b="1">
                <a:solidFill>
                  <a:srgbClr val="000000"/>
                </a:solidFill>
              </a:defRPr>
            </a:lvl1pPr>
          </a:lstStyle>
          <a:p>
            <a:r>
              <a:rPr dirty="0" err="1"/>
              <a:t>Барьеры</a:t>
            </a:r>
            <a:r>
              <a:rPr dirty="0"/>
              <a:t>, </a:t>
            </a:r>
            <a:r>
              <a:rPr dirty="0" err="1"/>
              <a:t>на</a:t>
            </a:r>
            <a:r>
              <a:rPr dirty="0"/>
              <a:t> </a:t>
            </a:r>
            <a:r>
              <a:rPr dirty="0" err="1"/>
              <a:t>законодательном</a:t>
            </a:r>
            <a:r>
              <a:rPr dirty="0"/>
              <a:t> </a:t>
            </a:r>
            <a:r>
              <a:rPr dirty="0" err="1"/>
              <a:t>уровне</a:t>
            </a:r>
            <a:r>
              <a:rPr dirty="0"/>
              <a:t> </a:t>
            </a:r>
            <a:r>
              <a:rPr dirty="0" err="1"/>
              <a:t>тормозящие</a:t>
            </a:r>
            <a:r>
              <a:rPr dirty="0"/>
              <a:t> </a:t>
            </a:r>
            <a:r>
              <a:rPr dirty="0" err="1"/>
              <a:t>экспорт</a:t>
            </a:r>
            <a:r>
              <a:rPr dirty="0"/>
              <a:t> </a:t>
            </a:r>
            <a:r>
              <a:rPr dirty="0" err="1"/>
              <a:t>российских</a:t>
            </a:r>
            <a:r>
              <a:rPr dirty="0"/>
              <a:t> </a:t>
            </a:r>
            <a:r>
              <a:rPr dirty="0" err="1"/>
              <a:t>товаров</a:t>
            </a:r>
            <a:r>
              <a:rPr dirty="0"/>
              <a:t> </a:t>
            </a:r>
            <a:r>
              <a:rPr dirty="0" err="1"/>
              <a:t>в</a:t>
            </a:r>
            <a:r>
              <a:rPr dirty="0"/>
              <a:t> </a:t>
            </a:r>
            <a:r>
              <a:rPr dirty="0" err="1"/>
              <a:t>Китай</a:t>
            </a:r>
            <a:r>
              <a:rPr dirty="0"/>
              <a:t>: </a:t>
            </a:r>
          </a:p>
        </p:txBody>
      </p:sp>
      <p:sp>
        <p:nvSpPr>
          <p:cNvPr id="161" name="2. Нетарифные меры регулирования импорта товаров…"/>
          <p:cNvSpPr txBox="1"/>
          <p:nvPr/>
        </p:nvSpPr>
        <p:spPr>
          <a:xfrm>
            <a:off x="427322" y="2298700"/>
            <a:ext cx="11972356" cy="207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just">
              <a:defRPr sz="3400" b="1">
                <a:solidFill>
                  <a:srgbClr val="000000"/>
                </a:solidFill>
              </a:defRPr>
            </a:pPr>
            <a:r>
              <a:t>2. Нетарифные меры регулирования импорта товаров</a:t>
            </a:r>
          </a:p>
          <a:p>
            <a:pPr algn="just">
              <a:defRPr sz="2800">
                <a:solidFill>
                  <a:srgbClr val="000000"/>
                </a:solidFill>
              </a:defRPr>
            </a:pPr>
            <a:r>
              <a:t>2.1. Квотирование</a:t>
            </a:r>
          </a:p>
          <a:p>
            <a:pPr algn="just">
              <a:defRPr sz="2800">
                <a:solidFill>
                  <a:srgbClr val="000000"/>
                </a:solidFill>
              </a:defRPr>
            </a:pPr>
            <a:r>
              <a:t>2.2. Лицензирование</a:t>
            </a:r>
          </a:p>
          <a:p>
            <a:pPr algn="just">
              <a:defRPr sz="2800">
                <a:solidFill>
                  <a:srgbClr val="000000"/>
                </a:solidFill>
              </a:defRPr>
            </a:pPr>
            <a:r>
              <a:t>2.3. Запрет импорта</a:t>
            </a:r>
          </a:p>
        </p:txBody>
      </p:sp>
      <p:sp>
        <p:nvSpPr>
          <p:cNvPr id="162" name="3. Техническое регулирование…"/>
          <p:cNvSpPr txBox="1"/>
          <p:nvPr/>
        </p:nvSpPr>
        <p:spPr>
          <a:xfrm>
            <a:off x="423068" y="4660900"/>
            <a:ext cx="12158663" cy="394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3400" b="1">
                <a:solidFill>
                  <a:srgbClr val="000000"/>
                </a:solidFill>
              </a:defRPr>
            </a:pPr>
            <a:r>
              <a:t>3. Техническое регулирование</a:t>
            </a:r>
          </a:p>
          <a:p>
            <a:pPr algn="just">
              <a:defRPr sz="2800">
                <a:solidFill>
                  <a:srgbClr val="000000"/>
                </a:solidFill>
              </a:defRPr>
            </a:pPr>
            <a:r>
              <a:t>3.1. Национальные стандарты</a:t>
            </a:r>
          </a:p>
          <a:p>
            <a:pPr algn="just">
              <a:defRPr sz="2800">
                <a:solidFill>
                  <a:srgbClr val="000000"/>
                </a:solidFill>
              </a:defRPr>
            </a:pPr>
            <a:r>
              <a:t>3.2. Национальная сертификация</a:t>
            </a:r>
          </a:p>
          <a:p>
            <a:pPr algn="just">
              <a:defRPr sz="2800">
                <a:solidFill>
                  <a:srgbClr val="000000"/>
                </a:solidFill>
              </a:defRPr>
            </a:pPr>
            <a:r>
              <a:t>3.3. Сертификаты качества</a:t>
            </a:r>
          </a:p>
          <a:p>
            <a:pPr algn="just">
              <a:defRPr sz="2800">
                <a:solidFill>
                  <a:srgbClr val="000000"/>
                </a:solidFill>
              </a:defRPr>
            </a:pPr>
            <a:r>
              <a:t>3.4. Специфическая упаковка</a:t>
            </a:r>
          </a:p>
          <a:p>
            <a:pPr algn="just">
              <a:defRPr sz="2800">
                <a:solidFill>
                  <a:srgbClr val="000000"/>
                </a:solidFill>
              </a:defRPr>
            </a:pPr>
            <a:r>
              <a:t>3.4. Маркировка</a:t>
            </a:r>
          </a:p>
          <a:p>
            <a:pPr algn="just">
              <a:defRPr sz="2800">
                <a:solidFill>
                  <a:srgbClr val="000000"/>
                </a:solidFill>
              </a:defRPr>
            </a:pPr>
            <a:r>
              <a:t>3.5. Соблюдение санитарно-гигиенических норм</a:t>
            </a:r>
          </a:p>
          <a:p>
            <a:pPr algn="just">
              <a:defRPr sz="2800">
                <a:solidFill>
                  <a:srgbClr val="000000"/>
                </a:solidFill>
              </a:defRPr>
            </a:pPr>
            <a:r>
              <a:t>3.6. Усложненные таможенные формальности</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Система обязательной сертификации  с 2002 года.…"/>
          <p:cNvSpPr txBox="1"/>
          <p:nvPr/>
        </p:nvSpPr>
        <p:spPr>
          <a:xfrm>
            <a:off x="877824" y="1571148"/>
            <a:ext cx="11345728" cy="3118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defRPr sz="2800" b="1">
                <a:solidFill>
                  <a:srgbClr val="000000"/>
                </a:solidFill>
              </a:defRPr>
            </a:pPr>
            <a:r>
              <a:rPr dirty="0" err="1"/>
              <a:t>Система</a:t>
            </a:r>
            <a:r>
              <a:rPr dirty="0"/>
              <a:t> </a:t>
            </a:r>
            <a:r>
              <a:rPr dirty="0" err="1"/>
              <a:t>обязательной</a:t>
            </a:r>
            <a:r>
              <a:rPr dirty="0"/>
              <a:t> </a:t>
            </a:r>
            <a:r>
              <a:rPr dirty="0" err="1"/>
              <a:t>сертификации</a:t>
            </a:r>
            <a:r>
              <a:rPr dirty="0"/>
              <a:t>  </a:t>
            </a:r>
            <a:r>
              <a:rPr dirty="0" err="1"/>
              <a:t>с</a:t>
            </a:r>
            <a:r>
              <a:rPr dirty="0"/>
              <a:t> 2002 </a:t>
            </a:r>
            <a:r>
              <a:rPr dirty="0" err="1"/>
              <a:t>года</a:t>
            </a:r>
            <a:r>
              <a:rPr dirty="0"/>
              <a:t>. </a:t>
            </a:r>
          </a:p>
          <a:p>
            <a:pPr algn="just">
              <a:defRPr sz="2800" i="1">
                <a:solidFill>
                  <a:srgbClr val="000000"/>
                </a:solidFill>
              </a:defRPr>
            </a:pPr>
            <a:r>
              <a:rPr dirty="0"/>
              <a:t>«</a:t>
            </a:r>
            <a:r>
              <a:rPr dirty="0" err="1"/>
              <a:t>Положение</a:t>
            </a:r>
            <a:r>
              <a:rPr dirty="0"/>
              <a:t> </a:t>
            </a:r>
            <a:r>
              <a:rPr dirty="0" err="1"/>
              <a:t>о</a:t>
            </a:r>
            <a:r>
              <a:rPr dirty="0"/>
              <a:t> </a:t>
            </a:r>
            <a:r>
              <a:rPr dirty="0" err="1"/>
              <a:t>порядке</a:t>
            </a:r>
            <a:r>
              <a:rPr dirty="0"/>
              <a:t> </a:t>
            </a:r>
            <a:r>
              <a:rPr dirty="0" err="1"/>
              <a:t>обязательной</a:t>
            </a:r>
            <a:r>
              <a:rPr dirty="0"/>
              <a:t> </a:t>
            </a:r>
            <a:r>
              <a:rPr dirty="0" err="1"/>
              <a:t>сертификации</a:t>
            </a:r>
            <a:r>
              <a:rPr dirty="0"/>
              <a:t> </a:t>
            </a:r>
            <a:r>
              <a:rPr dirty="0" err="1"/>
              <a:t>продукции</a:t>
            </a:r>
            <a:r>
              <a:rPr dirty="0"/>
              <a:t>» (</a:t>
            </a:r>
            <a:r>
              <a:rPr dirty="0" err="1"/>
              <a:t>强制性产品认证管理规定</a:t>
            </a:r>
            <a:r>
              <a:rPr dirty="0"/>
              <a:t>) (1.09.2009)</a:t>
            </a:r>
          </a:p>
          <a:p>
            <a:pPr algn="just">
              <a:defRPr sz="2800">
                <a:solidFill>
                  <a:srgbClr val="000000"/>
                </a:solidFill>
              </a:defRPr>
            </a:pPr>
            <a:endParaRPr dirty="0"/>
          </a:p>
          <a:p>
            <a:pPr algn="l" defTabSz="457200">
              <a:defRPr sz="2800">
                <a:solidFill>
                  <a:srgbClr val="000000"/>
                </a:solidFill>
                <a:latin typeface="Times"/>
                <a:ea typeface="Times"/>
                <a:cs typeface="Times"/>
                <a:sym typeface="Times"/>
              </a:defRPr>
            </a:pPr>
            <a:r>
              <a:rPr b="1" dirty="0" err="1"/>
              <a:t>Перечень</a:t>
            </a:r>
            <a:r>
              <a:rPr b="1" dirty="0"/>
              <a:t> </a:t>
            </a:r>
            <a:r>
              <a:rPr b="1" dirty="0" err="1"/>
              <a:t>товаров</a:t>
            </a:r>
            <a:r>
              <a:rPr b="1" dirty="0"/>
              <a:t>, </a:t>
            </a:r>
            <a:r>
              <a:rPr b="1" dirty="0" err="1"/>
              <a:t>подлежащих</a:t>
            </a:r>
            <a:r>
              <a:rPr b="1" dirty="0"/>
              <a:t> </a:t>
            </a:r>
            <a:r>
              <a:rPr b="1" dirty="0" err="1"/>
              <a:t>обязательной</a:t>
            </a:r>
            <a:r>
              <a:rPr b="1" dirty="0"/>
              <a:t> </a:t>
            </a:r>
            <a:r>
              <a:rPr b="1" dirty="0" err="1"/>
              <a:t>сертификации</a:t>
            </a:r>
            <a:r>
              <a:rPr dirty="0"/>
              <a:t> </a:t>
            </a:r>
            <a:r>
              <a:rPr dirty="0" err="1"/>
              <a:t>представлен</a:t>
            </a:r>
            <a:r>
              <a:rPr dirty="0"/>
              <a:t> </a:t>
            </a:r>
            <a:r>
              <a:rPr dirty="0" err="1"/>
              <a:t>в</a:t>
            </a:r>
            <a:r>
              <a:rPr dirty="0"/>
              <a:t> </a:t>
            </a:r>
            <a:r>
              <a:rPr i="1" dirty="0"/>
              <a:t>«</a:t>
            </a:r>
            <a:r>
              <a:rPr i="1" dirty="0" err="1"/>
              <a:t>Каталоге</a:t>
            </a:r>
            <a:r>
              <a:rPr i="1" dirty="0"/>
              <a:t> </a:t>
            </a:r>
            <a:r>
              <a:rPr i="1" dirty="0" err="1"/>
              <a:t>продукции</a:t>
            </a:r>
            <a:r>
              <a:rPr i="1" dirty="0"/>
              <a:t> </a:t>
            </a:r>
            <a:r>
              <a:rPr i="1" dirty="0" err="1"/>
              <a:t>для</a:t>
            </a:r>
            <a:r>
              <a:rPr i="1" dirty="0"/>
              <a:t> </a:t>
            </a:r>
            <a:r>
              <a:rPr i="1" dirty="0" err="1"/>
              <a:t>обязательной</a:t>
            </a:r>
            <a:r>
              <a:rPr i="1" dirty="0"/>
              <a:t> </a:t>
            </a:r>
            <a:r>
              <a:rPr i="1" dirty="0" err="1"/>
              <a:t>сертификации</a:t>
            </a:r>
            <a:r>
              <a:rPr i="1" dirty="0"/>
              <a:t>» </a:t>
            </a:r>
          </a:p>
          <a:p>
            <a:pPr algn="l" defTabSz="457200">
              <a:defRPr sz="2800" i="1">
                <a:solidFill>
                  <a:srgbClr val="000000"/>
                </a:solidFill>
                <a:latin typeface="Times"/>
                <a:ea typeface="Times"/>
                <a:cs typeface="Times"/>
                <a:sym typeface="Times"/>
              </a:defRPr>
            </a:pPr>
            <a:r>
              <a:rPr dirty="0"/>
              <a:t>(</a:t>
            </a:r>
            <a:r>
              <a:rPr dirty="0" err="1"/>
              <a:t>强制性产品认证目录</a:t>
            </a:r>
            <a:r>
              <a:rPr dirty="0"/>
              <a:t>, CCC Catalogue)</a:t>
            </a:r>
          </a:p>
        </p:txBody>
      </p:sp>
      <p:pic>
        <p:nvPicPr>
          <p:cNvPr id="165" name="Снимок экрана 2020-03-19 в 01.27.20.png" descr="Снимок экрана 2020-03-19 в 01.27.20.png"/>
          <p:cNvPicPr>
            <a:picLocks noChangeAspect="1"/>
          </p:cNvPicPr>
          <p:nvPr/>
        </p:nvPicPr>
        <p:blipFill>
          <a:blip r:embed="rId2"/>
          <a:stretch>
            <a:fillRect/>
          </a:stretch>
        </p:blipFill>
        <p:spPr>
          <a:xfrm>
            <a:off x="8819058" y="5368979"/>
            <a:ext cx="3665784" cy="3023380"/>
          </a:xfrm>
          <a:prstGeom prst="rect">
            <a:avLst/>
          </a:prstGeom>
          <a:ln w="12700">
            <a:miter lim="400000"/>
          </a:ln>
        </p:spPr>
      </p:pic>
      <p:sp>
        <p:nvSpPr>
          <p:cNvPr id="166" name="Затраты на сертификацию лежат на экспортере.…"/>
          <p:cNvSpPr txBox="1"/>
          <p:nvPr/>
        </p:nvSpPr>
        <p:spPr>
          <a:xfrm>
            <a:off x="658368" y="6090709"/>
            <a:ext cx="735177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a:solidFill>
                  <a:srgbClr val="000000"/>
                </a:solidFill>
              </a:defRPr>
            </a:pPr>
            <a:r>
              <a:rPr dirty="0" err="1"/>
              <a:t>Затраты</a:t>
            </a:r>
            <a:r>
              <a:rPr dirty="0"/>
              <a:t> </a:t>
            </a:r>
            <a:r>
              <a:rPr dirty="0" err="1"/>
              <a:t>на</a:t>
            </a:r>
            <a:r>
              <a:rPr dirty="0"/>
              <a:t> </a:t>
            </a:r>
            <a:r>
              <a:rPr dirty="0" err="1"/>
              <a:t>сертификацию</a:t>
            </a:r>
            <a:r>
              <a:rPr dirty="0"/>
              <a:t> </a:t>
            </a:r>
            <a:r>
              <a:rPr dirty="0" err="1"/>
              <a:t>лежат</a:t>
            </a:r>
            <a:r>
              <a:rPr dirty="0"/>
              <a:t> </a:t>
            </a:r>
            <a:r>
              <a:rPr dirty="0" err="1"/>
              <a:t>на</a:t>
            </a:r>
            <a:r>
              <a:rPr dirty="0"/>
              <a:t> </a:t>
            </a:r>
            <a:r>
              <a:rPr dirty="0" err="1"/>
              <a:t>экспортере</a:t>
            </a:r>
            <a:r>
              <a:rPr dirty="0"/>
              <a:t>.</a:t>
            </a:r>
          </a:p>
          <a:p>
            <a:pPr algn="l">
              <a:defRPr>
                <a:solidFill>
                  <a:srgbClr val="000000"/>
                </a:solidFill>
              </a:defRPr>
            </a:pPr>
            <a:endParaRPr dirty="0"/>
          </a:p>
          <a:p>
            <a:pPr algn="l">
              <a:defRPr>
                <a:solidFill>
                  <a:srgbClr val="000000"/>
                </a:solidFill>
              </a:defRPr>
            </a:pPr>
            <a:r>
              <a:rPr dirty="0" err="1"/>
              <a:t>Дополнительные</a:t>
            </a:r>
            <a:r>
              <a:rPr dirty="0"/>
              <a:t> </a:t>
            </a:r>
            <a:r>
              <a:rPr dirty="0" err="1"/>
              <a:t>трудности</a:t>
            </a:r>
            <a:r>
              <a:rPr dirty="0"/>
              <a:t> </a:t>
            </a:r>
            <a:r>
              <a:rPr dirty="0" err="1"/>
              <a:t>для</a:t>
            </a:r>
            <a:r>
              <a:rPr dirty="0"/>
              <a:t> </a:t>
            </a:r>
            <a:r>
              <a:rPr dirty="0" err="1"/>
              <a:t>российского</a:t>
            </a:r>
            <a:r>
              <a:rPr dirty="0"/>
              <a:t> </a:t>
            </a:r>
            <a:r>
              <a:rPr dirty="0" err="1"/>
              <a:t>поставщика</a:t>
            </a:r>
            <a:r>
              <a:rPr dirty="0"/>
              <a:t> </a:t>
            </a:r>
            <a:r>
              <a:rPr dirty="0" err="1"/>
              <a:t>товаров</a:t>
            </a:r>
            <a:r>
              <a:rPr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Законодательство КНР"/>
          <p:cNvSpPr txBox="1"/>
          <p:nvPr/>
        </p:nvSpPr>
        <p:spPr>
          <a:xfrm>
            <a:off x="2736750" y="965199"/>
            <a:ext cx="6731200"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000000"/>
                </a:solidFill>
              </a:defRPr>
            </a:lvl1pPr>
          </a:lstStyle>
          <a:p>
            <a:r>
              <a:t>Законодательство КНР</a:t>
            </a:r>
          </a:p>
        </p:txBody>
      </p:sp>
      <p:sp>
        <p:nvSpPr>
          <p:cNvPr id="169" name="http://www.pkulaw.cn"/>
          <p:cNvSpPr txBox="1"/>
          <p:nvPr/>
        </p:nvSpPr>
        <p:spPr>
          <a:xfrm>
            <a:off x="3789601" y="8134350"/>
            <a:ext cx="4625498" cy="63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b="1">
                <a:solidFill>
                  <a:srgbClr val="175ABD"/>
                </a:solidFill>
                <a:latin typeface="Helvetica"/>
                <a:ea typeface="Helvetica"/>
                <a:cs typeface="Helvetica"/>
                <a:sym typeface="Helvetica"/>
              </a:defRPr>
            </a:lvl1pPr>
          </a:lstStyle>
          <a:p>
            <a:r>
              <a:t>http://www.pkulaw.cn</a:t>
            </a:r>
          </a:p>
        </p:txBody>
      </p:sp>
      <p:sp>
        <p:nvSpPr>
          <p:cNvPr id="170" name="效力级别…"/>
          <p:cNvSpPr txBox="1"/>
          <p:nvPr/>
        </p:nvSpPr>
        <p:spPr>
          <a:xfrm>
            <a:off x="4347343" y="2108199"/>
            <a:ext cx="3510014" cy="553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800">
                <a:solidFill>
                  <a:srgbClr val="000000"/>
                </a:solidFill>
                <a:latin typeface="Times"/>
                <a:ea typeface="Times"/>
                <a:cs typeface="Times"/>
                <a:sym typeface="Times"/>
              </a:defRPr>
            </a:pPr>
            <a:endParaRPr/>
          </a:p>
          <a:p>
            <a:pPr algn="l" defTabSz="457200">
              <a:defRPr sz="2800" b="1">
                <a:solidFill>
                  <a:srgbClr val="000000"/>
                </a:solidFill>
                <a:latin typeface="Helvetica"/>
                <a:ea typeface="Helvetica"/>
                <a:cs typeface="Helvetica"/>
                <a:sym typeface="Helvetica"/>
              </a:defRPr>
            </a:pPr>
            <a:r>
              <a:t>效力级别</a:t>
            </a:r>
            <a:endParaRPr>
              <a:latin typeface="Times"/>
              <a:ea typeface="Times"/>
              <a:cs typeface="Times"/>
              <a:sym typeface="Times"/>
            </a:endParaRPr>
          </a:p>
          <a:p>
            <a:pPr algn="l" defTabSz="457200">
              <a:defRPr sz="2800">
                <a:solidFill>
                  <a:srgbClr val="000000"/>
                </a:solidFill>
                <a:latin typeface="Times"/>
                <a:ea typeface="Times"/>
                <a:cs typeface="Times"/>
                <a:sym typeface="Times"/>
              </a:defRPr>
            </a:pPr>
            <a:r>
              <a:rPr>
                <a:latin typeface="Helvetica"/>
                <a:ea typeface="Helvetica"/>
                <a:cs typeface="Helvetica"/>
                <a:sym typeface="Helvetica"/>
              </a:rPr>
              <a:t>法律</a:t>
            </a:r>
            <a:r>
              <a:t>(2772)</a:t>
            </a:r>
            <a:br>
              <a:rPr>
                <a:latin typeface="Helvetica"/>
                <a:ea typeface="Helvetica"/>
                <a:cs typeface="Helvetica"/>
                <a:sym typeface="Helvetica"/>
              </a:rPr>
            </a:br>
            <a:r>
              <a:rPr>
                <a:latin typeface="Helvetica"/>
                <a:ea typeface="Helvetica"/>
                <a:cs typeface="Helvetica"/>
                <a:sym typeface="Helvetica"/>
              </a:rPr>
              <a:t>行政法规</a:t>
            </a:r>
            <a:r>
              <a:t>(9890)</a:t>
            </a:r>
            <a:br>
              <a:rPr>
                <a:latin typeface="Helvetica"/>
                <a:ea typeface="Helvetica"/>
                <a:cs typeface="Helvetica"/>
                <a:sym typeface="Helvetica"/>
              </a:rPr>
            </a:br>
            <a:r>
              <a:rPr>
                <a:latin typeface="Helvetica"/>
                <a:ea typeface="Helvetica"/>
                <a:cs typeface="Helvetica"/>
                <a:sym typeface="Helvetica"/>
              </a:rPr>
              <a:t>司法解释</a:t>
            </a:r>
            <a:r>
              <a:t>(6932)</a:t>
            </a:r>
            <a:br>
              <a:rPr>
                <a:latin typeface="Helvetica"/>
                <a:ea typeface="Helvetica"/>
                <a:cs typeface="Helvetica"/>
                <a:sym typeface="Helvetica"/>
              </a:rPr>
            </a:br>
            <a:r>
              <a:rPr>
                <a:latin typeface="Helvetica"/>
                <a:ea typeface="Helvetica"/>
                <a:cs typeface="Helvetica"/>
                <a:sym typeface="Helvetica"/>
              </a:rPr>
              <a:t>部门规章</a:t>
            </a:r>
            <a:r>
              <a:t>(281638)</a:t>
            </a:r>
            <a:br>
              <a:rPr>
                <a:latin typeface="Helvetica"/>
                <a:ea typeface="Helvetica"/>
                <a:cs typeface="Helvetica"/>
                <a:sym typeface="Helvetica"/>
              </a:rPr>
            </a:br>
            <a:r>
              <a:rPr>
                <a:latin typeface="Helvetica"/>
                <a:ea typeface="Helvetica"/>
                <a:cs typeface="Helvetica"/>
                <a:sym typeface="Helvetica"/>
              </a:rPr>
              <a:t>军事法规规章</a:t>
            </a:r>
            <a:r>
              <a:t>(472)</a:t>
            </a:r>
            <a:br>
              <a:rPr>
                <a:latin typeface="Helvetica"/>
                <a:ea typeface="Helvetica"/>
                <a:cs typeface="Helvetica"/>
                <a:sym typeface="Helvetica"/>
              </a:rPr>
            </a:br>
            <a:r>
              <a:rPr>
                <a:latin typeface="Helvetica"/>
                <a:ea typeface="Helvetica"/>
                <a:cs typeface="Helvetica"/>
                <a:sym typeface="Helvetica"/>
              </a:rPr>
              <a:t>党内法规</a:t>
            </a:r>
            <a:r>
              <a:t>(2838)</a:t>
            </a:r>
            <a:br>
              <a:rPr>
                <a:latin typeface="Helvetica"/>
                <a:ea typeface="Helvetica"/>
                <a:cs typeface="Helvetica"/>
                <a:sym typeface="Helvetica"/>
              </a:rPr>
            </a:br>
            <a:r>
              <a:rPr>
                <a:latin typeface="Helvetica"/>
                <a:ea typeface="Helvetica"/>
                <a:cs typeface="Helvetica"/>
                <a:sym typeface="Helvetica"/>
              </a:rPr>
              <a:t>团体规定</a:t>
            </a:r>
            <a:r>
              <a:t>(3685)</a:t>
            </a:r>
            <a:br>
              <a:rPr>
                <a:latin typeface="Helvetica"/>
                <a:ea typeface="Helvetica"/>
                <a:cs typeface="Helvetica"/>
                <a:sym typeface="Helvetica"/>
              </a:rPr>
            </a:br>
            <a:r>
              <a:rPr>
                <a:latin typeface="Helvetica"/>
                <a:ea typeface="Helvetica"/>
                <a:cs typeface="Helvetica"/>
                <a:sym typeface="Helvetica"/>
              </a:rPr>
              <a:t>行业规定</a:t>
            </a:r>
            <a:r>
              <a:t>(31094)</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725</Words>
  <Application>Microsoft Macintosh PowerPoint</Application>
  <PresentationFormat>Произвольный</PresentationFormat>
  <Paragraphs>116</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Zapf Dingbats</vt:lpstr>
      <vt:lpstr>Georgia</vt:lpstr>
      <vt:lpstr>Helvetica</vt:lpstr>
      <vt:lpstr>Helvetica Neue</vt:lpstr>
      <vt:lpstr>Palatino</vt:lpstr>
      <vt:lpstr>Times</vt:lpstr>
      <vt:lpstr>New_Template4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Непейвода Наталья</cp:lastModifiedBy>
  <cp:revision>2</cp:revision>
  <dcterms:modified xsi:type="dcterms:W3CDTF">2020-03-18T19:58:53Z</dcterms:modified>
</cp:coreProperties>
</file>