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drawings/drawing1.xml" ContentType="application/vnd.openxmlformats-officedocument.drawingml.chartshapes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drawings/drawing2.xml" ContentType="application/vnd.openxmlformats-officedocument.drawingml.chartshapes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96" r:id="rId5"/>
    <p:sldId id="308" r:id="rId6"/>
    <p:sldId id="309" r:id="rId7"/>
    <p:sldId id="298" r:id="rId8"/>
    <p:sldId id="299" r:id="rId9"/>
    <p:sldId id="300" r:id="rId10"/>
    <p:sldId id="315" r:id="rId11"/>
    <p:sldId id="302" r:id="rId12"/>
    <p:sldId id="316" r:id="rId13"/>
    <p:sldId id="310" r:id="rId14"/>
    <p:sldId id="314" r:id="rId15"/>
    <p:sldId id="311" r:id="rId16"/>
    <p:sldId id="317" r:id="rId17"/>
    <p:sldId id="295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939578142111196E-2"/>
          <c:y val="0.2626033355128119"/>
          <c:w val="0.95441980275226734"/>
          <c:h val="0.6864704012851030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Лист1!$A$11</c:f>
              <c:strCache>
                <c:ptCount val="1"/>
                <c:pt idx="0">
                  <c:v>доля положительных оценок</c:v>
                </c:pt>
              </c:strCache>
            </c:strRef>
          </c:tx>
          <c:spPr>
            <a:ln w="57150" cap="rnd" cmpd="sng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1795678690605244E-2"/>
                  <c:y val="-1.626207117323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25B-4BB4-9332-4F8FF3867710}"/>
                </c:ext>
              </c:extLst>
            </c:dLbl>
            <c:dLbl>
              <c:idx val="4"/>
              <c:layout>
                <c:manualLayout>
                  <c:x val="-2.693376331201295E-2"/>
                  <c:y val="-1.5885757684483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25B-4BB4-9332-4F8FF3867710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Лист1!$B$10:$F$10</c:f>
              <c:numCache>
                <c:formatCode>mmm\-yy</c:formatCode>
                <c:ptCount val="5"/>
                <c:pt idx="0">
                  <c:v>42491</c:v>
                </c:pt>
                <c:pt idx="1">
                  <c:v>42795</c:v>
                </c:pt>
                <c:pt idx="2">
                  <c:v>43221</c:v>
                </c:pt>
                <c:pt idx="3">
                  <c:v>43586</c:v>
                </c:pt>
                <c:pt idx="4">
                  <c:v>43952</c:v>
                </c:pt>
              </c:numCache>
            </c:numRef>
          </c:cat>
          <c:val>
            <c:numRef>
              <c:f>Лист1!$B$11:$F$11</c:f>
              <c:numCache>
                <c:formatCode>General</c:formatCode>
                <c:ptCount val="5"/>
                <c:pt idx="0">
                  <c:v>52</c:v>
                </c:pt>
                <c:pt idx="1">
                  <c:v>53</c:v>
                </c:pt>
                <c:pt idx="2">
                  <c:v>55</c:v>
                </c:pt>
                <c:pt idx="3">
                  <c:v>53</c:v>
                </c:pt>
                <c:pt idx="4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5B-4BB4-9332-4F8FF3867710}"/>
            </c:ext>
          </c:extLst>
        </c:ser>
        <c:ser>
          <c:idx val="1"/>
          <c:order val="1"/>
          <c:tx>
            <c:strRef>
              <c:f>Лист1!$A$12</c:f>
              <c:strCache>
                <c:ptCount val="1"/>
                <c:pt idx="0">
                  <c:v>доля отрицательных оценок</c:v>
                </c:pt>
              </c:strCache>
            </c:strRef>
          </c:tx>
          <c:spPr>
            <a:ln w="57150" cap="rnd">
              <a:solidFill>
                <a:srgbClr val="C00000">
                  <a:alpha val="50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1795678690605244E-2"/>
                  <c:y val="1.626207117323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25B-4BB4-9332-4F8FF3867710}"/>
                </c:ext>
              </c:extLst>
            </c:dLbl>
            <c:dLbl>
              <c:idx val="1"/>
              <c:layout>
                <c:manualLayout>
                  <c:x val="-2.3123794776770894E-2"/>
                  <c:y val="1.399958292430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25B-4BB4-9332-4F8FF3867710}"/>
                </c:ext>
              </c:extLst>
            </c:dLbl>
            <c:dLbl>
              <c:idx val="4"/>
              <c:layout>
                <c:manualLayout>
                  <c:x val="-2.693376331201295E-2"/>
                  <c:y val="1.0377262271405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25B-4BB4-9332-4F8FF3867710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Лист1!$B$10:$F$10</c:f>
              <c:numCache>
                <c:formatCode>mmm\-yy</c:formatCode>
                <c:ptCount val="5"/>
                <c:pt idx="0">
                  <c:v>42491</c:v>
                </c:pt>
                <c:pt idx="1">
                  <c:v>42795</c:v>
                </c:pt>
                <c:pt idx="2">
                  <c:v>43221</c:v>
                </c:pt>
                <c:pt idx="3">
                  <c:v>43586</c:v>
                </c:pt>
                <c:pt idx="4">
                  <c:v>43952</c:v>
                </c:pt>
              </c:numCache>
            </c:numRef>
          </c:cat>
          <c:val>
            <c:numRef>
              <c:f>Лист1!$B$12:$F$12</c:f>
              <c:numCache>
                <c:formatCode>General</c:formatCode>
                <c:ptCount val="5"/>
                <c:pt idx="0">
                  <c:v>47</c:v>
                </c:pt>
                <c:pt idx="1">
                  <c:v>46</c:v>
                </c:pt>
                <c:pt idx="2">
                  <c:v>43</c:v>
                </c:pt>
                <c:pt idx="3">
                  <c:v>45</c:v>
                </c:pt>
                <c:pt idx="4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25B-4BB4-9332-4F8FF3867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857280"/>
        <c:axId val="75871360"/>
      </c:lineChart>
      <c:catAx>
        <c:axId val="758572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871360"/>
        <c:crosses val="autoZero"/>
        <c:auto val="0"/>
        <c:lblAlgn val="ctr"/>
        <c:lblOffset val="100"/>
        <c:noMultiLvlLbl val="0"/>
      </c:catAx>
      <c:valAx>
        <c:axId val="75871360"/>
        <c:scaling>
          <c:orientation val="minMax"/>
          <c:max val="70"/>
          <c:min val="20"/>
        </c:scaling>
        <c:delete val="1"/>
        <c:axPos val="l"/>
        <c:numFmt formatCode="General" sourceLinked="1"/>
        <c:majorTickMark val="none"/>
        <c:minorTickMark val="none"/>
        <c:tickLblPos val="nextTo"/>
        <c:crossAx val="7585728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005017299665117"/>
          <c:y val="3.5546824487625236E-2"/>
          <c:w val="0.7430485712957321"/>
          <c:h val="7.3840405365995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06714785651796"/>
          <c:y val="0.31302573368370112"/>
          <c:w val="0.71437729658792648"/>
          <c:h val="0.625349643640290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города!$T$3</c:f>
              <c:strCache>
                <c:ptCount val="1"/>
                <c:pt idx="0">
                  <c:v>одобряю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Куйбышев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города!$T$4:$T$5</c:f>
              <c:numCache>
                <c:formatCode>General</c:formatCode>
                <c:ptCount val="2"/>
                <c:pt idx="0" formatCode="0">
                  <c:v>58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B3-4A5A-80CF-EC6D25D93EF6}"/>
            </c:ext>
          </c:extLst>
        </c:ser>
        <c:ser>
          <c:idx val="1"/>
          <c:order val="1"/>
          <c:tx>
            <c:strRef>
              <c:f>города!$U$3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Куйбышев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города!$U$4:$U$5</c:f>
              <c:numCache>
                <c:formatCode>General</c:formatCode>
                <c:ptCount val="2"/>
                <c:pt idx="0" formatCode="0">
                  <c:v>31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B3-4A5A-80CF-EC6D25D93EF6}"/>
            </c:ext>
          </c:extLst>
        </c:ser>
        <c:ser>
          <c:idx val="2"/>
          <c:order val="2"/>
          <c:tx>
            <c:strRef>
              <c:f>города!$V$3</c:f>
              <c:strCache>
                <c:ptCount val="1"/>
                <c:pt idx="0">
                  <c:v>не одобряю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Куйбышев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города!$V$4:$V$5</c:f>
              <c:numCache>
                <c:formatCode>General</c:formatCode>
                <c:ptCount val="2"/>
                <c:pt idx="0" formatCode="0">
                  <c:v>12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B3-4A5A-80CF-EC6D25D93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6924623"/>
        <c:axId val="1706917967"/>
      </c:barChart>
      <c:catAx>
        <c:axId val="17069246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1706917967"/>
        <c:crosses val="autoZero"/>
        <c:auto val="1"/>
        <c:lblAlgn val="ctr"/>
        <c:lblOffset val="100"/>
        <c:noMultiLvlLbl val="0"/>
      </c:catAx>
      <c:valAx>
        <c:axId val="1706917967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1706924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54339457567804"/>
          <c:y val="0.19540221042528264"/>
          <c:w val="0.64913210848643921"/>
          <c:h val="9.6983393527290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 sz="1100">
          <a:latin typeface="Cambria" panose="02040503050406030204" pitchFamily="18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97146562905324E-2"/>
          <c:y val="0.21596694570168531"/>
          <c:w val="0.88586251621271073"/>
          <c:h val="0.63027236104200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города!$R$3</c:f>
              <c:strCache>
                <c:ptCount val="1"/>
                <c:pt idx="0">
                  <c:v>узнаваемость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Татарск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города!$R$4:$R$5</c:f>
              <c:numCache>
                <c:formatCode>General</c:formatCode>
                <c:ptCount val="2"/>
                <c:pt idx="0">
                  <c:v>39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49-4433-95F1-BDB394942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6915887"/>
        <c:axId val="1706921711"/>
      </c:barChart>
      <c:catAx>
        <c:axId val="170691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6921711"/>
        <c:crosses val="autoZero"/>
        <c:auto val="1"/>
        <c:lblAlgn val="ctr"/>
        <c:lblOffset val="100"/>
        <c:noMultiLvlLbl val="0"/>
      </c:catAx>
      <c:valAx>
        <c:axId val="1706921711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706915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06714785651796"/>
          <c:y val="0.31302573368370112"/>
          <c:w val="0.71437729658792648"/>
          <c:h val="0.625349643640290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города!$T$3</c:f>
              <c:strCache>
                <c:ptCount val="1"/>
                <c:pt idx="0">
                  <c:v>одобряю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Татарск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города!$T$4:$T$5</c:f>
              <c:numCache>
                <c:formatCode>General</c:formatCode>
                <c:ptCount val="2"/>
                <c:pt idx="0" formatCode="0">
                  <c:v>52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B3-4A5A-80CF-EC6D25D93EF6}"/>
            </c:ext>
          </c:extLst>
        </c:ser>
        <c:ser>
          <c:idx val="1"/>
          <c:order val="1"/>
          <c:tx>
            <c:strRef>
              <c:f>города!$U$3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Татарск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города!$U$4:$U$5</c:f>
              <c:numCache>
                <c:formatCode>General</c:formatCode>
                <c:ptCount val="2"/>
                <c:pt idx="0" formatCode="0">
                  <c:v>40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B3-4A5A-80CF-EC6D25D93EF6}"/>
            </c:ext>
          </c:extLst>
        </c:ser>
        <c:ser>
          <c:idx val="2"/>
          <c:order val="2"/>
          <c:tx>
            <c:strRef>
              <c:f>города!$V$3</c:f>
              <c:strCache>
                <c:ptCount val="1"/>
                <c:pt idx="0">
                  <c:v>не одобряю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Татарск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города!$V$4:$V$5</c:f>
              <c:numCache>
                <c:formatCode>General</c:formatCode>
                <c:ptCount val="2"/>
                <c:pt idx="0" formatCode="0">
                  <c:v>8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B3-4A5A-80CF-EC6D25D93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6924623"/>
        <c:axId val="1706917967"/>
      </c:barChart>
      <c:catAx>
        <c:axId val="17069246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1706917967"/>
        <c:crosses val="autoZero"/>
        <c:auto val="1"/>
        <c:lblAlgn val="ctr"/>
        <c:lblOffset val="100"/>
        <c:noMultiLvlLbl val="0"/>
      </c:catAx>
      <c:valAx>
        <c:axId val="1706917967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1706924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54339457567804"/>
          <c:y val="0.19540221042528264"/>
          <c:w val="0.64913210848643921"/>
          <c:h val="9.6983393527290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 sz="1100">
          <a:latin typeface="Cambria" panose="02040503050406030204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97146562905324E-2"/>
          <c:y val="0.21596694570168531"/>
          <c:w val="0.88586251621271073"/>
          <c:h val="0.63027236104200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города!$R$3</c:f>
              <c:strCache>
                <c:ptCount val="1"/>
                <c:pt idx="0">
                  <c:v>узнаваемость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Черепаново+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города!$R$4:$R$5</c:f>
              <c:numCache>
                <c:formatCode>General</c:formatCode>
                <c:ptCount val="2"/>
                <c:pt idx="0">
                  <c:v>57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02-4924-8CDE-5B40C3C21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6915887"/>
        <c:axId val="1706921711"/>
      </c:barChart>
      <c:catAx>
        <c:axId val="170691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1706921711"/>
        <c:crosses val="autoZero"/>
        <c:auto val="1"/>
        <c:lblAlgn val="ctr"/>
        <c:lblOffset val="100"/>
        <c:noMultiLvlLbl val="0"/>
      </c:catAx>
      <c:valAx>
        <c:axId val="1706921711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706915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 sz="1100">
          <a:latin typeface="Cambria" panose="02040503050406030204" pitchFamily="18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06714785651796"/>
          <c:y val="0.31302573368370112"/>
          <c:w val="0.71437729658792648"/>
          <c:h val="0.625349643640290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города!$T$3</c:f>
              <c:strCache>
                <c:ptCount val="1"/>
                <c:pt idx="0">
                  <c:v>одобряю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Черепаново+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города!$T$4:$T$5</c:f>
              <c:numCache>
                <c:formatCode>General</c:formatCode>
                <c:ptCount val="2"/>
                <c:pt idx="0" formatCode="0">
                  <c:v>43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5B-4FD5-BA98-BAE7F76DC01A}"/>
            </c:ext>
          </c:extLst>
        </c:ser>
        <c:ser>
          <c:idx val="1"/>
          <c:order val="1"/>
          <c:tx>
            <c:strRef>
              <c:f>города!$U$3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Черепаново+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города!$U$4:$U$5</c:f>
              <c:numCache>
                <c:formatCode>General</c:formatCode>
                <c:ptCount val="2"/>
                <c:pt idx="0" formatCode="0">
                  <c:v>53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5B-4FD5-BA98-BAE7F76DC01A}"/>
            </c:ext>
          </c:extLst>
        </c:ser>
        <c:ser>
          <c:idx val="2"/>
          <c:order val="2"/>
          <c:tx>
            <c:strRef>
              <c:f>города!$V$3</c:f>
              <c:strCache>
                <c:ptCount val="1"/>
                <c:pt idx="0">
                  <c:v>не одобряю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Черепаново+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города!$V$4:$V$5</c:f>
              <c:numCache>
                <c:formatCode>General</c:formatCode>
                <c:ptCount val="2"/>
                <c:pt idx="0" formatCode="0">
                  <c:v>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5B-4FD5-BA98-BAE7F76DC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6924623"/>
        <c:axId val="1706917967"/>
      </c:barChart>
      <c:catAx>
        <c:axId val="17069246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1706917967"/>
        <c:crosses val="autoZero"/>
        <c:auto val="1"/>
        <c:lblAlgn val="ctr"/>
        <c:lblOffset val="100"/>
        <c:noMultiLvlLbl val="0"/>
      </c:catAx>
      <c:valAx>
        <c:axId val="1706917967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1706924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54339457567804"/>
          <c:y val="0.19540221042528264"/>
          <c:w val="0.64913210848643921"/>
          <c:h val="9.6983393527290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 sz="1100">
          <a:latin typeface="Cambria" panose="02040503050406030204" pitchFamily="18" charset="0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97146562905324E-2"/>
          <c:y val="0.21596694570168531"/>
          <c:w val="0.88586251621271073"/>
          <c:h val="0.63027236104200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города!$R$3</c:f>
              <c:strCache>
                <c:ptCount val="1"/>
                <c:pt idx="0">
                  <c:v>узнаваемость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Купино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города!$R$4:$R$5</c:f>
              <c:numCache>
                <c:formatCode>General</c:formatCode>
                <c:ptCount val="2"/>
                <c:pt idx="0">
                  <c:v>94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69-4284-ACF4-0943CB974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6915887"/>
        <c:axId val="1706921711"/>
      </c:barChart>
      <c:catAx>
        <c:axId val="170691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1706921711"/>
        <c:crosses val="autoZero"/>
        <c:auto val="1"/>
        <c:lblAlgn val="ctr"/>
        <c:lblOffset val="100"/>
        <c:noMultiLvlLbl val="0"/>
      </c:catAx>
      <c:valAx>
        <c:axId val="170692171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06915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 sz="1100">
          <a:latin typeface="Cambria" panose="02040503050406030204" pitchFamily="18" charset="0"/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06714785651796"/>
          <c:y val="0.31302573368370112"/>
          <c:w val="0.71437729658792648"/>
          <c:h val="0.625349643640290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города!$T$3</c:f>
              <c:strCache>
                <c:ptCount val="1"/>
                <c:pt idx="0">
                  <c:v>одобряю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Купино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города!$T$4:$T$5</c:f>
              <c:numCache>
                <c:formatCode>0</c:formatCode>
                <c:ptCount val="2"/>
                <c:pt idx="0">
                  <c:v>57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58-4E8F-B2DC-92B474A9AEEC}"/>
            </c:ext>
          </c:extLst>
        </c:ser>
        <c:ser>
          <c:idx val="1"/>
          <c:order val="1"/>
          <c:tx>
            <c:strRef>
              <c:f>города!$U$3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Купино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города!$U$4:$U$5</c:f>
              <c:numCache>
                <c:formatCode>0</c:formatCode>
                <c:ptCount val="2"/>
                <c:pt idx="0">
                  <c:v>10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58-4E8F-B2DC-92B474A9AEEC}"/>
            </c:ext>
          </c:extLst>
        </c:ser>
        <c:ser>
          <c:idx val="2"/>
          <c:order val="2"/>
          <c:tx>
            <c:strRef>
              <c:f>города!$V$3</c:f>
              <c:strCache>
                <c:ptCount val="1"/>
                <c:pt idx="0">
                  <c:v>не одобряю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Купино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города!$V$4:$V$5</c:f>
              <c:numCache>
                <c:formatCode>0</c:formatCode>
                <c:ptCount val="2"/>
                <c:pt idx="0">
                  <c:v>33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58-4E8F-B2DC-92B474A9A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6924623"/>
        <c:axId val="1706917967"/>
      </c:barChart>
      <c:catAx>
        <c:axId val="17069246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1706917967"/>
        <c:crosses val="autoZero"/>
        <c:auto val="1"/>
        <c:lblAlgn val="ctr"/>
        <c:lblOffset val="100"/>
        <c:noMultiLvlLbl val="0"/>
      </c:catAx>
      <c:valAx>
        <c:axId val="1706917967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1706924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54339457567804"/>
          <c:y val="0.19540221042528264"/>
          <c:w val="0.64913210848643921"/>
          <c:h val="9.6983393527290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 sz="1100">
          <a:latin typeface="Cambria" panose="02040503050406030204" pitchFamily="18" charset="0"/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97146562905324E-2"/>
          <c:y val="0.21596694570168531"/>
          <c:w val="0.88586251621271073"/>
          <c:h val="0.63027236104200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города!$R$3</c:f>
              <c:strCache>
                <c:ptCount val="1"/>
                <c:pt idx="0">
                  <c:v>узнаваемость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Тогучин+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города!$R$4:$R$5</c:f>
              <c:numCache>
                <c:formatCode>General</c:formatCode>
                <c:ptCount val="2"/>
                <c:pt idx="0">
                  <c:v>80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17-4AE1-AC23-DA422AED5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6915887"/>
        <c:axId val="1706921711"/>
      </c:barChart>
      <c:catAx>
        <c:axId val="170691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1706921711"/>
        <c:crosses val="autoZero"/>
        <c:auto val="1"/>
        <c:lblAlgn val="ctr"/>
        <c:lblOffset val="100"/>
        <c:noMultiLvlLbl val="0"/>
      </c:catAx>
      <c:valAx>
        <c:axId val="170692171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06915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 sz="1100">
          <a:latin typeface="Cambria" panose="02040503050406030204" pitchFamily="18" charset="0"/>
        </a:defRPr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06714785651796"/>
          <c:y val="0.31302573368370112"/>
          <c:w val="0.71437729658792648"/>
          <c:h val="0.625349643640290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города!$T$3</c:f>
              <c:strCache>
                <c:ptCount val="1"/>
                <c:pt idx="0">
                  <c:v>одобряю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Тогучин+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города!$T$4:$T$5</c:f>
              <c:numCache>
                <c:formatCode>0</c:formatCode>
                <c:ptCount val="2"/>
                <c:pt idx="0">
                  <c:v>49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D2-4F89-BDDC-CE1B9E713A36}"/>
            </c:ext>
          </c:extLst>
        </c:ser>
        <c:ser>
          <c:idx val="1"/>
          <c:order val="1"/>
          <c:tx>
            <c:strRef>
              <c:f>города!$U$3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Тогучин+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города!$U$4:$U$5</c:f>
              <c:numCache>
                <c:formatCode>0</c:formatCode>
                <c:ptCount val="2"/>
                <c:pt idx="0">
                  <c:v>17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D2-4F89-BDDC-CE1B9E713A36}"/>
            </c:ext>
          </c:extLst>
        </c:ser>
        <c:ser>
          <c:idx val="2"/>
          <c:order val="2"/>
          <c:tx>
            <c:strRef>
              <c:f>города!$V$3</c:f>
              <c:strCache>
                <c:ptCount val="1"/>
                <c:pt idx="0">
                  <c:v>не одобряю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Тогучин+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города!$V$4:$V$5</c:f>
              <c:numCache>
                <c:formatCode>0</c:formatCode>
                <c:ptCount val="2"/>
                <c:pt idx="0">
                  <c:v>33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D2-4F89-BDDC-CE1B9E713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6924623"/>
        <c:axId val="1706917967"/>
      </c:barChart>
      <c:catAx>
        <c:axId val="17069246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1706917967"/>
        <c:crosses val="autoZero"/>
        <c:auto val="1"/>
        <c:lblAlgn val="ctr"/>
        <c:lblOffset val="100"/>
        <c:noMultiLvlLbl val="0"/>
      </c:catAx>
      <c:valAx>
        <c:axId val="1706917967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1706924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54339457567804"/>
          <c:y val="0.19540221042528264"/>
          <c:w val="0.64913210848643921"/>
          <c:h val="9.6983393527290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 sz="1100">
          <a:latin typeface="Cambria" panose="02040503050406030204" pitchFamily="18" charset="0"/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97146562905324E-2"/>
          <c:y val="0.21596694570168531"/>
          <c:w val="0.88586251621271073"/>
          <c:h val="0.63027236104200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города!$R$3</c:f>
              <c:strCache>
                <c:ptCount val="1"/>
                <c:pt idx="0">
                  <c:v>узнаваемость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Чулым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города!$R$4:$R$5</c:f>
              <c:numCache>
                <c:formatCode>General</c:formatCode>
                <c:ptCount val="2"/>
                <c:pt idx="0">
                  <c:v>70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69-4284-ACF4-0943CB974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6915887"/>
        <c:axId val="1706921711"/>
      </c:barChart>
      <c:catAx>
        <c:axId val="170691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1706921711"/>
        <c:crosses val="autoZero"/>
        <c:auto val="1"/>
        <c:lblAlgn val="ctr"/>
        <c:lblOffset val="100"/>
        <c:noMultiLvlLbl val="0"/>
      </c:catAx>
      <c:valAx>
        <c:axId val="170692171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06915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 sz="1100">
          <a:latin typeface="Cambria" panose="020405030504060302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43473544411289E-2"/>
          <c:y val="0.11403427788148732"/>
          <c:w val="0.95441980275226734"/>
          <c:h val="0.49444036734572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CC!$C$37</c:f>
              <c:strCache>
                <c:ptCount val="1"/>
                <c:pt idx="0">
                  <c:v>Новосибирск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">
                <a:rot lat="0" lon="0" rev="2700000"/>
              </a:lightRig>
            </a:scene3d>
            <a:sp3d prstMaterial="matte">
              <a:bevelT w="50800" h="50800"/>
              <a:contourClr>
                <a:scrgbClr r="0" g="0" b="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CC!$D$36:$H$36</c:f>
              <c:strCache>
                <c:ptCount val="5"/>
                <c:pt idx="0">
                  <c:v>все идет хорошо</c:v>
                </c:pt>
                <c:pt idx="1">
                  <c:v>все не так плохо, жить можно</c:v>
                </c:pt>
                <c:pt idx="2">
                  <c:v>жить трудно, но можно терпеть</c:v>
                </c:pt>
                <c:pt idx="3">
                  <c:v>все очень плохо, терпеть уже невозможно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CC!$D$37:$H$37</c:f>
              <c:numCache>
                <c:formatCode>General</c:formatCode>
                <c:ptCount val="5"/>
                <c:pt idx="0">
                  <c:v>7</c:v>
                </c:pt>
                <c:pt idx="1">
                  <c:v>44</c:v>
                </c:pt>
                <c:pt idx="2">
                  <c:v>32</c:v>
                </c:pt>
                <c:pt idx="3">
                  <c:v>11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A1-4EA8-855D-F95A5081966A}"/>
            </c:ext>
          </c:extLst>
        </c:ser>
        <c:ser>
          <c:idx val="1"/>
          <c:order val="1"/>
          <c:tx>
            <c:strRef>
              <c:f>CC!$C$38</c:f>
              <c:strCache>
                <c:ptCount val="1"/>
                <c:pt idx="0">
                  <c:v>городские округа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">
                <a:rot lat="0" lon="0" rev="2700000"/>
              </a:lightRig>
            </a:scene3d>
            <a:sp3d prstMaterial="matte">
              <a:bevelT w="50800" h="50800"/>
              <a:contourClr>
                <a:scrgbClr r="0" g="0" b="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CC!$D$36:$H$36</c:f>
              <c:strCache>
                <c:ptCount val="5"/>
                <c:pt idx="0">
                  <c:v>все идет хорошо</c:v>
                </c:pt>
                <c:pt idx="1">
                  <c:v>все не так плохо, жить можно</c:v>
                </c:pt>
                <c:pt idx="2">
                  <c:v>жить трудно, но можно терпеть</c:v>
                </c:pt>
                <c:pt idx="3">
                  <c:v>все очень плохо, терпеть уже невозможно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CC!$D$38:$H$38</c:f>
              <c:numCache>
                <c:formatCode>General</c:formatCode>
                <c:ptCount val="5"/>
                <c:pt idx="0">
                  <c:v>10</c:v>
                </c:pt>
                <c:pt idx="1">
                  <c:v>38</c:v>
                </c:pt>
                <c:pt idx="2">
                  <c:v>33</c:v>
                </c:pt>
                <c:pt idx="3">
                  <c:v>16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A1-4EA8-855D-F95A5081966A}"/>
            </c:ext>
          </c:extLst>
        </c:ser>
        <c:ser>
          <c:idx val="2"/>
          <c:order val="2"/>
          <c:tx>
            <c:strRef>
              <c:f>CC!$C$39</c:f>
              <c:strCache>
                <c:ptCount val="1"/>
                <c:pt idx="0">
                  <c:v>муниципальные районы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">
                <a:rot lat="0" lon="0" rev="2700000"/>
              </a:lightRig>
            </a:scene3d>
            <a:sp3d prstMaterial="matte">
              <a:bevelT w="50800" h="50800"/>
              <a:contourClr>
                <a:scrgbClr r="0" g="0" b="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CC!$D$36:$H$36</c:f>
              <c:strCache>
                <c:ptCount val="5"/>
                <c:pt idx="0">
                  <c:v>все идет хорошо</c:v>
                </c:pt>
                <c:pt idx="1">
                  <c:v>все не так плохо, жить можно</c:v>
                </c:pt>
                <c:pt idx="2">
                  <c:v>жить трудно, но можно терпеть</c:v>
                </c:pt>
                <c:pt idx="3">
                  <c:v>все очень плохо, терпеть уже невозможно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CC!$D$39:$H$39</c:f>
              <c:numCache>
                <c:formatCode>General</c:formatCode>
                <c:ptCount val="5"/>
                <c:pt idx="0">
                  <c:v>10</c:v>
                </c:pt>
                <c:pt idx="1">
                  <c:v>42</c:v>
                </c:pt>
                <c:pt idx="2">
                  <c:v>32</c:v>
                </c:pt>
                <c:pt idx="3">
                  <c:v>14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A1-4EA8-855D-F95A50819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7251200"/>
        <c:axId val="67269376"/>
      </c:barChart>
      <c:catAx>
        <c:axId val="6725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67269376"/>
        <c:crosses val="autoZero"/>
        <c:auto val="1"/>
        <c:lblAlgn val="ctr"/>
        <c:lblOffset val="100"/>
        <c:noMultiLvlLbl val="0"/>
      </c:catAx>
      <c:valAx>
        <c:axId val="67269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725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Cambria" panose="02040503050406030204" pitchFamily="18" charset="0"/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06714785651796"/>
          <c:y val="0.31302573368370112"/>
          <c:w val="0.71437729658792648"/>
          <c:h val="0.625349643640290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города!$T$3</c:f>
              <c:strCache>
                <c:ptCount val="1"/>
                <c:pt idx="0">
                  <c:v>одобряю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Чулым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города!$T$4:$T$5</c:f>
              <c:numCache>
                <c:formatCode>0</c:formatCode>
                <c:ptCount val="2"/>
                <c:pt idx="0">
                  <c:v>76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58-4E8F-B2DC-92B474A9AEEC}"/>
            </c:ext>
          </c:extLst>
        </c:ser>
        <c:ser>
          <c:idx val="1"/>
          <c:order val="1"/>
          <c:tx>
            <c:strRef>
              <c:f>города!$U$3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Чулым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города!$U$4:$U$5</c:f>
              <c:numCache>
                <c:formatCode>0</c:formatCode>
                <c:ptCount val="2"/>
                <c:pt idx="0">
                  <c:v>11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58-4E8F-B2DC-92B474A9AEEC}"/>
            </c:ext>
          </c:extLst>
        </c:ser>
        <c:ser>
          <c:idx val="2"/>
          <c:order val="2"/>
          <c:tx>
            <c:strRef>
              <c:f>города!$V$3</c:f>
              <c:strCache>
                <c:ptCount val="1"/>
                <c:pt idx="0">
                  <c:v>не одобряю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Чулым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города!$V$4:$V$5</c:f>
              <c:numCache>
                <c:formatCode>0</c:formatCode>
                <c:ptCount val="2"/>
                <c:pt idx="0">
                  <c:v>13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58-4E8F-B2DC-92B474A9A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6924623"/>
        <c:axId val="1706917967"/>
      </c:barChart>
      <c:catAx>
        <c:axId val="17069246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1706917967"/>
        <c:crosses val="autoZero"/>
        <c:auto val="1"/>
        <c:lblAlgn val="ctr"/>
        <c:lblOffset val="100"/>
        <c:noMultiLvlLbl val="0"/>
      </c:catAx>
      <c:valAx>
        <c:axId val="1706917967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1706924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54339457567804"/>
          <c:y val="0.19540221042528264"/>
          <c:w val="0.64913210848643921"/>
          <c:h val="9.6983393527290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 sz="1100">
          <a:latin typeface="Cambria" panose="02040503050406030204" pitchFamily="18" charset="0"/>
        </a:defRPr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97146562905324E-2"/>
          <c:y val="0.21596694570168531"/>
          <c:w val="0.88586251621271073"/>
          <c:h val="0.63027236104200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города!$R$3</c:f>
              <c:strCache>
                <c:ptCount val="1"/>
                <c:pt idx="0">
                  <c:v>узнаваемость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Болотное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города!$R$4:$R$5</c:f>
              <c:numCache>
                <c:formatCode>General</c:formatCode>
                <c:ptCount val="2"/>
                <c:pt idx="0">
                  <c:v>69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1A-4EC3-BC8B-532591EFC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6915887"/>
        <c:axId val="1706921711"/>
      </c:barChart>
      <c:catAx>
        <c:axId val="170691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1706921711"/>
        <c:crosses val="autoZero"/>
        <c:auto val="1"/>
        <c:lblAlgn val="ctr"/>
        <c:lblOffset val="100"/>
        <c:noMultiLvlLbl val="0"/>
      </c:catAx>
      <c:valAx>
        <c:axId val="1706921711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706915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 sz="1200">
          <a:latin typeface="Cambria" panose="02040503050406030204" pitchFamily="18" charset="0"/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06714785651796"/>
          <c:y val="0.31302573368370112"/>
          <c:w val="0.71437729658792648"/>
          <c:h val="0.625349643640290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города!$T$3</c:f>
              <c:strCache>
                <c:ptCount val="1"/>
                <c:pt idx="0">
                  <c:v>одобряю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Болотное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города!$T$4:$T$5</c:f>
              <c:numCache>
                <c:formatCode>0</c:formatCode>
                <c:ptCount val="2"/>
                <c:pt idx="0">
                  <c:v>69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9E-45F7-ACDE-F45B2C2A98BD}"/>
            </c:ext>
          </c:extLst>
        </c:ser>
        <c:ser>
          <c:idx val="1"/>
          <c:order val="1"/>
          <c:tx>
            <c:strRef>
              <c:f>города!$U$3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Болотное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города!$U$4:$U$5</c:f>
              <c:numCache>
                <c:formatCode>0</c:formatCode>
                <c:ptCount val="2"/>
                <c:pt idx="0">
                  <c:v>8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9E-45F7-ACDE-F45B2C2A98BD}"/>
            </c:ext>
          </c:extLst>
        </c:ser>
        <c:ser>
          <c:idx val="2"/>
          <c:order val="2"/>
          <c:tx>
            <c:strRef>
              <c:f>города!$V$3</c:f>
              <c:strCache>
                <c:ptCount val="1"/>
                <c:pt idx="0">
                  <c:v>не одобряю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Болотное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города!$V$4:$V$5</c:f>
              <c:numCache>
                <c:formatCode>0</c:formatCode>
                <c:ptCount val="2"/>
                <c:pt idx="0">
                  <c:v>24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9E-45F7-ACDE-F45B2C2A9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6924623"/>
        <c:axId val="1706917967"/>
      </c:barChart>
      <c:catAx>
        <c:axId val="17069246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1706917967"/>
        <c:crosses val="autoZero"/>
        <c:auto val="1"/>
        <c:lblAlgn val="ctr"/>
        <c:lblOffset val="100"/>
        <c:noMultiLvlLbl val="0"/>
      </c:catAx>
      <c:valAx>
        <c:axId val="1706917967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1706924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54339457567804"/>
          <c:y val="0.19540221042528264"/>
          <c:w val="0.64913210848643921"/>
          <c:h val="9.6983393527290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 sz="1100">
          <a:latin typeface="Cambria" panose="02040503050406030204" pitchFamily="18" charset="0"/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708767401912607"/>
          <c:y val="4.8846145608988562E-2"/>
          <c:w val="0.39276618837223215"/>
          <c:h val="0.947148108041542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районы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8.3985377286121647E-3"/>
                  <c:y val="5.99766363629640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30C-434D-8C9A-5463C7201CD7}"/>
                </c:ext>
              </c:extLst>
            </c:dLbl>
            <c:dLbl>
              <c:idx val="2"/>
              <c:layout>
                <c:manualLayout>
                  <c:x val="2.0996344321530412E-3"/>
                  <c:y val="4.08365249596377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30C-434D-8C9A-5463C7201CD7}"/>
                </c:ext>
              </c:extLst>
            </c:dLbl>
            <c:dLbl>
              <c:idx val="3"/>
              <c:layout>
                <c:manualLayout>
                  <c:x val="0"/>
                  <c:y val="1.63346099838551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30C-434D-8C9A-5463C7201CD7}"/>
                </c:ext>
              </c:extLst>
            </c:dLbl>
            <c:dLbl>
              <c:idx val="4"/>
              <c:layout>
                <c:manualLayout>
                  <c:x val="-2.0996344321530412E-3"/>
                  <c:y val="6.12547874394566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30C-434D-8C9A-5463C7201CD7}"/>
                </c:ext>
              </c:extLst>
            </c:dLbl>
            <c:dLbl>
              <c:idx val="7"/>
              <c:layout>
                <c:manualLayout>
                  <c:x val="0"/>
                  <c:y val="8.16730499192755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30C-434D-8C9A-5463C7201CD7}"/>
                </c:ext>
              </c:extLst>
            </c:dLbl>
            <c:dLbl>
              <c:idx val="8"/>
              <c:layout>
                <c:manualLayout>
                  <c:x val="7.6985706500160579E-17"/>
                  <c:y val="8.16730499192755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30C-434D-8C9A-5463C7201CD7}"/>
                </c:ext>
              </c:extLst>
            </c:dLbl>
            <c:dLbl>
              <c:idx val="9"/>
              <c:layout>
                <c:manualLayout>
                  <c:x val="2.0996344321530412E-3"/>
                  <c:y val="1.0209131239909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30C-434D-8C9A-5463C7201CD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проблемы экологии</c:v>
                </c:pt>
                <c:pt idx="1">
                  <c:v>высокие цены, налоги</c:v>
                </c:pt>
                <c:pt idx="2">
                  <c:v>низкий уровень жизни</c:v>
                </c:pt>
                <c:pt idx="3">
                  <c:v>пандемия коронавируса</c:v>
                </c:pt>
                <c:pt idx="4">
                  <c:v>проблемы благоустройства</c:v>
                </c:pt>
                <c:pt idx="5">
                  <c:v>проблемы ЖКХ</c:v>
                </c:pt>
                <c:pt idx="6">
                  <c:v>безработица</c:v>
                </c:pt>
                <c:pt idx="7">
                  <c:v>уборка улиц: пыль, грязь</c:v>
                </c:pt>
                <c:pt idx="8">
                  <c:v>проблемы здравоохранения</c:v>
                </c:pt>
                <c:pt idx="9">
                  <c:v>строительство и ремонт дорог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  <c:pt idx="4">
                  <c:v>8</c:v>
                </c:pt>
                <c:pt idx="5">
                  <c:v>20</c:v>
                </c:pt>
                <c:pt idx="6">
                  <c:v>22</c:v>
                </c:pt>
                <c:pt idx="7">
                  <c:v>3</c:v>
                </c:pt>
                <c:pt idx="8">
                  <c:v>15</c:v>
                </c:pt>
                <c:pt idx="9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30C-434D-8C9A-5463C7201C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городские округа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2.0996344321530412E-3"/>
                  <c:y val="4.08365249596377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30C-434D-8C9A-5463C7201CD7}"/>
                </c:ext>
              </c:extLst>
            </c:dLbl>
            <c:dLbl>
              <c:idx val="2"/>
              <c:layout>
                <c:manualLayout>
                  <c:x val="1.2597806592918247E-2"/>
                  <c:y val="6.12547874394566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30C-434D-8C9A-5463C7201CD7}"/>
                </c:ext>
              </c:extLst>
            </c:dLbl>
            <c:dLbl>
              <c:idx val="3"/>
              <c:layout>
                <c:manualLayout>
                  <c:x val="0"/>
                  <c:y val="8.16730499192755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30C-434D-8C9A-5463C7201CD7}"/>
                </c:ext>
              </c:extLst>
            </c:dLbl>
            <c:dLbl>
              <c:idx val="4"/>
              <c:layout>
                <c:manualLayout>
                  <c:x val="8.3985377286121647E-3"/>
                  <c:y val="8.16730499192755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30C-434D-8C9A-5463C7201CD7}"/>
                </c:ext>
              </c:extLst>
            </c:dLbl>
            <c:dLbl>
              <c:idx val="5"/>
              <c:layout>
                <c:manualLayout>
                  <c:x val="7.6985706500160579E-17"/>
                  <c:y val="-1.22509574878913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30C-434D-8C9A-5463C7201CD7}"/>
                </c:ext>
              </c:extLst>
            </c:dLbl>
            <c:dLbl>
              <c:idx val="6"/>
              <c:layout>
                <c:manualLayout>
                  <c:x val="1.0498172160765283E-2"/>
                  <c:y val="-1.02091312399094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30C-434D-8C9A-5463C7201CD7}"/>
                </c:ext>
              </c:extLst>
            </c:dLbl>
            <c:dLbl>
              <c:idx val="7"/>
              <c:layout>
                <c:manualLayout>
                  <c:x val="6.2989032964591235E-3"/>
                  <c:y val="1.02091312399094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C30C-434D-8C9A-5463C7201CD7}"/>
                </c:ext>
              </c:extLst>
            </c:dLbl>
            <c:dLbl>
              <c:idx val="9"/>
              <c:layout>
                <c:manualLayout>
                  <c:x val="2.3742020117422741E-2"/>
                  <c:y val="1.2250981483985027E-2"/>
                </c:manualLayout>
              </c:layout>
              <c:tx>
                <c:rich>
                  <a:bodyPr/>
                  <a:lstStyle/>
                  <a:p>
                    <a:fld id="{66BC71FF-090A-493C-953D-7F14D15DF1B5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30C-434D-8C9A-5463C7201CD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проблемы экологии</c:v>
                </c:pt>
                <c:pt idx="1">
                  <c:v>высокие цены, налоги</c:v>
                </c:pt>
                <c:pt idx="2">
                  <c:v>низкий уровень жизни</c:v>
                </c:pt>
                <c:pt idx="3">
                  <c:v>пандемия коронавируса</c:v>
                </c:pt>
                <c:pt idx="4">
                  <c:v>проблемы благоустройства</c:v>
                </c:pt>
                <c:pt idx="5">
                  <c:v>проблемы ЖКХ</c:v>
                </c:pt>
                <c:pt idx="6">
                  <c:v>безработица</c:v>
                </c:pt>
                <c:pt idx="7">
                  <c:v>уборка улиц: пыль, грязь</c:v>
                </c:pt>
                <c:pt idx="8">
                  <c:v>проблемы здравоохранения</c:v>
                </c:pt>
                <c:pt idx="9">
                  <c:v>строительство и ремонт дорог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7</c:v>
                </c:pt>
                <c:pt idx="3">
                  <c:v>7</c:v>
                </c:pt>
                <c:pt idx="4">
                  <c:v>14</c:v>
                </c:pt>
                <c:pt idx="5">
                  <c:v>15</c:v>
                </c:pt>
                <c:pt idx="6">
                  <c:v>9</c:v>
                </c:pt>
                <c:pt idx="7">
                  <c:v>8</c:v>
                </c:pt>
                <c:pt idx="8">
                  <c:v>20</c:v>
                </c:pt>
                <c:pt idx="9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30C-434D-8C9A-5463C7201CD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Новосибирск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28575" cap="flat" cmpd="sng" algn="ctr">
              <a:solidFill>
                <a:schemeClr val="accent5">
                  <a:lumMod val="75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1"/>
              <c:layout>
                <c:manualLayout>
                  <c:x val="6.298903296459123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C30C-434D-8C9A-5463C7201CD7}"/>
                </c:ext>
              </c:extLst>
            </c:dLbl>
            <c:dLbl>
              <c:idx val="5"/>
              <c:layout>
                <c:manualLayout>
                  <c:x val="2.0996344321530412E-3"/>
                  <c:y val="-1.02091312399094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C30C-434D-8C9A-5463C7201CD7}"/>
                </c:ext>
              </c:extLst>
            </c:dLbl>
            <c:dLbl>
              <c:idx val="6"/>
              <c:layout>
                <c:manualLayout>
                  <c:x val="2.0996344321530412E-3"/>
                  <c:y val="-8.16730499192755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C30C-434D-8C9A-5463C7201CD7}"/>
                </c:ext>
              </c:extLst>
            </c:dLbl>
            <c:dLbl>
              <c:idx val="8"/>
              <c:layout>
                <c:manualLayout>
                  <c:x val="3.149451648229562E-2"/>
                  <c:y val="-6.12547874394566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C30C-434D-8C9A-5463C7201CD7}"/>
                </c:ext>
              </c:extLst>
            </c:dLbl>
            <c:dLbl>
              <c:idx val="9"/>
              <c:layout>
                <c:manualLayout>
                  <c:x val="1.9596588033428383E-2"/>
                  <c:y val="-9.7391556415865787E-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C30C-434D-8C9A-5463C7201CD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проблемы экологии</c:v>
                </c:pt>
                <c:pt idx="1">
                  <c:v>высокие цены, налоги</c:v>
                </c:pt>
                <c:pt idx="2">
                  <c:v>низкий уровень жизни</c:v>
                </c:pt>
                <c:pt idx="3">
                  <c:v>пандемия коронавируса</c:v>
                </c:pt>
                <c:pt idx="4">
                  <c:v>проблемы благоустройства</c:v>
                </c:pt>
                <c:pt idx="5">
                  <c:v>проблемы ЖКХ</c:v>
                </c:pt>
                <c:pt idx="6">
                  <c:v>безработица</c:v>
                </c:pt>
                <c:pt idx="7">
                  <c:v>уборка улиц: пыль, грязь</c:v>
                </c:pt>
                <c:pt idx="8">
                  <c:v>проблемы здравоохранения</c:v>
                </c:pt>
                <c:pt idx="9">
                  <c:v>строительство и ремонт дорог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7</c:v>
                </c:pt>
                <c:pt idx="1">
                  <c:v>6</c:v>
                </c:pt>
                <c:pt idx="2">
                  <c:v>6</c:v>
                </c:pt>
                <c:pt idx="3">
                  <c:v>10</c:v>
                </c:pt>
                <c:pt idx="4">
                  <c:v>13</c:v>
                </c:pt>
                <c:pt idx="5">
                  <c:v>6</c:v>
                </c:pt>
                <c:pt idx="6">
                  <c:v>6</c:v>
                </c:pt>
                <c:pt idx="7">
                  <c:v>21</c:v>
                </c:pt>
                <c:pt idx="8">
                  <c:v>14</c:v>
                </c:pt>
                <c:pt idx="9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30C-434D-8C9A-5463C7201CD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 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проблемы экологии</c:v>
                </c:pt>
                <c:pt idx="1">
                  <c:v>высокие цены, налоги</c:v>
                </c:pt>
                <c:pt idx="2">
                  <c:v>низкий уровень жизни</c:v>
                </c:pt>
                <c:pt idx="3">
                  <c:v>пандемия коронавируса</c:v>
                </c:pt>
                <c:pt idx="4">
                  <c:v>проблемы благоустройства</c:v>
                </c:pt>
                <c:pt idx="5">
                  <c:v>проблемы ЖКХ</c:v>
                </c:pt>
                <c:pt idx="6">
                  <c:v>безработица</c:v>
                </c:pt>
                <c:pt idx="7">
                  <c:v>уборка улиц: пыль, грязь</c:v>
                </c:pt>
                <c:pt idx="8">
                  <c:v>проблемы здравоохранения</c:v>
                </c:pt>
                <c:pt idx="9">
                  <c:v>строительство и ремонт дорог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16-C30C-434D-8C9A-5463C7201C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0"/>
        <c:axId val="83755008"/>
        <c:axId val="83756544"/>
      </c:barChart>
      <c:catAx>
        <c:axId val="837550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83756544"/>
        <c:crosses val="autoZero"/>
        <c:auto val="1"/>
        <c:lblAlgn val="ctr"/>
        <c:lblOffset val="100"/>
        <c:noMultiLvlLbl val="0"/>
      </c:catAx>
      <c:valAx>
        <c:axId val="83756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3755008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2471304233052924"/>
          <c:y val="0.26677741964413593"/>
          <c:w val="0.26473494872839393"/>
          <c:h val="0.179579277001350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Cambria" panose="020405030504060302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192973727556845E-2"/>
          <c:y val="0.13963298949689351"/>
          <c:w val="0.9526814093826973"/>
          <c:h val="0.72418662883611218"/>
        </c:manualLayout>
      </c:layout>
      <c:lineChart>
        <c:grouping val="standard"/>
        <c:varyColors val="0"/>
        <c:ser>
          <c:idx val="0"/>
          <c:order val="0"/>
          <c:tx>
            <c:strRef>
              <c:f>медицина!$D$25</c:f>
              <c:strCache>
                <c:ptCount val="1"/>
                <c:pt idx="0">
                  <c:v>НОВОСИБИРСКАЯ ОБЛАСТЬ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921970729539555E-2"/>
                  <c:y val="-1.388888888888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414-444E-B4A5-B09578148A48}"/>
                </c:ext>
              </c:extLst>
            </c:dLbl>
            <c:spPr>
              <a:solidFill>
                <a:schemeClr val="bg1"/>
              </a:solidFill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медицина!$E$24:$H$24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медицина!$E$25:$H$25</c:f>
              <c:numCache>
                <c:formatCode>General</c:formatCode>
                <c:ptCount val="4"/>
                <c:pt idx="0">
                  <c:v>50</c:v>
                </c:pt>
                <c:pt idx="1">
                  <c:v>49</c:v>
                </c:pt>
                <c:pt idx="2">
                  <c:v>49</c:v>
                </c:pt>
                <c:pt idx="3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14-444E-B4A5-B09578148A48}"/>
            </c:ext>
          </c:extLst>
        </c:ser>
        <c:ser>
          <c:idx val="1"/>
          <c:order val="1"/>
          <c:tx>
            <c:strRef>
              <c:f>медицина!$D$26</c:f>
              <c:strCache>
                <c:ptCount val="1"/>
                <c:pt idx="0">
                  <c:v>Новосибирск</c:v>
                </c:pt>
              </c:strCache>
            </c:strRef>
          </c:tx>
          <c:spPr>
            <a:ln w="41275" cap="rnd">
              <a:solidFill>
                <a:schemeClr val="accent5">
                  <a:lumMod val="60000"/>
                  <a:lumOff val="4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50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167745589243469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414-444E-B4A5-B09578148A48}"/>
                </c:ext>
              </c:extLst>
            </c:dLbl>
            <c:dLbl>
              <c:idx val="1"/>
              <c:layout>
                <c:manualLayout>
                  <c:x val="-6.2374505813717215E-2"/>
                  <c:y val="0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" panose="0204050305040603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414-444E-B4A5-B09578148A48}"/>
                </c:ext>
              </c:extLst>
            </c:dLbl>
            <c:dLbl>
              <c:idx val="2"/>
              <c:layout>
                <c:manualLayout>
                  <c:x val="-3.2262675420888197E-2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414-444E-B4A5-B09578148A48}"/>
                </c:ext>
              </c:extLst>
            </c:dLbl>
            <c:dLbl>
              <c:idx val="3"/>
              <c:layout>
                <c:manualLayout>
                  <c:x val="-1.5055915196414648E-2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414-444E-B4A5-B09578148A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медицина!$E$24:$H$24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медицина!$E$26:$H$26</c:f>
              <c:numCache>
                <c:formatCode>General</c:formatCode>
                <c:ptCount val="4"/>
                <c:pt idx="0">
                  <c:v>49</c:v>
                </c:pt>
                <c:pt idx="1">
                  <c:v>46</c:v>
                </c:pt>
                <c:pt idx="2">
                  <c:v>47</c:v>
                </c:pt>
                <c:pt idx="3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414-444E-B4A5-B09578148A48}"/>
            </c:ext>
          </c:extLst>
        </c:ser>
        <c:ser>
          <c:idx val="2"/>
          <c:order val="2"/>
          <c:tx>
            <c:strRef>
              <c:f>медицина!$D$27</c:f>
              <c:strCache>
                <c:ptCount val="1"/>
                <c:pt idx="0">
                  <c:v>городские округа </c:v>
                </c:pt>
              </c:strCache>
            </c:strRef>
          </c:tx>
          <c:spPr>
            <a:ln w="41275" cap="rnd">
              <a:solidFill>
                <a:schemeClr val="accent2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022794935583809E-2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414-444E-B4A5-B09578148A48}"/>
                </c:ext>
              </c:extLst>
            </c:dLbl>
            <c:dLbl>
              <c:idx val="1"/>
              <c:layout>
                <c:manualLayout>
                  <c:x val="-2.4557749560878608E-2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414-444E-B4A5-B09578148A48}"/>
                </c:ext>
              </c:extLst>
            </c:dLbl>
            <c:dLbl>
              <c:idx val="2"/>
              <c:layout>
                <c:manualLayout>
                  <c:x val="-2.6071982340126459E-2"/>
                  <c:y val="1.6280242366232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DFE-46EE-9F47-978E2801D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медицина!$E$24:$H$24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медицина!$E$27:$H$27</c:f>
              <c:numCache>
                <c:formatCode>General</c:formatCode>
                <c:ptCount val="4"/>
                <c:pt idx="0">
                  <c:v>42</c:v>
                </c:pt>
                <c:pt idx="1">
                  <c:v>44</c:v>
                </c:pt>
                <c:pt idx="2">
                  <c:v>38</c:v>
                </c:pt>
                <c:pt idx="3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414-444E-B4A5-B09578148A48}"/>
            </c:ext>
          </c:extLst>
        </c:ser>
        <c:ser>
          <c:idx val="3"/>
          <c:order val="3"/>
          <c:tx>
            <c:strRef>
              <c:f>медицина!$D$28</c:f>
              <c:strCache>
                <c:ptCount val="1"/>
                <c:pt idx="0">
                  <c:v>муниципальные районы</c:v>
                </c:pt>
              </c:strCache>
            </c:strRef>
          </c:tx>
          <c:spPr>
            <a:ln w="41275" cap="rnd">
              <a:solidFill>
                <a:schemeClr val="accent3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75000"/>
                </a:schemeClr>
              </a:solidFill>
              <a:ln w="9525">
                <a:solidFill>
                  <a:schemeClr val="accent3">
                    <a:lumMod val="5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9357605252532915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414-444E-B4A5-B09578148A48}"/>
                </c:ext>
              </c:extLst>
            </c:dLbl>
            <c:dLbl>
              <c:idx val="1"/>
              <c:layout>
                <c:manualLayout>
                  <c:x val="-1.4438733860488988E-2"/>
                  <c:y val="-3.1932349397075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414-444E-B4A5-B09578148A48}"/>
                </c:ext>
              </c:extLst>
            </c:dLbl>
            <c:dLbl>
              <c:idx val="2"/>
              <c:layout>
                <c:manualLayout>
                  <c:x val="-8.6033918936544405E-3"/>
                  <c:y val="-3.3526616700708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414-444E-B4A5-B09578148A48}"/>
                </c:ext>
              </c:extLst>
            </c:dLbl>
            <c:dLbl>
              <c:idx val="3"/>
              <c:layout>
                <c:manualLayout>
                  <c:x val="-1.5055915196414648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414-444E-B4A5-B09578148A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медицина!$E$24:$H$24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медицина!$E$28:$H$28</c:f>
              <c:numCache>
                <c:formatCode>General</c:formatCode>
                <c:ptCount val="4"/>
                <c:pt idx="0">
                  <c:v>51</c:v>
                </c:pt>
                <c:pt idx="1">
                  <c:v>54</c:v>
                </c:pt>
                <c:pt idx="2">
                  <c:v>53</c:v>
                </c:pt>
                <c:pt idx="3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3414-444E-B4A5-B09578148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4076768"/>
        <c:axId val="634072608"/>
      </c:lineChart>
      <c:catAx>
        <c:axId val="63407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634072608"/>
        <c:crosses val="autoZero"/>
        <c:auto val="1"/>
        <c:lblAlgn val="ctr"/>
        <c:lblOffset val="100"/>
        <c:noMultiLvlLbl val="0"/>
      </c:catAx>
      <c:valAx>
        <c:axId val="634072608"/>
        <c:scaling>
          <c:orientation val="minMax"/>
          <c:min val="20"/>
        </c:scaling>
        <c:delete val="1"/>
        <c:axPos val="l"/>
        <c:numFmt formatCode="General" sourceLinked="1"/>
        <c:majorTickMark val="none"/>
        <c:minorTickMark val="none"/>
        <c:tickLblPos val="nextTo"/>
        <c:crossAx val="63407676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2168268566365258E-2"/>
          <c:y val="2.7777777777777776E-2"/>
          <c:w val="0.96641768800756556"/>
          <c:h val="0.14073636628754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mbria" panose="02040503050406030204" pitchFamily="18" charset="0"/>
        </a:defRPr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24883127842222"/>
          <c:y val="2.657619473026589E-2"/>
          <c:w val="0.47633190569337491"/>
          <c:h val="0.946847610539468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8.4291463469232955E-2"/>
                  <c:y val="4.839310290170437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B7F-461D-9799-F183CEFA33DE}"/>
                </c:ext>
              </c:extLst>
            </c:dLbl>
            <c:dLbl>
              <c:idx val="1"/>
              <c:layout>
                <c:manualLayout>
                  <c:x val="9.0102972328917258E-2"/>
                  <c:y val="-1.18670223856405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B7F-461D-9799-F183CEFA33DE}"/>
                </c:ext>
              </c:extLst>
            </c:dLbl>
            <c:dLbl>
              <c:idx val="2"/>
              <c:layout>
                <c:manualLayout>
                  <c:x val="5.7100493107603428E-2"/>
                  <c:y val="1.54747222179249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FFB-4995-82CA-D38A8BAB9834}"/>
                </c:ext>
              </c:extLst>
            </c:dLbl>
            <c:dLbl>
              <c:idx val="3"/>
              <c:layout>
                <c:manualLayout>
                  <c:x val="5.0823412783195028E-2"/>
                  <c:y val="2.232874265728561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FFB-4995-82CA-D38A8BAB9834}"/>
                </c:ext>
              </c:extLst>
            </c:dLbl>
            <c:dLbl>
              <c:idx val="4"/>
              <c:layout>
                <c:manualLayout>
                  <c:x val="3.9775342422270543E-2"/>
                  <c:y val="-2.23217110897663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FFB-4995-82CA-D38A8BAB9834}"/>
                </c:ext>
              </c:extLst>
            </c:dLbl>
            <c:dLbl>
              <c:idx val="5"/>
              <c:layout>
                <c:manualLayout>
                  <c:x val="3.5764035986233518E-2"/>
                  <c:y val="4.591178849018701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FFB-4995-82CA-D38A8BAB9834}"/>
                </c:ext>
              </c:extLst>
            </c:dLbl>
            <c:dLbl>
              <c:idx val="6"/>
              <c:layout>
                <c:manualLayout>
                  <c:x val="3.6089854485032796E-2"/>
                  <c:y val="6.88667789954968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FFB-4995-82CA-D38A8BAB9834}"/>
                </c:ext>
              </c:extLst>
            </c:dLbl>
            <c:dLbl>
              <c:idx val="7"/>
              <c:layout>
                <c:manualLayout>
                  <c:x val="3.253942480139569E-2"/>
                  <c:y val="-2.23234689816462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FFB-4995-82CA-D38A8BAB9834}"/>
                </c:ext>
              </c:extLst>
            </c:dLbl>
            <c:dLbl>
              <c:idx val="8"/>
              <c:layout>
                <c:manualLayout>
                  <c:x val="3.7256544144667683E-2"/>
                  <c:y val="3.61495913469446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FFB-4995-82CA-D38A8BAB9834}"/>
                </c:ext>
              </c:extLst>
            </c:dLbl>
            <c:dLbl>
              <c:idx val="9"/>
              <c:layout>
                <c:manualLayout>
                  <c:x val="3.3517032905989688E-2"/>
                  <c:y val="-4.465045374705283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FFB-4995-82CA-D38A8BAB9834}"/>
                </c:ext>
              </c:extLst>
            </c:dLbl>
            <c:dLbl>
              <c:idx val="10"/>
              <c:layout>
                <c:manualLayout>
                  <c:x val="3.7298446240055724E-2"/>
                  <c:y val="2.176128071005809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FFB-4995-82CA-D38A8BAB9834}"/>
                </c:ext>
              </c:extLst>
            </c:dLbl>
            <c:dLbl>
              <c:idx val="11"/>
              <c:layout>
                <c:manualLayout>
                  <c:x val="3.3825911895015326E-2"/>
                  <c:y val="2.232698476540581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FFB-4995-82CA-D38A8BAB9834}"/>
                </c:ext>
              </c:extLst>
            </c:dLbl>
            <c:dLbl>
              <c:idx val="12"/>
              <c:layout>
                <c:manualLayout>
                  <c:x val="3.3581702873350314E-2"/>
                  <c:y val="6.69795285142041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FFB-4995-82CA-D38A8BAB9834}"/>
                </c:ext>
              </c:extLst>
            </c:dLbl>
            <c:dLbl>
              <c:idx val="13"/>
              <c:layout>
                <c:manualLayout>
                  <c:x val="3.4477548892613882E-2"/>
                  <c:y val="1.7578918798051976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FFB-4995-82CA-D38A8BAB9834}"/>
                </c:ext>
              </c:extLst>
            </c:dLbl>
            <c:spPr>
              <a:noFill/>
              <a:ln>
                <a:noFill/>
              </a:ln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Благоустройство территории</c:v>
                </c:pt>
                <c:pt idx="1">
                  <c:v>Строительство и ремонт дорог</c:v>
                </c:pt>
                <c:pt idx="2">
                  <c:v>ЖКХ </c:v>
                </c:pt>
                <c:pt idx="3">
                  <c:v>Работа школ, детских садов</c:v>
                </c:pt>
                <c:pt idx="4">
                  <c:v>Строительство жилья</c:v>
                </c:pt>
                <c:pt idx="5">
                  <c:v>Строительство спортивных сооружений</c:v>
                </c:pt>
                <c:pt idx="6">
                  <c:v>Развитие инфраструктуры</c:v>
                </c:pt>
                <c:pt idx="7">
                  <c:v>Уборка улиц</c:v>
                </c:pt>
                <c:pt idx="8">
                  <c:v>Ремонт и строительство досуговых учреждений</c:v>
                </c:pt>
                <c:pt idx="9">
                  <c:v>Работа общественного транспорта</c:v>
                </c:pt>
                <c:pt idx="10">
                  <c:v>Организация здравоохранения</c:v>
                </c:pt>
                <c:pt idx="11">
                  <c:v>Безработица, трудовая дискриминация</c:v>
                </c:pt>
              </c:strCache>
            </c:strRef>
          </c:cat>
          <c:val>
            <c:numRef>
              <c:f>Лист1!$B$2:$B$13</c:f>
              <c:numCache>
                <c:formatCode>0</c:formatCode>
                <c:ptCount val="12"/>
                <c:pt idx="0">
                  <c:v>23.1</c:v>
                </c:pt>
                <c:pt idx="1">
                  <c:v>20.6</c:v>
                </c:pt>
                <c:pt idx="2">
                  <c:v>6.8</c:v>
                </c:pt>
                <c:pt idx="3">
                  <c:v>5.0999999999999996</c:v>
                </c:pt>
                <c:pt idx="4">
                  <c:v>3.9</c:v>
                </c:pt>
                <c:pt idx="5">
                  <c:v>3.4</c:v>
                </c:pt>
                <c:pt idx="6">
                  <c:v>2.4</c:v>
                </c:pt>
                <c:pt idx="7">
                  <c:v>2.2999999999999998</c:v>
                </c:pt>
                <c:pt idx="8">
                  <c:v>1.6</c:v>
                </c:pt>
                <c:pt idx="9">
                  <c:v>1.5</c:v>
                </c:pt>
                <c:pt idx="10">
                  <c:v>1.5</c:v>
                </c:pt>
                <c:pt idx="1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FFB-4995-82CA-D38A8BAB98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C00000">
                <a:alpha val="6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7.1401866708942455E-2"/>
                  <c:y val="-5.1364155885266934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FFB-4995-82CA-D38A8BAB9834}"/>
                </c:ext>
              </c:extLst>
            </c:dLbl>
            <c:dLbl>
              <c:idx val="1"/>
              <c:layout>
                <c:manualLayout>
                  <c:x val="-0.16116311670738206"/>
                  <c:y val="3.603290654158670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DFFB-4995-82CA-D38A8BAB9834}"/>
                </c:ext>
              </c:extLst>
            </c:dLbl>
            <c:dLbl>
              <c:idx val="2"/>
              <c:layout>
                <c:manualLayout>
                  <c:x val="-8.3320870330646946E-2"/>
                  <c:y val="-1.547099055270661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DFFB-4995-82CA-D38A8BAB9834}"/>
                </c:ext>
              </c:extLst>
            </c:dLbl>
            <c:dLbl>
              <c:idx val="3"/>
              <c:layout>
                <c:manualLayout>
                  <c:x val="-4.8709178833609451E-2"/>
                  <c:y val="-2.23252268735260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DFFB-4995-82CA-D38A8BAB9834}"/>
                </c:ext>
              </c:extLst>
            </c:dLbl>
            <c:dLbl>
              <c:idx val="4"/>
              <c:layout>
                <c:manualLayout>
                  <c:x val="-3.3251952469261659E-2"/>
                  <c:y val="2.23252268735260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DFFB-4995-82CA-D38A8BAB9834}"/>
                </c:ext>
              </c:extLst>
            </c:dLbl>
            <c:dLbl>
              <c:idx val="5"/>
              <c:layout>
                <c:manualLayout>
                  <c:x val="-3.419537633791605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DFFB-4995-82CA-D38A8BAB9834}"/>
                </c:ext>
              </c:extLst>
            </c:dLbl>
            <c:dLbl>
              <c:idx val="6"/>
              <c:layout>
                <c:manualLayout>
                  <c:x val="-3.1897249511958992E-2"/>
                  <c:y val="-4.465045374705201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DFFB-4995-82CA-D38A8BAB9834}"/>
                </c:ext>
              </c:extLst>
            </c:dLbl>
            <c:dLbl>
              <c:idx val="7"/>
              <c:layout>
                <c:manualLayout>
                  <c:x val="-7.0356414830312242E-2"/>
                  <c:y val="4.64845610761665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DFFB-4995-82CA-D38A8BAB9834}"/>
                </c:ext>
              </c:extLst>
            </c:dLbl>
            <c:dLbl>
              <c:idx val="8"/>
              <c:layout>
                <c:manualLayout>
                  <c:x val="-4.7042086898769417E-2"/>
                  <c:y val="8.1858219569790996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DFFB-4995-82CA-D38A8BAB9834}"/>
                </c:ext>
              </c:extLst>
            </c:dLbl>
            <c:dLbl>
              <c:idx val="9"/>
              <c:layout>
                <c:manualLayout>
                  <c:x val="-6.8780123057487999E-2"/>
                  <c:y val="-6.697505452210028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DFFB-4995-82CA-D38A8BAB9834}"/>
                </c:ext>
              </c:extLst>
            </c:dLbl>
            <c:dLbl>
              <c:idx val="10"/>
              <c:layout>
                <c:manualLayout>
                  <c:x val="-8.403843406898622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DFFB-4995-82CA-D38A8BAB9834}"/>
                </c:ext>
              </c:extLst>
            </c:dLbl>
            <c:dLbl>
              <c:idx val="11"/>
              <c:layout>
                <c:manualLayout>
                  <c:x val="-8.7588711144427178E-2"/>
                  <c:y val="-2.23252268735260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DFFB-4995-82CA-D38A8BAB9834}"/>
                </c:ext>
              </c:extLst>
            </c:dLbl>
            <c:dLbl>
              <c:idx val="12"/>
              <c:layout>
                <c:manualLayout>
                  <c:x val="-7.1775144642048316E-2"/>
                  <c:y val="4.465045374705201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FFB-4995-82CA-D38A8BAB9834}"/>
                </c:ext>
              </c:extLst>
            </c:dLbl>
            <c:dLbl>
              <c:idx val="13"/>
              <c:layout>
                <c:manualLayout>
                  <c:x val="-6.436540628574846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FFB-4995-82CA-D38A8BAB9834}"/>
                </c:ext>
              </c:extLst>
            </c:dLbl>
            <c:spPr>
              <a:noFill/>
              <a:ln>
                <a:noFill/>
              </a:ln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Благоустройство территории</c:v>
                </c:pt>
                <c:pt idx="1">
                  <c:v>Строительство и ремонт дорог</c:v>
                </c:pt>
                <c:pt idx="2">
                  <c:v>ЖКХ </c:v>
                </c:pt>
                <c:pt idx="3">
                  <c:v>Работа школ, детских садов</c:v>
                </c:pt>
                <c:pt idx="4">
                  <c:v>Строительство жилья</c:v>
                </c:pt>
                <c:pt idx="5">
                  <c:v>Строительство спортивных сооружений</c:v>
                </c:pt>
                <c:pt idx="6">
                  <c:v>Развитие инфраструктуры</c:v>
                </c:pt>
                <c:pt idx="7">
                  <c:v>Уборка улиц</c:v>
                </c:pt>
                <c:pt idx="8">
                  <c:v>Ремонт и строительство досуговых учреждений</c:v>
                </c:pt>
                <c:pt idx="9">
                  <c:v>Работа общественного транспорта</c:v>
                </c:pt>
                <c:pt idx="10">
                  <c:v>Организация здравоохранения</c:v>
                </c:pt>
                <c:pt idx="11">
                  <c:v>Безработица, трудовая дискриминация</c:v>
                </c:pt>
              </c:strCache>
            </c:strRef>
          </c:cat>
          <c:val>
            <c:numRef>
              <c:f>Лист1!$C$2:$C$13</c:f>
              <c:numCache>
                <c:formatCode>0</c:formatCode>
                <c:ptCount val="12"/>
                <c:pt idx="0">
                  <c:v>-11.2</c:v>
                </c:pt>
                <c:pt idx="1">
                  <c:v>-46.6</c:v>
                </c:pt>
                <c:pt idx="2">
                  <c:v>-11.4</c:v>
                </c:pt>
                <c:pt idx="3">
                  <c:v>-4.4000000000000004</c:v>
                </c:pt>
                <c:pt idx="4">
                  <c:v>-1.8</c:v>
                </c:pt>
                <c:pt idx="5">
                  <c:v>-0.6</c:v>
                </c:pt>
                <c:pt idx="6">
                  <c:v>-1.4</c:v>
                </c:pt>
                <c:pt idx="7">
                  <c:v>-13.3</c:v>
                </c:pt>
                <c:pt idx="8">
                  <c:v>-1.1000000000000001</c:v>
                </c:pt>
                <c:pt idx="9">
                  <c:v>-4.5999999999999996</c:v>
                </c:pt>
                <c:pt idx="10">
                  <c:v>-14.8</c:v>
                </c:pt>
                <c:pt idx="11">
                  <c:v>-12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DFFB-4995-82CA-D38A8BAB9834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353280"/>
        <c:axId val="32985856"/>
      </c:barChart>
      <c:catAx>
        <c:axId val="323532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crossAx val="32985856"/>
        <c:crosses val="autoZero"/>
        <c:auto val="0"/>
        <c:lblAlgn val="ctr"/>
        <c:lblOffset val="100"/>
        <c:noMultiLvlLbl val="0"/>
      </c:catAx>
      <c:valAx>
        <c:axId val="32985856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32353280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200">
          <a:latin typeface="Cambria" panose="020405030504060302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B14-41DB-9412-C981DBD5FD89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B14-41DB-9412-C981DBD5FD89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B14-41DB-9412-C981DBD5FD89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B14-41DB-9412-C981DBD5FD89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B14-41DB-9412-C981DBD5FD89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B14-41DB-9412-C981DBD5FD89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AB14-41DB-9412-C981DBD5FD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Лист1!$A$19:$A$37</c:f>
              <c:strCache>
                <c:ptCount val="19"/>
                <c:pt idx="0">
                  <c:v>В СРЕДНЕМ ПО МУНИЦИПАЛЬНЫМ РАЙОНАМ</c:v>
                </c:pt>
                <c:pt idx="1">
                  <c:v>Болотнинский</c:v>
                </c:pt>
                <c:pt idx="2">
                  <c:v>Усть-Таркский</c:v>
                </c:pt>
                <c:pt idx="3">
                  <c:v>Барабинский</c:v>
                </c:pt>
                <c:pt idx="4">
                  <c:v>Краснозерский</c:v>
                </c:pt>
                <c:pt idx="5">
                  <c:v>Купинский</c:v>
                </c:pt>
                <c:pt idx="6">
                  <c:v>Ордынский</c:v>
                </c:pt>
                <c:pt idx="7">
                  <c:v>Чановский</c:v>
                </c:pt>
                <c:pt idx="8">
                  <c:v>Татарский</c:v>
                </c:pt>
                <c:pt idx="9">
                  <c:v>Каргатский</c:v>
                </c:pt>
                <c:pt idx="10">
                  <c:v>Куйбышевский</c:v>
                </c:pt>
                <c:pt idx="11">
                  <c:v>Сузунский</c:v>
                </c:pt>
                <c:pt idx="12">
                  <c:v>Тогучинский</c:v>
                </c:pt>
                <c:pt idx="13">
                  <c:v>Кыштовский</c:v>
                </c:pt>
                <c:pt idx="14">
                  <c:v>Черепановский</c:v>
                </c:pt>
                <c:pt idx="15">
                  <c:v>Доволенский</c:v>
                </c:pt>
                <c:pt idx="16">
                  <c:v>Северный</c:v>
                </c:pt>
                <c:pt idx="17">
                  <c:v>Чистоозерный</c:v>
                </c:pt>
                <c:pt idx="18">
                  <c:v>Кочковский</c:v>
                </c:pt>
              </c:strCache>
            </c:strRef>
          </c:cat>
          <c:val>
            <c:numRef>
              <c:f>Лист1!$B$19:$B$37</c:f>
              <c:numCache>
                <c:formatCode>General</c:formatCode>
                <c:ptCount val="19"/>
                <c:pt idx="0">
                  <c:v>22</c:v>
                </c:pt>
                <c:pt idx="1">
                  <c:v>22</c:v>
                </c:pt>
                <c:pt idx="2">
                  <c:v>22</c:v>
                </c:pt>
                <c:pt idx="3">
                  <c:v>23</c:v>
                </c:pt>
                <c:pt idx="4">
                  <c:v>23</c:v>
                </c:pt>
                <c:pt idx="5">
                  <c:v>23</c:v>
                </c:pt>
                <c:pt idx="6">
                  <c:v>24</c:v>
                </c:pt>
                <c:pt idx="7">
                  <c:v>24</c:v>
                </c:pt>
                <c:pt idx="8">
                  <c:v>25</c:v>
                </c:pt>
                <c:pt idx="9">
                  <c:v>26</c:v>
                </c:pt>
                <c:pt idx="10">
                  <c:v>26</c:v>
                </c:pt>
                <c:pt idx="11">
                  <c:v>27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31</c:v>
                </c:pt>
                <c:pt idx="18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B14-41DB-9412-C981DBD5FD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6"/>
        <c:axId val="42667392"/>
        <c:axId val="42709376"/>
      </c:barChart>
      <c:catAx>
        <c:axId val="42667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42709376"/>
        <c:crosses val="autoZero"/>
        <c:auto val="1"/>
        <c:lblAlgn val="ctr"/>
        <c:lblOffset val="100"/>
        <c:noMultiLvlLbl val="0"/>
      </c:catAx>
      <c:valAx>
        <c:axId val="42709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66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mbria" panose="020405030504060302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97146562905324E-2"/>
          <c:y val="0.21596694570168531"/>
          <c:w val="0.88586251621271073"/>
          <c:h val="0.63027236104200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города!$R$3</c:f>
              <c:strCache>
                <c:ptCount val="1"/>
                <c:pt idx="0">
                  <c:v>узнаваемость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Барабинск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города!$R$4:$R$5</c:f>
              <c:numCache>
                <c:formatCode>General</c:formatCode>
                <c:ptCount val="2"/>
                <c:pt idx="0">
                  <c:v>33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69-4284-ACF4-0943CB974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6915887"/>
        <c:axId val="1706921711"/>
      </c:barChart>
      <c:catAx>
        <c:axId val="170691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1706921711"/>
        <c:crosses val="autoZero"/>
        <c:auto val="1"/>
        <c:lblAlgn val="ctr"/>
        <c:lblOffset val="100"/>
        <c:noMultiLvlLbl val="0"/>
      </c:catAx>
      <c:valAx>
        <c:axId val="1706921711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706915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>
          <a:latin typeface="Cambria" panose="020405030504060302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06714785651796"/>
          <c:y val="0.31302573368370112"/>
          <c:w val="0.71437729658792648"/>
          <c:h val="0.625349643640290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города!$T$3</c:f>
              <c:strCache>
                <c:ptCount val="1"/>
                <c:pt idx="0">
                  <c:v>одобряю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Барабинск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города!$T$4:$T$5</c:f>
              <c:numCache>
                <c:formatCode>0</c:formatCode>
                <c:ptCount val="2"/>
                <c:pt idx="0">
                  <c:v>38.1</c:v>
                </c:pt>
                <c:pt idx="1">
                  <c:v>66.599999999999994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58-4E8F-B2DC-92B474A9AEEC}"/>
            </c:ext>
          </c:extLst>
        </c:ser>
        <c:ser>
          <c:idx val="1"/>
          <c:order val="1"/>
          <c:tx>
            <c:strRef>
              <c:f>города!$U$3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Барабинск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города!$U$4:$U$5</c:f>
              <c:numCache>
                <c:formatCode>0</c:formatCode>
                <c:ptCount val="2"/>
                <c:pt idx="0">
                  <c:v>31.4</c:v>
                </c:pt>
                <c:pt idx="1">
                  <c:v>19.399999999999999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58-4E8F-B2DC-92B474A9AEEC}"/>
            </c:ext>
          </c:extLst>
        </c:ser>
        <c:ser>
          <c:idx val="2"/>
          <c:order val="2"/>
          <c:tx>
            <c:strRef>
              <c:f>города!$V$3</c:f>
              <c:strCache>
                <c:ptCount val="1"/>
                <c:pt idx="0">
                  <c:v>не одобряю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Барабинск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города!$V$4:$V$5</c:f>
              <c:numCache>
                <c:formatCode>0</c:formatCode>
                <c:ptCount val="2"/>
                <c:pt idx="0">
                  <c:v>30.5</c:v>
                </c:pt>
                <c:pt idx="1">
                  <c:v>13.899999999999999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58-4E8F-B2DC-92B474A9A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6924623"/>
        <c:axId val="1706917967"/>
      </c:barChart>
      <c:catAx>
        <c:axId val="17069246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1706917967"/>
        <c:crosses val="autoZero"/>
        <c:auto val="1"/>
        <c:lblAlgn val="ctr"/>
        <c:lblOffset val="100"/>
        <c:noMultiLvlLbl val="0"/>
      </c:catAx>
      <c:valAx>
        <c:axId val="1706917967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1706924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54339457567804"/>
          <c:y val="0.19540221042528264"/>
          <c:w val="0.64913210848643921"/>
          <c:h val="9.6983393527290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 sz="1100">
          <a:latin typeface="Cambria" panose="020405030504060302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06714785651796"/>
          <c:y val="0.31302573368370112"/>
          <c:w val="0.71437729658792648"/>
          <c:h val="0.625349643640290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города!$T$3</c:f>
              <c:strCache>
                <c:ptCount val="1"/>
                <c:pt idx="0">
                  <c:v>одобряю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Колывань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города!$T$4:$T$5</c:f>
              <c:numCache>
                <c:formatCode>0</c:formatCode>
                <c:ptCount val="2"/>
                <c:pt idx="0">
                  <c:v>44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B3-4A5A-80CF-EC6D25D93EF6}"/>
            </c:ext>
          </c:extLst>
        </c:ser>
        <c:ser>
          <c:idx val="1"/>
          <c:order val="1"/>
          <c:tx>
            <c:strRef>
              <c:f>города!$U$3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Колывань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города!$U$4:$U$5</c:f>
              <c:numCache>
                <c:formatCode>0</c:formatCode>
                <c:ptCount val="2"/>
                <c:pt idx="0">
                  <c:v>22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B3-4A5A-80CF-EC6D25D93EF6}"/>
            </c:ext>
          </c:extLst>
        </c:ser>
        <c:ser>
          <c:idx val="2"/>
          <c:order val="2"/>
          <c:tx>
            <c:strRef>
              <c:f>города!$V$3</c:f>
              <c:strCache>
                <c:ptCount val="1"/>
                <c:pt idx="0">
                  <c:v>не одобряю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Колывань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города!$V$4:$V$5</c:f>
              <c:numCache>
                <c:formatCode>0</c:formatCode>
                <c:ptCount val="2"/>
                <c:pt idx="0">
                  <c:v>34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B3-4A5A-80CF-EC6D25D93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6924623"/>
        <c:axId val="1706917967"/>
      </c:barChart>
      <c:catAx>
        <c:axId val="17069246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1706917967"/>
        <c:crosses val="autoZero"/>
        <c:auto val="1"/>
        <c:lblAlgn val="ctr"/>
        <c:lblOffset val="100"/>
        <c:noMultiLvlLbl val="0"/>
      </c:catAx>
      <c:valAx>
        <c:axId val="1706917967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1706924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54339457567804"/>
          <c:y val="0.19540221042528264"/>
          <c:w val="0.64913210848643921"/>
          <c:h val="9.6983393527290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 sz="1100">
          <a:latin typeface="Cambria" panose="020405030504060302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97146562905324E-2"/>
          <c:y val="0.21596694570168531"/>
          <c:w val="0.88586251621271073"/>
          <c:h val="0.63027236104200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города!$R$3</c:f>
              <c:strCache>
                <c:ptCount val="1"/>
                <c:pt idx="0">
                  <c:v>узнаваемость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Колывань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города!$R$4:$R$5</c:f>
              <c:numCache>
                <c:formatCode>General</c:formatCode>
                <c:ptCount val="2"/>
                <c:pt idx="0">
                  <c:v>66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7A-4CEA-9F19-FBFACC669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6915887"/>
        <c:axId val="1706921711"/>
      </c:barChart>
      <c:catAx>
        <c:axId val="170691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1706921711"/>
        <c:crosses val="autoZero"/>
        <c:auto val="1"/>
        <c:lblAlgn val="ctr"/>
        <c:lblOffset val="100"/>
        <c:noMultiLvlLbl val="0"/>
      </c:catAx>
      <c:valAx>
        <c:axId val="1706921711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706915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 sz="1100">
          <a:latin typeface="Cambria" panose="020405030504060302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97146562905324E-2"/>
          <c:y val="0.21596694570168531"/>
          <c:w val="0.88586251621271073"/>
          <c:h val="0.63027236104200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города!$R$3</c:f>
              <c:strCache>
                <c:ptCount val="1"/>
                <c:pt idx="0">
                  <c:v>узнаваемость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Каргат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города!$R$4:$R$5</c:f>
              <c:numCache>
                <c:formatCode>General</c:formatCode>
                <c:ptCount val="2"/>
                <c:pt idx="0">
                  <c:v>86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69-4284-ACF4-0943CB974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6915887"/>
        <c:axId val="1706921711"/>
      </c:barChart>
      <c:catAx>
        <c:axId val="170691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1706921711"/>
        <c:crosses val="autoZero"/>
        <c:auto val="1"/>
        <c:lblAlgn val="ctr"/>
        <c:lblOffset val="100"/>
        <c:noMultiLvlLbl val="0"/>
      </c:catAx>
      <c:valAx>
        <c:axId val="170692171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06915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 sz="1100">
          <a:latin typeface="Cambria" panose="02040503050406030204" pitchFamily="18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06714785651796"/>
          <c:y val="0.31302573368370112"/>
          <c:w val="0.71437729658792648"/>
          <c:h val="0.625349643640290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города!$T$3</c:f>
              <c:strCache>
                <c:ptCount val="1"/>
                <c:pt idx="0">
                  <c:v>одобряю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Каргат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города!$T$4:$T$5</c:f>
              <c:numCache>
                <c:formatCode>0</c:formatCode>
                <c:ptCount val="2"/>
                <c:pt idx="0">
                  <c:v>54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58-4E8F-B2DC-92B474A9AEEC}"/>
            </c:ext>
          </c:extLst>
        </c:ser>
        <c:ser>
          <c:idx val="1"/>
          <c:order val="1"/>
          <c:tx>
            <c:strRef>
              <c:f>города!$U$3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Каргат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города!$U$4:$U$5</c:f>
              <c:numCache>
                <c:formatCode>0</c:formatCode>
                <c:ptCount val="2"/>
                <c:pt idx="0">
                  <c:v>15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58-4E8F-B2DC-92B474A9AEEC}"/>
            </c:ext>
          </c:extLst>
        </c:ser>
        <c:ser>
          <c:idx val="2"/>
          <c:order val="2"/>
          <c:tx>
            <c:strRef>
              <c:f>города!$V$3</c:f>
              <c:strCache>
                <c:ptCount val="1"/>
                <c:pt idx="0">
                  <c:v>не одобряю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Каргат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города!$V$4:$V$5</c:f>
              <c:numCache>
                <c:formatCode>0</c:formatCode>
                <c:ptCount val="2"/>
                <c:pt idx="0">
                  <c:v>31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58-4E8F-B2DC-92B474A9A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6924623"/>
        <c:axId val="1706917967"/>
      </c:barChart>
      <c:catAx>
        <c:axId val="17069246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1706917967"/>
        <c:crosses val="autoZero"/>
        <c:auto val="1"/>
        <c:lblAlgn val="ctr"/>
        <c:lblOffset val="100"/>
        <c:noMultiLvlLbl val="0"/>
      </c:catAx>
      <c:valAx>
        <c:axId val="1706917967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1706924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54339457567804"/>
          <c:y val="0.19540221042528264"/>
          <c:w val="0.64913210848643921"/>
          <c:h val="9.6983393527290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 sz="1100">
          <a:latin typeface="Cambria" panose="02040503050406030204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97146562905324E-2"/>
          <c:y val="0.21596694570168531"/>
          <c:w val="0.88586251621271073"/>
          <c:h val="0.63027236104200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города!$R$3</c:f>
              <c:strCache>
                <c:ptCount val="1"/>
                <c:pt idx="0">
                  <c:v>узнаваемость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города!$Q$4:$Q$5</c:f>
              <c:strCache>
                <c:ptCount val="2"/>
                <c:pt idx="0">
                  <c:v>Куйбышев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города!$R$4:$R$5</c:f>
              <c:numCache>
                <c:formatCode>General</c:formatCode>
                <c:ptCount val="2"/>
                <c:pt idx="0">
                  <c:v>42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49-4433-95F1-BDB394942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6915887"/>
        <c:axId val="1706921711"/>
      </c:barChart>
      <c:catAx>
        <c:axId val="170691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1706921711"/>
        <c:crosses val="autoZero"/>
        <c:auto val="1"/>
        <c:lblAlgn val="ctr"/>
        <c:lblOffset val="100"/>
        <c:noMultiLvlLbl val="0"/>
      </c:catAx>
      <c:valAx>
        <c:axId val="1706921711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706915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 sz="1100">
          <a:latin typeface="Cambria" panose="020405030504060302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0.5641</cdr:x>
      <cdr:y>0.19277</cdr:y>
    </cdr:from>
    <cdr:to>
      <cdr:x>0.8547</cdr:x>
      <cdr:y>0.22892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52528" y="1152128"/>
          <a:ext cx="24482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rgbClr val="C00000"/>
              </a:solidFill>
            </a:rPr>
            <a:t>ГОРОДСКИЕ ОКРУГА</a:t>
          </a:r>
          <a:endParaRPr lang="ru-RU" sz="11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0.50427</cdr:x>
      <cdr:y>0.21687</cdr:y>
    </cdr:from>
    <cdr:to>
      <cdr:x>0.54701</cdr:x>
      <cdr:y>0.21687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4248472" y="1296144"/>
          <a:ext cx="36004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0.05128</cdr:x>
      <cdr:y>0.16867</cdr:y>
    </cdr:from>
    <cdr:to>
      <cdr:x>0.29915</cdr:x>
      <cdr:y>0.21687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432048" y="1008112"/>
          <a:ext cx="2088232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>
          <a:solidFill>
            <a:srgbClr val="C00000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0.13253</cdr:y>
    </cdr:from>
    <cdr:to>
      <cdr:x>0.04274</cdr:x>
      <cdr:y>0.21687</cdr:y>
    </cdr:to>
    <cdr:sp macro="" textlink="">
      <cdr:nvSpPr>
        <cdr:cNvPr id="9" name="Стрелка вниз 8"/>
        <cdr:cNvSpPr/>
      </cdr:nvSpPr>
      <cdr:spPr>
        <a:xfrm xmlns:a="http://schemas.openxmlformats.org/drawingml/2006/main" flipV="1">
          <a:off x="0" y="792088"/>
          <a:ext cx="360040" cy="504056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0.56303</cdr:x>
      <cdr:y>0.79805</cdr:y>
    </cdr:from>
    <cdr:to>
      <cdr:x>0.81181</cdr:x>
      <cdr:y>0.90229</cdr:y>
    </cdr:to>
    <cdr:sp macro="" textlink="">
      <cdr:nvSpPr>
        <cdr:cNvPr id="5" name="Овал 4"/>
        <cdr:cNvSpPr/>
      </cdr:nvSpPr>
      <cdr:spPr>
        <a:xfrm xmlns:a="http://schemas.openxmlformats.org/drawingml/2006/main" rot="16200000">
          <a:off x="5602381" y="3632659"/>
          <a:ext cx="576094" cy="213178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2225">
          <a:solidFill>
            <a:srgbClr val="C00000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4FC3-4B8F-4B59-99AF-EF7202AC4C24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B0A8708-B498-4D5C-8C53-BC590F5D7D4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4FC3-4B8F-4B59-99AF-EF7202AC4C24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8708-B498-4D5C-8C53-BC590F5D7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4FC3-4B8F-4B59-99AF-EF7202AC4C24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8708-B498-4D5C-8C53-BC590F5D7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4FC3-4B8F-4B59-99AF-EF7202AC4C24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8708-B498-4D5C-8C53-BC590F5D7D4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4FC3-4B8F-4B59-99AF-EF7202AC4C24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B0A8708-B498-4D5C-8C53-BC590F5D7D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4FC3-4B8F-4B59-99AF-EF7202AC4C24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8708-B498-4D5C-8C53-BC590F5D7D4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4FC3-4B8F-4B59-99AF-EF7202AC4C24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8708-B498-4D5C-8C53-BC590F5D7D4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4FC3-4B8F-4B59-99AF-EF7202AC4C24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8708-B498-4D5C-8C53-BC590F5D7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4FC3-4B8F-4B59-99AF-EF7202AC4C24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8708-B498-4D5C-8C53-BC590F5D7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4FC3-4B8F-4B59-99AF-EF7202AC4C24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8708-B498-4D5C-8C53-BC590F5D7D4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4FC3-4B8F-4B59-99AF-EF7202AC4C24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B0A8708-B498-4D5C-8C53-BC590F5D7D4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4F4FC3-4B8F-4B59-99AF-EF7202AC4C24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B0A8708-B498-4D5C-8C53-BC590F5D7D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По результатам социологического опроса жителей области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/>
              <a:t>Социальная ситуация в Новосибирской области.</a:t>
            </a:r>
            <a:br>
              <a:rPr lang="ru-RU" sz="2200" dirty="0"/>
            </a:br>
            <a:r>
              <a:rPr lang="ru-RU" sz="2200" dirty="0"/>
              <a:t>Определение эффективности деятельности органов местного самоуправления городских округов и муниципальных районов в муниципальных образованиях Новосибирской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2757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752899"/>
              </p:ext>
            </p:extLst>
          </p:nvPr>
        </p:nvGraphicFramePr>
        <p:xfrm>
          <a:off x="179512" y="764704"/>
          <a:ext cx="302433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7504" y="404664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КУПИНСКИЙ РАЙОН. Владимир ШУБНИКОВ</a:t>
            </a:r>
            <a:endParaRPr lang="ru-RU" sz="1400" b="1" dirty="0">
              <a:solidFill>
                <a:schemeClr val="tx2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880159"/>
              </p:ext>
            </p:extLst>
          </p:nvPr>
        </p:nvGraphicFramePr>
        <p:xfrm>
          <a:off x="3203848" y="764704"/>
          <a:ext cx="525658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764704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УЗНАВАЕМОСТЬ</a:t>
            </a:r>
            <a:endParaRPr lang="ru-RU" sz="11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5856" y="764704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ОДОБРЕНИЕ ДЕЯТЕЛЬНОСТИ</a:t>
            </a:r>
            <a:endParaRPr lang="ru-RU" sz="11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5856" y="4005064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ОДОБРЕНИЕ ДЕЯТЕЛЬНОСТИ</a:t>
            </a:r>
            <a:endParaRPr lang="ru-RU" sz="11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4005064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УЗНАВАЕМОСТЬ</a:t>
            </a:r>
            <a:endParaRPr lang="ru-RU" sz="11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107" y="3589275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ТОГУЧИНСКИЙ РАЙОН. Сергей ПЫХТИН</a:t>
            </a:r>
            <a:endParaRPr lang="ru-RU" sz="1400" b="1" dirty="0">
              <a:solidFill>
                <a:schemeClr val="tx2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016356"/>
              </p:ext>
            </p:extLst>
          </p:nvPr>
        </p:nvGraphicFramePr>
        <p:xfrm>
          <a:off x="179512" y="3933056"/>
          <a:ext cx="302433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306533"/>
              </p:ext>
            </p:extLst>
          </p:nvPr>
        </p:nvGraphicFramePr>
        <p:xfrm>
          <a:off x="3203848" y="3933056"/>
          <a:ext cx="525658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8346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193464"/>
              </p:ext>
            </p:extLst>
          </p:nvPr>
        </p:nvGraphicFramePr>
        <p:xfrm>
          <a:off x="179512" y="764704"/>
          <a:ext cx="302433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7504" y="404664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ЧУЛЫМСКИЙ РАЙОН. Светлана КУДРЯВЦЕВА</a:t>
            </a:r>
            <a:endParaRPr lang="ru-RU" sz="1400" b="1" dirty="0">
              <a:solidFill>
                <a:schemeClr val="tx2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637269"/>
              </p:ext>
            </p:extLst>
          </p:nvPr>
        </p:nvGraphicFramePr>
        <p:xfrm>
          <a:off x="3203848" y="764704"/>
          <a:ext cx="525658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764704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  <a:cs typeface="Calibri" panose="020F0502020204030204" pitchFamily="34" charset="0"/>
              </a:rPr>
              <a:t>УЗНАВАЕМОСТЬ</a:t>
            </a:r>
            <a:endParaRPr lang="ru-RU" sz="1100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5856" y="764704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ОДОБРЕНИЕ ДЕЯТЕЛЬНОСТИ</a:t>
            </a:r>
            <a:endParaRPr lang="ru-RU" sz="1100" dirty="0">
              <a:solidFill>
                <a:schemeClr val="tx2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3356992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БОЛОТНИНСКИЙ РАЙОН. Виктор ФРАНК</a:t>
            </a:r>
            <a:endParaRPr lang="ru-RU" sz="1400" b="1" dirty="0">
              <a:solidFill>
                <a:schemeClr val="tx2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176293"/>
              </p:ext>
            </p:extLst>
          </p:nvPr>
        </p:nvGraphicFramePr>
        <p:xfrm>
          <a:off x="179512" y="3717032"/>
          <a:ext cx="302433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942541"/>
              </p:ext>
            </p:extLst>
          </p:nvPr>
        </p:nvGraphicFramePr>
        <p:xfrm>
          <a:off x="3203848" y="3717032"/>
          <a:ext cx="525658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79512" y="3789040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УЗНАВАЕМОСТЬ</a:t>
            </a:r>
            <a:endParaRPr lang="ru-RU" sz="1100" dirty="0">
              <a:solidFill>
                <a:schemeClr val="tx2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5856" y="3789040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ОДОБРЕНИЕ ДЕЯТЕЛЬНОСТИ</a:t>
            </a:r>
            <a:endParaRPr lang="ru-RU" sz="1100" dirty="0">
              <a:solidFill>
                <a:schemeClr val="tx2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84168" y="1556792"/>
            <a:ext cx="2664296" cy="132343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mbria" panose="02040503050406030204" pitchFamily="18" charset="0"/>
                <a:cs typeface="Calibri" panose="020F0502020204030204" pitchFamily="34" charset="0"/>
              </a:rPr>
              <a:t>ВЫСОКАЯ ДОЛЯ </a:t>
            </a:r>
            <a:r>
              <a:rPr lang="ru-RU" sz="2000" dirty="0">
                <a:latin typeface="Cambria" panose="02040503050406030204" pitchFamily="18" charset="0"/>
                <a:cs typeface="Calibri" panose="020F0502020204030204" pitchFamily="34" charset="0"/>
              </a:rPr>
              <a:t>НЕГАТИВНЫХ ОЦЕНОК РАБОТЫ ГЛАВЫ </a:t>
            </a:r>
            <a:r>
              <a:rPr lang="ru-RU" sz="2000" dirty="0" smtClean="0">
                <a:latin typeface="Cambria" panose="02040503050406030204" pitchFamily="18" charset="0"/>
                <a:cs typeface="Calibri" panose="020F0502020204030204" pitchFamily="34" charset="0"/>
              </a:rPr>
              <a:t>РАЙОНА</a:t>
            </a:r>
            <a:endParaRPr lang="ru-RU" sz="1600" dirty="0">
              <a:latin typeface="Cambria" panose="02040503050406030204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932040" y="1916832"/>
            <a:ext cx="792088" cy="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4536504" cy="2674789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4932040" y="2276872"/>
            <a:ext cx="792088" cy="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43608" y="1628800"/>
            <a:ext cx="2520280" cy="132343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mbria" panose="02040503050406030204" pitchFamily="18" charset="0"/>
                <a:cs typeface="Calibri" panose="020F0502020204030204" pitchFamily="34" charset="0"/>
              </a:rPr>
              <a:t>БОЛЬШАЯ ДОЛЯ ГОРОДСКОГО НАСЕЛЕНИЯ В РАЙОНЕ</a:t>
            </a:r>
            <a:endParaRPr lang="ru-RU" sz="2000" i="1" dirty="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5004048" y="1700808"/>
            <a:ext cx="576064" cy="720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5004048" y="1700808"/>
            <a:ext cx="648072" cy="720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2411760" y="3861048"/>
            <a:ext cx="0" cy="72008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58416" y="4670280"/>
            <a:ext cx="3816424" cy="1015663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cs typeface="Calibri" panose="020F0502020204030204" pitchFamily="34" charset="0"/>
              </a:rPr>
              <a:t>(чаще) в городах оценки работы главы ниже, чем в селах</a:t>
            </a:r>
            <a:endParaRPr lang="ru-RU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683568" y="5589240"/>
            <a:ext cx="3816424" cy="1015663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mbria" panose="02040503050406030204" pitchFamily="18" charset="0"/>
                <a:cs typeface="Calibri" panose="020F0502020204030204" pitchFamily="34" charset="0"/>
              </a:rPr>
              <a:t>(чаще) в городах большая доля жителей, затрудняющихся оценить работу главы</a:t>
            </a:r>
            <a:endParaRPr lang="ru-RU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663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ТОП-10. КАКИЕ ПРОБЛЕМЫ ВАШЕГО ГОРОДА (ПОСЕЛКА, СЕЛА)ТРЕБУЮТ РЕШЕНИЯ В ПЕРВУЮ ОЧЕРЕДЬ? </a:t>
            </a:r>
            <a:r>
              <a:rPr lang="ru-RU" sz="1600" i="1" dirty="0" smtClean="0"/>
              <a:t>% от опрошенных в городских округах и муниципальных районах</a:t>
            </a:r>
            <a:endParaRPr lang="ru-RU" sz="1600" i="1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301052228"/>
              </p:ext>
            </p:extLst>
          </p:nvPr>
        </p:nvGraphicFramePr>
        <p:xfrm>
          <a:off x="323528" y="476672"/>
          <a:ext cx="842493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"/>
          <p:cNvSpPr txBox="1"/>
          <p:nvPr/>
        </p:nvSpPr>
        <p:spPr>
          <a:xfrm>
            <a:off x="4572000" y="3212976"/>
            <a:ext cx="2448272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rgbClr val="C00000"/>
                </a:solidFill>
              </a:rPr>
              <a:t>ГОРОДСКИЕ ОКРУГА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4572000" y="3861048"/>
            <a:ext cx="2448272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rgbClr val="C00000"/>
                </a:solidFill>
              </a:rPr>
              <a:t>ГОРОДСКИЕ ОКРУГА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5004048" y="2852936"/>
            <a:ext cx="2448272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РАЙОНЫ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4932040" y="3429000"/>
            <a:ext cx="2448272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РАЙОНЫ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644008" y="2996952"/>
            <a:ext cx="360040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211960" y="3356992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572000" y="3573016"/>
            <a:ext cx="360040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211960" y="4005064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1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33265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УДОВЛЕТВОРЕНЫ ЛИ ВЫ В ЦЕЛОМ ОРГАНИЗАЦИЕЙ МЕДИЦИНСКОЙ ПОМОЩИ В ВАШЕМ ГОРОДЕ (ПОСЕЛКЕ, СЕЛЕ)? </a:t>
            </a:r>
            <a:endParaRPr lang="ru-RU" sz="1600" b="1" dirty="0" smtClean="0"/>
          </a:p>
          <a:p>
            <a:pPr algn="ctr"/>
            <a:r>
              <a:rPr lang="ru-RU" sz="1600" i="1" dirty="0" smtClean="0"/>
              <a:t>доля </a:t>
            </a:r>
            <a:r>
              <a:rPr lang="ru-RU" sz="1600" i="1" dirty="0"/>
              <a:t>«удовлетворен + скорее удовлетворен», % от всех опрошенных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714908"/>
              </p:ext>
            </p:extLst>
          </p:nvPr>
        </p:nvGraphicFramePr>
        <p:xfrm>
          <a:off x="395536" y="1124744"/>
          <a:ext cx="828092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57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69086187"/>
              </p:ext>
            </p:extLst>
          </p:nvPr>
        </p:nvGraphicFramePr>
        <p:xfrm>
          <a:off x="395536" y="1052736"/>
          <a:ext cx="8568952" cy="5526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18864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Cambria" panose="02040503050406030204" pitchFamily="18" charset="0"/>
              </a:rPr>
              <a:t>КАКИЕ ПРОБЛЕМЫ БЫЛИ РЕШЕНЫ ЗА ПОСЛЕДНЕЕ ВРЕМЯ? ЧТО БЫЛО СДЕЛАНО В ВАШЕМ ГОРОДЕ (ПОСЕЛКЕ, СЕЛЕ)? ОТКРЫТЫЙ ВОПРОС. </a:t>
            </a:r>
            <a:r>
              <a:rPr lang="ru-RU" sz="1600" b="1" dirty="0" smtClean="0">
                <a:latin typeface="Cambria" panose="02040503050406030204" pitchFamily="18" charset="0"/>
              </a:rPr>
              <a:t>НАПРАВЛЕНИЯ РАБОТЫ</a:t>
            </a:r>
            <a:endParaRPr lang="ru-RU" sz="825" dirty="0" smtClean="0">
              <a:latin typeface="Cambria" panose="02040503050406030204" pitchFamily="18" charset="0"/>
            </a:endParaRPr>
          </a:p>
          <a:p>
            <a:pPr algn="ctr"/>
            <a:r>
              <a:rPr lang="ru-RU" sz="1600" i="1" dirty="0" smtClean="0">
                <a:latin typeface="Cambria" panose="02040503050406030204" pitchFamily="18" charset="0"/>
              </a:rPr>
              <a:t>% </a:t>
            </a:r>
            <a:r>
              <a:rPr lang="ru-RU" sz="1600" i="1" dirty="0">
                <a:latin typeface="Cambria" panose="02040503050406030204" pitchFamily="18" charset="0"/>
              </a:rPr>
              <a:t>среди жителей области</a:t>
            </a:r>
          </a:p>
        </p:txBody>
      </p:sp>
      <p:sp>
        <p:nvSpPr>
          <p:cNvPr id="4" name="Овал 3"/>
          <p:cNvSpPr/>
          <p:nvPr/>
        </p:nvSpPr>
        <p:spPr>
          <a:xfrm rot="16200000">
            <a:off x="6069925" y="5099427"/>
            <a:ext cx="576094" cy="2131784"/>
          </a:xfrm>
          <a:prstGeom prst="ellipse">
            <a:avLst/>
          </a:prstGeom>
          <a:noFill/>
          <a:ln w="222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1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76744021"/>
              </p:ext>
            </p:extLst>
          </p:nvPr>
        </p:nvGraphicFramePr>
        <p:xfrm>
          <a:off x="467544" y="1265858"/>
          <a:ext cx="7776864" cy="5185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188640"/>
            <a:ext cx="8631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Cambria" panose="02040503050406030204" pitchFamily="18" charset="0"/>
              </a:rPr>
              <a:t>ДОЛЯ ЖИТЕЛЕЙ ГОРОДОВ И РАЙОНОВ ОБЛАСТИ, КОТОРЫЕ СЧИТАЮТ ПРОБЛЕМЫ </a:t>
            </a:r>
            <a:r>
              <a:rPr lang="ru-RU" sz="1600" b="1" dirty="0" smtClean="0">
                <a:latin typeface="Cambria" panose="02040503050406030204" pitchFamily="18" charset="0"/>
              </a:rPr>
              <a:t>БЕЗРАБОТИЦЫ, ТРУДОВОЙ ДИСКРИМИНАЦИИ, НИЗКОГО УРОВНЯ ОПЛАТЫ ТРУДА</a:t>
            </a:r>
            <a:r>
              <a:rPr lang="ru-RU" sz="1600" dirty="0" smtClean="0">
                <a:latin typeface="Cambria" panose="02040503050406030204" pitchFamily="18" charset="0"/>
              </a:rPr>
              <a:t>, НАИБОЛЕЕ АКТУАЛЬНЫМИ ДЛЯ СВОЕГО РАЙОНА</a:t>
            </a:r>
          </a:p>
          <a:p>
            <a:pPr algn="just"/>
            <a:r>
              <a:rPr lang="ru-RU" sz="1600" i="1" dirty="0" smtClean="0">
                <a:latin typeface="Cambria" panose="02040503050406030204" pitchFamily="18" charset="0"/>
              </a:rPr>
              <a:t>% </a:t>
            </a:r>
            <a:r>
              <a:rPr lang="ru-RU" sz="1600" i="1" dirty="0">
                <a:latin typeface="Cambria" panose="02040503050406030204" pitchFamily="18" charset="0"/>
              </a:rPr>
              <a:t>среди </a:t>
            </a:r>
            <a:r>
              <a:rPr lang="ru-RU" sz="1600" i="1" dirty="0" smtClean="0">
                <a:latin typeface="Cambria" panose="02040503050406030204" pitchFamily="18" charset="0"/>
              </a:rPr>
              <a:t>жителей район</a:t>
            </a:r>
            <a:r>
              <a:rPr lang="ru-RU" sz="1600" i="1" dirty="0">
                <a:latin typeface="Cambria" panose="02040503050406030204" pitchFamily="18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12412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68760"/>
            <a:ext cx="33843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Нерешенность</a:t>
            </a:r>
            <a:r>
              <a:rPr lang="ru-RU" dirty="0" smtClean="0"/>
              <a:t> конкретных проблем</a:t>
            </a: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3995936" y="1268760"/>
            <a:ext cx="576064" cy="648072"/>
          </a:xfrm>
          <a:prstGeom prst="rightArrow">
            <a:avLst/>
          </a:prstGeom>
          <a:noFill/>
          <a:ln w="317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1520" y="5157192"/>
            <a:ext cx="33843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НЕВКЛЮЧЕННОСТЬ </a:t>
            </a:r>
            <a:r>
              <a:rPr lang="ru-RU" dirty="0"/>
              <a:t>в жизнь района/ районного центра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8024" y="692696"/>
            <a:ext cx="367240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Информирование о планах, промежуточных решениях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788024" y="1340768"/>
            <a:ext cx="396044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КОНТРОЛЬ</a:t>
            </a:r>
            <a:r>
              <a:rPr lang="ru-RU" dirty="0" smtClean="0"/>
              <a:t> над подрядчиками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АКТИВНАЯ (ИНИЦИАТИВНАЯ)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ПОЗИЦИЯ</a:t>
            </a:r>
            <a:r>
              <a:rPr lang="ru-RU" dirty="0" smtClean="0"/>
              <a:t> по отстаиванию интересов района, решению проблем</a:t>
            </a:r>
          </a:p>
          <a:p>
            <a:endParaRPr lang="ru-RU" dirty="0" smtClean="0"/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ГОТОВНОСТЬ</a:t>
            </a:r>
            <a:r>
              <a:rPr lang="ru-RU" dirty="0" smtClean="0"/>
              <a:t> к решению проблем</a:t>
            </a: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3923928" y="4941168"/>
            <a:ext cx="648072" cy="648072"/>
          </a:xfrm>
          <a:prstGeom prst="rightArrow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788024" y="3861048"/>
            <a:ext cx="453650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ЛИЧНАЯ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ОТКРЫТОСТЬ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встречи, поездки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8024" y="4509120"/>
            <a:ext cx="4536504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ДОСТУПНОСТЬ администрации </a:t>
            </a:r>
          </a:p>
          <a:p>
            <a:r>
              <a:rPr lang="ru-RU" dirty="0" smtClean="0"/>
              <a:t>изменение работы общественной приемной/ консультации по порядку решения вопросов</a:t>
            </a:r>
          </a:p>
          <a:p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ОРИЕНТИРОВАННОСТЬ </a:t>
            </a:r>
            <a:r>
              <a:rPr lang="ru-RU" dirty="0"/>
              <a:t>на район и его </a:t>
            </a:r>
            <a:r>
              <a:rPr lang="ru-RU" dirty="0" smtClean="0"/>
              <a:t>жителей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60032" y="188640"/>
            <a:ext cx="33843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ЗАПРОС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131840" y="3789040"/>
            <a:ext cx="3528392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8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31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ПЕРИОД СБОРА ДАННЫХ: апрель </a:t>
            </a:r>
            <a:r>
              <a:rPr lang="ru-RU" dirty="0" smtClean="0"/>
              <a:t>2020 </a:t>
            </a:r>
            <a:r>
              <a:rPr lang="ru-RU" dirty="0"/>
              <a:t>года</a:t>
            </a:r>
          </a:p>
          <a:p>
            <a:endParaRPr lang="ru-RU" dirty="0" smtClean="0"/>
          </a:p>
          <a:p>
            <a:pPr algn="just"/>
            <a:r>
              <a:rPr lang="ru-RU" altLang="ru-RU" b="1" dirty="0"/>
              <a:t>МЕТОД СБОРА ДАННЫХ: </a:t>
            </a:r>
            <a:r>
              <a:rPr lang="ru-RU" altLang="ru-RU" dirty="0"/>
              <a:t>формализованное телефонное интервью по месту жительства респондентов по стационарным и мобильным телефонам</a:t>
            </a:r>
          </a:p>
          <a:p>
            <a:endParaRPr lang="ru-RU" dirty="0" smtClean="0"/>
          </a:p>
          <a:p>
            <a:r>
              <a:rPr lang="ru-RU" b="1" dirty="0" smtClean="0"/>
              <a:t>ОБЪЕМ ВЫБОРОЧНОЙ СОВОКУПНОСТИ: </a:t>
            </a:r>
            <a:r>
              <a:rPr lang="ru-RU" dirty="0" smtClean="0"/>
              <a:t>9 500 жителей Новосибирской области старше 18 лет</a:t>
            </a:r>
          </a:p>
          <a:p>
            <a:endParaRPr lang="ru-RU" dirty="0" smtClean="0"/>
          </a:p>
          <a:p>
            <a:pPr algn="just"/>
            <a:r>
              <a:rPr lang="ru-RU" b="1" dirty="0" smtClean="0"/>
              <a:t>ХАРАКТЕРИСТИКИ ВЫБОРОЧНОЙ СОВОКУПНОСТИ: </a:t>
            </a:r>
            <a:r>
              <a:rPr lang="ru-RU" altLang="ru-RU" dirty="0" smtClean="0"/>
              <a:t>многоступенчатая  </a:t>
            </a:r>
            <a:r>
              <a:rPr lang="ru-RU" altLang="ru-RU" dirty="0"/>
              <a:t>многомерная стратифицированная </a:t>
            </a:r>
            <a:r>
              <a:rPr lang="ru-RU" altLang="ru-RU" dirty="0" smtClean="0"/>
              <a:t>выборка с </a:t>
            </a:r>
            <a:r>
              <a:rPr lang="ru-RU" altLang="ru-RU" dirty="0"/>
              <a:t>организацией ступеней по территориальному принципу (на последнем этапе – квотная, учитывающая половозрастной состав каждого из 35-ти муниципальных образований)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2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76672"/>
            <a:ext cx="856895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 </a:t>
            </a:r>
            <a:r>
              <a:rPr lang="ru-RU" sz="1600" b="1" dirty="0" smtClean="0"/>
              <a:t>КАК БЫ ВЫ ОПИСАЛИ СИТУАЦИЮ В ВАШЕМ ГОРОДЕ (ПОСЕЛКЕ, СЕЛЕ)?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i="1" dirty="0" smtClean="0"/>
              <a:t>% от опрошенных в городских округах и муниципальных районах</a:t>
            </a:r>
            <a:endParaRPr lang="ru-RU" sz="1600" i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491531"/>
              </p:ext>
            </p:extLst>
          </p:nvPr>
        </p:nvGraphicFramePr>
        <p:xfrm>
          <a:off x="611560" y="1412776"/>
          <a:ext cx="806489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49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Cambria" panose="02040503050406030204" pitchFamily="18" charset="0"/>
              </a:rPr>
              <a:t> </a:t>
            </a:r>
            <a:r>
              <a:rPr lang="ru-RU" sz="1600" b="1" dirty="0" smtClean="0">
                <a:latin typeface="Cambria" panose="02040503050406030204" pitchFamily="18" charset="0"/>
              </a:rPr>
              <a:t>КАК БЫ ВЫ ОПИСАЛИ СИТУАЦИЮ В ВАШЕМ ГОРОДЕ (ПОСЕЛКЕ, СЕЛЕ)? </a:t>
            </a:r>
          </a:p>
          <a:p>
            <a:pPr algn="ctr"/>
            <a:r>
              <a:rPr lang="ru-RU" sz="1600" i="1" dirty="0" smtClean="0">
                <a:latin typeface="Cambria" panose="02040503050406030204" pitchFamily="18" charset="0"/>
              </a:rPr>
              <a:t>% от опрошенных в городских округах и муниципальных районах</a:t>
            </a:r>
            <a:endParaRPr lang="ru-RU" sz="1600" i="1" dirty="0">
              <a:latin typeface="Cambria" panose="020405030504060302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952327"/>
              </p:ext>
            </p:extLst>
          </p:nvPr>
        </p:nvGraphicFramePr>
        <p:xfrm>
          <a:off x="611560" y="1052736"/>
          <a:ext cx="831869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Левая фигурная скобка 9"/>
          <p:cNvSpPr/>
          <p:nvPr/>
        </p:nvSpPr>
        <p:spPr>
          <a:xfrm rot="16200000">
            <a:off x="5436096" y="3933056"/>
            <a:ext cx="360040" cy="2952328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"/>
          <p:cNvSpPr txBox="1"/>
          <p:nvPr/>
        </p:nvSpPr>
        <p:spPr>
          <a:xfrm>
            <a:off x="4644008" y="5661248"/>
            <a:ext cx="3456384" cy="7200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C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НОВОСИБИРСК – 43%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C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ГОРОДСКИЕ ОКРУГА – 49%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C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МУНИЦИПАЛЬНЫЕ РАЙОНЫ – 46%</a:t>
            </a:r>
            <a:endParaRPr lang="ru-RU" sz="1600" dirty="0">
              <a:solidFill>
                <a:srgbClr val="C0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2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7504" y="404664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Cambria" panose="02040503050406030204" pitchFamily="18" charset="0"/>
              </a:rPr>
              <a:t> </a:t>
            </a:r>
            <a:r>
              <a:rPr lang="ru-RU" sz="1600" b="1" dirty="0" smtClean="0">
                <a:latin typeface="Cambria" panose="02040503050406030204" pitchFamily="18" charset="0"/>
              </a:rPr>
              <a:t>ОДОБРЯЕТЕ </a:t>
            </a:r>
            <a:r>
              <a:rPr lang="ru-RU" sz="1600" b="1" dirty="0">
                <a:latin typeface="Cambria" panose="02040503050406030204" pitchFamily="18" charset="0"/>
              </a:rPr>
              <a:t>ЛИ ВЫ В ЦЕЛОМ ДЕЯТЕЛЬНОСТЬ ГЛАВЫ РАЙОНА (в городских округах –МЭРА ГОРОДА), </a:t>
            </a:r>
            <a:r>
              <a:rPr lang="ru-RU" sz="1600" i="1" dirty="0" smtClean="0">
                <a:latin typeface="Cambria" panose="02040503050406030204" pitchFamily="18" charset="0"/>
              </a:rPr>
              <a:t>% от опрошенных в городских округах и муниципальных районах</a:t>
            </a:r>
            <a:endParaRPr lang="ru-RU" sz="1600" i="1" dirty="0"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3140968"/>
            <a:ext cx="74888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«ЗЕЛЁНАЯ» </a:t>
            </a:r>
            <a:r>
              <a:rPr lang="ru-RU" sz="1600" b="1" dirty="0" smtClean="0"/>
              <a:t>И </a:t>
            </a:r>
            <a:r>
              <a:rPr lang="ru-RU" sz="1600" b="1" dirty="0" smtClean="0">
                <a:solidFill>
                  <a:srgbClr val="C00000"/>
                </a:solidFill>
              </a:rPr>
              <a:t>«КРАСНАЯ» </a:t>
            </a:r>
            <a:r>
              <a:rPr lang="ru-RU" sz="1600" b="1" dirty="0" smtClean="0"/>
              <a:t>ЗОНЫ РЕЙТИНГА </a:t>
            </a:r>
          </a:p>
          <a:p>
            <a:pPr algn="ctr"/>
            <a:r>
              <a:rPr lang="ru-RU" sz="1600" b="1" dirty="0" smtClean="0"/>
              <a:t>ГЛАВ МУНИЦИПАЛЬНЫХ ОБРАЗОВАНИЙ </a:t>
            </a:r>
            <a:r>
              <a:rPr lang="ru-RU" dirty="0" smtClean="0"/>
              <a:t>(метод равных интервалов)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1844824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ДОЛЯ ЖИТЕЛЕЙ </a:t>
            </a:r>
            <a:r>
              <a:rPr lang="ru-RU" sz="1600" b="1" dirty="0" smtClean="0"/>
              <a:t>СКОРЕЕ </a:t>
            </a:r>
            <a:r>
              <a:rPr lang="ru-RU" sz="1600" dirty="0" smtClean="0"/>
              <a:t>ОДОБРЯЮЩИХ и </a:t>
            </a:r>
            <a:r>
              <a:rPr lang="ru-RU" sz="1600" b="1" dirty="0" smtClean="0"/>
              <a:t>БЕЗУСЛОВНО</a:t>
            </a:r>
            <a:r>
              <a:rPr lang="ru-RU" sz="1600" dirty="0" smtClean="0"/>
              <a:t> ОДОБРЯЮЩИХ ДЕЯТЕЛЬНОСТЬ ГЛАВЫ/ МЭРА</a:t>
            </a:r>
            <a:endParaRPr lang="ru-RU" sz="16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572000" y="1196752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572000" y="2492896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1520" y="3861048"/>
            <a:ext cx="424847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Кольцово (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Н.Красников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Северный район (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С.Коростелёв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Убинский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район (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О.Конюк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Баганский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район (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В.Бамбух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Чулымский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район (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С.Кудрявцева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Здвинский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район (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М.Колотов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55976" y="3861048"/>
            <a:ext cx="468052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35. Обь (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П.Буковинин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34. Новосибирский район (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А.Михайлов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33.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Коченёвский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район (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В.Антипов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32.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Мошковский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район (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С.Субботин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</a:rPr>
              <a:t>31. </a:t>
            </a:r>
            <a:r>
              <a:rPr lang="ru-RU" b="1" dirty="0" err="1" smtClean="0">
                <a:solidFill>
                  <a:srgbClr val="C00000"/>
                </a:solidFill>
              </a:rPr>
              <a:t>Барабинский</a:t>
            </a:r>
            <a:r>
              <a:rPr lang="ru-RU" b="1" dirty="0" smtClean="0">
                <a:solidFill>
                  <a:srgbClr val="C00000"/>
                </a:solidFill>
              </a:rPr>
              <a:t> район (</a:t>
            </a:r>
            <a:r>
              <a:rPr lang="ru-RU" b="1" dirty="0" err="1">
                <a:solidFill>
                  <a:srgbClr val="C00000"/>
                </a:solidFill>
              </a:rPr>
              <a:t>Е</a:t>
            </a:r>
            <a:r>
              <a:rPr lang="ru-RU" b="1" dirty="0" err="1" smtClean="0">
                <a:solidFill>
                  <a:srgbClr val="C00000"/>
                </a:solidFill>
              </a:rPr>
              <a:t>.Бессонов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</a:rPr>
              <a:t>30. </a:t>
            </a:r>
            <a:r>
              <a:rPr lang="ru-RU" b="1" dirty="0" err="1" smtClean="0">
                <a:solidFill>
                  <a:srgbClr val="C00000"/>
                </a:solidFill>
              </a:rPr>
              <a:t>Колыванский</a:t>
            </a:r>
            <a:r>
              <a:rPr lang="ru-RU" b="1" dirty="0" smtClean="0">
                <a:solidFill>
                  <a:srgbClr val="C00000"/>
                </a:solidFill>
              </a:rPr>
              <a:t> район (</a:t>
            </a:r>
            <a:r>
              <a:rPr lang="ru-RU" b="1" dirty="0" err="1" smtClean="0">
                <a:solidFill>
                  <a:srgbClr val="C00000"/>
                </a:solidFill>
              </a:rPr>
              <a:t>Е.Артюхов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endParaRPr lang="ru-RU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404664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ambria" panose="02040503050406030204" pitchFamily="18" charset="0"/>
              </a:rPr>
              <a:t>У </a:t>
            </a:r>
            <a:r>
              <a:rPr lang="ru-RU" sz="1600" b="1" dirty="0">
                <a:latin typeface="Cambria" panose="02040503050406030204" pitchFamily="18" charset="0"/>
              </a:rPr>
              <a:t>ВАС ЛИЧНО </a:t>
            </a:r>
            <a:r>
              <a:rPr lang="ru-RU" sz="1600" b="1" dirty="0" smtClean="0">
                <a:latin typeface="Cambria" panose="02040503050406030204" pitchFamily="18" charset="0"/>
              </a:rPr>
              <a:t>КАКИЕ-ЛИБО ДЕЙСТВИЯ РАЙОННЫХ/ </a:t>
            </a:r>
            <a:r>
              <a:rPr lang="ru-RU" sz="1600" b="1" dirty="0">
                <a:latin typeface="Cambria" panose="02040503050406030204" pitchFamily="18" charset="0"/>
              </a:rPr>
              <a:t>ГОРОДСКИХ </a:t>
            </a:r>
            <a:r>
              <a:rPr lang="ru-RU" sz="1600" b="1" dirty="0" smtClean="0">
                <a:latin typeface="Cambria" panose="02040503050406030204" pitchFamily="18" charset="0"/>
              </a:rPr>
              <a:t>ВЛАСТЕЙ В ПОСЛЕДНЕЕ ВРЕМЯ </a:t>
            </a:r>
            <a:r>
              <a:rPr lang="ru-RU" sz="1600" b="1" dirty="0">
                <a:latin typeface="Cambria" panose="02040503050406030204" pitchFamily="18" charset="0"/>
              </a:rPr>
              <a:t>ВЫЗЫВАЛИ </a:t>
            </a:r>
            <a:r>
              <a:rPr lang="ru-RU" sz="1600" b="1" dirty="0" smtClean="0">
                <a:latin typeface="Cambria" panose="02040503050406030204" pitchFamily="18" charset="0"/>
              </a:rPr>
              <a:t>НЕДОВОЛЬСТВО ИЛИ НЕ ВЫЗЫВАЛИ</a:t>
            </a:r>
          </a:p>
          <a:p>
            <a:pPr algn="ctr"/>
            <a:r>
              <a:rPr lang="ru-RU" sz="1600" i="1" dirty="0" smtClean="0">
                <a:latin typeface="Cambria" panose="02040503050406030204" pitchFamily="18" charset="0"/>
              </a:rPr>
              <a:t>% от опрошенных в городских округах и муниципальных районах</a:t>
            </a:r>
            <a:endParaRPr lang="ru-RU" sz="1600" i="1" dirty="0">
              <a:latin typeface="Cambria" panose="0204050305040603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471640"/>
              </p:ext>
            </p:extLst>
          </p:nvPr>
        </p:nvGraphicFramePr>
        <p:xfrm>
          <a:off x="1115616" y="1340769"/>
          <a:ext cx="6552728" cy="1224135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5179230">
                  <a:extLst>
                    <a:ext uri="{9D8B030D-6E8A-4147-A177-3AD203B41FA5}">
                      <a16:colId xmlns:a16="http://schemas.microsoft.com/office/drawing/2014/main" val="999098084"/>
                    </a:ext>
                  </a:extLst>
                </a:gridCol>
                <a:gridCol w="1373498">
                  <a:extLst>
                    <a:ext uri="{9D8B030D-6E8A-4147-A177-3AD203B41FA5}">
                      <a16:colId xmlns:a16="http://schemas.microsoft.com/office/drawing/2014/main" val="948758759"/>
                    </a:ext>
                  </a:extLst>
                </a:gridCol>
              </a:tblGrid>
              <a:tr h="244827">
                <a:tc>
                  <a:txBody>
                    <a:bodyPr/>
                    <a:lstStyle/>
                    <a:p>
                      <a:endParaRPr lang="ru-RU" sz="1400" b="1" dirty="0"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anose="02040503050406030204" pitchFamily="18" charset="0"/>
                        </a:rPr>
                        <a:t>вызывали</a:t>
                      </a:r>
                      <a:endParaRPr lang="ru-RU" sz="1400" b="1" dirty="0"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8552077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ОБЬ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46%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5267387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НОВОСИБИРСКИЙ</a:t>
                      </a:r>
                      <a:r>
                        <a:rPr lang="ru-RU" sz="1400" b="1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район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41%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6230525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solidFill>
                            <a:schemeClr val="accent2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БАРАБИНСКИЙ район</a:t>
                      </a:r>
                      <a:endParaRPr lang="ru-RU" sz="1400" b="1" i="0" u="none" strike="noStrike" dirty="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accent2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40%</a:t>
                      </a:r>
                      <a:endParaRPr lang="ru-RU" sz="1400" b="1" i="0" u="none" strike="noStrike" dirty="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5271735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solidFill>
                            <a:schemeClr val="accent2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КОЛЫВАНСКИЙ район</a:t>
                      </a:r>
                      <a:endParaRPr lang="ru-RU" sz="1400" b="1" i="0" u="none" strike="noStrike" dirty="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accent2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38%</a:t>
                      </a:r>
                      <a:endParaRPr lang="ru-RU" sz="1400" b="1" i="0" u="none" strike="noStrike" dirty="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7688838"/>
                  </a:ext>
                </a:extLst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3563888" y="2564904"/>
            <a:ext cx="0" cy="576064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79712" y="285293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accent2"/>
              </a:solidFill>
            </a:endParaRPr>
          </a:p>
          <a:p>
            <a:r>
              <a:rPr lang="ru-RU" b="1" dirty="0" smtClean="0">
                <a:solidFill>
                  <a:schemeClr val="accent2"/>
                </a:solidFill>
              </a:rPr>
              <a:t>НИЗКАЯ </a:t>
            </a:r>
            <a:r>
              <a:rPr lang="ru-RU" b="1" dirty="0">
                <a:solidFill>
                  <a:schemeClr val="accent2"/>
                </a:solidFill>
              </a:rPr>
              <a:t>оценка </a:t>
            </a:r>
            <a:r>
              <a:rPr lang="ru-RU" b="1" dirty="0" smtClean="0">
                <a:solidFill>
                  <a:schemeClr val="accent2"/>
                </a:solidFill>
              </a:rPr>
              <a:t>работы + НЕДОВОЛЬСТВО </a:t>
            </a:r>
            <a:endParaRPr lang="ru-RU" b="1" dirty="0">
              <a:solidFill>
                <a:schemeClr val="accent2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635896" y="5373216"/>
            <a:ext cx="864096" cy="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5536" y="501317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НИЗКАЯ оценка работы</a:t>
            </a:r>
            <a:r>
              <a:rPr lang="ru-RU" dirty="0" smtClean="0">
                <a:solidFill>
                  <a:schemeClr val="tx2"/>
                </a:solidFill>
              </a:rPr>
              <a:t> + НЕТ явного недовольства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471545"/>
              </p:ext>
            </p:extLst>
          </p:nvPr>
        </p:nvGraphicFramePr>
        <p:xfrm>
          <a:off x="4716016" y="4869160"/>
          <a:ext cx="3672408" cy="90743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99909808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948758759"/>
                    </a:ext>
                  </a:extLst>
                </a:gridCol>
              </a:tblGrid>
              <a:tr h="165686">
                <a:tc>
                  <a:txBody>
                    <a:bodyPr/>
                    <a:lstStyle/>
                    <a:p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вызывали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8552077"/>
                  </a:ext>
                </a:extLst>
              </a:tr>
              <a:tr h="2922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МОШКОВСКИЙ район</a:t>
                      </a:r>
                      <a:endParaRPr lang="ru-RU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32%</a:t>
                      </a:r>
                      <a:endParaRPr lang="ru-RU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5267387"/>
                  </a:ext>
                </a:extLst>
              </a:tr>
              <a:tr h="33137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КОЧЕНЁВСКИЙ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район</a:t>
                      </a:r>
                      <a:endParaRPr lang="ru-RU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24%</a:t>
                      </a:r>
                      <a:endParaRPr lang="ru-RU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6230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27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268977"/>
              </p:ext>
            </p:extLst>
          </p:nvPr>
        </p:nvGraphicFramePr>
        <p:xfrm>
          <a:off x="179512" y="764704"/>
          <a:ext cx="302433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7504" y="404664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БАРАБИНСКИЙ РАЙОН. Евгений БЕССОНОВ</a:t>
            </a:r>
            <a:endParaRPr lang="ru-RU" sz="1400" b="1" dirty="0">
              <a:solidFill>
                <a:schemeClr val="tx2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030140"/>
              </p:ext>
            </p:extLst>
          </p:nvPr>
        </p:nvGraphicFramePr>
        <p:xfrm>
          <a:off x="3203848" y="764704"/>
          <a:ext cx="525658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764704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УЗНАВАЕМОСТЬ</a:t>
            </a:r>
            <a:endParaRPr lang="ru-RU" sz="1100" dirty="0">
              <a:solidFill>
                <a:schemeClr val="tx2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5856" y="764704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ОДОБРЕНИЕ ДЕЯТЕЛЬНОСТИ</a:t>
            </a:r>
            <a:endParaRPr lang="ru-RU" sz="1100" dirty="0">
              <a:solidFill>
                <a:schemeClr val="tx2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928666"/>
              </p:ext>
            </p:extLst>
          </p:nvPr>
        </p:nvGraphicFramePr>
        <p:xfrm>
          <a:off x="3203848" y="3717032"/>
          <a:ext cx="525658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275856" y="3789040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ОДОБРЕНИЕ ДЕЯТЕЛЬНОСТИ</a:t>
            </a:r>
            <a:endParaRPr lang="ru-RU" sz="1100" dirty="0">
              <a:solidFill>
                <a:schemeClr val="tx2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3789040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УЗНАВАЕМОСТЬ</a:t>
            </a:r>
            <a:endParaRPr lang="ru-RU" sz="1100" dirty="0">
              <a:solidFill>
                <a:schemeClr val="tx2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 rot="19016325">
            <a:off x="4992066" y="1354195"/>
            <a:ext cx="720080" cy="172547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031301"/>
              </p:ext>
            </p:extLst>
          </p:nvPr>
        </p:nvGraphicFramePr>
        <p:xfrm>
          <a:off x="179512" y="3717032"/>
          <a:ext cx="302433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79512" y="3356992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КОЛЫВАНСКИЙ РАЙОН. Евгений АРТЮХОВ </a:t>
            </a:r>
            <a:endParaRPr lang="ru-RU" sz="1400" b="1" dirty="0">
              <a:solidFill>
                <a:schemeClr val="tx2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 rot="19016325">
            <a:off x="5064075" y="4306522"/>
            <a:ext cx="720080" cy="172547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19016325">
            <a:off x="7080299" y="1282188"/>
            <a:ext cx="720080" cy="172547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 rot="19016325">
            <a:off x="6936283" y="4234516"/>
            <a:ext cx="720080" cy="172547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76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553623"/>
              </p:ext>
            </p:extLst>
          </p:nvPr>
        </p:nvGraphicFramePr>
        <p:xfrm>
          <a:off x="179512" y="764704"/>
          <a:ext cx="302433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7504" y="404664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КАРГАТСКИЙ РАЙОН. Валерий ФЛЕК</a:t>
            </a:r>
            <a:endParaRPr lang="ru-RU" sz="1400" b="1" dirty="0">
              <a:solidFill>
                <a:schemeClr val="tx2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066143"/>
              </p:ext>
            </p:extLst>
          </p:nvPr>
        </p:nvGraphicFramePr>
        <p:xfrm>
          <a:off x="3203848" y="764704"/>
          <a:ext cx="525658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764704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УЗНАВАЕМОСТЬ</a:t>
            </a:r>
            <a:endParaRPr lang="ru-RU" sz="1100" dirty="0">
              <a:solidFill>
                <a:schemeClr val="tx2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5856" y="764704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ОДОБРЕНИЕ ДЕЯТЕЛЬНОСТИ</a:t>
            </a:r>
            <a:endParaRPr lang="ru-RU" sz="1100" dirty="0">
              <a:solidFill>
                <a:schemeClr val="tx2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3356992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КУЙБЫШЕВСКИЙ РАЙОН. Олег КАРАВАЕВ</a:t>
            </a:r>
            <a:endParaRPr lang="ru-RU" sz="1400" b="1" dirty="0">
              <a:solidFill>
                <a:schemeClr val="tx2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455859"/>
              </p:ext>
            </p:extLst>
          </p:nvPr>
        </p:nvGraphicFramePr>
        <p:xfrm>
          <a:off x="179512" y="3717032"/>
          <a:ext cx="302433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326209"/>
              </p:ext>
            </p:extLst>
          </p:nvPr>
        </p:nvGraphicFramePr>
        <p:xfrm>
          <a:off x="3203848" y="3717032"/>
          <a:ext cx="525658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275856" y="3789040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ОДОБРЕНИЕ ДЕЯТЕЛЬНОСТИ</a:t>
            </a:r>
            <a:endParaRPr lang="ru-RU" sz="1100" dirty="0">
              <a:solidFill>
                <a:schemeClr val="tx2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3789040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УЗНАВАЕМОСТЬ</a:t>
            </a:r>
            <a:endParaRPr lang="ru-RU" sz="1100" dirty="0">
              <a:solidFill>
                <a:schemeClr val="tx2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 rot="19016325">
            <a:off x="5136084" y="1282186"/>
            <a:ext cx="720080" cy="172547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27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764704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УЗНАВАЕМОСТЬ</a:t>
            </a:r>
            <a:endParaRPr lang="ru-RU" sz="1100" dirty="0">
              <a:solidFill>
                <a:schemeClr val="tx2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5856" y="764704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ОДОБРЕНИЕ ДЕЯТЕЛЬНОСТИ</a:t>
            </a:r>
            <a:endParaRPr lang="ru-RU" sz="1100" dirty="0">
              <a:solidFill>
                <a:schemeClr val="tx2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3356992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ТАТАРСКИЙ РАЙОН. Юрий ВЯЗОВ</a:t>
            </a:r>
            <a:endParaRPr lang="ru-RU" sz="1400" b="1" dirty="0">
              <a:solidFill>
                <a:schemeClr val="tx2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662035"/>
              </p:ext>
            </p:extLst>
          </p:nvPr>
        </p:nvGraphicFramePr>
        <p:xfrm>
          <a:off x="179512" y="3717032"/>
          <a:ext cx="302433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453217"/>
              </p:ext>
            </p:extLst>
          </p:nvPr>
        </p:nvGraphicFramePr>
        <p:xfrm>
          <a:off x="3203848" y="3717032"/>
          <a:ext cx="525658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275856" y="3789040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ОДОБРЕНИЕ ДЕЯТЕЛЬНОСТИ</a:t>
            </a:r>
            <a:endParaRPr lang="ru-RU" sz="1100" dirty="0">
              <a:solidFill>
                <a:schemeClr val="tx2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3789040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УЗНАВАЕМОСТЬ</a:t>
            </a:r>
            <a:endParaRPr lang="ru-RU" sz="1100" dirty="0">
              <a:solidFill>
                <a:schemeClr val="tx2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 rot="19016325">
            <a:off x="6504235" y="4234515"/>
            <a:ext cx="720080" cy="172547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1520" y="260648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ЧЕРЕПАНОВСКИЙ РАЙОН. Сергей ОВСЯННИКОВ</a:t>
            </a:r>
            <a:endParaRPr lang="ru-RU" sz="1400" b="1" dirty="0">
              <a:solidFill>
                <a:schemeClr val="tx2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400837"/>
              </p:ext>
            </p:extLst>
          </p:nvPr>
        </p:nvGraphicFramePr>
        <p:xfrm>
          <a:off x="180619" y="699638"/>
          <a:ext cx="302433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149731"/>
              </p:ext>
            </p:extLst>
          </p:nvPr>
        </p:nvGraphicFramePr>
        <p:xfrm>
          <a:off x="3199955" y="699638"/>
          <a:ext cx="525658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Овал 15"/>
          <p:cNvSpPr/>
          <p:nvPr/>
        </p:nvSpPr>
        <p:spPr>
          <a:xfrm rot="19016325">
            <a:off x="6504235" y="1210179"/>
            <a:ext cx="720080" cy="172547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3776</TotalTime>
  <Words>702</Words>
  <Application>Microsoft Office PowerPoint</Application>
  <PresentationFormat>Экран (4:3)</PresentationFormat>
  <Paragraphs>176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Calibri</vt:lpstr>
      <vt:lpstr>Cambria</vt:lpstr>
      <vt:lpstr>Franklin Gothic Book</vt:lpstr>
      <vt:lpstr>Perpetua</vt:lpstr>
      <vt:lpstr>Wingdings 2</vt:lpstr>
      <vt:lpstr>Справедливость</vt:lpstr>
      <vt:lpstr>Социальная ситуация в Новосибирской области. Определение эффективности деятельности органов местного самоуправления городских округов и муниципальных районов в муниципальных образованиях Новосибирской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АГНОиПНО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Информационно-аналитическое управление</dc:title>
  <dc:creator>Лазарева Анастасия Юрьевна</dc:creator>
  <cp:lastModifiedBy>Самойлова Анна Сергеевна</cp:lastModifiedBy>
  <cp:revision>266</cp:revision>
  <dcterms:created xsi:type="dcterms:W3CDTF">2017-04-11T06:42:13Z</dcterms:created>
  <dcterms:modified xsi:type="dcterms:W3CDTF">2020-09-15T02:49:43Z</dcterms:modified>
</cp:coreProperties>
</file>