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6" r:id="rId7"/>
    <p:sldId id="273" r:id="rId8"/>
    <p:sldId id="267" r:id="rId9"/>
    <p:sldId id="272" r:id="rId10"/>
    <p:sldId id="278" r:id="rId11"/>
    <p:sldId id="275" r:id="rId12"/>
    <p:sldId id="277" r:id="rId13"/>
    <p:sldId id="268" r:id="rId14"/>
    <p:sldId id="269" r:id="rId15"/>
    <p:sldId id="270" r:id="rId16"/>
    <p:sldId id="279" r:id="rId17"/>
    <p:sldId id="271" r:id="rId18"/>
    <p:sldId id="280" r:id="rId19"/>
    <p:sldId id="281" r:id="rId20"/>
    <p:sldId id="284" r:id="rId21"/>
    <p:sldId id="285" r:id="rId22"/>
    <p:sldId id="283" r:id="rId23"/>
    <p:sldId id="264" r:id="rId24"/>
  </p:sldIdLst>
  <p:sldSz cx="12192000" cy="6858000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CB5C8-9DA4-4196-8BA6-51D171AAB138}" type="doc">
      <dgm:prSet loTypeId="urn:microsoft.com/office/officeart/2005/8/layout/chevron2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AEF50501-5947-487C-8C3A-2ABA696550F6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3EEA2CBF-F83C-46DB-A6AD-05328CFB08B5}" type="parTrans" cxnId="{9692471C-FD60-41FE-BFC3-5F2582C2DFF1}">
      <dgm:prSet/>
      <dgm:spPr/>
      <dgm:t>
        <a:bodyPr/>
        <a:lstStyle/>
        <a:p>
          <a:endParaRPr lang="ru-RU"/>
        </a:p>
      </dgm:t>
    </dgm:pt>
    <dgm:pt modelId="{EB178EDA-9BE0-41BF-AEE9-7A5D1F298054}" type="sibTrans" cxnId="{9692471C-FD60-41FE-BFC3-5F2582C2DFF1}">
      <dgm:prSet/>
      <dgm:spPr/>
      <dgm:t>
        <a:bodyPr/>
        <a:lstStyle/>
        <a:p>
          <a:endParaRPr lang="ru-RU"/>
        </a:p>
      </dgm:t>
    </dgm:pt>
    <dgm:pt modelId="{231B8F4C-74D8-4CCF-AB12-F904874FB086}">
      <dgm:prSet phldrT="[Текст]" custT="1"/>
      <dgm:spPr/>
      <dgm:t>
        <a:bodyPr/>
        <a:lstStyle/>
        <a:p>
          <a:r>
            <a:rPr lang="ru-RU" sz="1400" kern="1200" dirty="0">
              <a:solidFill>
                <a:srgbClr val="062E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Проведение комплексной диагностики, анализа экспортного потенциала и оценки готовности выхода Компании на новые рынки, анализ статистики по международным рынкам с учетом кодов ТН ВЭД для определения целевых ниш.</a:t>
          </a:r>
        </a:p>
      </dgm:t>
    </dgm:pt>
    <dgm:pt modelId="{38B50B6A-1F6A-41C2-8352-73D9F687120B}" type="parTrans" cxnId="{2DE02F21-F893-475B-82C3-19ABEF6B0B4E}">
      <dgm:prSet/>
      <dgm:spPr/>
      <dgm:t>
        <a:bodyPr/>
        <a:lstStyle/>
        <a:p>
          <a:endParaRPr lang="ru-RU"/>
        </a:p>
      </dgm:t>
    </dgm:pt>
    <dgm:pt modelId="{8258D0DD-00F2-4A21-B57E-9C4B06951F32}" type="sibTrans" cxnId="{2DE02F21-F893-475B-82C3-19ABEF6B0B4E}">
      <dgm:prSet/>
      <dgm:spPr/>
      <dgm:t>
        <a:bodyPr/>
        <a:lstStyle/>
        <a:p>
          <a:endParaRPr lang="ru-RU"/>
        </a:p>
      </dgm:t>
    </dgm:pt>
    <dgm:pt modelId="{186AA223-E4D5-49B6-ADD7-0A77BAAD6911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7FC37487-417C-4425-8DF2-001FD00AFB17}" type="parTrans" cxnId="{AF3B1C68-3F41-44B7-B4DF-085C66117DDD}">
      <dgm:prSet/>
      <dgm:spPr/>
      <dgm:t>
        <a:bodyPr/>
        <a:lstStyle/>
        <a:p>
          <a:endParaRPr lang="ru-RU"/>
        </a:p>
      </dgm:t>
    </dgm:pt>
    <dgm:pt modelId="{3CD26583-72E5-4910-97FF-D419E7E72CC5}" type="sibTrans" cxnId="{AF3B1C68-3F41-44B7-B4DF-085C66117DDD}">
      <dgm:prSet/>
      <dgm:spPr/>
      <dgm:t>
        <a:bodyPr/>
        <a:lstStyle/>
        <a:p>
          <a:endParaRPr lang="ru-RU"/>
        </a:p>
      </dgm:t>
    </dgm:pt>
    <dgm:pt modelId="{69F045B6-5D47-46E0-A887-F905A5D2ADC8}">
      <dgm:prSet phldrT="[Текст]" custT="1"/>
      <dgm:spPr/>
      <dgm:t>
        <a:bodyPr/>
        <a:lstStyle/>
        <a:p>
          <a:r>
            <a:rPr lang="ru-RU" sz="1400" kern="1200" dirty="0">
              <a:solidFill>
                <a:srgbClr val="062E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рекомендаций по стратегии выхода Компании на новые зарубежные рынки, составление индивидуального плана действий по выходу на экспорт и методологическое консультирование (дорожная карта).</a:t>
          </a:r>
        </a:p>
      </dgm:t>
    </dgm:pt>
    <dgm:pt modelId="{16D788F3-4A0C-4375-9B88-69BAB76B6ED1}" type="parTrans" cxnId="{322C9EAA-FCB1-45CD-84CF-F8001B5A46BA}">
      <dgm:prSet/>
      <dgm:spPr/>
      <dgm:t>
        <a:bodyPr/>
        <a:lstStyle/>
        <a:p>
          <a:endParaRPr lang="ru-RU"/>
        </a:p>
      </dgm:t>
    </dgm:pt>
    <dgm:pt modelId="{1AC6FC04-727F-4B23-8F6D-F32A91019DD7}" type="sibTrans" cxnId="{322C9EAA-FCB1-45CD-84CF-F8001B5A46BA}">
      <dgm:prSet/>
      <dgm:spPr/>
      <dgm:t>
        <a:bodyPr/>
        <a:lstStyle/>
        <a:p>
          <a:endParaRPr lang="ru-RU"/>
        </a:p>
      </dgm:t>
    </dgm:pt>
    <dgm:pt modelId="{F76BCDEA-86D0-4468-979F-35AFDD707007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608B6EF0-B1F2-43E6-B491-1964DD182E31}" type="parTrans" cxnId="{3CCDC03B-15B2-46EA-88DD-F6C7FF99050F}">
      <dgm:prSet/>
      <dgm:spPr/>
      <dgm:t>
        <a:bodyPr/>
        <a:lstStyle/>
        <a:p>
          <a:endParaRPr lang="ru-RU"/>
        </a:p>
      </dgm:t>
    </dgm:pt>
    <dgm:pt modelId="{43327B72-397A-46C7-9143-4B9A3576938F}" type="sibTrans" cxnId="{3CCDC03B-15B2-46EA-88DD-F6C7FF99050F}">
      <dgm:prSet/>
      <dgm:spPr/>
      <dgm:t>
        <a:bodyPr/>
        <a:lstStyle/>
        <a:p>
          <a:endParaRPr lang="ru-RU"/>
        </a:p>
      </dgm:t>
    </dgm:pt>
    <dgm:pt modelId="{8B7C7522-4F9D-4CB8-B5E4-A8196072B8A1}">
      <dgm:prSet phldrT="[Текст]" custT="1"/>
      <dgm:spPr/>
      <dgm:t>
        <a:bodyPr/>
        <a:lstStyle/>
        <a:p>
          <a:r>
            <a:rPr lang="ru-RU" sz="1400" kern="1200" dirty="0">
              <a:solidFill>
                <a:srgbClr val="062E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Содействие в реализации мероприятий по разработанному индивидуальному плану: помощь во взаимодействии с иностранными партнерами, подбор и участие в целевых мероприятиях, упрощение взаимодействия с РЭЦ и другими институтами поддержки экспорта. </a:t>
          </a:r>
        </a:p>
      </dgm:t>
    </dgm:pt>
    <dgm:pt modelId="{2D42FACF-6749-466F-B74B-7D9BE888639E}" type="parTrans" cxnId="{CA8C9118-C393-4D95-944B-FC6B6B50DA10}">
      <dgm:prSet/>
      <dgm:spPr/>
      <dgm:t>
        <a:bodyPr/>
        <a:lstStyle/>
        <a:p>
          <a:endParaRPr lang="ru-RU"/>
        </a:p>
      </dgm:t>
    </dgm:pt>
    <dgm:pt modelId="{0C48E9B5-88A5-4F55-A23C-9BC2877DB5E2}" type="sibTrans" cxnId="{CA8C9118-C393-4D95-944B-FC6B6B50DA10}">
      <dgm:prSet/>
      <dgm:spPr/>
      <dgm:t>
        <a:bodyPr/>
        <a:lstStyle/>
        <a:p>
          <a:endParaRPr lang="ru-RU"/>
        </a:p>
      </dgm:t>
    </dgm:pt>
    <dgm:pt modelId="{2E63AB0C-DC00-43B7-8E65-E2615A83C9A3}">
      <dgm:prSet custT="1"/>
      <dgm:spPr/>
      <dgm:t>
        <a:bodyPr/>
        <a:lstStyle/>
        <a:p>
          <a:r>
            <a:rPr lang="ru-RU" sz="1400" kern="1200" dirty="0">
              <a:solidFill>
                <a:srgbClr val="062E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Экспертное сопровождение 24/7</a:t>
          </a:r>
        </a:p>
      </dgm:t>
    </dgm:pt>
    <dgm:pt modelId="{0AB59C94-1C84-44E1-AE02-4E472D6870C9}" type="parTrans" cxnId="{D245BE7F-B463-4F1E-A75A-721BF9FD7D76}">
      <dgm:prSet/>
      <dgm:spPr/>
      <dgm:t>
        <a:bodyPr/>
        <a:lstStyle/>
        <a:p>
          <a:endParaRPr lang="ru-RU"/>
        </a:p>
      </dgm:t>
    </dgm:pt>
    <dgm:pt modelId="{2337F980-6253-4713-BD82-5A025F6D375E}" type="sibTrans" cxnId="{D245BE7F-B463-4F1E-A75A-721BF9FD7D76}">
      <dgm:prSet/>
      <dgm:spPr/>
      <dgm:t>
        <a:bodyPr/>
        <a:lstStyle/>
        <a:p>
          <a:endParaRPr lang="ru-RU"/>
        </a:p>
      </dgm:t>
    </dgm:pt>
    <dgm:pt modelId="{9E8798C8-93A5-42C4-A695-7DD950E257C5}" type="pres">
      <dgm:prSet presAssocID="{8CACB5C8-9DA4-4196-8BA6-51D171AAB138}" presName="linearFlow" presStyleCnt="0">
        <dgm:presLayoutVars>
          <dgm:dir/>
          <dgm:animLvl val="lvl"/>
          <dgm:resizeHandles val="exact"/>
        </dgm:presLayoutVars>
      </dgm:prSet>
      <dgm:spPr/>
    </dgm:pt>
    <dgm:pt modelId="{95FE7BFD-6C22-4CB3-818C-792746E30F17}" type="pres">
      <dgm:prSet presAssocID="{AEF50501-5947-487C-8C3A-2ABA696550F6}" presName="composite" presStyleCnt="0"/>
      <dgm:spPr/>
    </dgm:pt>
    <dgm:pt modelId="{4AAAE9C7-5F91-4AD4-9FC1-0FCE99A29F15}" type="pres">
      <dgm:prSet presAssocID="{AEF50501-5947-487C-8C3A-2ABA696550F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457BE19-9B7B-4FAF-9385-DCA7521D5BEA}" type="pres">
      <dgm:prSet presAssocID="{AEF50501-5947-487C-8C3A-2ABA696550F6}" presName="descendantText" presStyleLbl="alignAcc1" presStyleIdx="0" presStyleCnt="3">
        <dgm:presLayoutVars>
          <dgm:bulletEnabled val="1"/>
        </dgm:presLayoutVars>
      </dgm:prSet>
      <dgm:spPr/>
    </dgm:pt>
    <dgm:pt modelId="{ABAC05C1-A410-4A9A-B503-4238BE2CE817}" type="pres">
      <dgm:prSet presAssocID="{EB178EDA-9BE0-41BF-AEE9-7A5D1F298054}" presName="sp" presStyleCnt="0"/>
      <dgm:spPr/>
    </dgm:pt>
    <dgm:pt modelId="{456428FD-2448-4CBB-B9C3-E567190E7E3B}" type="pres">
      <dgm:prSet presAssocID="{186AA223-E4D5-49B6-ADD7-0A77BAAD6911}" presName="composite" presStyleCnt="0"/>
      <dgm:spPr/>
    </dgm:pt>
    <dgm:pt modelId="{F7337119-DD44-425C-9B95-E0EEFD144D73}" type="pres">
      <dgm:prSet presAssocID="{186AA223-E4D5-49B6-ADD7-0A77BAAD691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CCDE8BC-1ED2-47C1-936E-2BC385EDA70F}" type="pres">
      <dgm:prSet presAssocID="{186AA223-E4D5-49B6-ADD7-0A77BAAD6911}" presName="descendantText" presStyleLbl="alignAcc1" presStyleIdx="1" presStyleCnt="3" custScaleY="96579">
        <dgm:presLayoutVars>
          <dgm:bulletEnabled val="1"/>
        </dgm:presLayoutVars>
      </dgm:prSet>
      <dgm:spPr/>
    </dgm:pt>
    <dgm:pt modelId="{84B8736A-1FE4-4518-B02E-6241AC373E9F}" type="pres">
      <dgm:prSet presAssocID="{3CD26583-72E5-4910-97FF-D419E7E72CC5}" presName="sp" presStyleCnt="0"/>
      <dgm:spPr/>
    </dgm:pt>
    <dgm:pt modelId="{6C1BE45D-F4C7-4FED-AABA-E8B9D30BEA34}" type="pres">
      <dgm:prSet presAssocID="{F76BCDEA-86D0-4468-979F-35AFDD707007}" presName="composite" presStyleCnt="0"/>
      <dgm:spPr/>
    </dgm:pt>
    <dgm:pt modelId="{CC76B584-DABD-475C-BE6C-5EE42CE5285B}" type="pres">
      <dgm:prSet presAssocID="{F76BCDEA-86D0-4468-979F-35AFDD70700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E359605-51DE-476E-B3A4-FF322C44AFD6}" type="pres">
      <dgm:prSet presAssocID="{F76BCDEA-86D0-4468-979F-35AFDD707007}" presName="descendantText" presStyleLbl="alignAcc1" presStyleIdx="2" presStyleCnt="3" custScaleY="104920">
        <dgm:presLayoutVars>
          <dgm:bulletEnabled val="1"/>
        </dgm:presLayoutVars>
      </dgm:prSet>
      <dgm:spPr/>
    </dgm:pt>
  </dgm:ptLst>
  <dgm:cxnLst>
    <dgm:cxn modelId="{A831EA0B-9E8B-4C3B-A087-B6E2CE2E7B9A}" type="presOf" srcId="{231B8F4C-74D8-4CCF-AB12-F904874FB086}" destId="{4457BE19-9B7B-4FAF-9385-DCA7521D5BEA}" srcOrd="0" destOrd="0" presId="urn:microsoft.com/office/officeart/2005/8/layout/chevron2"/>
    <dgm:cxn modelId="{08FA6718-5DAD-42F5-9B9E-11D5501BFD3B}" type="presOf" srcId="{69F045B6-5D47-46E0-A887-F905A5D2ADC8}" destId="{ACCDE8BC-1ED2-47C1-936E-2BC385EDA70F}" srcOrd="0" destOrd="0" presId="urn:microsoft.com/office/officeart/2005/8/layout/chevron2"/>
    <dgm:cxn modelId="{CA8C9118-C393-4D95-944B-FC6B6B50DA10}" srcId="{F76BCDEA-86D0-4468-979F-35AFDD707007}" destId="{8B7C7522-4F9D-4CB8-B5E4-A8196072B8A1}" srcOrd="0" destOrd="0" parTransId="{2D42FACF-6749-466F-B74B-7D9BE888639E}" sibTransId="{0C48E9B5-88A5-4F55-A23C-9BC2877DB5E2}"/>
    <dgm:cxn modelId="{9692471C-FD60-41FE-BFC3-5F2582C2DFF1}" srcId="{8CACB5C8-9DA4-4196-8BA6-51D171AAB138}" destId="{AEF50501-5947-487C-8C3A-2ABA696550F6}" srcOrd="0" destOrd="0" parTransId="{3EEA2CBF-F83C-46DB-A6AD-05328CFB08B5}" sibTransId="{EB178EDA-9BE0-41BF-AEE9-7A5D1F298054}"/>
    <dgm:cxn modelId="{2DE02F21-F893-475B-82C3-19ABEF6B0B4E}" srcId="{AEF50501-5947-487C-8C3A-2ABA696550F6}" destId="{231B8F4C-74D8-4CCF-AB12-F904874FB086}" srcOrd="0" destOrd="0" parTransId="{38B50B6A-1F6A-41C2-8352-73D9F687120B}" sibTransId="{8258D0DD-00F2-4A21-B57E-9C4B06951F32}"/>
    <dgm:cxn modelId="{3CCDC03B-15B2-46EA-88DD-F6C7FF99050F}" srcId="{8CACB5C8-9DA4-4196-8BA6-51D171AAB138}" destId="{F76BCDEA-86D0-4468-979F-35AFDD707007}" srcOrd="2" destOrd="0" parTransId="{608B6EF0-B1F2-43E6-B491-1964DD182E31}" sibTransId="{43327B72-397A-46C7-9143-4B9A3576938F}"/>
    <dgm:cxn modelId="{2C72885C-3916-4203-9DA7-81DAB94C471B}" type="presOf" srcId="{8CACB5C8-9DA4-4196-8BA6-51D171AAB138}" destId="{9E8798C8-93A5-42C4-A695-7DD950E257C5}" srcOrd="0" destOrd="0" presId="urn:microsoft.com/office/officeart/2005/8/layout/chevron2"/>
    <dgm:cxn modelId="{A1F02145-0AB6-47D2-898B-2CBB42A7886C}" type="presOf" srcId="{AEF50501-5947-487C-8C3A-2ABA696550F6}" destId="{4AAAE9C7-5F91-4AD4-9FC1-0FCE99A29F15}" srcOrd="0" destOrd="0" presId="urn:microsoft.com/office/officeart/2005/8/layout/chevron2"/>
    <dgm:cxn modelId="{AF3B1C68-3F41-44B7-B4DF-085C66117DDD}" srcId="{8CACB5C8-9DA4-4196-8BA6-51D171AAB138}" destId="{186AA223-E4D5-49B6-ADD7-0A77BAAD6911}" srcOrd="1" destOrd="0" parTransId="{7FC37487-417C-4425-8DF2-001FD00AFB17}" sibTransId="{3CD26583-72E5-4910-97FF-D419E7E72CC5}"/>
    <dgm:cxn modelId="{D245BE7F-B463-4F1E-A75A-721BF9FD7D76}" srcId="{F76BCDEA-86D0-4468-979F-35AFDD707007}" destId="{2E63AB0C-DC00-43B7-8E65-E2615A83C9A3}" srcOrd="1" destOrd="0" parTransId="{0AB59C94-1C84-44E1-AE02-4E472D6870C9}" sibTransId="{2337F980-6253-4713-BD82-5A025F6D375E}"/>
    <dgm:cxn modelId="{0A00F893-3897-4784-A3A5-16C41988FCCB}" type="presOf" srcId="{2E63AB0C-DC00-43B7-8E65-E2615A83C9A3}" destId="{2E359605-51DE-476E-B3A4-FF322C44AFD6}" srcOrd="0" destOrd="1" presId="urn:microsoft.com/office/officeart/2005/8/layout/chevron2"/>
    <dgm:cxn modelId="{322C9EAA-FCB1-45CD-84CF-F8001B5A46BA}" srcId="{186AA223-E4D5-49B6-ADD7-0A77BAAD6911}" destId="{69F045B6-5D47-46E0-A887-F905A5D2ADC8}" srcOrd="0" destOrd="0" parTransId="{16D788F3-4A0C-4375-9B88-69BAB76B6ED1}" sibTransId="{1AC6FC04-727F-4B23-8F6D-F32A91019DD7}"/>
    <dgm:cxn modelId="{EB9543C6-A3EF-4175-829C-9684D011C366}" type="presOf" srcId="{F76BCDEA-86D0-4468-979F-35AFDD707007}" destId="{CC76B584-DABD-475C-BE6C-5EE42CE5285B}" srcOrd="0" destOrd="0" presId="urn:microsoft.com/office/officeart/2005/8/layout/chevron2"/>
    <dgm:cxn modelId="{59BE8BC9-7BD9-4075-93A1-AF9687C12BE9}" type="presOf" srcId="{186AA223-E4D5-49B6-ADD7-0A77BAAD6911}" destId="{F7337119-DD44-425C-9B95-E0EEFD144D73}" srcOrd="0" destOrd="0" presId="urn:microsoft.com/office/officeart/2005/8/layout/chevron2"/>
    <dgm:cxn modelId="{6934DAD9-ADE0-408C-BB18-3E0E5981DC92}" type="presOf" srcId="{8B7C7522-4F9D-4CB8-B5E4-A8196072B8A1}" destId="{2E359605-51DE-476E-B3A4-FF322C44AFD6}" srcOrd="0" destOrd="0" presId="urn:microsoft.com/office/officeart/2005/8/layout/chevron2"/>
    <dgm:cxn modelId="{27AB01C6-8AF9-4EAA-BFE8-DF5A9084ECCB}" type="presParOf" srcId="{9E8798C8-93A5-42C4-A695-7DD950E257C5}" destId="{95FE7BFD-6C22-4CB3-818C-792746E30F17}" srcOrd="0" destOrd="0" presId="urn:microsoft.com/office/officeart/2005/8/layout/chevron2"/>
    <dgm:cxn modelId="{F6D18E8D-06A9-48BD-B479-75A21E0D093A}" type="presParOf" srcId="{95FE7BFD-6C22-4CB3-818C-792746E30F17}" destId="{4AAAE9C7-5F91-4AD4-9FC1-0FCE99A29F15}" srcOrd="0" destOrd="0" presId="urn:microsoft.com/office/officeart/2005/8/layout/chevron2"/>
    <dgm:cxn modelId="{F5992F3B-6752-4610-B420-29A852CA0E2C}" type="presParOf" srcId="{95FE7BFD-6C22-4CB3-818C-792746E30F17}" destId="{4457BE19-9B7B-4FAF-9385-DCA7521D5BEA}" srcOrd="1" destOrd="0" presId="urn:microsoft.com/office/officeart/2005/8/layout/chevron2"/>
    <dgm:cxn modelId="{8CA74E79-F791-4922-97F2-842FC0BC46CC}" type="presParOf" srcId="{9E8798C8-93A5-42C4-A695-7DD950E257C5}" destId="{ABAC05C1-A410-4A9A-B503-4238BE2CE817}" srcOrd="1" destOrd="0" presId="urn:microsoft.com/office/officeart/2005/8/layout/chevron2"/>
    <dgm:cxn modelId="{DD313693-C443-4C22-BFA1-9D351420B916}" type="presParOf" srcId="{9E8798C8-93A5-42C4-A695-7DD950E257C5}" destId="{456428FD-2448-4CBB-B9C3-E567190E7E3B}" srcOrd="2" destOrd="0" presId="urn:microsoft.com/office/officeart/2005/8/layout/chevron2"/>
    <dgm:cxn modelId="{39666518-DDEF-49FE-A952-63BA498D53AA}" type="presParOf" srcId="{456428FD-2448-4CBB-B9C3-E567190E7E3B}" destId="{F7337119-DD44-425C-9B95-E0EEFD144D73}" srcOrd="0" destOrd="0" presId="urn:microsoft.com/office/officeart/2005/8/layout/chevron2"/>
    <dgm:cxn modelId="{2824E94D-DC5B-4D4E-995C-447C883EEB92}" type="presParOf" srcId="{456428FD-2448-4CBB-B9C3-E567190E7E3B}" destId="{ACCDE8BC-1ED2-47C1-936E-2BC385EDA70F}" srcOrd="1" destOrd="0" presId="urn:microsoft.com/office/officeart/2005/8/layout/chevron2"/>
    <dgm:cxn modelId="{552AFD99-9718-48E0-97C9-FE0367667A90}" type="presParOf" srcId="{9E8798C8-93A5-42C4-A695-7DD950E257C5}" destId="{84B8736A-1FE4-4518-B02E-6241AC373E9F}" srcOrd="3" destOrd="0" presId="urn:microsoft.com/office/officeart/2005/8/layout/chevron2"/>
    <dgm:cxn modelId="{59C85F22-3DDB-40C0-9CC1-53A92C1A800B}" type="presParOf" srcId="{9E8798C8-93A5-42C4-A695-7DD950E257C5}" destId="{6C1BE45D-F4C7-4FED-AABA-E8B9D30BEA34}" srcOrd="4" destOrd="0" presId="urn:microsoft.com/office/officeart/2005/8/layout/chevron2"/>
    <dgm:cxn modelId="{E168AC3C-7C72-4A30-B329-B2D05786487D}" type="presParOf" srcId="{6C1BE45D-F4C7-4FED-AABA-E8B9D30BEA34}" destId="{CC76B584-DABD-475C-BE6C-5EE42CE5285B}" srcOrd="0" destOrd="0" presId="urn:microsoft.com/office/officeart/2005/8/layout/chevron2"/>
    <dgm:cxn modelId="{3FB1A1F8-5BDE-488D-9AF7-50EC7655E292}" type="presParOf" srcId="{6C1BE45D-F4C7-4FED-AABA-E8B9D30BEA34}" destId="{2E359605-51DE-476E-B3A4-FF322C44AF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AE9C7-5F91-4AD4-9FC1-0FCE99A29F15}">
      <dsp:nvSpPr>
        <dsp:cNvPr id="0" name=""/>
        <dsp:cNvSpPr/>
      </dsp:nvSpPr>
      <dsp:spPr>
        <a:xfrm rot="5400000">
          <a:off x="-248596" y="252658"/>
          <a:ext cx="1657309" cy="1160116"/>
        </a:xfrm>
        <a:prstGeom prst="chevr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</a:t>
          </a:r>
        </a:p>
      </dsp:txBody>
      <dsp:txXfrm rot="-5400000">
        <a:off x="1" y="584119"/>
        <a:ext cx="1160116" cy="497193"/>
      </dsp:txXfrm>
    </dsp:sp>
    <dsp:sp modelId="{4457BE19-9B7B-4FAF-9385-DCA7521D5BEA}">
      <dsp:nvSpPr>
        <dsp:cNvPr id="0" name=""/>
        <dsp:cNvSpPr/>
      </dsp:nvSpPr>
      <dsp:spPr>
        <a:xfrm rot="5400000">
          <a:off x="3462769" y="-2298590"/>
          <a:ext cx="1077251" cy="5682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62E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Проведение комплексной диагностики, анализа экспортного потенциала и оценки готовности выхода Компании на новые рынки, анализ статистики по международным рынкам с учетом кодов ТН ВЭД для определения целевых ниш.</a:t>
          </a:r>
        </a:p>
      </dsp:txBody>
      <dsp:txXfrm rot="-5400000">
        <a:off x="1160117" y="56649"/>
        <a:ext cx="5629970" cy="972077"/>
      </dsp:txXfrm>
    </dsp:sp>
    <dsp:sp modelId="{F7337119-DD44-425C-9B95-E0EEFD144D73}">
      <dsp:nvSpPr>
        <dsp:cNvPr id="0" name=""/>
        <dsp:cNvSpPr/>
      </dsp:nvSpPr>
      <dsp:spPr>
        <a:xfrm rot="5400000">
          <a:off x="-248596" y="1717907"/>
          <a:ext cx="1657309" cy="1160116"/>
        </a:xfrm>
        <a:prstGeom prst="chevron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</a:t>
          </a:r>
        </a:p>
      </dsp:txBody>
      <dsp:txXfrm rot="-5400000">
        <a:off x="1" y="2049368"/>
        <a:ext cx="1160116" cy="497193"/>
      </dsp:txXfrm>
    </dsp:sp>
    <dsp:sp modelId="{ACCDE8BC-1ED2-47C1-936E-2BC385EDA70F}">
      <dsp:nvSpPr>
        <dsp:cNvPr id="0" name=""/>
        <dsp:cNvSpPr/>
      </dsp:nvSpPr>
      <dsp:spPr>
        <a:xfrm rot="5400000">
          <a:off x="3481196" y="-833341"/>
          <a:ext cx="1040398" cy="5682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62E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рекомендаций по стратегии выхода Компании на новые зарубежные рынки, составление индивидуального плана действий по выходу на экспорт и методологическое консультирование (дорожная карта).</a:t>
          </a:r>
        </a:p>
      </dsp:txBody>
      <dsp:txXfrm rot="-5400000">
        <a:off x="1160117" y="1538526"/>
        <a:ext cx="5631769" cy="938822"/>
      </dsp:txXfrm>
    </dsp:sp>
    <dsp:sp modelId="{CC76B584-DABD-475C-BE6C-5EE42CE5285B}">
      <dsp:nvSpPr>
        <dsp:cNvPr id="0" name=""/>
        <dsp:cNvSpPr/>
      </dsp:nvSpPr>
      <dsp:spPr>
        <a:xfrm rot="5400000">
          <a:off x="-248596" y="3209657"/>
          <a:ext cx="1657309" cy="1160116"/>
        </a:xfrm>
        <a:prstGeom prst="chevron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3</a:t>
          </a:r>
        </a:p>
      </dsp:txBody>
      <dsp:txXfrm rot="-5400000">
        <a:off x="1" y="3541118"/>
        <a:ext cx="1160116" cy="497193"/>
      </dsp:txXfrm>
    </dsp:sp>
    <dsp:sp modelId="{2E359605-51DE-476E-B3A4-FF322C44AFD6}">
      <dsp:nvSpPr>
        <dsp:cNvPr id="0" name=""/>
        <dsp:cNvSpPr/>
      </dsp:nvSpPr>
      <dsp:spPr>
        <a:xfrm rot="5400000">
          <a:off x="3436269" y="658407"/>
          <a:ext cx="1130252" cy="5682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62E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Содействие в реализации мероприятий по разработанному индивидуальному плану: помощь во взаимодействии с иностранными партнерами, подбор и участие в целевых мероприятиях, упрощение взаимодействия с РЭЦ и другими институтами поддержки экспорта.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62E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Экспертное сопровождение 24/7</a:t>
          </a:r>
        </a:p>
      </dsp:txBody>
      <dsp:txXfrm rot="-5400000">
        <a:off x="1160117" y="2989733"/>
        <a:ext cx="5627383" cy="101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7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2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5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7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8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6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3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2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2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8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0B8E-3793-463A-BF70-AADB9381043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ACA9-6768-4C9B-8E49-24C6AA3E4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16.png"/><Relationship Id="rId18" Type="http://schemas.openxmlformats.org/officeDocument/2006/relationships/image" Target="../media/image65.jpe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48.jpeg"/><Relationship Id="rId17" Type="http://schemas.openxmlformats.org/officeDocument/2006/relationships/image" Target="../media/image64.jpeg"/><Relationship Id="rId2" Type="http://schemas.openxmlformats.org/officeDocument/2006/relationships/image" Target="../media/image3.pn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61.jpeg"/><Relationship Id="rId5" Type="http://schemas.openxmlformats.org/officeDocument/2006/relationships/image" Target="../media/image33.jpeg"/><Relationship Id="rId15" Type="http://schemas.openxmlformats.org/officeDocument/2006/relationships/image" Target="../media/image62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40.jpe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2.png"/><Relationship Id="rId10" Type="http://schemas.openxmlformats.org/officeDocument/2006/relationships/image" Target="../media/image71.png"/><Relationship Id="rId4" Type="http://schemas.openxmlformats.org/officeDocument/2006/relationships/image" Target="../media/image16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42.jpeg"/><Relationship Id="rId18" Type="http://schemas.openxmlformats.org/officeDocument/2006/relationships/image" Target="../media/image39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33.jpeg"/><Relationship Id="rId12" Type="http://schemas.openxmlformats.org/officeDocument/2006/relationships/image" Target="../media/image43.jpeg"/><Relationship Id="rId17" Type="http://schemas.openxmlformats.org/officeDocument/2006/relationships/image" Target="../media/image37.jpe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5.jpeg"/><Relationship Id="rId5" Type="http://schemas.openxmlformats.org/officeDocument/2006/relationships/image" Target="../media/image2.png"/><Relationship Id="rId15" Type="http://schemas.openxmlformats.org/officeDocument/2006/relationships/image" Target="../media/image38.png"/><Relationship Id="rId10" Type="http://schemas.openxmlformats.org/officeDocument/2006/relationships/image" Target="../media/image46.jpeg"/><Relationship Id="rId19" Type="http://schemas.openxmlformats.org/officeDocument/2006/relationships/image" Target="../media/image48.jpeg"/><Relationship Id="rId4" Type="http://schemas.openxmlformats.org/officeDocument/2006/relationships/image" Target="../media/image16.png"/><Relationship Id="rId9" Type="http://schemas.openxmlformats.org/officeDocument/2006/relationships/image" Target="../media/image75.jpeg"/><Relationship Id="rId14" Type="http://schemas.openxmlformats.org/officeDocument/2006/relationships/image" Target="../media/image36.png"/><Relationship Id="rId2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77.jpeg"/><Relationship Id="rId12" Type="http://schemas.openxmlformats.org/officeDocument/2006/relationships/image" Target="../media/image7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78.jpeg"/><Relationship Id="rId4" Type="http://schemas.openxmlformats.org/officeDocument/2006/relationships/image" Target="../media/image16.pn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62.jpeg"/><Relationship Id="rId7" Type="http://schemas.openxmlformats.org/officeDocument/2006/relationships/image" Target="../media/image34.jpeg"/><Relationship Id="rId12" Type="http://schemas.openxmlformats.org/officeDocument/2006/relationships/image" Target="../media/image46.jpeg"/><Relationship Id="rId17" Type="http://schemas.openxmlformats.org/officeDocument/2006/relationships/image" Target="../media/image42.jpeg"/><Relationship Id="rId2" Type="http://schemas.openxmlformats.org/officeDocument/2006/relationships/image" Target="../media/image3.png"/><Relationship Id="rId16" Type="http://schemas.openxmlformats.org/officeDocument/2006/relationships/image" Target="../media/image81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61.jpeg"/><Relationship Id="rId5" Type="http://schemas.openxmlformats.org/officeDocument/2006/relationships/image" Target="../media/image2.png"/><Relationship Id="rId15" Type="http://schemas.openxmlformats.org/officeDocument/2006/relationships/image" Target="../media/image80.jpeg"/><Relationship Id="rId10" Type="http://schemas.openxmlformats.org/officeDocument/2006/relationships/image" Target="../media/image40.jpeg"/><Relationship Id="rId19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39.jpeg"/><Relationship Id="rId1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.png"/><Relationship Id="rId7" Type="http://schemas.openxmlformats.org/officeDocument/2006/relationships/image" Target="../media/image8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6.pn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2.png"/><Relationship Id="rId10" Type="http://schemas.openxmlformats.org/officeDocument/2006/relationships/image" Target="../media/image90.png"/><Relationship Id="rId4" Type="http://schemas.openxmlformats.org/officeDocument/2006/relationships/image" Target="../media/image4.png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port54.ru/" TargetMode="External"/><Relationship Id="rId5" Type="http://schemas.openxmlformats.org/officeDocument/2006/relationships/hyperlink" Target="mailto:musienko@mbnso.ru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1.jpeg"/><Relationship Id="rId5" Type="http://schemas.openxmlformats.org/officeDocument/2006/relationships/image" Target="../media/image16.pn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2.jpeg"/><Relationship Id="rId18" Type="http://schemas.openxmlformats.org/officeDocument/2006/relationships/image" Target="../media/image45.jpeg"/><Relationship Id="rId3" Type="http://schemas.openxmlformats.org/officeDocument/2006/relationships/image" Target="../media/image4.png"/><Relationship Id="rId21" Type="http://schemas.openxmlformats.org/officeDocument/2006/relationships/image" Target="../media/image48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4.jpeg"/><Relationship Id="rId2" Type="http://schemas.openxmlformats.org/officeDocument/2006/relationships/image" Target="../media/image3.png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2.jpeg"/><Relationship Id="rId23" Type="http://schemas.openxmlformats.org/officeDocument/2006/relationships/image" Target="../media/image2.png"/><Relationship Id="rId10" Type="http://schemas.openxmlformats.org/officeDocument/2006/relationships/image" Target="../media/image38.png"/><Relationship Id="rId19" Type="http://schemas.openxmlformats.org/officeDocument/2006/relationships/image" Target="../media/image46.jpeg"/><Relationship Id="rId4" Type="http://schemas.openxmlformats.org/officeDocument/2006/relationships/image" Target="../media/image17.png"/><Relationship Id="rId9" Type="http://schemas.openxmlformats.org/officeDocument/2006/relationships/image" Target="../media/image37.jpeg"/><Relationship Id="rId14" Type="http://schemas.openxmlformats.org/officeDocument/2006/relationships/image" Target="../media/image41.png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2.png"/><Relationship Id="rId10" Type="http://schemas.openxmlformats.org/officeDocument/2006/relationships/image" Target="../media/image53.jpeg"/><Relationship Id="rId4" Type="http://schemas.openxmlformats.org/officeDocument/2006/relationships/image" Target="../media/image16.png"/><Relationship Id="rId9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.png"/><Relationship Id="rId7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3553" y="5808117"/>
            <a:ext cx="320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83357"/>
                </a:solidFill>
              </a:rPr>
              <a:t>www.mbnso.ru</a:t>
            </a:r>
            <a:endParaRPr lang="ru-RU" sz="3600" b="1" dirty="0">
              <a:solidFill>
                <a:srgbClr val="18335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61" y="1024"/>
            <a:ext cx="2846486" cy="19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453" y="1568205"/>
            <a:ext cx="11274802" cy="2387600"/>
          </a:xfrm>
        </p:spPr>
        <p:txBody>
          <a:bodyPr>
            <a:normAutofit fontScale="90000"/>
          </a:bodyPr>
          <a:lstStyle/>
          <a:p>
            <a:r>
              <a:rPr lang="ru-RU" sz="56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деятельности </a:t>
            </a:r>
            <a:br>
              <a:rPr lang="ru-RU" sz="56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 поддержки экспорта за 2019 год. Планы на 2020 год.</a:t>
            </a:r>
            <a:endParaRPr lang="ru-RU" sz="4400" b="1" dirty="0">
              <a:solidFill>
                <a:srgbClr val="183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429E50-7B83-473C-9AA1-AECC9D2B4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1" y="345430"/>
            <a:ext cx="3355597" cy="13141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8EAA68-85A3-4599-AE02-19021CC36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8389" y="4324350"/>
            <a:ext cx="2543175" cy="25336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13F7F4-F904-4474-86E9-E68544A11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2363" y="4337601"/>
            <a:ext cx="2524125" cy="2524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5853" y="4428644"/>
            <a:ext cx="9144000" cy="11247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Мусиенко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, заместитель руководителя Центра поддержки экспорта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2254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4325783-D799-40AA-90D2-BC53915D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0AB51A-66D1-45E7-961C-E8CB8022C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347F342-EBDA-414D-AAE9-8C413E5CF8ED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67019" y="1138533"/>
            <a:ext cx="708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иностранных делегаций на территории Новосибирской области</a:t>
            </a: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81" y="2075942"/>
            <a:ext cx="937569" cy="6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47893" y="2153760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Казахстан</a:t>
            </a:r>
          </a:p>
        </p:txBody>
      </p:sp>
      <p:pic>
        <p:nvPicPr>
          <p:cNvPr id="41" name="Picture 4" descr="D:\ЦЕНТР ЭКСПОРТА\2017\Участие мероприятиях других\Совещание 16.11.2017 экспортн совет\Флаги стран\vetnam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81" y="3441275"/>
            <a:ext cx="924634" cy="6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164362" y="3432678"/>
            <a:ext cx="1436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Социалистическая</a:t>
            </a:r>
          </a:p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Вьетнам</a:t>
            </a:r>
          </a:p>
        </p:txBody>
      </p:sp>
      <p:pic>
        <p:nvPicPr>
          <p:cNvPr id="45" name="Picture 2" descr="D:\ЦЕНТР ЭКСПОРТА\2017\Участие мероприятиях других\Совещание 16.11.2017 экспортн совет\Флаги стран\uzbekist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231" y="2693608"/>
            <a:ext cx="932769" cy="6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608636" y="2775500"/>
            <a:ext cx="9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Узбекистан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2663" y="4061411"/>
            <a:ext cx="143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Лаосская Народно-</a:t>
            </a:r>
          </a:p>
          <a:p>
            <a:r>
              <a:rPr lang="ru-RU" sz="1200" i="1" dirty="0"/>
              <a:t>Демократическая 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5134" name="Picture 14" descr="Картинки по запросу республика лаос фла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3" y="4098627"/>
            <a:ext cx="929428" cy="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D:\ЦЕНТР ЭКСПОРТА\2017\Участие мероприятиях других\Совещание 16.11.2017 экспортн совет\Флаги стран\Kita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64" y="3452611"/>
            <a:ext cx="939113" cy="5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458403" y="3443906"/>
            <a:ext cx="128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Китайская </a:t>
            </a:r>
          </a:p>
          <a:p>
            <a:r>
              <a:rPr lang="ru-RU" sz="1200" i="1" dirty="0"/>
              <a:t>Народная 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50" name="Picture 3" descr="D:\ЦЕНТР ЭКСПОРТА\2017\Участие мероприятиях других\Совещание 16.11.2017 экспортн совет\Флаги стран\Mongol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43" y="3439075"/>
            <a:ext cx="937569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211612" y="3514475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Монголия</a:t>
            </a:r>
          </a:p>
        </p:txBody>
      </p:sp>
      <p:pic>
        <p:nvPicPr>
          <p:cNvPr id="52" name="Picture 6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69" y="2075942"/>
            <a:ext cx="924634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511499" y="2136253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Киргизия</a:t>
            </a:r>
          </a:p>
        </p:txBody>
      </p:sp>
      <p:pic>
        <p:nvPicPr>
          <p:cNvPr id="1030" name="Picture 6" descr="Картинки по запросу &quot;флаг германии&quot;">
            <a:extLst>
              <a:ext uri="{FF2B5EF4-FFF2-40B4-BE49-F238E27FC236}">
                <a16:creationId xmlns:a16="http://schemas.microsoft.com/office/drawing/2014/main" id="{0BF4A4A3-DB8B-48BA-BA0C-5B8F64D6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98" y="4787329"/>
            <a:ext cx="932769" cy="6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137A23E-990B-4FE1-AD1F-286B256705C2}"/>
              </a:ext>
            </a:extLst>
          </p:cNvPr>
          <p:cNvSpPr txBox="1"/>
          <p:nvPr/>
        </p:nvSpPr>
        <p:spPr>
          <a:xfrm>
            <a:off x="6204305" y="4783943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Федеративная</a:t>
            </a:r>
          </a:p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Германия</a:t>
            </a:r>
          </a:p>
        </p:txBody>
      </p:sp>
      <p:pic>
        <p:nvPicPr>
          <p:cNvPr id="1038" name="Picture 14" descr="Картинки по запросу &quot;флаг армении&quot;">
            <a:extLst>
              <a:ext uri="{FF2B5EF4-FFF2-40B4-BE49-F238E27FC236}">
                <a16:creationId xmlns:a16="http://schemas.microsoft.com/office/drawing/2014/main" id="{9AB31A83-ABE2-456D-B785-8DB196CF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3" y="2741104"/>
            <a:ext cx="941547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132A88A-6572-4273-B38B-CE847BBDD8D3}"/>
              </a:ext>
            </a:extLst>
          </p:cNvPr>
          <p:cNvSpPr txBox="1"/>
          <p:nvPr/>
        </p:nvSpPr>
        <p:spPr>
          <a:xfrm>
            <a:off x="1885810" y="2791927"/>
            <a:ext cx="93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</a:t>
            </a:r>
          </a:p>
          <a:p>
            <a:r>
              <a:rPr lang="ru-RU" sz="1200" i="1" dirty="0"/>
              <a:t>Армения</a:t>
            </a: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39F1CF81-28A3-41D2-A71E-83F7687481AE}"/>
              </a:ext>
            </a:extLst>
          </p:cNvPr>
          <p:cNvSpPr txBox="1">
            <a:spLocks/>
          </p:cNvSpPr>
          <p:nvPr/>
        </p:nvSpPr>
        <p:spPr>
          <a:xfrm>
            <a:off x="2121078" y="519944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ЦПЭ НСО 2019 года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E17186A2-96C3-43F8-9507-AB196277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99F7D3C-1BAA-4EA5-94D3-64374B3FB3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pic>
        <p:nvPicPr>
          <p:cNvPr id="48" name="Picture 12" descr="Похожее изображение">
            <a:extLst>
              <a:ext uri="{FF2B5EF4-FFF2-40B4-BE49-F238E27FC236}">
                <a16:creationId xmlns:a16="http://schemas.microsoft.com/office/drawing/2014/main" id="{A21ED284-91D2-4111-AD89-2FAEC07A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91" y="2075942"/>
            <a:ext cx="935322" cy="6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DDA1080-6541-468B-9D11-0647A61259BB}"/>
              </a:ext>
            </a:extLst>
          </p:cNvPr>
          <p:cNvSpPr txBox="1"/>
          <p:nvPr/>
        </p:nvSpPr>
        <p:spPr>
          <a:xfrm>
            <a:off x="4293557" y="2121661"/>
            <a:ext cx="93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</a:t>
            </a:r>
          </a:p>
          <a:p>
            <a:r>
              <a:rPr lang="ru-RU" sz="1200" i="1" dirty="0"/>
              <a:t>Беларусь</a:t>
            </a:r>
          </a:p>
        </p:txBody>
      </p:sp>
      <p:pic>
        <p:nvPicPr>
          <p:cNvPr id="2050" name="Picture 2" descr="Картинки по запросу &quot;флаг испании&quot;">
            <a:extLst>
              <a:ext uri="{FF2B5EF4-FFF2-40B4-BE49-F238E27FC236}">
                <a16:creationId xmlns:a16="http://schemas.microsoft.com/office/drawing/2014/main" id="{B9B210CE-6B02-47A8-AF7B-B60F4D49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05" y="4788657"/>
            <a:ext cx="932769" cy="6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A4BF44F-A5C5-428B-8763-C4F726F61FED}"/>
              </a:ext>
            </a:extLst>
          </p:cNvPr>
          <p:cNvSpPr txBox="1"/>
          <p:nvPr/>
        </p:nvSpPr>
        <p:spPr>
          <a:xfrm>
            <a:off x="8563527" y="4863648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Королевство </a:t>
            </a:r>
          </a:p>
          <a:p>
            <a:r>
              <a:rPr lang="ru-RU" sz="1200" i="1" dirty="0"/>
              <a:t>Испания</a:t>
            </a:r>
          </a:p>
        </p:txBody>
      </p:sp>
      <p:pic>
        <p:nvPicPr>
          <p:cNvPr id="2052" name="Picture 4" descr="Картинки по запросу &quot;флаг франции&quot;">
            <a:extLst>
              <a:ext uri="{FF2B5EF4-FFF2-40B4-BE49-F238E27FC236}">
                <a16:creationId xmlns:a16="http://schemas.microsoft.com/office/drawing/2014/main" id="{822C795E-7652-4A73-A659-73987D4B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70" y="4783943"/>
            <a:ext cx="937569" cy="6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8ED88BF-DABB-476F-9F11-99B15DEA76B6}"/>
              </a:ext>
            </a:extLst>
          </p:cNvPr>
          <p:cNvSpPr txBox="1"/>
          <p:nvPr/>
        </p:nvSpPr>
        <p:spPr>
          <a:xfrm>
            <a:off x="4187249" y="4833891"/>
            <a:ext cx="103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Французская</a:t>
            </a:r>
          </a:p>
          <a:p>
            <a:r>
              <a:rPr lang="ru-RU" sz="1200" i="1" dirty="0"/>
              <a:t>Республика </a:t>
            </a:r>
          </a:p>
        </p:txBody>
      </p:sp>
      <p:pic>
        <p:nvPicPr>
          <p:cNvPr id="2054" name="Picture 6" descr="Картинки по запросу &quot;флаг бельгии&quot;">
            <a:extLst>
              <a:ext uri="{FF2B5EF4-FFF2-40B4-BE49-F238E27FC236}">
                <a16:creationId xmlns:a16="http://schemas.microsoft.com/office/drawing/2014/main" id="{0BFF34B7-3D0B-46C2-8CC2-DD697090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231" y="4130104"/>
            <a:ext cx="935488" cy="6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E4AADF1-3926-402E-8D2C-16D616D74883}"/>
              </a:ext>
            </a:extLst>
          </p:cNvPr>
          <p:cNvSpPr txBox="1"/>
          <p:nvPr/>
        </p:nvSpPr>
        <p:spPr>
          <a:xfrm>
            <a:off x="10531433" y="4232735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Королевство </a:t>
            </a:r>
          </a:p>
          <a:p>
            <a:r>
              <a:rPr lang="ru-RU" sz="1200" i="1" dirty="0"/>
              <a:t>Бельгия</a:t>
            </a:r>
          </a:p>
        </p:txBody>
      </p:sp>
    </p:spTree>
    <p:extLst>
      <p:ext uri="{BB962C8B-B14F-4D97-AF65-F5344CB8AC3E}">
        <p14:creationId xmlns:p14="http://schemas.microsoft.com/office/powerpoint/2010/main" val="167436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34CB8F-536F-45B8-8235-918602D2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AA0ABC-A80B-4A9A-8194-F4C7634FF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581BD28-6C12-4EF1-A17F-02993852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B86CCD-B283-4939-9427-37A8A99CB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A1C101-87F4-402E-9E77-657EA0F8F55B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1331A6-ABDE-4E2E-8854-D52389658D50}"/>
              </a:ext>
            </a:extLst>
          </p:cNvPr>
          <p:cNvSpPr/>
          <p:nvPr/>
        </p:nvSpPr>
        <p:spPr>
          <a:xfrm>
            <a:off x="2142713" y="999764"/>
            <a:ext cx="838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 Акселерационной программы «Экспортный форсаж»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со «Школой экспорта РЭЦ»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FD7606F-89C0-48B6-A4EC-F7804B6E628E}"/>
              </a:ext>
            </a:extLst>
          </p:cNvPr>
          <p:cNvSpPr txBox="1">
            <a:spLocks/>
          </p:cNvSpPr>
          <p:nvPr/>
        </p:nvSpPr>
        <p:spPr>
          <a:xfrm>
            <a:off x="2121078" y="519944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ЦПЭ НСО 2019 года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BD82CC-E7B6-49F2-BA36-E660DA58C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846" y="2040422"/>
            <a:ext cx="8752514" cy="35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34CB8F-536F-45B8-8235-918602D2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AA0ABC-A80B-4A9A-8194-F4C7634FF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581BD28-6C12-4EF1-A17F-02993852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B86CCD-B283-4939-9427-37A8A99CB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A1C101-87F4-402E-9E77-657EA0F8F55B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1331A6-ABDE-4E2E-8854-D52389658D50}"/>
              </a:ext>
            </a:extLst>
          </p:cNvPr>
          <p:cNvSpPr/>
          <p:nvPr/>
        </p:nvSpPr>
        <p:spPr>
          <a:xfrm>
            <a:off x="2142713" y="999764"/>
            <a:ext cx="838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 Акселерационной программы «Формула сибирского экспорта»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Центра поддержки экспорта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FD7606F-89C0-48B6-A4EC-F7804B6E628E}"/>
              </a:ext>
            </a:extLst>
          </p:cNvPr>
          <p:cNvSpPr txBox="1">
            <a:spLocks/>
          </p:cNvSpPr>
          <p:nvPr/>
        </p:nvSpPr>
        <p:spPr>
          <a:xfrm>
            <a:off x="2121078" y="519944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ЦПЭ НСО 2019 года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726618-A63E-4F35-A1F1-3FE4A9136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784" y="2800855"/>
            <a:ext cx="2925537" cy="1814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B4D42F-2E52-460E-8DE6-71438DB9F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19" y="2593396"/>
            <a:ext cx="3007597" cy="9057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BDE249-069B-4FCD-B999-D8A616F2B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662" y="1845635"/>
            <a:ext cx="2417869" cy="7526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44365A-8BB9-4E38-882C-803AD62E5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3389" y="2619809"/>
            <a:ext cx="3714276" cy="8055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610F9-961C-42DA-997F-1DCE024A0A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020" y="3927203"/>
            <a:ext cx="3757981" cy="6138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B93191-C663-453F-B6C7-B9CE59BD36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4504" y="3946400"/>
            <a:ext cx="3675890" cy="5444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7A7EBC-A9E1-4FDE-849F-2DB5BE8245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5662" y="4905376"/>
            <a:ext cx="3970645" cy="8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0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17A403-9047-4B65-8330-A6A7276A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48C7BA-C9D0-40F2-A67A-6B1DFCB04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871848-88BB-461B-A552-DEABCE1AC7F1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63" y="1851672"/>
            <a:ext cx="4104425" cy="30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00987" y="1276988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D3F676B-676C-469A-8B68-5739678E97B3}"/>
              </a:ext>
            </a:extLst>
          </p:cNvPr>
          <p:cNvSpPr txBox="1">
            <a:spLocks/>
          </p:cNvSpPr>
          <p:nvPr/>
        </p:nvSpPr>
        <p:spPr>
          <a:xfrm>
            <a:off x="2121078" y="519944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ЦПЭ НСО 2019 года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78AAB42-405D-46B9-835D-A7C6D440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D17CDC-03FB-4ACB-8129-75A3A7980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0EDDFF-4EF3-4BF6-90A5-6A200FC026F6}"/>
              </a:ext>
            </a:extLst>
          </p:cNvPr>
          <p:cNvSpPr txBox="1"/>
          <p:nvPr/>
        </p:nvSpPr>
        <p:spPr>
          <a:xfrm>
            <a:off x="3153339" y="1803021"/>
            <a:ext cx="292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83357"/>
                </a:solidFill>
              </a:rPr>
              <a:t>компаний получили </a:t>
            </a:r>
          </a:p>
          <a:p>
            <a:pPr algn="ctr"/>
            <a:r>
              <a:rPr lang="ru-RU" sz="2400" b="1" dirty="0">
                <a:solidFill>
                  <a:srgbClr val="183357"/>
                </a:solidFill>
              </a:rPr>
              <a:t>услуги ЦПЭ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78F352-78E0-4FBC-A856-A605B7C41ED5}"/>
              </a:ext>
            </a:extLst>
          </p:cNvPr>
          <p:cNvSpPr txBox="1"/>
          <p:nvPr/>
        </p:nvSpPr>
        <p:spPr>
          <a:xfrm>
            <a:off x="6570950" y="2806036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AA6B42-8B65-4EF9-B90F-447970A7C388}"/>
              </a:ext>
            </a:extLst>
          </p:cNvPr>
          <p:cNvSpPr txBox="1"/>
          <p:nvPr/>
        </p:nvSpPr>
        <p:spPr>
          <a:xfrm>
            <a:off x="5499568" y="3437471"/>
            <a:ext cx="320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83357"/>
                </a:solidFill>
              </a:rPr>
              <a:t>компаний заключили </a:t>
            </a:r>
          </a:p>
          <a:p>
            <a:pPr algn="ctr"/>
            <a:r>
              <a:rPr lang="ru-RU" sz="2400" b="1" dirty="0">
                <a:solidFill>
                  <a:srgbClr val="183357"/>
                </a:solidFill>
              </a:rPr>
              <a:t>контракты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F40BD0-20F5-4182-A247-153ED6A2FDB0}"/>
              </a:ext>
            </a:extLst>
          </p:cNvPr>
          <p:cNvSpPr txBox="1"/>
          <p:nvPr/>
        </p:nvSpPr>
        <p:spPr>
          <a:xfrm>
            <a:off x="4127497" y="4411776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B578D1-E919-4EAD-A597-5AED3448A05A}"/>
              </a:ext>
            </a:extLst>
          </p:cNvPr>
          <p:cNvSpPr txBox="1"/>
          <p:nvPr/>
        </p:nvSpPr>
        <p:spPr>
          <a:xfrm>
            <a:off x="3725637" y="5013238"/>
            <a:ext cx="188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83357"/>
                </a:solidFill>
              </a:rPr>
              <a:t>контрактов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B86C61-69DE-41E0-9D8E-F4D3C5A8F9B4}"/>
              </a:ext>
            </a:extLst>
          </p:cNvPr>
          <p:cNvSpPr txBox="1"/>
          <p:nvPr/>
        </p:nvSpPr>
        <p:spPr>
          <a:xfrm>
            <a:off x="484216" y="2733512"/>
            <a:ext cx="2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13,77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дол. США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C32DF6-022C-49E9-A3DC-222C00E2E91A}"/>
              </a:ext>
            </a:extLst>
          </p:cNvPr>
          <p:cNvSpPr txBox="1"/>
          <p:nvPr/>
        </p:nvSpPr>
        <p:spPr>
          <a:xfrm>
            <a:off x="380468" y="3580779"/>
            <a:ext cx="3358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83357"/>
                </a:solidFill>
              </a:rPr>
              <a:t>объем поддержанного экспорта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0DCB089-FD8F-45EE-9ED5-4034DCA387BF}"/>
              </a:ext>
            </a:extLst>
          </p:cNvPr>
          <p:cNvSpPr/>
          <p:nvPr/>
        </p:nvSpPr>
        <p:spPr>
          <a:xfrm rot="2861406">
            <a:off x="6030743" y="2346184"/>
            <a:ext cx="702305" cy="478785"/>
          </a:xfrm>
          <a:prstGeom prst="rightArrow">
            <a:avLst/>
          </a:prstGeom>
          <a:solidFill>
            <a:srgbClr val="183357"/>
          </a:solidFill>
          <a:ln>
            <a:solidFill>
              <a:srgbClr val="183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21C96405-62F9-414E-A69B-6571C06EC35A}"/>
              </a:ext>
            </a:extLst>
          </p:cNvPr>
          <p:cNvSpPr/>
          <p:nvPr/>
        </p:nvSpPr>
        <p:spPr>
          <a:xfrm rot="8469498">
            <a:off x="5891227" y="4530525"/>
            <a:ext cx="702305" cy="478785"/>
          </a:xfrm>
          <a:prstGeom prst="rightArrow">
            <a:avLst/>
          </a:prstGeom>
          <a:solidFill>
            <a:srgbClr val="183357"/>
          </a:solidFill>
          <a:ln>
            <a:solidFill>
              <a:srgbClr val="183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E298C5E0-CEDE-4FF9-AE35-593B2DB2EE46}"/>
              </a:ext>
            </a:extLst>
          </p:cNvPr>
          <p:cNvSpPr/>
          <p:nvPr/>
        </p:nvSpPr>
        <p:spPr>
          <a:xfrm rot="12896622">
            <a:off x="2802186" y="4530526"/>
            <a:ext cx="702305" cy="478785"/>
          </a:xfrm>
          <a:prstGeom prst="rightArrow">
            <a:avLst/>
          </a:prstGeom>
          <a:solidFill>
            <a:srgbClr val="183357"/>
          </a:solidFill>
          <a:ln>
            <a:solidFill>
              <a:srgbClr val="183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E50E0867-4F54-4E80-89B5-672BC1EAD0FB}"/>
              </a:ext>
            </a:extLst>
          </p:cNvPr>
          <p:cNvSpPr/>
          <p:nvPr/>
        </p:nvSpPr>
        <p:spPr>
          <a:xfrm rot="19296262">
            <a:off x="2590942" y="2310449"/>
            <a:ext cx="702305" cy="478785"/>
          </a:xfrm>
          <a:prstGeom prst="rightArrow">
            <a:avLst/>
          </a:prstGeom>
          <a:solidFill>
            <a:srgbClr val="183357"/>
          </a:solidFill>
          <a:ln>
            <a:solidFill>
              <a:srgbClr val="183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6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40F9202-5315-41E5-A307-F14BDF08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0585E9-2BB2-4AAC-9914-8341799B2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00349C7F-BBF2-47B0-BC7A-E79BCAF7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DC77CD1-2BE7-45F8-8BD0-CE0D11781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34973A-78C2-4C8F-AF42-14D8E012456F}"/>
              </a:ext>
            </a:extLst>
          </p:cNvPr>
          <p:cNvSpPr txBox="1">
            <a:spLocks/>
          </p:cNvSpPr>
          <p:nvPr/>
        </p:nvSpPr>
        <p:spPr>
          <a:xfrm>
            <a:off x="1702812" y="434321"/>
            <a:ext cx="864687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sz="70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</a:t>
            </a:r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ЦПЭ на 2020 год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023E86-3CA4-43D7-B8BB-A58D05796988}"/>
              </a:ext>
            </a:extLst>
          </p:cNvPr>
          <p:cNvSpPr/>
          <p:nvPr/>
        </p:nvSpPr>
        <p:spPr>
          <a:xfrm>
            <a:off x="2758409" y="939856"/>
            <a:ext cx="7573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бизнес-миссии предприятий Новосибирской области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1EACCC-2078-41AD-BF91-DEC234A25BFC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pic>
        <p:nvPicPr>
          <p:cNvPr id="51" name="Picture 2" descr="D:\ЦЕНТР ЭКСПОРТА\2017\Участие мероприятиях других\Совещание 16.11.2017 экспортн совет\Флаги стран\uzbekistan.jpg">
            <a:extLst>
              <a:ext uri="{FF2B5EF4-FFF2-40B4-BE49-F238E27FC236}">
                <a16:creationId xmlns:a16="http://schemas.microsoft.com/office/drawing/2014/main" id="{81929405-9E48-44A0-A25C-191A967C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27" y="1595954"/>
            <a:ext cx="932769" cy="6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E469C07-406B-4814-9CC6-F5E19CFBD0AB}"/>
              </a:ext>
            </a:extLst>
          </p:cNvPr>
          <p:cNvSpPr txBox="1"/>
          <p:nvPr/>
        </p:nvSpPr>
        <p:spPr>
          <a:xfrm>
            <a:off x="2621932" y="1677846"/>
            <a:ext cx="9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Узбекистан</a:t>
            </a:r>
          </a:p>
        </p:txBody>
      </p:sp>
      <p:pic>
        <p:nvPicPr>
          <p:cNvPr id="55" name="Picture 4" descr="D:\ЦЕНТР ЭКСПОРТА\2017\Участие мероприятиях других\Совещание 16.11.2017 экспортн совет\Флаги стран\vetnam-1.jpg">
            <a:extLst>
              <a:ext uri="{FF2B5EF4-FFF2-40B4-BE49-F238E27FC236}">
                <a16:creationId xmlns:a16="http://schemas.microsoft.com/office/drawing/2014/main" id="{C98AE914-69A2-419F-82AC-B49B766B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26" y="1592409"/>
            <a:ext cx="924634" cy="6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4A2CE4-3BD6-4EC2-83F2-4004CCECA5D0}"/>
              </a:ext>
            </a:extLst>
          </p:cNvPr>
          <p:cNvSpPr txBox="1"/>
          <p:nvPr/>
        </p:nvSpPr>
        <p:spPr>
          <a:xfrm>
            <a:off x="4904498" y="1617453"/>
            <a:ext cx="1586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Социалистическая</a:t>
            </a:r>
          </a:p>
          <a:p>
            <a:r>
              <a:rPr lang="ru-RU" sz="1200" i="1" dirty="0"/>
              <a:t>Республика Вьетнам</a:t>
            </a:r>
          </a:p>
        </p:txBody>
      </p:sp>
      <p:pic>
        <p:nvPicPr>
          <p:cNvPr id="57" name="Picture 12" descr="Похожее изображение">
            <a:extLst>
              <a:ext uri="{FF2B5EF4-FFF2-40B4-BE49-F238E27FC236}">
                <a16:creationId xmlns:a16="http://schemas.microsoft.com/office/drawing/2014/main" id="{F549EDD0-A3F5-4F34-85E7-F9B9B495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83" y="1599845"/>
            <a:ext cx="935322" cy="6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E7F7C1D-B0C1-4FFD-8426-7F13EFA4A6E8}"/>
              </a:ext>
            </a:extLst>
          </p:cNvPr>
          <p:cNvSpPr txBox="1"/>
          <p:nvPr/>
        </p:nvSpPr>
        <p:spPr>
          <a:xfrm>
            <a:off x="7507904" y="1622765"/>
            <a:ext cx="93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</a:t>
            </a:r>
          </a:p>
          <a:p>
            <a:r>
              <a:rPr lang="ru-RU" sz="1200" i="1" dirty="0"/>
              <a:t>Беларусь</a:t>
            </a:r>
          </a:p>
        </p:txBody>
      </p:sp>
      <p:pic>
        <p:nvPicPr>
          <p:cNvPr id="3074" name="Picture 2" descr="Картинки по запросу &quot;флаг словакии&quot;">
            <a:extLst>
              <a:ext uri="{FF2B5EF4-FFF2-40B4-BE49-F238E27FC236}">
                <a16:creationId xmlns:a16="http://schemas.microsoft.com/office/drawing/2014/main" id="{57EB300A-CED5-43DD-A013-248B55F1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47" y="1592409"/>
            <a:ext cx="948523" cy="6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34826C0-3B5A-4DE0-B219-A7B93ED19311}"/>
              </a:ext>
            </a:extLst>
          </p:cNvPr>
          <p:cNvSpPr txBox="1"/>
          <p:nvPr/>
        </p:nvSpPr>
        <p:spPr>
          <a:xfrm>
            <a:off x="9903989" y="1671260"/>
            <a:ext cx="93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Словацкая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65" name="Picture 10" descr="Картинки по запросу &quot;флаг италии&quot;">
            <a:extLst>
              <a:ext uri="{FF2B5EF4-FFF2-40B4-BE49-F238E27FC236}">
                <a16:creationId xmlns:a16="http://schemas.microsoft.com/office/drawing/2014/main" id="{E31BE86C-5F09-477D-9A78-D02487F6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27" y="2760483"/>
            <a:ext cx="940156" cy="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F4B75FC-79F5-481B-844F-6019EB57BBC0}"/>
              </a:ext>
            </a:extLst>
          </p:cNvPr>
          <p:cNvSpPr txBox="1"/>
          <p:nvPr/>
        </p:nvSpPr>
        <p:spPr>
          <a:xfrm>
            <a:off x="2569097" y="2841820"/>
            <a:ext cx="10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Итальянская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67" name="Picture 8" descr="Картинки по запросу &quot;флаг японии&quot;">
            <a:extLst>
              <a:ext uri="{FF2B5EF4-FFF2-40B4-BE49-F238E27FC236}">
                <a16:creationId xmlns:a16="http://schemas.microsoft.com/office/drawing/2014/main" id="{AD2E6063-A70B-49B2-B215-D4159CE6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26" y="2760483"/>
            <a:ext cx="932769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FB5035F-5069-4D6F-A11D-E2E616823E03}"/>
              </a:ext>
            </a:extLst>
          </p:cNvPr>
          <p:cNvSpPr txBox="1"/>
          <p:nvPr/>
        </p:nvSpPr>
        <p:spPr>
          <a:xfrm>
            <a:off x="4968732" y="2919079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Япония</a:t>
            </a:r>
          </a:p>
        </p:txBody>
      </p:sp>
      <p:pic>
        <p:nvPicPr>
          <p:cNvPr id="69" name="Picture 4" descr="Картинки по запросу &quot;флаг индия&quot;">
            <a:extLst>
              <a:ext uri="{FF2B5EF4-FFF2-40B4-BE49-F238E27FC236}">
                <a16:creationId xmlns:a16="http://schemas.microsoft.com/office/drawing/2014/main" id="{66D1EE53-0436-4A03-9393-A6A6559E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83" y="2760483"/>
            <a:ext cx="937569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387902A-C34B-4E36-B1A3-6680A70A71DA}"/>
              </a:ext>
            </a:extLst>
          </p:cNvPr>
          <p:cNvSpPr txBox="1"/>
          <p:nvPr/>
        </p:nvSpPr>
        <p:spPr>
          <a:xfrm>
            <a:off x="7516871" y="2845558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Индия</a:t>
            </a:r>
          </a:p>
        </p:txBody>
      </p:sp>
      <p:pic>
        <p:nvPicPr>
          <p:cNvPr id="71" name="Picture 2" descr="Картинки по запросу &quot;флаг хорватия&quot;">
            <a:extLst>
              <a:ext uri="{FF2B5EF4-FFF2-40B4-BE49-F238E27FC236}">
                <a16:creationId xmlns:a16="http://schemas.microsoft.com/office/drawing/2014/main" id="{07DF4855-F9BC-48AB-AC5F-1D063BDE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47" y="2764160"/>
            <a:ext cx="935488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7C3B053-EB7E-4DB2-AAEF-6D18A6E8034D}"/>
              </a:ext>
            </a:extLst>
          </p:cNvPr>
          <p:cNvSpPr txBox="1"/>
          <p:nvPr/>
        </p:nvSpPr>
        <p:spPr>
          <a:xfrm>
            <a:off x="9886473" y="2838887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Хорватия</a:t>
            </a:r>
          </a:p>
        </p:txBody>
      </p:sp>
      <p:pic>
        <p:nvPicPr>
          <p:cNvPr id="73" name="Picture 4" descr="ÐÐ°ÑÑÐ¸Ð½ÐºÐ¸ Ð¿Ð¾ Ð·Ð°Ð¿ÑÐ¾ÑÑ ÐºÐ°Ð¼Ð±Ð¾Ð´Ð¶Ð° ÑÐ»Ð°Ð³">
            <a:extLst>
              <a:ext uri="{FF2B5EF4-FFF2-40B4-BE49-F238E27FC236}">
                <a16:creationId xmlns:a16="http://schemas.microsoft.com/office/drawing/2014/main" id="{C265B251-6CC8-4D6C-8DD1-7E9F5CBD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70" y="3932233"/>
            <a:ext cx="939113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7F514EF-ED7A-4F9C-A87F-80F6E0A005D6}"/>
              </a:ext>
            </a:extLst>
          </p:cNvPr>
          <p:cNvSpPr txBox="1"/>
          <p:nvPr/>
        </p:nvSpPr>
        <p:spPr>
          <a:xfrm>
            <a:off x="2564443" y="3966376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Королевство </a:t>
            </a:r>
          </a:p>
          <a:p>
            <a:r>
              <a:rPr lang="ru-RU" sz="1200" i="1" dirty="0"/>
              <a:t>Камбоджа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4A76350-381B-4131-8471-038D431F6BDD}"/>
              </a:ext>
            </a:extLst>
          </p:cNvPr>
          <p:cNvSpPr txBox="1"/>
          <p:nvPr/>
        </p:nvSpPr>
        <p:spPr>
          <a:xfrm>
            <a:off x="4930655" y="3906083"/>
            <a:ext cx="143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Лаосская Народно-</a:t>
            </a:r>
          </a:p>
          <a:p>
            <a:r>
              <a:rPr lang="ru-RU" sz="1200" i="1" dirty="0"/>
              <a:t>Демократическая 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76" name="Picture 14" descr="Картинки по запросу республика лаос флаг">
            <a:extLst>
              <a:ext uri="{FF2B5EF4-FFF2-40B4-BE49-F238E27FC236}">
                <a16:creationId xmlns:a16="http://schemas.microsoft.com/office/drawing/2014/main" id="{D61C714E-C6F6-419D-BE11-0BED91F40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32" y="3943299"/>
            <a:ext cx="929428" cy="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2" descr="Картинки по запросу республика сингапур флаг">
            <a:extLst>
              <a:ext uri="{FF2B5EF4-FFF2-40B4-BE49-F238E27FC236}">
                <a16:creationId xmlns:a16="http://schemas.microsoft.com/office/drawing/2014/main" id="{316EB2DE-9AE7-49A9-819A-2625D0E3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36" y="3966376"/>
            <a:ext cx="937569" cy="5976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D72390B2-13F6-4447-B090-B9001437BDAF}"/>
              </a:ext>
            </a:extLst>
          </p:cNvPr>
          <p:cNvSpPr txBox="1"/>
          <p:nvPr/>
        </p:nvSpPr>
        <p:spPr>
          <a:xfrm>
            <a:off x="7508345" y="4027876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Сингапур</a:t>
            </a:r>
          </a:p>
        </p:txBody>
      </p:sp>
      <p:pic>
        <p:nvPicPr>
          <p:cNvPr id="79" name="Picture 6" descr="ÐÐ°ÑÑÐ¸Ð½ÐºÐ¸ Ð¿Ð¾ Ð·Ð°Ð¿ÑÐ¾ÑÑ Ð¼ÑÑÐ½Ð¼Ð° ÑÐ»Ð°Ð³">
            <a:extLst>
              <a:ext uri="{FF2B5EF4-FFF2-40B4-BE49-F238E27FC236}">
                <a16:creationId xmlns:a16="http://schemas.microsoft.com/office/drawing/2014/main" id="{818CBC55-F24B-43AD-BEEB-0EB871C8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22" y="3943299"/>
            <a:ext cx="939113" cy="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2A3CF5B-3245-4E49-BD18-737C2F2C14B8}"/>
              </a:ext>
            </a:extLst>
          </p:cNvPr>
          <p:cNvSpPr txBox="1"/>
          <p:nvPr/>
        </p:nvSpPr>
        <p:spPr>
          <a:xfrm>
            <a:off x="9839935" y="3997650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Союз Мьянма</a:t>
            </a:r>
          </a:p>
        </p:txBody>
      </p:sp>
      <p:pic>
        <p:nvPicPr>
          <p:cNvPr id="81" name="Picture 5" descr="D:\ЦЕНТР ЭКСПОРТА\2017\Участие мероприятиях других\Совещание 16.11.2017 экспортн совет\Флаги стран\Kitay.jpg">
            <a:extLst>
              <a:ext uri="{FF2B5EF4-FFF2-40B4-BE49-F238E27FC236}">
                <a16:creationId xmlns:a16="http://schemas.microsoft.com/office/drawing/2014/main" id="{723905E6-81DD-43F5-BC15-AAA4CECB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0" y="5021072"/>
            <a:ext cx="939113" cy="5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B406CAFA-4940-4193-BF0F-398DCA38F430}"/>
              </a:ext>
            </a:extLst>
          </p:cNvPr>
          <p:cNvSpPr txBox="1"/>
          <p:nvPr/>
        </p:nvSpPr>
        <p:spPr>
          <a:xfrm>
            <a:off x="1728359" y="5012367"/>
            <a:ext cx="128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Китайская </a:t>
            </a:r>
          </a:p>
          <a:p>
            <a:r>
              <a:rPr lang="ru-RU" sz="1200" i="1" dirty="0"/>
              <a:t>Народная 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83" name="Picture 14" descr="Картинки по запросу &quot;флаг армении&quot;">
            <a:extLst>
              <a:ext uri="{FF2B5EF4-FFF2-40B4-BE49-F238E27FC236}">
                <a16:creationId xmlns:a16="http://schemas.microsoft.com/office/drawing/2014/main" id="{37AEBD8C-75D2-4EAC-81A4-8A2DE85F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72" y="5012367"/>
            <a:ext cx="941547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82085EA-D293-4ABA-8FD3-2FB737BE45AC}"/>
              </a:ext>
            </a:extLst>
          </p:cNvPr>
          <p:cNvSpPr txBox="1"/>
          <p:nvPr/>
        </p:nvSpPr>
        <p:spPr>
          <a:xfrm>
            <a:off x="4171519" y="5063190"/>
            <a:ext cx="93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</a:t>
            </a:r>
          </a:p>
          <a:p>
            <a:r>
              <a:rPr lang="ru-RU" sz="1200" i="1" dirty="0"/>
              <a:t>Армения</a:t>
            </a:r>
          </a:p>
        </p:txBody>
      </p:sp>
      <p:pic>
        <p:nvPicPr>
          <p:cNvPr id="85" name="Picture 6" descr="Картинки по запросу &quot;флаг германии&quot;">
            <a:extLst>
              <a:ext uri="{FF2B5EF4-FFF2-40B4-BE49-F238E27FC236}">
                <a16:creationId xmlns:a16="http://schemas.microsoft.com/office/drawing/2014/main" id="{BD9E94C6-93A0-41CB-8410-2CEC4AB1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55" y="5013614"/>
            <a:ext cx="932769" cy="6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4D7BE32-B38E-41DD-AB59-77352DE0E51E}"/>
              </a:ext>
            </a:extLst>
          </p:cNvPr>
          <p:cNvSpPr txBox="1"/>
          <p:nvPr/>
        </p:nvSpPr>
        <p:spPr>
          <a:xfrm>
            <a:off x="6428762" y="501022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Федеративная</a:t>
            </a:r>
          </a:p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Германия</a:t>
            </a:r>
          </a:p>
        </p:txBody>
      </p:sp>
      <p:pic>
        <p:nvPicPr>
          <p:cNvPr id="87" name="Picture 6" descr="Похожее изображение">
            <a:extLst>
              <a:ext uri="{FF2B5EF4-FFF2-40B4-BE49-F238E27FC236}">
                <a16:creationId xmlns:a16="http://schemas.microsoft.com/office/drawing/2014/main" id="{3766C351-F7AC-408B-A61C-83360C24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92" y="5045438"/>
            <a:ext cx="924634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8EAF97D0-01B0-416B-9FC3-A418DC6089B5}"/>
              </a:ext>
            </a:extLst>
          </p:cNvPr>
          <p:cNvSpPr txBox="1"/>
          <p:nvPr/>
        </p:nvSpPr>
        <p:spPr>
          <a:xfrm>
            <a:off x="8831722" y="5105749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Киргизия</a:t>
            </a:r>
          </a:p>
        </p:txBody>
      </p:sp>
      <p:pic>
        <p:nvPicPr>
          <p:cNvPr id="89" name="Picture 9">
            <a:extLst>
              <a:ext uri="{FF2B5EF4-FFF2-40B4-BE49-F238E27FC236}">
                <a16:creationId xmlns:a16="http://schemas.microsoft.com/office/drawing/2014/main" id="{A9428244-BA9A-4859-9192-D99237F3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963" y="5039256"/>
            <a:ext cx="937569" cy="6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1CA1814E-52BA-44E1-9606-4F3CE572EF15}"/>
              </a:ext>
            </a:extLst>
          </p:cNvPr>
          <p:cNvSpPr txBox="1"/>
          <p:nvPr/>
        </p:nvSpPr>
        <p:spPr>
          <a:xfrm>
            <a:off x="10770952" y="5117074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16882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B91867-173E-4EEF-AB92-2C24CCEECBBC}"/>
              </a:ext>
            </a:extLst>
          </p:cNvPr>
          <p:cNvSpPr txBox="1">
            <a:spLocks/>
          </p:cNvSpPr>
          <p:nvPr/>
        </p:nvSpPr>
        <p:spPr>
          <a:xfrm>
            <a:off x="1702812" y="409137"/>
            <a:ext cx="864687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ЦПЭ на 2020 год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5C5755-33ED-4687-899B-674F78975C99}"/>
              </a:ext>
            </a:extLst>
          </p:cNvPr>
          <p:cNvSpPr/>
          <p:nvPr/>
        </p:nvSpPr>
        <p:spPr>
          <a:xfrm>
            <a:off x="1960344" y="1209917"/>
            <a:ext cx="838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Поездки за рубеж новосибирских предпринимателей – участие в международных выставках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C4EFCD-ADDE-4878-96F3-FF7BE853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11BB99-3D2B-4385-9E30-AC54096B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6DFB6A6-DC94-4BEE-BEF2-D0610D85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B1B7439-30E2-4078-901B-3587B5F66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BD2E4EB-487D-4792-B418-586975E3CF9A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4DAC4-9B83-4FAF-B46E-B2C40F3AF5E7}"/>
              </a:ext>
            </a:extLst>
          </p:cNvPr>
          <p:cNvSpPr txBox="1"/>
          <p:nvPr/>
        </p:nvSpPr>
        <p:spPr>
          <a:xfrm>
            <a:off x="1702969" y="2350515"/>
            <a:ext cx="2115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Монголия</a:t>
            </a:r>
          </a:p>
          <a:p>
            <a:r>
              <a:rPr lang="ru-RU" sz="1200" i="1" dirty="0"/>
              <a:t>Многоотраслевая выставка</a:t>
            </a:r>
          </a:p>
          <a:p>
            <a:r>
              <a:rPr lang="ru-RU" sz="1200" i="1" dirty="0"/>
              <a:t>«Сделано в России»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531AAE-57EA-4518-9D27-53EB6B2AB639}"/>
              </a:ext>
            </a:extLst>
          </p:cNvPr>
          <p:cNvSpPr txBox="1"/>
          <p:nvPr/>
        </p:nvSpPr>
        <p:spPr>
          <a:xfrm>
            <a:off x="1697977" y="3336287"/>
            <a:ext cx="2582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Республика Индия</a:t>
            </a:r>
          </a:p>
          <a:p>
            <a:r>
              <a:rPr lang="ru-RU" sz="1200" i="1" dirty="0"/>
              <a:t>Международная выставка органических продуктов</a:t>
            </a:r>
          </a:p>
          <a:p>
            <a:r>
              <a:rPr lang="ru-RU" sz="1200" i="1" dirty="0"/>
              <a:t>«</a:t>
            </a:r>
            <a:r>
              <a:rPr lang="en-US" sz="1200" i="1" dirty="0" err="1"/>
              <a:t>BioFach</a:t>
            </a:r>
            <a:r>
              <a:rPr lang="en-US" sz="1200" i="1" dirty="0"/>
              <a:t> India </a:t>
            </a:r>
            <a:r>
              <a:rPr lang="ru-RU" sz="1200" i="1" dirty="0"/>
              <a:t>2020»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0962AE-4F6F-410E-B206-CEE608CF1149}"/>
              </a:ext>
            </a:extLst>
          </p:cNvPr>
          <p:cNvSpPr txBox="1"/>
          <p:nvPr/>
        </p:nvSpPr>
        <p:spPr>
          <a:xfrm>
            <a:off x="5458835" y="2279923"/>
            <a:ext cx="246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Республика Индия</a:t>
            </a:r>
          </a:p>
          <a:p>
            <a:r>
              <a:rPr lang="ru-RU" sz="1200" i="1" dirty="0"/>
              <a:t>Международная выставка по горному делу и оборудованию</a:t>
            </a:r>
          </a:p>
          <a:p>
            <a:r>
              <a:rPr lang="ru-RU" sz="1200" i="1" dirty="0"/>
              <a:t>«</a:t>
            </a:r>
            <a:r>
              <a:rPr lang="en-US" sz="1200" i="1" dirty="0"/>
              <a:t>IMME 2020</a:t>
            </a:r>
            <a:r>
              <a:rPr lang="ru-RU" sz="1200" i="1" dirty="0"/>
              <a:t>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5A7432-D0E4-4B4A-A316-1BCE7EC79EF5}"/>
              </a:ext>
            </a:extLst>
          </p:cNvPr>
          <p:cNvSpPr txBox="1"/>
          <p:nvPr/>
        </p:nvSpPr>
        <p:spPr>
          <a:xfrm>
            <a:off x="5432579" y="3346483"/>
            <a:ext cx="231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Республика Казахстан</a:t>
            </a:r>
          </a:p>
          <a:p>
            <a:r>
              <a:rPr lang="ru-RU" sz="1200" i="1" dirty="0"/>
              <a:t>Международная выставка </a:t>
            </a:r>
          </a:p>
          <a:p>
            <a:r>
              <a:rPr lang="ru-RU" sz="1200" i="1" dirty="0"/>
              <a:t>сельского хозяйства</a:t>
            </a:r>
          </a:p>
          <a:p>
            <a:r>
              <a:rPr lang="ru-RU" sz="1200" i="1" dirty="0"/>
              <a:t>«</a:t>
            </a:r>
            <a:r>
              <a:rPr lang="en-US" sz="1200" i="1" dirty="0" err="1"/>
              <a:t>KazAgro</a:t>
            </a:r>
            <a:r>
              <a:rPr lang="en-US" sz="1200" i="1" dirty="0"/>
              <a:t> 2020</a:t>
            </a:r>
            <a:r>
              <a:rPr lang="ru-RU" sz="1200" i="1" dirty="0"/>
              <a:t>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435B3F-4D9F-4547-9B6D-75F3D59093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10" y="4502081"/>
            <a:ext cx="945642" cy="6463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95BE6D-D478-4043-A8FF-B4FC602ABBBE}"/>
              </a:ext>
            </a:extLst>
          </p:cNvPr>
          <p:cNvSpPr txBox="1"/>
          <p:nvPr/>
        </p:nvSpPr>
        <p:spPr>
          <a:xfrm>
            <a:off x="5432579" y="4518233"/>
            <a:ext cx="23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 Республика</a:t>
            </a:r>
            <a:r>
              <a:rPr lang="en-US" sz="1200" i="1" dirty="0"/>
              <a:t> </a:t>
            </a:r>
            <a:r>
              <a:rPr lang="ru-RU" sz="1200" i="1" dirty="0"/>
              <a:t>Азербайджан</a:t>
            </a:r>
          </a:p>
          <a:p>
            <a:r>
              <a:rPr lang="ru-RU" sz="1200" i="1" dirty="0"/>
              <a:t>Международная строительная выставка «</a:t>
            </a:r>
            <a:r>
              <a:rPr lang="en-US" sz="1200" i="1" dirty="0"/>
              <a:t>Baku Build</a:t>
            </a:r>
            <a:r>
              <a:rPr lang="ru-RU" sz="1200" i="1" dirty="0"/>
              <a:t>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EA4BE2-8C8A-4C22-83D6-8911DDDFA102}"/>
              </a:ext>
            </a:extLst>
          </p:cNvPr>
          <p:cNvSpPr txBox="1"/>
          <p:nvPr/>
        </p:nvSpPr>
        <p:spPr>
          <a:xfrm>
            <a:off x="9058878" y="2257960"/>
            <a:ext cx="280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Китайская Народная Республика</a:t>
            </a:r>
          </a:p>
          <a:p>
            <a:r>
              <a:rPr lang="ru-RU" sz="1200" i="1" dirty="0"/>
              <a:t>Международная выставка продуктов питания и напитков</a:t>
            </a:r>
          </a:p>
          <a:p>
            <a:r>
              <a:rPr lang="ru-RU" sz="1200" i="1" dirty="0"/>
              <a:t>«</a:t>
            </a:r>
            <a:r>
              <a:rPr lang="en-US" sz="1200" i="1" dirty="0"/>
              <a:t>31th HKTDC Food Expo 2020</a:t>
            </a:r>
            <a:r>
              <a:rPr lang="ru-RU" sz="1200" i="1" dirty="0"/>
              <a:t>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D205BC-6BC9-46E8-B8C2-5F2812627855}"/>
              </a:ext>
            </a:extLst>
          </p:cNvPr>
          <p:cNvSpPr txBox="1"/>
          <p:nvPr/>
        </p:nvSpPr>
        <p:spPr>
          <a:xfrm>
            <a:off x="9073433" y="3393330"/>
            <a:ext cx="295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Республика Узбекистан</a:t>
            </a:r>
          </a:p>
          <a:p>
            <a:r>
              <a:rPr lang="ru-RU" sz="1200" i="1" dirty="0"/>
              <a:t>Международная медицинская выставка</a:t>
            </a:r>
          </a:p>
          <a:p>
            <a:r>
              <a:rPr lang="ru-RU" sz="1200" i="1" dirty="0"/>
              <a:t>«Здравоохранение - </a:t>
            </a:r>
            <a:r>
              <a:rPr lang="en-US" sz="1200" i="1" dirty="0"/>
              <a:t>TIHE 2020</a:t>
            </a:r>
            <a:r>
              <a:rPr lang="ru-RU" sz="1200" i="1" dirty="0"/>
              <a:t>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71B009-2683-4521-872D-9A762AB79B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65" y="4502080"/>
            <a:ext cx="924635" cy="6463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DD8449-D0D0-4FB3-BF3F-2CD85F6562DA}"/>
              </a:ext>
            </a:extLst>
          </p:cNvPr>
          <p:cNvSpPr txBox="1"/>
          <p:nvPr/>
        </p:nvSpPr>
        <p:spPr>
          <a:xfrm>
            <a:off x="9015523" y="4469416"/>
            <a:ext cx="267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Республика</a:t>
            </a:r>
            <a:r>
              <a:rPr lang="en-US" sz="1200" i="1" dirty="0"/>
              <a:t> </a:t>
            </a:r>
            <a:r>
              <a:rPr lang="ru-RU" sz="1200" i="1" dirty="0"/>
              <a:t>Армения</a:t>
            </a:r>
            <a:endParaRPr lang="en-US" sz="1200" i="1" dirty="0"/>
          </a:p>
          <a:p>
            <a:r>
              <a:rPr lang="ru-RU" sz="1200" i="1" dirty="0"/>
              <a:t>Международная выставка</a:t>
            </a:r>
          </a:p>
          <a:p>
            <a:r>
              <a:rPr lang="ru-RU" sz="1200" i="1" dirty="0"/>
              <a:t>«Мир Детства </a:t>
            </a:r>
            <a:r>
              <a:rPr lang="en-US" sz="1200" i="1" dirty="0"/>
              <a:t>EXPO</a:t>
            </a:r>
            <a:r>
              <a:rPr lang="ru-RU" sz="1200" i="1" dirty="0"/>
              <a:t> 2020»</a:t>
            </a:r>
          </a:p>
        </p:txBody>
      </p:sp>
      <p:pic>
        <p:nvPicPr>
          <p:cNvPr id="30" name="Picture 3" descr="D:\ЦЕНТР ЭКСПОРТА\2017\Участие мероприятиях других\Совещание 16.11.2017 экспортн совет\Флаги стран\Mongolia.jpg">
            <a:extLst>
              <a:ext uri="{FF2B5EF4-FFF2-40B4-BE49-F238E27FC236}">
                <a16:creationId xmlns:a16="http://schemas.microsoft.com/office/drawing/2014/main" id="{8797E555-C8EF-471C-B454-C6B35C72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0" y="2362791"/>
            <a:ext cx="937569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Картинки по запросу &quot;флаг индия&quot;">
            <a:extLst>
              <a:ext uri="{FF2B5EF4-FFF2-40B4-BE49-F238E27FC236}">
                <a16:creationId xmlns:a16="http://schemas.microsoft.com/office/drawing/2014/main" id="{9DC398F5-372D-4380-8830-8ED34BE0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11" y="2349244"/>
            <a:ext cx="937569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ЦЕНТР ЭКСПОРТА\2017\Участие мероприятиях других\Совещание 16.11.2017 экспортн совет\Флаги стран\Kitay.jpg">
            <a:extLst>
              <a:ext uri="{FF2B5EF4-FFF2-40B4-BE49-F238E27FC236}">
                <a16:creationId xmlns:a16="http://schemas.microsoft.com/office/drawing/2014/main" id="{3E853E17-6031-4BE9-8565-7F2EFDEE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65" y="2350245"/>
            <a:ext cx="939113" cy="6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Картинки по запросу &quot;флаг индия&quot;">
            <a:extLst>
              <a:ext uri="{FF2B5EF4-FFF2-40B4-BE49-F238E27FC236}">
                <a16:creationId xmlns:a16="http://schemas.microsoft.com/office/drawing/2014/main" id="{92E0D57C-86AC-48D4-973F-607A8EAA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9" y="3414396"/>
            <a:ext cx="937569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8E1D0A17-1DD4-4566-A573-6F41AF78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10" y="3414396"/>
            <a:ext cx="937569" cy="65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D:\ЦЕНТР ЭКСПОРТА\2017\Участие мероприятиях других\Совещание 16.11.2017 экспортн совет\Флаги стран\uzbekistan.jpg">
            <a:extLst>
              <a:ext uri="{FF2B5EF4-FFF2-40B4-BE49-F238E27FC236}">
                <a16:creationId xmlns:a16="http://schemas.microsoft.com/office/drawing/2014/main" id="{34BB2385-F4B5-4CF0-A272-29111BD6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09" y="3408960"/>
            <a:ext cx="932769" cy="6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ЦЕНТР ЭКСПОРТА\2017\Участие мероприятиях других\Совещание 16.11.2017 экспортн совет\Флаги стран\uzbekistan.jpg">
            <a:extLst>
              <a:ext uri="{FF2B5EF4-FFF2-40B4-BE49-F238E27FC236}">
                <a16:creationId xmlns:a16="http://schemas.microsoft.com/office/drawing/2014/main" id="{322D45F1-EAEF-487A-8322-02757FA2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9" y="4502081"/>
            <a:ext cx="932769" cy="6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B892A7-01B3-41B1-85A2-D3BB24CF0D65}"/>
              </a:ext>
            </a:extLst>
          </p:cNvPr>
          <p:cNvSpPr txBox="1"/>
          <p:nvPr/>
        </p:nvSpPr>
        <p:spPr>
          <a:xfrm>
            <a:off x="1731798" y="4394538"/>
            <a:ext cx="246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Республика Узбекистан</a:t>
            </a:r>
          </a:p>
          <a:p>
            <a:r>
              <a:rPr lang="ru-RU" sz="1200" i="1" dirty="0"/>
              <a:t>Международная выставка пищевой промышленности</a:t>
            </a:r>
          </a:p>
          <a:p>
            <a:r>
              <a:rPr lang="ru-RU" sz="1200" i="1" dirty="0"/>
              <a:t>«</a:t>
            </a:r>
            <a:r>
              <a:rPr lang="en-US" sz="1200" i="1" dirty="0" err="1"/>
              <a:t>UzProdExpo</a:t>
            </a:r>
            <a:r>
              <a:rPr lang="en-US" sz="1200" i="1" dirty="0"/>
              <a:t> 2020</a:t>
            </a:r>
            <a:r>
              <a:rPr lang="ru-RU" sz="1200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670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B91867-173E-4EEF-AB92-2C24CCEECBBC}"/>
              </a:ext>
            </a:extLst>
          </p:cNvPr>
          <p:cNvSpPr txBox="1">
            <a:spLocks/>
          </p:cNvSpPr>
          <p:nvPr/>
        </p:nvSpPr>
        <p:spPr>
          <a:xfrm>
            <a:off x="1702812" y="409137"/>
            <a:ext cx="864687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ЦПЭ на 2020 год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C4EFCD-ADDE-4878-96F3-FF7BE853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11BB99-3D2B-4385-9E30-AC54096B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6DFB6A6-DC94-4BEE-BEF2-D0610D85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B1B7439-30E2-4078-901B-3587B5F66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BD2E4EB-487D-4792-B418-586975E3CF9A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pic>
        <p:nvPicPr>
          <p:cNvPr id="45" name="Picture 4" descr="D:\ЦЕНТР ЭКСПОРТА\2017\Участие мероприятиях других\Совещание 16.11.2017 экспортн совет\Флаги стран\vetnam-1.jpg">
            <a:extLst>
              <a:ext uri="{FF2B5EF4-FFF2-40B4-BE49-F238E27FC236}">
                <a16:creationId xmlns:a16="http://schemas.microsoft.com/office/drawing/2014/main" id="{C3A9B624-4443-4E10-B859-39778E10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0" y="1585629"/>
            <a:ext cx="924634" cy="6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5DA7C0B-214D-4BA9-89EA-5F5E2DF14DAE}"/>
              </a:ext>
            </a:extLst>
          </p:cNvPr>
          <p:cNvSpPr txBox="1"/>
          <p:nvPr/>
        </p:nvSpPr>
        <p:spPr>
          <a:xfrm>
            <a:off x="2907461" y="1577032"/>
            <a:ext cx="1436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Социалистическая</a:t>
            </a:r>
          </a:p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Вьетнам</a:t>
            </a:r>
          </a:p>
        </p:txBody>
      </p:sp>
      <p:pic>
        <p:nvPicPr>
          <p:cNvPr id="47" name="Picture 2" descr="D:\ЦЕНТР ЭКСПОРТА\2017\Участие мероприятиях других\Совещание 16.11.2017 экспортн совет\Флаги стран\uzbekistan.jpg">
            <a:extLst>
              <a:ext uri="{FF2B5EF4-FFF2-40B4-BE49-F238E27FC236}">
                <a16:creationId xmlns:a16="http://schemas.microsoft.com/office/drawing/2014/main" id="{AD7A5203-AEBF-4772-87C6-9E955008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84" y="3410161"/>
            <a:ext cx="932769" cy="6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F53DDD3-F22E-4B39-B435-53A4F73CB509}"/>
              </a:ext>
            </a:extLst>
          </p:cNvPr>
          <p:cNvSpPr txBox="1"/>
          <p:nvPr/>
        </p:nvSpPr>
        <p:spPr>
          <a:xfrm>
            <a:off x="5282027" y="3479646"/>
            <a:ext cx="9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Узбекистан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2CEA6A-2BA9-4E28-90F1-25902399607C}"/>
              </a:ext>
            </a:extLst>
          </p:cNvPr>
          <p:cNvSpPr txBox="1"/>
          <p:nvPr/>
        </p:nvSpPr>
        <p:spPr>
          <a:xfrm>
            <a:off x="9514320" y="2445389"/>
            <a:ext cx="143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Лаосская Народно-</a:t>
            </a:r>
          </a:p>
          <a:p>
            <a:r>
              <a:rPr lang="ru-RU" sz="1200" i="1" dirty="0"/>
              <a:t>Демократическая 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50" name="Picture 14" descr="Картинки по запросу республика лаос флаг">
            <a:extLst>
              <a:ext uri="{FF2B5EF4-FFF2-40B4-BE49-F238E27FC236}">
                <a16:creationId xmlns:a16="http://schemas.microsoft.com/office/drawing/2014/main" id="{4A8321BB-34BE-4F70-9609-F42B7B26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68" y="2474938"/>
            <a:ext cx="929428" cy="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ЦЕНТР ЭКСПОРТА\2017\Участие мероприятиях других\Совещание 16.11.2017 экспортн совет\Флаги стран\Kitay.jpg">
            <a:extLst>
              <a:ext uri="{FF2B5EF4-FFF2-40B4-BE49-F238E27FC236}">
                <a16:creationId xmlns:a16="http://schemas.microsoft.com/office/drawing/2014/main" id="{F49FD8A4-8002-480E-AE44-16F5BFBA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0" y="2485037"/>
            <a:ext cx="939113" cy="5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8A0C07-9F1A-4C81-8572-D9B6BFD6AFC8}"/>
              </a:ext>
            </a:extLst>
          </p:cNvPr>
          <p:cNvSpPr txBox="1"/>
          <p:nvPr/>
        </p:nvSpPr>
        <p:spPr>
          <a:xfrm>
            <a:off x="2982219" y="2476332"/>
            <a:ext cx="128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Китайская </a:t>
            </a:r>
          </a:p>
          <a:p>
            <a:r>
              <a:rPr lang="ru-RU" sz="1200" i="1" dirty="0"/>
              <a:t>Народная 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53" name="Picture 3" descr="D:\ЦЕНТР ЭКСПОРТА\2017\Участие мероприятиях других\Совещание 16.11.2017 экспортн совет\Флаги стран\Mongolia.jpg">
            <a:extLst>
              <a:ext uri="{FF2B5EF4-FFF2-40B4-BE49-F238E27FC236}">
                <a16:creationId xmlns:a16="http://schemas.microsoft.com/office/drawing/2014/main" id="{77577AD4-CC98-4651-853D-CA33E47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84" y="2474938"/>
            <a:ext cx="937569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C0C926C-33F0-4A2F-8117-F0DF5BE4F9A7}"/>
              </a:ext>
            </a:extLst>
          </p:cNvPr>
          <p:cNvSpPr txBox="1"/>
          <p:nvPr/>
        </p:nvSpPr>
        <p:spPr>
          <a:xfrm>
            <a:off x="5287253" y="2550338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Монголия</a:t>
            </a:r>
          </a:p>
        </p:txBody>
      </p:sp>
      <p:pic>
        <p:nvPicPr>
          <p:cNvPr id="57" name="Picture 6" descr="Картинки по запросу &quot;флаг германии&quot;">
            <a:extLst>
              <a:ext uri="{FF2B5EF4-FFF2-40B4-BE49-F238E27FC236}">
                <a16:creationId xmlns:a16="http://schemas.microsoft.com/office/drawing/2014/main" id="{49122C32-CD11-4DFD-B2BA-1EF01DA0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05" y="1561336"/>
            <a:ext cx="932769" cy="6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64FEACA-684A-40F2-8B92-D53F5B1F95B6}"/>
              </a:ext>
            </a:extLst>
          </p:cNvPr>
          <p:cNvSpPr txBox="1"/>
          <p:nvPr/>
        </p:nvSpPr>
        <p:spPr>
          <a:xfrm>
            <a:off x="5245812" y="155795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Федеративная</a:t>
            </a:r>
          </a:p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Германия</a:t>
            </a:r>
          </a:p>
        </p:txBody>
      </p:sp>
      <p:pic>
        <p:nvPicPr>
          <p:cNvPr id="70" name="Picture 10" descr="Картинки по запросу &quot;флаг италии&quot;">
            <a:extLst>
              <a:ext uri="{FF2B5EF4-FFF2-40B4-BE49-F238E27FC236}">
                <a16:creationId xmlns:a16="http://schemas.microsoft.com/office/drawing/2014/main" id="{D08217F4-A114-4406-BCCD-E7FE06FE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51" y="1567591"/>
            <a:ext cx="940156" cy="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5964C8A-68C5-4A73-B35C-A7CE3ACDB08B}"/>
              </a:ext>
            </a:extLst>
          </p:cNvPr>
          <p:cNvSpPr txBox="1"/>
          <p:nvPr/>
        </p:nvSpPr>
        <p:spPr>
          <a:xfrm>
            <a:off x="7309021" y="1648928"/>
            <a:ext cx="10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Итальянская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72" name="Picture 4" descr="ÐÐ°ÑÑÐ¸Ð½ÐºÐ¸ Ð¿Ð¾ Ð·Ð°Ð¿ÑÐ¾ÑÑ ÐºÐ°Ð¼Ð±Ð¾Ð´Ð¶Ð° ÑÐ»Ð°Ð³">
            <a:extLst>
              <a:ext uri="{FF2B5EF4-FFF2-40B4-BE49-F238E27FC236}">
                <a16:creationId xmlns:a16="http://schemas.microsoft.com/office/drawing/2014/main" id="{19B3D0C1-3380-4E68-87AC-FAB358E9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83" y="1574813"/>
            <a:ext cx="939113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6BCA203-C33E-4635-8ADC-A5740218D87E}"/>
              </a:ext>
            </a:extLst>
          </p:cNvPr>
          <p:cNvSpPr txBox="1"/>
          <p:nvPr/>
        </p:nvSpPr>
        <p:spPr>
          <a:xfrm>
            <a:off x="9529356" y="1608956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Королевство </a:t>
            </a:r>
          </a:p>
          <a:p>
            <a:r>
              <a:rPr lang="ru-RU" sz="1200" i="1" dirty="0"/>
              <a:t>Камбоджа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E006F2C-73DF-4E14-9696-026CE065893A}"/>
              </a:ext>
            </a:extLst>
          </p:cNvPr>
          <p:cNvSpPr txBox="1"/>
          <p:nvPr/>
        </p:nvSpPr>
        <p:spPr>
          <a:xfrm>
            <a:off x="2767019" y="1138533"/>
            <a:ext cx="708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иностранных делегаций на территории Новосибирской области</a:t>
            </a:r>
          </a:p>
        </p:txBody>
      </p:sp>
      <p:pic>
        <p:nvPicPr>
          <p:cNvPr id="75" name="Picture 6" descr="ÐÐ°ÑÑÐ¸Ð½ÐºÐ¸ Ð¿Ð¾ Ð·Ð°Ð¿ÑÐ¾ÑÑ Ð¼ÑÑÐ½Ð¼Ð° ÑÐ»Ð°Ð³">
            <a:extLst>
              <a:ext uri="{FF2B5EF4-FFF2-40B4-BE49-F238E27FC236}">
                <a16:creationId xmlns:a16="http://schemas.microsoft.com/office/drawing/2014/main" id="{516332B8-3590-4E36-92DA-4394F636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45" y="2474938"/>
            <a:ext cx="939113" cy="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059EE20-F337-446F-B154-BE7204AAFA9E}"/>
              </a:ext>
            </a:extLst>
          </p:cNvPr>
          <p:cNvSpPr txBox="1"/>
          <p:nvPr/>
        </p:nvSpPr>
        <p:spPr>
          <a:xfrm>
            <a:off x="7289207" y="2549184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Союз Мьянма</a:t>
            </a:r>
          </a:p>
        </p:txBody>
      </p:sp>
      <p:pic>
        <p:nvPicPr>
          <p:cNvPr id="5122" name="Picture 2" descr="Картинки по запросу &quot;флаг таиланда&quot;">
            <a:extLst>
              <a:ext uri="{FF2B5EF4-FFF2-40B4-BE49-F238E27FC236}">
                <a16:creationId xmlns:a16="http://schemas.microsoft.com/office/drawing/2014/main" id="{019D936D-1912-4CE6-84A2-B6E33FB3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07" y="3405483"/>
            <a:ext cx="934858" cy="6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0BBB6EF-BC57-4EFF-9B41-B32583259DBA}"/>
              </a:ext>
            </a:extLst>
          </p:cNvPr>
          <p:cNvSpPr txBox="1"/>
          <p:nvPr/>
        </p:nvSpPr>
        <p:spPr>
          <a:xfrm>
            <a:off x="2970914" y="3479647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Королевство </a:t>
            </a:r>
          </a:p>
          <a:p>
            <a:r>
              <a:rPr lang="ru-RU" sz="1200" i="1" dirty="0"/>
              <a:t>Таиланд</a:t>
            </a:r>
          </a:p>
        </p:txBody>
      </p:sp>
      <p:pic>
        <p:nvPicPr>
          <p:cNvPr id="78" name="Picture 8" descr="Картинки по запросу &quot;флаг японии&quot;">
            <a:extLst>
              <a:ext uri="{FF2B5EF4-FFF2-40B4-BE49-F238E27FC236}">
                <a16:creationId xmlns:a16="http://schemas.microsoft.com/office/drawing/2014/main" id="{C0456B68-8C57-4990-8318-83331A5C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68" y="3404356"/>
            <a:ext cx="932769" cy="6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6B997907-7F0F-4387-8B5F-4481404A3542}"/>
              </a:ext>
            </a:extLst>
          </p:cNvPr>
          <p:cNvSpPr txBox="1"/>
          <p:nvPr/>
        </p:nvSpPr>
        <p:spPr>
          <a:xfrm>
            <a:off x="9556130" y="3562203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Япония</a:t>
            </a:r>
          </a:p>
        </p:txBody>
      </p:sp>
      <p:pic>
        <p:nvPicPr>
          <p:cNvPr id="80" name="Picture 2" descr="Картинки по запросу &quot;флаг хорватия&quot;">
            <a:extLst>
              <a:ext uri="{FF2B5EF4-FFF2-40B4-BE49-F238E27FC236}">
                <a16:creationId xmlns:a16="http://schemas.microsoft.com/office/drawing/2014/main" id="{299EC5AF-3D76-4098-9971-5A5D321B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33" y="3404357"/>
            <a:ext cx="935488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576EDDD-33A0-4AF0-8470-D5FEBA86FED6}"/>
              </a:ext>
            </a:extLst>
          </p:cNvPr>
          <p:cNvSpPr txBox="1"/>
          <p:nvPr/>
        </p:nvSpPr>
        <p:spPr>
          <a:xfrm>
            <a:off x="7289207" y="3474429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Хорватия</a:t>
            </a:r>
          </a:p>
        </p:txBody>
      </p:sp>
      <p:pic>
        <p:nvPicPr>
          <p:cNvPr id="82" name="Picture 9">
            <a:extLst>
              <a:ext uri="{FF2B5EF4-FFF2-40B4-BE49-F238E27FC236}">
                <a16:creationId xmlns:a16="http://schemas.microsoft.com/office/drawing/2014/main" id="{A97E8B33-7542-4872-8E84-7F26C54F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89" y="5068678"/>
            <a:ext cx="937569" cy="6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DAD97B1-7653-4DE4-8BB4-E866038E0781}"/>
              </a:ext>
            </a:extLst>
          </p:cNvPr>
          <p:cNvSpPr txBox="1"/>
          <p:nvPr/>
        </p:nvSpPr>
        <p:spPr>
          <a:xfrm>
            <a:off x="7309021" y="5134667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Казахстан</a:t>
            </a:r>
          </a:p>
        </p:txBody>
      </p:sp>
      <p:pic>
        <p:nvPicPr>
          <p:cNvPr id="84" name="Picture 6" descr="Похожее изображение">
            <a:extLst>
              <a:ext uri="{FF2B5EF4-FFF2-40B4-BE49-F238E27FC236}">
                <a16:creationId xmlns:a16="http://schemas.microsoft.com/office/drawing/2014/main" id="{A82715B4-71ED-41EC-9594-CF661736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47" y="5068678"/>
            <a:ext cx="924634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1C7B441A-3C4E-4DDB-BAE5-3250D5682F10}"/>
              </a:ext>
            </a:extLst>
          </p:cNvPr>
          <p:cNvSpPr txBox="1"/>
          <p:nvPr/>
        </p:nvSpPr>
        <p:spPr>
          <a:xfrm>
            <a:off x="9514320" y="5127916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Киргизия</a:t>
            </a:r>
          </a:p>
        </p:txBody>
      </p:sp>
      <p:pic>
        <p:nvPicPr>
          <p:cNvPr id="86" name="Picture 14" descr="Картинки по запросу &quot;флаг армении&quot;">
            <a:extLst>
              <a:ext uri="{FF2B5EF4-FFF2-40B4-BE49-F238E27FC236}">
                <a16:creationId xmlns:a16="http://schemas.microsoft.com/office/drawing/2014/main" id="{A7C345CC-269C-4B91-A15F-A4626ECBD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62" y="5071458"/>
            <a:ext cx="941547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94E8B391-49DC-47D9-8BDC-A03D416A4D1B}"/>
              </a:ext>
            </a:extLst>
          </p:cNvPr>
          <p:cNvSpPr txBox="1"/>
          <p:nvPr/>
        </p:nvSpPr>
        <p:spPr>
          <a:xfrm>
            <a:off x="3004230" y="5148068"/>
            <a:ext cx="93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</a:t>
            </a:r>
          </a:p>
          <a:p>
            <a:r>
              <a:rPr lang="ru-RU" sz="1200" i="1" dirty="0"/>
              <a:t>Армения</a:t>
            </a:r>
          </a:p>
        </p:txBody>
      </p:sp>
      <p:pic>
        <p:nvPicPr>
          <p:cNvPr id="88" name="Picture 12" descr="Похожее изображение">
            <a:extLst>
              <a:ext uri="{FF2B5EF4-FFF2-40B4-BE49-F238E27FC236}">
                <a16:creationId xmlns:a16="http://schemas.microsoft.com/office/drawing/2014/main" id="{D5A8ADFD-316C-4F2F-A973-81D6AE29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07" y="5068678"/>
            <a:ext cx="935322" cy="6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AC34E950-F4B8-4DB1-88EC-09A9B72BBBFA}"/>
              </a:ext>
            </a:extLst>
          </p:cNvPr>
          <p:cNvSpPr txBox="1"/>
          <p:nvPr/>
        </p:nvSpPr>
        <p:spPr>
          <a:xfrm>
            <a:off x="5272774" y="5150329"/>
            <a:ext cx="93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</a:t>
            </a:r>
          </a:p>
          <a:p>
            <a:r>
              <a:rPr lang="ru-RU" sz="1200" i="1" dirty="0"/>
              <a:t>Беларусь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F65A517-A873-40EC-B1B5-027C3C635F5D}"/>
              </a:ext>
            </a:extLst>
          </p:cNvPr>
          <p:cNvSpPr txBox="1"/>
          <p:nvPr/>
        </p:nvSpPr>
        <p:spPr>
          <a:xfrm>
            <a:off x="1625951" y="4449592"/>
            <a:ext cx="89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83357"/>
                </a:solidFill>
              </a:rPr>
              <a:t>В рамках конференции «Экспорт в страны ЕАЭС» - май 2020 года</a:t>
            </a:r>
          </a:p>
        </p:txBody>
      </p:sp>
    </p:spTree>
    <p:extLst>
      <p:ext uri="{BB962C8B-B14F-4D97-AF65-F5344CB8AC3E}">
        <p14:creationId xmlns:p14="http://schemas.microsoft.com/office/powerpoint/2010/main" val="214065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79A83AAD-F608-4DB6-B721-5F80564B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0D3024-DEAF-4C8C-9B37-C4C3528B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650183-BD8F-4DE5-BDCA-CA93B3B33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5D6DCF-6E63-4D1A-AD21-32C398DAB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FBF939-3B08-44DF-A31E-98D69300865C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168573A-AE48-4C5A-9B34-16E06AF1C5EC}"/>
              </a:ext>
            </a:extLst>
          </p:cNvPr>
          <p:cNvSpPr txBox="1">
            <a:spLocks/>
          </p:cNvSpPr>
          <p:nvPr/>
        </p:nvSpPr>
        <p:spPr>
          <a:xfrm>
            <a:off x="1702812" y="409137"/>
            <a:ext cx="864687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ЦПЭ на 2020 год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40C528-F715-423E-8CF9-2CF1470A9D24}"/>
              </a:ext>
            </a:extLst>
          </p:cNvPr>
          <p:cNvSpPr/>
          <p:nvPr/>
        </p:nvSpPr>
        <p:spPr>
          <a:xfrm>
            <a:off x="2142713" y="999764"/>
            <a:ext cx="838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поток компаний-участников Акселерационной программы «Экспортный форсаж»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со «Школой экспорта РЭЦ»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333AD5-631D-4D59-A7EC-9BBB8E528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3" y="3324401"/>
            <a:ext cx="2388839" cy="6463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A4D6B-B207-40F5-B50B-595DC90E8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550" y="2165853"/>
            <a:ext cx="7200900" cy="3295650"/>
          </a:xfrm>
          <a:prstGeom prst="rect">
            <a:avLst/>
          </a:prstGeom>
        </p:spPr>
      </p:pic>
      <p:pic>
        <p:nvPicPr>
          <p:cNvPr id="4098" name="Picture 2" descr="Картинки по запросу &quot;логотип рэц&quot;">
            <a:extLst>
              <a:ext uri="{FF2B5EF4-FFF2-40B4-BE49-F238E27FC236}">
                <a16:creationId xmlns:a16="http://schemas.microsoft.com/office/drawing/2014/main" id="{7B2B7FAB-FD5B-4D9D-9F53-F2299219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536" y="3107241"/>
            <a:ext cx="2454724" cy="11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4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0D3024-DEAF-4C8C-9B37-C4C3528BA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28A6B75-D0A1-4558-A6A0-50F12674168F}"/>
              </a:ext>
            </a:extLst>
          </p:cNvPr>
          <p:cNvSpPr/>
          <p:nvPr/>
        </p:nvSpPr>
        <p:spPr>
          <a:xfrm>
            <a:off x="1065402" y="1402935"/>
            <a:ext cx="3676663" cy="4455301"/>
          </a:xfrm>
          <a:prstGeom prst="rect">
            <a:avLst/>
          </a:prstGeom>
          <a:solidFill>
            <a:srgbClr val="0521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9A83AAD-F608-4DB6-B721-5F80564B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650183-BD8F-4DE5-BDCA-CA93B3B33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5D6DCF-6E63-4D1A-AD21-32C398DAB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FBF939-3B08-44DF-A31E-98D69300865C}"/>
              </a:ext>
            </a:extLst>
          </p:cNvPr>
          <p:cNvSpPr txBox="1"/>
          <p:nvPr/>
        </p:nvSpPr>
        <p:spPr>
          <a:xfrm>
            <a:off x="1970389" y="6125697"/>
            <a:ext cx="585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168573A-AE48-4C5A-9B34-16E06AF1C5EC}"/>
              </a:ext>
            </a:extLst>
          </p:cNvPr>
          <p:cNvSpPr txBox="1">
            <a:spLocks/>
          </p:cNvSpPr>
          <p:nvPr/>
        </p:nvSpPr>
        <p:spPr>
          <a:xfrm>
            <a:off x="1702812" y="409137"/>
            <a:ext cx="864687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ЦПЭ на 2020 год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40C528-F715-423E-8CF9-2CF1470A9D24}"/>
              </a:ext>
            </a:extLst>
          </p:cNvPr>
          <p:cNvSpPr/>
          <p:nvPr/>
        </p:nvSpPr>
        <p:spPr>
          <a:xfrm>
            <a:off x="1968760" y="893568"/>
            <a:ext cx="8389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КОУЧИНГ компаний СМиСП по методике АО «РЭЦ»</a:t>
            </a:r>
          </a:p>
        </p:txBody>
      </p:sp>
      <p:pic>
        <p:nvPicPr>
          <p:cNvPr id="4098" name="Picture 2" descr="Картинки по запросу &quot;логотип рэц&quot;">
            <a:extLst>
              <a:ext uri="{FF2B5EF4-FFF2-40B4-BE49-F238E27FC236}">
                <a16:creationId xmlns:a16="http://schemas.microsoft.com/office/drawing/2014/main" id="{7B2B7FAB-FD5B-4D9D-9F53-F2299219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36" y="5636718"/>
            <a:ext cx="2454724" cy="11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C804B2-432C-4773-B0DA-9AA3622B0F64}"/>
              </a:ext>
            </a:extLst>
          </p:cNvPr>
          <p:cNvSpPr txBox="1"/>
          <p:nvPr/>
        </p:nvSpPr>
        <p:spPr>
          <a:xfrm>
            <a:off x="1151339" y="1352104"/>
            <a:ext cx="3568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ЭКСПОРТНЫЙ КОУЧИНГ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758D1-3EF4-4E22-8666-E2E450DAF1DB}"/>
              </a:ext>
            </a:extLst>
          </p:cNvPr>
          <p:cNvSpPr txBox="1"/>
          <p:nvPr/>
        </p:nvSpPr>
        <p:spPr>
          <a:xfrm>
            <a:off x="1065402" y="2616200"/>
            <a:ext cx="383104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персональное сопровождение;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экспортного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коуча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время внедрения экспортного проекта, обладающего практическим опытом экспортной деятельности, знанием основных требований ВЭД;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 плана действий по выходу на новые зарубежные рынки;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реализации  с использованием актуальных инструментов государственной поддержи экспорта.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260AB348-C1C1-4D3D-8BCC-7E0EAB666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509177"/>
              </p:ext>
            </p:extLst>
          </p:nvPr>
        </p:nvGraphicFramePr>
        <p:xfrm>
          <a:off x="5073258" y="1438656"/>
          <a:ext cx="6842674" cy="462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CF91FCE-2DAE-4A1B-A6E5-36718E1CB325}"/>
              </a:ext>
            </a:extLst>
          </p:cNvPr>
          <p:cNvSpPr/>
          <p:nvPr/>
        </p:nvSpPr>
        <p:spPr>
          <a:xfrm>
            <a:off x="1065402" y="2448830"/>
            <a:ext cx="3676663" cy="62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 sz="2400" dirty="0">
              <a:solidFill>
                <a:srgbClr val="0731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1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4934E9-23E5-4D4D-B9C8-C70EF5E41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6" r="10790"/>
          <a:stretch/>
        </p:blipFill>
        <p:spPr>
          <a:xfrm>
            <a:off x="3967830" y="2578102"/>
            <a:ext cx="4267200" cy="264572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9A83AAD-F608-4DB6-B721-5F80564B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0D3024-DEAF-4C8C-9B37-C4C3528BA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650183-BD8F-4DE5-BDCA-CA93B3B33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5D6DCF-6E63-4D1A-AD21-32C398DAB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168573A-AE48-4C5A-9B34-16E06AF1C5EC}"/>
              </a:ext>
            </a:extLst>
          </p:cNvPr>
          <p:cNvSpPr txBox="1">
            <a:spLocks/>
          </p:cNvSpPr>
          <p:nvPr/>
        </p:nvSpPr>
        <p:spPr>
          <a:xfrm>
            <a:off x="2815742" y="270555"/>
            <a:ext cx="727863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РОССИЙСКИЙ ЭКСПОРТНЫЙ ЦЕНТР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F7441-B3ED-4B17-824C-C670B1420057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973636D-4851-4BAD-A53E-730ABC99EF06}"/>
              </a:ext>
            </a:extLst>
          </p:cNvPr>
          <p:cNvSpPr/>
          <p:nvPr/>
        </p:nvSpPr>
        <p:spPr>
          <a:xfrm>
            <a:off x="427460" y="2254613"/>
            <a:ext cx="4454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АО «Российский экспортный центр» 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(РЭЦ) –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государственный институт поддержки </a:t>
            </a:r>
            <a:r>
              <a:rPr lang="ru-RU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несырьевого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 экспорта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, предоставляющий российским экспортерам широкий спектр финансовых и нефинансовых мер поддержки.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45D52C-78BF-4E12-93AE-24F11E5F2FB2}"/>
              </a:ext>
            </a:extLst>
          </p:cNvPr>
          <p:cNvSpPr/>
          <p:nvPr/>
        </p:nvSpPr>
        <p:spPr>
          <a:xfrm>
            <a:off x="7567493" y="2275544"/>
            <a:ext cx="4638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Правовой статус Группы РЭЦ закреплен </a:t>
            </a:r>
            <a:r>
              <a:rPr lang="ru-RU" dirty="0">
                <a:latin typeface="Arial Narrow" panose="020B0606020202030204" pitchFamily="34" charset="0"/>
              </a:rPr>
              <a:t>федеральным законом № 164-ФЗ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 «Об основах государственного регулирования внешнеторговой деятельности» и рядом подзаконных актов Правительства РФ.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5" name="Изображение 3" descr="1_logo-01.png">
            <a:extLst>
              <a:ext uri="{FF2B5EF4-FFF2-40B4-BE49-F238E27FC236}">
                <a16:creationId xmlns:a16="http://schemas.microsoft.com/office/drawing/2014/main" id="{B299E1C7-968F-4DA6-B47C-96680511E9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55" y="714902"/>
            <a:ext cx="2775891" cy="128978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FDFB214-B18F-4BC1-B4AD-5C69D880F974}"/>
              </a:ext>
            </a:extLst>
          </p:cNvPr>
          <p:cNvSpPr/>
          <p:nvPr/>
        </p:nvSpPr>
        <p:spPr>
          <a:xfrm>
            <a:off x="2815742" y="5202891"/>
            <a:ext cx="657137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8335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«Поддерживая экспорт, </a:t>
            </a:r>
          </a:p>
          <a:p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                          		 </a:t>
            </a:r>
            <a:r>
              <a:rPr lang="ru-RU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развиваем экономику»</a:t>
            </a:r>
          </a:p>
        </p:txBody>
      </p:sp>
    </p:spTree>
    <p:extLst>
      <p:ext uri="{BB962C8B-B14F-4D97-AF65-F5344CB8AC3E}">
        <p14:creationId xmlns:p14="http://schemas.microsoft.com/office/powerpoint/2010/main" val="104923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78FD09-206B-43C6-A089-D7754670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Ð¿ÑÐ¾Ð´Ð²Ð¸Ð¶ÐµÐ½Ð¸Ðµ Ð½Ð° Ð¼ÐµÐ¶Ð´ÑÐ½Ð°ÑÐ¾Ð´Ð½Ð¾Ð¼ ÑÑÐ½Ðº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30" y="1701043"/>
            <a:ext cx="4698771" cy="33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04" y="0"/>
            <a:ext cx="2732150" cy="18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AC2C35-422E-4132-B300-B2AFB6912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1484" y="1915086"/>
            <a:ext cx="6761346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125"/>
              </a:spcAft>
              <a:buSzPts val="11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Цель работы 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Центра поддержки экспорта НСО 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— эффективное продвижение региональных компаний и их продукции / услуг на международные рынки.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125"/>
              </a:spcAft>
              <a:buSzPts val="11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2020 года, ЦПЭ НСО – структурное подразделение АНО «Центр содействия развитию предпринимательства Новосибирской области» (АНО «ЦСРП НСО»)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spcAft>
                <a:spcPts val="1125"/>
              </a:spcAft>
              <a:buSzPts val="11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АНО «ЦСРП НСО» осуществляются мероприятия по организации Центра комплексной поддержки малого и среднего предпринимательства Новосибирской области "Мой бизнес".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125"/>
              </a:spcAft>
              <a:buSzPts val="11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Открытие Центра «Мой бизнес» -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квартал 2020 г. по адресу ул. Сибревкома 9.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2D222-9311-4564-85C8-0234B555B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8" y="387918"/>
            <a:ext cx="2817110" cy="110327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9C6A278-139F-4F2C-A5C1-CE9AF28C9761}"/>
              </a:ext>
            </a:extLst>
          </p:cNvPr>
          <p:cNvSpPr txBox="1">
            <a:spLocks/>
          </p:cNvSpPr>
          <p:nvPr/>
        </p:nvSpPr>
        <p:spPr>
          <a:xfrm>
            <a:off x="2268370" y="744600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поддержки экспорта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Новосибирской области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944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79A83AAD-F608-4DB6-B721-5F80564B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0D3024-DEAF-4C8C-9B37-C4C3528B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650183-BD8F-4DE5-BDCA-CA93B3B33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5D6DCF-6E63-4D1A-AD21-32C398DAB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168573A-AE48-4C5A-9B34-16E06AF1C5EC}"/>
              </a:ext>
            </a:extLst>
          </p:cNvPr>
          <p:cNvSpPr txBox="1">
            <a:spLocks/>
          </p:cNvSpPr>
          <p:nvPr/>
        </p:nvSpPr>
        <p:spPr>
          <a:xfrm>
            <a:off x="2768214" y="270555"/>
            <a:ext cx="727863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Пошаговая поддержка экспорта АО «РЭЦ»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F7441-B3ED-4B17-824C-C670B1420057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pic>
        <p:nvPicPr>
          <p:cNvPr id="25" name="Изображение 3" descr="1_logo-01.png">
            <a:extLst>
              <a:ext uri="{FF2B5EF4-FFF2-40B4-BE49-F238E27FC236}">
                <a16:creationId xmlns:a16="http://schemas.microsoft.com/office/drawing/2014/main" id="{B299E1C7-968F-4DA6-B47C-96680511E9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55" y="674421"/>
            <a:ext cx="2775891" cy="1289785"/>
          </a:xfrm>
          <a:prstGeom prst="rect">
            <a:avLst/>
          </a:prstGeom>
        </p:spPr>
      </p:pic>
      <p:sp>
        <p:nvSpPr>
          <p:cNvPr id="13" name="Оценка ресурсов…">
            <a:extLst>
              <a:ext uri="{FF2B5EF4-FFF2-40B4-BE49-F238E27FC236}">
                <a16:creationId xmlns:a16="http://schemas.microsoft.com/office/drawing/2014/main" id="{BA238896-324F-4B6E-B3CA-2037E1AF1FF4}"/>
              </a:ext>
            </a:extLst>
          </p:cNvPr>
          <p:cNvSpPr txBox="1"/>
          <p:nvPr/>
        </p:nvSpPr>
        <p:spPr>
          <a:xfrm>
            <a:off x="6776599" y="2177489"/>
            <a:ext cx="3108066" cy="1008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defTabSz="1714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b="1" dirty="0">
                <a:solidFill>
                  <a:srgbClr val="C00000"/>
                </a:solidFill>
              </a:rPr>
              <a:t>ОЦЕНКА РЕСУРСОВ И ДОСТАВКА ТОВАРА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Образовательные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услуги</a:t>
            </a:r>
            <a:r>
              <a:rPr sz="900" dirty="0">
                <a:latin typeface="Helvetica"/>
                <a:ea typeface="Helvetica"/>
                <a:cs typeface="Helvetica"/>
              </a:rPr>
              <a:t> (</a:t>
            </a:r>
            <a:r>
              <a:rPr sz="900" dirty="0" err="1">
                <a:latin typeface="Helvetica"/>
                <a:ea typeface="Helvetica"/>
                <a:cs typeface="Helvetica"/>
              </a:rPr>
              <a:t>Школа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экспорта</a:t>
            </a:r>
            <a:r>
              <a:rPr sz="900" dirty="0">
                <a:latin typeface="Helvetica"/>
                <a:ea typeface="Helvetica"/>
                <a:cs typeface="Helvetica"/>
              </a:rPr>
              <a:t> РЭЦ) 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Предэкспортное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финансирование</a:t>
            </a:r>
            <a:r>
              <a:rPr sz="900" dirty="0">
                <a:latin typeface="Helvetica"/>
                <a:ea typeface="Helvetica"/>
                <a:cs typeface="Helvetica"/>
              </a:rPr>
              <a:t> (РОСЭКСИМБАНК, ЭКСАР)</a:t>
            </a:r>
            <a:endParaRPr lang="ru-RU" sz="900" dirty="0">
              <a:latin typeface="Helvetica"/>
              <a:ea typeface="Helvetica"/>
              <a:cs typeface="Helvetica"/>
            </a:endParaRP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Консультирование по логистике</a:t>
            </a:r>
            <a:endParaRPr sz="9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19" name="ф">
            <a:extLst>
              <a:ext uri="{FF2B5EF4-FFF2-40B4-BE49-F238E27FC236}">
                <a16:creationId xmlns:a16="http://schemas.microsoft.com/office/drawing/2014/main" id="{6439FCBD-94F2-4239-9D63-A1603B48CA5B}"/>
              </a:ext>
            </a:extLst>
          </p:cNvPr>
          <p:cNvSpPr/>
          <p:nvPr/>
        </p:nvSpPr>
        <p:spPr>
          <a:xfrm>
            <a:off x="1572397" y="2118512"/>
            <a:ext cx="4462198" cy="3803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" y="4276"/>
                </a:moveTo>
                <a:lnTo>
                  <a:pt x="10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1313"/>
                </a:lnTo>
                <a:lnTo>
                  <a:pt x="431" y="752"/>
                </a:lnTo>
              </a:path>
            </a:pathLst>
          </a:custGeom>
          <a:ln w="63500">
            <a:solidFill>
              <a:srgbClr val="0F2E5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125"/>
              <a:t>ф</a:t>
            </a:r>
          </a:p>
        </p:txBody>
      </p:sp>
      <p:sp>
        <p:nvSpPr>
          <p:cNvPr id="23" name="Выбор рынка и поиск покупателя…">
            <a:extLst>
              <a:ext uri="{FF2B5EF4-FFF2-40B4-BE49-F238E27FC236}">
                <a16:creationId xmlns:a16="http://schemas.microsoft.com/office/drawing/2014/main" id="{13E199CD-D544-4A0A-AA75-E53824F3CCC3}"/>
              </a:ext>
            </a:extLst>
          </p:cNvPr>
          <p:cNvSpPr txBox="1"/>
          <p:nvPr/>
        </p:nvSpPr>
        <p:spPr>
          <a:xfrm>
            <a:off x="2145569" y="2217870"/>
            <a:ext cx="3673682" cy="1477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1714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b="1" dirty="0">
                <a:solidFill>
                  <a:srgbClr val="C00000"/>
                </a:solidFill>
              </a:rPr>
              <a:t>ВЫБОР РЫНКА И ПОИСК ПОКУПАТЕЛЯ 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/>
              <a:t>Аналитика</a:t>
            </a:r>
            <a:r>
              <a:rPr sz="900" dirty="0"/>
              <a:t> </a:t>
            </a:r>
            <a:endParaRPr lang="ru-RU" sz="900" dirty="0"/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 err="1"/>
              <a:t>Маркетенговые</a:t>
            </a:r>
            <a:r>
              <a:rPr lang="ru-RU" sz="900" dirty="0"/>
              <a:t> исследования целевых рынков (партнеры РЭЦ)</a:t>
            </a:r>
            <a:endParaRPr sz="900" dirty="0"/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Поиск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потенциальных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покупателеи</a:t>
            </a:r>
            <a:r>
              <a:rPr sz="900" dirty="0">
                <a:latin typeface="Helvetica"/>
                <a:ea typeface="Helvetica"/>
                <a:cs typeface="Helvetica"/>
              </a:rPr>
              <a:t>̆ и </a:t>
            </a:r>
            <a:r>
              <a:rPr sz="900" dirty="0" err="1">
                <a:latin typeface="Helvetica"/>
                <a:ea typeface="Helvetica"/>
                <a:cs typeface="Helvetica"/>
              </a:rPr>
              <a:t>партнеров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endParaRPr lang="ru-RU" sz="900" dirty="0">
              <a:latin typeface="Helvetica"/>
              <a:ea typeface="Helvetica"/>
              <a:cs typeface="Helvetica"/>
            </a:endParaRPr>
          </a:p>
          <a:p>
            <a:pPr defTabSz="171450">
              <a:spcBef>
                <a:spcPts val="450"/>
              </a:spcBef>
              <a:buClr>
                <a:srgbClr val="000000"/>
              </a:buClr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на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внешних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рынках</a:t>
            </a:r>
            <a:endParaRPr lang="ru-RU" sz="900" dirty="0">
              <a:latin typeface="Helvetica"/>
              <a:ea typeface="Helvetica"/>
              <a:cs typeface="Helvetica"/>
            </a:endParaRP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/>
              <a:t>Выставки</a:t>
            </a:r>
            <a:r>
              <a:rPr sz="900" dirty="0"/>
              <a:t> и </a:t>
            </a:r>
            <a:r>
              <a:rPr sz="900" dirty="0" err="1"/>
              <a:t>специализированные</a:t>
            </a:r>
            <a:r>
              <a:rPr sz="900" dirty="0"/>
              <a:t> </a:t>
            </a:r>
            <a:r>
              <a:rPr sz="900" dirty="0" err="1"/>
              <a:t>бизнес-миссии</a:t>
            </a:r>
            <a:endParaRPr sz="900" dirty="0"/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Консультация представителя РЭЦ в целевой стране</a:t>
            </a:r>
            <a:endParaRPr sz="900" dirty="0"/>
          </a:p>
        </p:txBody>
      </p:sp>
      <p:sp>
        <p:nvSpPr>
          <p:cNvPr id="27" name="Подготовка товара к требованиям рынка…">
            <a:extLst>
              <a:ext uri="{FF2B5EF4-FFF2-40B4-BE49-F238E27FC236}">
                <a16:creationId xmlns:a16="http://schemas.microsoft.com/office/drawing/2014/main" id="{D0FCC8BE-8CBF-496F-B2DB-DA20520E0F0A}"/>
              </a:ext>
            </a:extLst>
          </p:cNvPr>
          <p:cNvSpPr txBox="1"/>
          <p:nvPr/>
        </p:nvSpPr>
        <p:spPr>
          <a:xfrm>
            <a:off x="2123551" y="3705340"/>
            <a:ext cx="2885004" cy="1072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1714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Font typeface="Times"/>
              <a:defRPr sz="1866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b="1" dirty="0">
                <a:solidFill>
                  <a:srgbClr val="C00000"/>
                </a:solidFill>
              </a:rPr>
              <a:t>ПОДГОТОВКА ТОВАРА К </a:t>
            </a:r>
            <a:r>
              <a:rPr lang="ru-RU" sz="900" b="1" dirty="0">
                <a:solidFill>
                  <a:srgbClr val="C00000"/>
                </a:solidFill>
                <a:latin typeface="Helvetica"/>
                <a:ea typeface="Helvetica"/>
                <a:cs typeface="Helvetica"/>
              </a:rPr>
              <a:t>ТРЕБОВАНИЯМ РЫНКА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Сертификация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Патентование</a:t>
            </a:r>
            <a:endParaRPr sz="900" dirty="0">
              <a:latin typeface="Helvetica"/>
              <a:ea typeface="Helvetica"/>
              <a:cs typeface="Helvetica"/>
            </a:endParaRP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Лицензирование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endParaRPr lang="ru-RU" sz="900" dirty="0">
              <a:latin typeface="Helvetica"/>
              <a:ea typeface="Helvetica"/>
              <a:cs typeface="Helvetica"/>
            </a:endParaRP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>
                <a:latin typeface="Helvetica"/>
                <a:ea typeface="Helvetica"/>
                <a:cs typeface="Helvetica"/>
              </a:rPr>
              <a:t>Оформление сертификата свободной продажи</a:t>
            </a:r>
            <a:endParaRPr sz="9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28" name="Переговоры и заключение контракта…">
            <a:extLst>
              <a:ext uri="{FF2B5EF4-FFF2-40B4-BE49-F238E27FC236}">
                <a16:creationId xmlns:a16="http://schemas.microsoft.com/office/drawing/2014/main" id="{416AA828-1FFF-450D-AC5B-F2368FB9A920}"/>
              </a:ext>
            </a:extLst>
          </p:cNvPr>
          <p:cNvSpPr txBox="1"/>
          <p:nvPr/>
        </p:nvSpPr>
        <p:spPr>
          <a:xfrm>
            <a:off x="2123551" y="4777669"/>
            <a:ext cx="3281389" cy="129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52000" anchor="ctr">
            <a:spAutoFit/>
          </a:bodyPr>
          <a:lstStyle/>
          <a:p>
            <a:pPr defTabSz="1714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Font typeface="Times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b="1" dirty="0">
                <a:solidFill>
                  <a:srgbClr val="C00000"/>
                </a:solidFill>
              </a:rPr>
              <a:t>ПЕРЕГОВОРЫ И ЗАКЛЮЧЕНИЕ КОНТРАКТА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Правовая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поддержка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>
                <a:latin typeface="Helvetica"/>
                <a:ea typeface="Helvetica"/>
                <a:cs typeface="Helvetica"/>
              </a:rPr>
              <a:t>Сопровождение переговоров</a:t>
            </a:r>
            <a:endParaRPr sz="900" dirty="0">
              <a:latin typeface="Helvetica"/>
              <a:ea typeface="Helvetica"/>
              <a:cs typeface="Helvetica"/>
            </a:endParaRP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>
                <a:latin typeface="Helvetica"/>
                <a:ea typeface="Helvetica"/>
                <a:cs typeface="Helvetica"/>
              </a:rPr>
              <a:t>Подготовка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эффективного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коммерческого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предложения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endParaRPr lang="ru-RU" sz="900" dirty="0">
              <a:latin typeface="Helvetica"/>
              <a:ea typeface="Helvetica"/>
              <a:cs typeface="Helvetica"/>
            </a:endParaRPr>
          </a:p>
          <a:p>
            <a:pPr defTabSz="171450">
              <a:spcBef>
                <a:spcPts val="450"/>
              </a:spcBef>
              <a:buClr>
                <a:srgbClr val="000000"/>
              </a:buClr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>
                <a:latin typeface="Helvetica"/>
                <a:ea typeface="Helvetica"/>
                <a:cs typeface="Helvetica"/>
              </a:rPr>
              <a:t>и </a:t>
            </a:r>
            <a:r>
              <a:rPr sz="900" dirty="0" err="1">
                <a:latin typeface="Helvetica"/>
                <a:ea typeface="Helvetica"/>
                <a:cs typeface="Helvetica"/>
              </a:rPr>
              <a:t>маркетинговых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sz="900" dirty="0" err="1">
                <a:latin typeface="Helvetica"/>
                <a:ea typeface="Helvetica"/>
                <a:cs typeface="Helvetica"/>
              </a:rPr>
              <a:t>материалов</a:t>
            </a:r>
            <a:r>
              <a:rPr sz="900" dirty="0">
                <a:latin typeface="Helvetica"/>
                <a:ea typeface="Helvetica"/>
                <a:cs typeface="Helvetica"/>
              </a:rPr>
              <a:t> </a:t>
            </a:r>
            <a:r>
              <a:rPr lang="ru-RU" sz="900" dirty="0">
                <a:latin typeface="Helvetica"/>
                <a:ea typeface="Helvetica"/>
                <a:cs typeface="Helvetica"/>
              </a:rPr>
              <a:t>(партнеры РЭЦ)</a:t>
            </a:r>
            <a:endParaRPr sz="9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29" name="Оплата…">
            <a:extLst>
              <a:ext uri="{FF2B5EF4-FFF2-40B4-BE49-F238E27FC236}">
                <a16:creationId xmlns:a16="http://schemas.microsoft.com/office/drawing/2014/main" id="{306350A8-0DDB-4EA4-9D7F-8997E1550432}"/>
              </a:ext>
            </a:extLst>
          </p:cNvPr>
          <p:cNvSpPr txBox="1"/>
          <p:nvPr/>
        </p:nvSpPr>
        <p:spPr>
          <a:xfrm>
            <a:off x="6776599" y="3181049"/>
            <a:ext cx="4064815" cy="3098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1714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b="1" dirty="0">
                <a:solidFill>
                  <a:srgbClr val="C00000"/>
                </a:solidFill>
              </a:rPr>
              <a:t>ОПЛАТА. ПРОДВИЖЕНИЕ И РАЗВИТИЕ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/>
              <a:t>Кредитно-гарантийная</a:t>
            </a:r>
            <a:r>
              <a:rPr sz="900" dirty="0"/>
              <a:t> </a:t>
            </a:r>
            <a:r>
              <a:rPr sz="900" dirty="0" err="1"/>
              <a:t>поддержка</a:t>
            </a:r>
            <a:r>
              <a:rPr sz="900" dirty="0"/>
              <a:t> (РОСЭКСИМБАНК) </a:t>
            </a:r>
            <a:endParaRPr lang="ru-RU" sz="900" dirty="0"/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Экспортный факторинг (РОСЭКСИМБАНК)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Гарантия в пользу налоговых органов (РОСЭКСИМБАНК)</a:t>
            </a:r>
            <a:endParaRPr sz="900" dirty="0"/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 err="1"/>
              <a:t>Страхование</a:t>
            </a:r>
            <a:r>
              <a:rPr sz="900" dirty="0"/>
              <a:t> (ЭКСАР)</a:t>
            </a:r>
            <a:endParaRPr lang="ru-RU" sz="900" dirty="0"/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Программы субсидирования (субсидии на транспортировку продукции)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Экспорт по каналам электронной̆ торговли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Программа </a:t>
            </a:r>
            <a:r>
              <a:rPr lang="ru-RU" sz="900" dirty="0" err="1"/>
              <a:t>Made</a:t>
            </a:r>
            <a:r>
              <a:rPr lang="ru-RU" sz="900" dirty="0"/>
              <a:t> </a:t>
            </a:r>
            <a:r>
              <a:rPr lang="ru-RU" sz="900" dirty="0" err="1"/>
              <a:t>in</a:t>
            </a:r>
            <a:r>
              <a:rPr lang="ru-RU" sz="900" dirty="0"/>
              <a:t> </a:t>
            </a:r>
            <a:r>
              <a:rPr lang="ru-RU" sz="900" dirty="0" err="1"/>
              <a:t>Russia</a:t>
            </a:r>
            <a:r>
              <a:rPr lang="ru-RU" sz="900" dirty="0"/>
              <a:t> </a:t>
            </a:r>
            <a:endParaRPr lang="en-US" sz="900" dirty="0"/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Участие в </a:t>
            </a:r>
            <a:r>
              <a:rPr lang="ru-RU" sz="900" dirty="0" err="1"/>
              <a:t>конгрессно</a:t>
            </a:r>
            <a:r>
              <a:rPr lang="ru-RU" sz="900" dirty="0"/>
              <a:t>-выставочных мероприятиях 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Размещение продукции АПК в павильонах РЭЦ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Размещение в каталоге российских производителей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Экспортный </a:t>
            </a:r>
            <a:r>
              <a:rPr lang="ru-RU" sz="900" dirty="0" err="1"/>
              <a:t>коучинг</a:t>
            </a:r>
            <a:r>
              <a:rPr lang="ru-RU" sz="900" dirty="0"/>
              <a:t> </a:t>
            </a:r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900" dirty="0"/>
              <a:t>Акселерационные программы </a:t>
            </a:r>
          </a:p>
          <a:p>
            <a:pPr defTabSz="171450">
              <a:spcBef>
                <a:spcPts val="450"/>
              </a:spcBef>
              <a:buClr>
                <a:srgbClr val="000000"/>
              </a:buClr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endParaRPr lang="ru-RU" sz="900" dirty="0"/>
          </a:p>
          <a:p>
            <a:pPr marL="171450" indent="-171450" defTabSz="171450"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endParaRPr lang="ru-RU" sz="900" dirty="0"/>
          </a:p>
        </p:txBody>
      </p:sp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F1B5DD63-6CD9-4BE0-ABE0-6C759CDC3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496" y="2732239"/>
            <a:ext cx="573172" cy="573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" descr="Image">
            <a:extLst>
              <a:ext uri="{FF2B5EF4-FFF2-40B4-BE49-F238E27FC236}">
                <a16:creationId xmlns:a16="http://schemas.microsoft.com/office/drawing/2014/main" id="{60004221-865A-4C5D-9562-9069BA65B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1489" y="3726791"/>
            <a:ext cx="573185" cy="573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" descr="Image">
            <a:extLst>
              <a:ext uri="{FF2B5EF4-FFF2-40B4-BE49-F238E27FC236}">
                <a16:creationId xmlns:a16="http://schemas.microsoft.com/office/drawing/2014/main" id="{D31FCFD9-A3C2-4679-AEA5-11ABBB19C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1448" y="4746976"/>
            <a:ext cx="573268" cy="573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" descr="Image">
            <a:extLst>
              <a:ext uri="{FF2B5EF4-FFF2-40B4-BE49-F238E27FC236}">
                <a16:creationId xmlns:a16="http://schemas.microsoft.com/office/drawing/2014/main" id="{F09701F5-1618-40C9-98B4-99CA8145F5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2785" y="2570266"/>
            <a:ext cx="573267" cy="573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" descr="Image">
            <a:extLst>
              <a:ext uri="{FF2B5EF4-FFF2-40B4-BE49-F238E27FC236}">
                <a16:creationId xmlns:a16="http://schemas.microsoft.com/office/drawing/2014/main" id="{91878E19-2C2C-4198-AADD-E65DC29FAD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2755" y="3363595"/>
            <a:ext cx="573328" cy="57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" descr="Image">
            <a:extLst>
              <a:ext uri="{FF2B5EF4-FFF2-40B4-BE49-F238E27FC236}">
                <a16:creationId xmlns:a16="http://schemas.microsoft.com/office/drawing/2014/main" id="{3E48E700-113A-4125-9688-070FC02C96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2755" y="4156983"/>
            <a:ext cx="573328" cy="57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" descr="Image">
            <a:extLst>
              <a:ext uri="{FF2B5EF4-FFF2-40B4-BE49-F238E27FC236}">
                <a16:creationId xmlns:a16="http://schemas.microsoft.com/office/drawing/2014/main" id="{F3554370-9AF2-4FC5-93BE-4EC9D1AC15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2785" y="4950372"/>
            <a:ext cx="573267" cy="5732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82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>
            <a:extLst>
              <a:ext uri="{FF2B5EF4-FFF2-40B4-BE49-F238E27FC236}">
                <a16:creationId xmlns:a16="http://schemas.microsoft.com/office/drawing/2014/main" id="{E4694222-FE4B-4E92-8E15-F1358A27B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5"/>
          <a:stretch/>
        </p:blipFill>
        <p:spPr bwMode="auto">
          <a:xfrm>
            <a:off x="5589367" y="2638398"/>
            <a:ext cx="6589204" cy="3593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9A83AAD-F608-4DB6-B721-5F80564B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0D3024-DEAF-4C8C-9B37-C4C3528BA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650183-BD8F-4DE5-BDCA-CA93B3B33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5D6DCF-6E63-4D1A-AD21-32C398DAB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168573A-AE48-4C5A-9B34-16E06AF1C5EC}"/>
              </a:ext>
            </a:extLst>
          </p:cNvPr>
          <p:cNvSpPr txBox="1">
            <a:spLocks/>
          </p:cNvSpPr>
          <p:nvPr/>
        </p:nvSpPr>
        <p:spPr>
          <a:xfrm>
            <a:off x="2768214" y="270555"/>
            <a:ext cx="727863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Статистика поддержанного экспорта НСО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F7441-B3ED-4B17-824C-C670B1420057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pic>
        <p:nvPicPr>
          <p:cNvPr id="25" name="Изображение 3" descr="1_logo-01.png">
            <a:extLst>
              <a:ext uri="{FF2B5EF4-FFF2-40B4-BE49-F238E27FC236}">
                <a16:creationId xmlns:a16="http://schemas.microsoft.com/office/drawing/2014/main" id="{B299E1C7-968F-4DA6-B47C-96680511E9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55" y="690730"/>
            <a:ext cx="2775891" cy="128978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6371F9B-8A41-494C-92AE-5025245979A5}"/>
              </a:ext>
            </a:extLst>
          </p:cNvPr>
          <p:cNvSpPr/>
          <p:nvPr/>
        </p:nvSpPr>
        <p:spPr>
          <a:xfrm>
            <a:off x="1489625" y="2975732"/>
            <a:ext cx="123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8335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2018 </a:t>
            </a: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0254264D-5B41-4A0F-92E2-72AC82ABF8C3}"/>
              </a:ext>
            </a:extLst>
          </p:cNvPr>
          <p:cNvSpPr/>
          <p:nvPr/>
        </p:nvSpPr>
        <p:spPr>
          <a:xfrm rot="5400000">
            <a:off x="898048" y="3811071"/>
            <a:ext cx="741405" cy="313038"/>
          </a:xfrm>
          <a:prstGeom prst="triangle">
            <a:avLst/>
          </a:prstGeom>
          <a:solidFill>
            <a:srgbClr val="1833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83357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403B7F-C6D9-4511-A085-E2998B9132C9}"/>
              </a:ext>
            </a:extLst>
          </p:cNvPr>
          <p:cNvSpPr txBox="1"/>
          <p:nvPr/>
        </p:nvSpPr>
        <p:spPr>
          <a:xfrm>
            <a:off x="1489625" y="3660367"/>
            <a:ext cx="539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Оказано услуг РЭЦ за год –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1340</a:t>
            </a:r>
          </a:p>
          <a:p>
            <a:r>
              <a:rPr lang="ru-RU" dirty="0">
                <a:latin typeface="Arial Narrow" panose="020B0606020202030204" pitchFamily="34" charset="0"/>
              </a:rPr>
              <a:t>Поддержано экспортеров –  более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240</a:t>
            </a:r>
            <a:r>
              <a:rPr lang="ru-RU" dirty="0">
                <a:latin typeface="Arial Narrow" panose="020B0606020202030204" pitchFamily="34" charset="0"/>
              </a:rPr>
              <a:t> компаний НСО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6C327AD-46AF-4347-BBBA-33788DD4EBB2}"/>
              </a:ext>
            </a:extLst>
          </p:cNvPr>
          <p:cNvSpPr/>
          <p:nvPr/>
        </p:nvSpPr>
        <p:spPr>
          <a:xfrm>
            <a:off x="1491643" y="4476007"/>
            <a:ext cx="123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8335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endParaRPr lang="ru-RU" sz="4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18335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id="{B3B1E065-50E5-48F2-8DA3-1FD6B069CF20}"/>
              </a:ext>
            </a:extLst>
          </p:cNvPr>
          <p:cNvSpPr/>
          <p:nvPr/>
        </p:nvSpPr>
        <p:spPr>
          <a:xfrm rot="5400000">
            <a:off x="898047" y="5345641"/>
            <a:ext cx="741405" cy="313038"/>
          </a:xfrm>
          <a:prstGeom prst="triangle">
            <a:avLst/>
          </a:prstGeom>
          <a:solidFill>
            <a:srgbClr val="1833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83357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3C3B07-B314-4EF1-B04D-D92A086BD898}"/>
              </a:ext>
            </a:extLst>
          </p:cNvPr>
          <p:cNvSpPr txBox="1"/>
          <p:nvPr/>
        </p:nvSpPr>
        <p:spPr>
          <a:xfrm>
            <a:off x="1489625" y="5188714"/>
            <a:ext cx="507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Оказано услуг РЭЦ за год –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1862</a:t>
            </a:r>
          </a:p>
          <a:p>
            <a:r>
              <a:rPr lang="ru-RU" dirty="0">
                <a:latin typeface="Arial Narrow" panose="020B0606020202030204" pitchFamily="34" charset="0"/>
              </a:rPr>
              <a:t>Поддержано экспортеров – более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300</a:t>
            </a:r>
            <a:r>
              <a:rPr lang="ru-RU" dirty="0">
                <a:latin typeface="Arial Narrow" panose="020B0606020202030204" pitchFamily="34" charset="0"/>
              </a:rPr>
              <a:t> компаний НСО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6664421-29AA-496E-AAC3-DAF7EE5B09A1}"/>
              </a:ext>
            </a:extLst>
          </p:cNvPr>
          <p:cNvSpPr/>
          <p:nvPr/>
        </p:nvSpPr>
        <p:spPr>
          <a:xfrm>
            <a:off x="6599739" y="2096979"/>
            <a:ext cx="48894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8335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НАПРАВЛЕНИЯ ЭКСПОРТА:</a:t>
            </a:r>
          </a:p>
          <a:p>
            <a:pPr algn="ctr"/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183357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BBF99B-CB38-4A45-91BA-122E13AA5E66}"/>
              </a:ext>
            </a:extLst>
          </p:cNvPr>
          <p:cNvSpPr txBox="1"/>
          <p:nvPr/>
        </p:nvSpPr>
        <p:spPr>
          <a:xfrm>
            <a:off x="6871738" y="2916938"/>
            <a:ext cx="19191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АЗЕРБАЙДЖАН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БЕЛАРУСЬ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ВЬЕТНАМ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ИНДИЯ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ИРАН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КАЗАХСТАН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КИТАЙ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УЗБЕКИСТАН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ТАДЖИКИСТАН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F55C6C6-469E-4873-B9A3-6952FF94EFE9}"/>
              </a:ext>
            </a:extLst>
          </p:cNvPr>
          <p:cNvSpPr/>
          <p:nvPr/>
        </p:nvSpPr>
        <p:spPr>
          <a:xfrm>
            <a:off x="9298104" y="2638397"/>
            <a:ext cx="2463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ТУРЦИЯ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ГЕРМАНИЯ 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ИНДОНЕЗИЯ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ИТАЛИЯ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МАЛАЙЗИЯ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ОАЭ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СЕРБИЯ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СИНГАПУР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И др.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69495F6-4DFB-40E7-B9C0-C0B02FFD5F07}"/>
              </a:ext>
            </a:extLst>
          </p:cNvPr>
          <p:cNvSpPr/>
          <p:nvPr/>
        </p:nvSpPr>
        <p:spPr>
          <a:xfrm>
            <a:off x="1476675" y="1442184"/>
            <a:ext cx="123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8335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2017 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E9EB5185-CA6A-46DD-93C6-1474E53D8285}"/>
              </a:ext>
            </a:extLst>
          </p:cNvPr>
          <p:cNvSpPr/>
          <p:nvPr/>
        </p:nvSpPr>
        <p:spPr>
          <a:xfrm rot="5400000">
            <a:off x="898048" y="2355786"/>
            <a:ext cx="741405" cy="313038"/>
          </a:xfrm>
          <a:prstGeom prst="triangle">
            <a:avLst/>
          </a:prstGeom>
          <a:solidFill>
            <a:srgbClr val="1833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83357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6FBEA0-6425-42EC-AB09-F9F2505F27E1}"/>
              </a:ext>
            </a:extLst>
          </p:cNvPr>
          <p:cNvSpPr txBox="1"/>
          <p:nvPr/>
        </p:nvSpPr>
        <p:spPr>
          <a:xfrm>
            <a:off x="1489625" y="2176629"/>
            <a:ext cx="507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Оказано услуг РЭЦ за год –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618</a:t>
            </a:r>
          </a:p>
          <a:p>
            <a:r>
              <a:rPr lang="ru-RU" dirty="0">
                <a:latin typeface="Arial Narrow" panose="020B0606020202030204" pitchFamily="34" charset="0"/>
              </a:rPr>
              <a:t>Поддержано экспортеров – около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150 </a:t>
            </a:r>
            <a:r>
              <a:rPr lang="ru-RU" dirty="0">
                <a:latin typeface="Arial Narrow" panose="020B0606020202030204" pitchFamily="34" charset="0"/>
              </a:rPr>
              <a:t>компаний НСО </a:t>
            </a:r>
          </a:p>
        </p:txBody>
      </p:sp>
    </p:spTree>
    <p:extLst>
      <p:ext uri="{BB962C8B-B14F-4D97-AF65-F5344CB8AC3E}">
        <p14:creationId xmlns:p14="http://schemas.microsoft.com/office/powerpoint/2010/main" val="289640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79A83AAD-F608-4DB6-B721-5F80564B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0D3024-DEAF-4C8C-9B37-C4C3528B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650183-BD8F-4DE5-BDCA-CA93B3B33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5D6DCF-6E63-4D1A-AD21-32C398DAB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168573A-AE48-4C5A-9B34-16E06AF1C5EC}"/>
              </a:ext>
            </a:extLst>
          </p:cNvPr>
          <p:cNvSpPr txBox="1">
            <a:spLocks/>
          </p:cNvSpPr>
          <p:nvPr/>
        </p:nvSpPr>
        <p:spPr>
          <a:xfrm>
            <a:off x="2768214" y="444692"/>
            <a:ext cx="727863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Получить услуги Центра поддержки экспорта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6AAF6-A5F6-4A15-B40A-A0D79C51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02" y="1418734"/>
            <a:ext cx="10174792" cy="4369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CF7441-B3ED-4B17-824C-C670B1420057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94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3" y="2174460"/>
            <a:ext cx="3916451" cy="268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8958A9-A522-4F0C-8710-9B9F0D92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8389" y="4324350"/>
            <a:ext cx="2543175" cy="25336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D6B51A-A51A-4544-BFD1-A950F069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363" y="4337601"/>
            <a:ext cx="2524125" cy="2524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4421" y="6020131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8233" y="2777601"/>
            <a:ext cx="50618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Адрес: 630099, г. Новосибирск,</a:t>
            </a:r>
          </a:p>
          <a:p>
            <a:pPr algn="ctr"/>
            <a:r>
              <a:rPr lang="ru-RU" sz="2200" b="1" dirty="0"/>
              <a:t>ул. Депутатская 46</a:t>
            </a:r>
          </a:p>
          <a:p>
            <a:pPr algn="ctr"/>
            <a:r>
              <a:rPr lang="ru-RU" sz="2200" b="1" dirty="0"/>
              <a:t>Тел. 8 800 600 34 07</a:t>
            </a:r>
          </a:p>
          <a:p>
            <a:pPr algn="ctr"/>
            <a:r>
              <a:rPr lang="en-US" sz="2200" b="1" dirty="0"/>
              <a:t>E-mail: </a:t>
            </a:r>
            <a:r>
              <a:rPr lang="en-US" sz="2200" b="1" dirty="0">
                <a:hlinkClick r:id="rId5"/>
              </a:rPr>
              <a:t>info@mbnso.ru</a:t>
            </a:r>
            <a:r>
              <a:rPr lang="en-US" sz="2200" b="1" dirty="0"/>
              <a:t>  </a:t>
            </a:r>
          </a:p>
          <a:p>
            <a:pPr algn="ctr"/>
            <a:r>
              <a:rPr lang="en-US" sz="2200" b="1" dirty="0"/>
              <a:t>Web: </a:t>
            </a:r>
            <a:r>
              <a:rPr lang="en-US" sz="2200" b="1" dirty="0">
                <a:hlinkClick r:id="rId6"/>
              </a:rPr>
              <a:t>www.mbnso.ru</a:t>
            </a:r>
            <a:r>
              <a:rPr lang="en-US" sz="2200" b="1" dirty="0"/>
              <a:t> </a:t>
            </a:r>
            <a:endParaRPr lang="ru-RU" sz="22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079163" y="726466"/>
            <a:ext cx="6325627" cy="103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BD2E44-36F2-40A4-96FA-380C096C1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17" y="2777601"/>
            <a:ext cx="4099697" cy="16726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7C5CAB-4850-4ABE-ADD2-2E48004CD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59686" y="8389"/>
            <a:ext cx="2543175" cy="2533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F38626-8005-4769-AECD-4940DB44A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3252" y="-4863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4900CC5-F817-4839-A8CD-03611A56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5961C0C-7075-410C-A056-ADB70B9A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328E8A2-ABCA-4D69-9B2E-37F74725FCB3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942" y="1851983"/>
            <a:ext cx="28049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Консультации: </a:t>
            </a:r>
          </a:p>
          <a:p>
            <a:r>
              <a:rPr lang="ru-RU" sz="1400" i="1" dirty="0"/>
              <a:t>консультационные услуги по </a:t>
            </a:r>
          </a:p>
          <a:p>
            <a:r>
              <a:rPr lang="ru-RU" sz="1400" i="1" dirty="0"/>
              <a:t>тематике внешнеэкономической деятельности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30" y="1939071"/>
            <a:ext cx="756739" cy="7567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30" y="3118705"/>
            <a:ext cx="758882" cy="7675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77369" y="2910212"/>
            <a:ext cx="2239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Обучение:</a:t>
            </a:r>
          </a:p>
          <a:p>
            <a:r>
              <a:rPr lang="ru-RU" sz="1400" i="1" dirty="0"/>
              <a:t>организация и проведение</a:t>
            </a:r>
          </a:p>
          <a:p>
            <a:r>
              <a:rPr lang="ru-RU" sz="1400" i="1" dirty="0"/>
              <a:t>обучающих семинаров по </a:t>
            </a:r>
          </a:p>
          <a:p>
            <a:r>
              <a:rPr lang="ru-RU" sz="1400" i="1" dirty="0"/>
              <a:t>вопросам ведения ВЭД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672" y="1939071"/>
            <a:ext cx="775608" cy="7507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7280" y="1887991"/>
            <a:ext cx="3339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участия в выставках:</a:t>
            </a:r>
          </a:p>
          <a:p>
            <a:r>
              <a:rPr lang="ru-RU" sz="1400" i="1" dirty="0"/>
              <a:t>помощь в участии СМСП в выставках</a:t>
            </a:r>
          </a:p>
          <a:p>
            <a:r>
              <a:rPr lang="ru-RU" sz="1400" i="1" dirty="0"/>
              <a:t>за рубежом и на территории РФ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1672" y="3118705"/>
            <a:ext cx="749453" cy="7675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21125" y="3078150"/>
            <a:ext cx="2857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Бизнес-миссии:</a:t>
            </a:r>
          </a:p>
          <a:p>
            <a:r>
              <a:rPr lang="ru-RU" sz="1400" i="1" dirty="0"/>
              <a:t>организация и проведение</a:t>
            </a:r>
          </a:p>
          <a:p>
            <a:r>
              <a:rPr lang="ru-RU" sz="1400" i="1" dirty="0"/>
              <a:t>международных поездок за рубеж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1672" y="4267297"/>
            <a:ext cx="801069" cy="8342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72741" y="4161704"/>
            <a:ext cx="3080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иностранной делегации:</a:t>
            </a:r>
          </a:p>
          <a:p>
            <a:r>
              <a:rPr lang="ru-RU" sz="1400" i="1" dirty="0"/>
              <a:t>участие в В2В переговорах с иностранной делегацией на территории НСО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630" y="4266746"/>
            <a:ext cx="778770" cy="7920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99400" y="4069639"/>
            <a:ext cx="27932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интеллектуальной</a:t>
            </a:r>
          </a:p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собственности:</a:t>
            </a:r>
          </a:p>
          <a:p>
            <a:r>
              <a:rPr lang="ru-RU" sz="1400" i="1" dirty="0"/>
              <a:t>содействие в обеспечении защиты интеллектуальной собственности за пределами РФ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6170" y="1939071"/>
            <a:ext cx="755579" cy="7875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6019" y="1850410"/>
            <a:ext cx="30252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Акселерационные программы:</a:t>
            </a:r>
          </a:p>
          <a:p>
            <a:r>
              <a:rPr lang="ru-RU" sz="1400" i="1" dirty="0"/>
              <a:t>Организация и проведение </a:t>
            </a:r>
          </a:p>
          <a:p>
            <a:r>
              <a:rPr lang="ru-RU" sz="1400" i="1" dirty="0"/>
              <a:t>акселерационных программ на базе </a:t>
            </a:r>
          </a:p>
          <a:p>
            <a:r>
              <a:rPr lang="ru-RU" sz="1400" i="1" dirty="0"/>
              <a:t>ЦПЭ и с партнерами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6170" y="3113131"/>
            <a:ext cx="768737" cy="7730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66019" y="3092452"/>
            <a:ext cx="260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партнера:</a:t>
            </a:r>
          </a:p>
          <a:p>
            <a:r>
              <a:rPr lang="ru-RU" sz="1400" i="1" dirty="0"/>
              <a:t>содействие в поиске и подборе</a:t>
            </a:r>
          </a:p>
          <a:p>
            <a:r>
              <a:rPr lang="ru-RU" sz="1400" i="1" dirty="0"/>
              <a:t>иностранного партнера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6170" y="4321913"/>
            <a:ext cx="767330" cy="7920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66019" y="4085930"/>
            <a:ext cx="2779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Перевод:</a:t>
            </a:r>
          </a:p>
          <a:p>
            <a:r>
              <a:rPr lang="ru-RU" sz="1400" i="1" dirty="0"/>
              <a:t>содействие в подготовке и </a:t>
            </a:r>
          </a:p>
          <a:p>
            <a:r>
              <a:rPr lang="ru-RU" sz="1400" i="1" dirty="0"/>
              <a:t>переводе на иностранные языки </a:t>
            </a:r>
          </a:p>
          <a:p>
            <a:r>
              <a:rPr lang="ru-RU" sz="1400" i="1" dirty="0"/>
              <a:t>презентационных и других </a:t>
            </a:r>
          </a:p>
          <a:p>
            <a:r>
              <a:rPr lang="ru-RU" sz="1400" i="1" dirty="0"/>
              <a:t>материалов 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139971" y="749677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услуги Центра поддержки экспорта </a:t>
            </a:r>
            <a:b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Новосибирской области</a:t>
            </a:r>
            <a:br>
              <a:rPr lang="ru-RU" sz="28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183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1C52FD8-63C0-49EE-8C22-4F4F1B1B9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C05FE2F-4AFA-4777-9955-750B273192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3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66E9ABC-A190-4116-96B6-DBFB62B5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08ED371-607B-4502-BAFE-4387C409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238216" y="1070909"/>
            <a:ext cx="541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Поездки за рубеж новосибирских предпринимателей – </a:t>
            </a:r>
          </a:p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международных выставках</a:t>
            </a: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05" y="2993416"/>
            <a:ext cx="903753" cy="66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561358" y="3034830"/>
            <a:ext cx="218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Республика Казахстан</a:t>
            </a:r>
          </a:p>
          <a:p>
            <a:r>
              <a:rPr lang="ru-RU" sz="1600" i="1" dirty="0"/>
              <a:t>«</a:t>
            </a:r>
            <a:r>
              <a:rPr lang="en-US" sz="1600" i="1" dirty="0" err="1"/>
              <a:t>KazBuild</a:t>
            </a:r>
            <a:r>
              <a:rPr lang="en-US" sz="1600" i="1" dirty="0"/>
              <a:t> 2019</a:t>
            </a:r>
            <a:r>
              <a:rPr lang="ru-RU" sz="1600" i="1" dirty="0"/>
              <a:t>»</a:t>
            </a:r>
          </a:p>
        </p:txBody>
      </p:sp>
      <p:pic>
        <p:nvPicPr>
          <p:cNvPr id="41" name="Picture 4" descr="D:\ЦЕНТР ЭКСПОРТА\2017\Участие мероприятиях других\Совещание 16.11.2017 экспортн совет\Флаги стран\vetnam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01" y="2957094"/>
            <a:ext cx="903752" cy="6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44746" y="286787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Социалистическая</a:t>
            </a:r>
          </a:p>
          <a:p>
            <a:r>
              <a:rPr lang="ru-RU" sz="1600" i="1" dirty="0"/>
              <a:t>Республика Вьетнам</a:t>
            </a:r>
          </a:p>
          <a:p>
            <a:r>
              <a:rPr lang="ru-RU" sz="1600" i="1" dirty="0"/>
              <a:t>«</a:t>
            </a:r>
            <a:r>
              <a:rPr lang="en-US" sz="1600" i="1" dirty="0" err="1"/>
              <a:t>AgroViet</a:t>
            </a:r>
            <a:r>
              <a:rPr lang="en-US" sz="1600" i="1" dirty="0"/>
              <a:t> 2019</a:t>
            </a:r>
            <a:r>
              <a:rPr lang="ru-RU" sz="1600" i="1" dirty="0"/>
              <a:t>»</a:t>
            </a:r>
          </a:p>
        </p:txBody>
      </p:sp>
      <p:pic>
        <p:nvPicPr>
          <p:cNvPr id="43" name="Picture 5" descr="D:\ЦЕНТР ЭКСПОРТА\2017\Участие мероприятиях других\Совещание 16.11.2017 экспортн совет\Флаги стран\Kit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05" y="1901259"/>
            <a:ext cx="916245" cy="6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590628" y="1751905"/>
            <a:ext cx="2468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Китайская Народная Республика</a:t>
            </a:r>
          </a:p>
          <a:p>
            <a:r>
              <a:rPr lang="ru-RU" sz="1600" i="1" dirty="0"/>
              <a:t>«</a:t>
            </a:r>
            <a:r>
              <a:rPr lang="en-US" sz="1600" i="1" dirty="0"/>
              <a:t>China Organic and Green Food Expo</a:t>
            </a:r>
            <a:r>
              <a:rPr lang="ru-RU" sz="1600" i="1" dirty="0"/>
              <a:t>»</a:t>
            </a:r>
          </a:p>
        </p:txBody>
      </p:sp>
      <p:pic>
        <p:nvPicPr>
          <p:cNvPr id="45" name="Picture 2" descr="D:\ЦЕНТР ЭКСПОРТА\2017\Участие мероприятиях других\Совещание 16.11.2017 экспортн совет\Флаги стран\uzbekist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01" y="1843848"/>
            <a:ext cx="924635" cy="6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273746" y="1900888"/>
            <a:ext cx="236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Республика Узбекистан</a:t>
            </a:r>
            <a:br>
              <a:rPr lang="ru-RU" sz="1600" i="1" dirty="0"/>
            </a:br>
            <a:r>
              <a:rPr lang="ru-RU" sz="1600" i="1" dirty="0"/>
              <a:t>«Здравоохранение </a:t>
            </a:r>
            <a:r>
              <a:rPr lang="en-US" sz="1600" i="1" dirty="0"/>
              <a:t>TIHE</a:t>
            </a:r>
            <a:r>
              <a:rPr lang="ru-RU" sz="1600" i="1" dirty="0"/>
              <a:t>»</a:t>
            </a:r>
          </a:p>
        </p:txBody>
      </p:sp>
      <p:pic>
        <p:nvPicPr>
          <p:cNvPr id="49" name="Picture 3" descr="D:\ЦЕНТР ЭКСПОРТА\2017\Участие мероприятиях других\Совещание 16.11.2017 экспортн совет\Флаги стран\Mongol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9" y="5048745"/>
            <a:ext cx="921569" cy="6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9654946" y="5012341"/>
            <a:ext cx="2113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Республика Монголия</a:t>
            </a:r>
          </a:p>
          <a:p>
            <a:r>
              <a:rPr lang="ru-RU" sz="1600" i="1" dirty="0"/>
              <a:t>«Сделано в России»</a:t>
            </a: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3" y="1855679"/>
            <a:ext cx="1028144" cy="6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96000" y="1900888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Республика Киргизия</a:t>
            </a:r>
            <a:br>
              <a:rPr lang="ru-RU" sz="1600" i="1" dirty="0"/>
            </a:br>
            <a:r>
              <a:rPr lang="ru-RU" sz="1600" i="1" dirty="0"/>
              <a:t>«</a:t>
            </a:r>
            <a:r>
              <a:rPr lang="en-US" sz="1600" i="1" dirty="0" err="1"/>
              <a:t>KyrgyzBuild</a:t>
            </a:r>
            <a:r>
              <a:rPr lang="ru-RU" sz="1600" i="1" dirty="0"/>
              <a:t>»</a:t>
            </a:r>
          </a:p>
        </p:txBody>
      </p:sp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40" y="2993416"/>
            <a:ext cx="1045257" cy="6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021469" y="2885839"/>
            <a:ext cx="2461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Республика Беларусь</a:t>
            </a:r>
            <a:br>
              <a:rPr lang="ru-RU" sz="1600" i="1" dirty="0"/>
            </a:br>
            <a:r>
              <a:rPr lang="ru-RU" sz="1600" i="1" dirty="0"/>
              <a:t>«Промышленно-</a:t>
            </a:r>
          </a:p>
          <a:p>
            <a:r>
              <a:rPr lang="ru-RU" sz="1600" i="1" dirty="0"/>
              <a:t>инвестиционный форум»</a:t>
            </a:r>
          </a:p>
        </p:txBody>
      </p:sp>
      <p:pic>
        <p:nvPicPr>
          <p:cNvPr id="32" name="Picture 5" descr="D:\ЦЕНТР ЭКСПОРТА\2017\Участие мероприятиях других\Совещание 16.11.2017 экспортн совет\Флаги стран\Kit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54" y="4072185"/>
            <a:ext cx="916245" cy="6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255277" y="3996011"/>
            <a:ext cx="246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Китайская Народная Республика</a:t>
            </a:r>
          </a:p>
          <a:p>
            <a:r>
              <a:rPr lang="ru-RU" sz="1600" i="1" dirty="0"/>
              <a:t>«</a:t>
            </a:r>
            <a:r>
              <a:rPr lang="en-US" sz="1600" i="1" dirty="0"/>
              <a:t>Gourmet Asia</a:t>
            </a:r>
            <a:r>
              <a:rPr lang="ru-RU" sz="1600" i="1" dirty="0"/>
              <a:t> 2019»</a:t>
            </a:r>
          </a:p>
        </p:txBody>
      </p:sp>
      <p:pic>
        <p:nvPicPr>
          <p:cNvPr id="2062" name="Picture 14" descr="Картинки по запросу чешская республика флаг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51" y="4027912"/>
            <a:ext cx="1025434" cy="6823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146983" y="4076714"/>
            <a:ext cx="2468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Чешская Республика</a:t>
            </a:r>
          </a:p>
          <a:p>
            <a:r>
              <a:rPr lang="ru-RU" sz="1600" i="1" dirty="0"/>
              <a:t>«</a:t>
            </a:r>
            <a:r>
              <a:rPr lang="en-US" sz="1600" i="1" dirty="0"/>
              <a:t>MSV 2019</a:t>
            </a:r>
            <a:r>
              <a:rPr lang="ru-RU" sz="1600" i="1" dirty="0"/>
              <a:t>»</a:t>
            </a:r>
          </a:p>
        </p:txBody>
      </p: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04" y="4072185"/>
            <a:ext cx="903753" cy="66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561357" y="4083823"/>
            <a:ext cx="218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Республика Казахстан</a:t>
            </a:r>
          </a:p>
          <a:p>
            <a:r>
              <a:rPr lang="ru-RU" sz="1600" i="1" dirty="0"/>
              <a:t>«</a:t>
            </a:r>
            <a:r>
              <a:rPr lang="en-US" sz="1600" i="1" dirty="0" err="1"/>
              <a:t>KazAgro</a:t>
            </a:r>
            <a:r>
              <a:rPr lang="en-US" sz="1600" i="1" dirty="0"/>
              <a:t> 2019</a:t>
            </a:r>
            <a:r>
              <a:rPr lang="ru-RU" sz="1600" i="1" dirty="0"/>
              <a:t>»</a:t>
            </a:r>
          </a:p>
        </p:txBody>
      </p:sp>
      <p:pic>
        <p:nvPicPr>
          <p:cNvPr id="2072" name="Picture 24" descr="Картинки по запросу республика индия фла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69" y="5077770"/>
            <a:ext cx="922492" cy="7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253136" y="5077770"/>
            <a:ext cx="2468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Республика Индия</a:t>
            </a:r>
          </a:p>
          <a:p>
            <a:r>
              <a:rPr lang="ru-RU" sz="1600" i="1" dirty="0"/>
              <a:t>«</a:t>
            </a:r>
            <a:r>
              <a:rPr lang="en-US" sz="1600" i="1" dirty="0" err="1"/>
              <a:t>BioFach</a:t>
            </a:r>
            <a:r>
              <a:rPr lang="en-US" sz="1600" i="1" dirty="0"/>
              <a:t> India </a:t>
            </a:r>
            <a:r>
              <a:rPr lang="ru-RU" sz="1600" i="1" dirty="0"/>
              <a:t>2019»</a:t>
            </a:r>
          </a:p>
        </p:txBody>
      </p:sp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40" y="5012340"/>
            <a:ext cx="1035345" cy="71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947910" y="5050935"/>
            <a:ext cx="227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Республика Казахстан</a:t>
            </a:r>
          </a:p>
          <a:p>
            <a:r>
              <a:rPr lang="ru-RU" sz="1600" i="1" dirty="0"/>
              <a:t>«</a:t>
            </a:r>
            <a:r>
              <a:rPr lang="en-US" sz="1600" i="1" dirty="0"/>
              <a:t>Food Expo 2019</a:t>
            </a:r>
            <a:r>
              <a:rPr lang="ru-RU" sz="1600" i="1" dirty="0"/>
              <a:t>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0AF125-BBA3-4927-8732-C9C22372A723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8660E6F-2476-49D3-B19B-3F621D7B4715}"/>
              </a:ext>
            </a:extLst>
          </p:cNvPr>
          <p:cNvSpPr txBox="1">
            <a:spLocks/>
          </p:cNvSpPr>
          <p:nvPr/>
        </p:nvSpPr>
        <p:spPr>
          <a:xfrm>
            <a:off x="2121078" y="519944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 dirty="0">
                <a:solidFill>
                  <a:srgbClr val="18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r>
              <a:rPr lang="ru-RU" sz="1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ЦПЭ НСО 2019 года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75134D72-92EF-42E3-B1EC-639B144B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16F18E9-E793-4968-AA8F-C19980D7A4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>
            <a:extLst>
              <a:ext uri="{FF2B5EF4-FFF2-40B4-BE49-F238E27FC236}">
                <a16:creationId xmlns:a16="http://schemas.microsoft.com/office/drawing/2014/main" id="{78881749-2BA5-4A16-8C2D-507414A6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66" y="1256305"/>
            <a:ext cx="3194008" cy="21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31741-7C43-4DB4-B9D8-21F0EE24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5C1F81-A4E9-4E4E-A5FE-F79CAC93E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7E94208-5D32-4E00-BD04-619FC353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FE9D85-CA31-4177-893C-5F832AECD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B04061B-59F8-403E-8E57-1810C87A8A13}"/>
              </a:ext>
            </a:extLst>
          </p:cNvPr>
          <p:cNvSpPr txBox="1">
            <a:spLocks/>
          </p:cNvSpPr>
          <p:nvPr/>
        </p:nvSpPr>
        <p:spPr>
          <a:xfrm>
            <a:off x="2142713" y="436360"/>
            <a:ext cx="864687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Результаты мероприятий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На изображении может находиться: 7 человек, люди улыбаются, люди стоят и обувь">
            <a:extLst>
              <a:ext uri="{FF2B5EF4-FFF2-40B4-BE49-F238E27FC236}">
                <a16:creationId xmlns:a16="http://schemas.microsoft.com/office/drawing/2014/main" id="{67518431-B1E6-480C-BC3F-060648E4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57" y="1256305"/>
            <a:ext cx="3295075" cy="21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На изображении может находиться: 7 человек, в том числе Александр Родионов, Алина Мусиенко и Виктор Доронкевич, люди улыбаются, люди стоят и костюм">
            <a:extLst>
              <a:ext uri="{FF2B5EF4-FFF2-40B4-BE49-F238E27FC236}">
                <a16:creationId xmlns:a16="http://schemas.microsoft.com/office/drawing/2014/main" id="{D782F228-C93D-4886-8BDF-5D454E89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1" y="2041578"/>
            <a:ext cx="3185051" cy="23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B97D78C2-692B-4826-B359-FDEA4A3B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58" y="2017398"/>
            <a:ext cx="2836976" cy="21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0CDA32-5A09-4C76-A40D-3936834FFD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8" y="4074703"/>
            <a:ext cx="2875054" cy="2156881"/>
          </a:xfrm>
          <a:prstGeom prst="rect">
            <a:avLst/>
          </a:prstGeom>
        </p:spPr>
      </p:pic>
      <p:pic>
        <p:nvPicPr>
          <p:cNvPr id="9222" name="Picture 6" descr="На изображении может находиться: 8 человек, в том числе Алина Мусиенко, люди улыбаются, люди стоят">
            <a:extLst>
              <a:ext uri="{FF2B5EF4-FFF2-40B4-BE49-F238E27FC236}">
                <a16:creationId xmlns:a16="http://schemas.microsoft.com/office/drawing/2014/main" id="{AE897F7B-8D7F-4717-BD3C-D209BFFA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55" y="4074703"/>
            <a:ext cx="3295075" cy="247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На изображении может находиться: 7 человек, в том числе Сергей Иванов, люди улыбаются, люди стоят">
            <a:extLst>
              <a:ext uri="{FF2B5EF4-FFF2-40B4-BE49-F238E27FC236}">
                <a16:creationId xmlns:a16="http://schemas.microsoft.com/office/drawing/2014/main" id="{023601AD-D42C-4383-A488-8954332D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66" y="4464860"/>
            <a:ext cx="3031560" cy="22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6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4325783-D799-40AA-90D2-BC53915D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0AB51A-66D1-45E7-961C-E8CB8022C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347F342-EBDA-414D-AAE9-8C413E5CF8ED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67019" y="1085474"/>
            <a:ext cx="708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бизнес-миссии предприятий Новосибирской области</a:t>
            </a: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0" y="3288184"/>
            <a:ext cx="937569" cy="6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645292" y="3366002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Казахстан</a:t>
            </a:r>
          </a:p>
        </p:txBody>
      </p:sp>
      <p:pic>
        <p:nvPicPr>
          <p:cNvPr id="41" name="Picture 4" descr="D:\ЦЕНТР ЭКСПОРТА\2017\Участие мероприятиях других\Совещание 16.11.2017 экспортн совет\Флаги стран\vetnam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74" y="1813474"/>
            <a:ext cx="924634" cy="6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058746" y="1838518"/>
            <a:ext cx="1586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Социалистическая</a:t>
            </a:r>
          </a:p>
          <a:p>
            <a:r>
              <a:rPr lang="ru-RU" sz="1200" i="1" dirty="0"/>
              <a:t>Республика Вьетнам</a:t>
            </a:r>
          </a:p>
        </p:txBody>
      </p:sp>
      <p:pic>
        <p:nvPicPr>
          <p:cNvPr id="45" name="Picture 2" descr="D:\ЦЕНТР ЭКСПОРТА\2017\Участие мероприятиях других\Совещание 16.11.2017 экспортн совет\Флаги стран\uzbekist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57" y="3290601"/>
            <a:ext cx="932769" cy="6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638462" y="3372493"/>
            <a:ext cx="9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Узбекистан</a:t>
            </a:r>
          </a:p>
        </p:txBody>
      </p:sp>
      <p:pic>
        <p:nvPicPr>
          <p:cNvPr id="5122" name="Picture 2" descr="ÐÐ°ÑÑÐ¸Ð½ÐºÐ¸ Ð¿Ð¾ Ð·Ð°Ð¿ÑÐ¾ÑÑ ÐºÐ¾ÑÐµÑ ÑÐ»Ð°Ð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29" y="3802590"/>
            <a:ext cx="937569" cy="614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972686" y="3874474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Корея</a:t>
            </a:r>
          </a:p>
        </p:txBody>
      </p:sp>
      <p:pic>
        <p:nvPicPr>
          <p:cNvPr id="5124" name="Picture 4" descr="ÐÐ°ÑÑÐ¸Ð½ÐºÐ¸ Ð¿Ð¾ Ð·Ð°Ð¿ÑÐ¾ÑÑ ÐºÐ°Ð¼Ð±Ð¾Ð´Ð¶Ð° ÑÐ»Ð°Ð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52" y="1793199"/>
            <a:ext cx="939113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26125" y="1827342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Королевство </a:t>
            </a:r>
          </a:p>
          <a:p>
            <a:r>
              <a:rPr lang="ru-RU" sz="1200" i="1" dirty="0"/>
              <a:t>Камбоджа</a:t>
            </a:r>
          </a:p>
        </p:txBody>
      </p:sp>
      <p:pic>
        <p:nvPicPr>
          <p:cNvPr id="5126" name="Picture 6" descr="ÐÐ°ÑÑÐ¸Ð½ÐºÐ¸ Ð¿Ð¾ Ð·Ð°Ð¿ÑÐ¾ÑÑ Ð¼ÑÑÐ½Ð¼Ð° ÑÐ»Ð°Ð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0" y="1784167"/>
            <a:ext cx="939113" cy="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995043" y="1838518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Союз Мьянма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5844" y="2243485"/>
            <a:ext cx="143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Лаосская Народно-</a:t>
            </a:r>
          </a:p>
          <a:p>
            <a:r>
              <a:rPr lang="ru-RU" sz="1200" i="1" dirty="0"/>
              <a:t>Демократическая 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5134" name="Picture 14" descr="Картинки по запросу республика лаос фла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1" y="2280701"/>
            <a:ext cx="929428" cy="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D:\ЦЕНТР ЭКСПОРТА\2017\Участие мероприятиях других\Совещание 16.11.2017 экспортн совет\Флаги стран\Kita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886" y="2273466"/>
            <a:ext cx="939113" cy="5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0580825" y="2264761"/>
            <a:ext cx="128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Китайская </a:t>
            </a:r>
          </a:p>
          <a:p>
            <a:r>
              <a:rPr lang="ru-RU" sz="1200" i="1" dirty="0"/>
              <a:t>Народная 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50" name="Picture 3" descr="D:\ЦЕНТР ЭКСПОРТА\2017\Участие мероприятиях других\Совещание 16.11.2017 экспортн совет\Флаги стран\Mongol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0" y="2796917"/>
            <a:ext cx="937569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993499" y="2872317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Монголия</a:t>
            </a:r>
          </a:p>
        </p:txBody>
      </p:sp>
      <p:pic>
        <p:nvPicPr>
          <p:cNvPr id="52" name="Picture 6" descr="Похожее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74" y="2812005"/>
            <a:ext cx="924634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110304" y="2872316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Киргизия</a:t>
            </a:r>
          </a:p>
        </p:txBody>
      </p:sp>
      <p:pic>
        <p:nvPicPr>
          <p:cNvPr id="5142" name="Picture 22" descr="Картинки по запросу республика сингапур флаг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56" y="2810816"/>
            <a:ext cx="937569" cy="5976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033365" y="2872316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Сингапур</a:t>
            </a:r>
          </a:p>
        </p:txBody>
      </p:sp>
      <p:pic>
        <p:nvPicPr>
          <p:cNvPr id="1026" name="Picture 2" descr="Картинки по запросу &quot;флаг хорватия&quot;">
            <a:extLst>
              <a:ext uri="{FF2B5EF4-FFF2-40B4-BE49-F238E27FC236}">
                <a16:creationId xmlns:a16="http://schemas.microsoft.com/office/drawing/2014/main" id="{F2FC21F5-E303-4C3B-A837-639EC1EF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9" y="4292817"/>
            <a:ext cx="935488" cy="6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7BACF3F-C087-48F3-AED8-AD655D633AF5}"/>
              </a:ext>
            </a:extLst>
          </p:cNvPr>
          <p:cNvSpPr txBox="1"/>
          <p:nvPr/>
        </p:nvSpPr>
        <p:spPr>
          <a:xfrm>
            <a:off x="1670335" y="4367544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Хорватия</a:t>
            </a:r>
          </a:p>
        </p:txBody>
      </p:sp>
      <p:pic>
        <p:nvPicPr>
          <p:cNvPr id="1028" name="Picture 4" descr="Картинки по запросу &quot;флаг индия&quot;">
            <a:extLst>
              <a:ext uri="{FF2B5EF4-FFF2-40B4-BE49-F238E27FC236}">
                <a16:creationId xmlns:a16="http://schemas.microsoft.com/office/drawing/2014/main" id="{5BD87B88-ABAE-4BC6-8069-E392D349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55" y="3799133"/>
            <a:ext cx="937569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11DE1B6-2188-4817-9EDA-A93DACF1FC42}"/>
              </a:ext>
            </a:extLst>
          </p:cNvPr>
          <p:cNvSpPr txBox="1"/>
          <p:nvPr/>
        </p:nvSpPr>
        <p:spPr>
          <a:xfrm>
            <a:off x="6039643" y="3884208"/>
            <a:ext cx="9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Индия</a:t>
            </a:r>
          </a:p>
        </p:txBody>
      </p:sp>
      <p:pic>
        <p:nvPicPr>
          <p:cNvPr id="1030" name="Picture 6" descr="Картинки по запросу &quot;флаг германии&quot;">
            <a:extLst>
              <a:ext uri="{FF2B5EF4-FFF2-40B4-BE49-F238E27FC236}">
                <a16:creationId xmlns:a16="http://schemas.microsoft.com/office/drawing/2014/main" id="{0BF4A4A3-DB8B-48BA-BA0C-5B8F64D6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94" y="3807596"/>
            <a:ext cx="932769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137A23E-990B-4FE1-AD1F-286B256705C2}"/>
              </a:ext>
            </a:extLst>
          </p:cNvPr>
          <p:cNvSpPr txBox="1"/>
          <p:nvPr/>
        </p:nvSpPr>
        <p:spPr>
          <a:xfrm>
            <a:off x="8116680" y="380421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Федеративная</a:t>
            </a:r>
          </a:p>
          <a:p>
            <a:r>
              <a:rPr lang="ru-RU" sz="1200" i="1" dirty="0"/>
              <a:t>Республика </a:t>
            </a:r>
          </a:p>
          <a:p>
            <a:r>
              <a:rPr lang="ru-RU" sz="1200" i="1" dirty="0"/>
              <a:t>Германия</a:t>
            </a:r>
          </a:p>
        </p:txBody>
      </p:sp>
      <p:pic>
        <p:nvPicPr>
          <p:cNvPr id="1032" name="Picture 8" descr="Картинки по запросу &quot;флаг японии&quot;">
            <a:extLst>
              <a:ext uri="{FF2B5EF4-FFF2-40B4-BE49-F238E27FC236}">
                <a16:creationId xmlns:a16="http://schemas.microsoft.com/office/drawing/2014/main" id="{6F7FB659-6CC9-4CBF-BDF6-CDAC497C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56" y="4301280"/>
            <a:ext cx="932769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134A472-E866-4F7A-BF47-26F97F774C7B}"/>
              </a:ext>
            </a:extLst>
          </p:cNvPr>
          <p:cNvSpPr txBox="1"/>
          <p:nvPr/>
        </p:nvSpPr>
        <p:spPr>
          <a:xfrm>
            <a:off x="10638462" y="4459876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Япония</a:t>
            </a:r>
          </a:p>
        </p:txBody>
      </p:sp>
      <p:pic>
        <p:nvPicPr>
          <p:cNvPr id="1034" name="Picture 10" descr="Картинки по запросу &quot;флаг италии&quot;">
            <a:extLst>
              <a:ext uri="{FF2B5EF4-FFF2-40B4-BE49-F238E27FC236}">
                <a16:creationId xmlns:a16="http://schemas.microsoft.com/office/drawing/2014/main" id="{A0751B41-0FE7-480C-9775-0077CB53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29" y="4808263"/>
            <a:ext cx="940156" cy="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5FD654C-3119-4A09-BC31-48B32D8C476B}"/>
              </a:ext>
            </a:extLst>
          </p:cNvPr>
          <p:cNvSpPr txBox="1"/>
          <p:nvPr/>
        </p:nvSpPr>
        <p:spPr>
          <a:xfrm>
            <a:off x="3993499" y="4889600"/>
            <a:ext cx="10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Итальянская</a:t>
            </a:r>
          </a:p>
          <a:p>
            <a:r>
              <a:rPr lang="ru-RU" sz="1200" i="1" dirty="0"/>
              <a:t>Республика</a:t>
            </a:r>
          </a:p>
        </p:txBody>
      </p:sp>
      <p:pic>
        <p:nvPicPr>
          <p:cNvPr id="1036" name="Picture 12" descr="Картинки по запросу &quot;флаг азербайджана&quot;">
            <a:extLst>
              <a:ext uri="{FF2B5EF4-FFF2-40B4-BE49-F238E27FC236}">
                <a16:creationId xmlns:a16="http://schemas.microsoft.com/office/drawing/2014/main" id="{B8720A3C-7417-48E6-AA8D-82CAEC57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80" y="4841720"/>
            <a:ext cx="940156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C0C9C0E-7E0A-4233-B953-6BFA924A88B5}"/>
              </a:ext>
            </a:extLst>
          </p:cNvPr>
          <p:cNvSpPr txBox="1"/>
          <p:nvPr/>
        </p:nvSpPr>
        <p:spPr>
          <a:xfrm>
            <a:off x="6029876" y="4888714"/>
            <a:ext cx="109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</a:t>
            </a:r>
          </a:p>
          <a:p>
            <a:r>
              <a:rPr lang="ru-RU" sz="1200" i="1" dirty="0"/>
              <a:t>Азербайджан</a:t>
            </a:r>
          </a:p>
        </p:txBody>
      </p:sp>
      <p:pic>
        <p:nvPicPr>
          <p:cNvPr id="1038" name="Picture 14" descr="Картинки по запросу &quot;флаг армении&quot;">
            <a:extLst>
              <a:ext uri="{FF2B5EF4-FFF2-40B4-BE49-F238E27FC236}">
                <a16:creationId xmlns:a16="http://schemas.microsoft.com/office/drawing/2014/main" id="{9AB31A83-ABE2-456D-B785-8DB196CF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90" y="4841720"/>
            <a:ext cx="941547" cy="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132A88A-6572-4273-B38B-CE847BBDD8D3}"/>
              </a:ext>
            </a:extLst>
          </p:cNvPr>
          <p:cNvSpPr txBox="1"/>
          <p:nvPr/>
        </p:nvSpPr>
        <p:spPr>
          <a:xfrm>
            <a:off x="8051237" y="4892543"/>
            <a:ext cx="93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Республика</a:t>
            </a:r>
          </a:p>
          <a:p>
            <a:r>
              <a:rPr lang="ru-RU" sz="1200" i="1" dirty="0"/>
              <a:t>Армения</a:t>
            </a: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39F1CF81-28A3-41D2-A71E-83F7687481AE}"/>
              </a:ext>
            </a:extLst>
          </p:cNvPr>
          <p:cNvSpPr txBox="1">
            <a:spLocks/>
          </p:cNvSpPr>
          <p:nvPr/>
        </p:nvSpPr>
        <p:spPr>
          <a:xfrm>
            <a:off x="2121078" y="519944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ЦПЭ НСО 2019 года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E17186A2-96C3-43F8-9507-AB196277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99F7D3C-1BAA-4EA5-94D3-64374B3FB3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3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34CB8F-536F-45B8-8235-918602D2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AA0ABC-A80B-4A9A-8194-F4C7634FF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581BD28-6C12-4EF1-A17F-02993852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B86CCD-B283-4939-9427-37A8A99CB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F35C0B8-CBDE-4F7A-B0AB-FF3B69F1CCC9}"/>
              </a:ext>
            </a:extLst>
          </p:cNvPr>
          <p:cNvSpPr txBox="1">
            <a:spLocks/>
          </p:cNvSpPr>
          <p:nvPr/>
        </p:nvSpPr>
        <p:spPr>
          <a:xfrm>
            <a:off x="2142713" y="436360"/>
            <a:ext cx="864687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Результаты мероприятий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9D9A9-49DA-4142-A632-F1606AE0D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42" y="963140"/>
            <a:ext cx="3506733" cy="2337822"/>
          </a:xfrm>
          <a:prstGeom prst="rect">
            <a:avLst/>
          </a:prstGeom>
        </p:spPr>
      </p:pic>
      <p:pic>
        <p:nvPicPr>
          <p:cNvPr id="10242" name="Picture 2" descr="На изображении может находиться: 15 человек, в том числе Алина Мусиенко, люди улыбаются">
            <a:extLst>
              <a:ext uri="{FF2B5EF4-FFF2-40B4-BE49-F238E27FC236}">
                <a16:creationId xmlns:a16="http://schemas.microsoft.com/office/drawing/2014/main" id="{DD5049FB-6AFB-44D0-B837-72ADD1D1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57" y="983975"/>
            <a:ext cx="3155783" cy="2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9E714C-9588-45B9-841F-F2DFF83B069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85" y="4358588"/>
            <a:ext cx="3621845" cy="233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0" name="Picture 10" descr="На изображении может находиться: 11 человек, в том числе Алина Мусиенко, люди улыбаются, костюм и в помещении">
            <a:extLst>
              <a:ext uri="{FF2B5EF4-FFF2-40B4-BE49-F238E27FC236}">
                <a16:creationId xmlns:a16="http://schemas.microsoft.com/office/drawing/2014/main" id="{ADDB8A2E-043E-450B-B941-180D6FA8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52" y="4368542"/>
            <a:ext cx="3103824" cy="23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а изображении может находиться: один или несколько человек и в помещении">
            <a:extLst>
              <a:ext uri="{FF2B5EF4-FFF2-40B4-BE49-F238E27FC236}">
                <a16:creationId xmlns:a16="http://schemas.microsoft.com/office/drawing/2014/main" id="{066B41D3-76EE-4D35-BBC5-4DC3378A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20" y="2715343"/>
            <a:ext cx="3621844" cy="26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На изображении может находиться: 8 человек, в том числе Марина Глаголева, люди улыбаются, люди стоят">
            <a:extLst>
              <a:ext uri="{FF2B5EF4-FFF2-40B4-BE49-F238E27FC236}">
                <a16:creationId xmlns:a16="http://schemas.microsoft.com/office/drawing/2014/main" id="{4D203DA1-1F32-4633-B9A8-281EE4B1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96" y="2715343"/>
            <a:ext cx="3363749" cy="2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010A3AEB-6377-4464-A9CF-54C51102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6" y="2744023"/>
            <a:ext cx="3326888" cy="24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6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123EBA-C428-4FF9-8234-1F131A69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2121078" y="519944"/>
            <a:ext cx="8646870" cy="3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ЦПЭ НСО 2019 года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4" descr="ÐÐ°ÑÑÐ¸Ð½ÐºÐ¸ Ð¿Ð¾ Ð·Ð°Ð¿ÑÐ¾ÑÑ ÑÑÑÐ°Ð½Ñ ÐÐÐ­Ð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42" y="1248643"/>
            <a:ext cx="6907263" cy="41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308214" y="2454423"/>
            <a:ext cx="4349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иностранных делегаций, в рамках организации конференции:</a:t>
            </a:r>
            <a:b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/>
              <a:t>Организация и проведение конференции «Экспорт в страны ЕАЭС» реверсными бизнес-миссиями из стран участников ЕАЭС (Республика Беларусь, Казахстан, Армения, Киргизская Республика)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24A5D3-FD6D-490E-A730-0A2DECC88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1A26444-3C78-4558-A717-91138A1A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FD96A0-DCEA-48DA-A80E-AAE4D64A0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AD94E1-395A-4494-84AD-8230423C8D6C}"/>
              </a:ext>
            </a:extLst>
          </p:cNvPr>
          <p:cNvSpPr txBox="1"/>
          <p:nvPr/>
        </p:nvSpPr>
        <p:spPr>
          <a:xfrm>
            <a:off x="1731533" y="6061089"/>
            <a:ext cx="8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183357"/>
                </a:solidFill>
              </a:rPr>
              <a:t>Центр поддержки экспорта Новосибирской области</a:t>
            </a:r>
          </a:p>
          <a:p>
            <a:pPr algn="ctr"/>
            <a:r>
              <a:rPr lang="en-US" b="1" i="1" dirty="0">
                <a:solidFill>
                  <a:srgbClr val="183357"/>
                </a:solidFill>
              </a:rPr>
              <a:t>www.mbnso.ru</a:t>
            </a:r>
            <a:endParaRPr lang="ru-RU" b="1" i="1" dirty="0">
              <a:solidFill>
                <a:srgbClr val="183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24155B-7D8F-4802-9D38-6EB54EC8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7334" y="4886669"/>
            <a:ext cx="1979801" cy="19723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6FA3FE-E53F-4546-8988-C905ACCA9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101" y="4889339"/>
            <a:ext cx="1972387" cy="197238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E22C5D0-2F95-4F1F-9835-EA7DB6E4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96" y="11070"/>
            <a:ext cx="2051104" cy="140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90CDE5-C76C-4718-90D4-FE53EF4F8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" y="270555"/>
            <a:ext cx="2315778" cy="90693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F35C0B8-CBDE-4F7A-B0AB-FF3B69F1CCC9}"/>
              </a:ext>
            </a:extLst>
          </p:cNvPr>
          <p:cNvSpPr txBox="1">
            <a:spLocks/>
          </p:cNvSpPr>
          <p:nvPr/>
        </p:nvSpPr>
        <p:spPr>
          <a:xfrm>
            <a:off x="2142713" y="436360"/>
            <a:ext cx="8646870" cy="65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Результаты мероприятий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8" name="Picture 10" descr="На изображении может находиться: 3 человека, обувь, толпа и в помещении">
            <a:extLst>
              <a:ext uri="{FF2B5EF4-FFF2-40B4-BE49-F238E27FC236}">
                <a16:creationId xmlns:a16="http://schemas.microsoft.com/office/drawing/2014/main" id="{0C7EDA1C-6B04-4BF5-B1C2-88C9933D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76" y="1028856"/>
            <a:ext cx="6688822" cy="34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BBE77D8B-FD6D-4E39-97A5-223102CE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34" y="3856849"/>
            <a:ext cx="3640792" cy="2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На изображении может находиться: 6 человек, люди улыбаются, люди стоят и обувь">
            <a:extLst>
              <a:ext uri="{FF2B5EF4-FFF2-40B4-BE49-F238E27FC236}">
                <a16:creationId xmlns:a16="http://schemas.microsoft.com/office/drawing/2014/main" id="{A5F8F12A-88C2-4F22-B42D-3BDAFAB6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0" y="3856849"/>
            <a:ext cx="3640794" cy="27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На изображении может находиться: 5 человек, в том числе Алина Мусиенко и Марина Глаголева, люди улыбаются, люди стоят, обувь и костюм">
            <a:extLst>
              <a:ext uri="{FF2B5EF4-FFF2-40B4-BE49-F238E27FC236}">
                <a16:creationId xmlns:a16="http://schemas.microsoft.com/office/drawing/2014/main" id="{5A1B95EE-26B4-489D-BDDF-412CAE00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43" y="3856848"/>
            <a:ext cx="3640794" cy="27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50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1525</Words>
  <Application>Microsoft Office PowerPoint</Application>
  <PresentationFormat>Широкоэкранный</PresentationFormat>
  <Paragraphs>396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Helvetica</vt:lpstr>
      <vt:lpstr>Times</vt:lpstr>
      <vt:lpstr>Times New Roman</vt:lpstr>
      <vt:lpstr>Wingdings</vt:lpstr>
      <vt:lpstr>Тема Office</vt:lpstr>
      <vt:lpstr>Итоги деятельности  Центра поддержки экспорта за 2019 год. Планы на 2020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MDAGroup</dc:creator>
  <cp:lastModifiedBy>nso mb</cp:lastModifiedBy>
  <cp:revision>399</cp:revision>
  <cp:lastPrinted>2020-03-18T10:16:26Z</cp:lastPrinted>
  <dcterms:created xsi:type="dcterms:W3CDTF">2019-01-28T11:50:14Z</dcterms:created>
  <dcterms:modified xsi:type="dcterms:W3CDTF">2020-03-18T10:27:05Z</dcterms:modified>
</cp:coreProperties>
</file>