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31" r:id="rId1"/>
    <p:sldMasterId id="2147484155" r:id="rId2"/>
  </p:sldMasterIdLst>
  <p:notesMasterIdLst>
    <p:notesMasterId r:id="rId24"/>
  </p:notesMasterIdLst>
  <p:handoutMasterIdLst>
    <p:handoutMasterId r:id="rId25"/>
  </p:handoutMasterIdLst>
  <p:sldIdLst>
    <p:sldId id="795" r:id="rId3"/>
    <p:sldId id="769" r:id="rId4"/>
    <p:sldId id="771" r:id="rId5"/>
    <p:sldId id="752" r:id="rId6"/>
    <p:sldId id="751" r:id="rId7"/>
    <p:sldId id="753" r:id="rId8"/>
    <p:sldId id="755" r:id="rId9"/>
    <p:sldId id="796" r:id="rId10"/>
    <p:sldId id="784" r:id="rId11"/>
    <p:sldId id="756" r:id="rId12"/>
    <p:sldId id="778" r:id="rId13"/>
    <p:sldId id="757" r:id="rId14"/>
    <p:sldId id="772" r:id="rId15"/>
    <p:sldId id="758" r:id="rId16"/>
    <p:sldId id="759" r:id="rId17"/>
    <p:sldId id="760" r:id="rId18"/>
    <p:sldId id="775" r:id="rId19"/>
    <p:sldId id="761" r:id="rId20"/>
    <p:sldId id="763" r:id="rId21"/>
    <p:sldId id="786" r:id="rId22"/>
    <p:sldId id="791" r:id="rId23"/>
  </p:sldIdLst>
  <p:sldSz cx="12192000" cy="6858000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382C0B0-6531-434D-B1B3-6090AF321989}">
          <p14:sldIdLst>
            <p14:sldId id="795"/>
            <p14:sldId id="769"/>
            <p14:sldId id="771"/>
            <p14:sldId id="752"/>
            <p14:sldId id="751"/>
            <p14:sldId id="753"/>
            <p14:sldId id="755"/>
            <p14:sldId id="796"/>
            <p14:sldId id="784"/>
            <p14:sldId id="756"/>
            <p14:sldId id="778"/>
            <p14:sldId id="757"/>
            <p14:sldId id="772"/>
            <p14:sldId id="758"/>
            <p14:sldId id="759"/>
            <p14:sldId id="760"/>
            <p14:sldId id="775"/>
            <p14:sldId id="761"/>
            <p14:sldId id="763"/>
          </p14:sldIdLst>
        </p14:section>
        <p14:section name="Раздел без заголовка" id="{72813DFA-0987-4EC8-9576-E8E51FF3D7B4}">
          <p14:sldIdLst>
            <p14:sldId id="786"/>
            <p14:sldId id="7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олева Галина Анатольевна" initials="ГГ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9A4"/>
    <a:srgbClr val="FEE0B8"/>
    <a:srgbClr val="E9CD87"/>
    <a:srgbClr val="C63434"/>
    <a:srgbClr val="EA9690"/>
    <a:srgbClr val="E4766E"/>
    <a:srgbClr val="F6727F"/>
    <a:srgbClr val="FFAB97"/>
    <a:srgbClr val="D12939"/>
    <a:srgbClr val="0B6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8629" autoAdjust="0"/>
  </p:normalViewPr>
  <p:slideViewPr>
    <p:cSldViewPr>
      <p:cViewPr varScale="1">
        <p:scale>
          <a:sx n="100" d="100"/>
          <a:sy n="100" d="100"/>
        </p:scale>
        <p:origin x="102" y="3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04" y="84"/>
      </p:cViewPr>
      <p:guideLst>
        <p:guide orient="horz" pos="312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20\&#1048;&#1090;&#1086;&#1075;%202020\&#1050;&#1086;&#1083;-&#1074;&#1086;.xl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69;&#1082;&#1089;&#1087;&#1077;&#1088;&#1090;&#1085;&#1072;&#1103;%20&#1082;&#1086;&#1084;&#1080;&#1089;&#1089;&#1080;&#1103;\2021\&#1059;&#1076;&#1086;&#1074;&#1083;&#1077;&#1090;&#1074;&#1086;&#1088;&#1077;&#1085;&#1085;&#1086;&#1089;&#1090;&#1100;%20&#1085;&#1072;&#1089;&#1077;&#1083;&#1077;&#1085;&#1080;&#1103;%20&#1076;&#1077;&#1103;&#1090;&#1077;&#1083;&#1100;&#1085;&#1086;&#1089;&#1090;&#1100;&#1102;%20&#1075;&#1083;&#1072;&#1074;&#1099;%20&#1089;%20&#1091;&#1076;&#1077;&#1083;&#1100;&#1085;&#1099;&#1084;%20&#1074;&#1077;&#1089;&#1086;&#1084;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21\05.08.2021\&#1051;&#1080;&#1089;&#1090;%20Microsoft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69;&#1082;&#1089;&#1087;&#1077;&#1088;&#1090;&#1085;&#1072;&#1103;%20&#1082;&#1086;&#1084;&#1080;&#1089;&#1089;&#1080;&#1103;\2021\&#1059;&#1076;&#1086;&#1074;&#1083;&#1077;&#1090;&#1074;&#1086;&#1088;&#1077;&#1085;&#1085;&#1086;&#1089;&#1090;&#1100;%20&#1085;&#1072;&#1089;&#1077;&#1083;&#1077;&#1085;&#1080;&#1103;%20&#1076;&#1077;&#1103;&#1090;&#1077;&#1083;&#1100;&#1085;&#1086;&#1089;&#1090;&#1100;&#1102;%20&#1075;&#1083;&#1072;&#1074;&#1099;%20&#1089;%20&#1091;&#1076;&#1077;&#1083;&#1100;&#1085;&#1099;&#1084;%20&#1074;&#1077;&#1089;&#1086;&#1084;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69;&#1082;&#1089;&#1087;&#1077;&#1088;&#1090;&#1085;&#1072;&#1103;%20&#1082;&#1086;&#1084;&#1080;&#1089;&#1089;&#1080;&#1103;\2021\&#1059;&#1076;&#1086;&#1074;&#1083;&#1077;&#1090;&#1074;&#1086;&#1088;&#1077;&#1085;&#1085;&#1086;&#1089;&#1090;&#1100;%20&#1085;&#1072;&#1089;&#1077;&#1083;&#1077;&#1085;&#1080;&#1103;%20&#1076;&#1077;&#1103;&#1090;&#1077;&#1083;&#1100;&#1085;&#1086;&#1089;&#1090;&#1100;&#1102;%20&#1075;&#1083;&#1072;&#1074;&#1099;%20&#1089;%20&#1091;&#1076;&#1077;&#1083;&#1100;&#1085;&#1099;&#1084;%20&#1074;&#1077;&#1089;&#1086;&#1084;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Data\aak\&#1056;&#1072;&#1073;&#1086;&#1095;&#1080;&#1081;%20&#1089;&#1090;&#1086;&#1083;\&#1056;&#1040;&#1041;&#1054;&#1058;&#1040;\260%20&#1087;&#1086;&#1089;&#1090;&#1072;&#1085;&#1086;&#1074;&#1083;&#1077;&#1085;&#1080;&#1077;\&#1044;&#1072;&#1074;&#1099;&#1076;&#1077;&#1085;&#1082;&#1086;%20&#1040;&#1085;&#1072;&#1083;&#1080;&#1079;%20&#1088;&#1077;&#1079;&#1091;&#1083;&#1100;&#1090;&#1072;&#1090;&#1086;&#1074;%202016%20&#1075;&#1086;&#1076;&#1072;\&#1052;&#1091;&#1085;&#1080;&#1094;&#1080;&#1087;&#1072;&#1083;&#1100;&#1085;&#1099;&#1077;_&#1086;&#1073;&#1088;&#1072;&#1079;&#1086;&#1074;&#1072;&#1085;&#1080;&#1103;_&#1053;&#1057;&#1054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69;&#1082;&#1089;&#1087;&#1077;&#1088;&#1090;&#1085;&#1072;&#1103;%20&#1082;&#1086;&#1084;&#1080;&#1089;&#1089;&#1080;&#1103;\2021\&#1059;&#1076;&#1086;&#1074;&#1083;&#1077;&#1090;&#1074;&#1086;&#1088;&#1077;&#1085;&#1085;&#1086;&#1089;&#1090;&#1100;%20&#1085;&#1072;&#1089;&#1077;&#1083;&#1077;&#1085;&#1080;&#1103;%20&#1076;&#1077;&#1103;&#1090;&#1077;&#1083;&#1100;&#1085;&#1086;&#1089;&#1090;&#1100;&#1102;%20&#1075;&#1083;&#1072;&#1074;&#1099;%20&#1089;%20&#1091;&#1076;&#1077;&#1083;&#1100;&#1085;&#1099;&#1084;%20&#1074;&#1077;&#1089;&#1086;&#1084;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69;&#1082;&#1089;&#1087;&#1077;&#1088;&#1090;&#1085;&#1072;&#1103;%20&#1082;&#1086;&#1084;&#1080;&#1089;&#1089;&#1080;&#1103;\2021\&#1059;&#1076;&#1086;&#1074;&#1083;&#1077;&#1090;&#1074;&#1086;&#1088;&#1077;&#1085;&#1085;&#1086;&#1089;&#1090;&#1100;%20&#1085;&#1072;&#1089;&#1077;&#1083;&#1077;&#1085;&#1080;&#1103;%20&#1076;&#1077;&#1103;&#1090;&#1077;&#1083;&#1100;&#1085;&#1086;&#1089;&#1090;&#1100;&#1102;%20&#1075;&#1083;&#1072;&#1074;&#1099;%20&#1089;%20&#1091;&#1076;&#1077;&#1083;&#1100;&#1085;&#1099;&#1084;%20&#1074;&#1077;&#1089;&#1086;&#1084;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19\&#1048;&#1090;&#1086;&#1075;\&#1048;&#1090;&#1086;&#1075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69;&#1082;&#1089;&#1087;&#1077;&#1088;&#1090;&#1085;&#1072;&#1103;%20&#1082;&#1086;&#1084;&#1080;&#1089;&#1089;&#1080;&#1103;\2021\&#1059;&#1076;&#1086;&#1074;&#1083;&#1077;&#1090;&#1074;&#1086;&#1088;&#1077;&#1085;&#1085;&#1086;&#1089;&#1090;&#1100;%20&#1085;&#1072;&#1089;&#1077;&#1083;&#1077;&#1085;&#1080;&#1103;%20&#1076;&#1077;&#1103;&#1090;&#1077;&#1083;&#1100;&#1085;&#1086;&#1089;&#1090;&#1100;&#1102;%20&#1075;&#1083;&#1072;&#1074;&#1099;%20&#1089;%20&#1091;&#1076;&#1077;&#1083;&#1100;&#1085;&#1099;&#1084;%20&#1074;&#1077;&#1089;&#1086;&#1084;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19031141377752"/>
          <c:y val="8.2139588147149473E-2"/>
          <c:w val="0.83118080727665444"/>
          <c:h val="0.9015896532670257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Лист1!$A$2:$A$36</c:f>
              <c:strCache>
                <c:ptCount val="35"/>
                <c:pt idx="0">
                  <c:v>Город Новосибирск</c:v>
                </c:pt>
                <c:pt idx="1">
                  <c:v>Черепановский район</c:v>
                </c:pt>
                <c:pt idx="2">
                  <c:v>Город Бердск</c:v>
                </c:pt>
                <c:pt idx="3">
                  <c:v>Коченёвский район</c:v>
                </c:pt>
                <c:pt idx="4">
                  <c:v>Краснозёрский район</c:v>
                </c:pt>
                <c:pt idx="5">
                  <c:v>Новосибирский район</c:v>
                </c:pt>
                <c:pt idx="6">
                  <c:v>Тогучинский район</c:v>
                </c:pt>
                <c:pt idx="7">
                  <c:v>Татарский район</c:v>
                </c:pt>
                <c:pt idx="8">
                  <c:v>Барабинский район</c:v>
                </c:pt>
                <c:pt idx="9">
                  <c:v>Мошковский район</c:v>
                </c:pt>
                <c:pt idx="10">
                  <c:v>Каргатский район</c:v>
                </c:pt>
                <c:pt idx="11">
                  <c:v>Маслянинский район</c:v>
                </c:pt>
                <c:pt idx="12">
                  <c:v>Рабочий посёлок Кольцово</c:v>
                </c:pt>
                <c:pt idx="13">
                  <c:v>Город Искитим</c:v>
                </c:pt>
                <c:pt idx="14">
                  <c:v>Купинский район</c:v>
                </c:pt>
                <c:pt idx="15">
                  <c:v>Баганский район</c:v>
                </c:pt>
                <c:pt idx="16">
                  <c:v>Колыванский район</c:v>
                </c:pt>
                <c:pt idx="17">
                  <c:v>Искитимский район</c:v>
                </c:pt>
                <c:pt idx="18">
                  <c:v>Ордынский район</c:v>
                </c:pt>
                <c:pt idx="19">
                  <c:v>Чистоозёрный район</c:v>
                </c:pt>
                <c:pt idx="20">
                  <c:v>Кочковский район</c:v>
                </c:pt>
                <c:pt idx="21">
                  <c:v>Куйбышевский район</c:v>
                </c:pt>
                <c:pt idx="22">
                  <c:v>Кыштовский район</c:v>
                </c:pt>
                <c:pt idx="23">
                  <c:v>Северный район</c:v>
                </c:pt>
                <c:pt idx="24">
                  <c:v>Убинский район</c:v>
                </c:pt>
                <c:pt idx="25">
                  <c:v>Карасукский район</c:v>
                </c:pt>
                <c:pt idx="26">
                  <c:v>Сузунский район</c:v>
                </c:pt>
                <c:pt idx="27">
                  <c:v>Болотнинский район</c:v>
                </c:pt>
                <c:pt idx="28">
                  <c:v>Доволенский район</c:v>
                </c:pt>
                <c:pt idx="29">
                  <c:v>Венгеровский район</c:v>
                </c:pt>
                <c:pt idx="30">
                  <c:v>Чановский район</c:v>
                </c:pt>
                <c:pt idx="31">
                  <c:v>Чулымский район</c:v>
                </c:pt>
                <c:pt idx="32">
                  <c:v>Усть-Таркский район</c:v>
                </c:pt>
                <c:pt idx="33">
                  <c:v>Город Обь</c:v>
                </c:pt>
                <c:pt idx="34">
                  <c:v>Здвинский район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A1-42B9-A9BA-2BDCCABD2536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2"/>
              <c:layout>
                <c:manualLayout>
                  <c:x val="2.2184816641616836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0A1-42B9-A9BA-2BDCCABD2536}"/>
                </c:ext>
              </c:extLst>
            </c:dLbl>
            <c:dLbl>
              <c:idx val="34"/>
              <c:layout>
                <c:manualLayout>
                  <c:x val="-1.0737323013249468E-4"/>
                  <c:y val="-5.1571351415008234E-3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0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2972558981117747E-2"/>
                      <c:h val="2.13300954709181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0A1-42B9-A9BA-2BDCCABD2536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Лист1!$A$2:$A$36</c:f>
              <c:strCache>
                <c:ptCount val="35"/>
                <c:pt idx="0">
                  <c:v>Город Новосибирск</c:v>
                </c:pt>
                <c:pt idx="1">
                  <c:v>Черепановский район</c:v>
                </c:pt>
                <c:pt idx="2">
                  <c:v>Город Бердск</c:v>
                </c:pt>
                <c:pt idx="3">
                  <c:v>Коченёвский район</c:v>
                </c:pt>
                <c:pt idx="4">
                  <c:v>Краснозёрский район</c:v>
                </c:pt>
                <c:pt idx="5">
                  <c:v>Новосибирский район</c:v>
                </c:pt>
                <c:pt idx="6">
                  <c:v>Тогучинский район</c:v>
                </c:pt>
                <c:pt idx="7">
                  <c:v>Татарский район</c:v>
                </c:pt>
                <c:pt idx="8">
                  <c:v>Барабинский район</c:v>
                </c:pt>
                <c:pt idx="9">
                  <c:v>Мошковский район</c:v>
                </c:pt>
                <c:pt idx="10">
                  <c:v>Каргатский район</c:v>
                </c:pt>
                <c:pt idx="11">
                  <c:v>Маслянинский район</c:v>
                </c:pt>
                <c:pt idx="12">
                  <c:v>Рабочий посёлок Кольцово</c:v>
                </c:pt>
                <c:pt idx="13">
                  <c:v>Город Искитим</c:v>
                </c:pt>
                <c:pt idx="14">
                  <c:v>Купинский район</c:v>
                </c:pt>
                <c:pt idx="15">
                  <c:v>Баганский район</c:v>
                </c:pt>
                <c:pt idx="16">
                  <c:v>Колыванский район</c:v>
                </c:pt>
                <c:pt idx="17">
                  <c:v>Искитимский район</c:v>
                </c:pt>
                <c:pt idx="18">
                  <c:v>Ордынский район</c:v>
                </c:pt>
                <c:pt idx="19">
                  <c:v>Чистоозёрный район</c:v>
                </c:pt>
                <c:pt idx="20">
                  <c:v>Кочковский район</c:v>
                </c:pt>
                <c:pt idx="21">
                  <c:v>Куйбышевский район</c:v>
                </c:pt>
                <c:pt idx="22">
                  <c:v>Кыштовский район</c:v>
                </c:pt>
                <c:pt idx="23">
                  <c:v>Северный район</c:v>
                </c:pt>
                <c:pt idx="24">
                  <c:v>Убинский район</c:v>
                </c:pt>
                <c:pt idx="25">
                  <c:v>Карасукский район</c:v>
                </c:pt>
                <c:pt idx="26">
                  <c:v>Сузунский район</c:v>
                </c:pt>
                <c:pt idx="27">
                  <c:v>Болотнинский район</c:v>
                </c:pt>
                <c:pt idx="28">
                  <c:v>Доволенский район</c:v>
                </c:pt>
                <c:pt idx="29">
                  <c:v>Венгеровский район</c:v>
                </c:pt>
                <c:pt idx="30">
                  <c:v>Чановский район</c:v>
                </c:pt>
                <c:pt idx="31">
                  <c:v>Чулымский район</c:v>
                </c:pt>
                <c:pt idx="32">
                  <c:v>Усть-Таркский район</c:v>
                </c:pt>
                <c:pt idx="33">
                  <c:v>Город Обь</c:v>
                </c:pt>
                <c:pt idx="34">
                  <c:v>Здвинский район</c:v>
                </c:pt>
              </c:strCache>
            </c:strRef>
          </c:cat>
          <c:val>
            <c:numRef>
              <c:f>Лист1!$B$2:$B$36</c:f>
              <c:numCache>
                <c:formatCode>General</c:formatCode>
                <c:ptCount val="35"/>
                <c:pt idx="0">
                  <c:v>5731</c:v>
                </c:pt>
                <c:pt idx="1">
                  <c:v>1895</c:v>
                </c:pt>
                <c:pt idx="2">
                  <c:v>1507</c:v>
                </c:pt>
                <c:pt idx="3">
                  <c:v>1210</c:v>
                </c:pt>
                <c:pt idx="4">
                  <c:v>1040</c:v>
                </c:pt>
                <c:pt idx="5">
                  <c:v>982</c:v>
                </c:pt>
                <c:pt idx="6">
                  <c:v>851</c:v>
                </c:pt>
                <c:pt idx="7">
                  <c:v>788</c:v>
                </c:pt>
                <c:pt idx="8">
                  <c:v>776</c:v>
                </c:pt>
                <c:pt idx="9">
                  <c:v>686</c:v>
                </c:pt>
                <c:pt idx="10">
                  <c:v>610</c:v>
                </c:pt>
                <c:pt idx="11">
                  <c:v>599</c:v>
                </c:pt>
                <c:pt idx="12">
                  <c:v>593</c:v>
                </c:pt>
                <c:pt idx="13">
                  <c:v>581</c:v>
                </c:pt>
                <c:pt idx="14">
                  <c:v>506</c:v>
                </c:pt>
                <c:pt idx="15">
                  <c:v>494</c:v>
                </c:pt>
                <c:pt idx="16">
                  <c:v>494</c:v>
                </c:pt>
                <c:pt idx="17">
                  <c:v>447</c:v>
                </c:pt>
                <c:pt idx="18">
                  <c:v>438</c:v>
                </c:pt>
                <c:pt idx="19">
                  <c:v>427</c:v>
                </c:pt>
                <c:pt idx="20">
                  <c:v>413</c:v>
                </c:pt>
                <c:pt idx="21">
                  <c:v>403</c:v>
                </c:pt>
                <c:pt idx="22">
                  <c:v>390</c:v>
                </c:pt>
                <c:pt idx="23">
                  <c:v>387</c:v>
                </c:pt>
                <c:pt idx="24">
                  <c:v>386</c:v>
                </c:pt>
                <c:pt idx="25">
                  <c:v>367</c:v>
                </c:pt>
                <c:pt idx="26">
                  <c:v>354</c:v>
                </c:pt>
                <c:pt idx="27">
                  <c:v>349</c:v>
                </c:pt>
                <c:pt idx="28">
                  <c:v>321</c:v>
                </c:pt>
                <c:pt idx="29">
                  <c:v>312</c:v>
                </c:pt>
                <c:pt idx="30">
                  <c:v>304</c:v>
                </c:pt>
                <c:pt idx="31">
                  <c:v>304</c:v>
                </c:pt>
                <c:pt idx="32">
                  <c:v>237</c:v>
                </c:pt>
                <c:pt idx="33">
                  <c:v>204</c:v>
                </c:pt>
                <c:pt idx="34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A1-42B9-A9BA-2BDCCABD253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1"/>
        <c:overlap val="100"/>
        <c:axId val="215374304"/>
        <c:axId val="215371392"/>
      </c:barChart>
      <c:catAx>
        <c:axId val="215374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5371392"/>
        <c:crosses val="autoZero"/>
        <c:auto val="1"/>
        <c:lblAlgn val="ctr"/>
        <c:lblOffset val="100"/>
        <c:noMultiLvlLbl val="0"/>
      </c:catAx>
      <c:valAx>
        <c:axId val="215371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537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87827721630611566"/>
          <c:y val="0.87854539843169421"/>
          <c:w val="0.11481044384306706"/>
          <c:h val="5.54411925946079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75602133673459"/>
          <c:y val="3.013900556876609E-2"/>
          <c:w val="0.87609872351845464"/>
          <c:h val="0.95263870553479613"/>
        </c:manualLayout>
      </c:layout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2"/>
        <c:axId val="478826720"/>
        <c:axId val="478827968"/>
      </c:barChart>
      <c:catAx>
        <c:axId val="478826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8827968"/>
        <c:crosses val="autoZero"/>
        <c:auto val="1"/>
        <c:lblAlgn val="ctr"/>
        <c:lblOffset val="100"/>
        <c:noMultiLvlLbl val="0"/>
      </c:catAx>
      <c:valAx>
        <c:axId val="478827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882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Лист5!$A$125:$A$159</c:f>
              <c:strCache>
                <c:ptCount val="35"/>
                <c:pt idx="0">
                  <c:v>Мошковский район</c:v>
                </c:pt>
                <c:pt idx="1">
                  <c:v>Кыштовский район</c:v>
                </c:pt>
                <c:pt idx="2">
                  <c:v>Кочковский район</c:v>
                </c:pt>
                <c:pt idx="3">
                  <c:v>Ордынский район</c:v>
                </c:pt>
                <c:pt idx="4">
                  <c:v>Коченёвский район</c:v>
                </c:pt>
                <c:pt idx="5">
                  <c:v>Усть-Таркский район</c:v>
                </c:pt>
                <c:pt idx="6">
                  <c:v>Баганский район</c:v>
                </c:pt>
                <c:pt idx="7">
                  <c:v>Чулымский район</c:v>
                </c:pt>
                <c:pt idx="8">
                  <c:v>Колыванский район</c:v>
                </c:pt>
                <c:pt idx="9">
                  <c:v>Купинский район</c:v>
                </c:pt>
                <c:pt idx="10">
                  <c:v>Тогучинский район</c:v>
                </c:pt>
                <c:pt idx="11">
                  <c:v>Черепановский район</c:v>
                </c:pt>
                <c:pt idx="12">
                  <c:v>Город Обь</c:v>
                </c:pt>
                <c:pt idx="13">
                  <c:v>Краснозёрский район</c:v>
                </c:pt>
                <c:pt idx="14">
                  <c:v>Доволенский район</c:v>
                </c:pt>
                <c:pt idx="15">
                  <c:v>Город Бердск</c:v>
                </c:pt>
                <c:pt idx="16">
                  <c:v>Северный район</c:v>
                </c:pt>
                <c:pt idx="17">
                  <c:v>Барабинский район</c:v>
                </c:pt>
                <c:pt idx="18">
                  <c:v>Чистоозёрный район</c:v>
                </c:pt>
                <c:pt idx="19">
                  <c:v>Город Новосибирск</c:v>
                </c:pt>
                <c:pt idx="20">
                  <c:v>Новосибирский район</c:v>
                </c:pt>
                <c:pt idx="21">
                  <c:v>Каргатский район</c:v>
                </c:pt>
                <c:pt idx="22">
                  <c:v>Татарский район</c:v>
                </c:pt>
                <c:pt idx="23">
                  <c:v>Маслянинский район</c:v>
                </c:pt>
                <c:pt idx="24">
                  <c:v>Искитимский район</c:v>
                </c:pt>
                <c:pt idx="25">
                  <c:v>Здвинский район</c:v>
                </c:pt>
                <c:pt idx="26">
                  <c:v>Город Искитим</c:v>
                </c:pt>
                <c:pt idx="27">
                  <c:v>Болотнинский район</c:v>
                </c:pt>
                <c:pt idx="28">
                  <c:v>Карасукский район</c:v>
                </c:pt>
                <c:pt idx="29">
                  <c:v>Куйбышевский район</c:v>
                </c:pt>
                <c:pt idx="30">
                  <c:v>Венгеровский район</c:v>
                </c:pt>
                <c:pt idx="31">
                  <c:v>Убинский район</c:v>
                </c:pt>
                <c:pt idx="32">
                  <c:v>Чановский район</c:v>
                </c:pt>
                <c:pt idx="33">
                  <c:v>Рабочий посёлок Кольцово</c:v>
                </c:pt>
                <c:pt idx="34">
                  <c:v>Сузунский район</c:v>
                </c:pt>
              </c:strCache>
            </c:strRef>
          </c:cat>
          <c:val>
            <c:numRef>
              <c:f>Лист5!$B$125:$B$159</c:f>
              <c:numCache>
                <c:formatCode>0.00</c:formatCode>
                <c:ptCount val="35"/>
                <c:pt idx="0">
                  <c:v>59.585000000000001</c:v>
                </c:pt>
                <c:pt idx="1">
                  <c:v>60.897499999999994</c:v>
                </c:pt>
                <c:pt idx="2">
                  <c:v>63.982500000000002</c:v>
                </c:pt>
                <c:pt idx="3">
                  <c:v>64.724999999999994</c:v>
                </c:pt>
                <c:pt idx="4">
                  <c:v>65.372500000000002</c:v>
                </c:pt>
                <c:pt idx="5">
                  <c:v>66.557500000000005</c:v>
                </c:pt>
                <c:pt idx="6">
                  <c:v>67.407499999999985</c:v>
                </c:pt>
                <c:pt idx="7">
                  <c:v>68.254999999999995</c:v>
                </c:pt>
                <c:pt idx="8">
                  <c:v>68.572499999999991</c:v>
                </c:pt>
                <c:pt idx="9">
                  <c:v>68.775000000000006</c:v>
                </c:pt>
                <c:pt idx="10">
                  <c:v>69.567499999999995</c:v>
                </c:pt>
                <c:pt idx="11">
                  <c:v>70.722499999999997</c:v>
                </c:pt>
                <c:pt idx="12">
                  <c:v>70.832499999999996</c:v>
                </c:pt>
                <c:pt idx="13">
                  <c:v>71.897500000000008</c:v>
                </c:pt>
                <c:pt idx="14">
                  <c:v>72.037499999999994</c:v>
                </c:pt>
                <c:pt idx="15">
                  <c:v>72.61</c:v>
                </c:pt>
                <c:pt idx="16">
                  <c:v>73.257500000000007</c:v>
                </c:pt>
                <c:pt idx="17">
                  <c:v>73.452500000000001</c:v>
                </c:pt>
                <c:pt idx="18">
                  <c:v>74.240000000000009</c:v>
                </c:pt>
                <c:pt idx="19">
                  <c:v>75.849999999999994</c:v>
                </c:pt>
                <c:pt idx="20">
                  <c:v>77.012500000000003</c:v>
                </c:pt>
                <c:pt idx="21">
                  <c:v>77.459999999999994</c:v>
                </c:pt>
                <c:pt idx="22">
                  <c:v>77.760000000000005</c:v>
                </c:pt>
                <c:pt idx="23">
                  <c:v>78.172499999999999</c:v>
                </c:pt>
                <c:pt idx="24">
                  <c:v>79.417500000000004</c:v>
                </c:pt>
                <c:pt idx="25">
                  <c:v>80.267499999999998</c:v>
                </c:pt>
                <c:pt idx="26">
                  <c:v>80.680000000000007</c:v>
                </c:pt>
                <c:pt idx="27">
                  <c:v>81.375000000000014</c:v>
                </c:pt>
                <c:pt idx="28">
                  <c:v>82.017499999999998</c:v>
                </c:pt>
                <c:pt idx="29">
                  <c:v>87.344999999999999</c:v>
                </c:pt>
                <c:pt idx="30">
                  <c:v>87.662500000000009</c:v>
                </c:pt>
                <c:pt idx="31">
                  <c:v>88.862499999999997</c:v>
                </c:pt>
                <c:pt idx="32">
                  <c:v>89.307500000000005</c:v>
                </c:pt>
                <c:pt idx="33">
                  <c:v>95.152500000000003</c:v>
                </c:pt>
                <c:pt idx="34">
                  <c:v>96.472499999999997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E-4DC3-BD1F-C31C30EC3B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8"/>
        <c:axId val="215477680"/>
        <c:axId val="215476432"/>
      </c:barChart>
      <c:catAx>
        <c:axId val="215477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5476432"/>
        <c:crosses val="autoZero"/>
        <c:auto val="1"/>
        <c:lblAlgn val="ctr"/>
        <c:lblOffset val="100"/>
        <c:noMultiLvlLbl val="0"/>
      </c:catAx>
      <c:valAx>
        <c:axId val="215476432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21547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3860608571086"/>
          <c:y val="1.948051948051948E-2"/>
          <c:w val="0.83260588779318856"/>
          <c:h val="0.952380952380952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Лист1!$A$2:$A$36</c:f>
              <c:strCache>
                <c:ptCount val="35"/>
                <c:pt idx="0">
                  <c:v>Город Новосибирск</c:v>
                </c:pt>
                <c:pt idx="1">
                  <c:v>Краснозёрский район</c:v>
                </c:pt>
                <c:pt idx="2">
                  <c:v>Черепановский район</c:v>
                </c:pt>
                <c:pt idx="3">
                  <c:v>Город Бердск</c:v>
                </c:pt>
                <c:pt idx="4">
                  <c:v>Коченёвский район</c:v>
                </c:pt>
                <c:pt idx="5">
                  <c:v>Искитимский район</c:v>
                </c:pt>
                <c:pt idx="6">
                  <c:v>Барабинский район</c:v>
                </c:pt>
                <c:pt idx="7">
                  <c:v>Город Обь</c:v>
                </c:pt>
                <c:pt idx="8">
                  <c:v>Купинский район</c:v>
                </c:pt>
                <c:pt idx="9">
                  <c:v>Чулымский район</c:v>
                </c:pt>
                <c:pt idx="10">
                  <c:v>Тогучинский район</c:v>
                </c:pt>
                <c:pt idx="11">
                  <c:v>Сузунский район</c:v>
                </c:pt>
                <c:pt idx="12">
                  <c:v>Убинский район</c:v>
                </c:pt>
                <c:pt idx="13">
                  <c:v>Рабочий посёлок Кольцово</c:v>
                </c:pt>
                <c:pt idx="14">
                  <c:v>Город Искитим</c:v>
                </c:pt>
                <c:pt idx="15">
                  <c:v>Новосибирский район</c:v>
                </c:pt>
                <c:pt idx="16">
                  <c:v>Чистоозёрный район</c:v>
                </c:pt>
                <c:pt idx="17">
                  <c:v>Маслянинский район</c:v>
                </c:pt>
                <c:pt idx="18">
                  <c:v>Болотнинский район</c:v>
                </c:pt>
                <c:pt idx="19">
                  <c:v>Ордынский район</c:v>
                </c:pt>
                <c:pt idx="20">
                  <c:v>Кыштовский район</c:v>
                </c:pt>
                <c:pt idx="21">
                  <c:v>Доволенский район</c:v>
                </c:pt>
                <c:pt idx="22">
                  <c:v>Усть-Таркский район</c:v>
                </c:pt>
                <c:pt idx="23">
                  <c:v>Здвинский район</c:v>
                </c:pt>
                <c:pt idx="24">
                  <c:v>Татарский район</c:v>
                </c:pt>
                <c:pt idx="25">
                  <c:v>Карасукский район</c:v>
                </c:pt>
                <c:pt idx="26">
                  <c:v>Куйбышевский район</c:v>
                </c:pt>
                <c:pt idx="27">
                  <c:v>Северный район</c:v>
                </c:pt>
                <c:pt idx="28">
                  <c:v>Колыванский район</c:v>
                </c:pt>
                <c:pt idx="29">
                  <c:v>Венгеровский район</c:v>
                </c:pt>
                <c:pt idx="30">
                  <c:v>Мошковский район</c:v>
                </c:pt>
                <c:pt idx="31">
                  <c:v>Каргатский район</c:v>
                </c:pt>
                <c:pt idx="32">
                  <c:v>Кочковский район</c:v>
                </c:pt>
                <c:pt idx="33">
                  <c:v>Чановский район</c:v>
                </c:pt>
                <c:pt idx="34">
                  <c:v>Баганский район</c:v>
                </c:pt>
              </c:strCache>
            </c:strRef>
          </c:cat>
          <c:val>
            <c:numRef>
              <c:f>Лист1!$B$2:$B$36</c:f>
              <c:numCache>
                <c:formatCode>General</c:formatCode>
                <c:ptCount val="35"/>
                <c:pt idx="0">
                  <c:v>1302</c:v>
                </c:pt>
                <c:pt idx="1">
                  <c:v>1069</c:v>
                </c:pt>
                <c:pt idx="2">
                  <c:v>876</c:v>
                </c:pt>
                <c:pt idx="3">
                  <c:v>744</c:v>
                </c:pt>
                <c:pt idx="4">
                  <c:v>689</c:v>
                </c:pt>
                <c:pt idx="5">
                  <c:v>661</c:v>
                </c:pt>
                <c:pt idx="6">
                  <c:v>608</c:v>
                </c:pt>
                <c:pt idx="7">
                  <c:v>592</c:v>
                </c:pt>
                <c:pt idx="8">
                  <c:v>551</c:v>
                </c:pt>
                <c:pt idx="9">
                  <c:v>515</c:v>
                </c:pt>
                <c:pt idx="10">
                  <c:v>512</c:v>
                </c:pt>
                <c:pt idx="11">
                  <c:v>486</c:v>
                </c:pt>
                <c:pt idx="12">
                  <c:v>484</c:v>
                </c:pt>
                <c:pt idx="13">
                  <c:v>481</c:v>
                </c:pt>
                <c:pt idx="14">
                  <c:v>393</c:v>
                </c:pt>
                <c:pt idx="15">
                  <c:v>372</c:v>
                </c:pt>
                <c:pt idx="16">
                  <c:v>336</c:v>
                </c:pt>
                <c:pt idx="17">
                  <c:v>322</c:v>
                </c:pt>
                <c:pt idx="18">
                  <c:v>311</c:v>
                </c:pt>
                <c:pt idx="19">
                  <c:v>299</c:v>
                </c:pt>
                <c:pt idx="20">
                  <c:v>291</c:v>
                </c:pt>
                <c:pt idx="21">
                  <c:v>232</c:v>
                </c:pt>
                <c:pt idx="22">
                  <c:v>223</c:v>
                </c:pt>
                <c:pt idx="23">
                  <c:v>222</c:v>
                </c:pt>
                <c:pt idx="24">
                  <c:v>220</c:v>
                </c:pt>
                <c:pt idx="25">
                  <c:v>214</c:v>
                </c:pt>
                <c:pt idx="26">
                  <c:v>205</c:v>
                </c:pt>
                <c:pt idx="27">
                  <c:v>191</c:v>
                </c:pt>
                <c:pt idx="28">
                  <c:v>173</c:v>
                </c:pt>
                <c:pt idx="29">
                  <c:v>147</c:v>
                </c:pt>
                <c:pt idx="30">
                  <c:v>136</c:v>
                </c:pt>
                <c:pt idx="31">
                  <c:v>102</c:v>
                </c:pt>
                <c:pt idx="32">
                  <c:v>98</c:v>
                </c:pt>
                <c:pt idx="33">
                  <c:v>93</c:v>
                </c:pt>
                <c:pt idx="3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D5-4801-903D-03863C4339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"/>
        <c:axId val="514575135"/>
        <c:axId val="514573055"/>
      </c:barChart>
      <c:catAx>
        <c:axId val="5145751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4573055"/>
        <c:crosses val="autoZero"/>
        <c:auto val="1"/>
        <c:lblAlgn val="ctr"/>
        <c:lblOffset val="100"/>
        <c:noMultiLvlLbl val="0"/>
      </c:catAx>
      <c:valAx>
        <c:axId val="5145730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457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Лист1!$E$2:$E$16</c:f>
              <c:strCache>
                <c:ptCount val="15"/>
                <c:pt idx="0">
                  <c:v>Купинский район</c:v>
                </c:pt>
                <c:pt idx="1">
                  <c:v>Город Искитим</c:v>
                </c:pt>
                <c:pt idx="2">
                  <c:v>р.п. Кольцово</c:v>
                </c:pt>
                <c:pt idx="3">
                  <c:v>Маслянинский район</c:v>
                </c:pt>
                <c:pt idx="4">
                  <c:v>Каргатский район</c:v>
                </c:pt>
                <c:pt idx="5">
                  <c:v>Мошковский район</c:v>
                </c:pt>
                <c:pt idx="6">
                  <c:v>Барабинский район</c:v>
                </c:pt>
                <c:pt idx="7">
                  <c:v>Татарский район</c:v>
                </c:pt>
                <c:pt idx="8">
                  <c:v>Тогучинский район</c:v>
                </c:pt>
                <c:pt idx="9">
                  <c:v>Новосибирский район</c:v>
                </c:pt>
                <c:pt idx="10">
                  <c:v>Краснозёрский район</c:v>
                </c:pt>
                <c:pt idx="11">
                  <c:v>Коченёвский район</c:v>
                </c:pt>
                <c:pt idx="12">
                  <c:v>Город Бердск</c:v>
                </c:pt>
                <c:pt idx="13">
                  <c:v>Черепановский район</c:v>
                </c:pt>
                <c:pt idx="14">
                  <c:v>Город Новосибирск</c:v>
                </c:pt>
              </c:strCache>
            </c:strRef>
          </c:cat>
          <c:val>
            <c:numRef>
              <c:f>Лист1!$F$2:$F$16</c:f>
              <c:numCache>
                <c:formatCode>General</c:formatCode>
                <c:ptCount val="15"/>
                <c:pt idx="0">
                  <c:v>506</c:v>
                </c:pt>
                <c:pt idx="1">
                  <c:v>581</c:v>
                </c:pt>
                <c:pt idx="2">
                  <c:v>593</c:v>
                </c:pt>
                <c:pt idx="3">
                  <c:v>599</c:v>
                </c:pt>
                <c:pt idx="4">
                  <c:v>610</c:v>
                </c:pt>
                <c:pt idx="5">
                  <c:v>686</c:v>
                </c:pt>
                <c:pt idx="6">
                  <c:v>776</c:v>
                </c:pt>
                <c:pt idx="7">
                  <c:v>788</c:v>
                </c:pt>
                <c:pt idx="8">
                  <c:v>851</c:v>
                </c:pt>
                <c:pt idx="9">
                  <c:v>982</c:v>
                </c:pt>
                <c:pt idx="10">
                  <c:v>1040</c:v>
                </c:pt>
                <c:pt idx="11">
                  <c:v>1210</c:v>
                </c:pt>
                <c:pt idx="12">
                  <c:v>1507</c:v>
                </c:pt>
                <c:pt idx="13">
                  <c:v>1895</c:v>
                </c:pt>
                <c:pt idx="14">
                  <c:v>5731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E-4F96-9BD6-BFB482A7C6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8"/>
        <c:axId val="215419584"/>
        <c:axId val="215426240"/>
      </c:barChart>
      <c:catAx>
        <c:axId val="21541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5426240"/>
        <c:crosses val="autoZero"/>
        <c:auto val="1"/>
        <c:lblAlgn val="ctr"/>
        <c:lblOffset val="100"/>
        <c:noMultiLvlLbl val="0"/>
      </c:catAx>
      <c:valAx>
        <c:axId val="2154262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541958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4766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Лист1!$I$2:$I$4</c:f>
              <c:strCache>
                <c:ptCount val="3"/>
                <c:pt idx="0">
                  <c:v>Здвинский район</c:v>
                </c:pt>
                <c:pt idx="1">
                  <c:v>Город Обь</c:v>
                </c:pt>
                <c:pt idx="2">
                  <c:v>Усть-Таркский район</c:v>
                </c:pt>
              </c:strCache>
            </c:strRef>
          </c:cat>
          <c:val>
            <c:numRef>
              <c:f>Лист1!$J$2:$J$4</c:f>
              <c:numCache>
                <c:formatCode>General</c:formatCode>
                <c:ptCount val="3"/>
                <c:pt idx="0">
                  <c:v>204</c:v>
                </c:pt>
                <c:pt idx="1">
                  <c:v>204</c:v>
                </c:pt>
                <c:pt idx="2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93-4BB3-ABE6-D3F265F24C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215487248"/>
        <c:axId val="215467280"/>
      </c:barChart>
      <c:catAx>
        <c:axId val="21548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467280"/>
        <c:crosses val="autoZero"/>
        <c:auto val="1"/>
        <c:lblAlgn val="ctr"/>
        <c:lblOffset val="100"/>
        <c:noMultiLvlLbl val="0"/>
      </c:catAx>
      <c:valAx>
        <c:axId val="21546728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548724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200" b="1" i="0" baseline="0" dirty="0" smtClean="0">
                <a:effectLst/>
              </a:rPr>
              <a:t>В </a:t>
            </a:r>
            <a:r>
              <a:rPr lang="ru-RU" sz="1200" b="1" i="0" baseline="0" dirty="0">
                <a:effectLst/>
              </a:rPr>
              <a:t>среднем по </a:t>
            </a:r>
            <a:r>
              <a:rPr lang="ru-RU" sz="1200" b="1" i="0" baseline="0" dirty="0" smtClean="0">
                <a:effectLst/>
              </a:rPr>
              <a:t>Новосибирской области</a:t>
            </a:r>
            <a:endParaRPr lang="ru-RU" sz="1200" dirty="0">
              <a:effectLst/>
            </a:endParaRPr>
          </a:p>
        </c:rich>
      </c:tx>
      <c:layout>
        <c:manualLayout>
          <c:xMode val="edge"/>
          <c:yMode val="edge"/>
          <c:x val="0.19143706254860568"/>
          <c:y val="4.7950184354516173E-2"/>
        </c:manualLayout>
      </c:layout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b="0" i="0" u="none" strike="noStrike" baseline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Удовлетворенность населения деятельностью главы муниципального района (городского округа)</a:t>
            </a:r>
            <a:endParaRPr lang="ru-RU" sz="1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0259810875714664"/>
          <c:y val="4.972778752814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F3-4D14-A191-B439576EA527}"/>
              </c:ext>
            </c:extLst>
          </c:dPt>
          <c:dPt>
            <c:idx val="1"/>
            <c:bubble3D val="0"/>
            <c:spPr>
              <a:solidFill>
                <a:srgbClr val="C6343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F3-4D14-A191-B439576EA527}"/>
              </c:ext>
            </c:extLst>
          </c:dPt>
          <c:dLbls>
            <c:dLbl>
              <c:idx val="0"/>
              <c:layout>
                <c:manualLayout>
                  <c:x val="-0.16823078333933361"/>
                  <c:y val="-0.116643651033740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1F3-4D14-A191-B439576EA527}"/>
                </c:ext>
              </c:extLst>
            </c:dLbl>
            <c:dLbl>
              <c:idx val="1"/>
              <c:layout>
                <c:manualLayout>
                  <c:x val="0.14364832927357152"/>
                  <c:y val="0.144781032039454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1F3-4D14-A191-B439576EA527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Лист4!$A$40:$B$40</c:f>
              <c:strCache>
                <c:ptCount val="2"/>
                <c:pt idx="0">
                  <c:v>Удовлетворены</c:v>
                </c:pt>
                <c:pt idx="1">
                  <c:v>Не удовлетворены </c:v>
                </c:pt>
              </c:strCache>
            </c:strRef>
          </c:cat>
          <c:val>
            <c:numRef>
              <c:f>Лист4!$A$41:$B$41</c:f>
              <c:numCache>
                <c:formatCode>0.00%</c:formatCode>
                <c:ptCount val="2"/>
                <c:pt idx="0">
                  <c:v>0.72199999999999998</c:v>
                </c:pt>
                <c:pt idx="1">
                  <c:v>0.27800000000000002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F3-4D14-A191-B439576EA52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Лист5!$A$47:$A$81</c:f>
              <c:strCache>
                <c:ptCount val="35"/>
                <c:pt idx="0">
                  <c:v>Город Обь</c:v>
                </c:pt>
                <c:pt idx="1">
                  <c:v>Коченёвский район</c:v>
                </c:pt>
                <c:pt idx="2">
                  <c:v>Город Искитим</c:v>
                </c:pt>
                <c:pt idx="3">
                  <c:v>Чулымский район</c:v>
                </c:pt>
                <c:pt idx="4">
                  <c:v>Город Новосибирск</c:v>
                </c:pt>
                <c:pt idx="5">
                  <c:v>Каргатский район</c:v>
                </c:pt>
                <c:pt idx="6">
                  <c:v>Ордынский район</c:v>
                </c:pt>
                <c:pt idx="7">
                  <c:v>Город Бердск</c:v>
                </c:pt>
                <c:pt idx="8">
                  <c:v>Новосибирский район</c:v>
                </c:pt>
                <c:pt idx="9">
                  <c:v>Тогучинский район</c:v>
                </c:pt>
                <c:pt idx="10">
                  <c:v>Мошковский район</c:v>
                </c:pt>
                <c:pt idx="11">
                  <c:v>Кыштовский район</c:v>
                </c:pt>
                <c:pt idx="12">
                  <c:v>Черепановский район</c:v>
                </c:pt>
                <c:pt idx="13">
                  <c:v>Чистоозёрный район</c:v>
                </c:pt>
                <c:pt idx="14">
                  <c:v>Баганский район</c:v>
                </c:pt>
                <c:pt idx="15">
                  <c:v>Кочковский район</c:v>
                </c:pt>
                <c:pt idx="16">
                  <c:v>Краснозёрский район</c:v>
                </c:pt>
                <c:pt idx="17">
                  <c:v>Купинский район</c:v>
                </c:pt>
                <c:pt idx="18">
                  <c:v>Усть-Таркский район</c:v>
                </c:pt>
                <c:pt idx="19">
                  <c:v>Колыванский район</c:v>
                </c:pt>
                <c:pt idx="20">
                  <c:v>Барабинский район</c:v>
                </c:pt>
                <c:pt idx="21">
                  <c:v>Татарский район</c:v>
                </c:pt>
                <c:pt idx="22">
                  <c:v>Болотнинский район</c:v>
                </c:pt>
                <c:pt idx="23">
                  <c:v>Доволенский район</c:v>
                </c:pt>
                <c:pt idx="24">
                  <c:v>Здвинский район</c:v>
                </c:pt>
                <c:pt idx="25">
                  <c:v>Искитимский район</c:v>
                </c:pt>
                <c:pt idx="26">
                  <c:v>Маслянинский район</c:v>
                </c:pt>
                <c:pt idx="27">
                  <c:v>Северный район</c:v>
                </c:pt>
                <c:pt idx="28">
                  <c:v>Карасукский район</c:v>
                </c:pt>
                <c:pt idx="29">
                  <c:v>Куйбышевский район</c:v>
                </c:pt>
                <c:pt idx="30">
                  <c:v>Венгеровский район</c:v>
                </c:pt>
                <c:pt idx="31">
                  <c:v>Чановский район</c:v>
                </c:pt>
                <c:pt idx="32">
                  <c:v>Убинский район</c:v>
                </c:pt>
                <c:pt idx="33">
                  <c:v>Рабочий посёлок Кольцово</c:v>
                </c:pt>
                <c:pt idx="34">
                  <c:v>Сузунский район</c:v>
                </c:pt>
              </c:strCache>
            </c:strRef>
          </c:cat>
          <c:val>
            <c:numRef>
              <c:f>Лист5!$B$47:$B$81</c:f>
              <c:numCache>
                <c:formatCode>General</c:formatCode>
                <c:ptCount val="35"/>
                <c:pt idx="0">
                  <c:v>38.729999999999997</c:v>
                </c:pt>
                <c:pt idx="1">
                  <c:v>53.88</c:v>
                </c:pt>
                <c:pt idx="2">
                  <c:v>57.49</c:v>
                </c:pt>
                <c:pt idx="3">
                  <c:v>58.22</c:v>
                </c:pt>
                <c:pt idx="4">
                  <c:v>58.61</c:v>
                </c:pt>
                <c:pt idx="5">
                  <c:v>65.41</c:v>
                </c:pt>
                <c:pt idx="6">
                  <c:v>66.44</c:v>
                </c:pt>
                <c:pt idx="7">
                  <c:v>66.89</c:v>
                </c:pt>
                <c:pt idx="8">
                  <c:v>71.38</c:v>
                </c:pt>
                <c:pt idx="9">
                  <c:v>71.56</c:v>
                </c:pt>
                <c:pt idx="10">
                  <c:v>71.87</c:v>
                </c:pt>
                <c:pt idx="11">
                  <c:v>72.05</c:v>
                </c:pt>
                <c:pt idx="12">
                  <c:v>72.239999999999995</c:v>
                </c:pt>
                <c:pt idx="13">
                  <c:v>72.37</c:v>
                </c:pt>
                <c:pt idx="14">
                  <c:v>73.48</c:v>
                </c:pt>
                <c:pt idx="15">
                  <c:v>74.819999999999993</c:v>
                </c:pt>
                <c:pt idx="16">
                  <c:v>75.19</c:v>
                </c:pt>
                <c:pt idx="17">
                  <c:v>75.89</c:v>
                </c:pt>
                <c:pt idx="18">
                  <c:v>76.790000000000006</c:v>
                </c:pt>
                <c:pt idx="19">
                  <c:v>77.13</c:v>
                </c:pt>
                <c:pt idx="20">
                  <c:v>77.45</c:v>
                </c:pt>
                <c:pt idx="21">
                  <c:v>78.3</c:v>
                </c:pt>
                <c:pt idx="22">
                  <c:v>80.23</c:v>
                </c:pt>
                <c:pt idx="23">
                  <c:v>80.69</c:v>
                </c:pt>
                <c:pt idx="24">
                  <c:v>81.86</c:v>
                </c:pt>
                <c:pt idx="25">
                  <c:v>84.12</c:v>
                </c:pt>
                <c:pt idx="26">
                  <c:v>84.31</c:v>
                </c:pt>
                <c:pt idx="27">
                  <c:v>85.53</c:v>
                </c:pt>
                <c:pt idx="28">
                  <c:v>86.1</c:v>
                </c:pt>
                <c:pt idx="29">
                  <c:v>90.57</c:v>
                </c:pt>
                <c:pt idx="30">
                  <c:v>92.63</c:v>
                </c:pt>
                <c:pt idx="31">
                  <c:v>92.76</c:v>
                </c:pt>
                <c:pt idx="32">
                  <c:v>94.82</c:v>
                </c:pt>
                <c:pt idx="33">
                  <c:v>94.94</c:v>
                </c:pt>
                <c:pt idx="34">
                  <c:v>96.33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94-47AF-A4A3-C16F151DAF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"/>
        <c:axId val="215409184"/>
        <c:axId val="215400448"/>
      </c:barChart>
      <c:catAx>
        <c:axId val="215409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5400448"/>
        <c:crosses val="autoZero"/>
        <c:auto val="1"/>
        <c:lblAlgn val="ctr"/>
        <c:lblOffset val="100"/>
        <c:noMultiLvlLbl val="0"/>
      </c:catAx>
      <c:valAx>
        <c:axId val="215400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540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5"/>
        <c:axId val="1304368015"/>
        <c:axId val="1304384655"/>
      </c:barChart>
      <c:catAx>
        <c:axId val="13043680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04384655"/>
        <c:crosses val="autoZero"/>
        <c:auto val="1"/>
        <c:lblAlgn val="ctr"/>
        <c:lblOffset val="100"/>
        <c:noMultiLvlLbl val="0"/>
      </c:catAx>
      <c:valAx>
        <c:axId val="13043846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4368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7129503566275"/>
          <c:y val="2.3317730872658985E-2"/>
          <c:w val="0.80697689540956286"/>
          <c:h val="0.9533645382546820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Лист5!$A$86:$A$120</c:f>
              <c:strCache>
                <c:ptCount val="35"/>
                <c:pt idx="0">
                  <c:v>Город Обь</c:v>
                </c:pt>
                <c:pt idx="1">
                  <c:v>Каргатский район</c:v>
                </c:pt>
                <c:pt idx="2">
                  <c:v>Баганский район</c:v>
                </c:pt>
                <c:pt idx="3">
                  <c:v>Чистоозёрный район</c:v>
                </c:pt>
                <c:pt idx="4">
                  <c:v>Город Новосибирск</c:v>
                </c:pt>
                <c:pt idx="5">
                  <c:v>Чулымский район</c:v>
                </c:pt>
                <c:pt idx="6">
                  <c:v>Город Бердск</c:v>
                </c:pt>
                <c:pt idx="7">
                  <c:v>Ордынский район</c:v>
                </c:pt>
                <c:pt idx="8">
                  <c:v>Купинский район</c:v>
                </c:pt>
                <c:pt idx="9">
                  <c:v>Барабинский район</c:v>
                </c:pt>
                <c:pt idx="10">
                  <c:v>Черепановский район</c:v>
                </c:pt>
                <c:pt idx="11">
                  <c:v>Кыштовский район</c:v>
                </c:pt>
                <c:pt idx="12">
                  <c:v>Татарский район</c:v>
                </c:pt>
                <c:pt idx="13">
                  <c:v>Коченёвский район</c:v>
                </c:pt>
                <c:pt idx="14">
                  <c:v>Кочковский район</c:v>
                </c:pt>
                <c:pt idx="15">
                  <c:v>Город Искитим</c:v>
                </c:pt>
                <c:pt idx="16">
                  <c:v>Мошковский район</c:v>
                </c:pt>
                <c:pt idx="17">
                  <c:v>Краснозёрский район</c:v>
                </c:pt>
                <c:pt idx="18">
                  <c:v>Тогучинский район</c:v>
                </c:pt>
                <c:pt idx="19">
                  <c:v>Колыванский район</c:v>
                </c:pt>
                <c:pt idx="20">
                  <c:v>Доволенский район</c:v>
                </c:pt>
                <c:pt idx="21">
                  <c:v>Маслянинский район</c:v>
                </c:pt>
                <c:pt idx="22">
                  <c:v>Болотнинский район</c:v>
                </c:pt>
                <c:pt idx="23">
                  <c:v>Карасукский район</c:v>
                </c:pt>
                <c:pt idx="24">
                  <c:v>Новосибирский район</c:v>
                </c:pt>
                <c:pt idx="25">
                  <c:v>Усть-Таркский район</c:v>
                </c:pt>
                <c:pt idx="26">
                  <c:v>Здвинский район</c:v>
                </c:pt>
                <c:pt idx="27">
                  <c:v>Искитимский район</c:v>
                </c:pt>
                <c:pt idx="28">
                  <c:v>Куйбышевский район</c:v>
                </c:pt>
                <c:pt idx="29">
                  <c:v>Чановский район</c:v>
                </c:pt>
                <c:pt idx="30">
                  <c:v>Венгеровский район</c:v>
                </c:pt>
                <c:pt idx="31">
                  <c:v>Северный район</c:v>
                </c:pt>
                <c:pt idx="32">
                  <c:v>Убинский район</c:v>
                </c:pt>
                <c:pt idx="33">
                  <c:v>Сузунский район</c:v>
                </c:pt>
                <c:pt idx="34">
                  <c:v>Рабочий посёлок Кольцово</c:v>
                </c:pt>
              </c:strCache>
            </c:strRef>
          </c:cat>
          <c:val>
            <c:numRef>
              <c:f>Лист5!$B$86:$B$120</c:f>
              <c:numCache>
                <c:formatCode>General</c:formatCode>
                <c:ptCount val="35"/>
                <c:pt idx="0">
                  <c:v>15.2</c:v>
                </c:pt>
                <c:pt idx="1">
                  <c:v>21.48</c:v>
                </c:pt>
                <c:pt idx="2">
                  <c:v>23.28</c:v>
                </c:pt>
                <c:pt idx="3">
                  <c:v>23.65</c:v>
                </c:pt>
                <c:pt idx="4">
                  <c:v>23.73</c:v>
                </c:pt>
                <c:pt idx="5">
                  <c:v>24.01</c:v>
                </c:pt>
                <c:pt idx="6">
                  <c:v>24.02</c:v>
                </c:pt>
                <c:pt idx="7">
                  <c:v>25.8</c:v>
                </c:pt>
                <c:pt idx="8">
                  <c:v>27.87</c:v>
                </c:pt>
                <c:pt idx="9">
                  <c:v>28.35</c:v>
                </c:pt>
                <c:pt idx="10">
                  <c:v>31.66</c:v>
                </c:pt>
                <c:pt idx="11">
                  <c:v>31.79</c:v>
                </c:pt>
                <c:pt idx="12">
                  <c:v>32.36</c:v>
                </c:pt>
                <c:pt idx="13">
                  <c:v>32.89</c:v>
                </c:pt>
                <c:pt idx="14">
                  <c:v>34.380000000000003</c:v>
                </c:pt>
                <c:pt idx="15">
                  <c:v>36.659999999999997</c:v>
                </c:pt>
                <c:pt idx="16">
                  <c:v>37.9</c:v>
                </c:pt>
                <c:pt idx="17">
                  <c:v>42.88</c:v>
                </c:pt>
                <c:pt idx="18">
                  <c:v>43.48</c:v>
                </c:pt>
                <c:pt idx="19">
                  <c:v>45.14</c:v>
                </c:pt>
                <c:pt idx="20">
                  <c:v>46.73</c:v>
                </c:pt>
                <c:pt idx="21">
                  <c:v>49.08</c:v>
                </c:pt>
                <c:pt idx="22">
                  <c:v>52.15</c:v>
                </c:pt>
                <c:pt idx="23">
                  <c:v>55.59</c:v>
                </c:pt>
                <c:pt idx="24">
                  <c:v>55.7</c:v>
                </c:pt>
                <c:pt idx="25">
                  <c:v>57.81</c:v>
                </c:pt>
                <c:pt idx="26">
                  <c:v>61.27</c:v>
                </c:pt>
                <c:pt idx="27">
                  <c:v>64.209999999999994</c:v>
                </c:pt>
                <c:pt idx="28">
                  <c:v>65.510000000000005</c:v>
                </c:pt>
                <c:pt idx="29">
                  <c:v>70.069999999999993</c:v>
                </c:pt>
                <c:pt idx="30">
                  <c:v>70.510000000000005</c:v>
                </c:pt>
                <c:pt idx="31">
                  <c:v>80.36</c:v>
                </c:pt>
                <c:pt idx="32">
                  <c:v>85.49</c:v>
                </c:pt>
                <c:pt idx="33">
                  <c:v>95.48</c:v>
                </c:pt>
                <c:pt idx="34">
                  <c:v>98.31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9C-4D51-B850-707C3B0C7E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"/>
        <c:axId val="215484336"/>
        <c:axId val="215480592"/>
      </c:barChart>
      <c:catAx>
        <c:axId val="21548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5480592"/>
        <c:crosses val="autoZero"/>
        <c:auto val="1"/>
        <c:lblAlgn val="ctr"/>
        <c:lblOffset val="100"/>
        <c:noMultiLvlLbl val="0"/>
      </c:catAx>
      <c:valAx>
        <c:axId val="215480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548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02DE17-EDD5-4318-B68F-1CF33FE1BF57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43243A75-6E71-442C-B2A3-400B6A6AF8E1}">
      <dgm:prSet phldrT="[Текст]" custT="1"/>
      <dgm:spPr>
        <a:solidFill>
          <a:srgbClr val="EED9A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solidFill>
                <a:schemeClr val="tx2"/>
              </a:solidFill>
              <a:latin typeface="+mn-lt"/>
              <a:cs typeface="Arial" panose="020B0604020202020204" pitchFamily="34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1 этап. Проведение интернет-опроса </a:t>
          </a:r>
          <a:r>
            <a:rPr lang="ru-RU" sz="1600" b="1" dirty="0" smtClean="0">
              <a:solidFill>
                <a:srgbClr val="C63434"/>
              </a:solidFill>
              <a:latin typeface="+mn-lt"/>
              <a:cs typeface="Arial" panose="020B0604020202020204" pitchFamily="34" charset="0"/>
            </a:rPr>
            <a:t>(1 января - 31 декабря)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Муниципальные районы и городские округа Новосибирской области</a:t>
          </a:r>
        </a:p>
      </dgm:t>
    </dgm:pt>
    <dgm:pt modelId="{1222A3F7-3C24-4917-9C38-D41688D603B3}" type="parTrans" cxnId="{15B70F5A-8505-4225-A423-E94398351CB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B12A2F-77F8-42AA-880B-5045D64D03C4}" type="sibTrans" cxnId="{15B70F5A-8505-4225-A423-E94398351CB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8D7AE1-4530-4B30-88B7-E6948C333E0B}">
      <dgm:prSet phldrT="[Текст]" custT="1"/>
      <dgm:spPr>
        <a:solidFill>
          <a:schemeClr val="bg1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0" tIns="0" rIns="0" bIns="0" anchor="ctr" anchorCtr="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aseline="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реализация комплекса мер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aseline="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по привлечению населения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E928C3-8C43-4F12-897F-DC37E2994830}" type="parTrans" cxnId="{243C121B-46AF-46E6-9F32-DE4146FCB7B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C0C94-1FEA-475B-8427-D5A251CCC716}" type="sibTrans" cxnId="{243C121B-46AF-46E6-9F32-DE4146FCB7B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F1FBB-D517-4B9B-90DD-4EEEE839D65F}">
      <dgm:prSet phldrT="[Текст]" custT="1"/>
      <dgm:spPr>
        <a:solidFill>
          <a:schemeClr val="bg1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информационное сопровождение опроса</a:t>
          </a:r>
          <a:endParaRPr lang="ru-RU" sz="14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0E10CD5D-6771-4FF7-9E87-91A056A23DD5}" type="parTrans" cxnId="{BD66776C-DFC1-4DD0-AEA2-C2F88CA9215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C971C9-D337-4DDE-944B-19306C43AF0C}" type="sibTrans" cxnId="{BD66776C-DFC1-4DD0-AEA2-C2F88CA9215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E2D02A-2266-45A4-AAEA-CC1A4D245A06}">
      <dgm:prSet phldrT="[Текст]" custT="1"/>
      <dgm:spPr>
        <a:solidFill>
          <a:srgbClr val="EED9A4"/>
        </a:solidFill>
        <a:ln>
          <a:solidFill>
            <a:srgbClr val="C89F6C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 этап. Подведение итогов проведенного интернет-опроса Минэкономразвития НСО</a:t>
          </a:r>
          <a:endParaRPr lang="ru-RU" sz="16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8D7FABE6-C925-41DF-B84B-B9675B377EC6}" type="parTrans" cxnId="{0D71CA72-D641-4709-90BB-6354C4D1C23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ADFA82-9B42-4DF0-8A04-58F5A392DF9B}" type="sibTrans" cxnId="{0D71CA72-D641-4709-90BB-6354C4D1C23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426F1B-7A06-44BF-808E-336087FE31D6}">
      <dgm:prSet phldrT="[Текст]" custT="1"/>
      <dgm:spPr>
        <a:solidFill>
          <a:schemeClr val="bg1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подведение итогов опроса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до 15 июля (1 полугодие), 20 января</a:t>
          </a:r>
          <a:endParaRPr lang="ru-RU" sz="1400" b="0" dirty="0">
            <a:solidFill>
              <a:srgbClr val="C00000"/>
            </a:solidFill>
            <a:latin typeface="+mn-lt"/>
            <a:cs typeface="Arial" panose="020B0604020202020204" pitchFamily="34" charset="0"/>
          </a:endParaRPr>
        </a:p>
      </dgm:t>
    </dgm:pt>
    <dgm:pt modelId="{6C916EDF-DCAD-4ABB-90FC-70CA5648AF45}" type="parTrans" cxnId="{CC6FE451-C79F-49DA-8F36-66911D8D3E7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77E520-A9B1-4084-A243-A8141E656A55}" type="sibTrans" cxnId="{CC6FE451-C79F-49DA-8F36-66911D8D3E7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FB5C58-7DA0-484A-8576-28F7BC1A6085}">
      <dgm:prSet phldrT="[Текст]" custT="1"/>
      <dgm:spPr>
        <a:solidFill>
          <a:schemeClr val="bg1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размещение результатов опроса</a:t>
          </a:r>
          <a:r>
            <a:rPr lang="en-US" sz="14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на сайте Правительства Новосибирской области </a:t>
          </a:r>
          <a:r>
            <a:rPr lang="ru-RU" sz="1400" b="0" dirty="0" smtClean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до 1 февраля</a:t>
          </a:r>
          <a:endParaRPr lang="ru-RU" sz="1400" b="0" dirty="0">
            <a:solidFill>
              <a:srgbClr val="C00000"/>
            </a:solidFill>
            <a:latin typeface="+mn-lt"/>
            <a:cs typeface="Arial" panose="020B0604020202020204" pitchFamily="34" charset="0"/>
          </a:endParaRPr>
        </a:p>
      </dgm:t>
    </dgm:pt>
    <dgm:pt modelId="{FA00A992-43B8-4853-9555-E4B0F330ECE8}" type="parTrans" cxnId="{B9294B49-D9D0-4E37-88EA-43D958645F3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C47F4E-9FEB-4FAF-95DA-FE63836167DC}" type="sibTrans" cxnId="{B9294B49-D9D0-4E37-88EA-43D958645F3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5D2F50-F62C-4335-8167-2D5BFA9482C2}">
      <dgm:prSet phldrT="[Текст]" custT="1"/>
      <dgm:spPr>
        <a:solidFill>
          <a:srgbClr val="EED9A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3 этап. Проведение дополнительного социологического исследования альтернативным методом департаментом информационной политики Новосибирской области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rgbClr val="C63434"/>
              </a:solidFill>
              <a:latin typeface="+mn-lt"/>
              <a:cs typeface="Arial" panose="020B0604020202020204" pitchFamily="34" charset="0"/>
            </a:rPr>
            <a:t>до 1 апреля</a:t>
          </a:r>
          <a:endParaRPr lang="ru-RU" sz="1600" b="1" dirty="0">
            <a:solidFill>
              <a:srgbClr val="C63434"/>
            </a:solidFill>
            <a:latin typeface="+mn-lt"/>
            <a:cs typeface="Arial" panose="020B0604020202020204" pitchFamily="34" charset="0"/>
          </a:endParaRPr>
        </a:p>
      </dgm:t>
    </dgm:pt>
    <dgm:pt modelId="{7892F007-4173-40FD-B027-E66B53017564}" type="parTrans" cxnId="{CE97243D-29FE-4BB5-A89D-2837C81F9FA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587076-7BBF-4433-9D9F-EAA796EBE642}" type="sibTrans" cxnId="{CE97243D-29FE-4BB5-A89D-2837C81F9FA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2103F-58FD-49BC-A435-4FE19BC799D5}">
      <dgm:prSet phldrT="[Текст]" custT="1"/>
      <dgm:spPr>
        <a:solidFill>
          <a:schemeClr val="bg1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размещение баннер-ссылки на сайте муниципальных образований</a:t>
          </a:r>
          <a:endParaRPr lang="ru-RU" sz="14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32D020F3-580F-4322-8502-D6E4DFA1B389}" type="parTrans" cxnId="{BB39F520-B3BF-431A-B590-C31DD69A5C4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BDC696-9E16-47F9-A4A0-624146698329}" type="sibTrans" cxnId="{BB39F520-B3BF-431A-B590-C31DD69A5C4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2CCF1C-30FD-4545-87A7-BA303448C3F0}">
      <dgm:prSet phldrT="[Текст]" custT="1"/>
      <dgm:spPr>
        <a:solidFill>
          <a:srgbClr val="EED9A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4 </a:t>
          </a:r>
          <a:r>
            <a:rPr lang="ru-RU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этап.  Рассмотрение результатов  интернет – опроса на заседании Экспертной комиссии </a:t>
          </a:r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при Губернаторе Новосибирской области </a:t>
          </a:r>
          <a:r>
            <a:rPr lang="ru-RU" sz="1600" b="1" u="none" dirty="0" smtClean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до 1 августа</a:t>
          </a:r>
          <a:endParaRPr lang="ru-RU" sz="1600" b="1" u="none" dirty="0">
            <a:solidFill>
              <a:srgbClr val="C00000"/>
            </a:solidFill>
            <a:latin typeface="+mn-lt"/>
            <a:cs typeface="Arial" panose="020B0604020202020204" pitchFamily="34" charset="0"/>
          </a:endParaRPr>
        </a:p>
      </dgm:t>
    </dgm:pt>
    <dgm:pt modelId="{B8DC31D3-9E3F-4665-B668-30E90AAC126D}" type="parTrans" cxnId="{1F099ACB-75E0-446F-BDA5-D8CACA5D43F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755AE5-39F7-460A-8D0E-847558C75DB5}" type="sibTrans" cxnId="{1F099ACB-75E0-446F-BDA5-D8CACA5D43F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8D2C0C-0157-4B4D-AAC2-CA7841A7EC04}">
      <dgm:prSet phldrT="[Текст]" custT="1"/>
      <dgm:spPr>
        <a:solidFill>
          <a:schemeClr val="bg1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анализ результатов, расчет пороговых значений </a:t>
          </a:r>
          <a:r>
            <a:rPr lang="ru-RU" sz="1400" b="0" dirty="0" smtClean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до 15 марта</a:t>
          </a:r>
          <a:endParaRPr lang="ru-RU" sz="1400" b="0" dirty="0">
            <a:solidFill>
              <a:srgbClr val="C00000"/>
            </a:solidFill>
            <a:latin typeface="+mn-lt"/>
            <a:cs typeface="Arial" panose="020B0604020202020204" pitchFamily="34" charset="0"/>
          </a:endParaRPr>
        </a:p>
      </dgm:t>
    </dgm:pt>
    <dgm:pt modelId="{EA96231B-98F6-4CDA-A82B-DC91497AB9C1}" type="parTrans" cxnId="{A81A91EF-0658-442F-9975-BB623A10ED8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03F12-D75E-498C-8988-334CA2B68480}" type="sibTrans" cxnId="{A81A91EF-0658-442F-9975-BB623A10ED8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49E439-079E-425F-8C45-3D8C6C594D0D}" type="pres">
      <dgm:prSet presAssocID="{3D02DE17-EDD5-4318-B68F-1CF33FE1BF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795276-C828-47FE-9A21-B48D586824EA}" type="pres">
      <dgm:prSet presAssocID="{5C2CCF1C-30FD-4545-87A7-BA303448C3F0}" presName="boxAndChildren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0C08B1B-F87F-4E40-BD32-7DB74DE5D0D2}" type="pres">
      <dgm:prSet presAssocID="{5C2CCF1C-30FD-4545-87A7-BA303448C3F0}" presName="parentTextBox" presStyleLbl="node1" presStyleIdx="0" presStyleCnt="4" custLinFactNeighborX="-613" custLinFactNeighborY="5361"/>
      <dgm:spPr/>
      <dgm:t>
        <a:bodyPr/>
        <a:lstStyle/>
        <a:p>
          <a:endParaRPr lang="ru-RU"/>
        </a:p>
      </dgm:t>
    </dgm:pt>
    <dgm:pt modelId="{A71D4C50-67F6-4E02-B6B9-250C58D982B3}" type="pres">
      <dgm:prSet presAssocID="{EB587076-7BBF-4433-9D9F-EAA796EBE642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D0DCAD-A5D4-434B-B39D-132C4D92C68A}" type="pres">
      <dgm:prSet presAssocID="{215D2F50-F62C-4335-8167-2D5BFA9482C2}" presName="arrowAndChildren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66A9650-9305-42F1-A5CE-A58AD2A1B233}" type="pres">
      <dgm:prSet presAssocID="{215D2F50-F62C-4335-8167-2D5BFA9482C2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D9E27AF2-4624-4AF2-B70D-43EF3C4C66CD}" type="pres">
      <dgm:prSet presAssocID="{FDADFA82-9B42-4DF0-8A04-58F5A392DF9B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D03A757-F9AB-46F0-A136-2A2760F577DF}" type="pres">
      <dgm:prSet presAssocID="{64E2D02A-2266-45A4-AAEA-CC1A4D245A06}" presName="arrowAndChildren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51BC5DD-110B-482C-9198-05924119DA23}" type="pres">
      <dgm:prSet presAssocID="{64E2D02A-2266-45A4-AAEA-CC1A4D245A06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E104D37E-1890-4713-944D-406858539AEA}" type="pres">
      <dgm:prSet presAssocID="{64E2D02A-2266-45A4-AAEA-CC1A4D245A06}" presName="arrow" presStyleLbl="node1" presStyleIdx="2" presStyleCnt="4" custLinFactNeighborY="3051"/>
      <dgm:spPr/>
      <dgm:t>
        <a:bodyPr/>
        <a:lstStyle/>
        <a:p>
          <a:endParaRPr lang="ru-RU"/>
        </a:p>
      </dgm:t>
    </dgm:pt>
    <dgm:pt modelId="{5FE297DD-ED93-4105-9485-6164EF29ED29}" type="pres">
      <dgm:prSet presAssocID="{64E2D02A-2266-45A4-AAEA-CC1A4D245A06}" presName="descendantArrow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1523AFA-0448-4ABB-B55E-43366A1A3086}" type="pres">
      <dgm:prSet presAssocID="{1C426F1B-7A06-44BF-808E-336087FE31D6}" presName="childTextArrow" presStyleLbl="fgAccFollowNode1" presStyleIdx="0" presStyleCnt="6" custScaleY="120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6807B-5DB7-45CF-8DA0-FF0889264AFA}" type="pres">
      <dgm:prSet presAssocID="{16FB5C58-7DA0-484A-8576-28F7BC1A6085}" presName="childTextArrow" presStyleLbl="fgAccFollowNode1" presStyleIdx="1" presStyleCnt="6" custScaleX="126044" custScaleY="120640" custLinFactNeighborX="0" custLinFactNeighborY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91668-FF6D-4906-87C6-3B00DD7F3AF0}" type="pres">
      <dgm:prSet presAssocID="{E88D2C0C-0157-4B4D-AAC2-CA7841A7EC04}" presName="childTextArrow" presStyleLbl="fgAccFollowNode1" presStyleIdx="2" presStyleCnt="6" custScaleY="120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8A7F1-6629-4DC2-81BC-052CACDDDF9E}" type="pres">
      <dgm:prSet presAssocID="{85B12A2F-77F8-42AA-880B-5045D64D03C4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4ECF024-4A52-4152-B0F2-2A9E15CF6AC8}" type="pres">
      <dgm:prSet presAssocID="{43243A75-6E71-442C-B2A3-400B6A6AF8E1}" presName="arrowAndChildren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F4DA52F-2029-42D3-9CC7-D65E0228E77B}" type="pres">
      <dgm:prSet presAssocID="{43243A75-6E71-442C-B2A3-400B6A6AF8E1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3058C0C3-2DF3-4AE5-963C-5005F7736C82}" type="pres">
      <dgm:prSet presAssocID="{43243A75-6E71-442C-B2A3-400B6A6AF8E1}" presName="arrow" presStyleLbl="node1" presStyleIdx="3" presStyleCnt="4"/>
      <dgm:spPr/>
      <dgm:t>
        <a:bodyPr/>
        <a:lstStyle/>
        <a:p>
          <a:endParaRPr lang="ru-RU"/>
        </a:p>
      </dgm:t>
    </dgm:pt>
    <dgm:pt modelId="{A2F6C29D-431E-46E0-95B1-D0EB8BC242C2}" type="pres">
      <dgm:prSet presAssocID="{43243A75-6E71-442C-B2A3-400B6A6AF8E1}" presName="descendantArrow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4139BEE-B8F3-474A-A5A0-379F056A2004}" type="pres">
      <dgm:prSet presAssocID="{608D7AE1-4530-4B30-88B7-E6948C333E0B}" presName="childTextArrow" presStyleLbl="fgAccFollowNode1" presStyleIdx="3" presStyleCnt="6" custScaleX="29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7960EA-5FCB-4737-9836-174B134AE44D}" type="pres">
      <dgm:prSet presAssocID="{34C2103F-58FD-49BC-A435-4FE19BC799D5}" presName="childTextArrow" presStyleLbl="fgAccFollowNode1" presStyleIdx="4" presStyleCnt="6" custScaleX="27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B9D26-B28B-4DCF-BBD1-84F25F83043A}" type="pres">
      <dgm:prSet presAssocID="{762F1FBB-D517-4B9B-90DD-4EEEE839D65F}" presName="childTextArrow" presStyleLbl="fgAccFollowNode1" presStyleIdx="5" presStyleCnt="6" custScaleX="28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E9D675-2905-4E69-8ECB-FA564F399298}" type="presOf" srcId="{E88D2C0C-0157-4B4D-AAC2-CA7841A7EC04}" destId="{CC191668-FF6D-4906-87C6-3B00DD7F3AF0}" srcOrd="0" destOrd="0" presId="urn:microsoft.com/office/officeart/2005/8/layout/process4"/>
    <dgm:cxn modelId="{40BEDB43-BA87-426C-A55D-FB33808DB50C}" type="presOf" srcId="{1C426F1B-7A06-44BF-808E-336087FE31D6}" destId="{81523AFA-0448-4ABB-B55E-43366A1A3086}" srcOrd="0" destOrd="0" presId="urn:microsoft.com/office/officeart/2005/8/layout/process4"/>
    <dgm:cxn modelId="{56864BDE-3F9F-4DC8-A523-3DCD0604AD6C}" type="presOf" srcId="{608D7AE1-4530-4B30-88B7-E6948C333E0B}" destId="{64139BEE-B8F3-474A-A5A0-379F056A2004}" srcOrd="0" destOrd="0" presId="urn:microsoft.com/office/officeart/2005/8/layout/process4"/>
    <dgm:cxn modelId="{64E0F43A-9DC0-4D3F-8B32-510A0CBE920C}" type="presOf" srcId="{34C2103F-58FD-49BC-A435-4FE19BC799D5}" destId="{437960EA-5FCB-4737-9836-174B134AE44D}" srcOrd="0" destOrd="0" presId="urn:microsoft.com/office/officeart/2005/8/layout/process4"/>
    <dgm:cxn modelId="{F447137E-B6B3-49A0-8D7C-C6D736BD9863}" type="presOf" srcId="{5C2CCF1C-30FD-4545-87A7-BA303448C3F0}" destId="{40C08B1B-F87F-4E40-BD32-7DB74DE5D0D2}" srcOrd="0" destOrd="0" presId="urn:microsoft.com/office/officeart/2005/8/layout/process4"/>
    <dgm:cxn modelId="{BD66776C-DFC1-4DD0-AEA2-C2F88CA9215C}" srcId="{43243A75-6E71-442C-B2A3-400B6A6AF8E1}" destId="{762F1FBB-D517-4B9B-90DD-4EEEE839D65F}" srcOrd="2" destOrd="0" parTransId="{0E10CD5D-6771-4FF7-9E87-91A056A23DD5}" sibTransId="{0AC971C9-D337-4DDE-944B-19306C43AF0C}"/>
    <dgm:cxn modelId="{80FCA896-F696-4EFF-90F2-9654532ADD2E}" type="presOf" srcId="{64E2D02A-2266-45A4-AAEA-CC1A4D245A06}" destId="{D51BC5DD-110B-482C-9198-05924119DA23}" srcOrd="0" destOrd="0" presId="urn:microsoft.com/office/officeart/2005/8/layout/process4"/>
    <dgm:cxn modelId="{0D71CA72-D641-4709-90BB-6354C4D1C236}" srcId="{3D02DE17-EDD5-4318-B68F-1CF33FE1BF57}" destId="{64E2D02A-2266-45A4-AAEA-CC1A4D245A06}" srcOrd="1" destOrd="0" parTransId="{8D7FABE6-C925-41DF-B84B-B9675B377EC6}" sibTransId="{FDADFA82-9B42-4DF0-8A04-58F5A392DF9B}"/>
    <dgm:cxn modelId="{6EB55222-B3FF-4272-8C68-2A3B9249FE85}" type="presOf" srcId="{3D02DE17-EDD5-4318-B68F-1CF33FE1BF57}" destId="{BD49E439-079E-425F-8C45-3D8C6C594D0D}" srcOrd="0" destOrd="0" presId="urn:microsoft.com/office/officeart/2005/8/layout/process4"/>
    <dgm:cxn modelId="{34D05317-0AD9-43A1-94CB-6487BF10D65C}" type="presOf" srcId="{64E2D02A-2266-45A4-AAEA-CC1A4D245A06}" destId="{E104D37E-1890-4713-944D-406858539AEA}" srcOrd="1" destOrd="0" presId="urn:microsoft.com/office/officeart/2005/8/layout/process4"/>
    <dgm:cxn modelId="{63DC2AB8-F12C-476E-B607-6F074B26CED3}" type="presOf" srcId="{43243A75-6E71-442C-B2A3-400B6A6AF8E1}" destId="{1F4DA52F-2029-42D3-9CC7-D65E0228E77B}" srcOrd="0" destOrd="0" presId="urn:microsoft.com/office/officeart/2005/8/layout/process4"/>
    <dgm:cxn modelId="{72746DD4-1A26-4D21-BC8E-012CD89B025F}" type="presOf" srcId="{16FB5C58-7DA0-484A-8576-28F7BC1A6085}" destId="{5326807B-5DB7-45CF-8DA0-FF0889264AFA}" srcOrd="0" destOrd="0" presId="urn:microsoft.com/office/officeart/2005/8/layout/process4"/>
    <dgm:cxn modelId="{CE97243D-29FE-4BB5-A89D-2837C81F9FA8}" srcId="{3D02DE17-EDD5-4318-B68F-1CF33FE1BF57}" destId="{215D2F50-F62C-4335-8167-2D5BFA9482C2}" srcOrd="2" destOrd="0" parTransId="{7892F007-4173-40FD-B027-E66B53017564}" sibTransId="{EB587076-7BBF-4433-9D9F-EAA796EBE642}"/>
    <dgm:cxn modelId="{15B70F5A-8505-4225-A423-E94398351CB4}" srcId="{3D02DE17-EDD5-4318-B68F-1CF33FE1BF57}" destId="{43243A75-6E71-442C-B2A3-400B6A6AF8E1}" srcOrd="0" destOrd="0" parTransId="{1222A3F7-3C24-4917-9C38-D41688D603B3}" sibTransId="{85B12A2F-77F8-42AA-880B-5045D64D03C4}"/>
    <dgm:cxn modelId="{B9294B49-D9D0-4E37-88EA-43D958645F31}" srcId="{64E2D02A-2266-45A4-AAEA-CC1A4D245A06}" destId="{16FB5C58-7DA0-484A-8576-28F7BC1A6085}" srcOrd="1" destOrd="0" parTransId="{FA00A992-43B8-4853-9555-E4B0F330ECE8}" sibTransId="{C7C47F4E-9FEB-4FAF-95DA-FE63836167DC}"/>
    <dgm:cxn modelId="{CB92F45C-ECC2-47F2-9DA7-540EA9DADF28}" type="presOf" srcId="{762F1FBB-D517-4B9B-90DD-4EEEE839D65F}" destId="{C02B9D26-B28B-4DCF-BBD1-84F25F83043A}" srcOrd="0" destOrd="0" presId="urn:microsoft.com/office/officeart/2005/8/layout/process4"/>
    <dgm:cxn modelId="{1F099ACB-75E0-446F-BDA5-D8CACA5D43F7}" srcId="{3D02DE17-EDD5-4318-B68F-1CF33FE1BF57}" destId="{5C2CCF1C-30FD-4545-87A7-BA303448C3F0}" srcOrd="3" destOrd="0" parTransId="{B8DC31D3-9E3F-4665-B668-30E90AAC126D}" sibTransId="{66755AE5-39F7-460A-8D0E-847558C75DB5}"/>
    <dgm:cxn modelId="{CC6FE451-C79F-49DA-8F36-66911D8D3E7B}" srcId="{64E2D02A-2266-45A4-AAEA-CC1A4D245A06}" destId="{1C426F1B-7A06-44BF-808E-336087FE31D6}" srcOrd="0" destOrd="0" parTransId="{6C916EDF-DCAD-4ABB-90FC-70CA5648AF45}" sibTransId="{9B77E520-A9B1-4084-A243-A8141E656A55}"/>
    <dgm:cxn modelId="{243C121B-46AF-46E6-9F32-DE4146FCB7B9}" srcId="{43243A75-6E71-442C-B2A3-400B6A6AF8E1}" destId="{608D7AE1-4530-4B30-88B7-E6948C333E0B}" srcOrd="0" destOrd="0" parTransId="{02E928C3-8C43-4F12-897F-DC37E2994830}" sibTransId="{563C0C94-1FEA-475B-8427-D5A251CCC716}"/>
    <dgm:cxn modelId="{BB39F520-B3BF-431A-B590-C31DD69A5C4D}" srcId="{43243A75-6E71-442C-B2A3-400B6A6AF8E1}" destId="{34C2103F-58FD-49BC-A435-4FE19BC799D5}" srcOrd="1" destOrd="0" parTransId="{32D020F3-580F-4322-8502-D6E4DFA1B389}" sibTransId="{07BDC696-9E16-47F9-A4A0-624146698329}"/>
    <dgm:cxn modelId="{757A03BF-42A0-4DE3-9732-5E1917FB09AE}" type="presOf" srcId="{215D2F50-F62C-4335-8167-2D5BFA9482C2}" destId="{466A9650-9305-42F1-A5CE-A58AD2A1B233}" srcOrd="0" destOrd="0" presId="urn:microsoft.com/office/officeart/2005/8/layout/process4"/>
    <dgm:cxn modelId="{721ACD35-8CC2-4BDE-B9C7-822E0F9AD016}" type="presOf" srcId="{43243A75-6E71-442C-B2A3-400B6A6AF8E1}" destId="{3058C0C3-2DF3-4AE5-963C-5005F7736C82}" srcOrd="1" destOrd="0" presId="urn:microsoft.com/office/officeart/2005/8/layout/process4"/>
    <dgm:cxn modelId="{A81A91EF-0658-442F-9975-BB623A10ED82}" srcId="{64E2D02A-2266-45A4-AAEA-CC1A4D245A06}" destId="{E88D2C0C-0157-4B4D-AAC2-CA7841A7EC04}" srcOrd="2" destOrd="0" parTransId="{EA96231B-98F6-4CDA-A82B-DC91497AB9C1}" sibTransId="{5D803F12-D75E-498C-8988-334CA2B68480}"/>
    <dgm:cxn modelId="{D0916807-16BB-47D6-A26F-8330A9AF73DC}" type="presParOf" srcId="{BD49E439-079E-425F-8C45-3D8C6C594D0D}" destId="{0D795276-C828-47FE-9A21-B48D586824EA}" srcOrd="0" destOrd="0" presId="urn:microsoft.com/office/officeart/2005/8/layout/process4"/>
    <dgm:cxn modelId="{298C218A-0A1C-4FFB-A05A-C5ED43F9B0BC}" type="presParOf" srcId="{0D795276-C828-47FE-9A21-B48D586824EA}" destId="{40C08B1B-F87F-4E40-BD32-7DB74DE5D0D2}" srcOrd="0" destOrd="0" presId="urn:microsoft.com/office/officeart/2005/8/layout/process4"/>
    <dgm:cxn modelId="{F0AE1D34-90BF-4193-8F81-6659C89D3322}" type="presParOf" srcId="{BD49E439-079E-425F-8C45-3D8C6C594D0D}" destId="{A71D4C50-67F6-4E02-B6B9-250C58D982B3}" srcOrd="1" destOrd="0" presId="urn:microsoft.com/office/officeart/2005/8/layout/process4"/>
    <dgm:cxn modelId="{2F5339EA-F2E8-4356-966B-837BE8E91EA7}" type="presParOf" srcId="{BD49E439-079E-425F-8C45-3D8C6C594D0D}" destId="{DCD0DCAD-A5D4-434B-B39D-132C4D92C68A}" srcOrd="2" destOrd="0" presId="urn:microsoft.com/office/officeart/2005/8/layout/process4"/>
    <dgm:cxn modelId="{B6E8788A-3B8F-47F6-81D6-E481192B7955}" type="presParOf" srcId="{DCD0DCAD-A5D4-434B-B39D-132C4D92C68A}" destId="{466A9650-9305-42F1-A5CE-A58AD2A1B233}" srcOrd="0" destOrd="0" presId="urn:microsoft.com/office/officeart/2005/8/layout/process4"/>
    <dgm:cxn modelId="{87DF7AC7-EF59-4555-A378-41BAE72DB2F0}" type="presParOf" srcId="{BD49E439-079E-425F-8C45-3D8C6C594D0D}" destId="{D9E27AF2-4624-4AF2-B70D-43EF3C4C66CD}" srcOrd="3" destOrd="0" presId="urn:microsoft.com/office/officeart/2005/8/layout/process4"/>
    <dgm:cxn modelId="{CBC604B8-D37A-4FBE-AAE6-FD86645F14F6}" type="presParOf" srcId="{BD49E439-079E-425F-8C45-3D8C6C594D0D}" destId="{FD03A757-F9AB-46F0-A136-2A2760F577DF}" srcOrd="4" destOrd="0" presId="urn:microsoft.com/office/officeart/2005/8/layout/process4"/>
    <dgm:cxn modelId="{66633BAD-5CF6-4159-B963-FCA7DAEBD090}" type="presParOf" srcId="{FD03A757-F9AB-46F0-A136-2A2760F577DF}" destId="{D51BC5DD-110B-482C-9198-05924119DA23}" srcOrd="0" destOrd="0" presId="urn:microsoft.com/office/officeart/2005/8/layout/process4"/>
    <dgm:cxn modelId="{B74D4685-7C70-48FE-8BAD-C45E8F33D180}" type="presParOf" srcId="{FD03A757-F9AB-46F0-A136-2A2760F577DF}" destId="{E104D37E-1890-4713-944D-406858539AEA}" srcOrd="1" destOrd="0" presId="urn:microsoft.com/office/officeart/2005/8/layout/process4"/>
    <dgm:cxn modelId="{46C5FB73-C4DC-413D-A5DB-0AA754453145}" type="presParOf" srcId="{FD03A757-F9AB-46F0-A136-2A2760F577DF}" destId="{5FE297DD-ED93-4105-9485-6164EF29ED29}" srcOrd="2" destOrd="0" presId="urn:microsoft.com/office/officeart/2005/8/layout/process4"/>
    <dgm:cxn modelId="{9478DB74-C9D6-49CC-843B-9A7CBA488698}" type="presParOf" srcId="{5FE297DD-ED93-4105-9485-6164EF29ED29}" destId="{81523AFA-0448-4ABB-B55E-43366A1A3086}" srcOrd="0" destOrd="0" presId="urn:microsoft.com/office/officeart/2005/8/layout/process4"/>
    <dgm:cxn modelId="{04DB3BEE-62DB-46CA-B50C-891DB0EBA5D9}" type="presParOf" srcId="{5FE297DD-ED93-4105-9485-6164EF29ED29}" destId="{5326807B-5DB7-45CF-8DA0-FF0889264AFA}" srcOrd="1" destOrd="0" presId="urn:microsoft.com/office/officeart/2005/8/layout/process4"/>
    <dgm:cxn modelId="{8DE4F3C7-F897-410B-A924-99B1A24C845C}" type="presParOf" srcId="{5FE297DD-ED93-4105-9485-6164EF29ED29}" destId="{CC191668-FF6D-4906-87C6-3B00DD7F3AF0}" srcOrd="2" destOrd="0" presId="urn:microsoft.com/office/officeart/2005/8/layout/process4"/>
    <dgm:cxn modelId="{BD62A603-C831-4904-B2E5-F3980B845FE7}" type="presParOf" srcId="{BD49E439-079E-425F-8C45-3D8C6C594D0D}" destId="{5B68A7F1-6629-4DC2-81BC-052CACDDDF9E}" srcOrd="5" destOrd="0" presId="urn:microsoft.com/office/officeart/2005/8/layout/process4"/>
    <dgm:cxn modelId="{DF31D8B7-ABB3-4E72-9C85-B536962B7312}" type="presParOf" srcId="{BD49E439-079E-425F-8C45-3D8C6C594D0D}" destId="{B4ECF024-4A52-4152-B0F2-2A9E15CF6AC8}" srcOrd="6" destOrd="0" presId="urn:microsoft.com/office/officeart/2005/8/layout/process4"/>
    <dgm:cxn modelId="{6668AA4B-512A-41BF-AA45-CD0D57213C2E}" type="presParOf" srcId="{B4ECF024-4A52-4152-B0F2-2A9E15CF6AC8}" destId="{1F4DA52F-2029-42D3-9CC7-D65E0228E77B}" srcOrd="0" destOrd="0" presId="urn:microsoft.com/office/officeart/2005/8/layout/process4"/>
    <dgm:cxn modelId="{16CFFEE4-7C8A-4800-B393-2B8C8C091F11}" type="presParOf" srcId="{B4ECF024-4A52-4152-B0F2-2A9E15CF6AC8}" destId="{3058C0C3-2DF3-4AE5-963C-5005F7736C82}" srcOrd="1" destOrd="0" presId="urn:microsoft.com/office/officeart/2005/8/layout/process4"/>
    <dgm:cxn modelId="{76543A56-D99B-436B-9857-99F2E9EC4CE1}" type="presParOf" srcId="{B4ECF024-4A52-4152-B0F2-2A9E15CF6AC8}" destId="{A2F6C29D-431E-46E0-95B1-D0EB8BC242C2}" srcOrd="2" destOrd="0" presId="urn:microsoft.com/office/officeart/2005/8/layout/process4"/>
    <dgm:cxn modelId="{72D66F50-F355-4A67-9789-0B6F6ABB7B5E}" type="presParOf" srcId="{A2F6C29D-431E-46E0-95B1-D0EB8BC242C2}" destId="{64139BEE-B8F3-474A-A5A0-379F056A2004}" srcOrd="0" destOrd="0" presId="urn:microsoft.com/office/officeart/2005/8/layout/process4"/>
    <dgm:cxn modelId="{D035CD81-4A3C-4011-8DAE-2207CDF61342}" type="presParOf" srcId="{A2F6C29D-431E-46E0-95B1-D0EB8BC242C2}" destId="{437960EA-5FCB-4737-9836-174B134AE44D}" srcOrd="1" destOrd="0" presId="urn:microsoft.com/office/officeart/2005/8/layout/process4"/>
    <dgm:cxn modelId="{3D7F6673-2E61-46F1-B8C7-C827F1860D45}" type="presParOf" srcId="{A2F6C29D-431E-46E0-95B1-D0EB8BC242C2}" destId="{C02B9D26-B28B-4DCF-BBD1-84F25F83043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08B1B-F87F-4E40-BD32-7DB74DE5D0D2}">
      <dsp:nvSpPr>
        <dsp:cNvPr id="0" name=""/>
        <dsp:cNvSpPr/>
      </dsp:nvSpPr>
      <dsp:spPr>
        <a:xfrm>
          <a:off x="0" y="4608757"/>
          <a:ext cx="11737304" cy="1007865"/>
        </a:xfrm>
        <a:prstGeom prst="rect">
          <a:avLst/>
        </a:prstGeom>
        <a:solidFill>
          <a:srgbClr val="EED9A4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4 </a:t>
          </a:r>
          <a:r>
            <a:rPr lang="ru-RU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этап.  Рассмотрение результатов  интернет – опроса на заседании Экспертной комиссии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при Губернаторе Новосибирской области </a:t>
          </a:r>
          <a:r>
            <a:rPr lang="ru-RU" sz="1600" b="1" u="none" kern="1200" dirty="0" smtClean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до 1 августа</a:t>
          </a:r>
          <a:endParaRPr lang="ru-RU" sz="1600" b="1" u="none" kern="1200" dirty="0">
            <a:solidFill>
              <a:srgbClr val="C00000"/>
            </a:solidFill>
            <a:latin typeface="+mn-lt"/>
            <a:cs typeface="Arial" panose="020B0604020202020204" pitchFamily="34" charset="0"/>
          </a:endParaRPr>
        </a:p>
      </dsp:txBody>
      <dsp:txXfrm>
        <a:off x="0" y="4608757"/>
        <a:ext cx="11737304" cy="1007865"/>
      </dsp:txXfrm>
    </dsp:sp>
    <dsp:sp modelId="{466A9650-9305-42F1-A5CE-A58AD2A1B233}">
      <dsp:nvSpPr>
        <dsp:cNvPr id="0" name=""/>
        <dsp:cNvSpPr/>
      </dsp:nvSpPr>
      <dsp:spPr>
        <a:xfrm rot="10800000">
          <a:off x="0" y="3071868"/>
          <a:ext cx="11737304" cy="1550097"/>
        </a:xfrm>
        <a:prstGeom prst="upArrowCallout">
          <a:avLst/>
        </a:prstGeom>
        <a:solidFill>
          <a:srgbClr val="EED9A4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3 этап. Проведение дополнительного социологического исследования альтернативным методом департаментом информационной политики Новосибирской области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C63434"/>
              </a:solidFill>
              <a:latin typeface="+mn-lt"/>
              <a:cs typeface="Arial" panose="020B0604020202020204" pitchFamily="34" charset="0"/>
            </a:rPr>
            <a:t>до 1 апреля</a:t>
          </a:r>
          <a:endParaRPr lang="ru-RU" sz="1600" b="1" kern="1200" dirty="0">
            <a:solidFill>
              <a:srgbClr val="C63434"/>
            </a:solidFill>
            <a:latin typeface="+mn-lt"/>
            <a:cs typeface="Arial" panose="020B0604020202020204" pitchFamily="34" charset="0"/>
          </a:endParaRPr>
        </a:p>
      </dsp:txBody>
      <dsp:txXfrm rot="10800000">
        <a:off x="0" y="3071868"/>
        <a:ext cx="11737304" cy="1007207"/>
      </dsp:txXfrm>
    </dsp:sp>
    <dsp:sp modelId="{E104D37E-1890-4713-944D-406858539AEA}">
      <dsp:nvSpPr>
        <dsp:cNvPr id="0" name=""/>
        <dsp:cNvSpPr/>
      </dsp:nvSpPr>
      <dsp:spPr>
        <a:xfrm rot="10800000">
          <a:off x="0" y="1584182"/>
          <a:ext cx="11737304" cy="1550097"/>
        </a:xfrm>
        <a:prstGeom prst="upArrowCallout">
          <a:avLst/>
        </a:prstGeom>
        <a:solidFill>
          <a:srgbClr val="EED9A4"/>
        </a:solidFill>
        <a:ln w="12700" cap="flat" cmpd="sng" algn="ctr">
          <a:solidFill>
            <a:srgbClr val="C89F6C"/>
          </a:solidFill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 этап. Подведение итогов проведенного интернет-опроса Минэкономразвития НСО</a:t>
          </a:r>
          <a:endParaRPr lang="ru-RU" sz="16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 rot="-10800000">
        <a:off x="0" y="1584182"/>
        <a:ext cx="11737304" cy="544084"/>
      </dsp:txXfrm>
    </dsp:sp>
    <dsp:sp modelId="{81523AFA-0448-4ABB-B55E-43366A1A3086}">
      <dsp:nvSpPr>
        <dsp:cNvPr id="0" name=""/>
        <dsp:cNvSpPr/>
      </dsp:nvSpPr>
      <dsp:spPr>
        <a:xfrm>
          <a:off x="1271" y="2033137"/>
          <a:ext cx="3599134" cy="559150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подведение итогов опроса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до 15 июля (1 полугодие), 20 января</a:t>
          </a:r>
          <a:endParaRPr lang="ru-RU" sz="1400" b="0" kern="1200" dirty="0">
            <a:solidFill>
              <a:srgbClr val="C00000"/>
            </a:solidFill>
            <a:latin typeface="+mn-lt"/>
            <a:cs typeface="Arial" panose="020B0604020202020204" pitchFamily="34" charset="0"/>
          </a:endParaRPr>
        </a:p>
      </dsp:txBody>
      <dsp:txXfrm>
        <a:off x="1271" y="2033137"/>
        <a:ext cx="3599134" cy="559150"/>
      </dsp:txXfrm>
    </dsp:sp>
    <dsp:sp modelId="{5326807B-5DB7-45CF-8DA0-FF0889264AFA}">
      <dsp:nvSpPr>
        <dsp:cNvPr id="0" name=""/>
        <dsp:cNvSpPr/>
      </dsp:nvSpPr>
      <dsp:spPr>
        <a:xfrm>
          <a:off x="3600405" y="2033146"/>
          <a:ext cx="4536492" cy="559141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размещение результатов опроса</a:t>
          </a:r>
          <a:r>
            <a:rPr lang="en-US" sz="14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на сайте Правительства Новосибирской области </a:t>
          </a:r>
          <a:r>
            <a:rPr lang="ru-RU" sz="1400" b="0" kern="1200" dirty="0" smtClean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до 1 февраля</a:t>
          </a:r>
          <a:endParaRPr lang="ru-RU" sz="1400" b="0" kern="1200" dirty="0">
            <a:solidFill>
              <a:srgbClr val="C00000"/>
            </a:solidFill>
            <a:latin typeface="+mn-lt"/>
            <a:cs typeface="Arial" panose="020B0604020202020204" pitchFamily="34" charset="0"/>
          </a:endParaRPr>
        </a:p>
      </dsp:txBody>
      <dsp:txXfrm>
        <a:off x="3600405" y="2033146"/>
        <a:ext cx="4536492" cy="559141"/>
      </dsp:txXfrm>
    </dsp:sp>
    <dsp:sp modelId="{CC191668-FF6D-4906-87C6-3B00DD7F3AF0}">
      <dsp:nvSpPr>
        <dsp:cNvPr id="0" name=""/>
        <dsp:cNvSpPr/>
      </dsp:nvSpPr>
      <dsp:spPr>
        <a:xfrm>
          <a:off x="8136898" y="2033137"/>
          <a:ext cx="3599134" cy="559150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анализ результатов, расчет пороговых значений </a:t>
          </a:r>
          <a:r>
            <a:rPr lang="ru-RU" sz="1400" b="0" kern="1200" dirty="0" smtClean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до 15 марта</a:t>
          </a:r>
          <a:endParaRPr lang="ru-RU" sz="1400" b="0" kern="1200" dirty="0">
            <a:solidFill>
              <a:srgbClr val="C00000"/>
            </a:solidFill>
            <a:latin typeface="+mn-lt"/>
            <a:cs typeface="Arial" panose="020B0604020202020204" pitchFamily="34" charset="0"/>
          </a:endParaRPr>
        </a:p>
      </dsp:txBody>
      <dsp:txXfrm>
        <a:off x="8136898" y="2033137"/>
        <a:ext cx="3599134" cy="559150"/>
      </dsp:txXfrm>
    </dsp:sp>
    <dsp:sp modelId="{3058C0C3-2DF3-4AE5-963C-5005F7736C82}">
      <dsp:nvSpPr>
        <dsp:cNvPr id="0" name=""/>
        <dsp:cNvSpPr/>
      </dsp:nvSpPr>
      <dsp:spPr>
        <a:xfrm rot="10800000">
          <a:off x="0" y="1909"/>
          <a:ext cx="11737304" cy="1550097"/>
        </a:xfrm>
        <a:prstGeom prst="upArrowCallout">
          <a:avLst/>
        </a:prstGeom>
        <a:solidFill>
          <a:srgbClr val="EED9A4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2"/>
              </a:solidFill>
              <a:latin typeface="+mn-lt"/>
              <a:cs typeface="Arial" panose="020B0604020202020204" pitchFamily="34" charset="0"/>
            </a:rPr>
            <a:t> </a:t>
          </a:r>
          <a:r>
            <a:rPr lang="ru-RU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1 этап. Проведение интернет-опроса </a:t>
          </a:r>
          <a:r>
            <a:rPr lang="ru-RU" sz="1600" b="1" kern="1200" dirty="0" smtClean="0">
              <a:solidFill>
                <a:srgbClr val="C63434"/>
              </a:solidFill>
              <a:latin typeface="+mn-lt"/>
              <a:cs typeface="Arial" panose="020B0604020202020204" pitchFamily="34" charset="0"/>
            </a:rPr>
            <a:t>(1 января - 31 декабря)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Муниципальные районы и городские округа Новосибирской области</a:t>
          </a:r>
        </a:p>
      </dsp:txBody>
      <dsp:txXfrm rot="-10800000">
        <a:off x="0" y="1909"/>
        <a:ext cx="11737304" cy="544084"/>
      </dsp:txXfrm>
    </dsp:sp>
    <dsp:sp modelId="{64139BEE-B8F3-474A-A5A0-379F056A2004}">
      <dsp:nvSpPr>
        <dsp:cNvPr id="0" name=""/>
        <dsp:cNvSpPr/>
      </dsp:nvSpPr>
      <dsp:spPr>
        <a:xfrm>
          <a:off x="828066" y="545993"/>
          <a:ext cx="3430344" cy="463479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baseline="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реализация комплекса мер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baseline="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по привлечению населения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8066" y="545993"/>
        <a:ext cx="3430344" cy="463479"/>
      </dsp:txXfrm>
    </dsp:sp>
    <dsp:sp modelId="{437960EA-5FCB-4737-9836-174B134AE44D}">
      <dsp:nvSpPr>
        <dsp:cNvPr id="0" name=""/>
        <dsp:cNvSpPr/>
      </dsp:nvSpPr>
      <dsp:spPr>
        <a:xfrm>
          <a:off x="4258411" y="545993"/>
          <a:ext cx="3252406" cy="463479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размещение баннер-ссылки на сайте муниципальных образований</a:t>
          </a:r>
          <a:endParaRPr lang="ru-RU" sz="1400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4258411" y="545993"/>
        <a:ext cx="3252406" cy="463479"/>
      </dsp:txXfrm>
    </dsp:sp>
    <dsp:sp modelId="{C02B9D26-B28B-4DCF-BBD1-84F25F83043A}">
      <dsp:nvSpPr>
        <dsp:cNvPr id="0" name=""/>
        <dsp:cNvSpPr/>
      </dsp:nvSpPr>
      <dsp:spPr>
        <a:xfrm>
          <a:off x="7510818" y="545993"/>
          <a:ext cx="3398419" cy="463479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информационное сопровождение опроса</a:t>
          </a:r>
          <a:endParaRPr lang="ru-RU" sz="1400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7510818" y="545993"/>
        <a:ext cx="3398419" cy="463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0.18172</cdr:x>
      <cdr:y>0.06882</cdr:y>
    </cdr:from>
    <cdr:to>
      <cdr:x>0.26277</cdr:x>
      <cdr:y>0.10424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49946" y="423690"/>
          <a:ext cx="914400" cy="21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+27</a:t>
          </a:r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1" cy="497126"/>
          </a:xfrm>
          <a:prstGeom prst="rect">
            <a:avLst/>
          </a:prstGeom>
        </p:spPr>
        <p:txBody>
          <a:bodyPr vert="horz" lIns="91086" tIns="45543" rIns="91086" bIns="45543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0" y="2"/>
            <a:ext cx="2946401" cy="497126"/>
          </a:xfrm>
          <a:prstGeom prst="rect">
            <a:avLst/>
          </a:prstGeom>
        </p:spPr>
        <p:txBody>
          <a:bodyPr vert="horz" lIns="91086" tIns="45543" rIns="91086" bIns="45543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E40DB20-F16E-42E5-9404-EA6516FEAA51}" type="datetimeFigureOut">
              <a:rPr lang="ru-RU"/>
              <a:pPr>
                <a:defRPr/>
              </a:pPr>
              <a:t>05.08.2021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2690"/>
            <a:ext cx="2946401" cy="497125"/>
          </a:xfrm>
          <a:prstGeom prst="rect">
            <a:avLst/>
          </a:prstGeom>
        </p:spPr>
        <p:txBody>
          <a:bodyPr vert="horz" lIns="91086" tIns="45543" rIns="91086" bIns="45543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0" y="9432690"/>
            <a:ext cx="2946401" cy="497125"/>
          </a:xfrm>
          <a:prstGeom prst="rect">
            <a:avLst/>
          </a:prstGeom>
        </p:spPr>
        <p:txBody>
          <a:bodyPr vert="horz" lIns="91086" tIns="45543" rIns="91086" bIns="45543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65F708F-6581-4988-ABA1-EAD2782F4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39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1" cy="497126"/>
          </a:xfrm>
          <a:prstGeom prst="rect">
            <a:avLst/>
          </a:prstGeom>
        </p:spPr>
        <p:txBody>
          <a:bodyPr vert="horz" lIns="91086" tIns="45543" rIns="91086" bIns="45543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0" y="2"/>
            <a:ext cx="2946401" cy="497126"/>
          </a:xfrm>
          <a:prstGeom prst="rect">
            <a:avLst/>
          </a:prstGeom>
        </p:spPr>
        <p:txBody>
          <a:bodyPr vert="horz" lIns="91086" tIns="45543" rIns="91086" bIns="45543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5DCB7B-5AF5-4897-AD46-2234D7005368}" type="datetimeFigureOut">
              <a:rPr lang="ru-RU"/>
              <a:pPr>
                <a:defRPr/>
              </a:pPr>
              <a:t>05.08.2021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6" tIns="45543" rIns="91086" bIns="4554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8726"/>
            <a:ext cx="5438774" cy="4467780"/>
          </a:xfrm>
          <a:prstGeom prst="rect">
            <a:avLst/>
          </a:prstGeom>
        </p:spPr>
        <p:txBody>
          <a:bodyPr vert="horz" lIns="91086" tIns="45543" rIns="91086" bIns="4554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2690"/>
            <a:ext cx="2946401" cy="497125"/>
          </a:xfrm>
          <a:prstGeom prst="rect">
            <a:avLst/>
          </a:prstGeom>
        </p:spPr>
        <p:txBody>
          <a:bodyPr vert="horz" lIns="91086" tIns="45543" rIns="91086" bIns="45543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0" y="9432690"/>
            <a:ext cx="2946401" cy="497125"/>
          </a:xfrm>
          <a:prstGeom prst="rect">
            <a:avLst/>
          </a:prstGeom>
        </p:spPr>
        <p:txBody>
          <a:bodyPr vert="horz" lIns="91086" tIns="45543" rIns="91086" bIns="45543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667E993-EA8C-4A1E-94D1-DF2E48F37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41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19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5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273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67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14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4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C3B-1A39-438B-865E-4BCE22417F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3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359-7C4C-486F-B616-4B057D7E26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6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9975-3C30-4F63-B7D1-4BD28B0D21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6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BE4-25E4-4A66-B907-798994B49B12}" type="datetime1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22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BDD1-B2CF-4B24-8957-819C39463C36}" type="datetime1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492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E7F9-A617-4832-9103-B8858DB115A8}" type="datetime1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3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1F69-6400-4E66-8DF9-E3F3E9DC0B8D}" type="datetime1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05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BFA0-48BE-4407-B5AF-59A15C5FC917}" type="datetime1">
              <a:rPr lang="ru-RU" smtClean="0"/>
              <a:t>05.08.2021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70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D471-1AC5-45FC-AF82-3B71D7986756}" type="datetime1">
              <a:rPr lang="ru-RU" smtClean="0"/>
              <a:t>05.08.2021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864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E6B9-0E4B-4339-9D7E-BD8063A52CAF}" type="datetime1">
              <a:rPr lang="ru-RU" smtClean="0"/>
              <a:t>05.08.2021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304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F6E0-46EA-4EA9-BAF6-593381B22DC5}" type="datetime1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26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51D9-4816-431D-A01B-D49D1A7E31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58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938D-EFEC-47B6-86E7-1A1F8753E10D}" type="datetime1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46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441C-E512-40FA-9DA1-8C19DA2E1A97}" type="datetime1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93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F058-1674-4BC3-906C-88F106C43778}" type="datetime1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8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7F83-2D07-4458-9379-1510795B8D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6CF9-2FE8-4581-84EB-7B6DB9EEDC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0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4E-6B05-4553-AD1D-282EDF6840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5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2A67-F827-44F1-9A8E-7C8D8E3BBB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9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A42D-6685-47BD-BCB5-91DCDCDE3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0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201B-9C1E-4184-B4EC-1199203D55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9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C0C4-8214-4253-8332-348A10C4A3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6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A3272-E710-4670-9D65-9976B9ECE6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2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5D977-4DDD-407B-8F6F-0060C838DD19}" type="datetime1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D08C-ACFB-4CBB-AD3B-26B73413E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4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hart" Target="../charts/chart9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5480" y="1268760"/>
            <a:ext cx="9600385" cy="2964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733" dirty="0">
                <a:latin typeface="Calibri" panose="020F0502020204030204" pitchFamily="34" charset="0"/>
                <a:cs typeface="Calibri" panose="020F0502020204030204" pitchFamily="34" charset="0"/>
              </a:rPr>
              <a:t>ОБ ИНТЕРНЕТ-ОПРОСЕ ОЦЕНКИ </a:t>
            </a:r>
            <a:r>
              <a:rPr lang="ru-RU" sz="3733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НАСЕЛЕНИЕМ</a:t>
            </a:r>
          </a:p>
          <a:p>
            <a:pPr algn="ctr"/>
            <a:r>
              <a:rPr lang="ru-RU" sz="3733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733" dirty="0">
                <a:latin typeface="Calibri" panose="020F0502020204030204" pitchFamily="34" charset="0"/>
                <a:cs typeface="Calibri" panose="020F0502020204030204" pitchFamily="34" charset="0"/>
              </a:rPr>
              <a:t>ЭФФЕКТИВНОСТИ ДЕЯТЕЛЬНОСТИ </a:t>
            </a:r>
            <a:r>
              <a:rPr lang="ru-RU" sz="3733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ОРГАНОВ</a:t>
            </a:r>
          </a:p>
          <a:p>
            <a:pPr algn="ctr"/>
            <a:r>
              <a:rPr lang="ru-RU" sz="3733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733" dirty="0">
                <a:latin typeface="Calibri" panose="020F0502020204030204" pitchFamily="34" charset="0"/>
                <a:cs typeface="Calibri" panose="020F0502020204030204" pitchFamily="34" charset="0"/>
              </a:rPr>
              <a:t>МЕСТНОГО САМОУПРАВЛЕНИЯ </a:t>
            </a:r>
            <a:r>
              <a:rPr lang="ru-RU" sz="3733" dirty="0" smtClean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</a:p>
          <a:p>
            <a:pPr algn="ctr"/>
            <a:r>
              <a:rPr lang="ru-RU" sz="3733" dirty="0" smtClean="0">
                <a:latin typeface="Calibri" panose="020F0502020204030204" pitchFamily="34" charset="0"/>
                <a:cs typeface="Calibri" panose="020F0502020204030204" pitchFamily="34" charset="0"/>
              </a:rPr>
              <a:t> РУКОВОДИТЕЛЕЙ УНИТАРНЫХ ПРЕДПРИЯТИЙ</a:t>
            </a:r>
          </a:p>
          <a:p>
            <a:pPr algn="ctr"/>
            <a:r>
              <a:rPr lang="ru-RU" sz="3733" dirty="0" smtClean="0">
                <a:latin typeface="Calibri" panose="020F0502020204030204" pitchFamily="34" charset="0"/>
                <a:cs typeface="Calibri" panose="020F0502020204030204" pitchFamily="34" charset="0"/>
              </a:rPr>
              <a:t> НОВОСИБИРСКОЙ </a:t>
            </a:r>
            <a:r>
              <a:rPr lang="ru-RU" sz="3733" dirty="0">
                <a:latin typeface="Calibri" panose="020F0502020204030204" pitchFamily="34" charset="0"/>
                <a:cs typeface="Calibri" panose="020F0502020204030204" pitchFamily="34" charset="0"/>
              </a:rPr>
              <a:t>ОБЛАСТИ В 2020 ГОДУ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301208"/>
            <a:ext cx="10512491" cy="91210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344" y="5077441"/>
            <a:ext cx="1058517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67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Шовтак</a:t>
            </a:r>
            <a:r>
              <a:rPr lang="ru-RU" sz="2667" dirty="0" smtClean="0">
                <a:latin typeface="Calibri" panose="020F0502020204030204" pitchFamily="34" charset="0"/>
                <a:cs typeface="Calibri" panose="020F0502020204030204" pitchFamily="34" charset="0"/>
              </a:rPr>
              <a:t> Виталий Борисович</a:t>
            </a:r>
            <a:endParaRPr lang="ru-RU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667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Исполняющий обязанности министра</a:t>
            </a:r>
          </a:p>
          <a:p>
            <a:r>
              <a:rPr lang="ru-RU" sz="2667" dirty="0" smtClean="0">
                <a:latin typeface="Calibri" panose="020F0502020204030204" pitchFamily="34" charset="0"/>
                <a:cs typeface="Calibri" panose="020F0502020204030204" pitchFamily="34" charset="0"/>
              </a:rPr>
              <a:t>экономического </a:t>
            </a:r>
            <a:r>
              <a:rPr lang="ru-RU" sz="2667" dirty="0">
                <a:latin typeface="Calibri" panose="020F0502020204030204" pitchFamily="34" charset="0"/>
                <a:cs typeface="Calibri" panose="020F0502020204030204" pitchFamily="34" charset="0"/>
              </a:rPr>
              <a:t>развития Новосибирской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>
          <a:xfrm>
            <a:off x="11191093" y="0"/>
            <a:ext cx="100743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36"/>
          <a:stretch/>
        </p:blipFill>
        <p:spPr>
          <a:xfrm>
            <a:off x="47329" y="68627"/>
            <a:ext cx="2193087" cy="19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0675" y="188640"/>
            <a:ext cx="110226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ДИНАМИКА УДОВЛЕТВОРЕННОСТИ </a:t>
            </a:r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НАСЕЛЕНИЯ ДЕЯТЕЛЬНОСТЬЮ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ГЛАВ</a:t>
            </a:r>
            <a:endParaRPr lang="ru-RU" sz="2400" dirty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4161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733551"/>
              </p:ext>
            </p:extLst>
          </p:nvPr>
        </p:nvGraphicFramePr>
        <p:xfrm>
          <a:off x="119889" y="1223874"/>
          <a:ext cx="5760089" cy="4830205"/>
        </p:xfrm>
        <a:graphic>
          <a:graphicData uri="http://schemas.openxmlformats.org/drawingml/2006/table">
            <a:tbl>
              <a:tblPr/>
              <a:tblGrid>
                <a:gridCol w="1528913">
                  <a:extLst>
                    <a:ext uri="{9D8B030D-6E8A-4147-A177-3AD203B41FA5}">
                      <a16:colId xmlns:a16="http://schemas.microsoft.com/office/drawing/2014/main" val="3356797571"/>
                    </a:ext>
                  </a:extLst>
                </a:gridCol>
                <a:gridCol w="1103518">
                  <a:extLst>
                    <a:ext uri="{9D8B030D-6E8A-4147-A177-3AD203B41FA5}">
                      <a16:colId xmlns:a16="http://schemas.microsoft.com/office/drawing/2014/main" val="1169082133"/>
                    </a:ext>
                  </a:extLst>
                </a:gridCol>
                <a:gridCol w="809642">
                  <a:extLst>
                    <a:ext uri="{9D8B030D-6E8A-4147-A177-3AD203B41FA5}">
                      <a16:colId xmlns:a16="http://schemas.microsoft.com/office/drawing/2014/main" val="1620677930"/>
                    </a:ext>
                  </a:extLst>
                </a:gridCol>
                <a:gridCol w="809642">
                  <a:extLst>
                    <a:ext uri="{9D8B030D-6E8A-4147-A177-3AD203B41FA5}">
                      <a16:colId xmlns:a16="http://schemas.microsoft.com/office/drawing/2014/main" val="1505662210"/>
                    </a:ext>
                  </a:extLst>
                </a:gridCol>
                <a:gridCol w="809642">
                  <a:extLst>
                    <a:ext uri="{9D8B030D-6E8A-4147-A177-3AD203B41FA5}">
                      <a16:colId xmlns:a16="http://schemas.microsoft.com/office/drawing/2014/main" val="3884092395"/>
                    </a:ext>
                  </a:extLst>
                </a:gridCol>
                <a:gridCol w="698732">
                  <a:extLst>
                    <a:ext uri="{9D8B030D-6E8A-4147-A177-3AD203B41FA5}">
                      <a16:colId xmlns:a16="http://schemas.microsoft.com/office/drawing/2014/main" val="8840524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Муниципальный район/городской округ</a:t>
                      </a:r>
                    </a:p>
                  </a:txBody>
                  <a:tcPr marL="5593" marR="5593" marT="559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респондентов за 2020 год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Процент от общего количества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жителей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Динамика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065381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Венгеровский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1,70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63,56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93,27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29,71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88258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Чановский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1,33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68,71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89,8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21,09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348312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Чулымский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66,27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76,97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9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45335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Новосибирский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0,68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5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64,2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72,81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8,61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286271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Тогучинский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62,57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67,92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5,35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06013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Ордынский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438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57,35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62,56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5,21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89367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р.п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Кольцово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593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3,39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92,44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97,64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273731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Куйбышевский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0,72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8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88,86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93,8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4,94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771981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Убинский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386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91,8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96,11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4,31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818516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Краснозёрский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1040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3,57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71,11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73,46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2,35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59713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Черепановский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1895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4,09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58,79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60,42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1,63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414173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Доволенский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81,37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82,24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0,87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38958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Сузунский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96,86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96,05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-0,81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838426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Татарский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788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2,09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74,85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73,48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-1,37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049871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Болотнинский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349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1,31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79,02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77,36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-1,66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037457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Северный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4,21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85,44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83,72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-1,72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676993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Чистоозёрный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2,53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63,7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-2,7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245720"/>
                  </a:ext>
                </a:extLst>
              </a:tr>
              <a:tr h="227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Колыванский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68,93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65,99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-2,94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645836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039571"/>
              </p:ext>
            </p:extLst>
          </p:nvPr>
        </p:nvGraphicFramePr>
        <p:xfrm>
          <a:off x="6113116" y="1223874"/>
          <a:ext cx="5743523" cy="4841423"/>
        </p:xfrm>
        <a:graphic>
          <a:graphicData uri="http://schemas.openxmlformats.org/drawingml/2006/table">
            <a:tbl>
              <a:tblPr/>
              <a:tblGrid>
                <a:gridCol w="1464999">
                  <a:extLst>
                    <a:ext uri="{9D8B030D-6E8A-4147-A177-3AD203B41FA5}">
                      <a16:colId xmlns:a16="http://schemas.microsoft.com/office/drawing/2014/main" val="3732424259"/>
                    </a:ext>
                  </a:extLst>
                </a:gridCol>
                <a:gridCol w="1070418">
                  <a:extLst>
                    <a:ext uri="{9D8B030D-6E8A-4147-A177-3AD203B41FA5}">
                      <a16:colId xmlns:a16="http://schemas.microsoft.com/office/drawing/2014/main" val="3174876208"/>
                    </a:ext>
                  </a:extLst>
                </a:gridCol>
                <a:gridCol w="830467">
                  <a:extLst>
                    <a:ext uri="{9D8B030D-6E8A-4147-A177-3AD203B41FA5}">
                      <a16:colId xmlns:a16="http://schemas.microsoft.com/office/drawing/2014/main" val="1659750901"/>
                    </a:ext>
                  </a:extLst>
                </a:gridCol>
                <a:gridCol w="830467">
                  <a:extLst>
                    <a:ext uri="{9D8B030D-6E8A-4147-A177-3AD203B41FA5}">
                      <a16:colId xmlns:a16="http://schemas.microsoft.com/office/drawing/2014/main" val="2901457619"/>
                    </a:ext>
                  </a:extLst>
                </a:gridCol>
                <a:gridCol w="830467">
                  <a:extLst>
                    <a:ext uri="{9D8B030D-6E8A-4147-A177-3AD203B41FA5}">
                      <a16:colId xmlns:a16="http://schemas.microsoft.com/office/drawing/2014/main" val="3589932759"/>
                    </a:ext>
                  </a:extLst>
                </a:gridCol>
                <a:gridCol w="716705">
                  <a:extLst>
                    <a:ext uri="{9D8B030D-6E8A-4147-A177-3AD203B41FA5}">
                      <a16:colId xmlns:a16="http://schemas.microsoft.com/office/drawing/2014/main" val="2432633814"/>
                    </a:ext>
                  </a:extLst>
                </a:gridCol>
              </a:tblGrid>
              <a:tr h="406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Муниципальный район/городской округ</a:t>
                      </a:r>
                    </a:p>
                  </a:txBody>
                  <a:tcPr marL="5593" marR="5593" marT="559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респондентов за 2020 год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Процент от общего количества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жителей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Динамика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688337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Баганский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3,32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71,74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68,42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-3,32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7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496871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Город Бердск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63,38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59,99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-3,39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7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961646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Карасукский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0,86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4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89,39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84,74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-4,65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513899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Барабинский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1,91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65,13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60,44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-4,69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63673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Кыштовский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390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3,91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63,32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58,46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-4,86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621826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Город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Искитим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581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4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68,16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62,99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-5,17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970912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Искитимский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0,75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C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86,93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80,76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-6,17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42191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Город Новосибирск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5731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0,35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53,83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-6,37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690263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Кочковский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413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3,05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67,55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-6,65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211289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Здвинский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1,48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83,62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76,96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-6,66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851747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Маслянинский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88,87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79,97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-8,9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291838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Усть-Таркский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2,14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79,27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69,62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-9,65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117408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Купинский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60,67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-10,33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509913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Мошковский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686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1,65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69,45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58,45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-11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680479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Каргатский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610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73,37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58,85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-14,52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1587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Город Обь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0,68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5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52,63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37,75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-14,88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9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55833"/>
                  </a:ext>
                </a:extLst>
              </a:tr>
              <a:tr h="241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Коченёвский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5593" marR="5593" marT="559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1210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2,63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79,25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60,41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-18,84</a:t>
                      </a:r>
                    </a:p>
                  </a:txBody>
                  <a:tcPr marL="5593" marR="5593" marT="5593" marB="0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0016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1200007" y="637010"/>
            <a:ext cx="9505056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2" t="24534" b="3872"/>
          <a:stretch/>
        </p:blipFill>
        <p:spPr>
          <a:xfrm rot="16200000">
            <a:off x="5073781" y="-84181"/>
            <a:ext cx="2016223" cy="1221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8587" y="160068"/>
            <a:ext cx="10882897" cy="4921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НАСЕЛЕНИЯ ДЕЯТЕЛЬНОСТЬЮ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ГЛАВЫ</a:t>
            </a:r>
            <a:endParaRPr lang="ru-RU" sz="2400" dirty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252596"/>
              </p:ext>
            </p:extLst>
          </p:nvPr>
        </p:nvGraphicFramePr>
        <p:xfrm>
          <a:off x="2063552" y="1043504"/>
          <a:ext cx="482453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706294"/>
              </p:ext>
            </p:extLst>
          </p:nvPr>
        </p:nvGraphicFramePr>
        <p:xfrm>
          <a:off x="6680204" y="1137020"/>
          <a:ext cx="5248444" cy="2290695"/>
        </p:xfrm>
        <a:graphic>
          <a:graphicData uri="http://schemas.openxmlformats.org/drawingml/2006/table">
            <a:tbl>
              <a:tblPr/>
              <a:tblGrid>
                <a:gridCol w="2783265">
                  <a:extLst>
                    <a:ext uri="{9D8B030D-6E8A-4147-A177-3AD203B41FA5}">
                      <a16:colId xmlns:a16="http://schemas.microsoft.com/office/drawing/2014/main" val="3045929526"/>
                    </a:ext>
                  </a:extLst>
                </a:gridCol>
                <a:gridCol w="2465179">
                  <a:extLst>
                    <a:ext uri="{9D8B030D-6E8A-4147-A177-3AD203B41FA5}">
                      <a16:colId xmlns:a16="http://schemas.microsoft.com/office/drawing/2014/main" val="918797123"/>
                    </a:ext>
                  </a:extLst>
                </a:gridCol>
              </a:tblGrid>
              <a:tr h="75840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Муниципальные образования - лидеры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161472"/>
                  </a:ext>
                </a:extLst>
              </a:tr>
              <a:tr h="299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Рабочий посёлок Кольцово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97,64%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134193"/>
                  </a:ext>
                </a:extLst>
              </a:tr>
              <a:tr h="3346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Убинский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96,11%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940569"/>
                  </a:ext>
                </a:extLst>
              </a:tr>
              <a:tr h="31082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Сузунский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96,05%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069068"/>
                  </a:ext>
                </a:extLst>
              </a:tr>
              <a:tr h="27655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Куйбышевский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93,80%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149958"/>
                  </a:ext>
                </a:extLst>
              </a:tr>
              <a:tr h="31082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Венгеровский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93,27%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20333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485086"/>
              </p:ext>
            </p:extLst>
          </p:nvPr>
        </p:nvGraphicFramePr>
        <p:xfrm>
          <a:off x="6670748" y="3819029"/>
          <a:ext cx="5257900" cy="2852295"/>
        </p:xfrm>
        <a:graphic>
          <a:graphicData uri="http://schemas.openxmlformats.org/drawingml/2006/table">
            <a:tbl>
              <a:tblPr/>
              <a:tblGrid>
                <a:gridCol w="2690089">
                  <a:extLst>
                    <a:ext uri="{9D8B030D-6E8A-4147-A177-3AD203B41FA5}">
                      <a16:colId xmlns:a16="http://schemas.microsoft.com/office/drawing/2014/main" val="2699433371"/>
                    </a:ext>
                  </a:extLst>
                </a:gridCol>
                <a:gridCol w="2567811">
                  <a:extLst>
                    <a:ext uri="{9D8B030D-6E8A-4147-A177-3AD203B41FA5}">
                      <a16:colId xmlns:a16="http://schemas.microsoft.com/office/drawing/2014/main" val="2288123611"/>
                    </a:ext>
                  </a:extLst>
                </a:gridCol>
              </a:tblGrid>
              <a:tr h="8624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Муниципальные </a:t>
                      </a: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образования </a:t>
                      </a:r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 аутсайдеры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34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17881"/>
                  </a:ext>
                </a:extLst>
              </a:tr>
              <a:tr h="32544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Город Бердск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59,99%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847464"/>
                  </a:ext>
                </a:extLst>
              </a:tr>
              <a:tr h="36373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Каргатский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58,85%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955186"/>
                  </a:ext>
                </a:extLst>
              </a:tr>
              <a:tr h="337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Кыштовский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58,46%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68750"/>
                  </a:ext>
                </a:extLst>
              </a:tr>
              <a:tr h="28716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Мошковский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58,45%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238018"/>
                  </a:ext>
                </a:extLst>
              </a:tr>
              <a:tr h="337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Город Новосибирск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53,83%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328667"/>
                  </a:ext>
                </a:extLst>
              </a:tr>
              <a:tr h="337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Город Обь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37,75%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CD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8950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71595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487497"/>
              </p:ext>
            </p:extLst>
          </p:nvPr>
        </p:nvGraphicFramePr>
        <p:xfrm>
          <a:off x="551384" y="1052734"/>
          <a:ext cx="5976663" cy="5618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 flipV="1">
            <a:off x="2351584" y="652190"/>
            <a:ext cx="8136904" cy="923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8356" y="-1"/>
            <a:ext cx="15597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1" y="192906"/>
            <a:ext cx="111612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НАСЕЛЕНИЯ </a:t>
            </a:r>
            <a:r>
              <a:rPr lang="ru-RU" sz="20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ОРГАНИЗАЦИЕЙ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ТРАНСПОРТНОГО </a:t>
            </a:r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ОБСЛУЖИВАНИЯ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%</a:t>
            </a:r>
            <a:endParaRPr lang="ru-RU" sz="2000" dirty="0">
              <a:solidFill>
                <a:schemeClr val="accent1">
                  <a:lumMod val="50000"/>
                </a:schemeClr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7829806" y="2823895"/>
            <a:ext cx="4221821" cy="575833"/>
          </a:xfrm>
          <a:prstGeom prst="rect">
            <a:avLst/>
          </a:prstGeom>
          <a:ln w="19050">
            <a:solidFill>
              <a:srgbClr val="E9CD87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>
                <a:solidFill>
                  <a:schemeClr val="tx1"/>
                </a:solidFill>
                <a:cs typeface="Arial" panose="020B0604020202020204" pitchFamily="34" charset="0"/>
              </a:rPr>
              <a:t>Среднее значение по области </a:t>
            </a:r>
            <a:r>
              <a:rPr lang="ru-RU" sz="17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2020</a:t>
            </a:r>
            <a:r>
              <a:rPr lang="ru-RU" sz="1700" dirty="0" smtClean="0">
                <a:solidFill>
                  <a:schemeClr val="tx1"/>
                </a:solidFill>
                <a:cs typeface="Arial" panose="020B0604020202020204" pitchFamily="34" charset="0"/>
              </a:rPr>
              <a:t> - </a:t>
            </a:r>
            <a:r>
              <a:rPr lang="ru-RU" sz="1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75,7%</a:t>
            </a:r>
          </a:p>
          <a:p>
            <a:r>
              <a:rPr lang="ru-RU" sz="1700" dirty="0">
                <a:cs typeface="Arial" panose="020B0604020202020204" pitchFamily="34" charset="0"/>
              </a:rPr>
              <a:t>Среднее значение по области </a:t>
            </a:r>
            <a:r>
              <a:rPr lang="ru-RU" sz="1700" b="1" dirty="0" smtClean="0">
                <a:cs typeface="Arial" panose="020B0604020202020204" pitchFamily="34" charset="0"/>
              </a:rPr>
              <a:t>2019</a:t>
            </a:r>
            <a:r>
              <a:rPr lang="ru-RU" sz="1700" dirty="0" smtClean="0">
                <a:cs typeface="Arial" panose="020B0604020202020204" pitchFamily="34" charset="0"/>
              </a:rPr>
              <a:t> </a:t>
            </a:r>
            <a:r>
              <a:rPr lang="ru-RU" sz="1700" dirty="0">
                <a:cs typeface="Arial" panose="020B0604020202020204" pitchFamily="34" charset="0"/>
              </a:rPr>
              <a:t>- </a:t>
            </a:r>
            <a:r>
              <a:rPr lang="ru-RU" sz="1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76,7</a:t>
            </a:r>
            <a:r>
              <a:rPr lang="ru-RU" sz="1700" b="1" dirty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</a:p>
          <a:p>
            <a:endParaRPr lang="ru-RU" sz="17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3" y="3465754"/>
            <a:ext cx="4587152" cy="3058467"/>
          </a:xfrm>
          <a:prstGeom prst="rect">
            <a:avLst/>
          </a:prstGeom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450108"/>
              </p:ext>
            </p:extLst>
          </p:nvPr>
        </p:nvGraphicFramePr>
        <p:xfrm>
          <a:off x="201856" y="962896"/>
          <a:ext cx="9731270" cy="599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3359696" y="548680"/>
            <a:ext cx="6264696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439816" y="842810"/>
            <a:ext cx="4248472" cy="1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8" r="70810"/>
          <a:stretch/>
        </p:blipFill>
        <p:spPr>
          <a:xfrm flipH="1">
            <a:off x="0" y="20458"/>
            <a:ext cx="1430427" cy="304827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0" y="206931"/>
            <a:ext cx="109437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ПРИЧИНЫ НЕУДОВЛЕТВОРЕННОСТИ </a:t>
            </a:r>
            <a:r>
              <a:rPr lang="ru-RU" sz="20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НАСЕЛЕНИЯ ОРГАНИЗАЦИЕЙ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ТРАНСПОРТНОГО </a:t>
            </a:r>
            <a:r>
              <a:rPr lang="ru-RU" sz="2000" dirty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ОБСЛУЖИВАНИЯ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9376" y="1484784"/>
            <a:ext cx="6879643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Отсутствие рейсов в нужное время </a:t>
            </a:r>
            <a:r>
              <a:rPr lang="ru-RU" dirty="0" smtClean="0">
                <a:cs typeface="Arial" panose="020B0604020202020204" pitchFamily="34" charset="0"/>
              </a:rPr>
              <a:t>(</a:t>
            </a:r>
            <a:r>
              <a:rPr lang="ru-RU" dirty="0">
                <a:cs typeface="Arial" panose="020B0604020202020204" pitchFamily="34" charset="0"/>
              </a:rPr>
              <a:t>например, утром или вечером, в выходные дни) </a:t>
            </a:r>
            <a:r>
              <a:rPr lang="ru-RU" dirty="0" smtClean="0"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24,96%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Неудобный график движения транспорта (длительные интервалы между рейсами) – 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22,79%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cs typeface="Arial" panose="020B0604020202020204" pitchFamily="34" charset="0"/>
              </a:rPr>
              <a:t>Техническое </a:t>
            </a:r>
            <a:r>
              <a:rPr lang="ru-RU" dirty="0">
                <a:cs typeface="Arial" panose="020B0604020202020204" pitchFamily="34" charset="0"/>
              </a:rPr>
              <a:t>состояние транспортных средств –</a:t>
            </a:r>
            <a:r>
              <a:rPr lang="ru-RU" dirty="0" smtClean="0"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16,58%</a:t>
            </a:r>
            <a:endParaRPr 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cs typeface="Arial" panose="020B0604020202020204" pitchFamily="34" charset="0"/>
              </a:rPr>
              <a:t>Высокая </a:t>
            </a:r>
            <a:r>
              <a:rPr lang="ru-RU" dirty="0">
                <a:cs typeface="Arial" panose="020B0604020202020204" pitchFamily="34" charset="0"/>
              </a:rPr>
              <a:t>стоимость проезда – 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6,54%</a:t>
            </a:r>
          </a:p>
          <a:p>
            <a:pPr>
              <a:buClr>
                <a:srgbClr val="C00000"/>
              </a:buClr>
            </a:pPr>
            <a:endParaRPr 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Не организованы остановки общественного транспорта – 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5,29%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Качество обслуживания персоналом перевозчика – </a:t>
            </a:r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4,56%</a:t>
            </a:r>
            <a:endParaRPr lang="ru-RU" dirty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cs typeface="Arial" panose="020B0604020202020204" pitchFamily="34" charset="0"/>
              </a:rPr>
              <a:t>Отсутствие </a:t>
            </a:r>
            <a:r>
              <a:rPr lang="ru-RU" dirty="0">
                <a:cs typeface="Arial" panose="020B0604020202020204" pitchFamily="34" charset="0"/>
              </a:rPr>
              <a:t>транспортного сообщения с некоторыми точками муниципального образования – </a:t>
            </a:r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3,89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</a:p>
          <a:p>
            <a:pPr lvl="0"/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1018649"/>
            <a:ext cx="4176463" cy="2779246"/>
          </a:xfrm>
          <a:prstGeom prst="rect">
            <a:avLst/>
          </a:prstGeom>
        </p:spPr>
      </p:pic>
      <p:pic>
        <p:nvPicPr>
          <p:cNvPr id="3078" name="Picture 6" descr="Продлевается работа дачных автобусов в Новосибирске | Ведомости  законодательного собрания НС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976753"/>
            <a:ext cx="4179214" cy="238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927648" y="548680"/>
            <a:ext cx="7200800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511824" y="833664"/>
            <a:ext cx="3960440" cy="2423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2" t="24534" b="3872"/>
          <a:stretch/>
        </p:blipFill>
        <p:spPr>
          <a:xfrm rot="16200000">
            <a:off x="5037777" y="-120186"/>
            <a:ext cx="2088231" cy="122109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41377" cy="176971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4161" y="6509593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0" y="190476"/>
            <a:ext cx="1113508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</a:t>
            </a:r>
            <a:r>
              <a:rPr lang="ru-RU" sz="20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НАСЕЛЕНИЯ</a:t>
            </a:r>
            <a:endParaRPr lang="ru-RU" sz="2000" dirty="0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КАЧЕСТВОМ </a:t>
            </a:r>
            <a:r>
              <a:rPr lang="ru-RU" sz="2000" dirty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АВТОМОБИЛЬНЫХ </a:t>
            </a:r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ДОРОГ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%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6644733"/>
              </p:ext>
            </p:extLst>
          </p:nvPr>
        </p:nvGraphicFramePr>
        <p:xfrm>
          <a:off x="119337" y="1052735"/>
          <a:ext cx="7848871" cy="568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146" name="Picture 2" descr="Восьмибалльные пробки сковали крупные магистрали Новосибирс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54" y="2938969"/>
            <a:ext cx="5427741" cy="33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843076"/>
              </p:ext>
            </p:extLst>
          </p:nvPr>
        </p:nvGraphicFramePr>
        <p:xfrm>
          <a:off x="439581" y="920424"/>
          <a:ext cx="9842200" cy="59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4079776" y="548680"/>
            <a:ext cx="4968552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295800" y="836712"/>
            <a:ext cx="4608512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2" t="24534" b="3872"/>
          <a:stretch/>
        </p:blipFill>
        <p:spPr>
          <a:xfrm>
            <a:off x="-133350" y="-1"/>
            <a:ext cx="1710848" cy="6858001"/>
          </a:xfrm>
          <a:prstGeom prst="rect">
            <a:avLst/>
          </a:prstGeom>
        </p:spPr>
      </p:pic>
      <p:sp>
        <p:nvSpPr>
          <p:cNvPr id="13" name="TextBox 1"/>
          <p:cNvSpPr txBox="1"/>
          <p:nvPr/>
        </p:nvSpPr>
        <p:spPr>
          <a:xfrm>
            <a:off x="7350018" y="2222863"/>
            <a:ext cx="4221821" cy="575833"/>
          </a:xfrm>
          <a:prstGeom prst="rect">
            <a:avLst/>
          </a:prstGeom>
          <a:ln w="19050">
            <a:solidFill>
              <a:srgbClr val="E9CD87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>
                <a:solidFill>
                  <a:schemeClr val="tx1"/>
                </a:solidFill>
                <a:cs typeface="Arial" panose="020B0604020202020204" pitchFamily="34" charset="0"/>
              </a:rPr>
              <a:t>Среднее значение по области </a:t>
            </a:r>
            <a:r>
              <a:rPr lang="ru-RU" sz="17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2020</a:t>
            </a:r>
            <a:r>
              <a:rPr lang="ru-RU" sz="1700" dirty="0" smtClean="0">
                <a:solidFill>
                  <a:schemeClr val="tx1"/>
                </a:solidFill>
                <a:cs typeface="Arial" panose="020B0604020202020204" pitchFamily="34" charset="0"/>
              </a:rPr>
              <a:t> – </a:t>
            </a:r>
            <a:r>
              <a:rPr lang="ru-RU" sz="1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46,14%</a:t>
            </a:r>
          </a:p>
          <a:p>
            <a:r>
              <a:rPr lang="ru-RU" sz="1700" dirty="0">
                <a:cs typeface="Arial" panose="020B0604020202020204" pitchFamily="34" charset="0"/>
              </a:rPr>
              <a:t>Среднее значение по области </a:t>
            </a:r>
            <a:r>
              <a:rPr lang="ru-RU" sz="1700" b="1" dirty="0" smtClean="0">
                <a:cs typeface="Arial" panose="020B0604020202020204" pitchFamily="34" charset="0"/>
              </a:rPr>
              <a:t>2019</a:t>
            </a:r>
            <a:r>
              <a:rPr lang="ru-RU" sz="1700" dirty="0" smtClean="0">
                <a:cs typeface="Arial" panose="020B0604020202020204" pitchFamily="34" charset="0"/>
              </a:rPr>
              <a:t> – </a:t>
            </a:r>
            <a:r>
              <a:rPr lang="ru-RU" sz="1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50,46%</a:t>
            </a:r>
            <a:endParaRPr lang="ru-RU" sz="17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endParaRPr lang="ru-RU" sz="17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56289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5992" y="56818"/>
            <a:ext cx="110172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ПРИЧИНЫ НЕУДОВЛЕТВОРЕННОСТИ </a:t>
            </a:r>
            <a:r>
              <a:rPr lang="ru-RU" sz="20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НАСЕЛЕНИЯ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КАЧЕСТВОМ </a:t>
            </a:r>
            <a:r>
              <a:rPr lang="ru-RU" sz="2000" dirty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АВТОМОБИЛЬНЫХ ДОРОГ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1910" y="1420390"/>
            <a:ext cx="633966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cs typeface="Arial" panose="020B0604020202020204" pitchFamily="34" charset="0"/>
              </a:rPr>
              <a:t>Плохое состояние дорожного полотна (выбоины, просадки, другие повреждения) – </a:t>
            </a:r>
            <a:r>
              <a:rPr 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42,51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Отсутствие или малая протяженность дорог с асфальтовым покрытием -  </a:t>
            </a:r>
            <a:r>
              <a:rPr 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23,04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Отсутствие или несвоевременная уборка дорог от снега в зимний период, от грязи и мусора в летний период – </a:t>
            </a:r>
            <a:r>
              <a:rPr 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16,78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Отсутствие (или плохая работа) ливневой канализации, водостоков – </a:t>
            </a:r>
            <a:r>
              <a:rPr 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11,11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Отсутствие или повреждение разметки на дорогах – </a:t>
            </a:r>
            <a:r>
              <a:rPr 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3,56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Arial" panose="020B0604020202020204" pitchFamily="34" charset="0"/>
              </a:rPr>
              <a:t>Отсутствие или повреждение дорожных знаков, указателей, светофоров, пешеходных переходов – 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1,7</a:t>
            </a:r>
            <a:r>
              <a:rPr 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  <a:endParaRPr 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 descr="Новосибирск попал в рейтинг «убитых дорог» | Главный региональ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972120"/>
            <a:ext cx="4591072" cy="28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 гибели ребенка в ливневке Сочи обвинили инженера МУП «Водосток» ::  Краснодар :: РБ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47" y="3883561"/>
            <a:ext cx="4563635" cy="26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791744" y="404664"/>
            <a:ext cx="5400600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295800" y="692696"/>
            <a:ext cx="4248472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8356" y="-1"/>
            <a:ext cx="1559713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30444" y="6490543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7408" y="135856"/>
            <a:ext cx="110172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НАСЕЛЕНИЯ </a:t>
            </a:r>
            <a:r>
              <a:rPr lang="ru-RU" sz="20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СФЕРЕ </a:t>
            </a:r>
            <a:endParaRPr lang="ru-RU" sz="2000" dirty="0" smtClean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ЖИЛИЩНО-КОММУНАЛЬНОГО ХОЗЯЙСТВА</a:t>
            </a:r>
            <a:r>
              <a:rPr lang="ru-RU" sz="2000" dirty="0" smtClean="0"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ea typeface="Tahoma" panose="020B0604030504040204" pitchFamily="34" charset="0"/>
                <a:cs typeface="Arial" panose="020B0604020202020204" pitchFamily="34" charset="0"/>
              </a:rPr>
              <a:t>%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435314"/>
              </p:ext>
            </p:extLst>
          </p:nvPr>
        </p:nvGraphicFramePr>
        <p:xfrm>
          <a:off x="-3121024" y="959648"/>
          <a:ext cx="11089232" cy="589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70" name="Picture 2" descr="Жилищно-коммунальное хозяй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68" y="4226283"/>
            <a:ext cx="4267267" cy="231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249335"/>
              </p:ext>
            </p:extLst>
          </p:nvPr>
        </p:nvGraphicFramePr>
        <p:xfrm>
          <a:off x="551384" y="1097540"/>
          <a:ext cx="9721079" cy="5623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3647728" y="476672"/>
            <a:ext cx="5184576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647728" y="764704"/>
            <a:ext cx="5112568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>
          <a:xfrm>
            <a:off x="-1" y="0"/>
            <a:ext cx="623393" cy="6858000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7816715" y="3512557"/>
            <a:ext cx="4221821" cy="575833"/>
          </a:xfrm>
          <a:prstGeom prst="rect">
            <a:avLst/>
          </a:prstGeom>
          <a:ln w="19050">
            <a:solidFill>
              <a:srgbClr val="E9CD87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>
                <a:solidFill>
                  <a:schemeClr val="tx1"/>
                </a:solidFill>
                <a:cs typeface="Arial" panose="020B0604020202020204" pitchFamily="34" charset="0"/>
              </a:rPr>
              <a:t>Среднее значение по области </a:t>
            </a:r>
            <a:r>
              <a:rPr lang="ru-RU" sz="17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2020</a:t>
            </a:r>
            <a:r>
              <a:rPr lang="ru-RU" sz="1700" dirty="0" smtClean="0">
                <a:solidFill>
                  <a:schemeClr val="tx1"/>
                </a:solidFill>
                <a:cs typeface="Arial" panose="020B0604020202020204" pitchFamily="34" charset="0"/>
              </a:rPr>
              <a:t> – </a:t>
            </a:r>
            <a:r>
              <a:rPr lang="ru-RU" sz="1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75,3%</a:t>
            </a:r>
          </a:p>
          <a:p>
            <a:r>
              <a:rPr lang="ru-RU" sz="1700" dirty="0">
                <a:cs typeface="Arial" panose="020B0604020202020204" pitchFamily="34" charset="0"/>
              </a:rPr>
              <a:t>Среднее значение по области </a:t>
            </a:r>
            <a:r>
              <a:rPr lang="ru-RU" sz="1700" b="1" dirty="0" smtClean="0">
                <a:cs typeface="Arial" panose="020B0604020202020204" pitchFamily="34" charset="0"/>
              </a:rPr>
              <a:t>2019</a:t>
            </a:r>
            <a:r>
              <a:rPr lang="ru-RU" sz="1700" dirty="0" smtClean="0">
                <a:cs typeface="Arial" panose="020B0604020202020204" pitchFamily="34" charset="0"/>
              </a:rPr>
              <a:t> – </a:t>
            </a:r>
            <a:r>
              <a:rPr lang="ru-RU" sz="1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75,9%</a:t>
            </a:r>
            <a:endParaRPr lang="ru-RU" sz="17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endParaRPr lang="ru-RU" sz="17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0319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3352" y="188640"/>
            <a:ext cx="118093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НАСЕЛЕНИЯ В СФЕРЕ </a:t>
            </a:r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ЖИЛИЩНО-КОММУНАЛЬНОГО </a:t>
            </a:r>
            <a:r>
              <a:rPr lang="ru-RU" sz="2000" dirty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ХОЗЯЙСТВА</a:t>
            </a:r>
            <a:r>
              <a:rPr lang="ru-RU" sz="2000" dirty="0"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endParaRPr lang="ru-RU" sz="2000" dirty="0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В РАЗРЕЗЕ ОТРАСЛЕЙ</a:t>
            </a:r>
            <a:endParaRPr lang="ru-RU" sz="2000" dirty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271464" y="552783"/>
            <a:ext cx="9735868" cy="1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8" r="70810"/>
          <a:stretch/>
        </p:blipFill>
        <p:spPr>
          <a:xfrm>
            <a:off x="11007332" y="1"/>
            <a:ext cx="1203603" cy="25649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88788" y="6614081"/>
            <a:ext cx="288032" cy="110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89346" y="6595749"/>
            <a:ext cx="288032" cy="1105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576820" y="6497137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&gt; 80%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99270" y="6486796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 40%</a:t>
            </a:r>
            <a:endParaRPr lang="ru-RU" sz="14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47618"/>
              </p:ext>
            </p:extLst>
          </p:nvPr>
        </p:nvGraphicFramePr>
        <p:xfrm>
          <a:off x="407367" y="863666"/>
          <a:ext cx="11377266" cy="5678892"/>
        </p:xfrm>
        <a:graphic>
          <a:graphicData uri="http://schemas.openxmlformats.org/drawingml/2006/table">
            <a:tbl>
              <a:tblPr/>
              <a:tblGrid>
                <a:gridCol w="2329292">
                  <a:extLst>
                    <a:ext uri="{9D8B030D-6E8A-4147-A177-3AD203B41FA5}">
                      <a16:colId xmlns:a16="http://schemas.microsoft.com/office/drawing/2014/main" val="1088789076"/>
                    </a:ext>
                  </a:extLst>
                </a:gridCol>
                <a:gridCol w="2274355">
                  <a:extLst>
                    <a:ext uri="{9D8B030D-6E8A-4147-A177-3AD203B41FA5}">
                      <a16:colId xmlns:a16="http://schemas.microsoft.com/office/drawing/2014/main" val="726191097"/>
                    </a:ext>
                  </a:extLst>
                </a:gridCol>
                <a:gridCol w="2439161">
                  <a:extLst>
                    <a:ext uri="{9D8B030D-6E8A-4147-A177-3AD203B41FA5}">
                      <a16:colId xmlns:a16="http://schemas.microsoft.com/office/drawing/2014/main" val="459171638"/>
                    </a:ext>
                  </a:extLst>
                </a:gridCol>
                <a:gridCol w="2439161">
                  <a:extLst>
                    <a:ext uri="{9D8B030D-6E8A-4147-A177-3AD203B41FA5}">
                      <a16:colId xmlns:a16="http://schemas.microsoft.com/office/drawing/2014/main" val="3960454593"/>
                    </a:ext>
                  </a:extLst>
                </a:gridCol>
                <a:gridCol w="1895297">
                  <a:extLst>
                    <a:ext uri="{9D8B030D-6E8A-4147-A177-3AD203B41FA5}">
                      <a16:colId xmlns:a16="http://schemas.microsoft.com/office/drawing/2014/main" val="1760609005"/>
                    </a:ext>
                  </a:extLst>
                </a:gridCol>
              </a:tblGrid>
              <a:tr h="2316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Муниципальный район/городской округ</a:t>
                      </a:r>
                    </a:p>
                  </a:txBody>
                  <a:tcPr marL="4628" marR="4628" marT="4628" marB="0" anchor="ctr">
                    <a:lnL>
                      <a:noFill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Удовлетворенность</a:t>
                      </a:r>
                    </a:p>
                  </a:txBody>
                  <a:tcPr marL="4628" marR="4628" marT="4628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520207"/>
                  </a:ext>
                </a:extLst>
              </a:tr>
              <a:tr h="469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организацией теплоснабжения,%</a:t>
                      </a:r>
                    </a:p>
                  </a:txBody>
                  <a:tcPr marL="4628" marR="4628" marT="4628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организацией водоснабжения (водоотведения),%</a:t>
                      </a:r>
                    </a:p>
                  </a:txBody>
                  <a:tcPr marL="4628" marR="4628" marT="4628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организацией электроснабжения,%</a:t>
                      </a:r>
                    </a:p>
                  </a:txBody>
                  <a:tcPr marL="4628" marR="4628" marT="4628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организацией газоснабжения,%</a:t>
                      </a:r>
                    </a:p>
                  </a:txBody>
                  <a:tcPr marL="4628" marR="4628" marT="4628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604878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Город Новосибирск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84,38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87,77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91,03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40,22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338084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Город Бердск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80,49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79,83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89,91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40,21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894899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Город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Искитим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83,3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93,12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61,79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534501"/>
                  </a:ext>
                </a:extLst>
              </a:tr>
              <a:tr h="15712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Рабочий посёлок Кольцово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98,15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96,96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98,82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86,68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169161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Город Обь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71,57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72,06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77,45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62,25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453297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Баганский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74,49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71,66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80,77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42,71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159180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Барабинский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77,06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70,36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85,18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61,21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797611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Болотнинский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83,67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88,54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76,79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04403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Венгеровский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91,35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88,46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91,67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79,17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997198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Доволенский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77,88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72,27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72,27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65,73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008876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Здвинский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82,35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85,29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91,18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62,25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979783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Искитимский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82,33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79,64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95,97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59,73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275811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Карасукский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85,56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87,19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92,92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408623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Каргатский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79,51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76,07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89,51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64,75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325340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Колыванский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77,53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59,92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74,9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61,94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195899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Коченёвский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74,13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55,12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79,26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52,98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658347"/>
                  </a:ext>
                </a:extLst>
              </a:tr>
              <a:tr h="10645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Кочковский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75,79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59,32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86,2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34,62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028682"/>
                  </a:ext>
                </a:extLst>
              </a:tr>
              <a:tr h="1154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Краснозёрский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80,19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61,15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85,19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61,06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991880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Куйбышевский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92,31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83,37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93,05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80,65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66741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Купинский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70,95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78,26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78,26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47,63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158834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Кыштовский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73,08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54,36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70,77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45,38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603681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Маслянинский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80,63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93,66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08146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Мошковский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68,37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53,35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77,41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39,21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711578"/>
                  </a:ext>
                </a:extLst>
              </a:tr>
              <a:tr h="13605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Новосибирский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85,85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73,83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84,01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64,36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668798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Ордынский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67,35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54,11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90,18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47,26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201643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Северный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72,61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80,88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89,15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50,39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447466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Сузунский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98,31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96,33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98,31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92,94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325342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Татарский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67,13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90,48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75,13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627574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Тогучинский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77,56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74,74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87,78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38,19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106719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Убинский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89,12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91,97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78,76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548860"/>
                  </a:ext>
                </a:extLst>
              </a:tr>
              <a:tr h="9606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Усть-Таркский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79,32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66,24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84,81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35,86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519835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Чановский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90,46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89,14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93,75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83,88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746215"/>
                  </a:ext>
                </a:extLst>
              </a:tr>
              <a:tr h="12954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Черепановский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70,92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57,99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88,44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65,54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133235"/>
                  </a:ext>
                </a:extLst>
              </a:tr>
              <a:tr h="128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Чистоозёрный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район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73,54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76,81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85,95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60,66</a:t>
                      </a:r>
                    </a:p>
                  </a:txBody>
                  <a:tcPr marL="4628" marR="4628" marT="4628" marB="0" anchor="b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815793"/>
                  </a:ext>
                </a:extLst>
              </a:tr>
              <a:tr h="12191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Чулымский район</a:t>
                      </a:r>
                    </a:p>
                  </a:txBody>
                  <a:tcPr marL="4628" marR="4628" marT="46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71,05</a:t>
                      </a:r>
                    </a:p>
                  </a:txBody>
                  <a:tcPr marL="4628" marR="4628" marT="4628" marB="0" anchor="b">
                    <a:lnL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57,24</a:t>
                      </a:r>
                    </a:p>
                  </a:txBody>
                  <a:tcPr marL="4628" marR="4628" marT="4628" marB="0" anchor="b">
                    <a:lnL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80,59</a:t>
                      </a:r>
                    </a:p>
                  </a:txBody>
                  <a:tcPr marL="4628" marR="4628" marT="4628" marB="0" anchor="b">
                    <a:lnL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64,14</a:t>
                      </a:r>
                    </a:p>
                  </a:txBody>
                  <a:tcPr marL="4628" marR="4628" marT="4628" marB="0" anchor="b">
                    <a:lnL w="635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24813"/>
                  </a:ext>
                </a:extLst>
              </a:tr>
            </a:tbl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448800" y="6488316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4799856" y="832488"/>
            <a:ext cx="2736304" cy="4583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2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Тарифы на коммунальные услуги снизили в Акмолинской области - Обще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31" y="4221089"/>
            <a:ext cx="3219361" cy="245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6910" y="186678"/>
            <a:ext cx="1079972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ПРИЧИНЫ НЕУДОВЛЕТВОРЕННОСТИ </a:t>
            </a:r>
            <a:r>
              <a:rPr lang="ru-RU" sz="20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НАСЕЛЕНИЯ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rgbClr val="C0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СФЕРЕ ЖИЛИЩНО-КОММУНАЛЬНОГО ХОЗЯЙСТВА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9788" y="1335516"/>
            <a:ext cx="2104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ТЕПЛОСНАБЖЕНИЕ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98" y="1960073"/>
            <a:ext cx="3190202" cy="469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cs typeface="Arial" panose="020B0604020202020204" pitchFamily="34" charset="0"/>
              </a:rPr>
              <a:t>Сезонный график включения и отключения теплоснабжения не соответствует погодным условиям – </a:t>
            </a:r>
            <a:r>
              <a:rPr lang="ru-RU" sz="1400" b="1" dirty="0">
                <a:solidFill>
                  <a:srgbClr val="FF0000"/>
                </a:solidFill>
                <a:cs typeface="Arial" panose="020B0604020202020204" pitchFamily="34" charset="0"/>
              </a:rPr>
              <a:t>19,3%</a:t>
            </a:r>
          </a:p>
          <a:p>
            <a:pPr lvl="0" algn="just"/>
            <a:endParaRPr lang="ru-RU" sz="1400" dirty="0">
              <a:cs typeface="Arial" panose="020B0604020202020204" pitchFamily="34" charset="0"/>
            </a:endParaRPr>
          </a:p>
          <a:p>
            <a:pPr lvl="0" algn="just"/>
            <a:r>
              <a:rPr lang="ru-RU" sz="1400" dirty="0" smtClean="0">
                <a:cs typeface="Arial" panose="020B0604020202020204" pitchFamily="34" charset="0"/>
              </a:rPr>
              <a:t>Услуги </a:t>
            </a:r>
            <a:r>
              <a:rPr lang="ru-RU" sz="1400" dirty="0">
                <a:cs typeface="Arial" panose="020B0604020202020204" pitchFamily="34" charset="0"/>
              </a:rPr>
              <a:t>теплоснабжения не соответствуют нормативам (не поддерживается необходимая температура в помещении)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18,9%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ru-RU" sz="1400" dirty="0" smtClean="0">
              <a:cs typeface="Arial" panose="020B0604020202020204" pitchFamily="34" charset="0"/>
            </a:endParaRPr>
          </a:p>
          <a:p>
            <a:pPr lvl="0" algn="just"/>
            <a:r>
              <a:rPr lang="ru-RU" sz="1400" dirty="0" smtClean="0">
                <a:cs typeface="Arial" panose="020B0604020202020204" pitchFamily="34" charset="0"/>
              </a:rPr>
              <a:t>Плохое </a:t>
            </a:r>
            <a:r>
              <a:rPr lang="ru-RU" sz="1400" dirty="0">
                <a:cs typeface="Arial" panose="020B0604020202020204" pitchFamily="34" charset="0"/>
              </a:rPr>
              <a:t>состояние теплосетей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17,0</a:t>
            </a: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%</a:t>
            </a:r>
            <a:endParaRPr lang="ru-RU" sz="14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en-US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 smtClean="0">
                <a:cs typeface="Arial" panose="020B0604020202020204" pitchFamily="34" charset="0"/>
              </a:rPr>
              <a:t>Высокая </a:t>
            </a:r>
            <a:r>
              <a:rPr lang="ru-RU" sz="1400" dirty="0">
                <a:cs typeface="Arial" panose="020B0604020202020204" pitchFamily="34" charset="0"/>
              </a:rPr>
              <a:t>стоимость услуг теплоснабжения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17,0%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dirty="0" smtClean="0">
              <a:cs typeface="Arial" panose="020B0604020202020204" pitchFamily="34" charset="0"/>
            </a:endParaRP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cs typeface="Arial" panose="020B0604020202020204" pitchFamily="34" charset="0"/>
              </a:rPr>
              <a:t>Не </a:t>
            </a:r>
            <a:r>
              <a:rPr lang="ru-RU" sz="1400" dirty="0">
                <a:cs typeface="Arial" panose="020B0604020202020204" pitchFamily="34" charset="0"/>
              </a:rPr>
              <a:t>налажена система централизованного теплоснабжения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14,6%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dirty="0" smtClean="0">
              <a:cs typeface="Arial" panose="020B0604020202020204" pitchFamily="34" charset="0"/>
            </a:endParaRP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cs typeface="Arial" panose="020B0604020202020204" pitchFamily="34" charset="0"/>
              </a:rPr>
              <a:t>Не </a:t>
            </a:r>
            <a:r>
              <a:rPr lang="ru-RU" sz="1400" dirty="0">
                <a:cs typeface="Arial" panose="020B0604020202020204" pitchFamily="34" charset="0"/>
              </a:rPr>
              <a:t>установлены общедомовые приборы потребления тепла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3,3%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39565" y="1320493"/>
            <a:ext cx="1976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ВОДОСНАБЖЕНИЕ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59697" y="1923327"/>
            <a:ext cx="27363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cs typeface="Arial" panose="020B0604020202020204" pitchFamily="34" charset="0"/>
              </a:rPr>
              <a:t>Услуги водоснабжения не соответствуют нормативам (недостаточная температура нагрева воды, у воды есть посторонние запахи, цвет и др.)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34,9%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>
                <a:cs typeface="Arial" panose="020B0604020202020204" pitchFamily="34" charset="0"/>
              </a:rPr>
              <a:t>Нестабильная система водоснабжения (перебои в водоснабжении)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32,08%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>
                <a:cs typeface="Arial" panose="020B0604020202020204" pitchFamily="34" charset="0"/>
              </a:rPr>
              <a:t>Высокая стоимость услуг водоснабжения (водоотведения)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12,25%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>
                <a:cs typeface="Arial" panose="020B0604020202020204" pitchFamily="34" charset="0"/>
              </a:rPr>
              <a:t>Не налажена система централизованного водоснабжения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11,19%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>
                <a:cs typeface="Arial" panose="020B0604020202020204" pitchFamily="34" charset="0"/>
              </a:rPr>
              <a:t>Не установлены общедомовые приборы учета потребления воды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2,84%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72399" y="1335516"/>
            <a:ext cx="2286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ЭЛЕКТРОСНАБЖЕНИЕ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58598" y="1956592"/>
            <a:ext cx="2707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cs typeface="Arial" panose="020B0604020202020204" pitchFamily="34" charset="0"/>
              </a:rPr>
              <a:t>Нестабильная система электроснабжения (перебои в электроснабжении)  -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45,4%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>
                <a:cs typeface="Arial" panose="020B0604020202020204" pitchFamily="34" charset="0"/>
              </a:rPr>
              <a:t>Услуги электроснабжения не соответствуют установленным нормативам (низкое напряжение или скачки напряжения в сети)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30,66%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en-US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>
                <a:cs typeface="Arial" panose="020B0604020202020204" pitchFamily="34" charset="0"/>
              </a:rPr>
              <a:t>Высокая стоимость услуг электроснабжения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16,78%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cs typeface="Arial" panose="020B0604020202020204" pitchFamily="34" charset="0"/>
              </a:rPr>
              <a:t>Не установлены общедомовые приборы потребления электроэнергии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1,15%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87153" y="1335516"/>
            <a:ext cx="1883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ГАЗОСНАБЖЕНИЕ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129123" y="1956592"/>
            <a:ext cx="2799525" cy="244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cs typeface="Arial" panose="020B0604020202020204" pitchFamily="34" charset="0"/>
              </a:rPr>
              <a:t>Высокая стоимость услуг газоснабжения – </a:t>
            </a:r>
            <a:r>
              <a:rPr lang="ru-RU" sz="1400" b="1" dirty="0">
                <a:solidFill>
                  <a:srgbClr val="FF0000"/>
                </a:solidFill>
                <a:cs typeface="Arial" panose="020B0604020202020204" pitchFamily="34" charset="0"/>
              </a:rPr>
              <a:t>22,65%</a:t>
            </a:r>
          </a:p>
          <a:p>
            <a:pPr lvl="0" algn="just"/>
            <a:endParaRPr lang="ru-RU" sz="1400" dirty="0" smtClean="0">
              <a:cs typeface="Arial" panose="020B0604020202020204" pitchFamily="34" charset="0"/>
            </a:endParaRPr>
          </a:p>
          <a:p>
            <a:pPr lvl="0" algn="just"/>
            <a:r>
              <a:rPr lang="ru-RU" sz="1400" dirty="0" smtClean="0">
                <a:cs typeface="Arial" panose="020B0604020202020204" pitchFamily="34" charset="0"/>
              </a:rPr>
              <a:t>Низкий </a:t>
            </a:r>
            <a:r>
              <a:rPr lang="ru-RU" sz="1400" dirty="0">
                <a:cs typeface="Arial" panose="020B0604020202020204" pitchFamily="34" charset="0"/>
              </a:rPr>
              <a:t>уровень работы организации, </a:t>
            </a:r>
            <a:r>
              <a:rPr lang="ru-RU" sz="1400" dirty="0" smtClean="0">
                <a:cs typeface="Arial" panose="020B0604020202020204" pitchFamily="34" charset="0"/>
              </a:rPr>
              <a:t>осуществляющей </a:t>
            </a:r>
            <a:r>
              <a:rPr lang="ru-RU" sz="1400" dirty="0">
                <a:cs typeface="Arial" panose="020B0604020202020204" pitchFamily="34" charset="0"/>
              </a:rPr>
              <a:t>газоснабжение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19,4%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 smtClean="0">
                <a:cs typeface="Arial" panose="020B0604020202020204" pitchFamily="34" charset="0"/>
              </a:rPr>
              <a:t>Не установлены </a:t>
            </a:r>
            <a:r>
              <a:rPr lang="ru-RU" sz="1400" dirty="0">
                <a:cs typeface="Arial" panose="020B0604020202020204" pitchFamily="34" charset="0"/>
              </a:rPr>
              <a:t>общедомовые приборы учета потребления газа –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5,17%</a:t>
            </a:r>
            <a:endParaRPr lang="ru-RU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739565" y="548680"/>
            <a:ext cx="5389558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503712" y="894564"/>
            <a:ext cx="5904656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8" r="70810"/>
          <a:stretch/>
        </p:blipFill>
        <p:spPr>
          <a:xfrm>
            <a:off x="10780508" y="0"/>
            <a:ext cx="1430427" cy="304827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67735" y="6479194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1" y="186678"/>
            <a:ext cx="1111763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РАСПРЕДЕЛЕНИЕ </a:t>
            </a:r>
            <a:r>
              <a:rPr lang="ru-RU" sz="20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ГРУППАМ </a:t>
            </a:r>
            <a:r>
              <a:rPr lang="ru-RU" sz="20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ЭФФЕКТИВНОСТИ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Постановление Губернатора Новосибирской области от 13.07.2015 № 131</a:t>
            </a:r>
            <a:endParaRPr lang="ru-RU" sz="2000" i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31504" y="5517233"/>
            <a:ext cx="2557102" cy="100565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рямоугольник 15"/>
          <p:cNvSpPr/>
          <p:nvPr/>
        </p:nvSpPr>
        <p:spPr>
          <a:xfrm>
            <a:off x="1524000" y="1412776"/>
            <a:ext cx="3601526" cy="12985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4087733" y="952965"/>
            <a:ext cx="415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cs typeface="Arial" panose="020B0604020202020204" pitchFamily="34" charset="0"/>
              </a:rPr>
              <a:t>ДЕЯТЕЛЬНОСТЬ ГЛАВЫ</a:t>
            </a:r>
            <a:endParaRPr lang="ru-RU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66112" y="3901942"/>
            <a:ext cx="58600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cs typeface="Arial" panose="020B0604020202020204" pitchFamily="34" charset="0"/>
              </a:rPr>
              <a:t>Неэффективная деятельность</a:t>
            </a:r>
          </a:p>
          <a:p>
            <a:pPr algn="ctr"/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cs typeface="Arial" panose="020B0604020202020204" pitchFamily="34" charset="0"/>
              </a:rPr>
              <a:t>1</a:t>
            </a:r>
            <a:r>
              <a:rPr lang="ru-RU" sz="2000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cs typeface="Arial" panose="020B0604020202020204" pitchFamily="34" charset="0"/>
              </a:rPr>
              <a:t>МО</a:t>
            </a:r>
          </a:p>
          <a:p>
            <a:pPr algn="ctr"/>
            <a:r>
              <a:rPr lang="ru-RU" sz="2000" dirty="0" smtClean="0">
                <a:cs typeface="Arial" panose="020B0604020202020204" pitchFamily="34" charset="0"/>
              </a:rPr>
              <a:t> </a:t>
            </a:r>
            <a:r>
              <a:rPr lang="ru-RU" sz="2000" dirty="0">
                <a:cs typeface="Arial" panose="020B0604020202020204" pitchFamily="34" charset="0"/>
              </a:rPr>
              <a:t>г. </a:t>
            </a:r>
            <a:r>
              <a:rPr lang="ru-RU" sz="2000" dirty="0" smtClean="0">
                <a:cs typeface="Arial" panose="020B0604020202020204" pitchFamily="34" charset="0"/>
              </a:rPr>
              <a:t>Обь</a:t>
            </a:r>
            <a:endParaRPr lang="ru-RU" sz="2000" dirty="0"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201998" y="4142437"/>
            <a:ext cx="4439938" cy="1550336"/>
            <a:chOff x="2928417" y="2913762"/>
            <a:chExt cx="4629224" cy="211222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928418" y="2913762"/>
              <a:ext cx="4629223" cy="102189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928417" y="4004092"/>
              <a:ext cx="4629223" cy="10218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sz="2000" kern="1200" dirty="0">
                  <a:solidFill>
                    <a:schemeClr val="accent4">
                      <a:lumMod val="50000"/>
                    </a:schemeClr>
                  </a:solidFill>
                  <a:cs typeface="Arial" panose="020B0604020202020204" pitchFamily="34" charset="0"/>
                </a:rPr>
                <a:t>Тяготеющая к неэффективной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sz="2000" kern="1200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14 МО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sz="2000" dirty="0" smtClean="0">
                  <a:cs typeface="Arial" panose="020B0604020202020204" pitchFamily="34" charset="0"/>
                </a:rPr>
                <a:t>г</a:t>
              </a:r>
              <a:r>
                <a:rPr lang="ru-RU" sz="2000" dirty="0">
                  <a:cs typeface="Arial" panose="020B0604020202020204" pitchFamily="34" charset="0"/>
                </a:rPr>
                <a:t>. Новосибирск, г. </a:t>
              </a:r>
              <a:r>
                <a:rPr lang="ru-RU" sz="2000" dirty="0" smtClean="0">
                  <a:cs typeface="Arial" panose="020B0604020202020204" pitchFamily="34" charset="0"/>
                </a:rPr>
                <a:t>Бердск</a:t>
              </a:r>
              <a:r>
                <a:rPr lang="en-US" sz="2000" dirty="0" smtClean="0">
                  <a:cs typeface="Arial" panose="020B0604020202020204" pitchFamily="34" charset="0"/>
                </a:rPr>
                <a:t>, 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г. </a:t>
              </a:r>
              <a:r>
                <a:rPr lang="ru-RU" sz="20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Искитим</a:t>
              </a:r>
              <a:r>
                <a:rPr lang="en-US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 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Барабинский</a:t>
              </a:r>
              <a:r>
                <a:rPr lang="en-US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 </a:t>
              </a:r>
              <a:r>
                <a:rPr lang="ru-RU" sz="20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Каргатский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, </a:t>
              </a:r>
              <a:r>
                <a:rPr lang="ru-RU" sz="2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Колыванский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, </a:t>
              </a:r>
              <a:r>
                <a:rPr lang="ru-RU" sz="2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Коченёвский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, </a:t>
              </a:r>
              <a:r>
                <a:rPr lang="ru-RU" sz="2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Кочковский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 Купинский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cs typeface="Arial" panose="020B0604020202020204" pitchFamily="34" charset="0"/>
                </a:rPr>
                <a:t>Кыштовский</a:t>
              </a:r>
              <a:r>
                <a:rPr lang="ru-RU" sz="2000" dirty="0" smtClean="0">
                  <a:cs typeface="Arial" panose="020B0604020202020204" pitchFamily="34" charset="0"/>
                </a:rPr>
                <a:t>,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Мошковский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>
                  <a:cs typeface="Arial" panose="020B0604020202020204" pitchFamily="34" charset="0"/>
                </a:rPr>
                <a:t> Ордынский</a:t>
              </a:r>
              <a:r>
                <a:rPr lang="ru-RU" sz="2000" dirty="0" smtClean="0">
                  <a:cs typeface="Arial" panose="020B0604020202020204" pitchFamily="34" charset="0"/>
                </a:rPr>
                <a:t>,</a:t>
              </a:r>
              <a:r>
                <a:rPr lang="ru-RU" sz="2000" dirty="0">
                  <a:cs typeface="Arial" panose="020B0604020202020204" pitchFamily="34" charset="0"/>
                </a:rPr>
                <a:t> </a:t>
              </a:r>
              <a:r>
                <a:rPr lang="ru-RU" sz="2000" dirty="0" err="1" smtClean="0">
                  <a:cs typeface="Arial" panose="020B0604020202020204" pitchFamily="34" charset="0"/>
                </a:rPr>
                <a:t>Черепановский</a:t>
              </a:r>
              <a:r>
                <a:rPr lang="en-US" sz="2000" dirty="0" smtClean="0">
                  <a:cs typeface="Arial" panose="020B0604020202020204" pitchFamily="34" charset="0"/>
                </a:rPr>
                <a:t>, </a:t>
              </a:r>
              <a:r>
                <a:rPr lang="ru-RU" sz="20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Чистоозёрный</a:t>
              </a:r>
              <a:r>
                <a:rPr lang="en-US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районы</a:t>
              </a:r>
              <a:endParaRPr lang="en-US" sz="20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endParaRPr lang="ru-RU" sz="1800" b="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endParaRPr lang="ru-RU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490083" y="1927832"/>
            <a:ext cx="5835806" cy="2090828"/>
            <a:chOff x="2037524" y="591424"/>
            <a:chExt cx="5835806" cy="209082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12729" y="960064"/>
              <a:ext cx="5260601" cy="172218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2037524" y="591424"/>
              <a:ext cx="5260601" cy="17221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000" kern="1200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Стремящаяся к эффективной</a:t>
              </a:r>
            </a:p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МО </a:t>
              </a:r>
              <a:endParaRPr lang="ru-RU" sz="18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800100">
                <a:spcBef>
                  <a:spcPct val="0"/>
                </a:spcBef>
              </a:pPr>
              <a:r>
                <a:rPr lang="ru-RU" sz="20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Баганский</a:t>
              </a:r>
              <a:r>
                <a:rPr lang="en-US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 </a:t>
              </a:r>
              <a:r>
                <a:rPr lang="ru-RU" sz="20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Болотнинский</a:t>
              </a:r>
              <a:r>
                <a:rPr lang="en-US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 </a:t>
              </a:r>
              <a:r>
                <a:rPr lang="ru-RU" sz="20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Доволенский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 Здвинский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>
                  <a:cs typeface="Arial" panose="020B0604020202020204" pitchFamily="34" charset="0"/>
                </a:rPr>
                <a:t> </a:t>
              </a:r>
              <a:r>
                <a:rPr lang="ru-RU" sz="2000" dirty="0" err="1" smtClean="0">
                  <a:cs typeface="Arial" panose="020B0604020202020204" pitchFamily="34" charset="0"/>
                </a:rPr>
                <a:t>Искитимский</a:t>
              </a:r>
              <a:r>
                <a:rPr lang="en-US" sz="2000" dirty="0" smtClean="0">
                  <a:cs typeface="Arial" panose="020B0604020202020204" pitchFamily="34" charset="0"/>
                </a:rPr>
                <a:t>, </a:t>
              </a:r>
              <a:r>
                <a:rPr lang="ru-RU" sz="2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Краснозёрский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cs typeface="Arial" panose="020B0604020202020204" pitchFamily="34" charset="0"/>
                </a:rPr>
                <a:t>Маслянинский</a:t>
              </a:r>
              <a:r>
                <a:rPr lang="ru-RU" sz="2000" dirty="0" smtClean="0">
                  <a:cs typeface="Arial" panose="020B0604020202020204" pitchFamily="34" charset="0"/>
                </a:rPr>
                <a:t>,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 Новосибирский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 Татарский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cs typeface="Arial" panose="020B0604020202020204" pitchFamily="34" charset="0"/>
                </a:rPr>
                <a:t>Тогучинский</a:t>
              </a:r>
              <a:r>
                <a:rPr lang="ru-RU" sz="2000" dirty="0" smtClean="0">
                  <a:cs typeface="Arial" panose="020B0604020202020204" pitchFamily="34" charset="0"/>
                </a:rPr>
                <a:t>,</a:t>
              </a:r>
              <a:r>
                <a:rPr lang="ru-RU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ru-RU" sz="2000" dirty="0" err="1" smtClean="0">
                  <a:solidFill>
                    <a:schemeClr val="tx1"/>
                  </a:solidFill>
                  <a:cs typeface="Arial" panose="020B0604020202020204" pitchFamily="34" charset="0"/>
                </a:rPr>
                <a:t>Усть-Таркский</a:t>
              </a:r>
              <a:r>
                <a:rPr lang="en-US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 Чулымский</a:t>
              </a:r>
              <a:r>
                <a:rPr lang="en-US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ru-RU" sz="20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районы</a:t>
              </a:r>
              <a:endParaRPr lang="en-US" sz="20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algn="ctr" defTabSz="800100">
                <a:spcBef>
                  <a:spcPct val="0"/>
                </a:spcBef>
              </a:pPr>
              <a:endParaRPr lang="ru-RU" dirty="0"/>
            </a:p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8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73967" y="1688790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dirty="0">
                <a:solidFill>
                  <a:srgbClr val="0B6F3F"/>
                </a:solidFill>
                <a:cs typeface="Arial" panose="020B0604020202020204" pitchFamily="34" charset="0"/>
              </a:rPr>
              <a:t>Эффективная деятельность</a:t>
            </a:r>
          </a:p>
          <a:p>
            <a:pPr lvl="0"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cs typeface="Arial" panose="020B0604020202020204" pitchFamily="34" charset="0"/>
              </a:rPr>
              <a:t>Кольцово</a:t>
            </a:r>
            <a:r>
              <a:rPr lang="ru-RU" sz="2000" dirty="0">
                <a:cs typeface="Arial" panose="020B0604020202020204" pitchFamily="34" charset="0"/>
              </a:rPr>
              <a:t>, </a:t>
            </a:r>
            <a:r>
              <a:rPr lang="ru-RU" sz="2000" dirty="0" smtClean="0">
                <a:cs typeface="Arial" panose="020B0604020202020204" pitchFamily="34" charset="0"/>
              </a:rPr>
              <a:t>Венгеровский Карасукский</a:t>
            </a:r>
            <a:r>
              <a:rPr lang="ru-RU" sz="2000" dirty="0">
                <a:cs typeface="Arial" panose="020B0604020202020204" pitchFamily="34" charset="0"/>
              </a:rPr>
              <a:t>, Куйбышевский</a:t>
            </a:r>
            <a:r>
              <a:rPr lang="ru-RU" sz="2000" dirty="0" smtClean="0">
                <a:cs typeface="Arial" panose="020B0604020202020204" pitchFamily="34" charset="0"/>
              </a:rPr>
              <a:t>,</a:t>
            </a:r>
            <a:r>
              <a:rPr lang="ru-RU" sz="2000" dirty="0">
                <a:cs typeface="Arial" panose="020B0604020202020204" pitchFamily="34" charset="0"/>
              </a:rPr>
              <a:t> Северный,</a:t>
            </a:r>
            <a:r>
              <a:rPr lang="ru-RU" sz="2000" dirty="0" smtClean="0"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cs typeface="Arial" panose="020B0604020202020204" pitchFamily="34" charset="0"/>
              </a:rPr>
              <a:t>Сузунский</a:t>
            </a:r>
            <a:r>
              <a:rPr lang="ru-RU" sz="2000" dirty="0">
                <a:cs typeface="Arial" panose="020B0604020202020204" pitchFamily="34" charset="0"/>
              </a:rPr>
              <a:t>, </a:t>
            </a:r>
            <a:r>
              <a:rPr lang="ru-RU" sz="2000" dirty="0" smtClean="0">
                <a:cs typeface="Arial" panose="020B0604020202020204" pitchFamily="34" charset="0"/>
              </a:rPr>
              <a:t>Убинский</a:t>
            </a:r>
            <a:r>
              <a:rPr lang="en-US" sz="2000" dirty="0" smtClean="0">
                <a:cs typeface="Arial" panose="020B0604020202020204" pitchFamily="34" charset="0"/>
              </a:rPr>
              <a:t>,</a:t>
            </a:r>
            <a:r>
              <a:rPr lang="ru-RU" sz="2000" dirty="0" smtClean="0">
                <a:cs typeface="Arial" panose="020B0604020202020204" pitchFamily="34" charset="0"/>
              </a:rPr>
              <a:t> Чановский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ru-RU" sz="2000" dirty="0" smtClean="0">
                <a:cs typeface="Arial" panose="020B0604020202020204" pitchFamily="34" charset="0"/>
              </a:rPr>
              <a:t>районы</a:t>
            </a:r>
            <a:endParaRPr lang="en-US" sz="2000" dirty="0" smtClean="0">
              <a:cs typeface="Arial" panose="020B0604020202020204" pitchFamily="34" charset="0"/>
            </a:endParaRPr>
          </a:p>
          <a:p>
            <a:pPr lvl="0"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935760" y="548680"/>
            <a:ext cx="5328592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351584" y="894564"/>
            <a:ext cx="8496944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41377" cy="17697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28162" y="6466160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6911" y="186678"/>
            <a:ext cx="109452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НОРМАТИВНАЯ ПРАВОВАЯ БАЗА НА ФЕДЕРАЛЬНОМ </a:t>
            </a:r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УРОВНЕ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3432" y="1001014"/>
            <a:ext cx="10441160" cy="540060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Указ Президента РФ от 28.04.2008 № 607</a:t>
            </a:r>
          </a:p>
          <a:p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«Об оценке эффективности деятельности органов местного самоуправления городских округов и муниципальных районов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»</a:t>
            </a:r>
          </a:p>
          <a:p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Указ </a:t>
            </a:r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Президента РФ от 07.05.2012 № 601</a:t>
            </a:r>
          </a:p>
          <a:p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«Об основных направлениях совершенствования системы государственного управления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»</a:t>
            </a:r>
          </a:p>
          <a:p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Постановление </a:t>
            </a:r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Правительства РФ от 17.12.2012 № 1317</a:t>
            </a:r>
          </a:p>
          <a:p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«О мерах по реализации Указа Президента Российской Федерации от 28 апреля 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2008</a:t>
            </a:r>
            <a:r>
              <a:rPr lang="en-US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г</a:t>
            </a: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. № 607 «Об оценке эффективности деятельности органов местного самоуправления городских округов и муниципальных районов» и 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подпункта </a:t>
            </a: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«и» пункта 2 Указа Президента Российской Федерации от 7 мая 2012 г. № 601 «Об основных направлениях совершенствования системы государственного управления»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0" y="0"/>
            <a:ext cx="1487488" cy="6858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495600" y="692696"/>
            <a:ext cx="8064896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17496" y="6473488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27448" y="166771"/>
            <a:ext cx="10873208" cy="354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ОСНОВНЫЕ ЗАДАЧИ</a:t>
            </a:r>
            <a:endParaRPr lang="ru-RU" sz="2000" dirty="0">
              <a:solidFill>
                <a:schemeClr val="tx2"/>
              </a:solidFill>
              <a:latin typeface="+mn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511" y="1124744"/>
            <a:ext cx="501440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cs typeface="Arial" panose="020B0604020202020204" pitchFamily="34" charset="0"/>
              </a:rPr>
              <a:t>Органам местного самоуправления обеспечить</a:t>
            </a:r>
          </a:p>
          <a:p>
            <a:pPr algn="just"/>
            <a:r>
              <a:rPr lang="ru-RU" sz="2000" dirty="0" smtClean="0">
                <a:cs typeface="Arial" panose="020B0604020202020204" pitchFamily="34" charset="0"/>
              </a:rPr>
              <a:t>информирование населения о </a:t>
            </a:r>
            <a:r>
              <a:rPr lang="ru-RU" sz="2000" dirty="0">
                <a:cs typeface="Arial" panose="020B0604020202020204" pitchFamily="34" charset="0"/>
              </a:rPr>
              <a:t>проведении  </a:t>
            </a:r>
            <a:r>
              <a:rPr lang="ru-RU" sz="2000" dirty="0" smtClean="0">
                <a:cs typeface="Arial" panose="020B0604020202020204" pitchFamily="34" charset="0"/>
              </a:rPr>
              <a:t>опроса </a:t>
            </a:r>
            <a:r>
              <a:rPr lang="ru-RU" sz="2000" dirty="0">
                <a:cs typeface="Arial" panose="020B0604020202020204" pitchFamily="34" charset="0"/>
              </a:rPr>
              <a:t>в местных печатных </a:t>
            </a:r>
            <a:r>
              <a:rPr lang="ru-RU" sz="2000" dirty="0" smtClean="0">
                <a:cs typeface="Arial" panose="020B0604020202020204" pitchFamily="34" charset="0"/>
              </a:rPr>
              <a:t>изданиях, </a:t>
            </a:r>
            <a:r>
              <a:rPr lang="ru-RU" sz="2000" dirty="0">
                <a:cs typeface="Arial" panose="020B0604020202020204" pitchFamily="34" charset="0"/>
              </a:rPr>
              <a:t>социальных </a:t>
            </a:r>
            <a:r>
              <a:rPr lang="ru-RU" sz="2000" dirty="0" smtClean="0">
                <a:cs typeface="Arial" panose="020B0604020202020204" pitchFamily="34" charset="0"/>
              </a:rPr>
              <a:t>сетях, на местных радиостанциях и местном телевидении;</a:t>
            </a:r>
          </a:p>
          <a:p>
            <a:pPr algn="just"/>
            <a:r>
              <a:rPr lang="ru-RU" sz="2000" dirty="0">
                <a:cs typeface="Arial" panose="020B0604020202020204" pitchFamily="34" charset="0"/>
              </a:rPr>
              <a:t>о</a:t>
            </a:r>
            <a:r>
              <a:rPr lang="ru-RU" sz="2000" dirty="0" smtClean="0">
                <a:cs typeface="Arial" panose="020B0604020202020204" pitchFamily="34" charset="0"/>
              </a:rPr>
              <a:t>рганизовать </a:t>
            </a:r>
            <a:r>
              <a:rPr lang="ru-RU" sz="2000" dirty="0">
                <a:cs typeface="Arial" panose="020B0604020202020204" pitchFamily="34" charset="0"/>
              </a:rPr>
              <a:t>о</a:t>
            </a:r>
            <a:r>
              <a:rPr lang="ru-RU" sz="2000" dirty="0" smtClean="0">
                <a:cs typeface="Arial" panose="020B0604020202020204" pitchFamily="34" charset="0"/>
              </a:rPr>
              <a:t>бмен опытом по привлечению населения к интернет-опросу;</a:t>
            </a:r>
          </a:p>
          <a:p>
            <a:pPr algn="just"/>
            <a:r>
              <a:rPr lang="ru-RU" sz="2000" dirty="0" smtClean="0">
                <a:cs typeface="Arial" panose="020B0604020202020204" pitchFamily="34" charset="0"/>
              </a:rPr>
              <a:t>Изучение лучших </a:t>
            </a:r>
            <a:r>
              <a:rPr lang="ru-RU" sz="2000" dirty="0">
                <a:cs typeface="Arial" panose="020B0604020202020204" pitchFamily="34" charset="0"/>
              </a:rPr>
              <a:t>практик регионов Российской </a:t>
            </a:r>
            <a:r>
              <a:rPr lang="ru-RU" sz="2000" dirty="0" smtClean="0">
                <a:cs typeface="Arial" panose="020B0604020202020204" pitchFamily="34" charset="0"/>
              </a:rPr>
              <a:t>Федерации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511" y="4462080"/>
            <a:ext cx="48703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rgbClr val="C00000"/>
                </a:solidFill>
                <a:cs typeface="Arial" panose="020B0604020202020204" pitchFamily="34" charset="0"/>
              </a:rPr>
              <a:t>Министерству экономического развития Новосибирской области </a:t>
            </a:r>
            <a:r>
              <a:rPr lang="ru-RU" sz="2000" dirty="0" smtClean="0">
                <a:solidFill>
                  <a:srgbClr val="C00000"/>
                </a:solidFill>
                <a:cs typeface="Arial" panose="020B0604020202020204" pitchFamily="34" charset="0"/>
              </a:rPr>
              <a:t>организовать</a:t>
            </a:r>
            <a:endParaRPr lang="ru-RU" sz="20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ежемесячное </a:t>
            </a:r>
            <a:r>
              <a:rPr lang="ru-RU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проведение </a:t>
            </a: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мониторинга количества респондентов, прошедших опрос</a:t>
            </a:r>
          </a:p>
        </p:txBody>
      </p:sp>
      <p:pic>
        <p:nvPicPr>
          <p:cNvPr id="9218" name="Picture 2" descr="30 сентября — День Интернета в России | Администрация города Радужны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12" y="2059156"/>
            <a:ext cx="6391928" cy="403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"/>
          <p:cNvSpPr txBox="1"/>
          <p:nvPr/>
        </p:nvSpPr>
        <p:spPr>
          <a:xfrm>
            <a:off x="5570612" y="1412776"/>
            <a:ext cx="6391928" cy="646380"/>
          </a:xfrm>
          <a:prstGeom prst="rect">
            <a:avLst/>
          </a:prstGeom>
          <a:solidFill>
            <a:srgbClr val="E9CD87"/>
          </a:solidFill>
          <a:ln w="19050"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cs typeface="Arial" panose="020B0604020202020204" pitchFamily="34" charset="0"/>
              </a:rPr>
              <a:t>ОЦЕНКА НАСЕЛЕНИЕМ ЭФФЕКТИВНОСТИ ДЕЯТЕЛЬНОСТИ </a:t>
            </a:r>
          </a:p>
          <a:p>
            <a:pPr algn="ctr"/>
            <a:r>
              <a:rPr lang="ru-RU" sz="1800" b="1" dirty="0">
                <a:cs typeface="Arial" panose="020B0604020202020204" pitchFamily="34" charset="0"/>
              </a:rPr>
              <a:t>ОМСУ И РУКОВОДИТЕЛЕЙ УНИТАРНЫХ ПРЕДПРИЯТИЙ НСО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50263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03912" y="521305"/>
            <a:ext cx="2448272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>
          <a:xfrm rot="16200000">
            <a:off x="5709694" y="383603"/>
            <a:ext cx="772615" cy="12192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33190"/>
            <a:ext cx="917975" cy="12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5" descr="http://map.nso.ru/media/9841/map_nso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295467" y="164637"/>
            <a:ext cx="10754667" cy="64330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reflection stA="0" endPos="65000" dist="50800" dir="5400000" sy="-100000" algn="bl" rotWithShape="0"/>
          </a:effectLst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>
          <a:xfrm>
            <a:off x="0" y="0"/>
            <a:ext cx="1007435" cy="6858000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623392" y="3068960"/>
            <a:ext cx="11568608" cy="117668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1219170">
              <a:defRPr/>
            </a:pPr>
            <a:r>
              <a:rPr lang="ru-RU" sz="3733" dirty="0">
                <a:latin typeface="Calibri" panose="020F0502020204030204" pitchFamily="34" charset="0"/>
                <a:cs typeface="Calibri" panose="020F0502020204030204" pitchFamily="34" charset="0"/>
              </a:rPr>
              <a:t>СПАСИБО  ЗА  ВНИМАНИЕ!</a:t>
            </a: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8" r="70810"/>
          <a:stretch/>
        </p:blipFill>
        <p:spPr>
          <a:xfrm>
            <a:off x="10284765" y="1"/>
            <a:ext cx="1907236" cy="406436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7200" y="6481197"/>
            <a:ext cx="2844800" cy="365125"/>
          </a:xfrm>
        </p:spPr>
        <p:txBody>
          <a:bodyPr/>
          <a:lstStyle/>
          <a:p>
            <a:pPr defTabSz="1219170"/>
            <a:fld id="{F83CD08C-ACFB-4CBB-AD3B-26B73413ED81}" type="slidenum">
              <a:rPr lang="ru-RU" sz="11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21</a:t>
            </a:fld>
            <a:endParaRPr lang="ru-RU" sz="11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435" y="5274048"/>
            <a:ext cx="1058517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67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Шовтак</a:t>
            </a:r>
            <a:r>
              <a:rPr lang="ru-RU" sz="2667" dirty="0" smtClean="0">
                <a:latin typeface="Calibri" panose="020F0502020204030204" pitchFamily="34" charset="0"/>
                <a:cs typeface="Calibri" panose="020F0502020204030204" pitchFamily="34" charset="0"/>
              </a:rPr>
              <a:t> Виталий Борисович</a:t>
            </a:r>
            <a:endParaRPr lang="ru-RU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667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Исполняющий обязанности министра</a:t>
            </a:r>
          </a:p>
          <a:p>
            <a:r>
              <a:rPr lang="ru-RU" sz="2667" dirty="0" smtClean="0">
                <a:latin typeface="Calibri" panose="020F0502020204030204" pitchFamily="34" charset="0"/>
                <a:cs typeface="Calibri" panose="020F0502020204030204" pitchFamily="34" charset="0"/>
              </a:rPr>
              <a:t>экономического </a:t>
            </a:r>
            <a:r>
              <a:rPr lang="ru-RU" sz="2667" dirty="0">
                <a:latin typeface="Calibri" panose="020F0502020204030204" pitchFamily="34" charset="0"/>
                <a:cs typeface="Calibri" panose="020F0502020204030204" pitchFamily="34" charset="0"/>
              </a:rPr>
              <a:t>развития Новосибирской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5109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780641"/>
            <a:ext cx="3355154" cy="22518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56911" y="186678"/>
            <a:ext cx="109127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НОРМАТИВНАЯ ПРАВОВАЯ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БАЗА НОВОСИБИРСКОЙ </a:t>
            </a:r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43472" y="1196752"/>
            <a:ext cx="9793088" cy="5129917"/>
          </a:xfrm>
          <a:prstGeom prst="rect">
            <a:avLst/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Постановление Губернатора Новосибирской области от 30.04.2009 № 181</a:t>
            </a:r>
            <a:b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«Об организации мониторинга эффективности деятельности органов местного самоуправления городских округов и муниципальных районов Новосибирской области»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Постановление</a:t>
            </a:r>
            <a:r>
              <a:rPr 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Губернатора </a:t>
            </a:r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Новосибирской области от 13.07.2015 № 131</a:t>
            </a:r>
            <a:b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«О создании экспертной комиссии»</a:t>
            </a:r>
          </a:p>
          <a:p>
            <a:endParaRPr lang="ru-RU" sz="20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Постановление Губернатора Новосибирской области от 24.12.2018 </a:t>
            </a:r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№</a:t>
            </a:r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263</a:t>
            </a:r>
            <a:b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«О Порядке организации и проведения с применением информационно-телекоммуникационных сетей и информационных технологий оценки населением эффективности деятельности руководителей органов местного самоуправления муниципальных образований Новосибирской области, унитарных предприятий и учреждений, действующих на региональном и муниципальном уровнях, акционерных обществ, контрольный пакет акций которых находится в собственности Новосибирской области или муниципальной собственности, осуществляющих оказание услуг населению муниципальных образований Новосибирской области»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495600" y="692696"/>
            <a:ext cx="8064896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>
          <a:xfrm>
            <a:off x="-1" y="0"/>
            <a:ext cx="1056911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6071" y="6483238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60869" y="186676"/>
            <a:ext cx="1094227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ПОРЯДОК ПРОВЕДЕНИЯ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ИНТЕРНЕТ-ОПРОСА</a:t>
            </a:r>
            <a:r>
              <a:rPr lang="en-US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И ПОДВЕДЕНИЯ</a:t>
            </a:r>
            <a:r>
              <a:rPr lang="en-US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РЕЗУЛЬТАТОВ</a:t>
            </a:r>
            <a:endParaRPr lang="ru-RU" sz="2400" dirty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06541262"/>
              </p:ext>
            </p:extLst>
          </p:nvPr>
        </p:nvGraphicFramePr>
        <p:xfrm>
          <a:off x="263352" y="1052737"/>
          <a:ext cx="11737304" cy="56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091444" y="648341"/>
            <a:ext cx="10081120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23970" y="6486797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Интернет-магазин Supermonetki.ru - Новости - - Для нас важно ваше мнение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836712"/>
            <a:ext cx="544022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368" y="1375898"/>
            <a:ext cx="55446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ЦЕЛЬ ИНТЕРНЕТ – </a:t>
            </a:r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ОПРОСА</a:t>
            </a:r>
            <a:endParaRPr lang="ru-RU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sz="2000" dirty="0" smtClean="0">
                <a:cs typeface="Arial" panose="020B0604020202020204" pitchFamily="34" charset="0"/>
              </a:rPr>
              <a:t>определение </a:t>
            </a:r>
            <a:r>
              <a:rPr lang="ru-RU" sz="2000" dirty="0">
                <a:cs typeface="Arial" panose="020B0604020202020204" pitchFamily="34" charset="0"/>
              </a:rPr>
              <a:t>уровня удовлетворенности населения деятельностью руководителей органов местного самоуправления, унитарных предприятий и учреждений, действующих на региональном и муниципальном уровнях, акционерных обществ, контрольный пакет акций которых находится в  собственности субъектов Российской Федерации или в муниципальной собственности, осуществляющих оказание услуг населению муниципальных образований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8" r="70810"/>
          <a:stretch/>
        </p:blipFill>
        <p:spPr>
          <a:xfrm flipH="1">
            <a:off x="0" y="13823"/>
            <a:ext cx="1430427" cy="304827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2039" y="241419"/>
            <a:ext cx="1110674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КРИТЕРИИ ИНТЕРНЕТ-ОПРОСА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39" y="1205156"/>
            <a:ext cx="3960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cs typeface="Arial" panose="020B0604020202020204" pitchFamily="34" charset="0"/>
              </a:rPr>
              <a:t>Удовлетворенность населения </a:t>
            </a:r>
            <a:r>
              <a:rPr lang="en-US" dirty="0"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</a:t>
            </a:r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организацией транспортного обслуживания</a:t>
            </a:r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ru-RU" dirty="0">
                <a:cs typeface="Arial" panose="020B0604020202020204" pitchFamily="34" charset="0"/>
              </a:rPr>
              <a:t>в муниципальном образовании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57529" y="1205156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cs typeface="Arial" panose="020B0604020202020204" pitchFamily="34" charset="0"/>
              </a:rPr>
              <a:t>Удовлетворенность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ru-RU" dirty="0">
                <a:cs typeface="Arial" panose="020B0604020202020204" pitchFamily="34" charset="0"/>
              </a:rPr>
              <a:t>населения </a:t>
            </a:r>
            <a:r>
              <a:rPr lang="en-US" dirty="0">
                <a:cs typeface="Arial" panose="020B0604020202020204" pitchFamily="34" charset="0"/>
              </a:rPr>
              <a:t>                                                                                                                                       </a:t>
            </a:r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качеством </a:t>
            </a:r>
            <a:endParaRPr lang="ru-RU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cs typeface="Arial" panose="020B0604020202020204" pitchFamily="34" charset="0"/>
              </a:rPr>
              <a:t>автомобильных </a:t>
            </a:r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дорог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   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    </a:t>
            </a:r>
            <a:r>
              <a:rPr lang="en-US" i="1" dirty="0">
                <a:solidFill>
                  <a:srgbClr val="C00000"/>
                </a:solidFill>
                <a:cs typeface="Arial" panose="020B0604020202020204" pitchFamily="34" charset="0"/>
              </a:rPr>
              <a:t>                                                 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                                                            </a:t>
            </a:r>
            <a:r>
              <a:rPr lang="ru-RU" dirty="0">
                <a:cs typeface="Arial" panose="020B0604020202020204" pitchFamily="34" charset="0"/>
              </a:rPr>
              <a:t>в </a:t>
            </a:r>
            <a:r>
              <a:rPr lang="ru-RU" dirty="0" smtClean="0">
                <a:cs typeface="Arial" panose="020B0604020202020204" pitchFamily="34" charset="0"/>
              </a:rPr>
              <a:t>муниципальном образовании</a:t>
            </a:r>
            <a:endParaRPr lang="ru-RU" dirty="0">
              <a:cs typeface="Arial" panose="020B0604020202020204" pitchFamily="34" charset="0"/>
            </a:endParaRPr>
          </a:p>
          <a:p>
            <a:pPr lvl="0"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68208" y="1205156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cs typeface="Arial" panose="020B0604020202020204" pitchFamily="34" charset="0"/>
              </a:rPr>
              <a:t>Удовлетворенность населения</a:t>
            </a:r>
            <a:r>
              <a:rPr lang="en-US" dirty="0">
                <a:cs typeface="Arial" panose="020B0604020202020204" pitchFamily="34" charset="0"/>
              </a:rPr>
              <a:t>                                                                                                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          </a:t>
            </a:r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жилищно-коммунальными услугами: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                                                                                                                  </a:t>
            </a:r>
            <a:r>
              <a:rPr lang="ru-RU" dirty="0">
                <a:cs typeface="Arial" panose="020B0604020202020204" pitchFamily="34" charset="0"/>
              </a:rPr>
              <a:t>уровнем организации теплоснабжения (снабжения населения топливом), </a:t>
            </a:r>
          </a:p>
          <a:p>
            <a:pPr lvl="0" algn="ctr"/>
            <a:r>
              <a:rPr lang="ru-RU" dirty="0">
                <a:cs typeface="Arial" panose="020B0604020202020204" pitchFamily="34" charset="0"/>
              </a:rPr>
              <a:t>водоснабжения (водоотведения), </a:t>
            </a:r>
          </a:p>
          <a:p>
            <a:pPr lvl="0" algn="ctr"/>
            <a:r>
              <a:rPr lang="ru-RU" dirty="0">
                <a:cs typeface="Arial" panose="020B0604020202020204" pitchFamily="34" charset="0"/>
              </a:rPr>
              <a:t>электроснабжения, </a:t>
            </a:r>
            <a:r>
              <a:rPr lang="ru-RU" dirty="0" smtClean="0">
                <a:cs typeface="Arial" panose="020B0604020202020204" pitchFamily="34" charset="0"/>
              </a:rPr>
              <a:t>газоснабжения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" y="3645024"/>
            <a:ext cx="3882861" cy="25580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113" y="3645024"/>
            <a:ext cx="3805713" cy="2558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945" y="3645024"/>
            <a:ext cx="4140460" cy="25777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2" t="24534" b="3872"/>
          <a:stretch/>
        </p:blipFill>
        <p:spPr>
          <a:xfrm rot="16200000">
            <a:off x="5097357" y="-156190"/>
            <a:ext cx="2016223" cy="12210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8" r="70810"/>
          <a:stretch/>
        </p:blipFill>
        <p:spPr>
          <a:xfrm>
            <a:off x="10780508" y="0"/>
            <a:ext cx="1430427" cy="3048271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791744" y="703084"/>
            <a:ext cx="4752528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67735" y="6481018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7443"/>
            <a:ext cx="1200065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КОЛИЧЕСТВО РЕСПОНДЕНТОВ, ПРИНЯВШИХ УЧАСТИЕ В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ИНТЕРНЕТ-ОПРОСЕ</a:t>
            </a:r>
            <a:r>
              <a:rPr lang="en-US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2020 году (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+</a:t>
            </a:r>
            <a:r>
              <a:rPr lang="ru-RU" sz="2400" b="1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-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к 2019 году)</a:t>
            </a:r>
            <a:endParaRPr lang="ru-RU" sz="2400" dirty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6200" y="1668405"/>
            <a:ext cx="3449354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E9CD87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17729 </a:t>
            </a:r>
            <a:r>
              <a:rPr 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чел. </a:t>
            </a:r>
            <a:r>
              <a:rPr lang="ru-RU" sz="2400" dirty="0" smtClean="0">
                <a:cs typeface="Arial" panose="020B0604020202020204" pitchFamily="34" charset="0"/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sz="2400" dirty="0" smtClean="0">
                <a:cs typeface="Arial" panose="020B0604020202020204" pitchFamily="34" charset="0"/>
              </a:rPr>
              <a:t>2019 </a:t>
            </a:r>
            <a:r>
              <a:rPr lang="ru-RU" sz="2400" dirty="0">
                <a:cs typeface="Arial" panose="020B0604020202020204" pitchFamily="34" charset="0"/>
              </a:rPr>
              <a:t>год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25590 чел.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- 2020 год 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6126715"/>
              </p:ext>
            </p:extLst>
          </p:nvPr>
        </p:nvGraphicFramePr>
        <p:xfrm>
          <a:off x="814441" y="602941"/>
          <a:ext cx="11281068" cy="615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1055440" y="617022"/>
            <a:ext cx="9937104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75" y="2499402"/>
            <a:ext cx="5371378" cy="3605055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82374" y="1008180"/>
            <a:ext cx="3713826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>
          <a:xfrm>
            <a:off x="-1" y="0"/>
            <a:ext cx="1056911" cy="6858000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2841542" y="1197699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-195</a:t>
            </a:r>
            <a:endParaRPr lang="ru-RU" sz="1100" dirty="0"/>
          </a:p>
        </p:txBody>
      </p:sp>
      <p:sp>
        <p:nvSpPr>
          <p:cNvPr id="18" name="TextBox 1"/>
          <p:cNvSpPr txBox="1"/>
          <p:nvPr/>
        </p:nvSpPr>
        <p:spPr>
          <a:xfrm>
            <a:off x="2901210" y="1365186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+155</a:t>
            </a:r>
            <a:endParaRPr lang="ru-RU" sz="1100" dirty="0"/>
          </a:p>
        </p:txBody>
      </p:sp>
      <p:sp>
        <p:nvSpPr>
          <p:cNvPr id="19" name="TextBox 1"/>
          <p:cNvSpPr txBox="1"/>
          <p:nvPr/>
        </p:nvSpPr>
        <p:spPr>
          <a:xfrm>
            <a:off x="2971326" y="1520724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-117</a:t>
            </a:r>
            <a:endParaRPr lang="ru-RU" sz="1100" dirty="0"/>
          </a:p>
        </p:txBody>
      </p:sp>
      <p:sp>
        <p:nvSpPr>
          <p:cNvPr id="20" name="TextBox 1"/>
          <p:cNvSpPr txBox="1"/>
          <p:nvPr/>
        </p:nvSpPr>
        <p:spPr>
          <a:xfrm>
            <a:off x="2971326" y="1676261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-268</a:t>
            </a:r>
            <a:endParaRPr lang="ru-RU" sz="1100" dirty="0"/>
          </a:p>
        </p:txBody>
      </p:sp>
      <p:sp>
        <p:nvSpPr>
          <p:cNvPr id="21" name="TextBox 1"/>
          <p:cNvSpPr txBox="1"/>
          <p:nvPr/>
        </p:nvSpPr>
        <p:spPr>
          <a:xfrm>
            <a:off x="2983224" y="1836876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-138</a:t>
            </a:r>
            <a:endParaRPr lang="ru-RU" sz="1100" dirty="0"/>
          </a:p>
        </p:txBody>
      </p:sp>
      <p:sp>
        <p:nvSpPr>
          <p:cNvPr id="22" name="TextBox 1"/>
          <p:cNvSpPr txBox="1"/>
          <p:nvPr/>
        </p:nvSpPr>
        <p:spPr>
          <a:xfrm>
            <a:off x="2997025" y="1988011"/>
            <a:ext cx="353115" cy="18055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-1</a:t>
            </a:r>
            <a:endParaRPr lang="ru-RU" sz="1100" dirty="0"/>
          </a:p>
        </p:txBody>
      </p:sp>
      <p:sp>
        <p:nvSpPr>
          <p:cNvPr id="23" name="TextBox 1"/>
          <p:cNvSpPr txBox="1"/>
          <p:nvPr/>
        </p:nvSpPr>
        <p:spPr>
          <a:xfrm>
            <a:off x="3030994" y="2148000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</p:txBody>
      </p:sp>
      <p:sp>
        <p:nvSpPr>
          <p:cNvPr id="24" name="TextBox 1"/>
          <p:cNvSpPr txBox="1"/>
          <p:nvPr/>
        </p:nvSpPr>
        <p:spPr>
          <a:xfrm>
            <a:off x="3030994" y="2291342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-92</a:t>
            </a:r>
            <a:endParaRPr lang="ru-RU" sz="1100" dirty="0"/>
          </a:p>
        </p:txBody>
      </p:sp>
      <p:sp>
        <p:nvSpPr>
          <p:cNvPr id="25" name="TextBox 1"/>
          <p:cNvSpPr txBox="1"/>
          <p:nvPr/>
        </p:nvSpPr>
        <p:spPr>
          <a:xfrm>
            <a:off x="3064724" y="2452252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+37</a:t>
            </a:r>
            <a:endParaRPr lang="ru-RU" sz="1100" dirty="0"/>
          </a:p>
        </p:txBody>
      </p:sp>
      <p:sp>
        <p:nvSpPr>
          <p:cNvPr id="26" name="TextBox 1"/>
          <p:cNvSpPr txBox="1"/>
          <p:nvPr/>
        </p:nvSpPr>
        <p:spPr>
          <a:xfrm>
            <a:off x="3075561" y="2615243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+81 </a:t>
            </a:r>
            <a:endParaRPr lang="ru-RU" sz="1100" dirty="0"/>
          </a:p>
        </p:txBody>
      </p:sp>
      <p:sp>
        <p:nvSpPr>
          <p:cNvPr id="27" name="TextBox 1"/>
          <p:cNvSpPr txBox="1"/>
          <p:nvPr/>
        </p:nvSpPr>
        <p:spPr>
          <a:xfrm>
            <a:off x="3078683" y="2778234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-80</a:t>
            </a:r>
            <a:endParaRPr lang="ru-RU" sz="1100" dirty="0"/>
          </a:p>
        </p:txBody>
      </p:sp>
      <p:sp>
        <p:nvSpPr>
          <p:cNvPr id="28" name="TextBox 1"/>
          <p:cNvSpPr txBox="1"/>
          <p:nvPr/>
        </p:nvSpPr>
        <p:spPr>
          <a:xfrm>
            <a:off x="3095936" y="2933496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-8</a:t>
            </a:r>
            <a:endParaRPr lang="ru-RU" sz="1100" dirty="0"/>
          </a:p>
        </p:txBody>
      </p:sp>
      <p:sp>
        <p:nvSpPr>
          <p:cNvPr id="29" name="TextBox 1"/>
          <p:cNvSpPr txBox="1"/>
          <p:nvPr/>
        </p:nvSpPr>
        <p:spPr>
          <a:xfrm>
            <a:off x="3095936" y="3104216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+8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3112472" y="3276914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+99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3135970" y="3431720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+52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TextBox 1"/>
          <p:cNvSpPr txBox="1"/>
          <p:nvPr/>
        </p:nvSpPr>
        <p:spPr>
          <a:xfrm>
            <a:off x="3159468" y="3577973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16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TextBox 1"/>
          <p:cNvSpPr txBox="1"/>
          <p:nvPr/>
        </p:nvSpPr>
        <p:spPr>
          <a:xfrm>
            <a:off x="3166431" y="3748376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+118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1"/>
          <p:cNvSpPr txBox="1"/>
          <p:nvPr/>
        </p:nvSpPr>
        <p:spPr>
          <a:xfrm>
            <a:off x="3243144" y="3901591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-140</a:t>
            </a:r>
            <a:endParaRPr lang="ru-RU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TextBox 1"/>
          <p:cNvSpPr txBox="1"/>
          <p:nvPr/>
        </p:nvSpPr>
        <p:spPr>
          <a:xfrm>
            <a:off x="3226099" y="4056542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+264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3226099" y="4224544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+106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1"/>
          <p:cNvSpPr txBox="1"/>
          <p:nvPr/>
        </p:nvSpPr>
        <p:spPr>
          <a:xfrm>
            <a:off x="3324441" y="4382524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+66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1"/>
          <p:cNvSpPr txBox="1"/>
          <p:nvPr/>
        </p:nvSpPr>
        <p:spPr>
          <a:xfrm>
            <a:off x="3354341" y="4545430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+51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TextBox 1"/>
          <p:cNvSpPr txBox="1"/>
          <p:nvPr/>
        </p:nvSpPr>
        <p:spPr>
          <a:xfrm>
            <a:off x="3354341" y="4696633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+105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TextBox 1"/>
          <p:cNvSpPr txBox="1"/>
          <p:nvPr/>
        </p:nvSpPr>
        <p:spPr>
          <a:xfrm>
            <a:off x="3367341" y="4856281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+227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TextBox 1"/>
          <p:cNvSpPr txBox="1"/>
          <p:nvPr/>
        </p:nvSpPr>
        <p:spPr>
          <a:xfrm>
            <a:off x="3484116" y="5011785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+303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TextBox 1"/>
          <p:cNvSpPr txBox="1"/>
          <p:nvPr/>
        </p:nvSpPr>
        <p:spPr>
          <a:xfrm>
            <a:off x="3607272" y="5166934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+16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1"/>
          <p:cNvSpPr txBox="1"/>
          <p:nvPr/>
        </p:nvSpPr>
        <p:spPr>
          <a:xfrm>
            <a:off x="3612599" y="5322083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+303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3705979" y="5474672"/>
            <a:ext cx="914400" cy="24470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-20</a:t>
            </a:r>
            <a:endParaRPr lang="ru-RU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3869324" y="5638847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+49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TextBox 1"/>
          <p:cNvSpPr txBox="1"/>
          <p:nvPr/>
        </p:nvSpPr>
        <p:spPr>
          <a:xfrm>
            <a:off x="3961297" y="5782261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+642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TextBox 1"/>
          <p:cNvSpPr txBox="1"/>
          <p:nvPr/>
        </p:nvSpPr>
        <p:spPr>
          <a:xfrm>
            <a:off x="4182374" y="5948598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+786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TextBox 1"/>
          <p:cNvSpPr txBox="1"/>
          <p:nvPr/>
        </p:nvSpPr>
        <p:spPr>
          <a:xfrm>
            <a:off x="4620379" y="6113785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+868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096774" y="6258694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+774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10272464" y="6416145"/>
            <a:ext cx="914400" cy="21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+3766</a:t>
            </a:r>
            <a:endParaRPr lang="ru-RU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7443"/>
            <a:ext cx="1200065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КОЛИЧЕСТВО РЕСПОНДЕНТОВ, ПРИНЯВШИХ УЧАСТИЕ В 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ИНТЕРНЕТ-ОПРОСЕ</a:t>
            </a:r>
            <a:r>
              <a:rPr lang="en-US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на 05.08.2021</a:t>
            </a:r>
            <a:r>
              <a:rPr lang="ru-RU" sz="2400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8248" y="1759280"/>
            <a:ext cx="196443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E9CD87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14 189 чел. </a:t>
            </a:r>
            <a:endParaRPr lang="ru-RU" sz="2400" dirty="0"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55440" y="617022"/>
            <a:ext cx="9937104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75" y="2499402"/>
            <a:ext cx="5371378" cy="3605055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82374" y="1008180"/>
            <a:ext cx="3713826" cy="0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>
          <a:xfrm>
            <a:off x="-1" y="0"/>
            <a:ext cx="1056911" cy="6858000"/>
          </a:xfrm>
          <a:prstGeom prst="rect">
            <a:avLst/>
          </a:prstGeom>
        </p:spPr>
      </p:pic>
      <p:graphicFrame>
        <p:nvGraphicFramePr>
          <p:cNvPr id="51" name="Диаграмма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47940"/>
              </p:ext>
            </p:extLst>
          </p:nvPr>
        </p:nvGraphicFramePr>
        <p:xfrm>
          <a:off x="953145" y="1119745"/>
          <a:ext cx="10873208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093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2130" y="1686297"/>
            <a:ext cx="5803301" cy="461665"/>
          </a:xfrm>
          <a:prstGeom prst="rect">
            <a:avLst/>
          </a:prstGeom>
          <a:noFill/>
          <a:ln w="19050">
            <a:solidFill>
              <a:srgbClr val="E9CD8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Количество респондентов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&lt;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3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00 чел.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7367" y="1686699"/>
            <a:ext cx="5565315" cy="461665"/>
          </a:xfrm>
          <a:prstGeom prst="rect">
            <a:avLst/>
          </a:prstGeom>
          <a:noFill/>
          <a:ln w="19050">
            <a:solidFill>
              <a:srgbClr val="EED9A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Количество респондентов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&gt;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500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3392" y="200807"/>
            <a:ext cx="107655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АКТИВНОСТЬ РЕСПОНДЕНТОВ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397697"/>
              </p:ext>
            </p:extLst>
          </p:nvPr>
        </p:nvGraphicFramePr>
        <p:xfrm>
          <a:off x="407367" y="2567581"/>
          <a:ext cx="5565316" cy="417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52048"/>
              </p:ext>
            </p:extLst>
          </p:nvPr>
        </p:nvGraphicFramePr>
        <p:xfrm>
          <a:off x="6096000" y="2564903"/>
          <a:ext cx="5745558" cy="417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6" name="Прямая соединительная линия 15"/>
          <p:cNvCxnSpPr/>
          <p:nvPr/>
        </p:nvCxnSpPr>
        <p:spPr>
          <a:xfrm flipV="1">
            <a:off x="3935760" y="620688"/>
            <a:ext cx="4176464" cy="1"/>
          </a:xfrm>
          <a:prstGeom prst="line">
            <a:avLst/>
          </a:prstGeom>
          <a:ln w="19050">
            <a:solidFill>
              <a:srgbClr val="C8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0" y="0"/>
            <a:ext cx="1487488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z="1100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.9_брендбук презентация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36257</TotalTime>
  <Words>1889</Words>
  <Application>Microsoft Office PowerPoint</Application>
  <PresentationFormat>Широкоэкранный</PresentationFormat>
  <Paragraphs>674</Paragraphs>
  <Slides>21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16.9_брендбук презентация-1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Лада</dc:creator>
  <cp:lastModifiedBy>Коба Анна Алексеевна</cp:lastModifiedBy>
  <cp:revision>1334</cp:revision>
  <cp:lastPrinted>2021-08-05T09:02:15Z</cp:lastPrinted>
  <dcterms:created xsi:type="dcterms:W3CDTF">2009-04-22T03:24:40Z</dcterms:created>
  <dcterms:modified xsi:type="dcterms:W3CDTF">2021-08-05T09:05:39Z</dcterms:modified>
</cp:coreProperties>
</file>