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3" r:id="rId1"/>
    <p:sldMasterId id="2147484059" r:id="rId2"/>
  </p:sldMasterIdLst>
  <p:notesMasterIdLst>
    <p:notesMasterId r:id="rId26"/>
  </p:notesMasterIdLst>
  <p:handoutMasterIdLst>
    <p:handoutMasterId r:id="rId27"/>
  </p:handoutMasterIdLst>
  <p:sldIdLst>
    <p:sldId id="1015" r:id="rId3"/>
    <p:sldId id="985" r:id="rId4"/>
    <p:sldId id="984" r:id="rId5"/>
    <p:sldId id="952" r:id="rId6"/>
    <p:sldId id="991" r:id="rId7"/>
    <p:sldId id="992" r:id="rId8"/>
    <p:sldId id="993" r:id="rId9"/>
    <p:sldId id="997" r:id="rId10"/>
    <p:sldId id="994" r:id="rId11"/>
    <p:sldId id="995" r:id="rId12"/>
    <p:sldId id="1003" r:id="rId13"/>
    <p:sldId id="996" r:id="rId14"/>
    <p:sldId id="1004" r:id="rId15"/>
    <p:sldId id="1007" r:id="rId16"/>
    <p:sldId id="1008" r:id="rId17"/>
    <p:sldId id="1009" r:id="rId18"/>
    <p:sldId id="1011" r:id="rId19"/>
    <p:sldId id="1012" r:id="rId20"/>
    <p:sldId id="1013" r:id="rId21"/>
    <p:sldId id="1017" r:id="rId22"/>
    <p:sldId id="1014" r:id="rId23"/>
    <p:sldId id="983" r:id="rId24"/>
    <p:sldId id="897" r:id="rId25"/>
  </p:sldIdLst>
  <p:sldSz cx="9144000" cy="5143500" type="screen16x9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61">
          <p15:clr>
            <a:srgbClr val="A4A3A4"/>
          </p15:clr>
        </p15:guide>
        <p15:guide id="2" pos="324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4" userDrawn="1">
          <p15:clr>
            <a:srgbClr val="A4A3A4"/>
          </p15:clr>
        </p15:guide>
        <p15:guide id="2" pos="2161" userDrawn="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BF5"/>
    <a:srgbClr val="EA0000"/>
    <a:srgbClr val="99CCFF"/>
    <a:srgbClr val="ECF1F8"/>
    <a:srgbClr val="81A626"/>
    <a:srgbClr val="9E0000"/>
    <a:srgbClr val="8BB228"/>
    <a:srgbClr val="95C12B"/>
    <a:srgbClr val="00A0A9"/>
    <a:srgbClr val="6EA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46" autoAdjust="0"/>
    <p:restoredTop sz="98119" autoAdjust="0"/>
  </p:normalViewPr>
  <p:slideViewPr>
    <p:cSldViewPr>
      <p:cViewPr varScale="1">
        <p:scale>
          <a:sx n="136" d="100"/>
          <a:sy n="136" d="100"/>
        </p:scale>
        <p:origin x="-90" y="-192"/>
      </p:cViewPr>
      <p:guideLst>
        <p:guide orient="horz" pos="1961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36" y="-108"/>
      </p:cViewPr>
      <p:guideLst>
        <p:guide orient="horz" pos="3134"/>
        <p:guide orient="horz" pos="3127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EB6785-4E28-48DD-817D-9ABB74ACA094}" type="doc">
      <dgm:prSet loTypeId="urn:microsoft.com/office/officeart/2005/8/layout/orgChart1" loCatId="hierarchy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C573A1B-8D11-4DB0-9A9B-552E546DFDA3}">
      <dgm:prSet phldrT="[Текст]" custT="1"/>
      <dgm:spPr/>
      <dgm:t>
        <a:bodyPr/>
        <a:lstStyle/>
        <a:p>
          <a:r>
            <a:rPr lang="ru-RU" sz="2300" b="1" dirty="0" smtClean="0">
              <a:latin typeface="+mj-lt"/>
              <a:ea typeface="+mn-ea"/>
              <a:cs typeface="Times New Roman" panose="02020603050405020304" pitchFamily="18" charset="0"/>
            </a:rPr>
            <a:t>Особенности</a:t>
          </a:r>
          <a:r>
            <a:rPr lang="ru-RU" sz="2300" dirty="0" smtClean="0">
              <a:latin typeface="+mj-lt"/>
              <a:cs typeface="Times New Roman" panose="02020603050405020304" pitchFamily="18" charset="0"/>
            </a:rPr>
            <a:t> </a:t>
          </a:r>
          <a:r>
            <a:rPr lang="ru-RU" sz="2300" b="1" dirty="0" smtClean="0">
              <a:latin typeface="+mj-lt"/>
              <a:ea typeface="+mn-ea"/>
              <a:cs typeface="Times New Roman" panose="02020603050405020304" pitchFamily="18" charset="0"/>
            </a:rPr>
            <a:t>Целевой модели</a:t>
          </a:r>
          <a:r>
            <a:rPr lang="en-US" sz="2300" b="1" dirty="0" smtClean="0">
              <a:latin typeface="+mj-lt"/>
              <a:ea typeface="+mn-ea"/>
              <a:cs typeface="Times New Roman" panose="02020603050405020304" pitchFamily="18" charset="0"/>
            </a:rPr>
            <a:t> </a:t>
          </a:r>
          <a:br>
            <a:rPr lang="en-US" sz="2300" b="1" dirty="0" smtClean="0">
              <a:latin typeface="+mj-lt"/>
              <a:ea typeface="+mn-ea"/>
              <a:cs typeface="Times New Roman" panose="02020603050405020304" pitchFamily="18" charset="0"/>
            </a:rPr>
          </a:br>
          <a:r>
            <a:rPr lang="ru-RU" sz="2300" b="1" dirty="0" smtClean="0">
              <a:latin typeface="+mj-lt"/>
              <a:ea typeface="+mn-ea"/>
              <a:cs typeface="Times New Roman" panose="02020603050405020304" pitchFamily="18" charset="0"/>
            </a:rPr>
            <a:t>по совершенствованию КНД в 2019 году</a:t>
          </a:r>
          <a:br>
            <a:rPr lang="ru-RU" sz="2300" b="1" dirty="0" smtClean="0">
              <a:latin typeface="+mj-lt"/>
              <a:ea typeface="+mn-ea"/>
              <a:cs typeface="Times New Roman" panose="02020603050405020304" pitchFamily="18" charset="0"/>
            </a:rPr>
          </a:br>
          <a:r>
            <a:rPr lang="ru-RU" sz="1400" b="0" i="1" dirty="0" smtClean="0">
              <a:latin typeface="+mj-lt"/>
              <a:ea typeface="+mn-ea"/>
              <a:cs typeface="Times New Roman" panose="02020603050405020304" pitchFamily="18" charset="0"/>
            </a:rPr>
            <a:t>(распоряжение Правительства РФ от 19.04.2019 № 783-р)</a:t>
          </a:r>
          <a:endParaRPr lang="ru-RU" sz="1400" b="0" i="1" dirty="0">
            <a:latin typeface="+mj-lt"/>
            <a:cs typeface="Times New Roman" panose="02020603050405020304" pitchFamily="18" charset="0"/>
          </a:endParaRPr>
        </a:p>
      </dgm:t>
    </dgm:pt>
    <dgm:pt modelId="{186E0135-902D-4962-B5C4-86F3B28B7C5C}" type="parTrans" cxnId="{F54CC01E-D022-40C9-869A-729386561A9C}">
      <dgm:prSet/>
      <dgm:spPr/>
      <dgm:t>
        <a:bodyPr/>
        <a:lstStyle/>
        <a:p>
          <a:endParaRPr lang="ru-RU"/>
        </a:p>
      </dgm:t>
    </dgm:pt>
    <dgm:pt modelId="{17CBD452-A233-4A72-82A5-29CEEB8FC341}" type="sibTrans" cxnId="{F54CC01E-D022-40C9-869A-729386561A9C}">
      <dgm:prSet/>
      <dgm:spPr/>
      <dgm:t>
        <a:bodyPr/>
        <a:lstStyle/>
        <a:p>
          <a:endParaRPr lang="ru-RU"/>
        </a:p>
      </dgm:t>
    </dgm:pt>
    <dgm:pt modelId="{55DDC673-C9BF-4DE0-8EC0-9F2AE26A32B5}">
      <dgm:prSet phldrT="[Текст]"/>
      <dgm:spPr/>
      <dgm:t>
        <a:bodyPr/>
        <a:lstStyle/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Показатели, в основном, содержательные (качество профилактической работы, системы оценки результативности и эффективности и др.)</a:t>
          </a:r>
          <a:endParaRPr lang="ru-RU" b="1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gm:t>
    </dgm:pt>
    <dgm:pt modelId="{17A3EB5A-ABB0-4216-A5E0-5947B256DA53}" type="parTrans" cxnId="{DB9C1E0C-2F09-4F40-A04F-DA78748FECD6}">
      <dgm:prSet/>
      <dgm:spPr/>
      <dgm:t>
        <a:bodyPr/>
        <a:lstStyle/>
        <a:p>
          <a:endParaRPr lang="ru-RU"/>
        </a:p>
      </dgm:t>
    </dgm:pt>
    <dgm:pt modelId="{B6E9D02D-6CCF-452E-AF74-8337AAC62BE7}" type="sibTrans" cxnId="{DB9C1E0C-2F09-4F40-A04F-DA78748FECD6}">
      <dgm:prSet/>
      <dgm:spPr/>
      <dgm:t>
        <a:bodyPr/>
        <a:lstStyle/>
        <a:p>
          <a:endParaRPr lang="ru-RU"/>
        </a:p>
      </dgm:t>
    </dgm:pt>
    <dgm:pt modelId="{489A3CD0-0E4C-40BD-B384-92374811721D}">
      <dgm:prSet phldrT="[Текст]"/>
      <dgm:spPr/>
      <dgm:t>
        <a:bodyPr/>
        <a:lstStyle/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Рост числа показателей </a:t>
          </a:r>
        </a:p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до 13 (было 8)</a:t>
          </a:r>
          <a:endParaRPr lang="ru-RU" b="1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gm:t>
    </dgm:pt>
    <dgm:pt modelId="{CC4898AA-9422-4322-8FB1-B3A530A04A85}" type="parTrans" cxnId="{44F8A071-8941-480D-911C-0FC40C32D7EC}">
      <dgm:prSet/>
      <dgm:spPr/>
      <dgm:t>
        <a:bodyPr/>
        <a:lstStyle/>
        <a:p>
          <a:endParaRPr lang="ru-RU"/>
        </a:p>
      </dgm:t>
    </dgm:pt>
    <dgm:pt modelId="{15778C7F-94BE-4808-B361-A95A154AB361}" type="sibTrans" cxnId="{44F8A071-8941-480D-911C-0FC40C32D7EC}">
      <dgm:prSet/>
      <dgm:spPr/>
      <dgm:t>
        <a:bodyPr/>
        <a:lstStyle/>
        <a:p>
          <a:endParaRPr lang="ru-RU"/>
        </a:p>
      </dgm:t>
    </dgm:pt>
    <dgm:pt modelId="{204A8868-D30F-4CFE-9F1D-1DB2949B88FB}">
      <dgm:prSet phldrT="[Текст]"/>
      <dgm:spPr/>
      <dgm:t>
        <a:bodyPr/>
        <a:lstStyle/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Оценка успешности реформирования:</a:t>
          </a:r>
        </a:p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- по видам регионального государственного контроля (надзора);</a:t>
          </a:r>
        </a:p>
        <a:p>
          <a:r>
            <a:rPr lang="ru-RU" b="1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- по видам государственного контроля (надзора) по «переданным» полномочиям</a:t>
          </a:r>
          <a:endParaRPr lang="ru-RU" b="1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gm:t>
    </dgm:pt>
    <dgm:pt modelId="{3013280E-7509-411C-85D4-4D421BA0FB9C}" type="parTrans" cxnId="{9C324E89-F2C7-4ABE-BEBC-CFD16C2C218A}">
      <dgm:prSet/>
      <dgm:spPr/>
      <dgm:t>
        <a:bodyPr/>
        <a:lstStyle/>
        <a:p>
          <a:endParaRPr lang="ru-RU"/>
        </a:p>
      </dgm:t>
    </dgm:pt>
    <dgm:pt modelId="{61D37153-DC47-4F52-82DC-7CDF2CEE6A47}" type="sibTrans" cxnId="{9C324E89-F2C7-4ABE-BEBC-CFD16C2C218A}">
      <dgm:prSet/>
      <dgm:spPr/>
      <dgm:t>
        <a:bodyPr/>
        <a:lstStyle/>
        <a:p>
          <a:endParaRPr lang="ru-RU"/>
        </a:p>
      </dgm:t>
    </dgm:pt>
    <dgm:pt modelId="{B44A871A-D10C-4414-A095-A9BDD4126A74}" type="pres">
      <dgm:prSet presAssocID="{57EB6785-4E28-48DD-817D-9ABB74ACA0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533D28-A5A9-45A5-BB48-DC7C67056140}" type="pres">
      <dgm:prSet presAssocID="{FC573A1B-8D11-4DB0-9A9B-552E546DFDA3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5ACD57B-633D-43F0-82A9-282C7EBF5074}" type="pres">
      <dgm:prSet presAssocID="{FC573A1B-8D11-4DB0-9A9B-552E546DFDA3}" presName="rootComposite1" presStyleCnt="0"/>
      <dgm:spPr/>
      <dgm:t>
        <a:bodyPr/>
        <a:lstStyle/>
        <a:p>
          <a:endParaRPr lang="ru-RU"/>
        </a:p>
      </dgm:t>
    </dgm:pt>
    <dgm:pt modelId="{5FA478B8-4290-48EC-BCBA-21667BED38C5}" type="pres">
      <dgm:prSet presAssocID="{FC573A1B-8D11-4DB0-9A9B-552E546DFDA3}" presName="rootText1" presStyleLbl="node0" presStyleIdx="0" presStyleCnt="1" custScaleX="274709" custScaleY="760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DD1E8E-FED1-4301-8F4A-D05C1CCEBC92}" type="pres">
      <dgm:prSet presAssocID="{FC573A1B-8D11-4DB0-9A9B-552E546DFDA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C34B8B8-8240-4EDF-9FEF-992D6C823096}" type="pres">
      <dgm:prSet presAssocID="{FC573A1B-8D11-4DB0-9A9B-552E546DFDA3}" presName="hierChild2" presStyleCnt="0"/>
      <dgm:spPr/>
      <dgm:t>
        <a:bodyPr/>
        <a:lstStyle/>
        <a:p>
          <a:endParaRPr lang="ru-RU"/>
        </a:p>
      </dgm:t>
    </dgm:pt>
    <dgm:pt modelId="{7D588E09-9374-4243-815C-A2A7B17BB46A}" type="pres">
      <dgm:prSet presAssocID="{17A3EB5A-ABB0-4216-A5E0-5947B256DA5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3B01B7C-53FE-4DB6-8C51-A89CA61E299F}" type="pres">
      <dgm:prSet presAssocID="{55DDC673-C9BF-4DE0-8EC0-9F2AE26A32B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95CFB20-4CA3-409F-99B0-6D0B3B6920CE}" type="pres">
      <dgm:prSet presAssocID="{55DDC673-C9BF-4DE0-8EC0-9F2AE26A32B5}" presName="rootComposite" presStyleCnt="0"/>
      <dgm:spPr/>
      <dgm:t>
        <a:bodyPr/>
        <a:lstStyle/>
        <a:p>
          <a:endParaRPr lang="ru-RU"/>
        </a:p>
      </dgm:t>
    </dgm:pt>
    <dgm:pt modelId="{6DFF91DC-9F11-49F9-B98A-35375A612B6E}" type="pres">
      <dgm:prSet presAssocID="{55DDC673-C9BF-4DE0-8EC0-9F2AE26A32B5}" presName="rootText" presStyleLbl="node2" presStyleIdx="0" presStyleCnt="3" custScaleY="208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2BD166-0AC4-4041-A1E8-C921A1137E9F}" type="pres">
      <dgm:prSet presAssocID="{55DDC673-C9BF-4DE0-8EC0-9F2AE26A32B5}" presName="rootConnector" presStyleLbl="node2" presStyleIdx="0" presStyleCnt="3"/>
      <dgm:spPr/>
      <dgm:t>
        <a:bodyPr/>
        <a:lstStyle/>
        <a:p>
          <a:endParaRPr lang="ru-RU"/>
        </a:p>
      </dgm:t>
    </dgm:pt>
    <dgm:pt modelId="{B8D4A52E-C977-44A9-88CD-BF9B86A6E7BB}" type="pres">
      <dgm:prSet presAssocID="{55DDC673-C9BF-4DE0-8EC0-9F2AE26A32B5}" presName="hierChild4" presStyleCnt="0"/>
      <dgm:spPr/>
      <dgm:t>
        <a:bodyPr/>
        <a:lstStyle/>
        <a:p>
          <a:endParaRPr lang="ru-RU"/>
        </a:p>
      </dgm:t>
    </dgm:pt>
    <dgm:pt modelId="{C513823B-AD08-494C-8F1A-7380D86171B1}" type="pres">
      <dgm:prSet presAssocID="{55DDC673-C9BF-4DE0-8EC0-9F2AE26A32B5}" presName="hierChild5" presStyleCnt="0"/>
      <dgm:spPr/>
      <dgm:t>
        <a:bodyPr/>
        <a:lstStyle/>
        <a:p>
          <a:endParaRPr lang="ru-RU"/>
        </a:p>
      </dgm:t>
    </dgm:pt>
    <dgm:pt modelId="{3A1B14DC-266D-4426-98CB-EC7E5FDE83A1}" type="pres">
      <dgm:prSet presAssocID="{CC4898AA-9422-4322-8FB1-B3A530A04A8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A21BA6F-8F0B-46C1-8D08-15A30E063F21}" type="pres">
      <dgm:prSet presAssocID="{489A3CD0-0E4C-40BD-B384-92374811721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ABA6849-A0A3-44C4-AEBA-7B6D4881DD4E}" type="pres">
      <dgm:prSet presAssocID="{489A3CD0-0E4C-40BD-B384-92374811721D}" presName="rootComposite" presStyleCnt="0"/>
      <dgm:spPr/>
      <dgm:t>
        <a:bodyPr/>
        <a:lstStyle/>
        <a:p>
          <a:endParaRPr lang="ru-RU"/>
        </a:p>
      </dgm:t>
    </dgm:pt>
    <dgm:pt modelId="{D5D12ACD-3705-4783-9D78-0E3315F6D0B5}" type="pres">
      <dgm:prSet presAssocID="{489A3CD0-0E4C-40BD-B384-92374811721D}" presName="rootText" presStyleLbl="node2" presStyleIdx="1" presStyleCnt="3" custScaleY="206525" custLinFactNeighborX="-448" custLinFactNeighborY="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42939-730B-405D-9C99-4F1CCB3B9442}" type="pres">
      <dgm:prSet presAssocID="{489A3CD0-0E4C-40BD-B384-92374811721D}" presName="rootConnector" presStyleLbl="node2" presStyleIdx="1" presStyleCnt="3"/>
      <dgm:spPr/>
      <dgm:t>
        <a:bodyPr/>
        <a:lstStyle/>
        <a:p>
          <a:endParaRPr lang="ru-RU"/>
        </a:p>
      </dgm:t>
    </dgm:pt>
    <dgm:pt modelId="{784780DF-64B0-4D7F-8494-3874C611C008}" type="pres">
      <dgm:prSet presAssocID="{489A3CD0-0E4C-40BD-B384-92374811721D}" presName="hierChild4" presStyleCnt="0"/>
      <dgm:spPr/>
      <dgm:t>
        <a:bodyPr/>
        <a:lstStyle/>
        <a:p>
          <a:endParaRPr lang="ru-RU"/>
        </a:p>
      </dgm:t>
    </dgm:pt>
    <dgm:pt modelId="{5FF75ECB-9C0A-4BD1-A7D8-4FF6758A972E}" type="pres">
      <dgm:prSet presAssocID="{489A3CD0-0E4C-40BD-B384-92374811721D}" presName="hierChild5" presStyleCnt="0"/>
      <dgm:spPr/>
      <dgm:t>
        <a:bodyPr/>
        <a:lstStyle/>
        <a:p>
          <a:endParaRPr lang="ru-RU"/>
        </a:p>
      </dgm:t>
    </dgm:pt>
    <dgm:pt modelId="{AD7CFC78-004A-4190-A4B0-7524E5CA3B3D}" type="pres">
      <dgm:prSet presAssocID="{3013280E-7509-411C-85D4-4D421BA0FB9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6C36181-D5FD-40E7-A76D-FCBA98AD64A2}" type="pres">
      <dgm:prSet presAssocID="{204A8868-D30F-4CFE-9F1D-1DB2949B88F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0518A46-518E-4BAD-9B2B-64A161D946CE}" type="pres">
      <dgm:prSet presAssocID="{204A8868-D30F-4CFE-9F1D-1DB2949B88FB}" presName="rootComposite" presStyleCnt="0"/>
      <dgm:spPr/>
      <dgm:t>
        <a:bodyPr/>
        <a:lstStyle/>
        <a:p>
          <a:endParaRPr lang="ru-RU"/>
        </a:p>
      </dgm:t>
    </dgm:pt>
    <dgm:pt modelId="{749A8166-8CBD-4E47-86BC-B73769C8862E}" type="pres">
      <dgm:prSet presAssocID="{204A8868-D30F-4CFE-9F1D-1DB2949B88FB}" presName="rootText" presStyleLbl="node2" presStyleIdx="2" presStyleCnt="3" custScaleY="208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CC3E89-A184-4219-8DA7-05D14EDBE957}" type="pres">
      <dgm:prSet presAssocID="{204A8868-D30F-4CFE-9F1D-1DB2949B88FB}" presName="rootConnector" presStyleLbl="node2" presStyleIdx="2" presStyleCnt="3"/>
      <dgm:spPr/>
      <dgm:t>
        <a:bodyPr/>
        <a:lstStyle/>
        <a:p>
          <a:endParaRPr lang="ru-RU"/>
        </a:p>
      </dgm:t>
    </dgm:pt>
    <dgm:pt modelId="{678861EA-E422-4D64-970E-12C55B4A857B}" type="pres">
      <dgm:prSet presAssocID="{204A8868-D30F-4CFE-9F1D-1DB2949B88FB}" presName="hierChild4" presStyleCnt="0"/>
      <dgm:spPr/>
      <dgm:t>
        <a:bodyPr/>
        <a:lstStyle/>
        <a:p>
          <a:endParaRPr lang="ru-RU"/>
        </a:p>
      </dgm:t>
    </dgm:pt>
    <dgm:pt modelId="{34C9177F-CD08-4218-9436-316554A3AC1A}" type="pres">
      <dgm:prSet presAssocID="{204A8868-D30F-4CFE-9F1D-1DB2949B88FB}" presName="hierChild5" presStyleCnt="0"/>
      <dgm:spPr/>
      <dgm:t>
        <a:bodyPr/>
        <a:lstStyle/>
        <a:p>
          <a:endParaRPr lang="ru-RU"/>
        </a:p>
      </dgm:t>
    </dgm:pt>
    <dgm:pt modelId="{9E139368-BF7C-4DED-A594-B1C06A1E9C7C}" type="pres">
      <dgm:prSet presAssocID="{FC573A1B-8D11-4DB0-9A9B-552E546DFDA3}" presName="hierChild3" presStyleCnt="0"/>
      <dgm:spPr/>
      <dgm:t>
        <a:bodyPr/>
        <a:lstStyle/>
        <a:p>
          <a:endParaRPr lang="ru-RU"/>
        </a:p>
      </dgm:t>
    </dgm:pt>
  </dgm:ptLst>
  <dgm:cxnLst>
    <dgm:cxn modelId="{F54CC01E-D022-40C9-869A-729386561A9C}" srcId="{57EB6785-4E28-48DD-817D-9ABB74ACA094}" destId="{FC573A1B-8D11-4DB0-9A9B-552E546DFDA3}" srcOrd="0" destOrd="0" parTransId="{186E0135-902D-4962-B5C4-86F3B28B7C5C}" sibTransId="{17CBD452-A233-4A72-82A5-29CEEB8FC341}"/>
    <dgm:cxn modelId="{12E3BA9C-EE79-4BEF-B380-CF63E866807F}" type="presOf" srcId="{489A3CD0-0E4C-40BD-B384-92374811721D}" destId="{DA342939-730B-405D-9C99-4F1CCB3B9442}" srcOrd="1" destOrd="0" presId="urn:microsoft.com/office/officeart/2005/8/layout/orgChart1"/>
    <dgm:cxn modelId="{9E2D29AD-528C-469E-8E97-719B4F2D1645}" type="presOf" srcId="{489A3CD0-0E4C-40BD-B384-92374811721D}" destId="{D5D12ACD-3705-4783-9D78-0E3315F6D0B5}" srcOrd="0" destOrd="0" presId="urn:microsoft.com/office/officeart/2005/8/layout/orgChart1"/>
    <dgm:cxn modelId="{BCE8C3C5-88CD-47A2-9FDF-432B9108B42B}" type="presOf" srcId="{FC573A1B-8D11-4DB0-9A9B-552E546DFDA3}" destId="{26DD1E8E-FED1-4301-8F4A-D05C1CCEBC92}" srcOrd="1" destOrd="0" presId="urn:microsoft.com/office/officeart/2005/8/layout/orgChart1"/>
    <dgm:cxn modelId="{45ED619E-5FC4-472D-A549-B1E8C0405EB5}" type="presOf" srcId="{55DDC673-C9BF-4DE0-8EC0-9F2AE26A32B5}" destId="{6DFF91DC-9F11-49F9-B98A-35375A612B6E}" srcOrd="0" destOrd="0" presId="urn:microsoft.com/office/officeart/2005/8/layout/orgChart1"/>
    <dgm:cxn modelId="{21C77C8B-82A8-4A83-9679-2228ABF97AD8}" type="presOf" srcId="{55DDC673-C9BF-4DE0-8EC0-9F2AE26A32B5}" destId="{E32BD166-0AC4-4041-A1E8-C921A1137E9F}" srcOrd="1" destOrd="0" presId="urn:microsoft.com/office/officeart/2005/8/layout/orgChart1"/>
    <dgm:cxn modelId="{B2390454-566A-4C48-9A7B-479F1AD8C4B1}" type="presOf" srcId="{FC573A1B-8D11-4DB0-9A9B-552E546DFDA3}" destId="{5FA478B8-4290-48EC-BCBA-21667BED38C5}" srcOrd="0" destOrd="0" presId="urn:microsoft.com/office/officeart/2005/8/layout/orgChart1"/>
    <dgm:cxn modelId="{51646D4A-AEC3-4440-B565-966676D4C4B3}" type="presOf" srcId="{CC4898AA-9422-4322-8FB1-B3A530A04A85}" destId="{3A1B14DC-266D-4426-98CB-EC7E5FDE83A1}" srcOrd="0" destOrd="0" presId="urn:microsoft.com/office/officeart/2005/8/layout/orgChart1"/>
    <dgm:cxn modelId="{44F8A071-8941-480D-911C-0FC40C32D7EC}" srcId="{FC573A1B-8D11-4DB0-9A9B-552E546DFDA3}" destId="{489A3CD0-0E4C-40BD-B384-92374811721D}" srcOrd="1" destOrd="0" parTransId="{CC4898AA-9422-4322-8FB1-B3A530A04A85}" sibTransId="{15778C7F-94BE-4808-B361-A95A154AB361}"/>
    <dgm:cxn modelId="{C9D4DAEF-F0B6-44A0-AA16-19C0FA8026BE}" type="presOf" srcId="{17A3EB5A-ABB0-4216-A5E0-5947B256DA53}" destId="{7D588E09-9374-4243-815C-A2A7B17BB46A}" srcOrd="0" destOrd="0" presId="urn:microsoft.com/office/officeart/2005/8/layout/orgChart1"/>
    <dgm:cxn modelId="{3BC6EFA6-B8F8-443B-8DE9-C4B3E0675DF9}" type="presOf" srcId="{204A8868-D30F-4CFE-9F1D-1DB2949B88FB}" destId="{D5CC3E89-A184-4219-8DA7-05D14EDBE957}" srcOrd="1" destOrd="0" presId="urn:microsoft.com/office/officeart/2005/8/layout/orgChart1"/>
    <dgm:cxn modelId="{80C73E0A-B545-4CFF-82CD-2E7E1EF70652}" type="presOf" srcId="{57EB6785-4E28-48DD-817D-9ABB74ACA094}" destId="{B44A871A-D10C-4414-A095-A9BDD4126A74}" srcOrd="0" destOrd="0" presId="urn:microsoft.com/office/officeart/2005/8/layout/orgChart1"/>
    <dgm:cxn modelId="{BF1EBBE0-3134-414B-8203-25930C651D55}" type="presOf" srcId="{204A8868-D30F-4CFE-9F1D-1DB2949B88FB}" destId="{749A8166-8CBD-4E47-86BC-B73769C8862E}" srcOrd="0" destOrd="0" presId="urn:microsoft.com/office/officeart/2005/8/layout/orgChart1"/>
    <dgm:cxn modelId="{9C324E89-F2C7-4ABE-BEBC-CFD16C2C218A}" srcId="{FC573A1B-8D11-4DB0-9A9B-552E546DFDA3}" destId="{204A8868-D30F-4CFE-9F1D-1DB2949B88FB}" srcOrd="2" destOrd="0" parTransId="{3013280E-7509-411C-85D4-4D421BA0FB9C}" sibTransId="{61D37153-DC47-4F52-82DC-7CDF2CEE6A47}"/>
    <dgm:cxn modelId="{955A43BC-1013-4C72-BB96-98EA73842213}" type="presOf" srcId="{3013280E-7509-411C-85D4-4D421BA0FB9C}" destId="{AD7CFC78-004A-4190-A4B0-7524E5CA3B3D}" srcOrd="0" destOrd="0" presId="urn:microsoft.com/office/officeart/2005/8/layout/orgChart1"/>
    <dgm:cxn modelId="{DB9C1E0C-2F09-4F40-A04F-DA78748FECD6}" srcId="{FC573A1B-8D11-4DB0-9A9B-552E546DFDA3}" destId="{55DDC673-C9BF-4DE0-8EC0-9F2AE26A32B5}" srcOrd="0" destOrd="0" parTransId="{17A3EB5A-ABB0-4216-A5E0-5947B256DA53}" sibTransId="{B6E9D02D-6CCF-452E-AF74-8337AAC62BE7}"/>
    <dgm:cxn modelId="{95A84315-8C4F-433C-97C7-EBCF3EFFAEE1}" type="presParOf" srcId="{B44A871A-D10C-4414-A095-A9BDD4126A74}" destId="{32533D28-A5A9-45A5-BB48-DC7C67056140}" srcOrd="0" destOrd="0" presId="urn:microsoft.com/office/officeart/2005/8/layout/orgChart1"/>
    <dgm:cxn modelId="{1B1FD442-26DB-4CAD-86DB-6F369F58C4FA}" type="presParOf" srcId="{32533D28-A5A9-45A5-BB48-DC7C67056140}" destId="{D5ACD57B-633D-43F0-82A9-282C7EBF5074}" srcOrd="0" destOrd="0" presId="urn:microsoft.com/office/officeart/2005/8/layout/orgChart1"/>
    <dgm:cxn modelId="{83178F7B-4274-4D69-9F15-49F1E9865E35}" type="presParOf" srcId="{D5ACD57B-633D-43F0-82A9-282C7EBF5074}" destId="{5FA478B8-4290-48EC-BCBA-21667BED38C5}" srcOrd="0" destOrd="0" presId="urn:microsoft.com/office/officeart/2005/8/layout/orgChart1"/>
    <dgm:cxn modelId="{50101760-9F08-4A2E-BE75-579DB41CCA8A}" type="presParOf" srcId="{D5ACD57B-633D-43F0-82A9-282C7EBF5074}" destId="{26DD1E8E-FED1-4301-8F4A-D05C1CCEBC92}" srcOrd="1" destOrd="0" presId="urn:microsoft.com/office/officeart/2005/8/layout/orgChart1"/>
    <dgm:cxn modelId="{44403C1E-5AA5-4D67-8E49-67ECC56F0675}" type="presParOf" srcId="{32533D28-A5A9-45A5-BB48-DC7C67056140}" destId="{EC34B8B8-8240-4EDF-9FEF-992D6C823096}" srcOrd="1" destOrd="0" presId="urn:microsoft.com/office/officeart/2005/8/layout/orgChart1"/>
    <dgm:cxn modelId="{71839C38-8507-4A1A-A1DF-A7AB8AF31311}" type="presParOf" srcId="{EC34B8B8-8240-4EDF-9FEF-992D6C823096}" destId="{7D588E09-9374-4243-815C-A2A7B17BB46A}" srcOrd="0" destOrd="0" presId="urn:microsoft.com/office/officeart/2005/8/layout/orgChart1"/>
    <dgm:cxn modelId="{7D5F95B3-5FA0-4820-8899-3901A38F1F10}" type="presParOf" srcId="{EC34B8B8-8240-4EDF-9FEF-992D6C823096}" destId="{13B01B7C-53FE-4DB6-8C51-A89CA61E299F}" srcOrd="1" destOrd="0" presId="urn:microsoft.com/office/officeart/2005/8/layout/orgChart1"/>
    <dgm:cxn modelId="{26F4CB2F-C087-4E28-AB15-74918C743E04}" type="presParOf" srcId="{13B01B7C-53FE-4DB6-8C51-A89CA61E299F}" destId="{895CFB20-4CA3-409F-99B0-6D0B3B6920CE}" srcOrd="0" destOrd="0" presId="urn:microsoft.com/office/officeart/2005/8/layout/orgChart1"/>
    <dgm:cxn modelId="{903DE179-4FCA-40F2-9612-73402BA1FD5D}" type="presParOf" srcId="{895CFB20-4CA3-409F-99B0-6D0B3B6920CE}" destId="{6DFF91DC-9F11-49F9-B98A-35375A612B6E}" srcOrd="0" destOrd="0" presId="urn:microsoft.com/office/officeart/2005/8/layout/orgChart1"/>
    <dgm:cxn modelId="{87258459-96F0-4004-B77A-8EAF9E0DC506}" type="presParOf" srcId="{895CFB20-4CA3-409F-99B0-6D0B3B6920CE}" destId="{E32BD166-0AC4-4041-A1E8-C921A1137E9F}" srcOrd="1" destOrd="0" presId="urn:microsoft.com/office/officeart/2005/8/layout/orgChart1"/>
    <dgm:cxn modelId="{81602452-72F1-438D-B56B-F19BBBB6C051}" type="presParOf" srcId="{13B01B7C-53FE-4DB6-8C51-A89CA61E299F}" destId="{B8D4A52E-C977-44A9-88CD-BF9B86A6E7BB}" srcOrd="1" destOrd="0" presId="urn:microsoft.com/office/officeart/2005/8/layout/orgChart1"/>
    <dgm:cxn modelId="{33606928-C27D-4827-95D3-C4D08FB61BCF}" type="presParOf" srcId="{13B01B7C-53FE-4DB6-8C51-A89CA61E299F}" destId="{C513823B-AD08-494C-8F1A-7380D86171B1}" srcOrd="2" destOrd="0" presId="urn:microsoft.com/office/officeart/2005/8/layout/orgChart1"/>
    <dgm:cxn modelId="{859D9E40-D63D-4A10-A4F8-7D5F2108B4F6}" type="presParOf" srcId="{EC34B8B8-8240-4EDF-9FEF-992D6C823096}" destId="{3A1B14DC-266D-4426-98CB-EC7E5FDE83A1}" srcOrd="2" destOrd="0" presId="urn:microsoft.com/office/officeart/2005/8/layout/orgChart1"/>
    <dgm:cxn modelId="{AA659750-066E-47D0-910E-326B392F007D}" type="presParOf" srcId="{EC34B8B8-8240-4EDF-9FEF-992D6C823096}" destId="{5A21BA6F-8F0B-46C1-8D08-15A30E063F21}" srcOrd="3" destOrd="0" presId="urn:microsoft.com/office/officeart/2005/8/layout/orgChart1"/>
    <dgm:cxn modelId="{9C008905-2C7B-4651-BEE4-DB7FBB10E496}" type="presParOf" srcId="{5A21BA6F-8F0B-46C1-8D08-15A30E063F21}" destId="{BABA6849-A0A3-44C4-AEBA-7B6D4881DD4E}" srcOrd="0" destOrd="0" presId="urn:microsoft.com/office/officeart/2005/8/layout/orgChart1"/>
    <dgm:cxn modelId="{247CB8F9-48C2-4BC9-9AF6-00473058EC8E}" type="presParOf" srcId="{BABA6849-A0A3-44C4-AEBA-7B6D4881DD4E}" destId="{D5D12ACD-3705-4783-9D78-0E3315F6D0B5}" srcOrd="0" destOrd="0" presId="urn:microsoft.com/office/officeart/2005/8/layout/orgChart1"/>
    <dgm:cxn modelId="{37BF77D9-E913-47CC-A13C-025F17A1D5E4}" type="presParOf" srcId="{BABA6849-A0A3-44C4-AEBA-7B6D4881DD4E}" destId="{DA342939-730B-405D-9C99-4F1CCB3B9442}" srcOrd="1" destOrd="0" presId="urn:microsoft.com/office/officeart/2005/8/layout/orgChart1"/>
    <dgm:cxn modelId="{808FE6AD-04AB-4DEA-8BCD-18A8759062BD}" type="presParOf" srcId="{5A21BA6F-8F0B-46C1-8D08-15A30E063F21}" destId="{784780DF-64B0-4D7F-8494-3874C611C008}" srcOrd="1" destOrd="0" presId="urn:microsoft.com/office/officeart/2005/8/layout/orgChart1"/>
    <dgm:cxn modelId="{41A3A5C7-D0DA-4B47-B167-65AE2837CFE6}" type="presParOf" srcId="{5A21BA6F-8F0B-46C1-8D08-15A30E063F21}" destId="{5FF75ECB-9C0A-4BD1-A7D8-4FF6758A972E}" srcOrd="2" destOrd="0" presId="urn:microsoft.com/office/officeart/2005/8/layout/orgChart1"/>
    <dgm:cxn modelId="{FD9155EA-F2A0-46A4-AA9A-2C99EEBA1184}" type="presParOf" srcId="{EC34B8B8-8240-4EDF-9FEF-992D6C823096}" destId="{AD7CFC78-004A-4190-A4B0-7524E5CA3B3D}" srcOrd="4" destOrd="0" presId="urn:microsoft.com/office/officeart/2005/8/layout/orgChart1"/>
    <dgm:cxn modelId="{9C205673-B8F3-471E-87FE-621293D83F9B}" type="presParOf" srcId="{EC34B8B8-8240-4EDF-9FEF-992D6C823096}" destId="{06C36181-D5FD-40E7-A76D-FCBA98AD64A2}" srcOrd="5" destOrd="0" presId="urn:microsoft.com/office/officeart/2005/8/layout/orgChart1"/>
    <dgm:cxn modelId="{E6821020-8F2C-400A-8814-75C6A9839266}" type="presParOf" srcId="{06C36181-D5FD-40E7-A76D-FCBA98AD64A2}" destId="{A0518A46-518E-4BAD-9B2B-64A161D946CE}" srcOrd="0" destOrd="0" presId="urn:microsoft.com/office/officeart/2005/8/layout/orgChart1"/>
    <dgm:cxn modelId="{1DAD0146-09ED-436B-A5BC-304A81672ADA}" type="presParOf" srcId="{A0518A46-518E-4BAD-9B2B-64A161D946CE}" destId="{749A8166-8CBD-4E47-86BC-B73769C8862E}" srcOrd="0" destOrd="0" presId="urn:microsoft.com/office/officeart/2005/8/layout/orgChart1"/>
    <dgm:cxn modelId="{19CE3E0E-1409-415E-8BD3-45FA9B3AED3A}" type="presParOf" srcId="{A0518A46-518E-4BAD-9B2B-64A161D946CE}" destId="{D5CC3E89-A184-4219-8DA7-05D14EDBE957}" srcOrd="1" destOrd="0" presId="urn:microsoft.com/office/officeart/2005/8/layout/orgChart1"/>
    <dgm:cxn modelId="{6E41A8B8-C33F-4617-BE57-6312C73F5158}" type="presParOf" srcId="{06C36181-D5FD-40E7-A76D-FCBA98AD64A2}" destId="{678861EA-E422-4D64-970E-12C55B4A857B}" srcOrd="1" destOrd="0" presId="urn:microsoft.com/office/officeart/2005/8/layout/orgChart1"/>
    <dgm:cxn modelId="{50D9768A-C148-497F-9F92-44E0BF5A1033}" type="presParOf" srcId="{06C36181-D5FD-40E7-A76D-FCBA98AD64A2}" destId="{34C9177F-CD08-4218-9436-316554A3AC1A}" srcOrd="2" destOrd="0" presId="urn:microsoft.com/office/officeart/2005/8/layout/orgChart1"/>
    <dgm:cxn modelId="{B032531A-DADC-4024-BFA0-F85CFBD80876}" type="presParOf" srcId="{32533D28-A5A9-45A5-BB48-DC7C67056140}" destId="{9E139368-BF7C-4DED-A594-B1C06A1E9C7C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E11C12-ECE0-47A5-80EC-3C02B2678AB3}" type="doc">
      <dgm:prSet loTypeId="urn:microsoft.com/office/officeart/2005/8/layout/hierarchy1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D61E7234-CE55-480E-B5EB-6B2CBAEE0EE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rPr>
            <a:t>ЦЕЛЕВАЯ МОДЕЛЬ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Times New Roman" panose="02020603050405020304" pitchFamily="18" charset="0"/>
          </a:endParaRPr>
        </a:p>
      </dgm:t>
    </dgm:pt>
    <dgm:pt modelId="{402B18BF-2B5B-4405-B16B-615CB7742832}" type="parTrans" cxnId="{380ADFBF-1517-4780-960C-763E69D5549A}">
      <dgm:prSet/>
      <dgm:spPr/>
      <dgm:t>
        <a:bodyPr/>
        <a:lstStyle/>
        <a:p>
          <a:endParaRPr lang="ru-RU"/>
        </a:p>
      </dgm:t>
    </dgm:pt>
    <dgm:pt modelId="{887E563D-6D9C-4EE5-AA77-1170871F4BE3}" type="sibTrans" cxnId="{380ADFBF-1517-4780-960C-763E69D5549A}">
      <dgm:prSet/>
      <dgm:spPr/>
      <dgm:t>
        <a:bodyPr/>
        <a:lstStyle/>
        <a:p>
          <a:endParaRPr lang="ru-RU"/>
        </a:p>
      </dgm:t>
    </dgm:pt>
    <dgm:pt modelId="{550E63D0-6267-4B01-B18B-A301F71EAD15}">
      <dgm:prSet phldrT="[Текст]"/>
      <dgm:spPr/>
      <dgm:t>
        <a:bodyPr/>
        <a:lstStyle/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</a:t>
          </a:r>
        </a:p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15 ОИОГВ, 22 вида</a:t>
          </a:r>
          <a:endParaRPr lang="ru-RU" b="1" dirty="0">
            <a:latin typeface="+mj-lt"/>
          </a:endParaRPr>
        </a:p>
      </dgm:t>
    </dgm:pt>
    <dgm:pt modelId="{58A8FC9C-53E5-4F8A-8606-826395C1347B}" type="parTrans" cxnId="{81B78081-A39E-4622-8DE4-7FE9C8D3B775}">
      <dgm:prSet/>
      <dgm:spPr/>
      <dgm:t>
        <a:bodyPr/>
        <a:lstStyle/>
        <a:p>
          <a:endParaRPr lang="ru-RU"/>
        </a:p>
      </dgm:t>
    </dgm:pt>
    <dgm:pt modelId="{93AE5CFD-21C8-410C-AA3C-4238AD821EB7}" type="sibTrans" cxnId="{81B78081-A39E-4622-8DE4-7FE9C8D3B775}">
      <dgm:prSet/>
      <dgm:spPr/>
      <dgm:t>
        <a:bodyPr/>
        <a:lstStyle/>
        <a:p>
          <a:endParaRPr lang="ru-RU"/>
        </a:p>
      </dgm:t>
    </dgm:pt>
    <dgm:pt modelId="{6F8738A3-F5D6-4ED6-9344-A2CBEAE8102A}">
      <dgm:prSet phldrT="[Текст]"/>
      <dgm:spPr/>
      <dgm:t>
        <a:bodyPr/>
        <a:lstStyle/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в отношении которых применяется риск-ориентированный подход,</a:t>
          </a:r>
        </a:p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9 ОИОГВ, 11 видов</a:t>
          </a:r>
          <a:endParaRPr lang="ru-RU" b="1" dirty="0">
            <a:latin typeface="+mj-lt"/>
          </a:endParaRPr>
        </a:p>
      </dgm:t>
    </dgm:pt>
    <dgm:pt modelId="{D9FB9DBB-4A53-4D8E-A5B3-0FBBFE9DB379}" type="parTrans" cxnId="{658690E6-3BB9-40A8-807E-61F50823790D}">
      <dgm:prSet/>
      <dgm:spPr/>
      <dgm:t>
        <a:bodyPr/>
        <a:lstStyle/>
        <a:p>
          <a:endParaRPr lang="ru-RU"/>
        </a:p>
      </dgm:t>
    </dgm:pt>
    <dgm:pt modelId="{E63E0D11-B37B-4915-B21F-10EF56CE96ED}" type="sibTrans" cxnId="{658690E6-3BB9-40A8-807E-61F50823790D}">
      <dgm:prSet/>
      <dgm:spPr/>
      <dgm:t>
        <a:bodyPr/>
        <a:lstStyle/>
        <a:p>
          <a:endParaRPr lang="ru-RU"/>
        </a:p>
      </dgm:t>
    </dgm:pt>
    <dgm:pt modelId="{12E8B292-3BC7-41D3-82CF-AD0D81B7D1E9}">
      <dgm:prSet phldrT="[Текст]"/>
      <dgm:spPr/>
      <dgm:t>
        <a:bodyPr/>
        <a:lstStyle/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в отношении которых</a:t>
          </a:r>
          <a:r>
            <a:rPr lang="en-US" b="1" dirty="0" smtClean="0">
              <a:effectLst/>
              <a:latin typeface="+mj-lt"/>
              <a:cs typeface="Times New Roman" panose="02020603050405020304" pitchFamily="18" charset="0"/>
            </a:rPr>
            <a:t> </a:t>
          </a:r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не применяется риск-ориентированный подход,</a:t>
          </a:r>
        </a:p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10 ОИОГВ, 11 видов</a:t>
          </a:r>
          <a:endParaRPr lang="ru-RU" b="1" dirty="0">
            <a:latin typeface="+mj-lt"/>
          </a:endParaRPr>
        </a:p>
      </dgm:t>
    </dgm:pt>
    <dgm:pt modelId="{28C61EF2-CE6D-42CF-9FFC-337AF15B784A}" type="parTrans" cxnId="{7ECF262A-193B-4C13-8C06-787110B223A9}">
      <dgm:prSet/>
      <dgm:spPr/>
      <dgm:t>
        <a:bodyPr/>
        <a:lstStyle/>
        <a:p>
          <a:endParaRPr lang="ru-RU"/>
        </a:p>
      </dgm:t>
    </dgm:pt>
    <dgm:pt modelId="{2282D749-487E-4D45-A976-ABD064B7F3EC}" type="sibTrans" cxnId="{7ECF262A-193B-4C13-8C06-787110B223A9}">
      <dgm:prSet/>
      <dgm:spPr/>
      <dgm:t>
        <a:bodyPr/>
        <a:lstStyle/>
        <a:p>
          <a:endParaRPr lang="ru-RU"/>
        </a:p>
      </dgm:t>
    </dgm:pt>
    <dgm:pt modelId="{67BC912D-9A71-47ED-A7E2-0583CA2DD297}">
      <dgm:prSet phldrT="[Текст]"/>
      <dgm:spPr/>
      <dgm:t>
        <a:bodyPr/>
        <a:lstStyle/>
        <a:p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государственный контроль (надзор) по переданным полномочиям РФ, </a:t>
          </a:r>
        </a:p>
        <a:p>
          <a:r>
            <a:rPr lang="en-US" b="1" dirty="0" smtClean="0">
              <a:effectLst/>
              <a:latin typeface="+mj-lt"/>
              <a:cs typeface="Times New Roman" panose="02020603050405020304" pitchFamily="18" charset="0"/>
            </a:rPr>
            <a:t>3</a:t>
          </a:r>
          <a:r>
            <a:rPr lang="ru-RU" b="1" dirty="0" smtClean="0">
              <a:effectLst/>
              <a:latin typeface="+mj-lt"/>
              <a:cs typeface="Times New Roman" panose="02020603050405020304" pitchFamily="18" charset="0"/>
            </a:rPr>
            <a:t> ОИОГВ, 8 видов</a:t>
          </a:r>
          <a:endParaRPr lang="ru-RU" b="1" dirty="0">
            <a:latin typeface="+mj-lt"/>
          </a:endParaRPr>
        </a:p>
      </dgm:t>
    </dgm:pt>
    <dgm:pt modelId="{38C68F32-582C-414E-BF8F-5B825FFBA103}" type="parTrans" cxnId="{76C03F53-C0E0-4F2C-B78C-49017C061F76}">
      <dgm:prSet/>
      <dgm:spPr/>
      <dgm:t>
        <a:bodyPr/>
        <a:lstStyle/>
        <a:p>
          <a:endParaRPr lang="ru-RU"/>
        </a:p>
      </dgm:t>
    </dgm:pt>
    <dgm:pt modelId="{97376C47-971B-4DB3-A28A-2B3A3D883342}" type="sibTrans" cxnId="{76C03F53-C0E0-4F2C-B78C-49017C061F76}">
      <dgm:prSet/>
      <dgm:spPr/>
      <dgm:t>
        <a:bodyPr/>
        <a:lstStyle/>
        <a:p>
          <a:endParaRPr lang="ru-RU"/>
        </a:p>
      </dgm:t>
    </dgm:pt>
    <dgm:pt modelId="{354D46FF-6935-41D4-B052-D0A693852287}" type="pres">
      <dgm:prSet presAssocID="{E8E11C12-ECE0-47A5-80EC-3C02B2678AB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7CBBD3-560A-4556-BC5B-2F8BAD264E96}" type="pres">
      <dgm:prSet presAssocID="{D61E7234-CE55-480E-B5EB-6B2CBAEE0EE8}" presName="hierRoot1" presStyleCnt="0"/>
      <dgm:spPr/>
      <dgm:t>
        <a:bodyPr/>
        <a:lstStyle/>
        <a:p>
          <a:endParaRPr lang="ru-RU"/>
        </a:p>
      </dgm:t>
    </dgm:pt>
    <dgm:pt modelId="{236959E3-3431-40DC-8425-BA19F39BAE5C}" type="pres">
      <dgm:prSet presAssocID="{D61E7234-CE55-480E-B5EB-6B2CBAEE0EE8}" presName="composite" presStyleCnt="0"/>
      <dgm:spPr/>
      <dgm:t>
        <a:bodyPr/>
        <a:lstStyle/>
        <a:p>
          <a:endParaRPr lang="ru-RU"/>
        </a:p>
      </dgm:t>
    </dgm:pt>
    <dgm:pt modelId="{5FE5F2E0-ABB1-4B44-ABD6-A1DD50E8EBFF}" type="pres">
      <dgm:prSet presAssocID="{D61E7234-CE55-480E-B5EB-6B2CBAEE0EE8}" presName="background" presStyleLbl="node0" presStyleIdx="0" presStyleCnt="1"/>
      <dgm:spPr/>
      <dgm:t>
        <a:bodyPr/>
        <a:lstStyle/>
        <a:p>
          <a:endParaRPr lang="ru-RU"/>
        </a:p>
      </dgm:t>
    </dgm:pt>
    <dgm:pt modelId="{808B2676-52EF-4FF8-B98E-786DED491111}" type="pres">
      <dgm:prSet presAssocID="{D61E7234-CE55-480E-B5EB-6B2CBAEE0EE8}" presName="text" presStyleLbl="fgAcc0" presStyleIdx="0" presStyleCnt="1" custScaleX="100790" custScaleY="77101" custLinFactNeighborX="-1368" custLinFactNeighborY="14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AE5B32-6057-4B48-BBD0-66FC9042C127}" type="pres">
      <dgm:prSet presAssocID="{D61E7234-CE55-480E-B5EB-6B2CBAEE0EE8}" presName="hierChild2" presStyleCnt="0"/>
      <dgm:spPr/>
      <dgm:t>
        <a:bodyPr/>
        <a:lstStyle/>
        <a:p>
          <a:endParaRPr lang="ru-RU"/>
        </a:p>
      </dgm:t>
    </dgm:pt>
    <dgm:pt modelId="{94E4EC15-619F-448D-98ED-722F8B1CC1A5}" type="pres">
      <dgm:prSet presAssocID="{58A8FC9C-53E5-4F8A-8606-826395C1347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F336F8F-05B9-41A9-A84D-55503B80E618}" type="pres">
      <dgm:prSet presAssocID="{550E63D0-6267-4B01-B18B-A301F71EAD15}" presName="hierRoot2" presStyleCnt="0"/>
      <dgm:spPr/>
      <dgm:t>
        <a:bodyPr/>
        <a:lstStyle/>
        <a:p>
          <a:endParaRPr lang="ru-RU"/>
        </a:p>
      </dgm:t>
    </dgm:pt>
    <dgm:pt modelId="{2C8027F3-1F4F-4B03-9DE5-4D4152A79BEC}" type="pres">
      <dgm:prSet presAssocID="{550E63D0-6267-4B01-B18B-A301F71EAD15}" presName="composite2" presStyleCnt="0"/>
      <dgm:spPr/>
      <dgm:t>
        <a:bodyPr/>
        <a:lstStyle/>
        <a:p>
          <a:endParaRPr lang="ru-RU"/>
        </a:p>
      </dgm:t>
    </dgm:pt>
    <dgm:pt modelId="{A1CFBA1A-1F14-4D86-84FF-F9A83C1DB446}" type="pres">
      <dgm:prSet presAssocID="{550E63D0-6267-4B01-B18B-A301F71EAD15}" presName="background2" presStyleLbl="node2" presStyleIdx="0" presStyleCnt="2"/>
      <dgm:spPr/>
      <dgm:t>
        <a:bodyPr/>
        <a:lstStyle/>
        <a:p>
          <a:endParaRPr lang="ru-RU"/>
        </a:p>
      </dgm:t>
    </dgm:pt>
    <dgm:pt modelId="{2293FBE5-2CF2-4901-9972-CB5EC87F8D5C}" type="pres">
      <dgm:prSet presAssocID="{550E63D0-6267-4B01-B18B-A301F71EAD15}" presName="text2" presStyleLbl="fgAcc2" presStyleIdx="0" presStyleCnt="2" custScaleX="122616" custScaleY="734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626430-D6E6-4E99-8E6A-939ECF8502DE}" type="pres">
      <dgm:prSet presAssocID="{550E63D0-6267-4B01-B18B-A301F71EAD15}" presName="hierChild3" presStyleCnt="0"/>
      <dgm:spPr/>
      <dgm:t>
        <a:bodyPr/>
        <a:lstStyle/>
        <a:p>
          <a:endParaRPr lang="ru-RU"/>
        </a:p>
      </dgm:t>
    </dgm:pt>
    <dgm:pt modelId="{B5988DE9-6261-44CE-BF11-6DF0FA144A88}" type="pres">
      <dgm:prSet presAssocID="{D9FB9DBB-4A53-4D8E-A5B3-0FBBFE9DB379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E3350A6-971C-463D-9327-2C996A9FB502}" type="pres">
      <dgm:prSet presAssocID="{6F8738A3-F5D6-4ED6-9344-A2CBEAE8102A}" presName="hierRoot3" presStyleCnt="0"/>
      <dgm:spPr/>
      <dgm:t>
        <a:bodyPr/>
        <a:lstStyle/>
        <a:p>
          <a:endParaRPr lang="ru-RU"/>
        </a:p>
      </dgm:t>
    </dgm:pt>
    <dgm:pt modelId="{649EB479-E8D0-4A49-9B2D-07E5ABF2D05C}" type="pres">
      <dgm:prSet presAssocID="{6F8738A3-F5D6-4ED6-9344-A2CBEAE8102A}" presName="composite3" presStyleCnt="0"/>
      <dgm:spPr/>
      <dgm:t>
        <a:bodyPr/>
        <a:lstStyle/>
        <a:p>
          <a:endParaRPr lang="ru-RU"/>
        </a:p>
      </dgm:t>
    </dgm:pt>
    <dgm:pt modelId="{602C63A8-2461-46E1-AAF6-FEFF8C20EF24}" type="pres">
      <dgm:prSet presAssocID="{6F8738A3-F5D6-4ED6-9344-A2CBEAE8102A}" presName="background3" presStyleLbl="node3" presStyleIdx="0" presStyleCnt="2"/>
      <dgm:spPr/>
      <dgm:t>
        <a:bodyPr/>
        <a:lstStyle/>
        <a:p>
          <a:endParaRPr lang="ru-RU"/>
        </a:p>
      </dgm:t>
    </dgm:pt>
    <dgm:pt modelId="{A8B05AAC-8CAD-4E11-987C-18179DBF8AF6}" type="pres">
      <dgm:prSet presAssocID="{6F8738A3-F5D6-4ED6-9344-A2CBEAE8102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64528D-2F22-4A15-B91E-A4C8466FBB0F}" type="pres">
      <dgm:prSet presAssocID="{6F8738A3-F5D6-4ED6-9344-A2CBEAE8102A}" presName="hierChild4" presStyleCnt="0"/>
      <dgm:spPr/>
      <dgm:t>
        <a:bodyPr/>
        <a:lstStyle/>
        <a:p>
          <a:endParaRPr lang="ru-RU"/>
        </a:p>
      </dgm:t>
    </dgm:pt>
    <dgm:pt modelId="{7A6640D8-EF61-472D-8A90-519FFF1CD45C}" type="pres">
      <dgm:prSet presAssocID="{28C61EF2-CE6D-42CF-9FFC-337AF15B784A}" presName="Name17" presStyleLbl="parChTrans1D3" presStyleIdx="1" presStyleCnt="2"/>
      <dgm:spPr/>
      <dgm:t>
        <a:bodyPr/>
        <a:lstStyle/>
        <a:p>
          <a:endParaRPr lang="ru-RU"/>
        </a:p>
      </dgm:t>
    </dgm:pt>
    <dgm:pt modelId="{535FC6FA-D762-4E93-81E7-6C7C73C91D4F}" type="pres">
      <dgm:prSet presAssocID="{12E8B292-3BC7-41D3-82CF-AD0D81B7D1E9}" presName="hierRoot3" presStyleCnt="0"/>
      <dgm:spPr/>
      <dgm:t>
        <a:bodyPr/>
        <a:lstStyle/>
        <a:p>
          <a:endParaRPr lang="ru-RU"/>
        </a:p>
      </dgm:t>
    </dgm:pt>
    <dgm:pt modelId="{B455EEBC-7DFE-4ECA-BFAB-E787283AB7AF}" type="pres">
      <dgm:prSet presAssocID="{12E8B292-3BC7-41D3-82CF-AD0D81B7D1E9}" presName="composite3" presStyleCnt="0"/>
      <dgm:spPr/>
      <dgm:t>
        <a:bodyPr/>
        <a:lstStyle/>
        <a:p>
          <a:endParaRPr lang="ru-RU"/>
        </a:p>
      </dgm:t>
    </dgm:pt>
    <dgm:pt modelId="{D04E4B7E-1692-48AF-9B16-207E9DF0CC61}" type="pres">
      <dgm:prSet presAssocID="{12E8B292-3BC7-41D3-82CF-AD0D81B7D1E9}" presName="background3" presStyleLbl="node3" presStyleIdx="1" presStyleCnt="2"/>
      <dgm:spPr/>
      <dgm:t>
        <a:bodyPr/>
        <a:lstStyle/>
        <a:p>
          <a:endParaRPr lang="ru-RU"/>
        </a:p>
      </dgm:t>
    </dgm:pt>
    <dgm:pt modelId="{175DD1EE-6B4C-409A-B194-4358AA919752}" type="pres">
      <dgm:prSet presAssocID="{12E8B292-3BC7-41D3-82CF-AD0D81B7D1E9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6BC99B-FF12-415B-83E0-3B6DB361A876}" type="pres">
      <dgm:prSet presAssocID="{12E8B292-3BC7-41D3-82CF-AD0D81B7D1E9}" presName="hierChild4" presStyleCnt="0"/>
      <dgm:spPr/>
      <dgm:t>
        <a:bodyPr/>
        <a:lstStyle/>
        <a:p>
          <a:endParaRPr lang="ru-RU"/>
        </a:p>
      </dgm:t>
    </dgm:pt>
    <dgm:pt modelId="{D3C3291C-8EFB-4467-AF6C-3AF89BF28665}" type="pres">
      <dgm:prSet presAssocID="{38C68F32-582C-414E-BF8F-5B825FFBA10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0E07439-AEF5-4C8D-B06D-4266D39FEC10}" type="pres">
      <dgm:prSet presAssocID="{67BC912D-9A71-47ED-A7E2-0583CA2DD297}" presName="hierRoot2" presStyleCnt="0"/>
      <dgm:spPr/>
      <dgm:t>
        <a:bodyPr/>
        <a:lstStyle/>
        <a:p>
          <a:endParaRPr lang="ru-RU"/>
        </a:p>
      </dgm:t>
    </dgm:pt>
    <dgm:pt modelId="{550276B2-C114-4130-A7ED-42CA3DAF2AEE}" type="pres">
      <dgm:prSet presAssocID="{67BC912D-9A71-47ED-A7E2-0583CA2DD297}" presName="composite2" presStyleCnt="0"/>
      <dgm:spPr/>
      <dgm:t>
        <a:bodyPr/>
        <a:lstStyle/>
        <a:p>
          <a:endParaRPr lang="ru-RU"/>
        </a:p>
      </dgm:t>
    </dgm:pt>
    <dgm:pt modelId="{D5EA3F26-192A-4C00-B6CD-B259A3745604}" type="pres">
      <dgm:prSet presAssocID="{67BC912D-9A71-47ED-A7E2-0583CA2DD297}" presName="background2" presStyleLbl="node2" presStyleIdx="1" presStyleCnt="2"/>
      <dgm:spPr/>
      <dgm:t>
        <a:bodyPr/>
        <a:lstStyle/>
        <a:p>
          <a:endParaRPr lang="ru-RU"/>
        </a:p>
      </dgm:t>
    </dgm:pt>
    <dgm:pt modelId="{8E7C829C-8970-4ED2-B26F-559840D035A4}" type="pres">
      <dgm:prSet presAssocID="{67BC912D-9A71-47ED-A7E2-0583CA2DD297}" presName="text2" presStyleLbl="fgAcc2" presStyleIdx="1" presStyleCnt="2" custScaleX="136426" custScaleY="75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A26719-2FC9-4BC6-B0DE-D6E1A78D900B}" type="pres">
      <dgm:prSet presAssocID="{67BC912D-9A71-47ED-A7E2-0583CA2DD297}" presName="hierChild3" presStyleCnt="0"/>
      <dgm:spPr/>
      <dgm:t>
        <a:bodyPr/>
        <a:lstStyle/>
        <a:p>
          <a:endParaRPr lang="ru-RU"/>
        </a:p>
      </dgm:t>
    </dgm:pt>
  </dgm:ptLst>
  <dgm:cxnLst>
    <dgm:cxn modelId="{900E5829-CF09-4E33-9C7B-BA138CBF6300}" type="presOf" srcId="{58A8FC9C-53E5-4F8A-8606-826395C1347B}" destId="{94E4EC15-619F-448D-98ED-722F8B1CC1A5}" srcOrd="0" destOrd="0" presId="urn:microsoft.com/office/officeart/2005/8/layout/hierarchy1"/>
    <dgm:cxn modelId="{7ECF262A-193B-4C13-8C06-787110B223A9}" srcId="{550E63D0-6267-4B01-B18B-A301F71EAD15}" destId="{12E8B292-3BC7-41D3-82CF-AD0D81B7D1E9}" srcOrd="1" destOrd="0" parTransId="{28C61EF2-CE6D-42CF-9FFC-337AF15B784A}" sibTransId="{2282D749-487E-4D45-A976-ABD064B7F3EC}"/>
    <dgm:cxn modelId="{06F541BF-2181-459C-BC6D-19B7B674C743}" type="presOf" srcId="{38C68F32-582C-414E-BF8F-5B825FFBA103}" destId="{D3C3291C-8EFB-4467-AF6C-3AF89BF28665}" srcOrd="0" destOrd="0" presId="urn:microsoft.com/office/officeart/2005/8/layout/hierarchy1"/>
    <dgm:cxn modelId="{81B78081-A39E-4622-8DE4-7FE9C8D3B775}" srcId="{D61E7234-CE55-480E-B5EB-6B2CBAEE0EE8}" destId="{550E63D0-6267-4B01-B18B-A301F71EAD15}" srcOrd="0" destOrd="0" parTransId="{58A8FC9C-53E5-4F8A-8606-826395C1347B}" sibTransId="{93AE5CFD-21C8-410C-AA3C-4238AD821EB7}"/>
    <dgm:cxn modelId="{56DAF194-6245-4AAD-9C0C-23B090314E47}" type="presOf" srcId="{28C61EF2-CE6D-42CF-9FFC-337AF15B784A}" destId="{7A6640D8-EF61-472D-8A90-519FFF1CD45C}" srcOrd="0" destOrd="0" presId="urn:microsoft.com/office/officeart/2005/8/layout/hierarchy1"/>
    <dgm:cxn modelId="{658690E6-3BB9-40A8-807E-61F50823790D}" srcId="{550E63D0-6267-4B01-B18B-A301F71EAD15}" destId="{6F8738A3-F5D6-4ED6-9344-A2CBEAE8102A}" srcOrd="0" destOrd="0" parTransId="{D9FB9DBB-4A53-4D8E-A5B3-0FBBFE9DB379}" sibTransId="{E63E0D11-B37B-4915-B21F-10EF56CE96ED}"/>
    <dgm:cxn modelId="{B5636BC9-74F4-4051-B409-72DFA1473A07}" type="presOf" srcId="{550E63D0-6267-4B01-B18B-A301F71EAD15}" destId="{2293FBE5-2CF2-4901-9972-CB5EC87F8D5C}" srcOrd="0" destOrd="0" presId="urn:microsoft.com/office/officeart/2005/8/layout/hierarchy1"/>
    <dgm:cxn modelId="{39463D9F-4D7A-4D59-9FC7-2BD885E0A32A}" type="presOf" srcId="{12E8B292-3BC7-41D3-82CF-AD0D81B7D1E9}" destId="{175DD1EE-6B4C-409A-B194-4358AA919752}" srcOrd="0" destOrd="0" presId="urn:microsoft.com/office/officeart/2005/8/layout/hierarchy1"/>
    <dgm:cxn modelId="{E079A962-ED9C-44A3-8512-27EB0DEC673A}" type="presOf" srcId="{67BC912D-9A71-47ED-A7E2-0583CA2DD297}" destId="{8E7C829C-8970-4ED2-B26F-559840D035A4}" srcOrd="0" destOrd="0" presId="urn:microsoft.com/office/officeart/2005/8/layout/hierarchy1"/>
    <dgm:cxn modelId="{76C03F53-C0E0-4F2C-B78C-49017C061F76}" srcId="{D61E7234-CE55-480E-B5EB-6B2CBAEE0EE8}" destId="{67BC912D-9A71-47ED-A7E2-0583CA2DD297}" srcOrd="1" destOrd="0" parTransId="{38C68F32-582C-414E-BF8F-5B825FFBA103}" sibTransId="{97376C47-971B-4DB3-A28A-2B3A3D883342}"/>
    <dgm:cxn modelId="{5619B77A-98AC-4667-9C94-7EF295EFD57B}" type="presOf" srcId="{6F8738A3-F5D6-4ED6-9344-A2CBEAE8102A}" destId="{A8B05AAC-8CAD-4E11-987C-18179DBF8AF6}" srcOrd="0" destOrd="0" presId="urn:microsoft.com/office/officeart/2005/8/layout/hierarchy1"/>
    <dgm:cxn modelId="{B3F6713A-A61B-4DCF-81A1-52675DC988B1}" type="presOf" srcId="{E8E11C12-ECE0-47A5-80EC-3C02B2678AB3}" destId="{354D46FF-6935-41D4-B052-D0A693852287}" srcOrd="0" destOrd="0" presId="urn:microsoft.com/office/officeart/2005/8/layout/hierarchy1"/>
    <dgm:cxn modelId="{8DC35FD0-7D5C-4FA7-BA11-7AF2444E919B}" type="presOf" srcId="{D9FB9DBB-4A53-4D8E-A5B3-0FBBFE9DB379}" destId="{B5988DE9-6261-44CE-BF11-6DF0FA144A88}" srcOrd="0" destOrd="0" presId="urn:microsoft.com/office/officeart/2005/8/layout/hierarchy1"/>
    <dgm:cxn modelId="{F73194AC-C0D6-4E05-8102-C75144AFD5C3}" type="presOf" srcId="{D61E7234-CE55-480E-B5EB-6B2CBAEE0EE8}" destId="{808B2676-52EF-4FF8-B98E-786DED491111}" srcOrd="0" destOrd="0" presId="urn:microsoft.com/office/officeart/2005/8/layout/hierarchy1"/>
    <dgm:cxn modelId="{380ADFBF-1517-4780-960C-763E69D5549A}" srcId="{E8E11C12-ECE0-47A5-80EC-3C02B2678AB3}" destId="{D61E7234-CE55-480E-B5EB-6B2CBAEE0EE8}" srcOrd="0" destOrd="0" parTransId="{402B18BF-2B5B-4405-B16B-615CB7742832}" sibTransId="{887E563D-6D9C-4EE5-AA77-1170871F4BE3}"/>
    <dgm:cxn modelId="{134EACD6-AD98-4ACD-A0BB-C9728F48B1E3}" type="presParOf" srcId="{354D46FF-6935-41D4-B052-D0A693852287}" destId="{987CBBD3-560A-4556-BC5B-2F8BAD264E96}" srcOrd="0" destOrd="0" presId="urn:microsoft.com/office/officeart/2005/8/layout/hierarchy1"/>
    <dgm:cxn modelId="{47A9ACA6-011B-4402-91B8-756070E92498}" type="presParOf" srcId="{987CBBD3-560A-4556-BC5B-2F8BAD264E96}" destId="{236959E3-3431-40DC-8425-BA19F39BAE5C}" srcOrd="0" destOrd="0" presId="urn:microsoft.com/office/officeart/2005/8/layout/hierarchy1"/>
    <dgm:cxn modelId="{B6A6C792-FD24-409E-98C8-6C6AD87DC3EA}" type="presParOf" srcId="{236959E3-3431-40DC-8425-BA19F39BAE5C}" destId="{5FE5F2E0-ABB1-4B44-ABD6-A1DD50E8EBFF}" srcOrd="0" destOrd="0" presId="urn:microsoft.com/office/officeart/2005/8/layout/hierarchy1"/>
    <dgm:cxn modelId="{7984DA52-AAF6-4B62-AF7E-3ABB4428C3F5}" type="presParOf" srcId="{236959E3-3431-40DC-8425-BA19F39BAE5C}" destId="{808B2676-52EF-4FF8-B98E-786DED491111}" srcOrd="1" destOrd="0" presId="urn:microsoft.com/office/officeart/2005/8/layout/hierarchy1"/>
    <dgm:cxn modelId="{64DAE713-B3B7-43E1-A817-753862EBA0C9}" type="presParOf" srcId="{987CBBD3-560A-4556-BC5B-2F8BAD264E96}" destId="{B5AE5B32-6057-4B48-BBD0-66FC9042C127}" srcOrd="1" destOrd="0" presId="urn:microsoft.com/office/officeart/2005/8/layout/hierarchy1"/>
    <dgm:cxn modelId="{DB02DFF7-2A4C-400E-ADEE-23D540141EE6}" type="presParOf" srcId="{B5AE5B32-6057-4B48-BBD0-66FC9042C127}" destId="{94E4EC15-619F-448D-98ED-722F8B1CC1A5}" srcOrd="0" destOrd="0" presId="urn:microsoft.com/office/officeart/2005/8/layout/hierarchy1"/>
    <dgm:cxn modelId="{315B28A4-4F88-423D-8663-DB8EF33D902A}" type="presParOf" srcId="{B5AE5B32-6057-4B48-BBD0-66FC9042C127}" destId="{6F336F8F-05B9-41A9-A84D-55503B80E618}" srcOrd="1" destOrd="0" presId="urn:microsoft.com/office/officeart/2005/8/layout/hierarchy1"/>
    <dgm:cxn modelId="{DCC88BFF-8C94-4753-8D33-7A33C6570888}" type="presParOf" srcId="{6F336F8F-05B9-41A9-A84D-55503B80E618}" destId="{2C8027F3-1F4F-4B03-9DE5-4D4152A79BEC}" srcOrd="0" destOrd="0" presId="urn:microsoft.com/office/officeart/2005/8/layout/hierarchy1"/>
    <dgm:cxn modelId="{11AE4A6F-E556-4EFF-8EA4-35C2ADA03EC0}" type="presParOf" srcId="{2C8027F3-1F4F-4B03-9DE5-4D4152A79BEC}" destId="{A1CFBA1A-1F14-4D86-84FF-F9A83C1DB446}" srcOrd="0" destOrd="0" presId="urn:microsoft.com/office/officeart/2005/8/layout/hierarchy1"/>
    <dgm:cxn modelId="{37AB4003-79BD-4D86-9D00-2B06943443AD}" type="presParOf" srcId="{2C8027F3-1F4F-4B03-9DE5-4D4152A79BEC}" destId="{2293FBE5-2CF2-4901-9972-CB5EC87F8D5C}" srcOrd="1" destOrd="0" presId="urn:microsoft.com/office/officeart/2005/8/layout/hierarchy1"/>
    <dgm:cxn modelId="{D38260D5-040A-4DFC-8897-388694BE7775}" type="presParOf" srcId="{6F336F8F-05B9-41A9-A84D-55503B80E618}" destId="{1B626430-D6E6-4E99-8E6A-939ECF8502DE}" srcOrd="1" destOrd="0" presId="urn:microsoft.com/office/officeart/2005/8/layout/hierarchy1"/>
    <dgm:cxn modelId="{3B0A4467-D8E7-47A4-80A9-1C521BBA6676}" type="presParOf" srcId="{1B626430-D6E6-4E99-8E6A-939ECF8502DE}" destId="{B5988DE9-6261-44CE-BF11-6DF0FA144A88}" srcOrd="0" destOrd="0" presId="urn:microsoft.com/office/officeart/2005/8/layout/hierarchy1"/>
    <dgm:cxn modelId="{A9061F04-AD67-4E16-9C08-A1D5D26392F5}" type="presParOf" srcId="{1B626430-D6E6-4E99-8E6A-939ECF8502DE}" destId="{9E3350A6-971C-463D-9327-2C996A9FB502}" srcOrd="1" destOrd="0" presId="urn:microsoft.com/office/officeart/2005/8/layout/hierarchy1"/>
    <dgm:cxn modelId="{211CB472-D728-41ED-A329-CBD5C5199587}" type="presParOf" srcId="{9E3350A6-971C-463D-9327-2C996A9FB502}" destId="{649EB479-E8D0-4A49-9B2D-07E5ABF2D05C}" srcOrd="0" destOrd="0" presId="urn:microsoft.com/office/officeart/2005/8/layout/hierarchy1"/>
    <dgm:cxn modelId="{4CCE6C02-5FCE-47C6-A4A5-A5610AF3690D}" type="presParOf" srcId="{649EB479-E8D0-4A49-9B2D-07E5ABF2D05C}" destId="{602C63A8-2461-46E1-AAF6-FEFF8C20EF24}" srcOrd="0" destOrd="0" presId="urn:microsoft.com/office/officeart/2005/8/layout/hierarchy1"/>
    <dgm:cxn modelId="{53896F7D-B363-4FAE-86E7-8331BE23F533}" type="presParOf" srcId="{649EB479-E8D0-4A49-9B2D-07E5ABF2D05C}" destId="{A8B05AAC-8CAD-4E11-987C-18179DBF8AF6}" srcOrd="1" destOrd="0" presId="urn:microsoft.com/office/officeart/2005/8/layout/hierarchy1"/>
    <dgm:cxn modelId="{1EE28DAF-3E0D-4B99-9BE3-6627F3605318}" type="presParOf" srcId="{9E3350A6-971C-463D-9327-2C996A9FB502}" destId="{DC64528D-2F22-4A15-B91E-A4C8466FBB0F}" srcOrd="1" destOrd="0" presId="urn:microsoft.com/office/officeart/2005/8/layout/hierarchy1"/>
    <dgm:cxn modelId="{9A81EB4B-C6CC-4F3C-939F-845B5CCA9E79}" type="presParOf" srcId="{1B626430-D6E6-4E99-8E6A-939ECF8502DE}" destId="{7A6640D8-EF61-472D-8A90-519FFF1CD45C}" srcOrd="2" destOrd="0" presId="urn:microsoft.com/office/officeart/2005/8/layout/hierarchy1"/>
    <dgm:cxn modelId="{58137907-7244-4C88-B524-4DD47C22A361}" type="presParOf" srcId="{1B626430-D6E6-4E99-8E6A-939ECF8502DE}" destId="{535FC6FA-D762-4E93-81E7-6C7C73C91D4F}" srcOrd="3" destOrd="0" presId="urn:microsoft.com/office/officeart/2005/8/layout/hierarchy1"/>
    <dgm:cxn modelId="{30B6600C-7884-4949-A041-2C113A5EEA52}" type="presParOf" srcId="{535FC6FA-D762-4E93-81E7-6C7C73C91D4F}" destId="{B455EEBC-7DFE-4ECA-BFAB-E787283AB7AF}" srcOrd="0" destOrd="0" presId="urn:microsoft.com/office/officeart/2005/8/layout/hierarchy1"/>
    <dgm:cxn modelId="{28D15D52-7D05-4D4D-BE8E-0C6A1AF47AD1}" type="presParOf" srcId="{B455EEBC-7DFE-4ECA-BFAB-E787283AB7AF}" destId="{D04E4B7E-1692-48AF-9B16-207E9DF0CC61}" srcOrd="0" destOrd="0" presId="urn:microsoft.com/office/officeart/2005/8/layout/hierarchy1"/>
    <dgm:cxn modelId="{5185F013-09EC-46EB-AFA2-21FBAB3E51E2}" type="presParOf" srcId="{B455EEBC-7DFE-4ECA-BFAB-E787283AB7AF}" destId="{175DD1EE-6B4C-409A-B194-4358AA919752}" srcOrd="1" destOrd="0" presId="urn:microsoft.com/office/officeart/2005/8/layout/hierarchy1"/>
    <dgm:cxn modelId="{8605F66E-F89D-4D76-85CE-FD55B9A331F4}" type="presParOf" srcId="{535FC6FA-D762-4E93-81E7-6C7C73C91D4F}" destId="{886BC99B-FF12-415B-83E0-3B6DB361A876}" srcOrd="1" destOrd="0" presId="urn:microsoft.com/office/officeart/2005/8/layout/hierarchy1"/>
    <dgm:cxn modelId="{5801845A-122F-4189-99A6-F771C060366E}" type="presParOf" srcId="{B5AE5B32-6057-4B48-BBD0-66FC9042C127}" destId="{D3C3291C-8EFB-4467-AF6C-3AF89BF28665}" srcOrd="2" destOrd="0" presId="urn:microsoft.com/office/officeart/2005/8/layout/hierarchy1"/>
    <dgm:cxn modelId="{DFA6CA5D-000B-491C-9DF8-7221309C83D6}" type="presParOf" srcId="{B5AE5B32-6057-4B48-BBD0-66FC9042C127}" destId="{B0E07439-AEF5-4C8D-B06D-4266D39FEC10}" srcOrd="3" destOrd="0" presId="urn:microsoft.com/office/officeart/2005/8/layout/hierarchy1"/>
    <dgm:cxn modelId="{CC7D7856-82EF-4D68-82BA-701138647CA7}" type="presParOf" srcId="{B0E07439-AEF5-4C8D-B06D-4266D39FEC10}" destId="{550276B2-C114-4130-A7ED-42CA3DAF2AEE}" srcOrd="0" destOrd="0" presId="urn:microsoft.com/office/officeart/2005/8/layout/hierarchy1"/>
    <dgm:cxn modelId="{2F455AAE-E046-4B9E-A542-12A03B3B6FCB}" type="presParOf" srcId="{550276B2-C114-4130-A7ED-42CA3DAF2AEE}" destId="{D5EA3F26-192A-4C00-B6CD-B259A3745604}" srcOrd="0" destOrd="0" presId="urn:microsoft.com/office/officeart/2005/8/layout/hierarchy1"/>
    <dgm:cxn modelId="{B46B65D0-BDC4-4337-B55A-C536CFCCD477}" type="presParOf" srcId="{550276B2-C114-4130-A7ED-42CA3DAF2AEE}" destId="{8E7C829C-8970-4ED2-B26F-559840D035A4}" srcOrd="1" destOrd="0" presId="urn:microsoft.com/office/officeart/2005/8/layout/hierarchy1"/>
    <dgm:cxn modelId="{6B6E079B-8D2C-48C5-A014-7A4DB6121A99}" type="presParOf" srcId="{B0E07439-AEF5-4C8D-B06D-4266D39FEC10}" destId="{83A26719-2FC9-4BC6-B0DE-D6E1A78D900B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CFC78-004A-4190-A4B0-7524E5CA3B3D}">
      <dsp:nvSpPr>
        <dsp:cNvPr id="0" name=""/>
        <dsp:cNvSpPr/>
      </dsp:nvSpPr>
      <dsp:spPr>
        <a:xfrm>
          <a:off x="4356831" y="1083490"/>
          <a:ext cx="3082490" cy="534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488"/>
              </a:lnTo>
              <a:lnTo>
                <a:pt x="3082490" y="267488"/>
              </a:lnTo>
              <a:lnTo>
                <a:pt x="3082490" y="53497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B14DC-266D-4426-98CB-EC7E5FDE83A1}">
      <dsp:nvSpPr>
        <dsp:cNvPr id="0" name=""/>
        <dsp:cNvSpPr/>
      </dsp:nvSpPr>
      <dsp:spPr>
        <a:xfrm>
          <a:off x="4299698" y="1083490"/>
          <a:ext cx="91440" cy="541410"/>
        </a:xfrm>
        <a:custGeom>
          <a:avLst/>
          <a:gdLst/>
          <a:ahLst/>
          <a:cxnLst/>
          <a:rect l="0" t="0" r="0" b="0"/>
          <a:pathLst>
            <a:path>
              <a:moveTo>
                <a:pt x="57132" y="0"/>
              </a:moveTo>
              <a:lnTo>
                <a:pt x="57132" y="273921"/>
              </a:lnTo>
              <a:lnTo>
                <a:pt x="45720" y="273921"/>
              </a:lnTo>
              <a:lnTo>
                <a:pt x="45720" y="54141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88E09-9374-4243-815C-A2A7B17BB46A}">
      <dsp:nvSpPr>
        <dsp:cNvPr id="0" name=""/>
        <dsp:cNvSpPr/>
      </dsp:nvSpPr>
      <dsp:spPr>
        <a:xfrm>
          <a:off x="1274341" y="1083490"/>
          <a:ext cx="3082490" cy="534977"/>
        </a:xfrm>
        <a:custGeom>
          <a:avLst/>
          <a:gdLst/>
          <a:ahLst/>
          <a:cxnLst/>
          <a:rect l="0" t="0" r="0" b="0"/>
          <a:pathLst>
            <a:path>
              <a:moveTo>
                <a:pt x="3082490" y="0"/>
              </a:moveTo>
              <a:lnTo>
                <a:pt x="3082490" y="267488"/>
              </a:lnTo>
              <a:lnTo>
                <a:pt x="0" y="267488"/>
              </a:lnTo>
              <a:lnTo>
                <a:pt x="0" y="53497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478B8-4290-48EC-BCBA-21667BED38C5}">
      <dsp:nvSpPr>
        <dsp:cNvPr id="0" name=""/>
        <dsp:cNvSpPr/>
      </dsp:nvSpPr>
      <dsp:spPr>
        <a:xfrm>
          <a:off x="857708" y="115244"/>
          <a:ext cx="6998246" cy="968245"/>
        </a:xfrm>
        <a:prstGeom prst="rect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+mj-lt"/>
              <a:ea typeface="+mn-ea"/>
              <a:cs typeface="Times New Roman" panose="02020603050405020304" pitchFamily="18" charset="0"/>
            </a:rPr>
            <a:t>Особенности</a:t>
          </a:r>
          <a:r>
            <a:rPr lang="ru-RU" sz="2300" kern="1200" dirty="0" smtClean="0">
              <a:latin typeface="+mj-lt"/>
              <a:cs typeface="Times New Roman" panose="02020603050405020304" pitchFamily="18" charset="0"/>
            </a:rPr>
            <a:t> </a:t>
          </a:r>
          <a:r>
            <a:rPr lang="ru-RU" sz="2300" b="1" kern="1200" dirty="0" smtClean="0">
              <a:latin typeface="+mj-lt"/>
              <a:ea typeface="+mn-ea"/>
              <a:cs typeface="Times New Roman" panose="02020603050405020304" pitchFamily="18" charset="0"/>
            </a:rPr>
            <a:t>Целевой модели</a:t>
          </a:r>
          <a:r>
            <a:rPr lang="en-US" sz="2300" b="1" kern="1200" dirty="0" smtClean="0">
              <a:latin typeface="+mj-lt"/>
              <a:ea typeface="+mn-ea"/>
              <a:cs typeface="Times New Roman" panose="02020603050405020304" pitchFamily="18" charset="0"/>
            </a:rPr>
            <a:t> </a:t>
          </a:r>
          <a:br>
            <a:rPr lang="en-US" sz="2300" b="1" kern="1200" dirty="0" smtClean="0">
              <a:latin typeface="+mj-lt"/>
              <a:ea typeface="+mn-ea"/>
              <a:cs typeface="Times New Roman" panose="02020603050405020304" pitchFamily="18" charset="0"/>
            </a:rPr>
          </a:br>
          <a:r>
            <a:rPr lang="ru-RU" sz="2300" b="1" kern="1200" dirty="0" smtClean="0">
              <a:latin typeface="+mj-lt"/>
              <a:ea typeface="+mn-ea"/>
              <a:cs typeface="Times New Roman" panose="02020603050405020304" pitchFamily="18" charset="0"/>
            </a:rPr>
            <a:t>по совершенствованию КНД в 2019 году</a:t>
          </a:r>
          <a:br>
            <a:rPr lang="ru-RU" sz="2300" b="1" kern="1200" dirty="0" smtClean="0">
              <a:latin typeface="+mj-lt"/>
              <a:ea typeface="+mn-ea"/>
              <a:cs typeface="Times New Roman" panose="02020603050405020304" pitchFamily="18" charset="0"/>
            </a:rPr>
          </a:br>
          <a:r>
            <a:rPr lang="ru-RU" sz="1400" b="0" i="1" kern="1200" dirty="0" smtClean="0">
              <a:latin typeface="+mj-lt"/>
              <a:ea typeface="+mn-ea"/>
              <a:cs typeface="Times New Roman" panose="02020603050405020304" pitchFamily="18" charset="0"/>
            </a:rPr>
            <a:t>(распоряжение Правительства РФ от 19.04.2019 № 783-р)</a:t>
          </a:r>
          <a:endParaRPr lang="ru-RU" sz="1400" b="0" i="1" kern="1200" dirty="0">
            <a:latin typeface="+mj-lt"/>
            <a:cs typeface="Times New Roman" panose="02020603050405020304" pitchFamily="18" charset="0"/>
          </a:endParaRPr>
        </a:p>
      </dsp:txBody>
      <dsp:txXfrm>
        <a:off x="857708" y="115244"/>
        <a:ext cx="6998246" cy="968245"/>
      </dsp:txXfrm>
    </dsp:sp>
    <dsp:sp modelId="{6DFF91DC-9F11-49F9-B98A-35375A612B6E}">
      <dsp:nvSpPr>
        <dsp:cNvPr id="0" name=""/>
        <dsp:cNvSpPr/>
      </dsp:nvSpPr>
      <dsp:spPr>
        <a:xfrm>
          <a:off x="585" y="1618468"/>
          <a:ext cx="2547512" cy="26587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Показатели, в основном, содержательные (качество профилактической работы, системы оценки результативности и эффективности и др.)</a:t>
          </a:r>
          <a:endParaRPr lang="ru-RU" sz="1700" b="1" kern="1200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sp:txBody>
      <dsp:txXfrm>
        <a:off x="585" y="1618468"/>
        <a:ext cx="2547512" cy="2658775"/>
      </dsp:txXfrm>
    </dsp:sp>
    <dsp:sp modelId="{D5D12ACD-3705-4783-9D78-0E3315F6D0B5}">
      <dsp:nvSpPr>
        <dsp:cNvPr id="0" name=""/>
        <dsp:cNvSpPr/>
      </dsp:nvSpPr>
      <dsp:spPr>
        <a:xfrm>
          <a:off x="3071662" y="1624900"/>
          <a:ext cx="2547512" cy="263062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Рост числа показателей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до 13 (было 8)</a:t>
          </a:r>
          <a:endParaRPr lang="ru-RU" sz="1700" b="1" kern="1200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sp:txBody>
      <dsp:txXfrm>
        <a:off x="3071662" y="1624900"/>
        <a:ext cx="2547512" cy="2630625"/>
      </dsp:txXfrm>
    </dsp:sp>
    <dsp:sp modelId="{749A8166-8CBD-4E47-86BC-B73769C8862E}">
      <dsp:nvSpPr>
        <dsp:cNvPr id="0" name=""/>
        <dsp:cNvSpPr/>
      </dsp:nvSpPr>
      <dsp:spPr>
        <a:xfrm>
          <a:off x="6165565" y="1618468"/>
          <a:ext cx="2547512" cy="265876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Оценка успешности реформирования: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- по видам регионального государственного контроля (надзора);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j-lt"/>
              <a:ea typeface="Tahoma" panose="020B0604030504040204" pitchFamily="34" charset="0"/>
              <a:cs typeface="Times New Roman" panose="02020603050405020304" pitchFamily="18" charset="0"/>
            </a:rPr>
            <a:t>- по видам государственного контроля (надзора) по «переданным» полномочиям</a:t>
          </a:r>
          <a:endParaRPr lang="ru-RU" sz="1700" b="1" kern="1200" dirty="0">
            <a:latin typeface="+mj-lt"/>
            <a:ea typeface="Tahoma" panose="020B0604030504040204" pitchFamily="34" charset="0"/>
            <a:cs typeface="Times New Roman" panose="02020603050405020304" pitchFamily="18" charset="0"/>
          </a:endParaRPr>
        </a:p>
      </dsp:txBody>
      <dsp:txXfrm>
        <a:off x="6165565" y="1618468"/>
        <a:ext cx="2547512" cy="26587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3291C-8EFB-4467-AF6C-3AF89BF28665}">
      <dsp:nvSpPr>
        <dsp:cNvPr id="0" name=""/>
        <dsp:cNvSpPr/>
      </dsp:nvSpPr>
      <dsp:spPr>
        <a:xfrm>
          <a:off x="4778383" y="1074581"/>
          <a:ext cx="1583829" cy="604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167"/>
              </a:lnTo>
              <a:lnTo>
                <a:pt x="1583829" y="405167"/>
              </a:lnTo>
              <a:lnTo>
                <a:pt x="1583829" y="604015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640D8-EF61-472D-8A90-519FFF1CD45C}">
      <dsp:nvSpPr>
        <dsp:cNvPr id="0" name=""/>
        <dsp:cNvSpPr/>
      </dsp:nvSpPr>
      <dsp:spPr>
        <a:xfrm>
          <a:off x="3105066" y="2679256"/>
          <a:ext cx="1311741" cy="624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421"/>
              </a:lnTo>
              <a:lnTo>
                <a:pt x="1311741" y="425421"/>
              </a:lnTo>
              <a:lnTo>
                <a:pt x="1311741" y="624269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88DE9-6261-44CE-BF11-6DF0FA144A88}">
      <dsp:nvSpPr>
        <dsp:cNvPr id="0" name=""/>
        <dsp:cNvSpPr/>
      </dsp:nvSpPr>
      <dsp:spPr>
        <a:xfrm>
          <a:off x="1793325" y="2679256"/>
          <a:ext cx="1311741" cy="624269"/>
        </a:xfrm>
        <a:custGeom>
          <a:avLst/>
          <a:gdLst/>
          <a:ahLst/>
          <a:cxnLst/>
          <a:rect l="0" t="0" r="0" b="0"/>
          <a:pathLst>
            <a:path>
              <a:moveTo>
                <a:pt x="1311741" y="0"/>
              </a:moveTo>
              <a:lnTo>
                <a:pt x="1311741" y="425421"/>
              </a:lnTo>
              <a:lnTo>
                <a:pt x="0" y="425421"/>
              </a:lnTo>
              <a:lnTo>
                <a:pt x="0" y="624269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4EC15-619F-448D-98ED-722F8B1CC1A5}">
      <dsp:nvSpPr>
        <dsp:cNvPr id="0" name=""/>
        <dsp:cNvSpPr/>
      </dsp:nvSpPr>
      <dsp:spPr>
        <a:xfrm>
          <a:off x="3105066" y="1074581"/>
          <a:ext cx="1673316" cy="604015"/>
        </a:xfrm>
        <a:custGeom>
          <a:avLst/>
          <a:gdLst/>
          <a:ahLst/>
          <a:cxnLst/>
          <a:rect l="0" t="0" r="0" b="0"/>
          <a:pathLst>
            <a:path>
              <a:moveTo>
                <a:pt x="1673316" y="0"/>
              </a:moveTo>
              <a:lnTo>
                <a:pt x="1673316" y="405167"/>
              </a:lnTo>
              <a:lnTo>
                <a:pt x="0" y="405167"/>
              </a:lnTo>
              <a:lnTo>
                <a:pt x="0" y="604015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E5F2E0-ABB1-4B44-ABD6-A1DD50E8EBFF}">
      <dsp:nvSpPr>
        <dsp:cNvPr id="0" name=""/>
        <dsp:cNvSpPr/>
      </dsp:nvSpPr>
      <dsp:spPr>
        <a:xfrm>
          <a:off x="3696661" y="23680"/>
          <a:ext cx="2163442" cy="10509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8B2676-52EF-4FF8-B98E-786DED491111}">
      <dsp:nvSpPr>
        <dsp:cNvPr id="0" name=""/>
        <dsp:cNvSpPr/>
      </dsp:nvSpPr>
      <dsp:spPr>
        <a:xfrm>
          <a:off x="3935160" y="250254"/>
          <a:ext cx="2163442" cy="1050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rPr>
            <a:t>ЦЕЛЕВАЯ МОДЕЛЬ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Times New Roman" panose="02020603050405020304" pitchFamily="18" charset="0"/>
          </a:endParaRPr>
        </a:p>
      </dsp:txBody>
      <dsp:txXfrm>
        <a:off x="3965940" y="281034"/>
        <a:ext cx="2101882" cy="989340"/>
      </dsp:txXfrm>
    </dsp:sp>
    <dsp:sp modelId="{A1CFBA1A-1F14-4D86-84FF-F9A83C1DB446}">
      <dsp:nvSpPr>
        <dsp:cNvPr id="0" name=""/>
        <dsp:cNvSpPr/>
      </dsp:nvSpPr>
      <dsp:spPr>
        <a:xfrm>
          <a:off x="1789099" y="1678596"/>
          <a:ext cx="2631934" cy="1000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93FBE5-2CF2-4901-9972-CB5EC87F8D5C}">
      <dsp:nvSpPr>
        <dsp:cNvPr id="0" name=""/>
        <dsp:cNvSpPr/>
      </dsp:nvSpPr>
      <dsp:spPr>
        <a:xfrm>
          <a:off x="2027597" y="1905170"/>
          <a:ext cx="2631934" cy="1000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15 ОИОГВ, 22 вида</a:t>
          </a:r>
          <a:endParaRPr lang="ru-RU" sz="1300" b="1" kern="1200" dirty="0">
            <a:latin typeface="+mj-lt"/>
          </a:endParaRPr>
        </a:p>
      </dsp:txBody>
      <dsp:txXfrm>
        <a:off x="2056905" y="1934478"/>
        <a:ext cx="2573318" cy="942043"/>
      </dsp:txXfrm>
    </dsp:sp>
    <dsp:sp modelId="{602C63A8-2461-46E1-AAF6-FEFF8C20EF24}">
      <dsp:nvSpPr>
        <dsp:cNvPr id="0" name=""/>
        <dsp:cNvSpPr/>
      </dsp:nvSpPr>
      <dsp:spPr>
        <a:xfrm>
          <a:off x="720082" y="3303525"/>
          <a:ext cx="2146485" cy="13630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B05AAC-8CAD-4E11-987C-18179DBF8AF6}">
      <dsp:nvSpPr>
        <dsp:cNvPr id="0" name=""/>
        <dsp:cNvSpPr/>
      </dsp:nvSpPr>
      <dsp:spPr>
        <a:xfrm>
          <a:off x="958581" y="3530099"/>
          <a:ext cx="2146485" cy="13630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в отношении которых применяется риск-ориентированный подход,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9 ОИОГВ, 11 видов</a:t>
          </a:r>
          <a:endParaRPr lang="ru-RU" sz="1300" b="1" kern="1200" dirty="0">
            <a:latin typeface="+mj-lt"/>
          </a:endParaRPr>
        </a:p>
      </dsp:txBody>
      <dsp:txXfrm>
        <a:off x="998502" y="3570020"/>
        <a:ext cx="2066643" cy="1283176"/>
      </dsp:txXfrm>
    </dsp:sp>
    <dsp:sp modelId="{D04E4B7E-1692-48AF-9B16-207E9DF0CC61}">
      <dsp:nvSpPr>
        <dsp:cNvPr id="0" name=""/>
        <dsp:cNvSpPr/>
      </dsp:nvSpPr>
      <dsp:spPr>
        <a:xfrm>
          <a:off x="3343565" y="3303525"/>
          <a:ext cx="2146485" cy="13630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5DD1EE-6B4C-409A-B194-4358AA919752}">
      <dsp:nvSpPr>
        <dsp:cNvPr id="0" name=""/>
        <dsp:cNvSpPr/>
      </dsp:nvSpPr>
      <dsp:spPr>
        <a:xfrm>
          <a:off x="3582063" y="3530099"/>
          <a:ext cx="2146485" cy="13630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региональный контроль (надзор), в отношении которых</a:t>
          </a:r>
          <a:r>
            <a:rPr lang="en-US" sz="1300" b="1" kern="1200" dirty="0" smtClean="0">
              <a:effectLst/>
              <a:latin typeface="+mj-lt"/>
              <a:cs typeface="Times New Roman" panose="02020603050405020304" pitchFamily="18" charset="0"/>
            </a:rPr>
            <a:t> </a:t>
          </a: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не применяется риск-ориентированный подход,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10 ОИОГВ, 11 видов</a:t>
          </a:r>
          <a:endParaRPr lang="ru-RU" sz="1300" b="1" kern="1200" dirty="0">
            <a:latin typeface="+mj-lt"/>
          </a:endParaRPr>
        </a:p>
      </dsp:txBody>
      <dsp:txXfrm>
        <a:off x="3621984" y="3570020"/>
        <a:ext cx="2066643" cy="1283176"/>
      </dsp:txXfrm>
    </dsp:sp>
    <dsp:sp modelId="{D5EA3F26-192A-4C00-B6CD-B259A3745604}">
      <dsp:nvSpPr>
        <dsp:cNvPr id="0" name=""/>
        <dsp:cNvSpPr/>
      </dsp:nvSpPr>
      <dsp:spPr>
        <a:xfrm>
          <a:off x="4898030" y="1678596"/>
          <a:ext cx="2928364" cy="10245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7C829C-8970-4ED2-B26F-559840D035A4}">
      <dsp:nvSpPr>
        <dsp:cNvPr id="0" name=""/>
        <dsp:cNvSpPr/>
      </dsp:nvSpPr>
      <dsp:spPr>
        <a:xfrm>
          <a:off x="5136528" y="1905170"/>
          <a:ext cx="2928364" cy="102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государственный контроль (надзор) по переданным полномочиям РФ,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/>
              <a:latin typeface="+mj-lt"/>
              <a:cs typeface="Times New Roman" panose="02020603050405020304" pitchFamily="18" charset="0"/>
            </a:rPr>
            <a:t>3</a:t>
          </a:r>
          <a:r>
            <a:rPr lang="ru-RU" sz="1300" b="1" kern="1200" dirty="0" smtClean="0">
              <a:effectLst/>
              <a:latin typeface="+mj-lt"/>
              <a:cs typeface="Times New Roman" panose="02020603050405020304" pitchFamily="18" charset="0"/>
            </a:rPr>
            <a:t> ОИОГВ, 8 видов</a:t>
          </a:r>
          <a:endParaRPr lang="ru-RU" sz="1300" b="1" kern="1200" dirty="0">
            <a:latin typeface="+mj-lt"/>
          </a:endParaRPr>
        </a:p>
      </dsp:txBody>
      <dsp:txXfrm>
        <a:off x="5166536" y="1935178"/>
        <a:ext cx="2868348" cy="964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ECF4E1B-F297-42E8-AE6A-117F45F8D43F}" type="datetimeFigureOut">
              <a:rPr lang="ru-RU"/>
              <a:pPr>
                <a:defRPr/>
              </a:pPr>
              <a:t>09.09.2019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06EBDE-166E-4B21-8555-4701839631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245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6256F14-D874-4E65-A58B-FC2C11732442}" type="datetimeFigureOut">
              <a:rPr lang="ru-RU"/>
              <a:pPr>
                <a:defRPr/>
              </a:pPr>
              <a:t>09.09.2019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6464"/>
            <a:ext cx="5486400" cy="446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59FC51B-522B-49D7-B833-467D7C18D2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958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6838" y="742950"/>
            <a:ext cx="6604000" cy="3714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9D5F5-17D7-451E-B8E4-DB9FFD18FF57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51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9FC51B-522B-49D7-B833-467D7C18D24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7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6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CA4D45A-3404-475D-994D-6203B03A8037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63595A4-29DB-4CCB-9E8B-7ADC7051CE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2656D8-962A-41D5-B99C-A848DCB7693C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5C641F2-F239-46A8-8F2B-E3AF2F3CAF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3DF9DD3-E90A-447C-948F-41B03638F446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87E0ACC-5742-4243-85C2-CA7156392C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07D56-0E7F-48E0-B258-9D7910CE3CD3}" type="datetime1">
              <a:rPr lang="ru-RU" smtClean="0"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E95C8A-463A-4D6F-A647-ACD4B87F9A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67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4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142" indent="0" algn="ctr">
              <a:buNone/>
              <a:defRPr/>
            </a:lvl2pPr>
            <a:lvl3pPr marL="914288" indent="0" algn="ctr">
              <a:buNone/>
              <a:defRPr/>
            </a:lvl3pPr>
            <a:lvl4pPr marL="1371430" indent="0" algn="ctr">
              <a:buNone/>
              <a:defRPr/>
            </a:lvl4pPr>
            <a:lvl5pPr marL="1828574" indent="0" algn="ctr">
              <a:buNone/>
              <a:defRPr/>
            </a:lvl5pPr>
            <a:lvl6pPr marL="2285715" indent="0" algn="ctr">
              <a:buNone/>
              <a:defRPr/>
            </a:lvl6pPr>
            <a:lvl7pPr marL="2742857" indent="0" algn="ctr">
              <a:buNone/>
              <a:defRPr/>
            </a:lvl7pPr>
            <a:lvl8pPr marL="3200000" indent="0" algn="ctr">
              <a:buNone/>
              <a:defRPr/>
            </a:lvl8pPr>
            <a:lvl9pPr marL="3657143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3A82E-92A0-42D3-85F1-3B68CA21E4C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CB4BF-A754-4D4D-8895-FF1343E7A93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2" indent="0">
              <a:buNone/>
              <a:defRPr sz="1800"/>
            </a:lvl2pPr>
            <a:lvl3pPr marL="914288" indent="0">
              <a:buNone/>
              <a:defRPr sz="1600"/>
            </a:lvl3pPr>
            <a:lvl4pPr marL="1371430" indent="0">
              <a:buNone/>
              <a:defRPr sz="1400"/>
            </a:lvl4pPr>
            <a:lvl5pPr marL="1828574" indent="0">
              <a:buNone/>
              <a:defRPr sz="1400"/>
            </a:lvl5pPr>
            <a:lvl6pPr marL="2285715" indent="0">
              <a:buNone/>
              <a:defRPr sz="1400"/>
            </a:lvl6pPr>
            <a:lvl7pPr marL="2742857" indent="0">
              <a:buNone/>
              <a:defRPr sz="1400"/>
            </a:lvl7pPr>
            <a:lvl8pPr marL="3200000" indent="0">
              <a:buNone/>
              <a:defRPr sz="1400"/>
            </a:lvl8pPr>
            <a:lvl9pPr marL="36571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AC6C5-4E6D-4BC8-A485-16F75ECA242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1600" y="2914650"/>
            <a:ext cx="3124200" cy="222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914650"/>
            <a:ext cx="3124200" cy="222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9E8C0-CE32-4B02-AD48-6A8C38523E3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472A6-5AD2-4098-99CE-9ADE059BDF5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32B8-9338-4074-9047-65405A98064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73C4F-E5AA-4734-8BC6-3F6D9859F7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DC44ECE-4353-4D90-ADA0-92708C011B45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909F399-732A-4B77-8FA2-B43FCE713C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57100-9D3F-48C3-8D68-5FE8E0D1849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42" indent="0">
              <a:buNone/>
              <a:defRPr sz="2800"/>
            </a:lvl2pPr>
            <a:lvl3pPr marL="914288" indent="0">
              <a:buNone/>
              <a:defRPr sz="2400"/>
            </a:lvl3pPr>
            <a:lvl4pPr marL="1371430" indent="0">
              <a:buNone/>
              <a:defRPr sz="2000"/>
            </a:lvl4pPr>
            <a:lvl5pPr marL="1828574" indent="0">
              <a:buNone/>
              <a:defRPr sz="2000"/>
            </a:lvl5pPr>
            <a:lvl6pPr marL="2285715" indent="0">
              <a:buNone/>
              <a:defRPr sz="2000"/>
            </a:lvl6pPr>
            <a:lvl7pPr marL="2742857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endParaRPr lang="ru-RU" noProof="0" smtClean="0">
              <a:sym typeface="Calibri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AE4E8-CF6B-46EB-8DF7-699B7295445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24819-DF4C-417B-A253-071E1FF2D02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83507"/>
            <a:ext cx="1943100" cy="37599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383507"/>
            <a:ext cx="5676900" cy="37599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FDA55-E061-481A-800A-0BA2F9D842A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9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988BCA9-CC7B-4BD1-A104-DD428C1EDD63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E75C2ED-A004-49A2-B18B-03F3C6B1C5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C2D9E81-2E47-4484-86D2-96F42D388C47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557C613-ECB1-42BD-B3BD-D8AD5E01A3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75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8" indent="0">
              <a:buNone/>
              <a:defRPr sz="1800" b="1"/>
            </a:lvl3pPr>
            <a:lvl4pPr marL="1371430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75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664E8EC-D1E9-476B-A57C-A6A0051D197E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3AC321-CC8A-4217-994D-931492CC9F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6B0210A-A169-4411-BDE5-7D95E35CED55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8D43F7F-0855-4D02-963B-835A5D8494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6DA6AA0-1614-42A6-9DAD-7DAA118275B5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03758BD-C574-4EEB-892F-E1D39263F7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1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2B1680D-801C-4B81-9D29-9E3D71E876D4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E63A637-D01C-4AC3-80D2-AA2317C0D5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2" indent="0">
              <a:buNone/>
              <a:defRPr sz="2800"/>
            </a:lvl2pPr>
            <a:lvl3pPr marL="914288" indent="0">
              <a:buNone/>
              <a:defRPr sz="2400"/>
            </a:lvl3pPr>
            <a:lvl4pPr marL="1371430" indent="0">
              <a:buNone/>
              <a:defRPr sz="2000"/>
            </a:lvl4pPr>
            <a:lvl5pPr marL="1828574" indent="0">
              <a:buNone/>
              <a:defRPr sz="2000"/>
            </a:lvl5pPr>
            <a:lvl6pPr marL="2285715" indent="0">
              <a:buNone/>
              <a:defRPr sz="2000"/>
            </a:lvl6pPr>
            <a:lvl7pPr marL="2742857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42" indent="0">
              <a:buNone/>
              <a:defRPr sz="1200"/>
            </a:lvl2pPr>
            <a:lvl3pPr marL="914288" indent="0">
              <a:buNone/>
              <a:defRPr sz="1000"/>
            </a:lvl3pPr>
            <a:lvl4pPr marL="1371430" indent="0">
              <a:buNone/>
              <a:defRPr sz="900"/>
            </a:lvl4pPr>
            <a:lvl5pPr marL="1828574" indent="0">
              <a:buNone/>
              <a:defRPr sz="900"/>
            </a:lvl5pPr>
            <a:lvl6pPr marL="2285715" indent="0">
              <a:buNone/>
              <a:defRPr sz="900"/>
            </a:lvl6pPr>
            <a:lvl7pPr marL="2742857" indent="0">
              <a:buNone/>
              <a:defRPr sz="900"/>
            </a:lvl7pPr>
            <a:lvl8pPr marL="3200000" indent="0">
              <a:buNone/>
              <a:defRPr sz="900"/>
            </a:lvl8pPr>
            <a:lvl9pPr marL="36571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5C6060C-302E-4DCA-9CD5-C26123FED0FF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DC11C24-D3B2-4A77-A5E2-C141EBD83B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D8A5BDAF-74A1-4B67-ABDC-C68E8F6F5C1A}" type="datetime1">
              <a:rPr lang="ru-RU" smtClean="0"/>
              <a:t>09.09.2019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C4161EC7-CEA4-4D26-891F-C934B16DA9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  <p:sldLayoutId id="2147484104" r:id="rId12"/>
  </p:sldLayoutIdLst>
  <p:hf sldNum="0" hdr="0" ftr="0" dt="0"/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5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0" algn="l" defTabSz="9142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84300"/>
            <a:ext cx="77724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095" tIns="38095" rIns="38095" bIns="380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2914650"/>
            <a:ext cx="6400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095" tIns="38095" rIns="38095" bIns="380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n-US" altLang="ru-RU" smtClean="0">
                <a:sym typeface="Calibri" pitchFamily="34" charset="0"/>
              </a:rPr>
              <a:t>Second level</a:t>
            </a:r>
          </a:p>
          <a:p>
            <a:pPr lvl="2"/>
            <a:r>
              <a:rPr lang="en-US" altLang="ru-RU" smtClean="0">
                <a:sym typeface="Calibri" pitchFamily="34" charset="0"/>
              </a:rPr>
              <a:t>Third level</a:t>
            </a:r>
          </a:p>
          <a:p>
            <a:pPr lvl="3"/>
            <a:r>
              <a:rPr lang="en-US" altLang="ru-RU" smtClean="0">
                <a:sym typeface="Calibri" pitchFamily="34" charset="0"/>
              </a:rPr>
              <a:t>Fourth level</a:t>
            </a:r>
          </a:p>
          <a:p>
            <a:pPr lvl="4"/>
            <a:r>
              <a:rPr lang="en-US" altLang="ru-RU" smtClean="0">
                <a:sym typeface="Calibri" pitchFamily="34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28038" y="4849813"/>
            <a:ext cx="258762" cy="190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78787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6598464-FECA-4B8C-AA91-446A4AAC270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PingFang SC Regular" charset="0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PingFang SC Regular" charset="0"/>
          <a:cs typeface="PingFang SC Regular" charset="0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PingFang SC Regular" charset="0"/>
          <a:cs typeface="PingFang SC Regular" charset="0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PingFang SC Regular" charset="0"/>
          <a:cs typeface="PingFang SC Regular" charset="0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PingFang SC Regular" charset="0"/>
          <a:cs typeface="PingFang SC Regular" charset="0"/>
          <a:sym typeface="Calibri" pitchFamily="34" charset="0"/>
        </a:defRPr>
      </a:lvl5pPr>
      <a:lvl6pPr marL="45714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cs typeface="PingFang SC Regular" charset="0"/>
          <a:sym typeface="Calibri" charset="0"/>
        </a:defRPr>
      </a:lvl6pPr>
      <a:lvl7pPr marL="914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cs typeface="PingFang SC Regular" charset="0"/>
          <a:sym typeface="Calibri" charset="0"/>
        </a:defRPr>
      </a:lvl7pPr>
      <a:lvl8pPr marL="137143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cs typeface="PingFang SC Regular" charset="0"/>
          <a:sym typeface="Calibri" charset="0"/>
        </a:defRPr>
      </a:lvl8pPr>
      <a:lvl9pPr marL="182857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cs typeface="PingFang SC Regular" charset="0"/>
          <a:sym typeface="Calibri" charset="0"/>
        </a:defRPr>
      </a:lvl9pPr>
    </p:titleStyle>
    <p:bodyStyle>
      <a:lvl1pPr marL="341313" indent="-341313" algn="ctr" rtl="0" eaLnBrk="0" fontAlgn="base" hangingPunct="0">
        <a:spcBef>
          <a:spcPts val="800"/>
        </a:spcBef>
        <a:spcAft>
          <a:spcPct val="0"/>
        </a:spcAft>
        <a:defRPr sz="3200">
          <a:solidFill>
            <a:srgbClr val="878787"/>
          </a:solidFill>
          <a:latin typeface="+mn-lt"/>
          <a:ea typeface="PingFang SC Regular" charset="0"/>
          <a:cs typeface="+mn-cs"/>
          <a:sym typeface="Calibri" pitchFamily="34" charset="0"/>
        </a:defRPr>
      </a:lvl1pPr>
      <a:lvl2pPr marL="417513" indent="36513" algn="ctr" rtl="0" eaLnBrk="0" fontAlgn="base" hangingPunct="0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PingFang SC Regular" charset="0"/>
          <a:cs typeface="+mn-cs"/>
          <a:sym typeface="Calibri" pitchFamily="34" charset="0"/>
        </a:defRPr>
      </a:lvl2pPr>
      <a:lvl3pPr marL="874713" indent="36513" algn="ctr" rtl="0" eaLnBrk="0" fontAlgn="base" hangingPunct="0">
        <a:spcBef>
          <a:spcPts val="600"/>
        </a:spcBef>
        <a:spcAft>
          <a:spcPct val="0"/>
        </a:spcAft>
        <a:defRPr sz="2400">
          <a:solidFill>
            <a:srgbClr val="878787"/>
          </a:solidFill>
          <a:latin typeface="+mn-lt"/>
          <a:ea typeface="PingFang SC Regular" charset="0"/>
          <a:cs typeface="+mn-cs"/>
          <a:sym typeface="Calibri" pitchFamily="34" charset="0"/>
        </a:defRPr>
      </a:lvl3pPr>
      <a:lvl4pPr marL="1331913" indent="36513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PingFang SC Regular" charset="0"/>
          <a:cs typeface="+mn-cs"/>
          <a:sym typeface="Calibri" pitchFamily="34" charset="0"/>
        </a:defRPr>
      </a:lvl4pPr>
      <a:lvl5pPr marL="1789113" indent="36513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PingFang SC Regular" charset="0"/>
          <a:cs typeface="+mn-cs"/>
          <a:sym typeface="Calibri" pitchFamily="34" charset="0"/>
        </a:defRPr>
      </a:lvl5pPr>
      <a:lvl6pPr marL="224762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cs typeface="+mn-cs"/>
          <a:sym typeface="Calibri" charset="0"/>
        </a:defRPr>
      </a:lvl6pPr>
      <a:lvl7pPr marL="2704763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cs typeface="+mn-cs"/>
          <a:sym typeface="Calibri" charset="0"/>
        </a:defRPr>
      </a:lvl7pPr>
      <a:lvl8pPr marL="3161905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cs typeface="+mn-cs"/>
          <a:sym typeface="Calibri" charset="0"/>
        </a:defRPr>
      </a:lvl8pPr>
      <a:lvl9pPr marL="3619049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cs typeface="+mn-cs"/>
          <a:sym typeface="Calibri" charset="0"/>
        </a:defRPr>
      </a:lvl9pPr>
    </p:bodyStyle>
    <p:otherStyle>
      <a:defPPr>
        <a:defRPr lang="ru-RU"/>
      </a:defPPr>
      <a:lvl1pPr marL="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2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buvep\Downloads\0caab6f306e7fdbcd3ed6a2e65ad7f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15" y="-10481"/>
            <a:ext cx="9176567" cy="515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23479"/>
            <a:ext cx="4374232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25" b="1" dirty="0">
                <a:solidFill>
                  <a:schemeClr val="bg1"/>
                </a:solidFill>
                <a:effectLst>
                  <a:glow rad="63500">
                    <a:prstClr val="white">
                      <a:alpha val="40000"/>
                    </a:prst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экономического развития</a:t>
            </a:r>
          </a:p>
          <a:p>
            <a:pPr lvl="0" algn="ctr"/>
            <a:r>
              <a:rPr lang="ru-RU" sz="1425" b="1" dirty="0">
                <a:solidFill>
                  <a:schemeClr val="bg1"/>
                </a:solidFill>
                <a:effectLst>
                  <a:glow rad="63500">
                    <a:prstClr val="white">
                      <a:alpha val="40000"/>
                    </a:prst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области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837"/>
            <a:ext cx="646113" cy="7683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6953" y="1491630"/>
            <a:ext cx="9150953" cy="2037096"/>
          </a:xfrm>
          <a:prstGeom prst="rect">
            <a:avLst/>
          </a:prstGeom>
          <a:solidFill>
            <a:schemeClr val="tx2">
              <a:alpha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endParaRPr lang="ru-RU" sz="600" b="1" spc="38" dirty="0">
              <a:ln w="11430"/>
              <a:solidFill>
                <a:schemeClr val="tx2">
                  <a:lumMod val="75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>
                <a:latin typeface="Tahoma" pitchFamily="34" charset="0"/>
                <a:cs typeface="Tahoma" pitchFamily="34" charset="0"/>
              </a:rPr>
              <a:t>Итоги реализации целевой модели 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«</a:t>
            </a:r>
            <a:r>
              <a:rPr lang="ru-RU" sz="2400" b="1" dirty="0">
                <a:latin typeface="Tahoma" pitchFamily="34" charset="0"/>
                <a:cs typeface="Tahoma" pitchFamily="34" charset="0"/>
              </a:rPr>
              <a:t>Осуществление контрольно-надзорной деятельности </a:t>
            </a:r>
            <a:endParaRPr lang="en-US" sz="24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в </a:t>
            </a:r>
            <a:r>
              <a:rPr lang="ru-RU" sz="2400" b="1" dirty="0">
                <a:latin typeface="Tahoma" pitchFamily="34" charset="0"/>
                <a:cs typeface="Tahoma" pitchFamily="34" charset="0"/>
              </a:rPr>
              <a:t>Новосибирской области» </a:t>
            </a:r>
            <a:endParaRPr lang="en-US" sz="24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за </a:t>
            </a:r>
            <a:r>
              <a:rPr lang="ru-RU" sz="2400" b="1" dirty="0">
                <a:latin typeface="Tahoma" pitchFamily="34" charset="0"/>
                <a:cs typeface="Tahoma" pitchFamily="34" charset="0"/>
              </a:rPr>
              <a:t>первое полугодие 2019 года</a:t>
            </a:r>
          </a:p>
          <a:p>
            <a:pPr algn="r">
              <a:lnSpc>
                <a:spcPct val="110000"/>
              </a:lnSpc>
            </a:pPr>
            <a:endParaRPr lang="ru-RU" sz="375" b="1" spc="38" dirty="0">
              <a:ln w="11430"/>
              <a:effectLst>
                <a:glow rad="1016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ru-RU" sz="1050" b="1" spc="38" dirty="0">
                <a:ln w="11430"/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ru-RU" sz="1013" b="1" spc="38" dirty="0">
              <a:ln w="11430"/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5879" y="4012581"/>
            <a:ext cx="3726413" cy="1049005"/>
          </a:xfrm>
          <a:prstGeom prst="rect">
            <a:avLst/>
          </a:prstGeom>
          <a:solidFill>
            <a:schemeClr val="tx2">
              <a:lumMod val="75000"/>
              <a:alpha val="78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ru-RU" sz="1600" b="1" spc="38" dirty="0">
                <a:ln w="1143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Решетников Лев Николаевич</a:t>
            </a:r>
            <a:r>
              <a:rPr lang="ru-RU" sz="1400" b="1" spc="38" dirty="0">
                <a:ln w="1143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</a:t>
            </a:r>
          </a:p>
          <a:p>
            <a:pPr>
              <a:spcAft>
                <a:spcPts val="0"/>
              </a:spcAft>
            </a:pPr>
            <a:r>
              <a:rPr lang="ru-RU" sz="1400" b="1" spc="38" dirty="0">
                <a:ln w="1143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исполняющий обязанности</a:t>
            </a:r>
          </a:p>
          <a:p>
            <a:pPr>
              <a:spcAft>
                <a:spcPts val="0"/>
              </a:spcAft>
            </a:pPr>
            <a:r>
              <a:rPr lang="ru-RU" sz="1400" b="1" spc="38" dirty="0">
                <a:ln w="1143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министра экономического развития Новосибирской области</a:t>
            </a:r>
            <a:endParaRPr lang="ru-RU" sz="1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1752" y="123479"/>
            <a:ext cx="22322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Реформа </a:t>
            </a:r>
          </a:p>
          <a:p>
            <a:pPr algn="ctr"/>
            <a:r>
              <a:rPr lang="ru-RU" sz="1100" b="1" i="1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к</a:t>
            </a:r>
            <a:r>
              <a:rPr lang="ru-RU" sz="1100" b="1" i="1" dirty="0" err="1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онтрольно</a:t>
            </a:r>
            <a:r>
              <a:rPr lang="ru-RU" sz="11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-надзорной </a:t>
            </a:r>
          </a:p>
          <a:p>
            <a:pPr algn="ctr"/>
            <a:r>
              <a:rPr lang="ru-RU" sz="11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деятельности</a:t>
            </a:r>
            <a:endParaRPr lang="ru-RU" sz="1100" b="1" i="1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26176"/>
              </p:ext>
            </p:extLst>
          </p:nvPr>
        </p:nvGraphicFramePr>
        <p:xfrm>
          <a:off x="536575" y="929978"/>
          <a:ext cx="8355904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4046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360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Причины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2.3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Проведение ежеквартальных публичных мероприятий по обсуждению результатов правоприменительной практики по видам государственного контроля (надзора), </a:t>
                      </a: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в том числе совместно с др. ОИОГВ и ТО ФОИВ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80%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35,5%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200" dirty="0" smtClean="0"/>
                    </a:p>
                    <a:p>
                      <a:pPr algn="just"/>
                      <a:endParaRPr lang="ru-RU" sz="1200" dirty="0" smtClean="0"/>
                    </a:p>
                    <a:p>
                      <a:pPr algn="just"/>
                      <a:r>
                        <a:rPr lang="ru-RU" sz="1200" dirty="0" smtClean="0"/>
                        <a:t>Публичные</a:t>
                      </a:r>
                      <a:r>
                        <a:rPr lang="ru-RU" sz="1200" baseline="0" dirty="0" smtClean="0"/>
                        <a:t> мероприятия</a:t>
                      </a:r>
                      <a:endParaRPr lang="ru-RU" sz="1200" dirty="0" smtClean="0"/>
                    </a:p>
                    <a:p>
                      <a:pPr algn="just"/>
                      <a:r>
                        <a:rPr lang="ru-RU" sz="1200" dirty="0" smtClean="0"/>
                        <a:t>не проведены (либо</a:t>
                      </a:r>
                      <a:r>
                        <a:rPr lang="ru-RU" sz="1200" baseline="0" dirty="0" smtClean="0"/>
                        <a:t> информация о них не размещена на сайте</a:t>
                      </a:r>
                      <a:r>
                        <a:rPr lang="ru-RU" sz="1200" dirty="0" smtClean="0"/>
                        <a:t>) по 18 видам контроля (надзора)</a:t>
                      </a:r>
                      <a:endParaRPr lang="ru-RU" sz="12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Всем ОИОГВ проводить публичные мероприятия ежеквартально в соответствии со Стандартом, в том числе совместно с другими ОИОГВ и ТО ФОИВ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52115"/>
          </a:xfrm>
        </p:spPr>
        <p:txBody>
          <a:bodyPr/>
          <a:lstStyle/>
          <a:p>
            <a:r>
              <a:rPr lang="ru-RU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Причины неисполнения показателя 2.3</a:t>
            </a:r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519281"/>
              </p:ext>
            </p:extLst>
          </p:nvPr>
        </p:nvGraphicFramePr>
        <p:xfrm>
          <a:off x="179512" y="771550"/>
          <a:ext cx="8784976" cy="423972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7849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6368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Ежеквартальные публичные мероприятия в первом полугодии 2019 году не проводились :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40775">
                <a:tc>
                  <a:txBody>
                    <a:bodyPr/>
                    <a:lstStyle/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в области технического состояния самоходных машин и других видов техники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</a:t>
                      </a:r>
                      <a:r>
                        <a:rPr kumimoji="0" lang="ru-RU" sz="105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гостехнадзора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строительный надзор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</a:t>
                      </a:r>
                      <a:r>
                        <a:rPr kumimoji="0" lang="ru-RU" sz="105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госстройнадзора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3) экологический надзор в области охраны и использования особо охраняемых природных территорий регионального значения</a:t>
                      </a: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4) экологический надзор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                                                                                     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5) контроль (надзор) за деятельностью жилищно-строительного кооператива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(Минстрой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6) контроль (надзор) в области долевого строительства многоквартирных домов и иных объектов недвижимости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(Минстрой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7) охотничий надзор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8) надзор в области охраны, воспроизводства и использования объектов животного мира и среды их обитания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9) лесной надзор (лесная охрана)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10) пожарный надзор в лесах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11) контроль за состоянием государственной части Музейного фонда Российской Федерации </a:t>
                      </a:r>
                      <a:r>
                        <a:rPr kumimoji="0" lang="ru-RU" sz="105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(Минкультуры НСО)</a:t>
                      </a: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12)</a:t>
                      </a:r>
                      <a:r>
                        <a:rPr lang="ru-RU" sz="1050" dirty="0" smtClean="0">
                          <a:effectLst/>
                        </a:rPr>
                        <a:t> </a:t>
                      </a:r>
                      <a:r>
                        <a:rPr kumimoji="0" lang="ru-RU" sz="105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в области племенного животноводства на территории Новосибирской области </a:t>
                      </a:r>
                      <a:r>
                        <a:rPr kumimoji="0" lang="ru-RU" sz="1050" b="1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(Минсельхоз НСО)</a:t>
                      </a:r>
                      <a:r>
                        <a:rPr kumimoji="0" lang="ru-RU" sz="1050" b="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  <a:endParaRPr kumimoji="0" lang="ru-RU" sz="1050" u="none" strike="noStrike" kern="1200" cap="none" spc="0" normalizeH="0" baseline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13)</a:t>
                      </a:r>
                      <a:r>
                        <a:rPr lang="ru-RU" sz="1050" baseline="0" dirty="0" smtClean="0">
                          <a:effectLst/>
                        </a:rPr>
                        <a:t> </a:t>
                      </a:r>
                      <a:r>
                        <a:rPr lang="ru-RU" sz="1050" dirty="0" smtClean="0">
                          <a:effectLst/>
                        </a:rPr>
                        <a:t>надзор за состоянием, содержанием, сохранением, использованием, популяризацией и государственной охраной объектов культурного наследия регионального значения </a:t>
                      </a:r>
                      <a:r>
                        <a:rPr lang="ru-RU" sz="1050" b="1" i="0" dirty="0" smtClean="0">
                          <a:effectLst/>
                        </a:rPr>
                        <a:t>(Инспекция</a:t>
                      </a:r>
                      <a:r>
                        <a:rPr lang="ru-RU" sz="1050" b="1" i="0" baseline="0" dirty="0" smtClean="0">
                          <a:effectLst/>
                        </a:rPr>
                        <a:t> по охране объектов </a:t>
                      </a:r>
                      <a:r>
                        <a:rPr lang="ru-RU" sz="1050" b="1" i="0" dirty="0" smtClean="0">
                          <a:effectLst/>
                        </a:rPr>
                        <a:t>КН НСО)</a:t>
                      </a:r>
                      <a:r>
                        <a:rPr lang="ru-RU" sz="1050" dirty="0" smtClean="0">
                          <a:effectLst/>
                        </a:rPr>
                        <a:t>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14)</a:t>
                      </a:r>
                      <a:r>
                        <a:rPr lang="ru-RU" sz="1050" baseline="0" dirty="0" smtClean="0">
                          <a:effectLst/>
                        </a:rPr>
                        <a:t> </a:t>
                      </a:r>
                      <a:r>
                        <a:rPr lang="ru-RU" sz="1050" dirty="0" smtClean="0">
                          <a:effectLst/>
                        </a:rPr>
                        <a:t>контроль (надзор) за соблюдением требований о принятии программ в области энергосбережения и повышения энергетической эффективности </a:t>
                      </a:r>
                      <a:r>
                        <a:rPr lang="ru-RU" sz="1050" b="1" dirty="0" smtClean="0">
                          <a:effectLst/>
                        </a:rPr>
                        <a:t>(Департамент</a:t>
                      </a:r>
                      <a:r>
                        <a:rPr lang="ru-RU" sz="1050" b="1" baseline="0" dirty="0" smtClean="0">
                          <a:effectLst/>
                        </a:rPr>
                        <a:t> по  тарифам НСО</a:t>
                      </a:r>
                      <a:r>
                        <a:rPr lang="ru-RU" sz="1050" b="1" dirty="0" smtClean="0">
                          <a:effectLst/>
                        </a:rPr>
                        <a:t>)</a:t>
                      </a:r>
                      <a:r>
                        <a:rPr lang="ru-RU" sz="1050" dirty="0" smtClean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15)</a:t>
                      </a:r>
                      <a:r>
                        <a:rPr lang="ru-RU" sz="1050" baseline="0" dirty="0" smtClean="0">
                          <a:effectLst/>
                        </a:rPr>
                        <a:t> </a:t>
                      </a:r>
                      <a:r>
                        <a:rPr lang="ru-RU" sz="1050" dirty="0" smtClean="0">
                          <a:effectLst/>
                        </a:rPr>
                        <a:t>контроль (надзор) в области регулируемых государством цен (тарифов, платы, ставок, надбавок) </a:t>
                      </a:r>
                      <a:r>
                        <a:rPr lang="ru-RU" sz="1050" b="1" dirty="0" smtClean="0">
                          <a:effectLst/>
                        </a:rPr>
                        <a:t>(Департамент</a:t>
                      </a:r>
                      <a:r>
                        <a:rPr lang="ru-RU" sz="1050" b="1" baseline="0" dirty="0" smtClean="0">
                          <a:effectLst/>
                        </a:rPr>
                        <a:t> по  тарифам НСО</a:t>
                      </a:r>
                      <a:r>
                        <a:rPr lang="ru-RU" sz="1050" b="1" dirty="0" smtClean="0">
                          <a:effectLst/>
                        </a:rPr>
                        <a:t>)</a:t>
                      </a:r>
                      <a:r>
                        <a:rPr lang="ru-RU" sz="1050" dirty="0" smtClean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16)</a:t>
                      </a:r>
                      <a:r>
                        <a:rPr lang="ru-RU" sz="1050" baseline="0" dirty="0" smtClean="0">
                          <a:effectLst/>
                        </a:rPr>
                        <a:t> </a:t>
                      </a:r>
                      <a:r>
                        <a:rPr lang="ru-RU" sz="1050" dirty="0" smtClean="0">
                          <a:effectLst/>
                        </a:rPr>
                        <a:t>контроль (надзор) в области розничной продажи алкогольной и спиртосодержащей продукции на территории Новосибирской области</a:t>
                      </a:r>
                      <a:r>
                        <a:rPr lang="ru-RU" sz="1050" b="1" dirty="0" smtClean="0">
                          <a:effectLst/>
                        </a:rPr>
                        <a:t> (Минпромторг НСО)</a:t>
                      </a:r>
                      <a:r>
                        <a:rPr lang="ru-RU" sz="1050" dirty="0" smtClean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17) лицензионный контроль за заготовкой, хранением, переработкой и реализацией лома черных металлов, цветных металлов</a:t>
                      </a:r>
                      <a:r>
                        <a:rPr lang="ru-RU" sz="1050" b="1" dirty="0" smtClean="0">
                          <a:effectLst/>
                        </a:rPr>
                        <a:t> (Минпромторг НСО)</a:t>
                      </a:r>
                      <a:r>
                        <a:rPr lang="ru-RU" sz="1050" dirty="0" smtClean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</a:tabLst>
                      </a:pPr>
                      <a:r>
                        <a:rPr lang="ru-RU" sz="1050" dirty="0" smtClean="0">
                          <a:effectLst/>
                        </a:rPr>
                        <a:t>18)</a:t>
                      </a:r>
                      <a:r>
                        <a:rPr lang="ru-RU" sz="1050" baseline="0" dirty="0" smtClean="0">
                          <a:effectLst/>
                        </a:rPr>
                        <a:t> </a:t>
                      </a:r>
                      <a:r>
                        <a:rPr lang="ru-RU" sz="1050" dirty="0" smtClean="0">
                          <a:effectLst/>
                        </a:rPr>
                        <a:t>надзор в области защиты населения и территорий от чрезвычайных ситуаций регионального, межмуниципального и муниципального характера в Новосибирской области </a:t>
                      </a:r>
                      <a:r>
                        <a:rPr lang="ru-RU" sz="1050" b="1" dirty="0" smtClean="0">
                          <a:effectLst/>
                        </a:rPr>
                        <a:t>(Министерство </a:t>
                      </a:r>
                      <a:r>
                        <a:rPr lang="ru-RU" sz="1050" b="1" dirty="0" err="1" smtClean="0">
                          <a:effectLst/>
                        </a:rPr>
                        <a:t>ЖКХиЭ</a:t>
                      </a:r>
                      <a:r>
                        <a:rPr lang="ru-RU" sz="1050" b="1" dirty="0" smtClean="0">
                          <a:effectLst/>
                        </a:rPr>
                        <a:t> НСО)</a:t>
                      </a:r>
                      <a:r>
                        <a:rPr lang="ru-RU" sz="1050" dirty="0" smtClean="0">
                          <a:effectLst/>
                        </a:rPr>
                        <a:t>.</a:t>
                      </a:r>
                    </a:p>
                    <a:p>
                      <a:endParaRPr lang="ru-RU" sz="1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0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445386"/>
              </p:ext>
            </p:extLst>
          </p:nvPr>
        </p:nvGraphicFramePr>
        <p:xfrm>
          <a:off x="536575" y="915565"/>
          <a:ext cx="8280917" cy="402445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24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99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63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77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3512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8930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28236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8635"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2.4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kern="1200" dirty="0" smtClean="0">
                        <a:effectLst/>
                      </a:endParaRPr>
                    </a:p>
                    <a:p>
                      <a:pPr algn="ctr"/>
                      <a:endParaRPr lang="ru-RU" sz="115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150" kern="1200" dirty="0" smtClean="0">
                          <a:effectLst/>
                        </a:rPr>
                        <a:t>Разработка и поддержание в актуальном состоянии: руководств по соблюдению обязательных требований; обобщенных практик осуществления государственного контроля</a:t>
                      </a:r>
                      <a:endParaRPr lang="ru-RU" sz="115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50%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93,3%</a:t>
                      </a:r>
                      <a:endParaRPr lang="ru-RU" sz="115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-</a:t>
                      </a:r>
                    </a:p>
                    <a:p>
                      <a:pPr marL="0" indent="0" algn="ctr">
                        <a:buNone/>
                      </a:pPr>
                      <a:endParaRPr lang="ru-RU" sz="1150" baseline="0" dirty="0" smtClean="0"/>
                    </a:p>
                    <a:p>
                      <a:pPr marL="0" indent="0" algn="just">
                        <a:buNone/>
                      </a:pPr>
                      <a:endParaRPr lang="ru-RU" sz="1150" baseline="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Разместить руководства по соблюдению обязательных требований на официальных сайтах по 4 видам контроля (надзора) в срок до 31.10.2019;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Актуализировать руководства по соблюдению обязательных требований по мере необходимости;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Провести работу по приведению руководств в соответствие с Методическими рекомендациями в срок до 31.10.2019.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5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52115"/>
          </a:xfrm>
        </p:spPr>
        <p:txBody>
          <a:bodyPr/>
          <a:lstStyle/>
          <a:p>
            <a:r>
              <a:rPr lang="ru-RU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Информация по показателю 2.4</a:t>
            </a:r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0069345"/>
              </p:ext>
            </p:extLst>
          </p:nvPr>
        </p:nvGraphicFramePr>
        <p:xfrm>
          <a:off x="683568" y="915566"/>
          <a:ext cx="7920880" cy="387616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9208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 утверждены (не размещены на сайте) </a:t>
                      </a:r>
                    </a:p>
                    <a:p>
                      <a:pPr algn="ctr"/>
                      <a:r>
                        <a:rPr lang="ru-RU" sz="1600" dirty="0" smtClean="0"/>
                        <a:t> руководства по</a:t>
                      </a:r>
                      <a:r>
                        <a:rPr lang="ru-RU" sz="1600" baseline="0" dirty="0" smtClean="0"/>
                        <a:t> соблюдению обязательных требований</a:t>
                      </a:r>
                      <a:r>
                        <a:rPr lang="ru-RU" sz="1600" dirty="0" smtClean="0"/>
                        <a:t>: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53243"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j-lt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1) 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надзор в области технического состояния самоходных машин и других видов техники 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(Инспекция </a:t>
                      </a:r>
                      <a:r>
                        <a:rPr kumimoji="0" lang="ru-RU" sz="14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гостехнадзора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 НСО)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j-lt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2) контроль за состоянием государственной части Музейного фонда Российской Федерации 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(Минкультуры НСО)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j-lt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3) надзор за состоянием, содержанием, сохранением, использованием, популяризацией и государственной охраной объектов культурного наследия регионального значения 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(Инспекция по охране объектов КН НСО)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;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endParaRPr kumimoji="0" lang="ru-RU" sz="1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j-lt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4) надзор в области племенного животноводства на территории Новосибирской области 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(Минсельхоз НСО)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.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endParaRPr kumimoji="0" lang="ru-RU" sz="10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j-lt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endParaRPr kumimoji="0" lang="ru-RU" sz="10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7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948106"/>
              </p:ext>
            </p:extLst>
          </p:nvPr>
        </p:nvGraphicFramePr>
        <p:xfrm>
          <a:off x="536575" y="929978"/>
          <a:ext cx="8355904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0425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Причина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3.1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Составление плана проверок по видам контроля (надзора), в отношении которых применяется</a:t>
                      </a:r>
                      <a:r>
                        <a:rPr lang="ru-RU" sz="1200" kern="1200" baseline="0" dirty="0" smtClean="0">
                          <a:effectLst/>
                        </a:rPr>
                        <a:t> риск-ориентированный подход</a:t>
                      </a:r>
                      <a:r>
                        <a:rPr lang="ru-RU" sz="1200" kern="1200" dirty="0" smtClean="0">
                          <a:effectLst/>
                        </a:rPr>
                        <a:t>,</a:t>
                      </a: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 либо отмена плановых проверок, </a:t>
                      </a: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либо отмена вида регионального государственного контроля (надзора)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30%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Данные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будут представлены 05.11.2019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just">
                        <a:buNone/>
                      </a:pPr>
                      <a:r>
                        <a:rPr lang="ru-RU" sz="1200" dirty="0" smtClean="0"/>
                        <a:t>В процессе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согласования с органами</a:t>
                      </a:r>
                      <a:r>
                        <a:rPr lang="ru-RU" sz="1200" baseline="0" dirty="0" smtClean="0"/>
                        <a:t> прокуратуры</a:t>
                      </a: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Согласовать с прокуратурой НСО  планы проведения плановых проверок с учетом риск-ориентированного подхода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(за исключением Инспекции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госстройнадзора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НСО) в срок до 01.11.2019</a:t>
                      </a: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8533"/>
              </p:ext>
            </p:extLst>
          </p:nvPr>
        </p:nvGraphicFramePr>
        <p:xfrm>
          <a:off x="536575" y="929978"/>
          <a:ext cx="8355904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0425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4.1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Утверждение </a:t>
                      </a: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Порядка оценки результативности и эффективности КНД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Наличие Порядка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Порядок утвержден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r>
                        <a:rPr lang="ru-RU" sz="1200" dirty="0" smtClean="0"/>
                        <a:t>-</a:t>
                      </a:r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Актуализировать  Порядок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при необходимости</a:t>
                      </a:r>
                      <a:endParaRPr lang="ru-RU" sz="120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8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649214"/>
              </p:ext>
            </p:extLst>
          </p:nvPr>
        </p:nvGraphicFramePr>
        <p:xfrm>
          <a:off x="536574" y="929978"/>
          <a:ext cx="8427913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87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30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41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94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921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202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4.2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Утверждение ключевых показателей результативности КНД, относящихся к группе «А»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30%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r>
                        <a:rPr lang="ru-RU" sz="1200" dirty="0" smtClean="0"/>
                        <a:t>-</a:t>
                      </a:r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Актуализировать ключевые показатели результативности КНД и их целевые значения при необходимости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*после внесения изменений в распоряжение Правительства РФ от 17.05.2016 № 934-р ключевые показатели результативности КНД необходимо будет утверждать постановлением Правительства НСО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184909"/>
              </p:ext>
            </p:extLst>
          </p:nvPr>
        </p:nvGraphicFramePr>
        <p:xfrm>
          <a:off x="536575" y="929978"/>
          <a:ext cx="8355904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202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4.3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Утверждены паспорта ключевых показателей результативности КНД, относящихся к группе «А», содержащие методики расчета причиненного ущерба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54,5%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r>
                        <a:rPr lang="ru-RU" sz="1200" dirty="0" smtClean="0"/>
                        <a:t>-</a:t>
                      </a:r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Утвердить  паспорта ключевых показателей результативности КНД в срок до 31.10.2019</a:t>
                      </a:r>
                      <a:endParaRPr lang="ru-RU" sz="120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41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52115"/>
          </a:xfrm>
        </p:spPr>
        <p:txBody>
          <a:bodyPr/>
          <a:lstStyle/>
          <a:p>
            <a:r>
              <a:rPr lang="ru-RU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Информация по показателю 4.3</a:t>
            </a:r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815977"/>
              </p:ext>
            </p:extLst>
          </p:nvPr>
        </p:nvGraphicFramePr>
        <p:xfrm>
          <a:off x="395536" y="843559"/>
          <a:ext cx="8280920" cy="41347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80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332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Не утверждены паспорта ключевых показателей результативности КНД:</a:t>
                      </a:r>
                      <a:endParaRPr lang="ru-RU" sz="1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53096">
                <a:tc>
                  <a:txBody>
                    <a:bodyPr/>
                    <a:lstStyle/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за состоянием, содержанием, сохранением, использованием, популяризацией и государственной охраной объектов культурного наследия регионального значения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по охране объектов КН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экологический надзор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за обеспечением сохранности автомобильных дорог регионального и межмуниципального значения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(Минтранс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контроль в области розничной продажи алкогольной и спиртосодержащей продукции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(Минпромторг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в области технического состояния самоходных машин и других видов техники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</a:t>
                      </a:r>
                      <a:r>
                        <a:rPr kumimoji="0" lang="ru-RU" sz="13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гостехнадзора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экологический надзор в области охраны и использования особо охраняемых природных территорий регионального значения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контроль за состоянием государственной части Музейного фонда Российской Федерации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(Минкультуры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в области племенного животноводства 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(Минсельхоз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надзор за деятельностью жилищно-строительного кооператива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(Минстрой НСО)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контроль за соблюдением юридическими лицами и индивидуальными предпринимателями, осуществляющими деятельность по оказанию услуг по перевозке пассажиров и багажа легковым такси, требований, предусмотренных Федеральным законом № 69-ФЗ, а также правилами перевозок пассажиров и багажа легковым такси </a:t>
                      </a: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(Минтранс НСО)</a:t>
                      </a:r>
                      <a:r>
                        <a:rPr kumimoji="0" lang="ru-RU" sz="13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ru-RU" sz="13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97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964167"/>
              </p:ext>
            </p:extLst>
          </p:nvPr>
        </p:nvGraphicFramePr>
        <p:xfrm>
          <a:off x="536575" y="929978"/>
          <a:ext cx="8355904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4046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360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5.1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Внедрение информационных решений (ресурсов), направленных на совершенствование КНД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30%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63,6%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r>
                        <a:rPr lang="ru-RU" sz="1200" dirty="0" smtClean="0"/>
                        <a:t>-</a:t>
                      </a:r>
                      <a:endParaRPr lang="ru-RU" sz="1200" i="1" dirty="0" smtClean="0"/>
                    </a:p>
                    <a:p>
                      <a:pPr marL="0" indent="0" algn="ctr">
                        <a:buNone/>
                      </a:pPr>
                      <a:endParaRPr lang="ru-RU" sz="1200" dirty="0" smtClean="0"/>
                    </a:p>
                    <a:p>
                      <a:pPr marL="0" indent="0" algn="ctr"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1. Продолжить внедрение и наполнение ТОР КНД, ведомственных систем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2. ОИОГВ, осуществляющим проверки по приоритетным видам регионального государственного контроля (надзора), с 01.10.2019 обеспечить передачу данных обо всех проверках в Единый реестр проверок с использованием ТОР КНД, либо ведомственных систем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8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1510"/>
            <a:ext cx="8435280" cy="648072"/>
          </a:xfrm>
        </p:spPr>
        <p:txBody>
          <a:bodyPr/>
          <a:lstStyle/>
          <a:p>
            <a:pPr lvl="0"/>
            <a:r>
              <a:rPr lang="en-US" sz="1800" b="1" dirty="0" smtClean="0">
                <a:latin typeface="Tahoma" pitchFamily="34" charset="0"/>
                <a:ea typeface="+mn-ea"/>
                <a:cs typeface="Tahoma" pitchFamily="34" charset="0"/>
              </a:rPr>
              <a:t/>
            </a:r>
            <a:br>
              <a:rPr lang="en-US" sz="1800" b="1" dirty="0" smtClean="0">
                <a:latin typeface="Tahoma" pitchFamily="34" charset="0"/>
                <a:ea typeface="+mn-ea"/>
                <a:cs typeface="Tahoma" pitchFamily="34" charset="0"/>
              </a:rPr>
            </a:br>
            <a:r>
              <a:rPr lang="ru-RU" sz="1600" b="1" dirty="0">
                <a:latin typeface="Tahoma" pitchFamily="34" charset="0"/>
                <a:ea typeface="+mn-ea"/>
                <a:cs typeface="Tahoma" pitchFamily="34" charset="0"/>
              </a:rPr>
              <a:t/>
            </a:r>
            <a:br>
              <a:rPr lang="ru-RU" sz="1600" b="1" dirty="0">
                <a:latin typeface="Tahoma" pitchFamily="34" charset="0"/>
                <a:ea typeface="+mn-ea"/>
                <a:cs typeface="Tahoma" pitchFamily="34" charset="0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87353679"/>
              </p:ext>
            </p:extLst>
          </p:nvPr>
        </p:nvGraphicFramePr>
        <p:xfrm>
          <a:off x="250825" y="411510"/>
          <a:ext cx="8713663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261938"/>
            <a:ext cx="571500" cy="67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46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52115"/>
          </a:xfrm>
        </p:spPr>
        <p:txBody>
          <a:bodyPr/>
          <a:lstStyle/>
          <a:p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0048345"/>
              </p:ext>
            </p:extLst>
          </p:nvPr>
        </p:nvGraphicFramePr>
        <p:xfrm>
          <a:off x="395536" y="267495"/>
          <a:ext cx="8280920" cy="479951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80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562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ОИОГВ, осуществляющие проверки по приоритетным видам регионального государственного контроля (надзора):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24891">
                <a:tc>
                  <a:txBody>
                    <a:bodyPr/>
                    <a:lstStyle/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экологический надзор;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строительный надзор;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ветеринарный надзор;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Лицензионный контроль за розничной продажей алкогольной продукции и розничной продажей алкогольной продукции при оказании услуг общественного питания (за исключением лицензионного контроля за производством, поставками, хранением и розничной продажей произведенной сельскохозяйственными товаропроизводителями винодельческой продукции);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Лицензионный контроль предпринимательской деятельности по управлению многоквартирными домами на территории Новосибирской области;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Государственный контроль (надзор) в области долевого строительства многоквартирных домов и (или) иных объектов недвижимости;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жилищный надзор на территории Новосибирской области;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надзор в области защиты населения и территорий от чрезвычайных ситуаций регионального, межмуниципального и муниципального характера в Новосибирской области;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надзор за обеспечением сохранности автомобильных дорог регионального и межмуниципального значения Новосибирской области;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контроль (надзор) в области регулируемых государством цен (тарифов);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Региональный государственный контроль за соблюдением предельного размера платы за проведение технического осмотра транспортных средств, установленного Правительством Новосибирской области в соответствии с Федеральным законом от 01.07.2011 № 170-ФЗ «О техническом осмотре транспортных средств и о внесении изменений в отдельные законодательные акты Российской Федерации».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</a:tabLst>
                        <a:defRPr/>
                      </a:pP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7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789039"/>
              </p:ext>
            </p:extLst>
          </p:nvPr>
        </p:nvGraphicFramePr>
        <p:xfrm>
          <a:off x="536575" y="929978"/>
          <a:ext cx="8427912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87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51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41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41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5419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335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6277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</a:t>
                      </a:r>
                      <a:r>
                        <a:rPr lang="ru-RU" sz="1050" kern="1200" baseline="0" dirty="0" smtClean="0">
                          <a:effectLst/>
                        </a:rPr>
                        <a:t>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32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6.1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Оценка влияния деятельности ТО ФОИВ, уполномоченных на осуществление федерального государственного контроля (надзора), на состояние инвестиционного климата в субъекте Российской Федерации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Наличие оценки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Оценка проведена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 smtClean="0"/>
                    </a:p>
                    <a:p>
                      <a:pPr algn="ctr"/>
                      <a:endParaRPr lang="ru-RU" sz="900" dirty="0" smtClean="0"/>
                    </a:p>
                    <a:p>
                      <a:pPr marL="0" indent="0" algn="just">
                        <a:buNone/>
                      </a:pPr>
                      <a:endParaRPr lang="ru-RU" sz="1200" dirty="0" smtClean="0"/>
                    </a:p>
                    <a:p>
                      <a:pPr marL="0" indent="0" algn="just">
                        <a:buNone/>
                      </a:pPr>
                      <a:r>
                        <a:rPr lang="ru-RU" sz="1200" dirty="0" smtClean="0"/>
                        <a:t>Данные об оценке за первое полугодие 2019 года будут представлены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Минэкономразвития России позже</a:t>
                      </a:r>
                    </a:p>
                    <a:p>
                      <a:pPr marL="0" indent="0" algn="ctr">
                        <a:buNone/>
                      </a:pPr>
                      <a:endParaRPr lang="ru-RU" sz="9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Уполномоченному по защите прав предпринимателей провести рабочее совещание с ТО ФОИВ по вопросу выработки мероприятий по снижению административной нагрузки на бизнес в срок до 30.11.2019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1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2"/>
          <p:cNvSpPr txBox="1">
            <a:spLocks/>
          </p:cNvSpPr>
          <p:nvPr/>
        </p:nvSpPr>
        <p:spPr>
          <a:xfrm>
            <a:off x="1980012" y="87475"/>
            <a:ext cx="6020990" cy="809885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685800" fontAlgn="auto">
              <a:spcAft>
                <a:spcPts val="0"/>
              </a:spcAft>
              <a:defRPr/>
            </a:pPr>
            <a:r>
              <a:rPr lang="ru-RU" sz="1500" b="1" dirty="0">
                <a:ln w="11430"/>
                <a:solidFill>
                  <a:prstClr val="black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/>
              </a:rPr>
              <a:t> </a:t>
            </a: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2094310" y="201776"/>
            <a:ext cx="5718050" cy="58777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1800" b="1" dirty="0">
              <a:ln w="11430"/>
              <a:solidFill>
                <a:prstClr val="black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97557"/>
            <a:ext cx="8640960" cy="202440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endParaRPr lang="ru-RU" sz="750" b="1" spc="38" dirty="0">
              <a:ln w="11430"/>
              <a:solidFill>
                <a:srgbClr val="1F497D">
                  <a:lumMod val="75000"/>
                </a:srgbClr>
              </a:solidFill>
              <a:effectLst>
                <a:glow rad="101600">
                  <a:prstClr val="white">
                    <a:alpha val="40000"/>
                  </a:prst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ИТОГОВЫЙ ПРОЦЕНТ ВНЕДРЕНИЯ ЦЕЛЕВОЙ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МОДЕЛИ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endParaRPr lang="ru-RU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ПОЛУГОДИЕ 2019 -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74,7 %</a:t>
            </a:r>
            <a:r>
              <a:rPr lang="ru-RU" sz="1050" b="1" spc="38" dirty="0">
                <a:ln w="11430"/>
                <a:solidFill>
                  <a:srgbClr val="1F497D">
                    <a:lumMod val="75000"/>
                  </a:srgbClr>
                </a:solidFill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1013" b="1" spc="38" dirty="0">
              <a:ln w="11430"/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24082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6" name="Прямоугольник 5"/>
          <p:cNvSpPr/>
          <p:nvPr/>
        </p:nvSpPr>
        <p:spPr>
          <a:xfrm>
            <a:off x="440826" y="2571750"/>
            <a:ext cx="8640960" cy="67864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ОЖИДАЕМАЯ ОЦЕНКА ЗА 2019 -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%</a:t>
            </a:r>
            <a:r>
              <a:rPr lang="ru-RU" sz="1050" b="1" spc="38" dirty="0">
                <a:ln w="11430"/>
                <a:solidFill>
                  <a:srgbClr val="1F497D">
                    <a:lumMod val="75000"/>
                  </a:srgbClr>
                </a:solidFill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1013" b="1" spc="38" dirty="0">
              <a:ln w="11430"/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794" y="3401971"/>
            <a:ext cx="8640960" cy="62106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ПЛАН НА 2020 -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100 %</a:t>
            </a:r>
            <a:r>
              <a:rPr lang="ru-RU" sz="1050" b="1" spc="38" dirty="0">
                <a:ln w="11430"/>
                <a:solidFill>
                  <a:srgbClr val="1F497D">
                    <a:lumMod val="75000"/>
                  </a:srgbClr>
                </a:solidFill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1013" b="1" spc="38" dirty="0">
              <a:ln w="11430"/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6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38100"/>
            <a:ext cx="91948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3"/>
          <p:cNvSpPr>
            <a:spLocks/>
          </p:cNvSpPr>
          <p:nvPr/>
        </p:nvSpPr>
        <p:spPr bwMode="auto">
          <a:xfrm>
            <a:off x="-4763" y="4506913"/>
            <a:ext cx="9104313" cy="3333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algn="ctr">
              <a:spcBef>
                <a:spcPts val="800"/>
              </a:spcBef>
              <a:defRPr sz="32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1pPr>
            <a:lvl2pPr marL="742950" indent="-285750" algn="ctr">
              <a:spcBef>
                <a:spcPts val="700"/>
              </a:spcBef>
              <a:defRPr sz="28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2pPr>
            <a:lvl3pPr marL="1143000" indent="-228600" algn="ctr">
              <a:spcBef>
                <a:spcPts val="600"/>
              </a:spcBef>
              <a:defRPr sz="24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3pPr>
            <a:lvl4pPr marL="1600200" indent="-228600" algn="ctr">
              <a:spcBef>
                <a:spcPts val="500"/>
              </a:spcBef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4pPr>
            <a:lvl5pPr marL="2057400" indent="-228600" algn="ctr">
              <a:spcBef>
                <a:spcPts val="500"/>
              </a:spcBef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5pPr>
            <a:lvl6pPr marL="25146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6pPr>
            <a:lvl7pPr marL="29718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7pPr>
            <a:lvl8pPr marL="34290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8pPr>
            <a:lvl9pPr marL="38862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PingFang SC Regular" charset="0"/>
                <a:cs typeface="PingFang SC Regular" charset="0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  <a:sym typeface="Tahoma ??????????" charset="0"/>
              </a:rPr>
              <a:t>СПАСИБО ЗА ВНИМАНИЕ!</a:t>
            </a:r>
          </a:p>
        </p:txBody>
      </p:sp>
      <p:pic>
        <p:nvPicPr>
          <p:cNvPr id="49155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3825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1938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907704" y="3064465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524661"/>
              </p:ext>
            </p:extLst>
          </p:nvPr>
        </p:nvGraphicFramePr>
        <p:xfrm>
          <a:off x="179512" y="123478"/>
          <a:ext cx="87849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897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916467"/>
              </p:ext>
            </p:extLst>
          </p:nvPr>
        </p:nvGraphicFramePr>
        <p:xfrm>
          <a:off x="536574" y="761206"/>
          <a:ext cx="8499921" cy="3946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4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09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32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204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1622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87966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(</a:t>
                      </a:r>
                      <a:r>
                        <a:rPr lang="en-US" sz="900" kern="1200" dirty="0" smtClean="0">
                          <a:effectLst/>
                        </a:rPr>
                        <a:t>I</a:t>
                      </a:r>
                      <a:r>
                        <a:rPr lang="en-US" sz="900" kern="1200" baseline="0" dirty="0" smtClean="0">
                          <a:effectLst/>
                        </a:rPr>
                        <a:t> </a:t>
                      </a:r>
                      <a:r>
                        <a:rPr lang="ru-RU" sz="900" kern="1200" baseline="0" dirty="0" smtClean="0">
                          <a:effectLst/>
                        </a:rPr>
                        <a:t>полугодие 2019</a:t>
                      </a:r>
                      <a:r>
                        <a:rPr lang="ru-RU" sz="900" kern="1200" dirty="0" smtClean="0">
                          <a:effectLst/>
                        </a:rPr>
                        <a:t>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Причина неисполнения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14508"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Ctr="1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Принятие Порядков осуществления регионального государственного контроля (надзора)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effectLst/>
                        </a:rPr>
                        <a:t>100%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90,9%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Отсутствие</a:t>
                      </a:r>
                      <a:r>
                        <a:rPr lang="ru-RU" sz="1200" baseline="0" dirty="0" smtClean="0">
                          <a:effectLst/>
                        </a:rPr>
                        <a:t> двух Порядков </a:t>
                      </a: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 следующим видам регионального контроля: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1) за деятельностью жилищно-строительного кооператива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</a:t>
                      </a: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Минстрой НСО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2)в области долевого строительства многоквартирных домов и иных объектов недвижимости (Минстрой НСО).</a:t>
                      </a:r>
                      <a:endParaRPr kumimoji="0" lang="en-US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Принять отсутствующие Порядки в срок до 01.10.2019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Своевременно актуализировать Порядки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3636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908828"/>
              </p:ext>
            </p:extLst>
          </p:nvPr>
        </p:nvGraphicFramePr>
        <p:xfrm>
          <a:off x="536575" y="929978"/>
          <a:ext cx="8211889" cy="391757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3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44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54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00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926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87966"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№</a:t>
                      </a:r>
                      <a:endParaRPr kumimoji="0" lang="ru-RU" sz="11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Причина неисполнения</a:t>
                      </a:r>
                      <a:endParaRPr lang="ru-RU" sz="1050" b="1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605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1.2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Принятие административных регламентов осуществления видов регионального государственного контроля (надзора)</a:t>
                      </a:r>
                      <a:endParaRPr kumimoji="0" lang="ru-RU" sz="120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Своевременно актуализировать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административные регламенты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5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707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81288"/>
              </p:ext>
            </p:extLst>
          </p:nvPr>
        </p:nvGraphicFramePr>
        <p:xfrm>
          <a:off x="536575" y="915566"/>
          <a:ext cx="8355905" cy="391757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159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654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57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723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446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83177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87966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Причина неисполнения</a:t>
                      </a:r>
                      <a:endParaRPr lang="ru-RU" sz="1050" b="1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6054"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1.3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150" kern="1200" dirty="0" smtClean="0">
                          <a:effectLst/>
                        </a:rPr>
                        <a:t>Принятие административных регламентов осуществления федерального государственного контроля (надзора), по переданным</a:t>
                      </a:r>
                      <a:r>
                        <a:rPr lang="ru-RU" sz="1150" kern="1200" baseline="0" dirty="0" smtClean="0">
                          <a:effectLst/>
                        </a:rPr>
                        <a:t> полномочиям</a:t>
                      </a:r>
                      <a:endParaRPr lang="ru-RU" sz="115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ru-RU" sz="1150" dirty="0" smtClean="0"/>
                        <a:t>100%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endParaRPr lang="ru-RU" sz="1150" dirty="0" smtClean="0"/>
                    </a:p>
                    <a:p>
                      <a:pPr algn="ctr"/>
                      <a:r>
                        <a:rPr lang="en-US" sz="1150" dirty="0" smtClean="0"/>
                        <a:t>77</a:t>
                      </a:r>
                      <a:r>
                        <a:rPr lang="ru-RU" sz="1150" dirty="0" smtClean="0"/>
                        <a:t>,8%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150" dirty="0" smtClean="0"/>
                    </a:p>
                    <a:p>
                      <a:pPr algn="just"/>
                      <a:r>
                        <a:rPr lang="ru-RU" sz="1150" dirty="0" smtClean="0"/>
                        <a:t>Отсутствуют</a:t>
                      </a:r>
                      <a:r>
                        <a:rPr lang="ru-RU" sz="1150" baseline="0" dirty="0" smtClean="0"/>
                        <a:t> административные регламенты по 2 видам надзора</a:t>
                      </a:r>
                      <a:r>
                        <a:rPr lang="en-US" sz="1150" baseline="0" dirty="0" smtClean="0"/>
                        <a:t> </a:t>
                      </a:r>
                      <a:r>
                        <a:rPr lang="ru-RU" sz="1150" baseline="0" dirty="0" smtClean="0"/>
                        <a:t>по переданным полномочиям:</a:t>
                      </a:r>
                    </a:p>
                    <a:p>
                      <a:pPr algn="just"/>
                      <a:endParaRPr lang="ru-RU" sz="1150" baseline="0" dirty="0" smtClean="0"/>
                    </a:p>
                    <a:p>
                      <a:pPr marL="228600" indent="-228600" algn="just">
                        <a:buAutoNum type="arabicParenR"/>
                      </a:pPr>
                      <a:r>
                        <a:rPr lang="ru-RU" sz="11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надзор в области охраны объектов культурного </a:t>
                      </a:r>
                      <a:r>
                        <a:rPr lang="ru-RU" sz="11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наследия (Инспекция по охране объектов КН НСО);</a:t>
                      </a:r>
                    </a:p>
                    <a:p>
                      <a:pPr marL="228600" indent="-228600" algn="just">
                        <a:buAutoNum type="arabicParenR"/>
                      </a:pPr>
                      <a:endParaRPr lang="ru-RU" sz="115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 algn="just">
                        <a:buAutoNum type="arabicParenR"/>
                      </a:pPr>
                      <a:r>
                        <a:rPr lang="ru-RU" sz="11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надзор в области охраны, воспроизводства и использования объектов животного мира и среды их обитания (Минприроды НСО)</a:t>
                      </a:r>
                    </a:p>
                    <a:p>
                      <a:pPr marL="0" indent="0" algn="just">
                        <a:buNone/>
                      </a:pPr>
                      <a:endParaRPr lang="ru-RU" sz="115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Разработать и принять отсутствующие административные регламенты в срок до 31.12.2019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5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Своевременно актуализировать административные регламенты</a:t>
                      </a:r>
                      <a:endParaRPr lang="ru-RU" sz="115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ru-RU" sz="115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571114"/>
              </p:ext>
            </p:extLst>
          </p:nvPr>
        </p:nvGraphicFramePr>
        <p:xfrm>
          <a:off x="395536" y="915566"/>
          <a:ext cx="8499921" cy="404566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61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15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03890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Причина неисполнения</a:t>
                      </a:r>
                      <a:endParaRPr lang="ru-RU" sz="1050" b="1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14146"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2.1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kern="1200" dirty="0" smtClean="0">
                        <a:effectLst/>
                      </a:endParaRPr>
                    </a:p>
                    <a:p>
                      <a:pPr algn="ctr"/>
                      <a:endParaRPr lang="ru-RU" sz="1100" kern="1200" dirty="0" smtClean="0">
                        <a:effectLst/>
                      </a:endParaRPr>
                    </a:p>
                    <a:p>
                      <a:pPr algn="ctr"/>
                      <a:endParaRPr lang="ru-RU" sz="11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100" kern="1200" dirty="0" smtClean="0">
                          <a:effectLst/>
                        </a:rPr>
                        <a:t>Выполнение программы профилактики нарушений обязательных требований и формирование сведений об итогах ее реализации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100%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68,3%</a:t>
                      </a:r>
                      <a:endParaRPr lang="ru-RU" sz="11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marL="180975" indent="-180975" algn="just">
                        <a:buAutoNum type="arabicPeriod"/>
                      </a:pPr>
                      <a:r>
                        <a:rPr lang="ru-RU" sz="1100" dirty="0" smtClean="0"/>
                        <a:t>Отсутствуют</a:t>
                      </a:r>
                      <a:r>
                        <a:rPr lang="ru-RU" sz="1100" baseline="0" dirty="0" smtClean="0"/>
                        <a:t>  (либо не размещены) программы профилактики на 2019 год по 9 видам контроля (надзора);</a:t>
                      </a:r>
                    </a:p>
                    <a:p>
                      <a:pPr marL="228600" indent="-228600" algn="just">
                        <a:buAutoNum type="arabicPeriod"/>
                      </a:pPr>
                      <a:endParaRPr lang="ru-RU" sz="1100" baseline="0" dirty="0" smtClean="0"/>
                    </a:p>
                    <a:p>
                      <a:pPr marL="180975" marR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100" baseline="0" dirty="0" smtClean="0"/>
                        <a:t>Отсутствуют (либо не размещены) отчеты о выполнении программ профилактики за 2018 год по 10 видам контроля (надзора)</a:t>
                      </a:r>
                    </a:p>
                    <a:p>
                      <a:pPr marL="228600" indent="-228600" algn="just">
                        <a:buAutoNum type="arabicPeriod"/>
                      </a:pPr>
                      <a:endParaRPr lang="ru-RU" sz="1100" baseline="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Провести самооценку уровня зрелости ведомственной системы профилактики в соответствии со Стандартом комплексной профилактики и разработать план мероприятий по ее повышению в срок до 30.11.2019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Утвердить программы профилактики на 2020 г. и разместить на официальном сайте в срок не позднее 20.12.2019  (далее ежегодно)</a:t>
                      </a:r>
                    </a:p>
                    <a:p>
                      <a:pPr marL="228600" marR="0" lvl="0" indent="-22860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Разместить отчеты о выполнении программ профилактики за 2019 г. в срок не позднее 01.03.2020 (далее ежегодно)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652115"/>
          </a:xfrm>
        </p:spPr>
        <p:txBody>
          <a:bodyPr/>
          <a:lstStyle/>
          <a:p>
            <a:r>
              <a:rPr lang="ru-RU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Причины неисполнения показателя 2.1</a:t>
            </a:r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002673"/>
              </p:ext>
            </p:extLst>
          </p:nvPr>
        </p:nvGraphicFramePr>
        <p:xfrm>
          <a:off x="323528" y="771550"/>
          <a:ext cx="8568952" cy="424847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746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43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Отсутствуют (либо не размещены)</a:t>
                      </a:r>
                    </a:p>
                    <a:p>
                      <a:pPr algn="ctr"/>
                      <a:r>
                        <a:rPr lang="ru-RU" sz="1200" dirty="0" smtClean="0"/>
                        <a:t>программы профилактики на 2019 год</a:t>
                      </a:r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/>
                        <a:t>Отсутствуют (либо не размещены) </a:t>
                      </a:r>
                    </a:p>
                    <a:p>
                      <a:pPr algn="ctr"/>
                      <a:r>
                        <a:rPr lang="ru-RU" sz="1200" kern="1200" dirty="0" smtClean="0"/>
                        <a:t>отчеты о выполнении программ профилактики за 2018 год</a:t>
                      </a:r>
                      <a:endParaRPr lang="ru-RU" sz="12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91272"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1) надзор в области технического состояния самоходных машин и других видов техники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</a:t>
                      </a:r>
                      <a:r>
                        <a:rPr kumimoji="0" lang="ru-RU" sz="12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гостехнадзора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2) экологический надзор в области охраны и использования особо охраняемых природных территорий регионального значения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3) экологический надзор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                                                                                     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4) контроль (надзор) за деятельностью жилищно-строительного кооператива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(Минстрой НСО</a:t>
                      </a:r>
                      <a:r>
                        <a:rPr kumimoji="0" lang="en-US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5) контроль (надзор) в области долевого строительства многоквартирных домов и иных объектов недвижимости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(Минстрой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6) охотничий надзор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7) надзор в области охраны, воспроизводства и использования объектов животного мира и среды их обитания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8) лесной надзор (лесная охрана)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9) пожарный надзор в лесах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</a:p>
                    <a:p>
                      <a:endParaRPr lang="ru-RU" sz="2000" b="0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1) надзор в области технического состояния самоходных машин и других видов техники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(Инспекция </a:t>
                      </a:r>
                      <a:r>
                        <a:rPr kumimoji="0" lang="ru-RU" sz="12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гостехнадзора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2) экологический надзор в области охраны и использования особо охраняемых природных территорий регионального значения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3) экологический надзор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                                                                                       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4) контроль (надзор) за деятельностью жилищно-строительного кооператива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(Минстрой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5) контроль (надзор) в области долевого строительства многоквартирных домов и иных объектов недвижимости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(Минстрой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6) охотничий надзор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7) надзор в области охраны, воспроизводства и использования объектов животного мира и среды их обитания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8) лесной надзор (лесная охрана)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9) пожарный надзор в лесах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(Минприроды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;</a:t>
                      </a:r>
                    </a:p>
                    <a:p>
                      <a:pPr marL="0" marR="0" lvl="0" indent="0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10) контроль за состоянием государственной части Музейного фонда Российской Федерации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(Минкультуры НСО)</a:t>
                      </a:r>
                      <a:r>
                        <a:rPr kumimoji="0" lang="ru-RU" sz="12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75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so.ru/def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2090"/>
            <a:ext cx="5715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835696" y="871540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923373"/>
            <a:ext cx="4916265" cy="363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74228"/>
              </p:ext>
            </p:extLst>
          </p:nvPr>
        </p:nvGraphicFramePr>
        <p:xfrm>
          <a:off x="395536" y="928150"/>
          <a:ext cx="8499922" cy="41415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20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71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11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442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2325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49684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effectLst/>
                        </a:rPr>
                        <a:t>№</a:t>
                      </a:r>
                      <a:endParaRPr lang="ru-RU" sz="90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Показатель 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Целевое значение показателя</a:t>
                      </a:r>
                    </a:p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2019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Текущее значение показателя</a:t>
                      </a:r>
                    </a:p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полугодие 2019)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Причины неисполнения</a:t>
                      </a:r>
                      <a:endParaRPr lang="ru-RU" sz="1050" b="1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dirty="0" smtClean="0">
                          <a:effectLst/>
                        </a:rPr>
                        <a:t>Задачи</a:t>
                      </a:r>
                      <a:endParaRPr lang="ru-RU" sz="1050" b="1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40761"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2.2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kern="1200" dirty="0" smtClean="0">
                        <a:effectLst/>
                      </a:endParaRPr>
                    </a:p>
                    <a:p>
                      <a:pPr algn="ctr"/>
                      <a:endParaRPr lang="ru-RU" sz="1100" kern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100" kern="1200" dirty="0" smtClean="0">
                          <a:effectLst/>
                        </a:rPr>
                        <a:t>Обеспечение размещения на официальных</a:t>
                      </a:r>
                      <a:r>
                        <a:rPr lang="ru-RU" sz="1100" kern="1200" baseline="0" dirty="0" smtClean="0">
                          <a:effectLst/>
                        </a:rPr>
                        <a:t> сайтах</a:t>
                      </a:r>
                      <a:r>
                        <a:rPr lang="ru-RU" sz="1100" kern="1200" dirty="0" smtClean="0">
                          <a:effectLst/>
                        </a:rPr>
                        <a:t> и поддержания в актуальном состоянии Перечней НПА или их отдельных частей, содержащих обязательные требования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100%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87,1%</a:t>
                      </a:r>
                      <a:endParaRPr lang="ru-RU" sz="11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endParaRPr lang="ru-RU" sz="1000" dirty="0" smtClean="0"/>
                    </a:p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sz="1000" dirty="0" smtClean="0"/>
                        <a:t>1. На сайте</a:t>
                      </a:r>
                      <a:r>
                        <a:rPr lang="ru-RU" sz="1000" baseline="0" dirty="0" smtClean="0"/>
                        <a:t> Минприроды НСО отсутствует Перечень НПА  по 2 видам надзора:</a:t>
                      </a:r>
                    </a:p>
                    <a:p>
                      <a:pPr marL="228600" indent="-228600" algn="just">
                        <a:buFont typeface="+mj-lt"/>
                        <a:buAutoNum type="arabicParenR"/>
                      </a:pPr>
                      <a:r>
                        <a:rPr lang="ru-RU" sz="1000" dirty="0" smtClean="0"/>
                        <a:t>лесной надзор (лесная охрана);</a:t>
                      </a:r>
                    </a:p>
                    <a:p>
                      <a:pPr marL="228600" indent="-228600" algn="just">
                        <a:buFont typeface="+mj-lt"/>
                        <a:buAutoNum type="arabicParenR"/>
                      </a:pPr>
                      <a:r>
                        <a:rPr lang="ru-RU" sz="1000" dirty="0" smtClean="0"/>
                        <a:t>пожарный надзор в лесах.</a:t>
                      </a:r>
                    </a:p>
                    <a:p>
                      <a:pPr marL="171450" indent="-171450" algn="just">
                        <a:buFontTx/>
                        <a:buChar char="-"/>
                      </a:pPr>
                      <a:endParaRPr lang="ru-RU" sz="1000" dirty="0" smtClean="0"/>
                    </a:p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sz="1000" dirty="0" smtClean="0"/>
                        <a:t>2. Размещенные</a:t>
                      </a:r>
                      <a:r>
                        <a:rPr lang="ru-RU" sz="1000" baseline="0" dirty="0" smtClean="0"/>
                        <a:t> Перечни не</a:t>
                      </a:r>
                    </a:p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sz="1000" baseline="0" dirty="0" smtClean="0"/>
                        <a:t>соответствуют Методическим рекомендациям (отсутствуют документы, утверждающие Перечни, порядок их ведения и др.)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Разместить отсутствующие Перечни НПА в срок до 01.10.2019;</a:t>
                      </a:r>
                    </a:p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Привести Перечни НПА в соответствие с Методическими рекомендациями, постоянно поддерживать их в актуальном состоянии в срок до 31.10.2019;</a:t>
                      </a:r>
                    </a:p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ОИОГВ, осуществляющим государственный контроль (надзор), создать рабочие группы по реализации механизма «регуляторной гильотины» в срок до 31.10.2019;</a:t>
                      </a:r>
                    </a:p>
                    <a:p>
                      <a:pPr marL="180975" marR="0" lvl="0" indent="-180975" algn="just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Направить в Минэкономразвития НСО предложения по пересмотру (изменению, отмене) обязательных требований, оценка соблюдения которых является предметом государственного контроля (надзора), содержащихся в федеральных и региональных НПА в срок до 31.10.2019.</a:t>
                      </a:r>
                      <a:endParaRPr lang="ru-RU" sz="100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1246" y="261938"/>
            <a:ext cx="7037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Текущее исполнение Целевой модели в 2019 году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07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Титульный слайд">
  <a:themeElements>
    <a:clrScheme name="Default - Титульный слайд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Титульный слайд">
      <a:majorFont>
        <a:latin typeface="Calibri"/>
        <a:ea typeface=""/>
        <a:cs typeface="PingFang SC Regular"/>
      </a:majorFont>
      <a:minorFont>
        <a:latin typeface="Calibri"/>
        <a:ea typeface=""/>
        <a:cs typeface="PingFang SC Regula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cs typeface="PingFang SC Regular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cs typeface="PingFang SC Regular" charset="0"/>
            <a:sym typeface="Gill Sans" charset="0"/>
          </a:defRPr>
        </a:defPPr>
      </a:lstStyle>
    </a:lnDef>
  </a:objectDefaults>
  <a:extraClrSchemeLst>
    <a:extraClrScheme>
      <a:clrScheme name="Default - Титульный слайд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24557</TotalTime>
  <Words>2508</Words>
  <Application>Microsoft Office PowerPoint</Application>
  <PresentationFormat>Экран (16:9)</PresentationFormat>
  <Paragraphs>565</Paragraphs>
  <Slides>23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3_Default - Титульный слайд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Причины неисполнения показателя 2.1</vt:lpstr>
      <vt:lpstr>Презентация PowerPoint</vt:lpstr>
      <vt:lpstr>Презентация PowerPoint</vt:lpstr>
      <vt:lpstr>Причины неисполнения показателя 2.3</vt:lpstr>
      <vt:lpstr>Презентация PowerPoint</vt:lpstr>
      <vt:lpstr>Информация по показателю 2.4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по показателю 4.3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Лада</dc:creator>
  <cp:lastModifiedBy>Бурлуцкая Вера Петровна</cp:lastModifiedBy>
  <cp:revision>1942</cp:revision>
  <cp:lastPrinted>2019-09-09T04:16:27Z</cp:lastPrinted>
  <dcterms:created xsi:type="dcterms:W3CDTF">2009-04-22T03:24:40Z</dcterms:created>
  <dcterms:modified xsi:type="dcterms:W3CDTF">2019-09-09T10:14:43Z</dcterms:modified>
</cp:coreProperties>
</file>