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272" r:id="rId4"/>
    <p:sldId id="268" r:id="rId5"/>
    <p:sldId id="260" r:id="rId6"/>
    <p:sldId id="273" r:id="rId7"/>
    <p:sldId id="274" r:id="rId8"/>
    <p:sldId id="277" r:id="rId9"/>
    <p:sldId id="266" r:id="rId10"/>
    <p:sldId id="267" r:id="rId11"/>
    <p:sldId id="275" r:id="rId12"/>
    <p:sldId id="276" r:id="rId13"/>
    <p:sldId id="264" r:id="rId14"/>
    <p:sldId id="280" r:id="rId15"/>
    <p:sldId id="278" r:id="rId16"/>
    <p:sldId id="263" r:id="rId17"/>
    <p:sldId id="279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04" autoAdjust="0"/>
  </p:normalViewPr>
  <p:slideViewPr>
    <p:cSldViewPr>
      <p:cViewPr varScale="1">
        <p:scale>
          <a:sx n="109" d="100"/>
          <a:sy n="109" d="100"/>
        </p:scale>
        <p:origin x="12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224674269908701E-2"/>
          <c:y val="7.1163804227474425E-2"/>
          <c:w val="0.92077532573009124"/>
          <c:h val="0.517211837844137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3"/>
              <c:layout>
                <c:manualLayout>
                  <c:x val="0"/>
                  <c:y val="5.42674745541094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2E1-475B-8959-73D773E606AD}"/>
                </c:ext>
              </c:extLst>
            </c:dLbl>
            <c:dLbl>
              <c:idx val="4"/>
              <c:layout>
                <c:manualLayout>
                  <c:x val="3.5831758480097411E-2"/>
                  <c:y val="5.42674745541094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2E1-475B-8959-73D773E606AD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плановые проверки</c:v>
                </c:pt>
                <c:pt idx="1">
                  <c:v>внеплановые проверки</c:v>
                </c:pt>
                <c:pt idx="2">
                  <c:v>рейдовые осмотры</c:v>
                </c:pt>
                <c:pt idx="3">
                  <c:v>участие в прокурорских проверках</c:v>
                </c:pt>
                <c:pt idx="4">
                  <c:v>административные расследования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</c:v>
                </c:pt>
                <c:pt idx="1">
                  <c:v>24</c:v>
                </c:pt>
                <c:pt idx="2">
                  <c:v>104</c:v>
                </c:pt>
                <c:pt idx="3">
                  <c:v>13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E1-475B-8959-73D773E606A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3743559832798819E-2"/>
          <c:y val="0.64383470766489881"/>
          <c:w val="0.91960687318267298"/>
          <c:h val="0.32383095097361775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плановых и внеплановых проверок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61971799051806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6C0-4AB9-96A4-29A711F6D7AC}"/>
                </c:ext>
              </c:extLst>
            </c:dLbl>
            <c:dLbl>
              <c:idx val="2"/>
              <c:layout>
                <c:manualLayout>
                  <c:x val="-1.6197179905180603E-2"/>
                  <c:y val="6.41342881094019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6C0-4AB9-96A4-29A711F6D7A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8 мес. 2019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447</c:v>
                </c:pt>
                <c:pt idx="1">
                  <c:v>301</c:v>
                </c:pt>
                <c:pt idx="2">
                  <c:v>259</c:v>
                </c:pt>
                <c:pt idx="3">
                  <c:v>121</c:v>
                </c:pt>
                <c:pt idx="4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5B-4642-BD95-BFB71914E8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Внеплан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2597806592918247E-2"/>
                  <c:y val="3.2067144054700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6C0-4AB9-96A4-29A711F6D7A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8 мес. 2019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398</c:v>
                </c:pt>
                <c:pt idx="1">
                  <c:v>350</c:v>
                </c:pt>
                <c:pt idx="2">
                  <c:v>378</c:v>
                </c:pt>
                <c:pt idx="3">
                  <c:v>73</c:v>
                </c:pt>
                <c:pt idx="4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C0-4AB9-96A4-29A711F6D7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908480"/>
        <c:axId val="125910016"/>
      </c:barChart>
      <c:catAx>
        <c:axId val="125908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5910016"/>
        <c:crosses val="autoZero"/>
        <c:auto val="1"/>
        <c:lblAlgn val="ctr"/>
        <c:lblOffset val="100"/>
        <c:noMultiLvlLbl val="0"/>
      </c:catAx>
      <c:valAx>
        <c:axId val="12591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5908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 рейдовых проверок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Рейды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8 мес. 2019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162</c:v>
                </c:pt>
                <c:pt idx="1">
                  <c:v>163</c:v>
                </c:pt>
                <c:pt idx="2">
                  <c:v>180</c:v>
                </c:pt>
                <c:pt idx="3">
                  <c:v>175</c:v>
                </c:pt>
                <c:pt idx="4">
                  <c:v>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5B-4642-BD95-BFB71914E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287680"/>
        <c:axId val="63289216"/>
      </c:barChart>
      <c:catAx>
        <c:axId val="63287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3289216"/>
        <c:crosses val="autoZero"/>
        <c:auto val="1"/>
        <c:lblAlgn val="ctr"/>
        <c:lblOffset val="100"/>
        <c:noMultiLvlLbl val="0"/>
      </c:catAx>
      <c:valAx>
        <c:axId val="63289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2876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Рассмотрено</a:t>
            </a:r>
            <a:r>
              <a:rPr lang="ru-RU" baseline="0" dirty="0" smtClean="0"/>
              <a:t> обращений граждан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Обращения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8 мес. 2019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403</c:v>
                </c:pt>
                <c:pt idx="1">
                  <c:v>613</c:v>
                </c:pt>
                <c:pt idx="2">
                  <c:v>788</c:v>
                </c:pt>
                <c:pt idx="3">
                  <c:v>716</c:v>
                </c:pt>
                <c:pt idx="4">
                  <c:v>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5B-4642-BD95-BFB71914E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667840"/>
        <c:axId val="70167168"/>
      </c:barChart>
      <c:catAx>
        <c:axId val="69667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0167168"/>
        <c:crosses val="autoZero"/>
        <c:auto val="1"/>
        <c:lblAlgn val="ctr"/>
        <c:lblOffset val="100"/>
        <c:noMultiLvlLbl val="0"/>
      </c:catAx>
      <c:valAx>
        <c:axId val="70167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667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9A-4632-A26B-0E9E17BD23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9A-4632-A26B-0E9E17BD237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9A-4632-A26B-0E9E17BD237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9A-4632-A26B-0E9E17BD2374}"/>
              </c:ext>
            </c:extLst>
          </c:dPt>
          <c:dLbls>
            <c:dLbl>
              <c:idx val="0"/>
              <c:layout>
                <c:manualLayout>
                  <c:x val="3.931637017595023E-2"/>
                  <c:y val="-0.133028830380577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69A-4632-A26B-0E9E17BD2374}"/>
                </c:ext>
              </c:extLst>
            </c:dLbl>
            <c:dLbl>
              <c:idx val="1"/>
              <c:layout>
                <c:manualLayout>
                  <c:x val="8.6006610284825513E-4"/>
                  <c:y val="-4.265666010498687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69A-4632-A26B-0E9E17BD23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жалобы на отходы, свалки</c:v>
                </c:pt>
                <c:pt idx="1">
                  <c:v>жалобы на загрязнение воздуха</c:v>
                </c:pt>
                <c:pt idx="2">
                  <c:v>жалобы на загрязнение водных объектов</c:v>
                </c:pt>
                <c:pt idx="3">
                  <c:v>жалобы на пользование недрами</c:v>
                </c:pt>
                <c:pt idx="4">
                  <c:v>жалобы на незаконные снегоотвалы</c:v>
                </c:pt>
                <c:pt idx="5">
                  <c:v>разное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152</c:v>
                </c:pt>
                <c:pt idx="1">
                  <c:v>81</c:v>
                </c:pt>
                <c:pt idx="2">
                  <c:v>43</c:v>
                </c:pt>
                <c:pt idx="3">
                  <c:v>3</c:v>
                </c:pt>
                <c:pt idx="4">
                  <c:v>7</c:v>
                </c:pt>
                <c:pt idx="5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69A-4632-A26B-0E9E17BD2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Выдано предупреждений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Предупреждения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8 мес. 2019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73</c:v>
                </c:pt>
                <c:pt idx="2">
                  <c:v>195</c:v>
                </c:pt>
                <c:pt idx="3">
                  <c:v>67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5B-4642-BD95-BFB71914E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247104"/>
        <c:axId val="63248640"/>
      </c:barChart>
      <c:catAx>
        <c:axId val="6324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3248640"/>
        <c:crosses val="autoZero"/>
        <c:auto val="1"/>
        <c:lblAlgn val="ctr"/>
        <c:lblOffset val="100"/>
        <c:noMultiLvlLbl val="0"/>
      </c:catAx>
      <c:valAx>
        <c:axId val="63248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247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Выдано предостережений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Предостережения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8 мес. 2019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22</c:v>
                </c:pt>
                <c:pt idx="3">
                  <c:v>7</c:v>
                </c:pt>
                <c:pt idx="4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5B-4642-BD95-BFB71914E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58432"/>
        <c:axId val="130259968"/>
      </c:barChart>
      <c:catAx>
        <c:axId val="130258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0259968"/>
        <c:crosses val="autoZero"/>
        <c:auto val="1"/>
        <c:lblAlgn val="ctr"/>
        <c:lblOffset val="100"/>
        <c:noMultiLvlLbl val="0"/>
      </c:catAx>
      <c:valAx>
        <c:axId val="130259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0258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6EA36F-2E53-42A8-A2FC-2122A58BCD5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F5385F-189A-4C70-AD3F-A3974EF3560A}">
      <dgm:prSet phldrT="[Текст]" custT="1"/>
      <dgm:spPr/>
      <dgm:t>
        <a:bodyPr/>
        <a:lstStyle/>
        <a:p>
          <a:r>
            <a:rPr lang="ru-RU" sz="2000" dirty="0" smtClean="0"/>
            <a:t>региональный государственный экологический надзор</a:t>
          </a:r>
          <a:endParaRPr lang="ru-RU" sz="2000" dirty="0"/>
        </a:p>
      </dgm:t>
    </dgm:pt>
    <dgm:pt modelId="{C98F84EC-D51E-4654-96CC-5C0780896D84}" type="parTrans" cxnId="{94AA17B4-C9D3-4B40-B9B0-C08A968E5B37}">
      <dgm:prSet/>
      <dgm:spPr/>
      <dgm:t>
        <a:bodyPr/>
        <a:lstStyle/>
        <a:p>
          <a:endParaRPr lang="ru-RU" sz="3200"/>
        </a:p>
      </dgm:t>
    </dgm:pt>
    <dgm:pt modelId="{D7C6E0BE-5ABC-47F6-BF4A-D07ED331F427}" type="sibTrans" cxnId="{94AA17B4-C9D3-4B40-B9B0-C08A968E5B37}">
      <dgm:prSet/>
      <dgm:spPr/>
      <dgm:t>
        <a:bodyPr/>
        <a:lstStyle/>
        <a:p>
          <a:endParaRPr lang="ru-RU" sz="3200"/>
        </a:p>
      </dgm:t>
    </dgm:pt>
    <dgm:pt modelId="{9416F101-9D28-498A-B149-F2ED52519653}">
      <dgm:prSet phldrT="[Текст]" custT="1"/>
      <dgm:spPr/>
      <dgm:t>
        <a:bodyPr/>
        <a:lstStyle/>
        <a:p>
          <a:r>
            <a:rPr lang="ru-RU" sz="2000" dirty="0" smtClean="0"/>
            <a:t>федеральный государственный охотничий надзор, за исключением особо охраняемых природных территорий федерального значения</a:t>
          </a:r>
          <a:endParaRPr lang="ru-RU" sz="2000" dirty="0"/>
        </a:p>
      </dgm:t>
    </dgm:pt>
    <dgm:pt modelId="{72D8F134-5C5D-4FE9-BF81-62D78F03D286}" type="parTrans" cxnId="{D3AE1BEA-5F5B-4E1A-9A91-FD27E30195FA}">
      <dgm:prSet/>
      <dgm:spPr/>
      <dgm:t>
        <a:bodyPr/>
        <a:lstStyle/>
        <a:p>
          <a:endParaRPr lang="ru-RU" sz="3200"/>
        </a:p>
      </dgm:t>
    </dgm:pt>
    <dgm:pt modelId="{0A2607C6-D634-4EFB-8A1A-0B0CE1B9DAB6}" type="sibTrans" cxnId="{D3AE1BEA-5F5B-4E1A-9A91-FD27E30195FA}">
      <dgm:prSet/>
      <dgm:spPr/>
      <dgm:t>
        <a:bodyPr/>
        <a:lstStyle/>
        <a:p>
          <a:endParaRPr lang="ru-RU" sz="3200"/>
        </a:p>
      </dgm:t>
    </dgm:pt>
    <dgm:pt modelId="{CAEF470C-62A6-4757-8081-ECBCF68ECEF9}">
      <dgm:prSet custT="1"/>
      <dgm:spPr/>
      <dgm:t>
        <a:bodyPr/>
        <a:lstStyle/>
        <a:p>
          <a:r>
            <a:rPr lang="ru-RU" sz="2000" smtClean="0"/>
            <a:t>федеральный государственный лесной надзор</a:t>
          </a:r>
          <a:endParaRPr lang="ru-RU" sz="2000"/>
        </a:p>
      </dgm:t>
    </dgm:pt>
    <dgm:pt modelId="{4CEA2D62-8E5F-4583-AC58-82EBC3B64749}" type="parTrans" cxnId="{194F3F29-6D8B-4991-ADA1-A4BDE7BF57FD}">
      <dgm:prSet/>
      <dgm:spPr/>
      <dgm:t>
        <a:bodyPr/>
        <a:lstStyle/>
        <a:p>
          <a:endParaRPr lang="ru-RU" sz="3200"/>
        </a:p>
      </dgm:t>
    </dgm:pt>
    <dgm:pt modelId="{239CEC2E-11AB-469A-95CF-4F4997C6539A}" type="sibTrans" cxnId="{194F3F29-6D8B-4991-ADA1-A4BDE7BF57FD}">
      <dgm:prSet/>
      <dgm:spPr/>
      <dgm:t>
        <a:bodyPr/>
        <a:lstStyle/>
        <a:p>
          <a:endParaRPr lang="ru-RU" sz="3200"/>
        </a:p>
      </dgm:t>
    </dgm:pt>
    <dgm:pt modelId="{107C18FE-B31F-4EBD-91B8-E49A3645D46F}" type="pres">
      <dgm:prSet presAssocID="{E26EA36F-2E53-42A8-A2FC-2122A58BCD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1FB1B3-CE6C-4277-BC04-0ED7F19102FB}" type="pres">
      <dgm:prSet presAssocID="{D1F5385F-189A-4C70-AD3F-A3974EF3560A}" presName="parentLin" presStyleCnt="0"/>
      <dgm:spPr/>
    </dgm:pt>
    <dgm:pt modelId="{FC0B8F1E-FFA7-402D-8A83-32EA7A148104}" type="pres">
      <dgm:prSet presAssocID="{D1F5385F-189A-4C70-AD3F-A3974EF3560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4EECAB4-3B24-4F5F-A5D0-3196C328184B}" type="pres">
      <dgm:prSet presAssocID="{D1F5385F-189A-4C70-AD3F-A3974EF3560A}" presName="parentText" presStyleLbl="node1" presStyleIdx="0" presStyleCnt="3" custScaleX="130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38631-62E1-41AA-979A-F9ACB90D63EB}" type="pres">
      <dgm:prSet presAssocID="{D1F5385F-189A-4C70-AD3F-A3974EF3560A}" presName="negativeSpace" presStyleCnt="0"/>
      <dgm:spPr/>
    </dgm:pt>
    <dgm:pt modelId="{EAA7AC1D-81BA-429D-92E9-313B9217ECE7}" type="pres">
      <dgm:prSet presAssocID="{D1F5385F-189A-4C70-AD3F-A3974EF3560A}" presName="childText" presStyleLbl="conFgAcc1" presStyleIdx="0" presStyleCnt="3">
        <dgm:presLayoutVars>
          <dgm:bulletEnabled val="1"/>
        </dgm:presLayoutVars>
      </dgm:prSet>
      <dgm:spPr>
        <a:ln>
          <a:noFill/>
        </a:ln>
      </dgm:spPr>
    </dgm:pt>
    <dgm:pt modelId="{8A5AC5D7-F214-456B-9E3F-2F69C284EA11}" type="pres">
      <dgm:prSet presAssocID="{D7C6E0BE-5ABC-47F6-BF4A-D07ED331F427}" presName="spaceBetweenRectangles" presStyleCnt="0"/>
      <dgm:spPr/>
    </dgm:pt>
    <dgm:pt modelId="{71179549-D997-4E38-BC37-5092FA3C2172}" type="pres">
      <dgm:prSet presAssocID="{CAEF470C-62A6-4757-8081-ECBCF68ECEF9}" presName="parentLin" presStyleCnt="0"/>
      <dgm:spPr/>
    </dgm:pt>
    <dgm:pt modelId="{3A2AA9F7-3FCB-414D-BB6B-9DCA012CA4B2}" type="pres">
      <dgm:prSet presAssocID="{CAEF470C-62A6-4757-8081-ECBCF68ECEF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5284F3D-4D33-4A0E-A8A3-60B870A6D02F}" type="pres">
      <dgm:prSet presAssocID="{CAEF470C-62A6-4757-8081-ECBCF68ECEF9}" presName="parentText" presStyleLbl="node1" presStyleIdx="1" presStyleCnt="3" custScaleX="130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FE050-D145-44D7-94B2-57A5AC81AE7A}" type="pres">
      <dgm:prSet presAssocID="{CAEF470C-62A6-4757-8081-ECBCF68ECEF9}" presName="negativeSpace" presStyleCnt="0"/>
      <dgm:spPr/>
    </dgm:pt>
    <dgm:pt modelId="{765FA0DA-F543-40DB-B9EC-A31FA43BBE34}" type="pres">
      <dgm:prSet presAssocID="{CAEF470C-62A6-4757-8081-ECBCF68ECEF9}" presName="childText" presStyleLbl="conFgAcc1" presStyleIdx="1" presStyleCnt="3">
        <dgm:presLayoutVars>
          <dgm:bulletEnabled val="1"/>
        </dgm:presLayoutVars>
      </dgm:prSet>
      <dgm:spPr>
        <a:ln>
          <a:noFill/>
        </a:ln>
      </dgm:spPr>
    </dgm:pt>
    <dgm:pt modelId="{8A9EB94F-FDE1-4B28-8B66-7AF7071BCFC9}" type="pres">
      <dgm:prSet presAssocID="{239CEC2E-11AB-469A-95CF-4F4997C6539A}" presName="spaceBetweenRectangles" presStyleCnt="0"/>
      <dgm:spPr/>
    </dgm:pt>
    <dgm:pt modelId="{37F9F6B9-C384-4D80-A0BC-1B1AB6C330A0}" type="pres">
      <dgm:prSet presAssocID="{9416F101-9D28-498A-B149-F2ED52519653}" presName="parentLin" presStyleCnt="0"/>
      <dgm:spPr/>
    </dgm:pt>
    <dgm:pt modelId="{8FCE44ED-3BCC-4E23-838F-E1CABD97C88C}" type="pres">
      <dgm:prSet presAssocID="{9416F101-9D28-498A-B149-F2ED5251965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1041F69-FD67-4ED6-943F-5EE6A574B15B}" type="pres">
      <dgm:prSet presAssocID="{9416F101-9D28-498A-B149-F2ED52519653}" presName="parentText" presStyleLbl="node1" presStyleIdx="2" presStyleCnt="3" custScaleX="130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D6E36-763F-4A05-8BC1-C529940A0559}" type="pres">
      <dgm:prSet presAssocID="{9416F101-9D28-498A-B149-F2ED52519653}" presName="negativeSpace" presStyleCnt="0"/>
      <dgm:spPr/>
    </dgm:pt>
    <dgm:pt modelId="{E2972145-1188-4470-A7D3-F7949D25E100}" type="pres">
      <dgm:prSet presAssocID="{9416F101-9D28-498A-B149-F2ED52519653}" presName="childText" presStyleLbl="conFgAcc1" presStyleIdx="2" presStyleCnt="3">
        <dgm:presLayoutVars>
          <dgm:bulletEnabled val="1"/>
        </dgm:presLayoutVars>
      </dgm:prSet>
      <dgm:spPr>
        <a:ln>
          <a:noFill/>
        </a:ln>
      </dgm:spPr>
    </dgm:pt>
  </dgm:ptLst>
  <dgm:cxnLst>
    <dgm:cxn modelId="{A9AEBB56-9A35-4934-9F89-E625DB232F12}" type="presOf" srcId="{9416F101-9D28-498A-B149-F2ED52519653}" destId="{D1041F69-FD67-4ED6-943F-5EE6A574B15B}" srcOrd="1" destOrd="0" presId="urn:microsoft.com/office/officeart/2005/8/layout/list1"/>
    <dgm:cxn modelId="{03910132-4860-40A6-BF86-F33E091FE620}" type="presOf" srcId="{CAEF470C-62A6-4757-8081-ECBCF68ECEF9}" destId="{3A2AA9F7-3FCB-414D-BB6B-9DCA012CA4B2}" srcOrd="0" destOrd="0" presId="urn:microsoft.com/office/officeart/2005/8/layout/list1"/>
    <dgm:cxn modelId="{BA2813FB-AB12-45DD-8D67-EDF43A3CEB23}" type="presOf" srcId="{D1F5385F-189A-4C70-AD3F-A3974EF3560A}" destId="{64EECAB4-3B24-4F5F-A5D0-3196C328184B}" srcOrd="1" destOrd="0" presId="urn:microsoft.com/office/officeart/2005/8/layout/list1"/>
    <dgm:cxn modelId="{D3AE1BEA-5F5B-4E1A-9A91-FD27E30195FA}" srcId="{E26EA36F-2E53-42A8-A2FC-2122A58BCD50}" destId="{9416F101-9D28-498A-B149-F2ED52519653}" srcOrd="2" destOrd="0" parTransId="{72D8F134-5C5D-4FE9-BF81-62D78F03D286}" sibTransId="{0A2607C6-D634-4EFB-8A1A-0B0CE1B9DAB6}"/>
    <dgm:cxn modelId="{06C19718-3503-42D5-A803-3A67AC407F09}" type="presOf" srcId="{CAEF470C-62A6-4757-8081-ECBCF68ECEF9}" destId="{25284F3D-4D33-4A0E-A8A3-60B870A6D02F}" srcOrd="1" destOrd="0" presId="urn:microsoft.com/office/officeart/2005/8/layout/list1"/>
    <dgm:cxn modelId="{94AA17B4-C9D3-4B40-B9B0-C08A968E5B37}" srcId="{E26EA36F-2E53-42A8-A2FC-2122A58BCD50}" destId="{D1F5385F-189A-4C70-AD3F-A3974EF3560A}" srcOrd="0" destOrd="0" parTransId="{C98F84EC-D51E-4654-96CC-5C0780896D84}" sibTransId="{D7C6E0BE-5ABC-47F6-BF4A-D07ED331F427}"/>
    <dgm:cxn modelId="{37A7BF82-358C-40F3-8EC2-B2BBC46F4A74}" type="presOf" srcId="{9416F101-9D28-498A-B149-F2ED52519653}" destId="{8FCE44ED-3BCC-4E23-838F-E1CABD97C88C}" srcOrd="0" destOrd="0" presId="urn:microsoft.com/office/officeart/2005/8/layout/list1"/>
    <dgm:cxn modelId="{194F3F29-6D8B-4991-ADA1-A4BDE7BF57FD}" srcId="{E26EA36F-2E53-42A8-A2FC-2122A58BCD50}" destId="{CAEF470C-62A6-4757-8081-ECBCF68ECEF9}" srcOrd="1" destOrd="0" parTransId="{4CEA2D62-8E5F-4583-AC58-82EBC3B64749}" sibTransId="{239CEC2E-11AB-469A-95CF-4F4997C6539A}"/>
    <dgm:cxn modelId="{BB64D486-776D-4F60-8679-F96C47A1CA73}" type="presOf" srcId="{E26EA36F-2E53-42A8-A2FC-2122A58BCD50}" destId="{107C18FE-B31F-4EBD-91B8-E49A3645D46F}" srcOrd="0" destOrd="0" presId="urn:microsoft.com/office/officeart/2005/8/layout/list1"/>
    <dgm:cxn modelId="{065E8369-F60C-43DD-8AE7-1AEF0BD16A38}" type="presOf" srcId="{D1F5385F-189A-4C70-AD3F-A3974EF3560A}" destId="{FC0B8F1E-FFA7-402D-8A83-32EA7A148104}" srcOrd="0" destOrd="0" presId="urn:microsoft.com/office/officeart/2005/8/layout/list1"/>
    <dgm:cxn modelId="{247B38AE-CFEC-46EA-8A55-6414349DCABA}" type="presParOf" srcId="{107C18FE-B31F-4EBD-91B8-E49A3645D46F}" destId="{701FB1B3-CE6C-4277-BC04-0ED7F19102FB}" srcOrd="0" destOrd="0" presId="urn:microsoft.com/office/officeart/2005/8/layout/list1"/>
    <dgm:cxn modelId="{A4949521-C663-42D1-86E0-F2D4E31A2001}" type="presParOf" srcId="{701FB1B3-CE6C-4277-BC04-0ED7F19102FB}" destId="{FC0B8F1E-FFA7-402D-8A83-32EA7A148104}" srcOrd="0" destOrd="0" presId="urn:microsoft.com/office/officeart/2005/8/layout/list1"/>
    <dgm:cxn modelId="{C65632ED-66ED-4530-9A81-C469711D49F5}" type="presParOf" srcId="{701FB1B3-CE6C-4277-BC04-0ED7F19102FB}" destId="{64EECAB4-3B24-4F5F-A5D0-3196C328184B}" srcOrd="1" destOrd="0" presId="urn:microsoft.com/office/officeart/2005/8/layout/list1"/>
    <dgm:cxn modelId="{19FC5ED8-4B24-4EC3-91A8-AE82EB55195F}" type="presParOf" srcId="{107C18FE-B31F-4EBD-91B8-E49A3645D46F}" destId="{FAD38631-62E1-41AA-979A-F9ACB90D63EB}" srcOrd="1" destOrd="0" presId="urn:microsoft.com/office/officeart/2005/8/layout/list1"/>
    <dgm:cxn modelId="{A50FCA3E-2F7D-4C70-86AC-8A96226EDA9D}" type="presParOf" srcId="{107C18FE-B31F-4EBD-91B8-E49A3645D46F}" destId="{EAA7AC1D-81BA-429D-92E9-313B9217ECE7}" srcOrd="2" destOrd="0" presId="urn:microsoft.com/office/officeart/2005/8/layout/list1"/>
    <dgm:cxn modelId="{5986FCDB-64BE-406F-80D3-A1E83F66C4F1}" type="presParOf" srcId="{107C18FE-B31F-4EBD-91B8-E49A3645D46F}" destId="{8A5AC5D7-F214-456B-9E3F-2F69C284EA11}" srcOrd="3" destOrd="0" presId="urn:microsoft.com/office/officeart/2005/8/layout/list1"/>
    <dgm:cxn modelId="{14DEC80B-E920-4117-8AF7-47D2FE23A1E0}" type="presParOf" srcId="{107C18FE-B31F-4EBD-91B8-E49A3645D46F}" destId="{71179549-D997-4E38-BC37-5092FA3C2172}" srcOrd="4" destOrd="0" presId="urn:microsoft.com/office/officeart/2005/8/layout/list1"/>
    <dgm:cxn modelId="{7D827D65-3E13-4E94-B71B-25D4AAF0FBD5}" type="presParOf" srcId="{71179549-D997-4E38-BC37-5092FA3C2172}" destId="{3A2AA9F7-3FCB-414D-BB6B-9DCA012CA4B2}" srcOrd="0" destOrd="0" presId="urn:microsoft.com/office/officeart/2005/8/layout/list1"/>
    <dgm:cxn modelId="{ADBCF13F-4A91-4EDF-B401-15D2E7F5C6FA}" type="presParOf" srcId="{71179549-D997-4E38-BC37-5092FA3C2172}" destId="{25284F3D-4D33-4A0E-A8A3-60B870A6D02F}" srcOrd="1" destOrd="0" presId="urn:microsoft.com/office/officeart/2005/8/layout/list1"/>
    <dgm:cxn modelId="{DCF3DCDA-7D87-4AB0-9EC8-63D2E6F060BC}" type="presParOf" srcId="{107C18FE-B31F-4EBD-91B8-E49A3645D46F}" destId="{70FFE050-D145-44D7-94B2-57A5AC81AE7A}" srcOrd="5" destOrd="0" presId="urn:microsoft.com/office/officeart/2005/8/layout/list1"/>
    <dgm:cxn modelId="{F0344C9B-DC6E-432B-96D4-95321D105CB8}" type="presParOf" srcId="{107C18FE-B31F-4EBD-91B8-E49A3645D46F}" destId="{765FA0DA-F543-40DB-B9EC-A31FA43BBE34}" srcOrd="6" destOrd="0" presId="urn:microsoft.com/office/officeart/2005/8/layout/list1"/>
    <dgm:cxn modelId="{5D457A27-0262-4CB2-AE6D-EE29FE71ED9C}" type="presParOf" srcId="{107C18FE-B31F-4EBD-91B8-E49A3645D46F}" destId="{8A9EB94F-FDE1-4B28-8B66-7AF7071BCFC9}" srcOrd="7" destOrd="0" presId="urn:microsoft.com/office/officeart/2005/8/layout/list1"/>
    <dgm:cxn modelId="{D3CC5066-E846-4ED5-A9B0-833F7E176AE5}" type="presParOf" srcId="{107C18FE-B31F-4EBD-91B8-E49A3645D46F}" destId="{37F9F6B9-C384-4D80-A0BC-1B1AB6C330A0}" srcOrd="8" destOrd="0" presId="urn:microsoft.com/office/officeart/2005/8/layout/list1"/>
    <dgm:cxn modelId="{739ACC14-36A1-4C4F-9145-C6B4E6A09F38}" type="presParOf" srcId="{37F9F6B9-C384-4D80-A0BC-1B1AB6C330A0}" destId="{8FCE44ED-3BCC-4E23-838F-E1CABD97C88C}" srcOrd="0" destOrd="0" presId="urn:microsoft.com/office/officeart/2005/8/layout/list1"/>
    <dgm:cxn modelId="{07394B97-8069-4A24-B8A8-0C1AE52881F2}" type="presParOf" srcId="{37F9F6B9-C384-4D80-A0BC-1B1AB6C330A0}" destId="{D1041F69-FD67-4ED6-943F-5EE6A574B15B}" srcOrd="1" destOrd="0" presId="urn:microsoft.com/office/officeart/2005/8/layout/list1"/>
    <dgm:cxn modelId="{0EFC7911-C5CE-4DD7-815B-B490B143E1B1}" type="presParOf" srcId="{107C18FE-B31F-4EBD-91B8-E49A3645D46F}" destId="{654D6E36-763F-4A05-8BC1-C529940A0559}" srcOrd="9" destOrd="0" presId="urn:microsoft.com/office/officeart/2005/8/layout/list1"/>
    <dgm:cxn modelId="{23047B0B-8E75-4480-BE10-605165CD7ED1}" type="presParOf" srcId="{107C18FE-B31F-4EBD-91B8-E49A3645D46F}" destId="{E2972145-1188-4470-A7D3-F7949D25E10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44625C-ADEF-4743-9B29-21469455D9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1BB4C46-1DB1-4769-9CD7-CC8C82166CAE}">
      <dgm:prSet/>
      <dgm:spPr/>
      <dgm:t>
        <a:bodyPr/>
        <a:lstStyle/>
        <a:p>
          <a:pPr algn="ctr" rtl="0"/>
          <a:r>
            <a:rPr lang="ru-RU" b="1" baseline="0" dirty="0" smtClean="0"/>
            <a:t>Цель регионального государственного экологического надзора:</a:t>
          </a:r>
          <a:endParaRPr lang="ru-RU" dirty="0"/>
        </a:p>
      </dgm:t>
    </dgm:pt>
    <dgm:pt modelId="{E607661D-6C0A-49C8-B06E-870C3C7FBE34}" type="parTrans" cxnId="{D023C361-4097-4537-9DA4-27DB5446074D}">
      <dgm:prSet/>
      <dgm:spPr/>
      <dgm:t>
        <a:bodyPr/>
        <a:lstStyle/>
        <a:p>
          <a:endParaRPr lang="ru-RU"/>
        </a:p>
      </dgm:t>
    </dgm:pt>
    <dgm:pt modelId="{0F8BC257-1499-4ADE-B7C9-2B2058EBE505}" type="sibTrans" cxnId="{D023C361-4097-4537-9DA4-27DB5446074D}">
      <dgm:prSet/>
      <dgm:spPr/>
      <dgm:t>
        <a:bodyPr/>
        <a:lstStyle/>
        <a:p>
          <a:endParaRPr lang="ru-RU"/>
        </a:p>
      </dgm:t>
    </dgm:pt>
    <dgm:pt modelId="{1C7B54BC-E780-43EC-A30C-E8FA6215001C}" type="pres">
      <dgm:prSet presAssocID="{8B44625C-ADEF-4743-9B29-21469455D9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FFB2AD-76AE-4588-98C1-CC2060AC60E2}" type="pres">
      <dgm:prSet presAssocID="{81BB4C46-1DB1-4769-9CD7-CC8C82166C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23C361-4097-4537-9DA4-27DB5446074D}" srcId="{8B44625C-ADEF-4743-9B29-21469455D9EF}" destId="{81BB4C46-1DB1-4769-9CD7-CC8C82166CAE}" srcOrd="0" destOrd="0" parTransId="{E607661D-6C0A-49C8-B06E-870C3C7FBE34}" sibTransId="{0F8BC257-1499-4ADE-B7C9-2B2058EBE505}"/>
    <dgm:cxn modelId="{DD4290A3-16F0-4D28-A598-2B41DECAB305}" type="presOf" srcId="{81BB4C46-1DB1-4769-9CD7-CC8C82166CAE}" destId="{ADFFB2AD-76AE-4588-98C1-CC2060AC60E2}" srcOrd="0" destOrd="0" presId="urn:microsoft.com/office/officeart/2005/8/layout/vList2"/>
    <dgm:cxn modelId="{BC7DE949-C4F3-47BB-9BCB-9BEA572BE56D}" type="presOf" srcId="{8B44625C-ADEF-4743-9B29-21469455D9EF}" destId="{1C7B54BC-E780-43EC-A30C-E8FA6215001C}" srcOrd="0" destOrd="0" presId="urn:microsoft.com/office/officeart/2005/8/layout/vList2"/>
    <dgm:cxn modelId="{B869FEA5-C791-4573-A82C-D24738AEAC72}" type="presParOf" srcId="{1C7B54BC-E780-43EC-A30C-E8FA6215001C}" destId="{ADFFB2AD-76AE-4588-98C1-CC2060AC60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6662E8-2A07-4798-90BB-B0FA79D7DD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5E19B9-F3E5-46FB-A475-DEBBDC7A3AEE}">
      <dgm:prSet custT="1"/>
      <dgm:spPr/>
      <dgm:t>
        <a:bodyPr/>
        <a:lstStyle/>
        <a:p>
          <a:pPr rtl="0"/>
          <a:r>
            <a:rPr lang="ru-RU" sz="2400" dirty="0" smtClean="0"/>
            <a:t>предупреждение, выявление и пресечение нарушений органами государственной власти, органами местного самоуправления, а также юридическими лицами, их руководителями и иными должностными лицами, индивидуальными предпринимателями, их уполномоченными представителями и гражданами требований, установленных законодательством в области охраны окружающей среды</a:t>
          </a:r>
          <a:endParaRPr lang="ru-RU" sz="2400" dirty="0"/>
        </a:p>
      </dgm:t>
    </dgm:pt>
    <dgm:pt modelId="{29B665B4-7917-4C9B-B02A-6937B9248C49}" type="parTrans" cxnId="{BE1FD1AF-38E8-4BB8-82C5-29E957A5A456}">
      <dgm:prSet/>
      <dgm:spPr/>
      <dgm:t>
        <a:bodyPr/>
        <a:lstStyle/>
        <a:p>
          <a:endParaRPr lang="ru-RU"/>
        </a:p>
      </dgm:t>
    </dgm:pt>
    <dgm:pt modelId="{FE35137C-4D28-4822-9A41-067E5D79848F}" type="sibTrans" cxnId="{BE1FD1AF-38E8-4BB8-82C5-29E957A5A456}">
      <dgm:prSet/>
      <dgm:spPr/>
      <dgm:t>
        <a:bodyPr/>
        <a:lstStyle/>
        <a:p>
          <a:endParaRPr lang="ru-RU"/>
        </a:p>
      </dgm:t>
    </dgm:pt>
    <dgm:pt modelId="{9E691291-A477-48D0-8719-67DC98A5A3EE}" type="pres">
      <dgm:prSet presAssocID="{626662E8-2A07-4798-90BB-B0FA79D7DD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D5E926-0D92-4019-9634-CF7309BAD175}" type="pres">
      <dgm:prSet presAssocID="{F75E19B9-F3E5-46FB-A475-DEBBDC7A3AE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D5B1B8-10CD-4455-A06B-0406E8EAE09F}" type="presOf" srcId="{F75E19B9-F3E5-46FB-A475-DEBBDC7A3AEE}" destId="{0BD5E926-0D92-4019-9634-CF7309BAD175}" srcOrd="0" destOrd="0" presId="urn:microsoft.com/office/officeart/2005/8/layout/vList2"/>
    <dgm:cxn modelId="{3A9006E3-73EE-4CF9-A63E-3BC4FE60B0B6}" type="presOf" srcId="{626662E8-2A07-4798-90BB-B0FA79D7DD5E}" destId="{9E691291-A477-48D0-8719-67DC98A5A3EE}" srcOrd="0" destOrd="0" presId="urn:microsoft.com/office/officeart/2005/8/layout/vList2"/>
    <dgm:cxn modelId="{BE1FD1AF-38E8-4BB8-82C5-29E957A5A456}" srcId="{626662E8-2A07-4798-90BB-B0FA79D7DD5E}" destId="{F75E19B9-F3E5-46FB-A475-DEBBDC7A3AEE}" srcOrd="0" destOrd="0" parTransId="{29B665B4-7917-4C9B-B02A-6937B9248C49}" sibTransId="{FE35137C-4D28-4822-9A41-067E5D79848F}"/>
    <dgm:cxn modelId="{77B9F4C6-36AD-4A08-902E-6479861C301F}" type="presParOf" srcId="{9E691291-A477-48D0-8719-67DC98A5A3EE}" destId="{0BD5E926-0D92-4019-9634-CF7309BAD1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19663A-2F55-4EDE-9DCE-BDE36D8E349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480527-2C43-4368-B366-1C896B42DB7A}">
      <dgm:prSet phldrT="[Текст]"/>
      <dgm:spPr/>
      <dgm:t>
        <a:bodyPr/>
        <a:lstStyle/>
        <a:p>
          <a:r>
            <a:rPr lang="ru-RU" dirty="0" smtClean="0"/>
            <a:t>ДЛЯ КАТЕГОРИИ ВЫСОКОГО РИСКА</a:t>
          </a:r>
          <a:endParaRPr lang="ru-RU" dirty="0"/>
        </a:p>
      </dgm:t>
    </dgm:pt>
    <dgm:pt modelId="{73EEB3FC-80BC-4ABF-BD73-2298E8EFF239}" type="parTrans" cxnId="{B0FBCF92-7539-4C34-A9C4-3CDA6B885D02}">
      <dgm:prSet/>
      <dgm:spPr/>
      <dgm:t>
        <a:bodyPr/>
        <a:lstStyle/>
        <a:p>
          <a:endParaRPr lang="ru-RU"/>
        </a:p>
      </dgm:t>
    </dgm:pt>
    <dgm:pt modelId="{C7447E96-0F49-493D-8D0F-EA889884F908}" type="sibTrans" cxnId="{B0FBCF92-7539-4C34-A9C4-3CDA6B885D02}">
      <dgm:prSet/>
      <dgm:spPr/>
      <dgm:t>
        <a:bodyPr/>
        <a:lstStyle/>
        <a:p>
          <a:endParaRPr lang="ru-RU"/>
        </a:p>
      </dgm:t>
    </dgm:pt>
    <dgm:pt modelId="{8B8C4936-D617-4D6A-88D7-FA1CC68D57C9}">
      <dgm:prSet phldrT="[Текст]"/>
      <dgm:spPr/>
      <dgm:t>
        <a:bodyPr/>
        <a:lstStyle/>
        <a:p>
          <a:r>
            <a:rPr lang="ru-RU" dirty="0" smtClean="0"/>
            <a:t>ОДИН РАЗ В 2 ГОДА</a:t>
          </a:r>
          <a:endParaRPr lang="ru-RU" dirty="0"/>
        </a:p>
      </dgm:t>
    </dgm:pt>
    <dgm:pt modelId="{E6678207-A882-4D01-87E5-57268295E187}" type="parTrans" cxnId="{75152F45-3B4E-4256-96B3-CBC7A4BAAF91}">
      <dgm:prSet/>
      <dgm:spPr/>
      <dgm:t>
        <a:bodyPr/>
        <a:lstStyle/>
        <a:p>
          <a:endParaRPr lang="ru-RU"/>
        </a:p>
      </dgm:t>
    </dgm:pt>
    <dgm:pt modelId="{700C324E-BECB-4E6B-8519-89AB6C96CE40}" type="sibTrans" cxnId="{75152F45-3B4E-4256-96B3-CBC7A4BAAF91}">
      <dgm:prSet/>
      <dgm:spPr/>
      <dgm:t>
        <a:bodyPr/>
        <a:lstStyle/>
        <a:p>
          <a:endParaRPr lang="ru-RU"/>
        </a:p>
      </dgm:t>
    </dgm:pt>
    <dgm:pt modelId="{56720FCF-0004-47B3-AA81-A71F7DB1573A}">
      <dgm:prSet phldrT="[Текст]"/>
      <dgm:spPr/>
      <dgm:t>
        <a:bodyPr/>
        <a:lstStyle/>
        <a:p>
          <a:r>
            <a:rPr lang="ru-RU" dirty="0" smtClean="0"/>
            <a:t>ДЛЯ КАТЕГОРИИ ЗНАЧИТЕЛЬНОГО РИСКА</a:t>
          </a:r>
          <a:endParaRPr lang="ru-RU" dirty="0"/>
        </a:p>
      </dgm:t>
    </dgm:pt>
    <dgm:pt modelId="{3492FD1E-7B1D-4951-A49A-7A9EB9C9C6F2}" type="parTrans" cxnId="{FBB391B1-40A3-4417-A9C9-6A2B0A2CFD75}">
      <dgm:prSet/>
      <dgm:spPr/>
      <dgm:t>
        <a:bodyPr/>
        <a:lstStyle/>
        <a:p>
          <a:endParaRPr lang="ru-RU"/>
        </a:p>
      </dgm:t>
    </dgm:pt>
    <dgm:pt modelId="{F135EE44-0657-4725-83C2-AB2281067B7D}" type="sibTrans" cxnId="{FBB391B1-40A3-4417-A9C9-6A2B0A2CFD75}">
      <dgm:prSet/>
      <dgm:spPr/>
      <dgm:t>
        <a:bodyPr/>
        <a:lstStyle/>
        <a:p>
          <a:endParaRPr lang="ru-RU"/>
        </a:p>
      </dgm:t>
    </dgm:pt>
    <dgm:pt modelId="{4E375130-8961-4C26-953C-727E0C0DB615}">
      <dgm:prSet phldrT="[Текст]"/>
      <dgm:spPr/>
      <dgm:t>
        <a:bodyPr/>
        <a:lstStyle/>
        <a:p>
          <a:r>
            <a:rPr lang="ru-RU" dirty="0" smtClean="0"/>
            <a:t>ОДИН РАЗ В 3 ГОДА</a:t>
          </a:r>
          <a:endParaRPr lang="ru-RU" dirty="0"/>
        </a:p>
      </dgm:t>
    </dgm:pt>
    <dgm:pt modelId="{7D79EA8B-5CD6-4183-A001-89D2D29D1543}" type="parTrans" cxnId="{6E802CBD-C932-4FC0-8D77-E17F55AA2B15}">
      <dgm:prSet/>
      <dgm:spPr/>
      <dgm:t>
        <a:bodyPr/>
        <a:lstStyle/>
        <a:p>
          <a:endParaRPr lang="ru-RU"/>
        </a:p>
      </dgm:t>
    </dgm:pt>
    <dgm:pt modelId="{20424DE4-6BF8-4A03-A31C-DB793D0B269B}" type="sibTrans" cxnId="{6E802CBD-C932-4FC0-8D77-E17F55AA2B15}">
      <dgm:prSet/>
      <dgm:spPr/>
      <dgm:t>
        <a:bodyPr/>
        <a:lstStyle/>
        <a:p>
          <a:endParaRPr lang="ru-RU"/>
        </a:p>
      </dgm:t>
    </dgm:pt>
    <dgm:pt modelId="{5AEF78DD-CC18-4403-8C8B-35D4BEBB3CBA}">
      <dgm:prSet phldrT="[Текст]"/>
      <dgm:spPr/>
      <dgm:t>
        <a:bodyPr/>
        <a:lstStyle/>
        <a:p>
          <a:r>
            <a:rPr lang="ru-RU" dirty="0" smtClean="0"/>
            <a:t>ПРОВЕРКИ НЕ ПРОВОДЯТСЯ</a:t>
          </a:r>
          <a:endParaRPr lang="ru-RU" dirty="0"/>
        </a:p>
      </dgm:t>
    </dgm:pt>
    <dgm:pt modelId="{860C55CA-5B80-4B73-BB20-50EAE1F79D13}" type="parTrans" cxnId="{7F019488-6731-4766-BEE0-7EBBBBB4A492}">
      <dgm:prSet/>
      <dgm:spPr/>
      <dgm:t>
        <a:bodyPr/>
        <a:lstStyle/>
        <a:p>
          <a:endParaRPr lang="ru-RU"/>
        </a:p>
      </dgm:t>
    </dgm:pt>
    <dgm:pt modelId="{32AF3E0D-859B-4F84-A7D7-208806FF7D87}" type="sibTrans" cxnId="{7F019488-6731-4766-BEE0-7EBBBBB4A492}">
      <dgm:prSet/>
      <dgm:spPr/>
      <dgm:t>
        <a:bodyPr/>
        <a:lstStyle/>
        <a:p>
          <a:endParaRPr lang="ru-RU"/>
        </a:p>
      </dgm:t>
    </dgm:pt>
    <dgm:pt modelId="{1339FA5B-835E-448A-A789-40198B26C1E8}">
      <dgm:prSet phldrT="[Текст]"/>
      <dgm:spPr/>
      <dgm:t>
        <a:bodyPr/>
        <a:lstStyle/>
        <a:p>
          <a:r>
            <a:rPr lang="ru-RU" dirty="0" smtClean="0"/>
            <a:t>ДЛЯ КАТЕГОРИИ НИЗКОГО РИСКА</a:t>
          </a:r>
        </a:p>
      </dgm:t>
    </dgm:pt>
    <dgm:pt modelId="{D1A7C247-FB84-414C-948F-5D0C8E891ACB}" type="parTrans" cxnId="{25506B44-B62D-4F79-8766-AC9B98C56838}">
      <dgm:prSet/>
      <dgm:spPr/>
      <dgm:t>
        <a:bodyPr/>
        <a:lstStyle/>
        <a:p>
          <a:endParaRPr lang="ru-RU"/>
        </a:p>
      </dgm:t>
    </dgm:pt>
    <dgm:pt modelId="{2DF4D06D-F146-4AE0-A591-03C40699BA60}" type="sibTrans" cxnId="{25506B44-B62D-4F79-8766-AC9B98C56838}">
      <dgm:prSet/>
      <dgm:spPr/>
      <dgm:t>
        <a:bodyPr/>
        <a:lstStyle/>
        <a:p>
          <a:endParaRPr lang="ru-RU"/>
        </a:p>
      </dgm:t>
    </dgm:pt>
    <dgm:pt modelId="{96D3C019-54B6-4A48-90BF-5F360AE27C3D}">
      <dgm:prSet phldrT="[Текст]"/>
      <dgm:spPr/>
      <dgm:t>
        <a:bodyPr/>
        <a:lstStyle/>
        <a:p>
          <a:r>
            <a:rPr lang="ru-RU" dirty="0" smtClean="0"/>
            <a:t>ДЛЯ КАТЕГОРИИ СРЕДНЕГО РИСКА</a:t>
          </a:r>
        </a:p>
      </dgm:t>
    </dgm:pt>
    <dgm:pt modelId="{B118ABDD-0B93-43B4-8898-63644E5214B7}" type="parTrans" cxnId="{EBBEA07D-A77C-4D3D-9D3B-C320BF2E8510}">
      <dgm:prSet/>
      <dgm:spPr/>
      <dgm:t>
        <a:bodyPr/>
        <a:lstStyle/>
        <a:p>
          <a:endParaRPr lang="ru-RU"/>
        </a:p>
      </dgm:t>
    </dgm:pt>
    <dgm:pt modelId="{D06B2747-B6C7-450F-9A85-D074DE12E9C2}" type="sibTrans" cxnId="{EBBEA07D-A77C-4D3D-9D3B-C320BF2E8510}">
      <dgm:prSet/>
      <dgm:spPr/>
      <dgm:t>
        <a:bodyPr/>
        <a:lstStyle/>
        <a:p>
          <a:endParaRPr lang="ru-RU"/>
        </a:p>
      </dgm:t>
    </dgm:pt>
    <dgm:pt modelId="{337DF823-2212-444C-951F-15F7C3851D5F}">
      <dgm:prSet phldrT="[Текст]"/>
      <dgm:spPr/>
      <dgm:t>
        <a:bodyPr/>
        <a:lstStyle/>
        <a:p>
          <a:r>
            <a:rPr lang="ru-RU" dirty="0" smtClean="0"/>
            <a:t>ДЛЯ КАТЕГОРИИ УМЕРЕННОГО РИСКА</a:t>
          </a:r>
        </a:p>
      </dgm:t>
    </dgm:pt>
    <dgm:pt modelId="{0A036EB3-69E5-4794-AECD-13C81AD6B5BD}" type="parTrans" cxnId="{1F7690A6-117D-4458-924B-D653859005B0}">
      <dgm:prSet/>
      <dgm:spPr/>
      <dgm:t>
        <a:bodyPr/>
        <a:lstStyle/>
        <a:p>
          <a:endParaRPr lang="ru-RU"/>
        </a:p>
      </dgm:t>
    </dgm:pt>
    <dgm:pt modelId="{32D58B3F-6469-4015-97D4-DB955C5EB565}" type="sibTrans" cxnId="{1F7690A6-117D-4458-924B-D653859005B0}">
      <dgm:prSet/>
      <dgm:spPr/>
      <dgm:t>
        <a:bodyPr/>
        <a:lstStyle/>
        <a:p>
          <a:endParaRPr lang="ru-RU"/>
        </a:p>
      </dgm:t>
    </dgm:pt>
    <dgm:pt modelId="{7FA15F09-F3CA-413C-934A-5AB98AD84A5E}">
      <dgm:prSet/>
      <dgm:spPr/>
      <dgm:t>
        <a:bodyPr/>
        <a:lstStyle/>
        <a:p>
          <a:r>
            <a:rPr lang="ru-RU" dirty="0" smtClean="0"/>
            <a:t>НЕ ЧАЩЕ ЧЕМ ОДИН РАЗ В 4 ГОДА</a:t>
          </a:r>
          <a:endParaRPr lang="ru-RU" dirty="0"/>
        </a:p>
      </dgm:t>
    </dgm:pt>
    <dgm:pt modelId="{4ED5C9AF-217E-4EDE-A775-29D68CD68D08}" type="parTrans" cxnId="{19B5A64B-36D7-432B-92A5-CB3EC375352B}">
      <dgm:prSet/>
      <dgm:spPr/>
      <dgm:t>
        <a:bodyPr/>
        <a:lstStyle/>
        <a:p>
          <a:endParaRPr lang="ru-RU"/>
        </a:p>
      </dgm:t>
    </dgm:pt>
    <dgm:pt modelId="{835C450E-EFF8-4CC8-9670-F0442448811F}" type="sibTrans" cxnId="{19B5A64B-36D7-432B-92A5-CB3EC375352B}">
      <dgm:prSet/>
      <dgm:spPr/>
      <dgm:t>
        <a:bodyPr/>
        <a:lstStyle/>
        <a:p>
          <a:endParaRPr lang="ru-RU"/>
        </a:p>
      </dgm:t>
    </dgm:pt>
    <dgm:pt modelId="{4E6146FA-893A-4E0C-AE45-1478066EECA2}">
      <dgm:prSet/>
      <dgm:spPr/>
      <dgm:t>
        <a:bodyPr/>
        <a:lstStyle/>
        <a:p>
          <a:r>
            <a:rPr lang="ru-RU" dirty="0" smtClean="0"/>
            <a:t>НЕ ЧАЩЕ ЧЕМ ОДИН РАЗ В 5 ЛЕТ</a:t>
          </a:r>
          <a:endParaRPr lang="ru-RU" dirty="0"/>
        </a:p>
      </dgm:t>
    </dgm:pt>
    <dgm:pt modelId="{A15E7315-6345-460C-B525-96BFFF643DDA}" type="parTrans" cxnId="{0F7E68E4-B651-45D1-B07A-EF88AFF8716A}">
      <dgm:prSet/>
      <dgm:spPr/>
      <dgm:t>
        <a:bodyPr/>
        <a:lstStyle/>
        <a:p>
          <a:endParaRPr lang="ru-RU"/>
        </a:p>
      </dgm:t>
    </dgm:pt>
    <dgm:pt modelId="{02869B75-3993-41BB-809D-709B30C390AE}" type="sibTrans" cxnId="{0F7E68E4-B651-45D1-B07A-EF88AFF8716A}">
      <dgm:prSet/>
      <dgm:spPr/>
      <dgm:t>
        <a:bodyPr/>
        <a:lstStyle/>
        <a:p>
          <a:endParaRPr lang="ru-RU"/>
        </a:p>
      </dgm:t>
    </dgm:pt>
    <dgm:pt modelId="{42E0EB05-76A3-40B0-AF24-EFE7D3F8F906}" type="pres">
      <dgm:prSet presAssocID="{1219663A-2F55-4EDE-9DCE-BDE36D8E34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687448-2F2A-42F8-8DC6-F6C6B5DC7A10}" type="pres">
      <dgm:prSet presAssocID="{AC480527-2C43-4368-B366-1C896B42DB7A}" presName="linNode" presStyleCnt="0"/>
      <dgm:spPr/>
    </dgm:pt>
    <dgm:pt modelId="{5C9FB471-D427-4B07-BB06-50BDECA43D72}" type="pres">
      <dgm:prSet presAssocID="{AC480527-2C43-4368-B366-1C896B42DB7A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A43DD-3082-4453-ACB3-61DF4E021085}" type="pres">
      <dgm:prSet presAssocID="{AC480527-2C43-4368-B366-1C896B42DB7A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95DFDC-E884-4336-94EC-87BB515B53C1}" type="pres">
      <dgm:prSet presAssocID="{C7447E96-0F49-493D-8D0F-EA889884F908}" presName="sp" presStyleCnt="0"/>
      <dgm:spPr/>
    </dgm:pt>
    <dgm:pt modelId="{9118779A-A419-4778-A680-B4C85B95F943}" type="pres">
      <dgm:prSet presAssocID="{56720FCF-0004-47B3-AA81-A71F7DB1573A}" presName="linNode" presStyleCnt="0"/>
      <dgm:spPr/>
    </dgm:pt>
    <dgm:pt modelId="{5FBDEAA3-2020-42CF-A32F-E7F68EB2E7B5}" type="pres">
      <dgm:prSet presAssocID="{56720FCF-0004-47B3-AA81-A71F7DB1573A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77E06-B960-43FE-B96D-55B48E27FE4C}" type="pres">
      <dgm:prSet presAssocID="{56720FCF-0004-47B3-AA81-A71F7DB1573A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EBB90-2F9F-4E91-877F-933E15F02D05}" type="pres">
      <dgm:prSet presAssocID="{F135EE44-0657-4725-83C2-AB2281067B7D}" presName="sp" presStyleCnt="0"/>
      <dgm:spPr/>
    </dgm:pt>
    <dgm:pt modelId="{4BA416CD-AC9B-45B5-A30A-A9599F7F8C37}" type="pres">
      <dgm:prSet presAssocID="{96D3C019-54B6-4A48-90BF-5F360AE27C3D}" presName="linNode" presStyleCnt="0"/>
      <dgm:spPr/>
    </dgm:pt>
    <dgm:pt modelId="{D9869E39-BD79-4413-9758-D2B9C8693056}" type="pres">
      <dgm:prSet presAssocID="{96D3C019-54B6-4A48-90BF-5F360AE27C3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677BB9-A23E-4E32-8756-CBD35CBB2F77}" type="pres">
      <dgm:prSet presAssocID="{96D3C019-54B6-4A48-90BF-5F360AE27C3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810632-5ECC-4C7D-8AC1-EDBBBA0FEC63}" type="pres">
      <dgm:prSet presAssocID="{D06B2747-B6C7-450F-9A85-D074DE12E9C2}" presName="sp" presStyleCnt="0"/>
      <dgm:spPr/>
    </dgm:pt>
    <dgm:pt modelId="{5F3481AD-6046-47A3-AF7B-45F007A3D59A}" type="pres">
      <dgm:prSet presAssocID="{337DF823-2212-444C-951F-15F7C3851D5F}" presName="linNode" presStyleCnt="0"/>
      <dgm:spPr/>
    </dgm:pt>
    <dgm:pt modelId="{A783F55B-71B7-41EB-8511-A80C80C3B841}" type="pres">
      <dgm:prSet presAssocID="{337DF823-2212-444C-951F-15F7C3851D5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F25BC-C1EE-4D0E-B8E5-D89C93B8A7B6}" type="pres">
      <dgm:prSet presAssocID="{337DF823-2212-444C-951F-15F7C3851D5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D7C9DE-716E-4C27-9323-0ECB2DE790BC}" type="pres">
      <dgm:prSet presAssocID="{32D58B3F-6469-4015-97D4-DB955C5EB565}" presName="sp" presStyleCnt="0"/>
      <dgm:spPr/>
    </dgm:pt>
    <dgm:pt modelId="{72C560BE-6C2C-41FA-8432-F27B243B9974}" type="pres">
      <dgm:prSet presAssocID="{1339FA5B-835E-448A-A789-40198B26C1E8}" presName="linNode" presStyleCnt="0"/>
      <dgm:spPr/>
    </dgm:pt>
    <dgm:pt modelId="{162BE1D2-B1D6-4587-9C30-07302F4F85C3}" type="pres">
      <dgm:prSet presAssocID="{1339FA5B-835E-448A-A789-40198B26C1E8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9F449-997B-4177-96E4-9160B06E0859}" type="pres">
      <dgm:prSet presAssocID="{1339FA5B-835E-448A-A789-40198B26C1E8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23FC4A-F04B-49CF-812A-8846977B04CB}" type="presOf" srcId="{4E375130-8961-4C26-953C-727E0C0DB615}" destId="{66D77E06-B960-43FE-B96D-55B48E27FE4C}" srcOrd="0" destOrd="0" presId="urn:microsoft.com/office/officeart/2005/8/layout/vList5"/>
    <dgm:cxn modelId="{11661E59-ED02-4C40-B2DA-BE7EC2A96918}" type="presOf" srcId="{4E6146FA-893A-4E0C-AE45-1478066EECA2}" destId="{AD8F25BC-C1EE-4D0E-B8E5-D89C93B8A7B6}" srcOrd="0" destOrd="0" presId="urn:microsoft.com/office/officeart/2005/8/layout/vList5"/>
    <dgm:cxn modelId="{6B831375-0521-4DA4-8F6E-E2B0AA3CD1B1}" type="presOf" srcId="{337DF823-2212-444C-951F-15F7C3851D5F}" destId="{A783F55B-71B7-41EB-8511-A80C80C3B841}" srcOrd="0" destOrd="0" presId="urn:microsoft.com/office/officeart/2005/8/layout/vList5"/>
    <dgm:cxn modelId="{25506B44-B62D-4F79-8766-AC9B98C56838}" srcId="{1219663A-2F55-4EDE-9DCE-BDE36D8E3496}" destId="{1339FA5B-835E-448A-A789-40198B26C1E8}" srcOrd="4" destOrd="0" parTransId="{D1A7C247-FB84-414C-948F-5D0C8E891ACB}" sibTransId="{2DF4D06D-F146-4AE0-A591-03C40699BA60}"/>
    <dgm:cxn modelId="{19B5A64B-36D7-432B-92A5-CB3EC375352B}" srcId="{96D3C019-54B6-4A48-90BF-5F360AE27C3D}" destId="{7FA15F09-F3CA-413C-934A-5AB98AD84A5E}" srcOrd="0" destOrd="0" parTransId="{4ED5C9AF-217E-4EDE-A775-29D68CD68D08}" sibTransId="{835C450E-EFF8-4CC8-9670-F0442448811F}"/>
    <dgm:cxn modelId="{878B27E2-8C63-4914-9024-64E51CE9A40E}" type="presOf" srcId="{AC480527-2C43-4368-B366-1C896B42DB7A}" destId="{5C9FB471-D427-4B07-BB06-50BDECA43D72}" srcOrd="0" destOrd="0" presId="urn:microsoft.com/office/officeart/2005/8/layout/vList5"/>
    <dgm:cxn modelId="{0D34E848-1F8D-437F-ABF9-144767C37504}" type="presOf" srcId="{1219663A-2F55-4EDE-9DCE-BDE36D8E3496}" destId="{42E0EB05-76A3-40B0-AF24-EFE7D3F8F906}" srcOrd="0" destOrd="0" presId="urn:microsoft.com/office/officeart/2005/8/layout/vList5"/>
    <dgm:cxn modelId="{FBB391B1-40A3-4417-A9C9-6A2B0A2CFD75}" srcId="{1219663A-2F55-4EDE-9DCE-BDE36D8E3496}" destId="{56720FCF-0004-47B3-AA81-A71F7DB1573A}" srcOrd="1" destOrd="0" parTransId="{3492FD1E-7B1D-4951-A49A-7A9EB9C9C6F2}" sibTransId="{F135EE44-0657-4725-83C2-AB2281067B7D}"/>
    <dgm:cxn modelId="{D8CC17C6-55DC-4AF2-9C05-998294881C90}" type="presOf" srcId="{1339FA5B-835E-448A-A789-40198B26C1E8}" destId="{162BE1D2-B1D6-4587-9C30-07302F4F85C3}" srcOrd="0" destOrd="0" presId="urn:microsoft.com/office/officeart/2005/8/layout/vList5"/>
    <dgm:cxn modelId="{1F7690A6-117D-4458-924B-D653859005B0}" srcId="{1219663A-2F55-4EDE-9DCE-BDE36D8E3496}" destId="{337DF823-2212-444C-951F-15F7C3851D5F}" srcOrd="3" destOrd="0" parTransId="{0A036EB3-69E5-4794-AECD-13C81AD6B5BD}" sibTransId="{32D58B3F-6469-4015-97D4-DB955C5EB565}"/>
    <dgm:cxn modelId="{B0FBCF92-7539-4C34-A9C4-3CDA6B885D02}" srcId="{1219663A-2F55-4EDE-9DCE-BDE36D8E3496}" destId="{AC480527-2C43-4368-B366-1C896B42DB7A}" srcOrd="0" destOrd="0" parTransId="{73EEB3FC-80BC-4ABF-BD73-2298E8EFF239}" sibTransId="{C7447E96-0F49-493D-8D0F-EA889884F908}"/>
    <dgm:cxn modelId="{D8C95626-7696-475A-B4CE-5A0DB3D78FE8}" type="presOf" srcId="{56720FCF-0004-47B3-AA81-A71F7DB1573A}" destId="{5FBDEAA3-2020-42CF-A32F-E7F68EB2E7B5}" srcOrd="0" destOrd="0" presId="urn:microsoft.com/office/officeart/2005/8/layout/vList5"/>
    <dgm:cxn modelId="{0F7E68E4-B651-45D1-B07A-EF88AFF8716A}" srcId="{337DF823-2212-444C-951F-15F7C3851D5F}" destId="{4E6146FA-893A-4E0C-AE45-1478066EECA2}" srcOrd="0" destOrd="0" parTransId="{A15E7315-6345-460C-B525-96BFFF643DDA}" sibTransId="{02869B75-3993-41BB-809D-709B30C390AE}"/>
    <dgm:cxn modelId="{EBBEA07D-A77C-4D3D-9D3B-C320BF2E8510}" srcId="{1219663A-2F55-4EDE-9DCE-BDE36D8E3496}" destId="{96D3C019-54B6-4A48-90BF-5F360AE27C3D}" srcOrd="2" destOrd="0" parTransId="{B118ABDD-0B93-43B4-8898-63644E5214B7}" sibTransId="{D06B2747-B6C7-450F-9A85-D074DE12E9C2}"/>
    <dgm:cxn modelId="{75152F45-3B4E-4256-96B3-CBC7A4BAAF91}" srcId="{AC480527-2C43-4368-B366-1C896B42DB7A}" destId="{8B8C4936-D617-4D6A-88D7-FA1CC68D57C9}" srcOrd="0" destOrd="0" parTransId="{E6678207-A882-4D01-87E5-57268295E187}" sibTransId="{700C324E-BECB-4E6B-8519-89AB6C96CE40}"/>
    <dgm:cxn modelId="{2EA896ED-0A8F-4C03-AC28-D34617AABEE8}" type="presOf" srcId="{5AEF78DD-CC18-4403-8C8B-35D4BEBB3CBA}" destId="{B399F449-997B-4177-96E4-9160B06E0859}" srcOrd="0" destOrd="0" presId="urn:microsoft.com/office/officeart/2005/8/layout/vList5"/>
    <dgm:cxn modelId="{33F3B757-4E2D-4B2F-BD98-05FBA0A7B184}" type="presOf" srcId="{96D3C019-54B6-4A48-90BF-5F360AE27C3D}" destId="{D9869E39-BD79-4413-9758-D2B9C8693056}" srcOrd="0" destOrd="0" presId="urn:microsoft.com/office/officeart/2005/8/layout/vList5"/>
    <dgm:cxn modelId="{FF611B39-0A33-4C39-BF34-8B7B67AB0B59}" type="presOf" srcId="{8B8C4936-D617-4D6A-88D7-FA1CC68D57C9}" destId="{52CA43DD-3082-4453-ACB3-61DF4E021085}" srcOrd="0" destOrd="0" presId="urn:microsoft.com/office/officeart/2005/8/layout/vList5"/>
    <dgm:cxn modelId="{7F019488-6731-4766-BEE0-7EBBBBB4A492}" srcId="{1339FA5B-835E-448A-A789-40198B26C1E8}" destId="{5AEF78DD-CC18-4403-8C8B-35D4BEBB3CBA}" srcOrd="0" destOrd="0" parTransId="{860C55CA-5B80-4B73-BB20-50EAE1F79D13}" sibTransId="{32AF3E0D-859B-4F84-A7D7-208806FF7D87}"/>
    <dgm:cxn modelId="{6E802CBD-C932-4FC0-8D77-E17F55AA2B15}" srcId="{56720FCF-0004-47B3-AA81-A71F7DB1573A}" destId="{4E375130-8961-4C26-953C-727E0C0DB615}" srcOrd="0" destOrd="0" parTransId="{7D79EA8B-5CD6-4183-A001-89D2D29D1543}" sibTransId="{20424DE4-6BF8-4A03-A31C-DB793D0B269B}"/>
    <dgm:cxn modelId="{5CE90645-057E-4FA4-8B2D-E2281429FA3A}" type="presOf" srcId="{7FA15F09-F3CA-413C-934A-5AB98AD84A5E}" destId="{AC677BB9-A23E-4E32-8756-CBD35CBB2F77}" srcOrd="0" destOrd="0" presId="urn:microsoft.com/office/officeart/2005/8/layout/vList5"/>
    <dgm:cxn modelId="{5A442DD8-58ED-48DC-8440-287E41D73487}" type="presParOf" srcId="{42E0EB05-76A3-40B0-AF24-EFE7D3F8F906}" destId="{FC687448-2F2A-42F8-8DC6-F6C6B5DC7A10}" srcOrd="0" destOrd="0" presId="urn:microsoft.com/office/officeart/2005/8/layout/vList5"/>
    <dgm:cxn modelId="{5AFB1957-2EB0-4AAE-AB88-67A24DC27121}" type="presParOf" srcId="{FC687448-2F2A-42F8-8DC6-F6C6B5DC7A10}" destId="{5C9FB471-D427-4B07-BB06-50BDECA43D72}" srcOrd="0" destOrd="0" presId="urn:microsoft.com/office/officeart/2005/8/layout/vList5"/>
    <dgm:cxn modelId="{ED029FDC-7999-4F94-B36C-1ADF391781E8}" type="presParOf" srcId="{FC687448-2F2A-42F8-8DC6-F6C6B5DC7A10}" destId="{52CA43DD-3082-4453-ACB3-61DF4E021085}" srcOrd="1" destOrd="0" presId="urn:microsoft.com/office/officeart/2005/8/layout/vList5"/>
    <dgm:cxn modelId="{D138C2F7-E1F4-4744-9CBA-A6B7E5243733}" type="presParOf" srcId="{42E0EB05-76A3-40B0-AF24-EFE7D3F8F906}" destId="{DE95DFDC-E884-4336-94EC-87BB515B53C1}" srcOrd="1" destOrd="0" presId="urn:microsoft.com/office/officeart/2005/8/layout/vList5"/>
    <dgm:cxn modelId="{3B088756-45F4-4FB6-815C-D43F86BDC67A}" type="presParOf" srcId="{42E0EB05-76A3-40B0-AF24-EFE7D3F8F906}" destId="{9118779A-A419-4778-A680-B4C85B95F943}" srcOrd="2" destOrd="0" presId="urn:microsoft.com/office/officeart/2005/8/layout/vList5"/>
    <dgm:cxn modelId="{3EF8A674-B4C3-407D-BE21-61F1EA172DEA}" type="presParOf" srcId="{9118779A-A419-4778-A680-B4C85B95F943}" destId="{5FBDEAA3-2020-42CF-A32F-E7F68EB2E7B5}" srcOrd="0" destOrd="0" presId="urn:microsoft.com/office/officeart/2005/8/layout/vList5"/>
    <dgm:cxn modelId="{4BB52BE3-A23F-4C92-A068-D604047841F0}" type="presParOf" srcId="{9118779A-A419-4778-A680-B4C85B95F943}" destId="{66D77E06-B960-43FE-B96D-55B48E27FE4C}" srcOrd="1" destOrd="0" presId="urn:microsoft.com/office/officeart/2005/8/layout/vList5"/>
    <dgm:cxn modelId="{C68AD2E5-7947-4D0E-A2B1-A81964DFBF82}" type="presParOf" srcId="{42E0EB05-76A3-40B0-AF24-EFE7D3F8F906}" destId="{882EBB90-2F9F-4E91-877F-933E15F02D05}" srcOrd="3" destOrd="0" presId="urn:microsoft.com/office/officeart/2005/8/layout/vList5"/>
    <dgm:cxn modelId="{7D229599-305F-4175-A115-8FBBF6B30FA1}" type="presParOf" srcId="{42E0EB05-76A3-40B0-AF24-EFE7D3F8F906}" destId="{4BA416CD-AC9B-45B5-A30A-A9599F7F8C37}" srcOrd="4" destOrd="0" presId="urn:microsoft.com/office/officeart/2005/8/layout/vList5"/>
    <dgm:cxn modelId="{FBC98335-9366-4B0E-9B7A-6B0333CC7BB8}" type="presParOf" srcId="{4BA416CD-AC9B-45B5-A30A-A9599F7F8C37}" destId="{D9869E39-BD79-4413-9758-D2B9C8693056}" srcOrd="0" destOrd="0" presId="urn:microsoft.com/office/officeart/2005/8/layout/vList5"/>
    <dgm:cxn modelId="{3F7CBBCC-A387-4677-B892-4723B22012EC}" type="presParOf" srcId="{4BA416CD-AC9B-45B5-A30A-A9599F7F8C37}" destId="{AC677BB9-A23E-4E32-8756-CBD35CBB2F77}" srcOrd="1" destOrd="0" presId="urn:microsoft.com/office/officeart/2005/8/layout/vList5"/>
    <dgm:cxn modelId="{B21D1EE5-0D6F-4679-9DE2-0C2FAE7BAD15}" type="presParOf" srcId="{42E0EB05-76A3-40B0-AF24-EFE7D3F8F906}" destId="{A8810632-5ECC-4C7D-8AC1-EDBBBA0FEC63}" srcOrd="5" destOrd="0" presId="urn:microsoft.com/office/officeart/2005/8/layout/vList5"/>
    <dgm:cxn modelId="{563B7099-FBE5-4015-BBE6-8A82BA66B413}" type="presParOf" srcId="{42E0EB05-76A3-40B0-AF24-EFE7D3F8F906}" destId="{5F3481AD-6046-47A3-AF7B-45F007A3D59A}" srcOrd="6" destOrd="0" presId="urn:microsoft.com/office/officeart/2005/8/layout/vList5"/>
    <dgm:cxn modelId="{0C2430DD-71C1-4B71-9716-7DA0F6DE2B01}" type="presParOf" srcId="{5F3481AD-6046-47A3-AF7B-45F007A3D59A}" destId="{A783F55B-71B7-41EB-8511-A80C80C3B841}" srcOrd="0" destOrd="0" presId="urn:microsoft.com/office/officeart/2005/8/layout/vList5"/>
    <dgm:cxn modelId="{BFAE6461-D0F3-4FF2-B297-91FADECE19F2}" type="presParOf" srcId="{5F3481AD-6046-47A3-AF7B-45F007A3D59A}" destId="{AD8F25BC-C1EE-4D0E-B8E5-D89C93B8A7B6}" srcOrd="1" destOrd="0" presId="urn:microsoft.com/office/officeart/2005/8/layout/vList5"/>
    <dgm:cxn modelId="{54375D38-34BA-4326-A229-2A081DAD5393}" type="presParOf" srcId="{42E0EB05-76A3-40B0-AF24-EFE7D3F8F906}" destId="{47D7C9DE-716E-4C27-9323-0ECB2DE790BC}" srcOrd="7" destOrd="0" presId="urn:microsoft.com/office/officeart/2005/8/layout/vList5"/>
    <dgm:cxn modelId="{282EC920-0025-44EC-A1C4-42F3791CBBCA}" type="presParOf" srcId="{42E0EB05-76A3-40B0-AF24-EFE7D3F8F906}" destId="{72C560BE-6C2C-41FA-8432-F27B243B9974}" srcOrd="8" destOrd="0" presId="urn:microsoft.com/office/officeart/2005/8/layout/vList5"/>
    <dgm:cxn modelId="{DCB3E7EB-7994-45FF-AB37-78625199B512}" type="presParOf" srcId="{72C560BE-6C2C-41FA-8432-F27B243B9974}" destId="{162BE1D2-B1D6-4587-9C30-07302F4F85C3}" srcOrd="0" destOrd="0" presId="urn:microsoft.com/office/officeart/2005/8/layout/vList5"/>
    <dgm:cxn modelId="{C73E70ED-6CC3-4B68-92C0-50AABD5D358D}" type="presParOf" srcId="{72C560BE-6C2C-41FA-8432-F27B243B9974}" destId="{B399F449-997B-4177-96E4-9160B06E085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9D2F77-89F1-410D-91D0-41A9F387D1E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7EC0ED0-A7AB-4C30-9A98-84DD096D9F3C}">
      <dgm:prSet custT="1"/>
      <dgm:spPr/>
      <dgm:t>
        <a:bodyPr/>
        <a:lstStyle/>
        <a:p>
          <a:pPr rtl="0"/>
          <a:r>
            <a:rPr lang="ru-RU" sz="1800" dirty="0" smtClean="0"/>
            <a:t>выдано 31 предостережение о недопустимости нарушения обязательных требований в области охраны окружающей среды.</a:t>
          </a:r>
          <a:endParaRPr lang="ru-RU" sz="1800" dirty="0"/>
        </a:p>
      </dgm:t>
    </dgm:pt>
    <dgm:pt modelId="{580239B7-B4C1-44C1-B96D-8F1E674C5F93}" type="parTrans" cxnId="{44F41279-9BC3-4FB1-AE71-389DF0282508}">
      <dgm:prSet/>
      <dgm:spPr/>
      <dgm:t>
        <a:bodyPr/>
        <a:lstStyle/>
        <a:p>
          <a:endParaRPr lang="ru-RU"/>
        </a:p>
      </dgm:t>
    </dgm:pt>
    <dgm:pt modelId="{C453D169-BD1D-4019-8D44-AA4D620589B1}" type="sibTrans" cxnId="{44F41279-9BC3-4FB1-AE71-389DF0282508}">
      <dgm:prSet/>
      <dgm:spPr/>
      <dgm:t>
        <a:bodyPr/>
        <a:lstStyle/>
        <a:p>
          <a:endParaRPr lang="ru-RU"/>
        </a:p>
      </dgm:t>
    </dgm:pt>
    <dgm:pt modelId="{B273C99E-FE96-43EF-A19A-254716C21633}" type="pres">
      <dgm:prSet presAssocID="{2B9D2F77-89F1-410D-91D0-41A9F387D1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B8315A-6BFA-4984-8D4F-1F3A90016EBA}" type="pres">
      <dgm:prSet presAssocID="{17EC0ED0-A7AB-4C30-9A98-84DD096D9F3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F41279-9BC3-4FB1-AE71-389DF0282508}" srcId="{2B9D2F77-89F1-410D-91D0-41A9F387D1EC}" destId="{17EC0ED0-A7AB-4C30-9A98-84DD096D9F3C}" srcOrd="0" destOrd="0" parTransId="{580239B7-B4C1-44C1-B96D-8F1E674C5F93}" sibTransId="{C453D169-BD1D-4019-8D44-AA4D620589B1}"/>
    <dgm:cxn modelId="{A462F3DF-CC90-48EB-8CB1-FAB806B63188}" type="presOf" srcId="{2B9D2F77-89F1-410D-91D0-41A9F387D1EC}" destId="{B273C99E-FE96-43EF-A19A-254716C21633}" srcOrd="0" destOrd="0" presId="urn:microsoft.com/office/officeart/2005/8/layout/vList2"/>
    <dgm:cxn modelId="{A526B2BB-F673-410E-9B55-C4A0DC44F790}" type="presOf" srcId="{17EC0ED0-A7AB-4C30-9A98-84DD096D9F3C}" destId="{4DB8315A-6BFA-4984-8D4F-1F3A90016EBA}" srcOrd="0" destOrd="0" presId="urn:microsoft.com/office/officeart/2005/8/layout/vList2"/>
    <dgm:cxn modelId="{BBB55001-2F35-4A11-B18B-B39F156EDC0D}" type="presParOf" srcId="{B273C99E-FE96-43EF-A19A-254716C21633}" destId="{4DB8315A-6BFA-4984-8D4F-1F3A90016E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FC84BF-9B75-4C2F-B313-A88B3BFFDB8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2411E9-AAA8-4AD0-A5F7-972DE75D28C9}">
      <dgm:prSet custT="1"/>
      <dgm:spPr/>
      <dgm:t>
        <a:bodyPr/>
        <a:lstStyle/>
        <a:p>
          <a:pPr rtl="0"/>
          <a:r>
            <a:rPr lang="ru-RU" sz="1800" dirty="0" smtClean="0"/>
            <a:t>размещены на сайте министерства перечни нормативных правовых актов и их отдельных частей, содержащих обязательные требования, оценка соблюдения которых является предметом регионального государственного экологического надзора</a:t>
          </a:r>
          <a:endParaRPr lang="ru-RU" sz="1800" dirty="0"/>
        </a:p>
      </dgm:t>
    </dgm:pt>
    <dgm:pt modelId="{87B2F81B-466B-4320-B242-52CF1CCA3704}" type="parTrans" cxnId="{5BF920D7-41EB-4C19-8D27-165F8BE7DFFF}">
      <dgm:prSet/>
      <dgm:spPr/>
      <dgm:t>
        <a:bodyPr/>
        <a:lstStyle/>
        <a:p>
          <a:endParaRPr lang="ru-RU"/>
        </a:p>
      </dgm:t>
    </dgm:pt>
    <dgm:pt modelId="{3169C533-DFD4-4BCE-8ECC-C54E32009B73}" type="sibTrans" cxnId="{5BF920D7-41EB-4C19-8D27-165F8BE7DFFF}">
      <dgm:prSet/>
      <dgm:spPr/>
      <dgm:t>
        <a:bodyPr/>
        <a:lstStyle/>
        <a:p>
          <a:endParaRPr lang="ru-RU"/>
        </a:p>
      </dgm:t>
    </dgm:pt>
    <dgm:pt modelId="{B57E1CA1-2114-4B3F-A6E9-9C6858BB7738}" type="pres">
      <dgm:prSet presAssocID="{B1FC84BF-9B75-4C2F-B313-A88B3BFFDB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EF13B7-2DF2-4AB8-ADCD-6A68E6144ADE}" type="pres">
      <dgm:prSet presAssocID="{0F2411E9-AAA8-4AD0-A5F7-972DE75D28C9}" presName="parentText" presStyleLbl="node1" presStyleIdx="0" presStyleCnt="1" custLinFactNeighborX="-12999" custLinFactNeighborY="4366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F920D7-41EB-4C19-8D27-165F8BE7DFFF}" srcId="{B1FC84BF-9B75-4C2F-B313-A88B3BFFDB88}" destId="{0F2411E9-AAA8-4AD0-A5F7-972DE75D28C9}" srcOrd="0" destOrd="0" parTransId="{87B2F81B-466B-4320-B242-52CF1CCA3704}" sibTransId="{3169C533-DFD4-4BCE-8ECC-C54E32009B73}"/>
    <dgm:cxn modelId="{EDBE3F00-9F43-491E-8240-F85C5E789FE9}" type="presOf" srcId="{B1FC84BF-9B75-4C2F-B313-A88B3BFFDB88}" destId="{B57E1CA1-2114-4B3F-A6E9-9C6858BB7738}" srcOrd="0" destOrd="0" presId="urn:microsoft.com/office/officeart/2005/8/layout/vList2"/>
    <dgm:cxn modelId="{99DCBE79-A3AF-46AD-990F-0517BD76465A}" type="presOf" srcId="{0F2411E9-AAA8-4AD0-A5F7-972DE75D28C9}" destId="{4AEF13B7-2DF2-4AB8-ADCD-6A68E6144ADE}" srcOrd="0" destOrd="0" presId="urn:microsoft.com/office/officeart/2005/8/layout/vList2"/>
    <dgm:cxn modelId="{2FDBE4E0-FCAC-45F7-980A-737792949EB3}" type="presParOf" srcId="{B57E1CA1-2114-4B3F-A6E9-9C6858BB7738}" destId="{4AEF13B7-2DF2-4AB8-ADCD-6A68E6144AD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DAC51E4-DEDB-4647-AC3D-DB717A5304E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C779BC-92B9-4F03-80AD-098BE94C90F3}">
      <dgm:prSet custT="1"/>
      <dgm:spPr/>
      <dgm:t>
        <a:bodyPr/>
        <a:lstStyle/>
        <a:p>
          <a:pPr rtl="0"/>
          <a:r>
            <a:rPr lang="ru-RU" sz="1800" dirty="0" smtClean="0"/>
            <a:t>размещен на сайте Обзор правоприменительной практики при осуществлении министерством регионального государственного экологического надзора, содержащий результаты контрольно-надзорной деятельности, наиболее типичные нарушения в области охраны окружающей среды и природопользования</a:t>
          </a:r>
          <a:endParaRPr lang="ru-RU" sz="1800" dirty="0"/>
        </a:p>
      </dgm:t>
    </dgm:pt>
    <dgm:pt modelId="{5A0590D6-6040-4D01-8CF4-4E9CBB41FE2D}" type="parTrans" cxnId="{3309F987-E7EB-4921-B4C1-1522582FA35F}">
      <dgm:prSet/>
      <dgm:spPr/>
      <dgm:t>
        <a:bodyPr/>
        <a:lstStyle/>
        <a:p>
          <a:endParaRPr lang="ru-RU"/>
        </a:p>
      </dgm:t>
    </dgm:pt>
    <dgm:pt modelId="{621B89DF-A466-4F78-9569-C78095BAC0EA}" type="sibTrans" cxnId="{3309F987-E7EB-4921-B4C1-1522582FA35F}">
      <dgm:prSet/>
      <dgm:spPr/>
      <dgm:t>
        <a:bodyPr/>
        <a:lstStyle/>
        <a:p>
          <a:endParaRPr lang="ru-RU"/>
        </a:p>
      </dgm:t>
    </dgm:pt>
    <dgm:pt modelId="{498F9BEB-8777-4FC5-8E4D-47BF86D6EFE3}" type="pres">
      <dgm:prSet presAssocID="{4DAC51E4-DEDB-4647-AC3D-DB717A5304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3698BC-3FBD-41A6-BA8B-624B2595E9B7}" type="pres">
      <dgm:prSet presAssocID="{30C779BC-92B9-4F03-80AD-098BE94C90F3}" presName="parentText" presStyleLbl="node1" presStyleIdx="0" presStyleCnt="1" custScaleY="475034" custLinFactY="42257" custLinFactNeighborX="54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09F987-E7EB-4921-B4C1-1522582FA35F}" srcId="{4DAC51E4-DEDB-4647-AC3D-DB717A5304E8}" destId="{30C779BC-92B9-4F03-80AD-098BE94C90F3}" srcOrd="0" destOrd="0" parTransId="{5A0590D6-6040-4D01-8CF4-4E9CBB41FE2D}" sibTransId="{621B89DF-A466-4F78-9569-C78095BAC0EA}"/>
    <dgm:cxn modelId="{40496A3E-3361-44F8-BE0F-C6D6E41E5549}" type="presOf" srcId="{30C779BC-92B9-4F03-80AD-098BE94C90F3}" destId="{7B3698BC-3FBD-41A6-BA8B-624B2595E9B7}" srcOrd="0" destOrd="0" presId="urn:microsoft.com/office/officeart/2005/8/layout/vList2"/>
    <dgm:cxn modelId="{198E30A1-4122-4D05-B12E-3CA852960D9C}" type="presOf" srcId="{4DAC51E4-DEDB-4647-AC3D-DB717A5304E8}" destId="{498F9BEB-8777-4FC5-8E4D-47BF86D6EFE3}" srcOrd="0" destOrd="0" presId="urn:microsoft.com/office/officeart/2005/8/layout/vList2"/>
    <dgm:cxn modelId="{DF8DBED0-ECB8-4ABA-A4C9-ED1C648FC2A2}" type="presParOf" srcId="{498F9BEB-8777-4FC5-8E4D-47BF86D6EFE3}" destId="{7B3698BC-3FBD-41A6-BA8B-624B2595E9B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4DF099E-8F61-4446-86F0-F67567854FE1}" type="doc">
      <dgm:prSet loTypeId="urn:microsoft.com/office/officeart/2005/8/layout/matrix2" loCatId="matrix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3DF60F53-D537-45EC-8DB2-43FF8C764B4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Большинство обращений не содержит конкретных данных о лице, нарушающем требования законодательства</a:t>
          </a:r>
          <a:endParaRPr lang="ru-RU" b="1" dirty="0">
            <a:solidFill>
              <a:schemeClr val="tx1"/>
            </a:solidFill>
          </a:endParaRPr>
        </a:p>
      </dgm:t>
    </dgm:pt>
    <dgm:pt modelId="{A89CA0EC-8461-427B-928A-B0C9509192DC}" type="parTrans" cxnId="{69BA1105-21DE-4E67-A184-50410314948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125486DE-3556-4E06-BE98-6552D8488114}" type="sibTrans" cxnId="{69BA1105-21DE-4E67-A184-50410314948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EED471F-01FB-47AC-B813-58F8C844401D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Отсутствие оснований для проведения КНМ из-за особенностей поступления обращений граждан </a:t>
          </a:r>
          <a:endParaRPr lang="ru-RU" b="1" dirty="0">
            <a:solidFill>
              <a:schemeClr val="tx1"/>
            </a:solidFill>
          </a:endParaRPr>
        </a:p>
      </dgm:t>
    </dgm:pt>
    <dgm:pt modelId="{9F2641DF-68E5-4095-8C0D-893FA5AEA1E7}" type="parTrans" cxnId="{AFCA8CE9-D466-42D2-BEDB-D73C253D11F8}">
      <dgm:prSet/>
      <dgm:spPr/>
      <dgm:t>
        <a:bodyPr/>
        <a:lstStyle/>
        <a:p>
          <a:endParaRPr lang="ru-RU"/>
        </a:p>
      </dgm:t>
    </dgm:pt>
    <dgm:pt modelId="{A66C858B-5D77-47F3-8574-D14B283816F5}" type="sibTrans" cxnId="{AFCA8CE9-D466-42D2-BEDB-D73C253D11F8}">
      <dgm:prSet/>
      <dgm:spPr/>
      <dgm:t>
        <a:bodyPr/>
        <a:lstStyle/>
        <a:p>
          <a:endParaRPr lang="ru-RU"/>
        </a:p>
      </dgm:t>
    </dgm:pt>
    <dgm:pt modelId="{9221D1F3-4BA7-4798-89AC-FDAFA1B188F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Совершенствование методического обеспечения осуществления государственного экологического надзора</a:t>
          </a:r>
          <a:endParaRPr lang="ru-RU" b="1" dirty="0">
            <a:solidFill>
              <a:schemeClr val="tx1"/>
            </a:solidFill>
          </a:endParaRPr>
        </a:p>
      </dgm:t>
    </dgm:pt>
    <dgm:pt modelId="{6B79ED1F-D18D-465B-B241-2DF6754D47BF}" type="parTrans" cxnId="{67D35D2E-B7C0-4C77-9B41-0CA04EA8ABFA}">
      <dgm:prSet/>
      <dgm:spPr/>
      <dgm:t>
        <a:bodyPr/>
        <a:lstStyle/>
        <a:p>
          <a:endParaRPr lang="ru-RU"/>
        </a:p>
      </dgm:t>
    </dgm:pt>
    <dgm:pt modelId="{3F5762A4-4DC4-4289-996D-46E2E69A0596}" type="sibTrans" cxnId="{67D35D2E-B7C0-4C77-9B41-0CA04EA8ABFA}">
      <dgm:prSet/>
      <dgm:spPr/>
      <dgm:t>
        <a:bodyPr/>
        <a:lstStyle/>
        <a:p>
          <a:endParaRPr lang="ru-RU"/>
        </a:p>
      </dgm:t>
    </dgm:pt>
    <dgm:pt modelId="{6A75BDED-1329-4BF0-AAE9-1B81BD6C660A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Трудоемкость ведения учетов результатов КНМ</a:t>
          </a:r>
          <a:endParaRPr lang="ru-RU" b="1" dirty="0">
            <a:solidFill>
              <a:schemeClr val="tx1"/>
            </a:solidFill>
          </a:endParaRPr>
        </a:p>
      </dgm:t>
    </dgm:pt>
    <dgm:pt modelId="{CF588716-923E-4C28-9B84-3E6F497DA007}" type="sibTrans" cxnId="{B4AEF4AF-9CF1-48E2-9E68-15858A920710}">
      <dgm:prSet/>
      <dgm:spPr/>
      <dgm:t>
        <a:bodyPr/>
        <a:lstStyle/>
        <a:p>
          <a:endParaRPr lang="ru-RU"/>
        </a:p>
      </dgm:t>
    </dgm:pt>
    <dgm:pt modelId="{B8E535E3-A5F0-4399-8179-F380675D5007}" type="parTrans" cxnId="{B4AEF4AF-9CF1-48E2-9E68-15858A920710}">
      <dgm:prSet/>
      <dgm:spPr/>
      <dgm:t>
        <a:bodyPr/>
        <a:lstStyle/>
        <a:p>
          <a:endParaRPr lang="ru-RU"/>
        </a:p>
      </dgm:t>
    </dgm:pt>
    <dgm:pt modelId="{8E997F63-24A5-4243-90A4-7EF61B2B5C8C}" type="pres">
      <dgm:prSet presAssocID="{74DF099E-8F61-4446-86F0-F67567854FE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9EB1CC-4E48-4CF0-9829-14EDC1076B7F}" type="pres">
      <dgm:prSet presAssocID="{74DF099E-8F61-4446-86F0-F67567854FE1}" presName="axisShape" presStyleLbl="bgShp" presStyleIdx="0" presStyleCnt="1"/>
      <dgm:spPr/>
    </dgm:pt>
    <dgm:pt modelId="{F950D001-AF1F-408E-8C35-F703FD3F20CB}" type="pres">
      <dgm:prSet presAssocID="{74DF099E-8F61-4446-86F0-F67567854FE1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56D47-A4B4-468B-80D7-36655512D6A8}" type="pres">
      <dgm:prSet presAssocID="{74DF099E-8F61-4446-86F0-F67567854FE1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D20D3-E90B-4A3B-B11A-A6179AA0B2B6}" type="pres">
      <dgm:prSet presAssocID="{74DF099E-8F61-4446-86F0-F67567854FE1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94F6D4-DFE0-4995-A890-A1E53C1EA118}" type="pres">
      <dgm:prSet presAssocID="{74DF099E-8F61-4446-86F0-F67567854FE1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BA1105-21DE-4E67-A184-50410314948F}" srcId="{74DF099E-8F61-4446-86F0-F67567854FE1}" destId="{3DF60F53-D537-45EC-8DB2-43FF8C764B4A}" srcOrd="0" destOrd="0" parTransId="{A89CA0EC-8461-427B-928A-B0C9509192DC}" sibTransId="{125486DE-3556-4E06-BE98-6552D8488114}"/>
    <dgm:cxn modelId="{B4AEF4AF-9CF1-48E2-9E68-15858A920710}" srcId="{74DF099E-8F61-4446-86F0-F67567854FE1}" destId="{6A75BDED-1329-4BF0-AAE9-1B81BD6C660A}" srcOrd="2" destOrd="0" parTransId="{B8E535E3-A5F0-4399-8179-F380675D5007}" sibTransId="{CF588716-923E-4C28-9B84-3E6F497DA007}"/>
    <dgm:cxn modelId="{9D5E1BA0-4DE7-44EA-B975-8CE5ED2E9A24}" type="presOf" srcId="{BEED471F-01FB-47AC-B813-58F8C844401D}" destId="{68C56D47-A4B4-468B-80D7-36655512D6A8}" srcOrd="0" destOrd="0" presId="urn:microsoft.com/office/officeart/2005/8/layout/matrix2"/>
    <dgm:cxn modelId="{9B1976B1-67D5-4E1F-8EBC-021E090C6872}" type="presOf" srcId="{9221D1F3-4BA7-4798-89AC-FDAFA1B188F7}" destId="{9E94F6D4-DFE0-4995-A890-A1E53C1EA118}" srcOrd="0" destOrd="0" presId="urn:microsoft.com/office/officeart/2005/8/layout/matrix2"/>
    <dgm:cxn modelId="{67D35D2E-B7C0-4C77-9B41-0CA04EA8ABFA}" srcId="{74DF099E-8F61-4446-86F0-F67567854FE1}" destId="{9221D1F3-4BA7-4798-89AC-FDAFA1B188F7}" srcOrd="3" destOrd="0" parTransId="{6B79ED1F-D18D-465B-B241-2DF6754D47BF}" sibTransId="{3F5762A4-4DC4-4289-996D-46E2E69A0596}"/>
    <dgm:cxn modelId="{AFCA8CE9-D466-42D2-BEDB-D73C253D11F8}" srcId="{74DF099E-8F61-4446-86F0-F67567854FE1}" destId="{BEED471F-01FB-47AC-B813-58F8C844401D}" srcOrd="1" destOrd="0" parTransId="{9F2641DF-68E5-4095-8C0D-893FA5AEA1E7}" sibTransId="{A66C858B-5D77-47F3-8574-D14B283816F5}"/>
    <dgm:cxn modelId="{90E27F2C-309F-4B82-8439-3621DA2B60F9}" type="presOf" srcId="{6A75BDED-1329-4BF0-AAE9-1B81BD6C660A}" destId="{6B2D20D3-E90B-4A3B-B11A-A6179AA0B2B6}" srcOrd="0" destOrd="0" presId="urn:microsoft.com/office/officeart/2005/8/layout/matrix2"/>
    <dgm:cxn modelId="{75CB1981-7DE0-4353-8F9F-90E8714D7469}" type="presOf" srcId="{74DF099E-8F61-4446-86F0-F67567854FE1}" destId="{8E997F63-24A5-4243-90A4-7EF61B2B5C8C}" srcOrd="0" destOrd="0" presId="urn:microsoft.com/office/officeart/2005/8/layout/matrix2"/>
    <dgm:cxn modelId="{ED7961A9-4F8A-4BDC-B370-C89AD134EC0C}" type="presOf" srcId="{3DF60F53-D537-45EC-8DB2-43FF8C764B4A}" destId="{F950D001-AF1F-408E-8C35-F703FD3F20CB}" srcOrd="0" destOrd="0" presId="urn:microsoft.com/office/officeart/2005/8/layout/matrix2"/>
    <dgm:cxn modelId="{6CFEC06E-B40E-4A08-AAF0-A59EF05F2B83}" type="presParOf" srcId="{8E997F63-24A5-4243-90A4-7EF61B2B5C8C}" destId="{F69EB1CC-4E48-4CF0-9829-14EDC1076B7F}" srcOrd="0" destOrd="0" presId="urn:microsoft.com/office/officeart/2005/8/layout/matrix2"/>
    <dgm:cxn modelId="{41FB9FCD-03DE-4689-B63C-1E8D5416E05F}" type="presParOf" srcId="{8E997F63-24A5-4243-90A4-7EF61B2B5C8C}" destId="{F950D001-AF1F-408E-8C35-F703FD3F20CB}" srcOrd="1" destOrd="0" presId="urn:microsoft.com/office/officeart/2005/8/layout/matrix2"/>
    <dgm:cxn modelId="{1107945F-2A27-4AB2-8D0A-2A248C23A479}" type="presParOf" srcId="{8E997F63-24A5-4243-90A4-7EF61B2B5C8C}" destId="{68C56D47-A4B4-468B-80D7-36655512D6A8}" srcOrd="2" destOrd="0" presId="urn:microsoft.com/office/officeart/2005/8/layout/matrix2"/>
    <dgm:cxn modelId="{237FC481-8B42-47A7-8362-AA0CDB1DCEFD}" type="presParOf" srcId="{8E997F63-24A5-4243-90A4-7EF61B2B5C8C}" destId="{6B2D20D3-E90B-4A3B-B11A-A6179AA0B2B6}" srcOrd="3" destOrd="0" presId="urn:microsoft.com/office/officeart/2005/8/layout/matrix2"/>
    <dgm:cxn modelId="{5530EE47-60D3-48F7-9281-25CF25CC42B7}" type="presParOf" srcId="{8E997F63-24A5-4243-90A4-7EF61B2B5C8C}" destId="{9E94F6D4-DFE0-4995-A890-A1E53C1EA118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7AC1D-81BA-429D-92E9-313B9217ECE7}">
      <dsp:nvSpPr>
        <dsp:cNvPr id="0" name=""/>
        <dsp:cNvSpPr/>
      </dsp:nvSpPr>
      <dsp:spPr>
        <a:xfrm>
          <a:off x="0" y="605091"/>
          <a:ext cx="7992888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EECAB4-3B24-4F5F-A5D0-3196C328184B}">
      <dsp:nvSpPr>
        <dsp:cNvPr id="0" name=""/>
        <dsp:cNvSpPr/>
      </dsp:nvSpPr>
      <dsp:spPr>
        <a:xfrm>
          <a:off x="399644" y="14691"/>
          <a:ext cx="7287235" cy="1180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региональный государственный экологический надзор</a:t>
          </a:r>
          <a:endParaRPr lang="ru-RU" sz="2000" kern="1200" dirty="0"/>
        </a:p>
      </dsp:txBody>
      <dsp:txXfrm>
        <a:off x="457286" y="72333"/>
        <a:ext cx="7171951" cy="1065516"/>
      </dsp:txXfrm>
    </dsp:sp>
    <dsp:sp modelId="{765FA0DA-F543-40DB-B9EC-A31FA43BBE34}">
      <dsp:nvSpPr>
        <dsp:cNvPr id="0" name=""/>
        <dsp:cNvSpPr/>
      </dsp:nvSpPr>
      <dsp:spPr>
        <a:xfrm>
          <a:off x="0" y="2419492"/>
          <a:ext cx="7992888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84F3D-4D33-4A0E-A8A3-60B870A6D02F}">
      <dsp:nvSpPr>
        <dsp:cNvPr id="0" name=""/>
        <dsp:cNvSpPr/>
      </dsp:nvSpPr>
      <dsp:spPr>
        <a:xfrm>
          <a:off x="399644" y="1829091"/>
          <a:ext cx="7287235" cy="1180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федеральный государственный лесной надзор</a:t>
          </a:r>
          <a:endParaRPr lang="ru-RU" sz="2000" kern="1200"/>
        </a:p>
      </dsp:txBody>
      <dsp:txXfrm>
        <a:off x="457286" y="1886733"/>
        <a:ext cx="7171951" cy="1065516"/>
      </dsp:txXfrm>
    </dsp:sp>
    <dsp:sp modelId="{E2972145-1188-4470-A7D3-F7949D25E100}">
      <dsp:nvSpPr>
        <dsp:cNvPr id="0" name=""/>
        <dsp:cNvSpPr/>
      </dsp:nvSpPr>
      <dsp:spPr>
        <a:xfrm>
          <a:off x="0" y="4233892"/>
          <a:ext cx="7992888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041F69-FD67-4ED6-943F-5EE6A574B15B}">
      <dsp:nvSpPr>
        <dsp:cNvPr id="0" name=""/>
        <dsp:cNvSpPr/>
      </dsp:nvSpPr>
      <dsp:spPr>
        <a:xfrm>
          <a:off x="399644" y="3643492"/>
          <a:ext cx="7287235" cy="1180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федеральный государственный охотничий надзор, за исключением особо охраняемых природных территорий федерального значения</a:t>
          </a:r>
          <a:endParaRPr lang="ru-RU" sz="2000" kern="1200" dirty="0"/>
        </a:p>
      </dsp:txBody>
      <dsp:txXfrm>
        <a:off x="457286" y="3701134"/>
        <a:ext cx="7171951" cy="1065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FB2AD-76AE-4588-98C1-CC2060AC60E2}">
      <dsp:nvSpPr>
        <dsp:cNvPr id="0" name=""/>
        <dsp:cNvSpPr/>
      </dsp:nvSpPr>
      <dsp:spPr>
        <a:xfrm>
          <a:off x="0" y="12674"/>
          <a:ext cx="8229600" cy="965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/>
            <a:t>Цель регионального государственного экологического надзора:</a:t>
          </a:r>
          <a:endParaRPr lang="ru-RU" sz="2500" kern="1200" dirty="0"/>
        </a:p>
      </dsp:txBody>
      <dsp:txXfrm>
        <a:off x="47120" y="59794"/>
        <a:ext cx="8135360" cy="871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5E926-0D92-4019-9634-CF7309BAD175}">
      <dsp:nvSpPr>
        <dsp:cNvPr id="0" name=""/>
        <dsp:cNvSpPr/>
      </dsp:nvSpPr>
      <dsp:spPr>
        <a:xfrm>
          <a:off x="0" y="727275"/>
          <a:ext cx="8229600" cy="3422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предупреждение, выявление и пресечение нарушений органами государственной власти, органами местного самоуправления, а также юридическими лицами, их руководителями и иными должностными лицами, индивидуальными предпринимателями, их уполномоченными представителями и гражданами требований, установленных законодательством в области охраны окружающей среды</a:t>
          </a:r>
          <a:endParaRPr lang="ru-RU" sz="2400" kern="1200" dirty="0"/>
        </a:p>
      </dsp:txBody>
      <dsp:txXfrm>
        <a:off x="167060" y="894335"/>
        <a:ext cx="7895480" cy="30881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A43DD-3082-4453-ACB3-61DF4E021085}">
      <dsp:nvSpPr>
        <dsp:cNvPr id="0" name=""/>
        <dsp:cNvSpPr/>
      </dsp:nvSpPr>
      <dsp:spPr>
        <a:xfrm rot="5400000">
          <a:off x="5651587" y="-2406604"/>
          <a:ext cx="644393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ОДИН РАЗ В 2 ГОДА</a:t>
          </a:r>
          <a:endParaRPr lang="ru-RU" sz="2400" kern="1200" dirty="0"/>
        </a:p>
      </dsp:txBody>
      <dsp:txXfrm rot="-5400000">
        <a:off x="3162592" y="113848"/>
        <a:ext cx="5590927" cy="581479"/>
      </dsp:txXfrm>
    </dsp:sp>
    <dsp:sp modelId="{5C9FB471-D427-4B07-BB06-50BDECA43D72}">
      <dsp:nvSpPr>
        <dsp:cNvPr id="0" name=""/>
        <dsp:cNvSpPr/>
      </dsp:nvSpPr>
      <dsp:spPr>
        <a:xfrm>
          <a:off x="0" y="1842"/>
          <a:ext cx="3162591" cy="8054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КАТЕГОРИИ ВЫСОКОГО РИСКА</a:t>
          </a:r>
          <a:endParaRPr lang="ru-RU" sz="1800" kern="1200" dirty="0"/>
        </a:p>
      </dsp:txBody>
      <dsp:txXfrm>
        <a:off x="39321" y="41163"/>
        <a:ext cx="3083949" cy="726849"/>
      </dsp:txXfrm>
    </dsp:sp>
    <dsp:sp modelId="{66D77E06-B960-43FE-B96D-55B48E27FE4C}">
      <dsp:nvSpPr>
        <dsp:cNvPr id="0" name=""/>
        <dsp:cNvSpPr/>
      </dsp:nvSpPr>
      <dsp:spPr>
        <a:xfrm rot="5400000">
          <a:off x="5651587" y="-1560838"/>
          <a:ext cx="644393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ОДИН РАЗ В 3 ГОДА</a:t>
          </a:r>
          <a:endParaRPr lang="ru-RU" sz="2400" kern="1200" dirty="0"/>
        </a:p>
      </dsp:txBody>
      <dsp:txXfrm rot="-5400000">
        <a:off x="3162592" y="959614"/>
        <a:ext cx="5590927" cy="581479"/>
      </dsp:txXfrm>
    </dsp:sp>
    <dsp:sp modelId="{5FBDEAA3-2020-42CF-A32F-E7F68EB2E7B5}">
      <dsp:nvSpPr>
        <dsp:cNvPr id="0" name=""/>
        <dsp:cNvSpPr/>
      </dsp:nvSpPr>
      <dsp:spPr>
        <a:xfrm>
          <a:off x="0" y="847608"/>
          <a:ext cx="3162591" cy="8054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КАТЕГОРИИ ЗНАЧИТЕЛЬНОГО РИСКА</a:t>
          </a:r>
          <a:endParaRPr lang="ru-RU" sz="1800" kern="1200" dirty="0"/>
        </a:p>
      </dsp:txBody>
      <dsp:txXfrm>
        <a:off x="39321" y="886929"/>
        <a:ext cx="3083949" cy="726849"/>
      </dsp:txXfrm>
    </dsp:sp>
    <dsp:sp modelId="{AC677BB9-A23E-4E32-8756-CBD35CBB2F77}">
      <dsp:nvSpPr>
        <dsp:cNvPr id="0" name=""/>
        <dsp:cNvSpPr/>
      </dsp:nvSpPr>
      <dsp:spPr>
        <a:xfrm rot="5400000">
          <a:off x="5651587" y="-715072"/>
          <a:ext cx="644393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НЕ ЧАЩЕ ЧЕМ ОДИН РАЗ В 4 ГОДА</a:t>
          </a:r>
          <a:endParaRPr lang="ru-RU" sz="2400" kern="1200" dirty="0"/>
        </a:p>
      </dsp:txBody>
      <dsp:txXfrm rot="-5400000">
        <a:off x="3162592" y="1805380"/>
        <a:ext cx="5590927" cy="581479"/>
      </dsp:txXfrm>
    </dsp:sp>
    <dsp:sp modelId="{D9869E39-BD79-4413-9758-D2B9C8693056}">
      <dsp:nvSpPr>
        <dsp:cNvPr id="0" name=""/>
        <dsp:cNvSpPr/>
      </dsp:nvSpPr>
      <dsp:spPr>
        <a:xfrm>
          <a:off x="0" y="1693374"/>
          <a:ext cx="3162591" cy="8054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КАТЕГОРИИ СРЕДНЕГО РИСКА</a:t>
          </a:r>
        </a:p>
      </dsp:txBody>
      <dsp:txXfrm>
        <a:off x="39321" y="1732695"/>
        <a:ext cx="3083949" cy="726849"/>
      </dsp:txXfrm>
    </dsp:sp>
    <dsp:sp modelId="{AD8F25BC-C1EE-4D0E-B8E5-D89C93B8A7B6}">
      <dsp:nvSpPr>
        <dsp:cNvPr id="0" name=""/>
        <dsp:cNvSpPr/>
      </dsp:nvSpPr>
      <dsp:spPr>
        <a:xfrm rot="5400000">
          <a:off x="5651587" y="130693"/>
          <a:ext cx="644393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НЕ ЧАЩЕ ЧЕМ ОДИН РАЗ В 5 ЛЕТ</a:t>
          </a:r>
          <a:endParaRPr lang="ru-RU" sz="2400" kern="1200" dirty="0"/>
        </a:p>
      </dsp:txBody>
      <dsp:txXfrm rot="-5400000">
        <a:off x="3162592" y="2651146"/>
        <a:ext cx="5590927" cy="581479"/>
      </dsp:txXfrm>
    </dsp:sp>
    <dsp:sp modelId="{A783F55B-71B7-41EB-8511-A80C80C3B841}">
      <dsp:nvSpPr>
        <dsp:cNvPr id="0" name=""/>
        <dsp:cNvSpPr/>
      </dsp:nvSpPr>
      <dsp:spPr>
        <a:xfrm>
          <a:off x="0" y="2539140"/>
          <a:ext cx="3162591" cy="8054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КАТЕГОРИИ УМЕРЕННОГО РИСКА</a:t>
          </a:r>
        </a:p>
      </dsp:txBody>
      <dsp:txXfrm>
        <a:off x="39321" y="2578461"/>
        <a:ext cx="3083949" cy="726849"/>
      </dsp:txXfrm>
    </dsp:sp>
    <dsp:sp modelId="{B399F449-997B-4177-96E4-9160B06E0859}">
      <dsp:nvSpPr>
        <dsp:cNvPr id="0" name=""/>
        <dsp:cNvSpPr/>
      </dsp:nvSpPr>
      <dsp:spPr>
        <a:xfrm rot="5400000">
          <a:off x="5651587" y="976459"/>
          <a:ext cx="644393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ПРОВЕРКИ НЕ ПРОВОДЯТСЯ</a:t>
          </a:r>
          <a:endParaRPr lang="ru-RU" sz="2400" kern="1200" dirty="0"/>
        </a:p>
      </dsp:txBody>
      <dsp:txXfrm rot="-5400000">
        <a:off x="3162592" y="3496912"/>
        <a:ext cx="5590927" cy="581479"/>
      </dsp:txXfrm>
    </dsp:sp>
    <dsp:sp modelId="{162BE1D2-B1D6-4587-9C30-07302F4F85C3}">
      <dsp:nvSpPr>
        <dsp:cNvPr id="0" name=""/>
        <dsp:cNvSpPr/>
      </dsp:nvSpPr>
      <dsp:spPr>
        <a:xfrm>
          <a:off x="0" y="3384906"/>
          <a:ext cx="3162591" cy="8054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КАТЕГОРИИ НИЗКОГО РИСКА</a:t>
          </a:r>
        </a:p>
      </dsp:txBody>
      <dsp:txXfrm>
        <a:off x="39321" y="3424227"/>
        <a:ext cx="3083949" cy="7268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8315A-6BFA-4984-8D4F-1F3A90016EBA}">
      <dsp:nvSpPr>
        <dsp:cNvPr id="0" name=""/>
        <dsp:cNvSpPr/>
      </dsp:nvSpPr>
      <dsp:spPr>
        <a:xfrm>
          <a:off x="0" y="6823"/>
          <a:ext cx="8352928" cy="112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выдано 31 предостережение о недопустимости нарушения обязательных требований в области охраны окружающей среды.</a:t>
          </a:r>
          <a:endParaRPr lang="ru-RU" sz="1800" kern="1200" dirty="0"/>
        </a:p>
      </dsp:txBody>
      <dsp:txXfrm>
        <a:off x="54830" y="61653"/>
        <a:ext cx="8243268" cy="10135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EF13B7-2DF2-4AB8-ADCD-6A68E6144ADE}">
      <dsp:nvSpPr>
        <dsp:cNvPr id="0" name=""/>
        <dsp:cNvSpPr/>
      </dsp:nvSpPr>
      <dsp:spPr>
        <a:xfrm>
          <a:off x="0" y="1077114"/>
          <a:ext cx="8352928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размещены на сайте министерства перечни нормативных правовых актов и их отдельных частей, содержащих обязательные требования, оценка соблюдения которых является предметом регионального государственного экологического надзора</a:t>
          </a:r>
          <a:endParaRPr lang="ru-RU" sz="1800" kern="1200" dirty="0"/>
        </a:p>
      </dsp:txBody>
      <dsp:txXfrm>
        <a:off x="59399" y="1136513"/>
        <a:ext cx="8234130" cy="10980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698BC-3FBD-41A6-BA8B-624B2595E9B7}">
      <dsp:nvSpPr>
        <dsp:cNvPr id="0" name=""/>
        <dsp:cNvSpPr/>
      </dsp:nvSpPr>
      <dsp:spPr>
        <a:xfrm>
          <a:off x="0" y="1382"/>
          <a:ext cx="8352928" cy="1414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размещен на сайте Обзор правоприменительной практики при осуществлении министерством регионального государственного экологического надзора, содержащий результаты контрольно-надзорной деятельности, наиболее типичные нарушения в области охраны окружающей среды и природопользования</a:t>
          </a:r>
          <a:endParaRPr lang="ru-RU" sz="1800" kern="1200" dirty="0"/>
        </a:p>
      </dsp:txBody>
      <dsp:txXfrm>
        <a:off x="69050" y="70432"/>
        <a:ext cx="8214828" cy="12763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EB1CC-4E48-4CF0-9829-14EDC1076B7F}">
      <dsp:nvSpPr>
        <dsp:cNvPr id="0" name=""/>
        <dsp:cNvSpPr/>
      </dsp:nvSpPr>
      <dsp:spPr>
        <a:xfrm>
          <a:off x="902852" y="0"/>
          <a:ext cx="5184576" cy="518457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50D001-AF1F-408E-8C35-F703FD3F20CB}">
      <dsp:nvSpPr>
        <dsp:cNvPr id="0" name=""/>
        <dsp:cNvSpPr/>
      </dsp:nvSpPr>
      <dsp:spPr>
        <a:xfrm>
          <a:off x="1239849" y="336997"/>
          <a:ext cx="2073830" cy="207383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Большинство обращений не содержит конкретных данных о лице, нарушающем требования законодательства</a:t>
          </a:r>
          <a:endParaRPr lang="ru-RU" sz="1300" b="1" kern="1200" dirty="0">
            <a:solidFill>
              <a:schemeClr val="tx1"/>
            </a:solidFill>
          </a:endParaRPr>
        </a:p>
      </dsp:txBody>
      <dsp:txXfrm>
        <a:off x="1341085" y="438233"/>
        <a:ext cx="1871358" cy="1871358"/>
      </dsp:txXfrm>
    </dsp:sp>
    <dsp:sp modelId="{68C56D47-A4B4-468B-80D7-36655512D6A8}">
      <dsp:nvSpPr>
        <dsp:cNvPr id="0" name=""/>
        <dsp:cNvSpPr/>
      </dsp:nvSpPr>
      <dsp:spPr>
        <a:xfrm>
          <a:off x="3676600" y="336997"/>
          <a:ext cx="2073830" cy="207383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kern="1200" dirty="0" smtClean="0">
              <a:solidFill>
                <a:schemeClr val="tx1"/>
              </a:solidFill>
            </a:rPr>
            <a:t>Отсутствие оснований для проведения КНМ из-за особенностей поступления обращений граждан </a:t>
          </a:r>
          <a:endParaRPr lang="ru-RU" sz="1300" b="1" kern="1200" dirty="0">
            <a:solidFill>
              <a:schemeClr val="tx1"/>
            </a:solidFill>
          </a:endParaRPr>
        </a:p>
      </dsp:txBody>
      <dsp:txXfrm>
        <a:off x="3777836" y="438233"/>
        <a:ext cx="1871358" cy="1871358"/>
      </dsp:txXfrm>
    </dsp:sp>
    <dsp:sp modelId="{6B2D20D3-E90B-4A3B-B11A-A6179AA0B2B6}">
      <dsp:nvSpPr>
        <dsp:cNvPr id="0" name=""/>
        <dsp:cNvSpPr/>
      </dsp:nvSpPr>
      <dsp:spPr>
        <a:xfrm>
          <a:off x="1239849" y="2773748"/>
          <a:ext cx="2073830" cy="207383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Трудоемкость ведения учетов результатов КНМ</a:t>
          </a:r>
          <a:endParaRPr lang="ru-RU" sz="1300" b="1" kern="1200" dirty="0">
            <a:solidFill>
              <a:schemeClr val="tx1"/>
            </a:solidFill>
          </a:endParaRPr>
        </a:p>
      </dsp:txBody>
      <dsp:txXfrm>
        <a:off x="1341085" y="2874984"/>
        <a:ext cx="1871358" cy="1871358"/>
      </dsp:txXfrm>
    </dsp:sp>
    <dsp:sp modelId="{9E94F6D4-DFE0-4995-A890-A1E53C1EA118}">
      <dsp:nvSpPr>
        <dsp:cNvPr id="0" name=""/>
        <dsp:cNvSpPr/>
      </dsp:nvSpPr>
      <dsp:spPr>
        <a:xfrm>
          <a:off x="3676600" y="2773748"/>
          <a:ext cx="2073830" cy="207383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Совершенствование методического обеспечения осуществления государственного экологического надзора</a:t>
          </a:r>
          <a:endParaRPr lang="ru-RU" sz="1300" b="1" kern="1200" dirty="0">
            <a:solidFill>
              <a:schemeClr val="tx1"/>
            </a:solidFill>
          </a:endParaRPr>
        </a:p>
      </dsp:txBody>
      <dsp:txXfrm>
        <a:off x="3777836" y="2874984"/>
        <a:ext cx="1871358" cy="1871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1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r">
              <a:defRPr sz="1200"/>
            </a:lvl1pPr>
          </a:lstStyle>
          <a:p>
            <a:fld id="{56BAA373-46B9-4A47-BBB1-5BE84C80DA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4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r">
              <a:defRPr sz="1200"/>
            </a:lvl1pPr>
          </a:lstStyle>
          <a:p>
            <a:fld id="{47E941FF-8451-41B3-BE87-AA1C98D20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30544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1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r">
              <a:defRPr sz="1200"/>
            </a:lvl1pPr>
          </a:lstStyle>
          <a:p>
            <a:fld id="{DF4A859A-7F23-495C-AF12-C381D180998B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7" tIns="45734" rIns="91467" bIns="4573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67" tIns="45734" rIns="91467" bIns="4573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4"/>
            <a:ext cx="2945660" cy="496332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r">
              <a:defRPr sz="1200"/>
            </a:lvl1pPr>
          </a:lstStyle>
          <a:p>
            <a:fld id="{3D3E2D5E-D807-4E01-A30A-F26EDB525E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19785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5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36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44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31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91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17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12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651E-73C1-4F90-A214-3872F021CF6C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7EF2-4028-4AD7-9AFC-84345E29A9C2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18C-6D29-4DF9-8E2F-0A554B982181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4B05-6B0D-4FEE-8DFD-CADEEAD7CA37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383DF-58C6-4F5B-8087-F5311B5ABB55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137D-16F3-42D8-840F-928B9DB9A7E3}" type="datetime1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94EA-6FC0-4286-B55E-8349BBEE2D8B}" type="datetime1">
              <a:rPr lang="ru-RU" smtClean="0"/>
              <a:t>18.09.2019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78DE-466C-446F-99E2-E1105CE0B1D8}" type="datetime1">
              <a:rPr lang="ru-RU" smtClean="0"/>
              <a:t>18.09.2019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E264-9738-4B76-8446-081B3D736F70}" type="datetime1">
              <a:rPr lang="ru-RU" smtClean="0"/>
              <a:t>18.09.2019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A526-D249-46BA-A4C4-4BCA968288B4}" type="datetime1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9BE95-ED64-4D09-824A-5B349BC94435}" type="datetime1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ED9BB98-3A6B-4F8E-A4CD-9513EE2E2571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Отдел оперативного реагирования - экологическая инспекция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862D997-B363-4492-A4E8-7096FD6E8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76672"/>
            <a:ext cx="1512168" cy="16570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9792" y="234888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Министерство </a:t>
            </a:r>
          </a:p>
          <a:p>
            <a:pPr algn="ctr"/>
            <a:r>
              <a:rPr lang="ru-RU" dirty="0" smtClean="0"/>
              <a:t>природных ресурсов и экологии</a:t>
            </a:r>
          </a:p>
          <a:p>
            <a:pPr algn="ctr"/>
            <a:r>
              <a:rPr lang="ru-RU" dirty="0" smtClean="0"/>
              <a:t> Новосибирской области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3429000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Реализация контрольно-надзорной деятельности в рамках регионального государственного экологического надзора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68258" y="526607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Исполняющий обязанности министра природных ресурсов и экологии Новосибирской области Ю.Ю. Марченко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7591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827584" y="548680"/>
            <a:ext cx="813690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Реализация мероприятий, направленных на профилактику нарушений обязательных </a:t>
            </a:r>
            <a:r>
              <a:rPr lang="ru-RU" sz="28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требований в </a:t>
            </a:r>
            <a:r>
              <a:rPr lang="en-US" sz="28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</a:t>
            </a:r>
            <a:r>
              <a:rPr lang="ru-RU" sz="28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полугодии 2019 года</a:t>
            </a:r>
            <a:endParaRPr lang="ru-RU" sz="28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99592" y="2996952"/>
            <a:ext cx="8136904" cy="1599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56111221"/>
              </p:ext>
            </p:extLst>
          </p:nvPr>
        </p:nvGraphicFramePr>
        <p:xfrm>
          <a:off x="611560" y="2148137"/>
          <a:ext cx="8352928" cy="1136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6870517"/>
              </p:ext>
            </p:extLst>
          </p:nvPr>
        </p:nvGraphicFramePr>
        <p:xfrm>
          <a:off x="611560" y="2288084"/>
          <a:ext cx="8352928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524767077"/>
              </p:ext>
            </p:extLst>
          </p:nvPr>
        </p:nvGraphicFramePr>
        <p:xfrm>
          <a:off x="611560" y="4725144"/>
          <a:ext cx="8352928" cy="141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2394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Контрольно-надзорные мероприятия в рамках регионального государственного экологического надзора в 2015-2019 гг.</a:t>
            </a:r>
            <a:endParaRPr lang="ru-RU" sz="2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2852936"/>
            <a:ext cx="8280920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Диаграмма 10"/>
          <p:cNvGraphicFramePr/>
          <p:nvPr>
            <p:extLst/>
          </p:nvPr>
        </p:nvGraphicFramePr>
        <p:xfrm>
          <a:off x="1115616" y="2204864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3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2394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Контрольно-надзорные мероприятия в рамках регионального государственного экологического надзора в 2015-2019 гг.</a:t>
            </a:r>
            <a:endParaRPr lang="ru-RU" sz="2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2852936"/>
            <a:ext cx="8280920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Диаграмма 10"/>
          <p:cNvGraphicFramePr/>
          <p:nvPr>
            <p:extLst/>
          </p:nvPr>
        </p:nvGraphicFramePr>
        <p:xfrm>
          <a:off x="1115616" y="2204864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3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Проблемные</a:t>
            </a:r>
            <a:r>
              <a:rPr lang="ru-RU" dirty="0" smtClean="0"/>
              <a:t> </a:t>
            </a:r>
            <a:r>
              <a:rPr lang="ru-RU" sz="3600" dirty="0" smtClean="0"/>
              <a:t>вопросы</a:t>
            </a:r>
            <a:endParaRPr lang="ru-RU" sz="3600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271083491"/>
              </p:ext>
            </p:extLst>
          </p:nvPr>
        </p:nvGraphicFramePr>
        <p:xfrm>
          <a:off x="1182119" y="1524000"/>
          <a:ext cx="6990281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44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Направления совершенствования контрольно-надзорной деятельности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712847"/>
              </p:ext>
            </p:extLst>
          </p:nvPr>
        </p:nvGraphicFramePr>
        <p:xfrm>
          <a:off x="251520" y="1484785"/>
          <a:ext cx="8640960" cy="490732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64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2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1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Повышение действенности мероприятий без взаимодействия с юридическими лицами (индивидуальными предпринимателями) – плановые рейдовые осмотры, в том числе обследования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водоохранных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, зеленых, рекреационных зон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279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Совершенствование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г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осударственного надзора в области охраны и использования особо охраняемых природных территорий регионального значения, 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редких и находящихся под угрозой исчезновения видов животных или растений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251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Совершенствование института общественных инспекторов, использование средств интерактивного общения с населением, привлечение общественных организаций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78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1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827584" y="548680"/>
            <a:ext cx="813690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Оперативное реагирование на обращения граждан </a:t>
            </a:r>
            <a:endParaRPr lang="ru-RU" sz="2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99592" y="2996952"/>
            <a:ext cx="8136904" cy="1599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44" y="1628800"/>
            <a:ext cx="6589240" cy="4608512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Мобильная экологическая лаборатория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8" name="Picture 2" descr="C:\Users\knev\Desktop\Презентация\МЭ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23256"/>
            <a:ext cx="7348603" cy="5274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0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Мобильная экологическая лаборатория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6" name="Picture 2" descr="C:\Users\knev\Desktop\Презентация\Лаборатория внутр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5"/>
            <a:ext cx="7416824" cy="5390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9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82880" lvl="0" indent="-182880">
              <a:spcBef>
                <a:spcPct val="20000"/>
              </a:spcBef>
            </a:pPr>
            <a:r>
              <a:rPr lang="ru-RU" sz="2400" spc="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400" spc="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spc="0" dirty="0" smtClean="0">
                <a:solidFill>
                  <a:prstClr val="black"/>
                </a:solidFill>
                <a:ea typeface="+mn-ea"/>
                <a:cs typeface="+mn-cs"/>
              </a:rPr>
              <a:t>В </a:t>
            </a:r>
            <a:r>
              <a:rPr lang="ru-RU" sz="2400" spc="0" dirty="0">
                <a:solidFill>
                  <a:prstClr val="black"/>
                </a:solidFill>
                <a:ea typeface="+mn-ea"/>
                <a:cs typeface="+mn-cs"/>
              </a:rPr>
              <a:t>рамках полномочий министерство природных ресурсов и экологии Новосибирской области осуществляет:</a:t>
            </a:r>
            <a:br>
              <a:rPr lang="ru-RU" sz="2400" spc="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99764949"/>
              </p:ext>
            </p:extLst>
          </p:nvPr>
        </p:nvGraphicFramePr>
        <p:xfrm>
          <a:off x="395536" y="1412776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54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898233052"/>
              </p:ext>
            </p:extLst>
          </p:nvPr>
        </p:nvGraphicFramePr>
        <p:xfrm>
          <a:off x="457200" y="533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60426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8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42693637"/>
              </p:ext>
            </p:extLst>
          </p:nvPr>
        </p:nvGraphicFramePr>
        <p:xfrm>
          <a:off x="251520" y="2420888"/>
          <a:ext cx="8784976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251520" y="476672"/>
            <a:ext cx="8784976" cy="1599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Периодичность </a:t>
            </a:r>
            <a:r>
              <a:rPr lang="ru-RU" sz="2800" dirty="0"/>
              <a:t>осуществления плановых проверок объектов в зависимости от установленной категории риска</a:t>
            </a:r>
            <a:endParaRPr lang="ru-RU" sz="28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334486"/>
              </p:ext>
            </p:extLst>
          </p:nvPr>
        </p:nvGraphicFramePr>
        <p:xfrm>
          <a:off x="467544" y="1556792"/>
          <a:ext cx="835292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827584" y="188640"/>
            <a:ext cx="8136904" cy="1599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28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kumimoji="0" lang="ru-RU" sz="24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Контрольно-надзорные </a:t>
            </a:r>
            <a:r>
              <a:rPr kumimoji="0" lang="ru-RU" sz="24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мероприятия </a:t>
            </a:r>
            <a:r>
              <a:rPr lang="ru-RU" sz="2400" dirty="0">
                <a:latin typeface="+mj-lt"/>
              </a:rPr>
              <a:t>в рамках регионального государственного экологического надзора </a:t>
            </a:r>
            <a:r>
              <a:rPr lang="ru-RU" sz="2400" spc="-100" dirty="0" smtClean="0">
                <a:latin typeface="+mj-lt"/>
                <a:ea typeface="+mj-ea"/>
                <a:cs typeface="+mj-cs"/>
              </a:rPr>
              <a:t>за </a:t>
            </a:r>
            <a:r>
              <a:rPr lang="ru-RU" sz="2400" spc="-100" dirty="0">
                <a:latin typeface="+mj-lt"/>
                <a:ea typeface="+mj-ea"/>
                <a:cs typeface="+mj-cs"/>
              </a:rPr>
              <a:t>первое полугодие 2019 </a:t>
            </a:r>
            <a:r>
              <a:rPr lang="ru-RU" sz="2400" spc="-100" dirty="0" smtClean="0">
                <a:latin typeface="+mj-lt"/>
                <a:ea typeface="+mj-ea"/>
                <a:cs typeface="+mj-cs"/>
              </a:rPr>
              <a:t>года</a:t>
            </a:r>
            <a:endParaRPr lang="ru-RU" sz="24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2394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Контрольно-надзорные мероприятия в рамках регионального государственного экологического надзора в 2015-2019 гг.</a:t>
            </a:r>
            <a:endParaRPr lang="ru-RU" sz="2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2852936"/>
            <a:ext cx="8280920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Диаграмма 10"/>
          <p:cNvGraphicFramePr/>
          <p:nvPr>
            <p:extLst/>
          </p:nvPr>
        </p:nvGraphicFramePr>
        <p:xfrm>
          <a:off x="1115616" y="2204864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23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2394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Контрольно-надзорные мероприятия в рамках регионального государственного экологического надзора в 2015-2019 гг.</a:t>
            </a:r>
            <a:endParaRPr lang="ru-RU" sz="2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2852936"/>
            <a:ext cx="8280920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Диаграмма 10"/>
          <p:cNvGraphicFramePr/>
          <p:nvPr>
            <p:extLst/>
          </p:nvPr>
        </p:nvGraphicFramePr>
        <p:xfrm>
          <a:off x="1115616" y="2204864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9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2394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Контрольно-надзорные мероприятия в рамках регионального государственного экологического надзора в 2015-2019 гг.</a:t>
            </a:r>
            <a:endParaRPr lang="ru-RU" sz="2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0" y="2852936"/>
            <a:ext cx="8280920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Диаграмма 10"/>
          <p:cNvGraphicFramePr/>
          <p:nvPr>
            <p:extLst/>
          </p:nvPr>
        </p:nvGraphicFramePr>
        <p:xfrm>
          <a:off x="1115616" y="2204864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3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Анализ поступивших обращений за </a:t>
            </a:r>
            <a:r>
              <a:rPr lang="en-US" sz="3200" dirty="0" smtClean="0"/>
              <a:t>I</a:t>
            </a:r>
            <a:r>
              <a:rPr lang="ru-RU" sz="3200" dirty="0" smtClean="0"/>
              <a:t> полугодие 2019 года</a:t>
            </a:r>
            <a:endParaRPr lang="ru-RU" sz="32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669329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2D997-B363-4492-A4E8-7096FD6E8F9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1689</TotalTime>
  <Words>481</Words>
  <Application>Microsoft Office PowerPoint</Application>
  <PresentationFormat>Экран (4:3)</PresentationFormat>
  <Paragraphs>73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Ясность</vt:lpstr>
      <vt:lpstr>Презентация PowerPoint</vt:lpstr>
      <vt:lpstr> В рамках полномочий министерство природных ресурсов и экологии Новосибирской области осуществляет: </vt:lpstr>
      <vt:lpstr>Презентация PowerPoint</vt:lpstr>
      <vt:lpstr>Презентация PowerPoint</vt:lpstr>
      <vt:lpstr>Презентация PowerPoint</vt:lpstr>
      <vt:lpstr>Контрольно-надзорные мероприятия в рамках регионального государственного экологического надзора в 2015-2019 гг.</vt:lpstr>
      <vt:lpstr>Контрольно-надзорные мероприятия в рамках регионального государственного экологического надзора в 2015-2019 гг.</vt:lpstr>
      <vt:lpstr>Контрольно-надзорные мероприятия в рамках регионального государственного экологического надзора в 2015-2019 гг.</vt:lpstr>
      <vt:lpstr>Анализ поступивших обращений за I полугодие 2019 года</vt:lpstr>
      <vt:lpstr>Презентация PowerPoint</vt:lpstr>
      <vt:lpstr>Контрольно-надзорные мероприятия в рамках регионального государственного экологического надзора в 2015-2019 гг.</vt:lpstr>
      <vt:lpstr>Контрольно-надзорные мероприятия в рамках регионального государственного экологического надзора в 2015-2019 гг.</vt:lpstr>
      <vt:lpstr>Проблемные вопросы</vt:lpstr>
      <vt:lpstr>Направления совершенствования контрольно-надзорной деятельности</vt:lpstr>
      <vt:lpstr>Презентация PowerPoint</vt:lpstr>
      <vt:lpstr>Мобильная экологическая лаборатория</vt:lpstr>
      <vt:lpstr>Мобильная экологическая лаборатория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Кныш Екатерина Викторовна</dc:creator>
  <cp:lastModifiedBy>Стукалин Евгений Владимирович</cp:lastModifiedBy>
  <cp:revision>161</cp:revision>
  <cp:lastPrinted>2019-09-17T05:25:26Z</cp:lastPrinted>
  <dcterms:created xsi:type="dcterms:W3CDTF">2018-07-09T04:23:28Z</dcterms:created>
  <dcterms:modified xsi:type="dcterms:W3CDTF">2019-09-18T03:14:17Z</dcterms:modified>
</cp:coreProperties>
</file>