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2" r:id="rId1"/>
  </p:sldMasterIdLst>
  <p:notesMasterIdLst>
    <p:notesMasterId r:id="rId13"/>
  </p:notesMasterIdLst>
  <p:handoutMasterIdLst>
    <p:handoutMasterId r:id="rId14"/>
  </p:handoutMasterIdLst>
  <p:sldIdLst>
    <p:sldId id="256" r:id="rId2"/>
    <p:sldId id="368" r:id="rId3"/>
    <p:sldId id="370" r:id="rId4"/>
    <p:sldId id="371" r:id="rId5"/>
    <p:sldId id="358" r:id="rId6"/>
    <p:sldId id="362" r:id="rId7"/>
    <p:sldId id="373" r:id="rId8"/>
    <p:sldId id="376" r:id="rId9"/>
    <p:sldId id="377" r:id="rId10"/>
    <p:sldId id="367" r:id="rId11"/>
    <p:sldId id="365" r:id="rId12"/>
  </p:sldIdLst>
  <p:sldSz cx="12192000" cy="6858000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A2D9"/>
    <a:srgbClr val="53CE32"/>
    <a:srgbClr val="FF4343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C89EF96-8CEA-46FF-86C4-4CE0E7609802}" styleName="Светлый стиль 3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12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80" y="108"/>
      </p:cViewPr>
      <p:guideLst/>
    </p:cSldViewPr>
  </p:slideViewPr>
  <p:notesTextViewPr>
    <p:cViewPr>
      <p:scale>
        <a:sx n="125" d="100"/>
        <a:sy n="12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7896549526906184"/>
          <c:y val="0.12136249335852947"/>
          <c:w val="0.43193489563078002"/>
          <c:h val="0.65265905847680961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Тематика обращений</c:v>
                </c:pt>
              </c:strCache>
            </c:strRef>
          </c:tx>
          <c:dPt>
            <c:idx val="0"/>
            <c:bubble3D val="0"/>
            <c:spPr>
              <a:solidFill>
                <a:srgbClr val="C00000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Lbls>
            <c:dLbl>
              <c:idx val="0"/>
              <c:layout>
                <c:manualLayout>
                  <c:x val="-2.3998456273456679E-2"/>
                  <c:y val="4.889471702844337E-2"/>
                </c:manualLayout>
              </c:layout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800" b="1" i="0" u="none" strike="noStrike" kern="1200" spc="0" baseline="0">
                      <a:solidFill>
                        <a:srgbClr val="C00000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2224091115435799"/>
                      <c:h val="0.26962439913352365"/>
                    </c:manualLayout>
                  </c15:layout>
                </c:ext>
              </c:extLst>
            </c:dLbl>
            <c:dLbl>
              <c:idx val="1"/>
              <c:layout>
                <c:manualLayout>
                  <c:x val="-9.0848440467155133E-3"/>
                  <c:y val="-7.7714212445395364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800" b="1" i="0" u="none" strike="noStrike" kern="1200" spc="0" baseline="0">
                        <a:solidFill>
                          <a:schemeClr val="accent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pPr>
                    <a:fld id="{7EF8BD17-F754-43B3-B65E-AEF09B21872B}" type="CATEGORYNAME">
                      <a:rPr lang="ru-RU" sz="1600">
                        <a:solidFill>
                          <a:schemeClr val="accent2"/>
                        </a:solidFill>
                      </a:rPr>
                      <a:pPr>
                        <a:defRPr sz="1800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pPr>
                      <a:t>[ИМЯ КАТЕГОРИИ]</a:t>
                    </a:fld>
                    <a:r>
                      <a:rPr lang="ru-RU" sz="1600" baseline="0" dirty="0">
                        <a:solidFill>
                          <a:schemeClr val="accent2"/>
                        </a:solidFill>
                      </a:rPr>
                      <a:t>
</a:t>
                    </a:r>
                    <a:fld id="{E0661726-D7CC-45E2-90CC-0DB9BC1E4F39}" type="PERCENTAGE">
                      <a:rPr lang="ru-RU" sz="1600" baseline="0">
                        <a:solidFill>
                          <a:schemeClr val="accent2"/>
                        </a:solidFill>
                      </a:rPr>
                      <a:pPr>
                        <a:defRPr sz="1800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pPr>
                      <a:t>[ПРОЦЕНТ]</a:t>
                    </a:fld>
                    <a:endParaRPr lang="ru-RU" sz="1600" baseline="0" dirty="0">
                      <a:solidFill>
                        <a:schemeClr val="accent2"/>
                      </a:solidFill>
                    </a:endParaRPr>
                  </a:p>
                </c:rich>
              </c:tx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800" b="1" i="0" u="none" strike="noStrike" kern="1200" spc="0" baseline="0">
                      <a:solidFill>
                        <a:schemeClr val="accent1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2607401706369162"/>
                      <c:h val="0.19106306669052731"/>
                    </c:manualLayout>
                  </c15:layout>
                  <c15:dlblFieldTable/>
                  <c15:showDataLabelsRange val="0"/>
                </c:ext>
              </c:extLst>
            </c:dLbl>
            <c:dLbl>
              <c:idx val="2"/>
              <c:layout>
                <c:manualLayout>
                  <c:x val="-5.6491214992234785E-2"/>
                  <c:y val="-6.0380852398070471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800" b="1" i="0" u="none" strike="noStrike" kern="1200" spc="0" baseline="0">
                        <a:solidFill>
                          <a:schemeClr val="accent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pPr>
                    <a:fld id="{1CED7ED2-3CE4-4866-80BF-AEAA95B5E5F4}" type="CATEGORYNAME">
                      <a:rPr lang="ru-RU" sz="1600">
                        <a:solidFill>
                          <a:schemeClr val="bg2">
                            <a:lumMod val="50000"/>
                          </a:schemeClr>
                        </a:solidFill>
                      </a:rPr>
                      <a:pPr>
                        <a:defRPr sz="1800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pPr>
                      <a:t>[ИМЯ КАТЕГОРИИ]</a:t>
                    </a:fld>
                    <a:r>
                      <a:rPr lang="ru-RU" sz="1600" baseline="0" dirty="0">
                        <a:solidFill>
                          <a:schemeClr val="bg2">
                            <a:lumMod val="50000"/>
                          </a:schemeClr>
                        </a:solidFill>
                      </a:rPr>
                      <a:t>
</a:t>
                    </a:r>
                    <a:fld id="{66EEF9E3-2606-4B2D-BD8D-A4B525767EAC}" type="PERCENTAGE">
                      <a:rPr lang="ru-RU" sz="1600" baseline="0">
                        <a:solidFill>
                          <a:schemeClr val="bg2">
                            <a:lumMod val="50000"/>
                          </a:schemeClr>
                        </a:solidFill>
                      </a:rPr>
                      <a:pPr>
                        <a:defRPr sz="1800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pPr>
                      <a:t>[ПРОЦЕНТ]</a:t>
                    </a:fld>
                    <a:endParaRPr lang="ru-RU" sz="1600" baseline="0" dirty="0">
                      <a:solidFill>
                        <a:schemeClr val="bg2">
                          <a:lumMod val="50000"/>
                        </a:schemeClr>
                      </a:solidFill>
                    </a:endParaRPr>
                  </a:p>
                </c:rich>
              </c:tx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800" b="1" i="0" u="none" strike="noStrike" kern="1200" spc="0" baseline="0">
                      <a:solidFill>
                        <a:schemeClr val="accent1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2672736642119105"/>
                      <c:h val="0.19872159090909092"/>
                    </c:manualLayout>
                  </c15:layout>
                  <c15:dlblFieldTable/>
                  <c15:showDataLabelsRange val="0"/>
                </c:ext>
              </c:extLst>
            </c:dLbl>
            <c:dLbl>
              <c:idx val="3"/>
              <c:layout>
                <c:manualLayout>
                  <c:x val="0.16433885098501647"/>
                  <c:y val="3.8109015049053563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800" b="1" i="0" u="none" strike="noStrike" kern="1200" spc="0" baseline="0">
                        <a:solidFill>
                          <a:schemeClr val="accent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pPr>
                    <a:fld id="{BB24BBCC-5C88-4E96-A212-DC963D99B271}" type="CATEGORYNAME">
                      <a:rPr lang="ru-RU" sz="1600">
                        <a:solidFill>
                          <a:srgbClr val="FFC000"/>
                        </a:solidFill>
                      </a:rPr>
                      <a:pPr>
                        <a:defRPr sz="1800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pPr>
                      <a:t>[ИМЯ КАТЕГОРИИ]</a:t>
                    </a:fld>
                    <a:r>
                      <a:rPr lang="ru-RU" sz="1600" baseline="0" dirty="0">
                        <a:solidFill>
                          <a:srgbClr val="FFC000"/>
                        </a:solidFill>
                      </a:rPr>
                      <a:t>
</a:t>
                    </a:r>
                    <a:fld id="{91EE784C-AE33-49F1-9E42-A8459CD36581}" type="PERCENTAGE">
                      <a:rPr lang="ru-RU" sz="1600" baseline="0">
                        <a:solidFill>
                          <a:srgbClr val="FFC000"/>
                        </a:solidFill>
                      </a:rPr>
                      <a:pPr>
                        <a:defRPr sz="1800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pPr>
                      <a:t>[ПРОЦЕНТ]</a:t>
                    </a:fld>
                    <a:endParaRPr lang="ru-RU" sz="1600" baseline="0" dirty="0">
                      <a:solidFill>
                        <a:srgbClr val="FFC000"/>
                      </a:solidFill>
                    </a:endParaRPr>
                  </a:p>
                </c:rich>
              </c:tx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800" b="1" i="0" u="none" strike="noStrike" kern="1200" spc="0" baseline="0">
                      <a:solidFill>
                        <a:schemeClr val="accent1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46598266064293181"/>
                      <c:h val="0.19277893955572414"/>
                    </c:manualLayout>
                  </c15:layout>
                  <c15:dlblFieldTable/>
                  <c15:showDataLabelsRange val="0"/>
                </c:ext>
              </c:extLst>
            </c:dLbl>
            <c:dLbl>
              <c:idx val="4"/>
              <c:layout>
                <c:manualLayout>
                  <c:x val="7.0594810464438005E-4"/>
                  <c:y val="-2.2321257445287478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800" b="1" i="0" u="none" strike="noStrike" kern="1200" spc="0" baseline="0">
                        <a:solidFill>
                          <a:schemeClr val="accent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pPr>
                    <a:fld id="{BD98264E-8C4D-47AB-BF29-290E4A96B28F}" type="CATEGORYNAME">
                      <a:rPr lang="ru-RU" sz="1600">
                        <a:solidFill>
                          <a:srgbClr val="0070C0"/>
                        </a:solidFill>
                      </a:rPr>
                      <a:pPr>
                        <a:defRPr sz="1800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pPr>
                      <a:t>[ИМЯ КАТЕГОРИИ]</a:t>
                    </a:fld>
                    <a:r>
                      <a:rPr lang="ru-RU" sz="1600" baseline="0" dirty="0">
                        <a:solidFill>
                          <a:srgbClr val="0070C0"/>
                        </a:solidFill>
                      </a:rPr>
                      <a:t>
</a:t>
                    </a:r>
                    <a:fld id="{28C9948D-DCB2-4AB5-A1A2-1BC8A5977A40}" type="PERCENTAGE">
                      <a:rPr lang="ru-RU" sz="1600" baseline="0">
                        <a:solidFill>
                          <a:srgbClr val="0070C0"/>
                        </a:solidFill>
                      </a:rPr>
                      <a:pPr>
                        <a:defRPr sz="1800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pPr>
                      <a:t>[ПРОЦЕНТ]</a:t>
                    </a:fld>
                    <a:endParaRPr lang="ru-RU" sz="1600" baseline="0" dirty="0">
                      <a:solidFill>
                        <a:srgbClr val="0070C0"/>
                      </a:solidFill>
                    </a:endParaRPr>
                  </a:p>
                </c:rich>
              </c:tx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800" b="1" i="0" u="none" strike="noStrike" kern="1200" spc="0" baseline="0">
                      <a:solidFill>
                        <a:schemeClr val="accent1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956011574392102"/>
                      <c:h val="0.20811970912346184"/>
                    </c:manualLayout>
                  </c15:layout>
                  <c15:dlblFieldTable/>
                  <c15:showDataLabelsRange val="0"/>
                </c:ext>
              </c:extLst>
            </c:dLbl>
            <c:dLbl>
              <c:idx val="5"/>
              <c:layout>
                <c:manualLayout>
                  <c:x val="-1.6300977589963933E-2"/>
                  <c:y val="-0.10079159752595843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800" b="1" i="0" u="none" strike="noStrike" kern="1200" spc="0" baseline="0">
                        <a:solidFill>
                          <a:schemeClr val="accent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pPr>
                    <a:fld id="{BC824D83-1201-414A-8DFC-99C65A253A06}" type="CATEGORYNAME">
                      <a:rPr lang="ru-RU" sz="1600">
                        <a:solidFill>
                          <a:srgbClr val="00B050"/>
                        </a:solidFill>
                      </a:rPr>
                      <a:pPr>
                        <a:defRPr sz="1800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pPr>
                      <a:t>[ИМЯ КАТЕГОРИИ]</a:t>
                    </a:fld>
                    <a:r>
                      <a:rPr lang="ru-RU" sz="1600" baseline="0" dirty="0"/>
                      <a:t>
</a:t>
                    </a:r>
                    <a:fld id="{9DA71DE4-BAF3-4B68-9B4C-3583877E0FD7}" type="PERCENTAGE">
                      <a:rPr lang="ru-RU" sz="1600" baseline="0">
                        <a:solidFill>
                          <a:srgbClr val="00B050"/>
                        </a:solidFill>
                      </a:rPr>
                      <a:pPr>
                        <a:defRPr sz="1800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pPr>
                      <a:t>[ПРОЦЕНТ]</a:t>
                    </a:fld>
                    <a:endParaRPr lang="ru-RU" sz="1600" baseline="0" dirty="0"/>
                  </a:p>
                </c:rich>
              </c:tx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800" b="1" i="0" u="none" strike="noStrike" kern="1200" spc="0" baseline="0">
                      <a:solidFill>
                        <a:schemeClr val="accent1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1838937567554704"/>
                      <c:h val="0.22000505182303354"/>
                    </c:manualLayout>
                  </c15:layout>
                  <c15:dlblFieldTable/>
                  <c15:showDataLabelsRange val="0"/>
                </c:ext>
              </c:extLst>
            </c:dLbl>
            <c:dLbl>
              <c:idx val="6"/>
              <c:layout>
                <c:manualLayout>
                  <c:x val="7.5385521411830567E-2"/>
                  <c:y val="-1.7272377171399178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800" b="1" i="0" u="none" strike="noStrike" kern="1200" spc="0" baseline="0">
                        <a:solidFill>
                          <a:schemeClr val="accent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pPr>
                    <a:fld id="{90AC6F01-910F-4D34-8AE5-DCDCBFEC8343}" type="CATEGORYNAME">
                      <a:rPr lang="ru-RU" sz="1600">
                        <a:solidFill>
                          <a:srgbClr val="002060"/>
                        </a:solidFill>
                      </a:rPr>
                      <a:pPr>
                        <a:defRPr sz="1800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pPr>
                      <a:t>[ИМЯ КАТЕГОРИИ]</a:t>
                    </a:fld>
                    <a:r>
                      <a:rPr lang="ru-RU" baseline="0" dirty="0">
                        <a:solidFill>
                          <a:srgbClr val="002060"/>
                        </a:solidFill>
                      </a:rPr>
                      <a:t>
</a:t>
                    </a:r>
                    <a:fld id="{244B2903-4291-45E7-A949-08BDCE51A755}" type="PERCENTAGE">
                      <a:rPr lang="ru-RU" baseline="0">
                        <a:solidFill>
                          <a:srgbClr val="002060"/>
                        </a:solidFill>
                      </a:rPr>
                      <a:pPr>
                        <a:defRPr sz="1800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pPr>
                      <a:t>[ПРОЦЕНТ]</a:t>
                    </a:fld>
                    <a:endParaRPr lang="ru-RU" baseline="0" dirty="0">
                      <a:solidFill>
                        <a:srgbClr val="002060"/>
                      </a:solidFill>
                    </a:endParaRPr>
                  </a:p>
                </c:rich>
              </c:tx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800" b="1" i="0" u="none" strike="noStrike" kern="1200" spc="0" baseline="0">
                      <a:solidFill>
                        <a:schemeClr val="accent1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4232620948343617"/>
                      <c:h val="0.14789296554663917"/>
                    </c:manualLayout>
                  </c15:layout>
                  <c15:dlblFieldTable/>
                  <c15:showDataLabelsRange val="0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spc="0" baseline="0">
                    <a:solidFill>
                      <a:schemeClr val="accent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ru-RU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Лист1!$A$2:$A$8</c:f>
              <c:strCache>
                <c:ptCount val="7"/>
                <c:pt idx="0">
                  <c:v>Контрольно-надзорная и разрешительная деятельность</c:v>
                </c:pt>
                <c:pt idx="1">
                  <c:v>Уголовное преследование</c:v>
                </c:pt>
                <c:pt idx="2">
                  <c:v>Земельные и имущественные споры</c:v>
                </c:pt>
                <c:pt idx="3">
                  <c:v>Государственные и муниципальные закупки</c:v>
                </c:pt>
                <c:pt idx="4">
                  <c:v>Предложения по изменению правового регулирования</c:v>
                </c:pt>
                <c:pt idx="5">
                  <c:v>Жалобы на незаконное предпринимательство</c:v>
                </c:pt>
                <c:pt idx="6">
                  <c:v>Иное</c:v>
                </c:pt>
              </c:strCache>
            </c:strRef>
          </c:cat>
          <c:val>
            <c:numRef>
              <c:f>Лист1!$B$2:$B$8</c:f>
              <c:numCache>
                <c:formatCode>0.00%</c:formatCode>
                <c:ptCount val="7"/>
                <c:pt idx="0">
                  <c:v>0.23</c:v>
                </c:pt>
                <c:pt idx="1">
                  <c:v>0.14499999999999999</c:v>
                </c:pt>
                <c:pt idx="2" formatCode="0%">
                  <c:v>0.13500000000000001</c:v>
                </c:pt>
                <c:pt idx="3" formatCode="0%">
                  <c:v>9.5000000000000001E-2</c:v>
                </c:pt>
                <c:pt idx="4" formatCode="0%">
                  <c:v>0.04</c:v>
                </c:pt>
                <c:pt idx="5" formatCode="0%">
                  <c:v>3.5000000000000003E-2</c:v>
                </c:pt>
                <c:pt idx="6" formatCode="0%">
                  <c:v>0.32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zero"/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cs:styleClr val="auto"/>
    </cs:fontRef>
    <cs:defRPr sz="133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35E1F3A-7672-4AD9-BA6B-06DD9B9C1E06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62D1CD0-8309-4544-B6D4-A642B11694C2}">
      <dgm:prSet phldrT="[Текст]" custT="1"/>
      <dgm:spPr/>
      <dgm:t>
        <a:bodyPr/>
        <a:lstStyle/>
        <a:p>
          <a:r>
            <a:rPr lang="ru-RU" sz="1400" b="1" i="0" u="none" dirty="0">
              <a:latin typeface="Arial" panose="020B0604020202020204" pitchFamily="34" charset="0"/>
              <a:cs typeface="Arial" panose="020B0604020202020204" pitchFamily="34" charset="0"/>
            </a:rPr>
            <a:t>В случае, если вред не причинен, или угроза вреда не существенна, то должно накладываться предупреждение!</a:t>
          </a:r>
          <a:endParaRPr lang="ru-RU" sz="14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F21AFFD-1518-4729-B413-AEFA2C64A089}" type="parTrans" cxnId="{BCBF0F12-AB5D-41A0-AD71-30B207651E71}">
      <dgm:prSet/>
      <dgm:spPr/>
      <dgm:t>
        <a:bodyPr/>
        <a:lstStyle/>
        <a:p>
          <a:endParaRPr lang="ru-RU"/>
        </a:p>
      </dgm:t>
    </dgm:pt>
    <dgm:pt modelId="{27F40D50-08AF-4988-B82D-15D51749A6E5}" type="sibTrans" cxnId="{BCBF0F12-AB5D-41A0-AD71-30B207651E71}">
      <dgm:prSet/>
      <dgm:spPr/>
      <dgm:t>
        <a:bodyPr/>
        <a:lstStyle/>
        <a:p>
          <a:endParaRPr lang="ru-RU"/>
        </a:p>
      </dgm:t>
    </dgm:pt>
    <dgm:pt modelId="{C48D5FE1-D012-4185-BE12-C9629ABC7AD6}">
      <dgm:prSet custT="1"/>
      <dgm:spPr/>
      <dgm:t>
        <a:bodyPr/>
        <a:lstStyle/>
        <a:p>
          <a:r>
            <a:rPr lang="ru-RU" sz="1400" b="1" i="0" u="none" dirty="0">
              <a:latin typeface="Arial" panose="020B0604020202020204" pitchFamily="34" charset="0"/>
              <a:cs typeface="Arial" panose="020B0604020202020204" pitchFamily="34" charset="0"/>
            </a:rPr>
            <a:t>Риск-ориентированный подход предполагает, что предприятия могут проверяться  только когда предприятие относится к высоким и очень высоким категориям риска (не более 10-15% от подконтрольных субъектов). Остальные 85% - в исключительных случаях.</a:t>
          </a:r>
          <a:endParaRPr lang="ru-RU" sz="14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B192CC9-6666-4CC4-9159-892D94AEA9EB}" type="parTrans" cxnId="{DF52AB91-CF77-4793-9215-FCE539760858}">
      <dgm:prSet/>
      <dgm:spPr/>
      <dgm:t>
        <a:bodyPr/>
        <a:lstStyle/>
        <a:p>
          <a:endParaRPr lang="ru-RU"/>
        </a:p>
      </dgm:t>
    </dgm:pt>
    <dgm:pt modelId="{6D677728-65E0-4C4F-9E1B-F531178FE6F1}" type="sibTrans" cxnId="{DF52AB91-CF77-4793-9215-FCE539760858}">
      <dgm:prSet/>
      <dgm:spPr/>
      <dgm:t>
        <a:bodyPr/>
        <a:lstStyle/>
        <a:p>
          <a:endParaRPr lang="ru-RU"/>
        </a:p>
      </dgm:t>
    </dgm:pt>
    <dgm:pt modelId="{0873D6DE-28A9-4D63-B013-F394AE98CB62}">
      <dgm:prSet custT="1"/>
      <dgm:spPr/>
      <dgm:t>
        <a:bodyPr/>
        <a:lstStyle/>
        <a:p>
          <a:r>
            <a:rPr lang="ru-RU" sz="1400" b="1" i="0" u="none" dirty="0">
              <a:latin typeface="Arial" panose="020B0604020202020204" pitchFamily="34" charset="0"/>
              <a:cs typeface="Arial" panose="020B0604020202020204" pitchFamily="34" charset="0"/>
            </a:rPr>
            <a:t>В случае, если поступает жалоба или информация о нарушениях со стороны хозяйствующего субъекта, должна проводиться проверка (с согласования прокуратуры), а не возбуждаться дело по КоАП!</a:t>
          </a:r>
          <a:endParaRPr lang="ru-RU" sz="14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1C5A46A-BABF-4B5C-91FD-28BE89B23145}" type="parTrans" cxnId="{386893C5-B1BF-438B-82FA-8AECA8A52712}">
      <dgm:prSet/>
      <dgm:spPr/>
      <dgm:t>
        <a:bodyPr/>
        <a:lstStyle/>
        <a:p>
          <a:endParaRPr lang="ru-RU"/>
        </a:p>
      </dgm:t>
    </dgm:pt>
    <dgm:pt modelId="{BC040E3B-D345-40D2-9E96-6048C88E9A8C}" type="sibTrans" cxnId="{386893C5-B1BF-438B-82FA-8AECA8A52712}">
      <dgm:prSet/>
      <dgm:spPr/>
      <dgm:t>
        <a:bodyPr/>
        <a:lstStyle/>
        <a:p>
          <a:endParaRPr lang="ru-RU"/>
        </a:p>
      </dgm:t>
    </dgm:pt>
    <dgm:pt modelId="{325382FB-62E3-45F1-B9E6-1749C9E65560}">
      <dgm:prSet custT="1"/>
      <dgm:spPr/>
      <dgm:t>
        <a:bodyPr/>
        <a:lstStyle/>
        <a:p>
          <a:r>
            <a:rPr lang="ru-RU" sz="1400" b="1" i="0" u="none" dirty="0">
              <a:latin typeface="Arial" panose="020B0604020202020204" pitchFamily="34" charset="0"/>
              <a:cs typeface="Arial" panose="020B0604020202020204" pitchFamily="34" charset="0"/>
            </a:rPr>
            <a:t>Чрезмерно большие штрафы - чистая фискальная нагрузка, неподъемная для многих малых и средних предприятий. </a:t>
          </a:r>
          <a:endParaRPr lang="ru-RU" sz="14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C2B3D6D-A485-4C0F-97DD-021E31DB812E}" type="parTrans" cxnId="{588C2B87-4CDD-4C2C-B5B5-209839E235F9}">
      <dgm:prSet/>
      <dgm:spPr/>
      <dgm:t>
        <a:bodyPr/>
        <a:lstStyle/>
        <a:p>
          <a:endParaRPr lang="ru-RU"/>
        </a:p>
      </dgm:t>
    </dgm:pt>
    <dgm:pt modelId="{39658180-8A64-4368-AE95-1F9E8C0993C4}" type="sibTrans" cxnId="{588C2B87-4CDD-4C2C-B5B5-209839E235F9}">
      <dgm:prSet/>
      <dgm:spPr/>
      <dgm:t>
        <a:bodyPr/>
        <a:lstStyle/>
        <a:p>
          <a:endParaRPr lang="ru-RU"/>
        </a:p>
      </dgm:t>
    </dgm:pt>
    <dgm:pt modelId="{5E5700D7-5B92-4182-8037-CFF245E8650A}" type="pres">
      <dgm:prSet presAssocID="{035E1F3A-7672-4AD9-BA6B-06DD9B9C1E06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34CDAD85-0FF7-40FE-9133-A86707743863}" type="pres">
      <dgm:prSet presAssocID="{035E1F3A-7672-4AD9-BA6B-06DD9B9C1E06}" presName="Name1" presStyleCnt="0"/>
      <dgm:spPr/>
    </dgm:pt>
    <dgm:pt modelId="{94E3B06C-9092-49A5-9DC5-88961A651851}" type="pres">
      <dgm:prSet presAssocID="{035E1F3A-7672-4AD9-BA6B-06DD9B9C1E06}" presName="cycle" presStyleCnt="0"/>
      <dgm:spPr/>
    </dgm:pt>
    <dgm:pt modelId="{7B459DB7-9734-4DA9-9AA7-D03CF3F3D92C}" type="pres">
      <dgm:prSet presAssocID="{035E1F3A-7672-4AD9-BA6B-06DD9B9C1E06}" presName="srcNode" presStyleLbl="node1" presStyleIdx="0" presStyleCnt="4"/>
      <dgm:spPr/>
    </dgm:pt>
    <dgm:pt modelId="{3058A9D9-7E5E-4CF9-980E-7DD93811709F}" type="pres">
      <dgm:prSet presAssocID="{035E1F3A-7672-4AD9-BA6B-06DD9B9C1E06}" presName="conn" presStyleLbl="parChTrans1D2" presStyleIdx="0" presStyleCnt="1"/>
      <dgm:spPr/>
      <dgm:t>
        <a:bodyPr/>
        <a:lstStyle/>
        <a:p>
          <a:endParaRPr lang="ru-RU"/>
        </a:p>
      </dgm:t>
    </dgm:pt>
    <dgm:pt modelId="{45A8706D-E2DD-4B84-905A-0709ED128564}" type="pres">
      <dgm:prSet presAssocID="{035E1F3A-7672-4AD9-BA6B-06DD9B9C1E06}" presName="extraNode" presStyleLbl="node1" presStyleIdx="0" presStyleCnt="4"/>
      <dgm:spPr/>
    </dgm:pt>
    <dgm:pt modelId="{7237261A-03E8-4414-AC01-AE41A1CAEE4D}" type="pres">
      <dgm:prSet presAssocID="{035E1F3A-7672-4AD9-BA6B-06DD9B9C1E06}" presName="dstNode" presStyleLbl="node1" presStyleIdx="0" presStyleCnt="4"/>
      <dgm:spPr/>
    </dgm:pt>
    <dgm:pt modelId="{9DF9A3C6-E129-443E-BC4C-0EAD7C7EF20A}" type="pres">
      <dgm:prSet presAssocID="{662D1CD0-8309-4544-B6D4-A642B11694C2}" presName="text_1" presStyleLbl="node1" presStyleIdx="0" presStyleCnt="4" custScaleY="1152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1EFE51-0016-430A-8C3E-BCDED4273A1A}" type="pres">
      <dgm:prSet presAssocID="{662D1CD0-8309-4544-B6D4-A642B11694C2}" presName="accent_1" presStyleCnt="0"/>
      <dgm:spPr/>
    </dgm:pt>
    <dgm:pt modelId="{3ABF536D-6E86-4BBC-B8D0-43A423FAC00A}" type="pres">
      <dgm:prSet presAssocID="{662D1CD0-8309-4544-B6D4-A642B11694C2}" presName="accentRepeatNode" presStyleLbl="solidFgAcc1" presStyleIdx="0" presStyleCnt="4" custLinFactNeighborX="-3006" custLinFactNeighborY="4689"/>
      <dgm:spPr/>
    </dgm:pt>
    <dgm:pt modelId="{AA6BEB84-7C61-4FF0-B99C-1B9A7BE0E1E5}" type="pres">
      <dgm:prSet presAssocID="{C48D5FE1-D012-4185-BE12-C9629ABC7AD6}" presName="text_2" presStyleLbl="node1" presStyleIdx="1" presStyleCnt="4" custScaleY="1152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438C32-706F-4743-8113-BD033D66F233}" type="pres">
      <dgm:prSet presAssocID="{C48D5FE1-D012-4185-BE12-C9629ABC7AD6}" presName="accent_2" presStyleCnt="0"/>
      <dgm:spPr/>
    </dgm:pt>
    <dgm:pt modelId="{2BDA6875-281D-4689-871D-8D01EDA3CD29}" type="pres">
      <dgm:prSet presAssocID="{C48D5FE1-D012-4185-BE12-C9629ABC7AD6}" presName="accentRepeatNode" presStyleLbl="solidFgAcc1" presStyleIdx="1" presStyleCnt="4"/>
      <dgm:spPr/>
    </dgm:pt>
    <dgm:pt modelId="{66FFEA97-4698-4AF8-9150-A6F0E017E16B}" type="pres">
      <dgm:prSet presAssocID="{0873D6DE-28A9-4D63-B013-F394AE98CB62}" presName="text_3" presStyleLbl="node1" presStyleIdx="2" presStyleCnt="4" custScaleY="1152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88A35A-5CDC-4347-B7D4-CEE9F3AB8704}" type="pres">
      <dgm:prSet presAssocID="{0873D6DE-28A9-4D63-B013-F394AE98CB62}" presName="accent_3" presStyleCnt="0"/>
      <dgm:spPr/>
    </dgm:pt>
    <dgm:pt modelId="{D886E14B-581F-4923-9BB0-0BF69FA9508F}" type="pres">
      <dgm:prSet presAssocID="{0873D6DE-28A9-4D63-B013-F394AE98CB62}" presName="accentRepeatNode" presStyleLbl="solidFgAcc1" presStyleIdx="2" presStyleCnt="4"/>
      <dgm:spPr/>
    </dgm:pt>
    <dgm:pt modelId="{1FB5FB32-6AF0-4473-AC65-E64256D83A43}" type="pres">
      <dgm:prSet presAssocID="{325382FB-62E3-45F1-B9E6-1749C9E65560}" presName="text_4" presStyleLbl="node1" presStyleIdx="3" presStyleCnt="4" custScaleY="1152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57C340-9F4C-4B16-9018-375891B0CEA8}" type="pres">
      <dgm:prSet presAssocID="{325382FB-62E3-45F1-B9E6-1749C9E65560}" presName="accent_4" presStyleCnt="0"/>
      <dgm:spPr/>
    </dgm:pt>
    <dgm:pt modelId="{7EF0C51C-2074-416A-ADC3-2DBC0EEA2E51}" type="pres">
      <dgm:prSet presAssocID="{325382FB-62E3-45F1-B9E6-1749C9E65560}" presName="accentRepeatNode" presStyleLbl="solidFgAcc1" presStyleIdx="3" presStyleCnt="4"/>
      <dgm:spPr/>
    </dgm:pt>
  </dgm:ptLst>
  <dgm:cxnLst>
    <dgm:cxn modelId="{386893C5-B1BF-438B-82FA-8AECA8A52712}" srcId="{035E1F3A-7672-4AD9-BA6B-06DD9B9C1E06}" destId="{0873D6DE-28A9-4D63-B013-F394AE98CB62}" srcOrd="2" destOrd="0" parTransId="{E1C5A46A-BABF-4B5C-91FD-28BE89B23145}" sibTransId="{BC040E3B-D345-40D2-9E96-6048C88E9A8C}"/>
    <dgm:cxn modelId="{84254E22-1AA0-42F6-994E-65B9A762C730}" type="presOf" srcId="{27F40D50-08AF-4988-B82D-15D51749A6E5}" destId="{3058A9D9-7E5E-4CF9-980E-7DD93811709F}" srcOrd="0" destOrd="0" presId="urn:microsoft.com/office/officeart/2008/layout/VerticalCurvedList"/>
    <dgm:cxn modelId="{64412F56-7DC5-4A66-9C72-1A774412D9E4}" type="presOf" srcId="{0873D6DE-28A9-4D63-B013-F394AE98CB62}" destId="{66FFEA97-4698-4AF8-9150-A6F0E017E16B}" srcOrd="0" destOrd="0" presId="urn:microsoft.com/office/officeart/2008/layout/VerticalCurvedList"/>
    <dgm:cxn modelId="{BCBF0F12-AB5D-41A0-AD71-30B207651E71}" srcId="{035E1F3A-7672-4AD9-BA6B-06DD9B9C1E06}" destId="{662D1CD0-8309-4544-B6D4-A642B11694C2}" srcOrd="0" destOrd="0" parTransId="{9F21AFFD-1518-4729-B413-AEFA2C64A089}" sibTransId="{27F40D50-08AF-4988-B82D-15D51749A6E5}"/>
    <dgm:cxn modelId="{DF52AB91-CF77-4793-9215-FCE539760858}" srcId="{035E1F3A-7672-4AD9-BA6B-06DD9B9C1E06}" destId="{C48D5FE1-D012-4185-BE12-C9629ABC7AD6}" srcOrd="1" destOrd="0" parTransId="{6B192CC9-6666-4CC4-9159-892D94AEA9EB}" sibTransId="{6D677728-65E0-4C4F-9E1B-F531178FE6F1}"/>
    <dgm:cxn modelId="{396D8AC1-645C-4A4B-ABC6-7325FD7E78D3}" type="presOf" srcId="{C48D5FE1-D012-4185-BE12-C9629ABC7AD6}" destId="{AA6BEB84-7C61-4FF0-B99C-1B9A7BE0E1E5}" srcOrd="0" destOrd="0" presId="urn:microsoft.com/office/officeart/2008/layout/VerticalCurvedList"/>
    <dgm:cxn modelId="{CDA5894E-864F-4D16-8715-4EC0C788A542}" type="presOf" srcId="{035E1F3A-7672-4AD9-BA6B-06DD9B9C1E06}" destId="{5E5700D7-5B92-4182-8037-CFF245E8650A}" srcOrd="0" destOrd="0" presId="urn:microsoft.com/office/officeart/2008/layout/VerticalCurvedList"/>
    <dgm:cxn modelId="{AD9D8491-AE67-4792-BE7D-6BC9A64FB6D9}" type="presOf" srcId="{662D1CD0-8309-4544-B6D4-A642B11694C2}" destId="{9DF9A3C6-E129-443E-BC4C-0EAD7C7EF20A}" srcOrd="0" destOrd="0" presId="urn:microsoft.com/office/officeart/2008/layout/VerticalCurvedList"/>
    <dgm:cxn modelId="{A1C4FA31-CB05-42CB-951E-A28BD600CD09}" type="presOf" srcId="{325382FB-62E3-45F1-B9E6-1749C9E65560}" destId="{1FB5FB32-6AF0-4473-AC65-E64256D83A43}" srcOrd="0" destOrd="0" presId="urn:microsoft.com/office/officeart/2008/layout/VerticalCurvedList"/>
    <dgm:cxn modelId="{588C2B87-4CDD-4C2C-B5B5-209839E235F9}" srcId="{035E1F3A-7672-4AD9-BA6B-06DD9B9C1E06}" destId="{325382FB-62E3-45F1-B9E6-1749C9E65560}" srcOrd="3" destOrd="0" parTransId="{EC2B3D6D-A485-4C0F-97DD-021E31DB812E}" sibTransId="{39658180-8A64-4368-AE95-1F9E8C0993C4}"/>
    <dgm:cxn modelId="{D8EAB763-0C08-4CA6-A0DC-A121D9A24B67}" type="presParOf" srcId="{5E5700D7-5B92-4182-8037-CFF245E8650A}" destId="{34CDAD85-0FF7-40FE-9133-A86707743863}" srcOrd="0" destOrd="0" presId="urn:microsoft.com/office/officeart/2008/layout/VerticalCurvedList"/>
    <dgm:cxn modelId="{F9AD4403-C521-4476-B1B2-DCD9871357AA}" type="presParOf" srcId="{34CDAD85-0FF7-40FE-9133-A86707743863}" destId="{94E3B06C-9092-49A5-9DC5-88961A651851}" srcOrd="0" destOrd="0" presId="urn:microsoft.com/office/officeart/2008/layout/VerticalCurvedList"/>
    <dgm:cxn modelId="{14B5DB37-EBC3-48E8-A1C7-45D05DAD4590}" type="presParOf" srcId="{94E3B06C-9092-49A5-9DC5-88961A651851}" destId="{7B459DB7-9734-4DA9-9AA7-D03CF3F3D92C}" srcOrd="0" destOrd="0" presId="urn:microsoft.com/office/officeart/2008/layout/VerticalCurvedList"/>
    <dgm:cxn modelId="{7B4D4DDE-269D-49CC-B521-06B03C09DF60}" type="presParOf" srcId="{94E3B06C-9092-49A5-9DC5-88961A651851}" destId="{3058A9D9-7E5E-4CF9-980E-7DD93811709F}" srcOrd="1" destOrd="0" presId="urn:microsoft.com/office/officeart/2008/layout/VerticalCurvedList"/>
    <dgm:cxn modelId="{F4E8FC6F-93EA-4CFE-B93F-A752044B3E02}" type="presParOf" srcId="{94E3B06C-9092-49A5-9DC5-88961A651851}" destId="{45A8706D-E2DD-4B84-905A-0709ED128564}" srcOrd="2" destOrd="0" presId="urn:microsoft.com/office/officeart/2008/layout/VerticalCurvedList"/>
    <dgm:cxn modelId="{BEE7E475-1D2F-4849-A3E5-EF45FDE1E8AA}" type="presParOf" srcId="{94E3B06C-9092-49A5-9DC5-88961A651851}" destId="{7237261A-03E8-4414-AC01-AE41A1CAEE4D}" srcOrd="3" destOrd="0" presId="urn:microsoft.com/office/officeart/2008/layout/VerticalCurvedList"/>
    <dgm:cxn modelId="{657BE253-D950-477E-BA5D-61388E2E018E}" type="presParOf" srcId="{34CDAD85-0FF7-40FE-9133-A86707743863}" destId="{9DF9A3C6-E129-443E-BC4C-0EAD7C7EF20A}" srcOrd="1" destOrd="0" presId="urn:microsoft.com/office/officeart/2008/layout/VerticalCurvedList"/>
    <dgm:cxn modelId="{C91712F5-754A-4630-91D8-4D1127EECCAC}" type="presParOf" srcId="{34CDAD85-0FF7-40FE-9133-A86707743863}" destId="{F81EFE51-0016-430A-8C3E-BCDED4273A1A}" srcOrd="2" destOrd="0" presId="urn:microsoft.com/office/officeart/2008/layout/VerticalCurvedList"/>
    <dgm:cxn modelId="{2B1FC622-1D27-43B4-AD65-79913582B30D}" type="presParOf" srcId="{F81EFE51-0016-430A-8C3E-BCDED4273A1A}" destId="{3ABF536D-6E86-4BBC-B8D0-43A423FAC00A}" srcOrd="0" destOrd="0" presId="urn:microsoft.com/office/officeart/2008/layout/VerticalCurvedList"/>
    <dgm:cxn modelId="{C2EEDA27-F149-4B44-A3F9-91156F2DD665}" type="presParOf" srcId="{34CDAD85-0FF7-40FE-9133-A86707743863}" destId="{AA6BEB84-7C61-4FF0-B99C-1B9A7BE0E1E5}" srcOrd="3" destOrd="0" presId="urn:microsoft.com/office/officeart/2008/layout/VerticalCurvedList"/>
    <dgm:cxn modelId="{15CAE642-3370-4773-912E-531089550DC5}" type="presParOf" srcId="{34CDAD85-0FF7-40FE-9133-A86707743863}" destId="{7D438C32-706F-4743-8113-BD033D66F233}" srcOrd="4" destOrd="0" presId="urn:microsoft.com/office/officeart/2008/layout/VerticalCurvedList"/>
    <dgm:cxn modelId="{B19E21E2-7ED7-4A5D-AAC6-8DA579A74931}" type="presParOf" srcId="{7D438C32-706F-4743-8113-BD033D66F233}" destId="{2BDA6875-281D-4689-871D-8D01EDA3CD29}" srcOrd="0" destOrd="0" presId="urn:microsoft.com/office/officeart/2008/layout/VerticalCurvedList"/>
    <dgm:cxn modelId="{ED78B406-3F14-4548-9616-037F046761A4}" type="presParOf" srcId="{34CDAD85-0FF7-40FE-9133-A86707743863}" destId="{66FFEA97-4698-4AF8-9150-A6F0E017E16B}" srcOrd="5" destOrd="0" presId="urn:microsoft.com/office/officeart/2008/layout/VerticalCurvedList"/>
    <dgm:cxn modelId="{AAA9DABD-AE6A-45CA-9B24-970EE136FB90}" type="presParOf" srcId="{34CDAD85-0FF7-40FE-9133-A86707743863}" destId="{5C88A35A-5CDC-4347-B7D4-CEE9F3AB8704}" srcOrd="6" destOrd="0" presId="urn:microsoft.com/office/officeart/2008/layout/VerticalCurvedList"/>
    <dgm:cxn modelId="{CE55A3B9-9F81-48FB-9FBF-9BBFE3B7EB05}" type="presParOf" srcId="{5C88A35A-5CDC-4347-B7D4-CEE9F3AB8704}" destId="{D886E14B-581F-4923-9BB0-0BF69FA9508F}" srcOrd="0" destOrd="0" presId="urn:microsoft.com/office/officeart/2008/layout/VerticalCurvedList"/>
    <dgm:cxn modelId="{AED25368-2FF5-4742-9764-E67DAB5F4FCF}" type="presParOf" srcId="{34CDAD85-0FF7-40FE-9133-A86707743863}" destId="{1FB5FB32-6AF0-4473-AC65-E64256D83A43}" srcOrd="7" destOrd="0" presId="urn:microsoft.com/office/officeart/2008/layout/VerticalCurvedList"/>
    <dgm:cxn modelId="{BFA6C215-995C-47C6-BD42-FD15E08FFD01}" type="presParOf" srcId="{34CDAD85-0FF7-40FE-9133-A86707743863}" destId="{7257C340-9F4C-4B16-9018-375891B0CEA8}" srcOrd="8" destOrd="0" presId="urn:microsoft.com/office/officeart/2008/layout/VerticalCurvedList"/>
    <dgm:cxn modelId="{82F33CC6-C7F3-4D35-9C31-13AA824504AF}" type="presParOf" srcId="{7257C340-9F4C-4B16-9018-375891B0CEA8}" destId="{7EF0C51C-2074-416A-ADC3-2DBC0EEA2E51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92ACD10-22EE-46F8-944D-BA084CC8CA3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C83BE5D-E2F7-4871-8B1D-3335A14EF787}">
      <dgm:prSet custT="1"/>
      <dgm:spPr/>
      <dgm:t>
        <a:bodyPr/>
        <a:lstStyle/>
        <a:p>
          <a:r>
            <a:rPr lang="ru-RU" sz="4300" b="1" spc="50" dirty="0" smtClean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rPr>
            <a:t>         </a:t>
          </a:r>
          <a:r>
            <a:rPr lang="ru-RU" sz="3200" b="1" spc="50" dirty="0" smtClean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rPr>
            <a:t> </a:t>
          </a:r>
          <a:endParaRPr lang="ru-RU" sz="3200" dirty="0"/>
        </a:p>
      </dgm:t>
    </dgm:pt>
    <dgm:pt modelId="{DF3E137B-5162-42DD-812E-CB1EED1C81DE}" type="parTrans" cxnId="{4318B0D8-3042-4332-8FF9-B9BF089B60C0}">
      <dgm:prSet/>
      <dgm:spPr/>
      <dgm:t>
        <a:bodyPr/>
        <a:lstStyle/>
        <a:p>
          <a:endParaRPr lang="ru-RU"/>
        </a:p>
      </dgm:t>
    </dgm:pt>
    <dgm:pt modelId="{9184F314-48C1-41D5-8222-6A1014DC6FB8}" type="sibTrans" cxnId="{4318B0D8-3042-4332-8FF9-B9BF089B60C0}">
      <dgm:prSet/>
      <dgm:spPr/>
      <dgm:t>
        <a:bodyPr/>
        <a:lstStyle/>
        <a:p>
          <a:endParaRPr lang="ru-RU"/>
        </a:p>
      </dgm:t>
    </dgm:pt>
    <dgm:pt modelId="{EA306753-D0C2-41E8-AA02-0005E7434CB3}" type="pres">
      <dgm:prSet presAssocID="{692ACD10-22EE-46F8-944D-BA084CC8CA3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56D1FF4-795E-4317-A4A8-693AC269A573}" type="pres">
      <dgm:prSet presAssocID="{EC83BE5D-E2F7-4871-8B1D-3335A14EF787}" presName="parentText" presStyleLbl="node1" presStyleIdx="0" presStyleCnt="1" custScaleY="158114" custLinFactNeighborX="-1182" custLinFactNeighborY="-1365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ED2451D-F906-42A1-AFD8-A7307729EAE5}" type="presOf" srcId="{EC83BE5D-E2F7-4871-8B1D-3335A14EF787}" destId="{856D1FF4-795E-4317-A4A8-693AC269A573}" srcOrd="0" destOrd="0" presId="urn:microsoft.com/office/officeart/2005/8/layout/vList2"/>
    <dgm:cxn modelId="{4318B0D8-3042-4332-8FF9-B9BF089B60C0}" srcId="{692ACD10-22EE-46F8-944D-BA084CC8CA3D}" destId="{EC83BE5D-E2F7-4871-8B1D-3335A14EF787}" srcOrd="0" destOrd="0" parTransId="{DF3E137B-5162-42DD-812E-CB1EED1C81DE}" sibTransId="{9184F314-48C1-41D5-8222-6A1014DC6FB8}"/>
    <dgm:cxn modelId="{3C2B5C73-07EB-4807-81EA-A79AC86CC11A}" type="presOf" srcId="{692ACD10-22EE-46F8-944D-BA084CC8CA3D}" destId="{EA306753-D0C2-41E8-AA02-0005E7434CB3}" srcOrd="0" destOrd="0" presId="urn:microsoft.com/office/officeart/2005/8/layout/vList2"/>
    <dgm:cxn modelId="{EF7BE443-2454-4093-B133-01C5640420DB}" type="presParOf" srcId="{EA306753-D0C2-41E8-AA02-0005E7434CB3}" destId="{856D1FF4-795E-4317-A4A8-693AC269A57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58A9D9-7E5E-4CF9-980E-7DD93811709F}">
      <dsp:nvSpPr>
        <dsp:cNvPr id="0" name=""/>
        <dsp:cNvSpPr/>
      </dsp:nvSpPr>
      <dsp:spPr>
        <a:xfrm>
          <a:off x="-5597804" y="-856961"/>
          <a:ext cx="6664864" cy="6664864"/>
        </a:xfrm>
        <a:prstGeom prst="blockArc">
          <a:avLst>
            <a:gd name="adj1" fmla="val 18900000"/>
            <a:gd name="adj2" fmla="val 2700000"/>
            <a:gd name="adj3" fmla="val 324"/>
          </a:avLst>
        </a:prstGeom>
        <a:noFill/>
        <a:ln w="1079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F9A3C6-E129-443E-BC4C-0EAD7C7EF20A}">
      <dsp:nvSpPr>
        <dsp:cNvPr id="0" name=""/>
        <dsp:cNvSpPr/>
      </dsp:nvSpPr>
      <dsp:spPr>
        <a:xfrm>
          <a:off x="558584" y="322681"/>
          <a:ext cx="10221452" cy="87754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4562" tIns="35560" rIns="35560" bIns="3556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i="0" u="none" kern="1200" dirty="0">
              <a:latin typeface="Arial" panose="020B0604020202020204" pitchFamily="34" charset="0"/>
              <a:cs typeface="Arial" panose="020B0604020202020204" pitchFamily="34" charset="0"/>
            </a:rPr>
            <a:t>В случае, если вред не причинен, или угроза вреда не существенна, то должно накладываться предупреждение!</a:t>
          </a:r>
          <a:endParaRPr lang="ru-RU" sz="14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58584" y="322681"/>
        <a:ext cx="10221452" cy="877545"/>
      </dsp:txXfrm>
    </dsp:sp>
    <dsp:sp modelId="{3ABF536D-6E86-4BBC-B8D0-43A423FAC00A}">
      <dsp:nvSpPr>
        <dsp:cNvPr id="0" name=""/>
        <dsp:cNvSpPr/>
      </dsp:nvSpPr>
      <dsp:spPr>
        <a:xfrm>
          <a:off x="53932" y="330064"/>
          <a:ext cx="952065" cy="95206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A6BEB84-7C61-4FF0-B99C-1B9A7BE0E1E5}">
      <dsp:nvSpPr>
        <dsp:cNvPr id="0" name=""/>
        <dsp:cNvSpPr/>
      </dsp:nvSpPr>
      <dsp:spPr>
        <a:xfrm>
          <a:off x="995257" y="1465358"/>
          <a:ext cx="9784779" cy="87754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4562" tIns="35560" rIns="35560" bIns="3556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i="0" u="none" kern="1200" dirty="0">
              <a:latin typeface="Arial" panose="020B0604020202020204" pitchFamily="34" charset="0"/>
              <a:cs typeface="Arial" panose="020B0604020202020204" pitchFamily="34" charset="0"/>
            </a:rPr>
            <a:t>Риск-ориентированный подход предполагает, что предприятия могут проверяться  только когда предприятие относится к высоким и очень высоким категориям риска (не более 10-15% от подконтрольных субъектов). Остальные 85% - в исключительных случаях.</a:t>
          </a:r>
          <a:endParaRPr lang="ru-RU" sz="14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995257" y="1465358"/>
        <a:ext cx="9784779" cy="877545"/>
      </dsp:txXfrm>
    </dsp:sp>
    <dsp:sp modelId="{2BDA6875-281D-4689-871D-8D01EDA3CD29}">
      <dsp:nvSpPr>
        <dsp:cNvPr id="0" name=""/>
        <dsp:cNvSpPr/>
      </dsp:nvSpPr>
      <dsp:spPr>
        <a:xfrm>
          <a:off x="519224" y="1428098"/>
          <a:ext cx="952065" cy="95206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6FFEA97-4698-4AF8-9150-A6F0E017E16B}">
      <dsp:nvSpPr>
        <dsp:cNvPr id="0" name=""/>
        <dsp:cNvSpPr/>
      </dsp:nvSpPr>
      <dsp:spPr>
        <a:xfrm>
          <a:off x="995257" y="2608036"/>
          <a:ext cx="9784779" cy="87754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4562" tIns="35560" rIns="35560" bIns="3556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i="0" u="none" kern="1200" dirty="0">
              <a:latin typeface="Arial" panose="020B0604020202020204" pitchFamily="34" charset="0"/>
              <a:cs typeface="Arial" panose="020B0604020202020204" pitchFamily="34" charset="0"/>
            </a:rPr>
            <a:t>В случае, если поступает жалоба или информация о нарушениях со стороны хозяйствующего субъекта, должна проводиться проверка (с согласования прокуратуры), а не возбуждаться дело по КоАП!</a:t>
          </a:r>
          <a:endParaRPr lang="ru-RU" sz="14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995257" y="2608036"/>
        <a:ext cx="9784779" cy="877545"/>
      </dsp:txXfrm>
    </dsp:sp>
    <dsp:sp modelId="{D886E14B-581F-4923-9BB0-0BF69FA9508F}">
      <dsp:nvSpPr>
        <dsp:cNvPr id="0" name=""/>
        <dsp:cNvSpPr/>
      </dsp:nvSpPr>
      <dsp:spPr>
        <a:xfrm>
          <a:off x="519224" y="2570776"/>
          <a:ext cx="952065" cy="95206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FB5FB32-6AF0-4473-AC65-E64256D83A43}">
      <dsp:nvSpPr>
        <dsp:cNvPr id="0" name=""/>
        <dsp:cNvSpPr/>
      </dsp:nvSpPr>
      <dsp:spPr>
        <a:xfrm>
          <a:off x="558584" y="3750713"/>
          <a:ext cx="10221452" cy="87754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4562" tIns="35560" rIns="35560" bIns="3556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i="0" u="none" kern="1200" dirty="0">
              <a:latin typeface="Arial" panose="020B0604020202020204" pitchFamily="34" charset="0"/>
              <a:cs typeface="Arial" panose="020B0604020202020204" pitchFamily="34" charset="0"/>
            </a:rPr>
            <a:t>Чрезмерно большие штрафы - чистая фискальная нагрузка, неподъемная для многих малых и средних предприятий. </a:t>
          </a:r>
          <a:endParaRPr lang="ru-RU" sz="14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58584" y="3750713"/>
        <a:ext cx="10221452" cy="877545"/>
      </dsp:txXfrm>
    </dsp:sp>
    <dsp:sp modelId="{7EF0C51C-2074-416A-ADC3-2DBC0EEA2E51}">
      <dsp:nvSpPr>
        <dsp:cNvPr id="0" name=""/>
        <dsp:cNvSpPr/>
      </dsp:nvSpPr>
      <dsp:spPr>
        <a:xfrm>
          <a:off x="82551" y="3713453"/>
          <a:ext cx="952065" cy="95206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56D1FF4-795E-4317-A4A8-693AC269A573}">
      <dsp:nvSpPr>
        <dsp:cNvPr id="0" name=""/>
        <dsp:cNvSpPr/>
      </dsp:nvSpPr>
      <dsp:spPr>
        <a:xfrm>
          <a:off x="0" y="0"/>
          <a:ext cx="10034953" cy="173800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lvl="0" algn="l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300" b="1" kern="1200" spc="50" dirty="0" smtClean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rPr>
            <a:t>         </a:t>
          </a:r>
          <a:r>
            <a:rPr lang="ru-RU" sz="3200" b="1" kern="1200" spc="50" dirty="0" smtClean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rPr>
            <a:t> </a:t>
          </a:r>
          <a:endParaRPr lang="ru-RU" sz="3200" kern="1200" dirty="0"/>
        </a:p>
      </dsp:txBody>
      <dsp:txXfrm>
        <a:off x="84843" y="84843"/>
        <a:ext cx="9865267" cy="15683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5621" cy="503098"/>
          </a:xfrm>
          <a:prstGeom prst="rect">
            <a:avLst/>
          </a:prstGeom>
        </p:spPr>
        <p:txBody>
          <a:bodyPr vert="horz" lIns="92437" tIns="46218" rIns="92437" bIns="46218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900934" y="0"/>
            <a:ext cx="2985621" cy="503098"/>
          </a:xfrm>
          <a:prstGeom prst="rect">
            <a:avLst/>
          </a:prstGeom>
        </p:spPr>
        <p:txBody>
          <a:bodyPr vert="horz" lIns="92437" tIns="46218" rIns="92437" bIns="46218" rtlCol="0"/>
          <a:lstStyle>
            <a:lvl1pPr algn="r">
              <a:defRPr sz="1200"/>
            </a:lvl1pPr>
          </a:lstStyle>
          <a:p>
            <a:fld id="{6E465BE2-D57F-4F20-9CFD-4336E1EBD34D}" type="datetimeFigureOut">
              <a:rPr lang="ru-RU" smtClean="0"/>
              <a:t>10.09.2019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517203"/>
            <a:ext cx="2985621" cy="503098"/>
          </a:xfrm>
          <a:prstGeom prst="rect">
            <a:avLst/>
          </a:prstGeom>
        </p:spPr>
        <p:txBody>
          <a:bodyPr vert="horz" lIns="92437" tIns="46218" rIns="92437" bIns="46218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900934" y="9517203"/>
            <a:ext cx="2985621" cy="503098"/>
          </a:xfrm>
          <a:prstGeom prst="rect">
            <a:avLst/>
          </a:prstGeom>
        </p:spPr>
        <p:txBody>
          <a:bodyPr vert="horz" lIns="92437" tIns="46218" rIns="92437" bIns="46218" rtlCol="0" anchor="b"/>
          <a:lstStyle>
            <a:lvl1pPr algn="r">
              <a:defRPr sz="1200"/>
            </a:lvl1pPr>
          </a:lstStyle>
          <a:p>
            <a:fld id="{0AEF6E10-119F-4F74-A447-EB7CCFEA18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16749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3" y="2"/>
            <a:ext cx="2984870" cy="502755"/>
          </a:xfrm>
          <a:prstGeom prst="rect">
            <a:avLst/>
          </a:prstGeom>
        </p:spPr>
        <p:txBody>
          <a:bodyPr vert="horz" lIns="92435" tIns="46216" rIns="92435" bIns="46216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1699" y="2"/>
            <a:ext cx="2984870" cy="502755"/>
          </a:xfrm>
          <a:prstGeom prst="rect">
            <a:avLst/>
          </a:prstGeom>
        </p:spPr>
        <p:txBody>
          <a:bodyPr vert="horz" lIns="92435" tIns="46216" rIns="92435" bIns="46216" rtlCol="0"/>
          <a:lstStyle>
            <a:lvl1pPr algn="r">
              <a:defRPr sz="1200"/>
            </a:lvl1pPr>
          </a:lstStyle>
          <a:p>
            <a:fld id="{AA9CEE1D-85AE-43F6-A264-32E4A0AB1338}" type="datetimeFigureOut">
              <a:rPr lang="ru-RU" smtClean="0"/>
              <a:t>10.09.2019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52538"/>
            <a:ext cx="6011863" cy="3381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35" tIns="46216" rIns="92435" bIns="46216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817" y="4822269"/>
            <a:ext cx="5510530" cy="3945494"/>
          </a:xfrm>
          <a:prstGeom prst="rect">
            <a:avLst/>
          </a:prstGeom>
        </p:spPr>
        <p:txBody>
          <a:bodyPr vert="horz" lIns="92435" tIns="46216" rIns="92435" bIns="46216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3" y="9517546"/>
            <a:ext cx="2984870" cy="502754"/>
          </a:xfrm>
          <a:prstGeom prst="rect">
            <a:avLst/>
          </a:prstGeom>
        </p:spPr>
        <p:txBody>
          <a:bodyPr vert="horz" lIns="92435" tIns="46216" rIns="92435" bIns="46216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1699" y="9517546"/>
            <a:ext cx="2984870" cy="502754"/>
          </a:xfrm>
          <a:prstGeom prst="rect">
            <a:avLst/>
          </a:prstGeom>
        </p:spPr>
        <p:txBody>
          <a:bodyPr vert="horz" lIns="92435" tIns="46216" rIns="92435" bIns="46216" rtlCol="0" anchor="b"/>
          <a:lstStyle>
            <a:lvl1pPr algn="r">
              <a:defRPr sz="1200"/>
            </a:lvl1pPr>
          </a:lstStyle>
          <a:p>
            <a:fld id="{641F222E-ECCA-4924-8AC4-155DAA7987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34076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27E0D3-6A68-44B0-9922-15ECEE4A0250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39846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27E0D3-6A68-44B0-9922-15ECEE4A0250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1117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27E0D3-6A68-44B0-9922-15ECEE4A0250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14938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6D222-71CD-400B-B2E6-BCD268646485}" type="datetimeFigureOut">
              <a:rPr lang="ru-RU" smtClean="0"/>
              <a:t>10.09.2019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80224-F603-4BEE-ACEA-7F6BF338F9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50374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6D222-71CD-400B-B2E6-BCD268646485}" type="datetimeFigureOut">
              <a:rPr lang="ru-RU" smtClean="0"/>
              <a:t>10.09.2019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80224-F603-4BEE-ACEA-7F6BF338F9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99022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6D222-71CD-400B-B2E6-BCD268646485}" type="datetimeFigureOut">
              <a:rPr lang="ru-RU" smtClean="0"/>
              <a:t>10.09.2019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80224-F603-4BEE-ACEA-7F6BF338F9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81718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4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рямоугольник 19"/>
          <p:cNvSpPr/>
          <p:nvPr userDrawn="1"/>
        </p:nvSpPr>
        <p:spPr>
          <a:xfrm>
            <a:off x="-1" y="188640"/>
            <a:ext cx="11523924" cy="432048"/>
          </a:xfrm>
          <a:prstGeom prst="rect">
            <a:avLst/>
          </a:prstGeom>
          <a:solidFill>
            <a:srgbClr val="2F55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3999" rtlCol="0" anchor="ctr"/>
          <a:lstStyle/>
          <a:p>
            <a:r>
              <a:rPr lang="ru-RU" sz="14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</p:txBody>
      </p:sp>
      <p:sp>
        <p:nvSpPr>
          <p:cNvPr id="15" name="Объект 14"/>
          <p:cNvSpPr>
            <a:spLocks noGrp="1"/>
          </p:cNvSpPr>
          <p:nvPr>
            <p:ph sz="quarter" idx="13" hasCustomPrompt="1"/>
          </p:nvPr>
        </p:nvSpPr>
        <p:spPr>
          <a:xfrm>
            <a:off x="540174" y="269473"/>
            <a:ext cx="10515599" cy="242992"/>
          </a:xfrm>
        </p:spPr>
        <p:txBody>
          <a:bodyPr anchor="ctr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None/>
              <a:defRPr lang="ru-RU" sz="1400" b="1" kern="1200" dirty="0">
                <a:solidFill>
                  <a:schemeClr val="lt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457200" indent="0">
              <a:buNone/>
              <a:defRPr sz="2400">
                <a:latin typeface="Trebuchet MS" charset="0"/>
                <a:ea typeface="Trebuchet MS" charset="0"/>
                <a:cs typeface="Trebuchet MS" charset="0"/>
              </a:defRPr>
            </a:lvl2pPr>
            <a:lvl3pPr marL="914400" indent="0">
              <a:buNone/>
              <a:defRPr sz="2400">
                <a:latin typeface="Trebuchet MS" charset="0"/>
                <a:ea typeface="Trebuchet MS" charset="0"/>
                <a:cs typeface="Trebuchet MS" charset="0"/>
              </a:defRPr>
            </a:lvl3pPr>
            <a:lvl4pPr marL="1371600" indent="0">
              <a:buNone/>
              <a:defRPr sz="2400">
                <a:latin typeface="Trebuchet MS" charset="0"/>
                <a:ea typeface="Trebuchet MS" charset="0"/>
                <a:cs typeface="Trebuchet MS" charset="0"/>
              </a:defRPr>
            </a:lvl4pPr>
            <a:lvl5pPr marL="1828800" indent="0">
              <a:buNone/>
              <a:defRPr sz="2400">
                <a:latin typeface="Trebuchet MS" charset="0"/>
                <a:ea typeface="Trebuchet MS" charset="0"/>
                <a:cs typeface="Trebuchet MS" charset="0"/>
              </a:defRPr>
            </a:lvl5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28" name="Номер слайда 2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72B23512-3D98-4B86-A22F-074DEC6D4A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61783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6D222-71CD-400B-B2E6-BCD268646485}" type="datetimeFigureOut">
              <a:rPr lang="ru-RU" smtClean="0"/>
              <a:t>10.09.2019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80224-F603-4BEE-ACEA-7F6BF338F9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4162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6D222-71CD-400B-B2E6-BCD268646485}" type="datetimeFigureOut">
              <a:rPr lang="ru-RU" smtClean="0"/>
              <a:t>10.09.2019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80224-F603-4BEE-ACEA-7F6BF338F9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16173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6D222-71CD-400B-B2E6-BCD268646485}" type="datetimeFigureOut">
              <a:rPr lang="ru-RU" smtClean="0"/>
              <a:t>10.09.2019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80224-F603-4BEE-ACEA-7F6BF338F9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24303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6D222-71CD-400B-B2E6-BCD268646485}" type="datetimeFigureOut">
              <a:rPr lang="ru-RU" smtClean="0"/>
              <a:t>10.09.2019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80224-F603-4BEE-ACEA-7F6BF338F9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38655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6D222-71CD-400B-B2E6-BCD268646485}" type="datetimeFigureOut">
              <a:rPr lang="ru-RU" smtClean="0"/>
              <a:t>10.09.2019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80224-F603-4BEE-ACEA-7F6BF338F9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45430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6D222-71CD-400B-B2E6-BCD268646485}" type="datetimeFigureOut">
              <a:rPr lang="ru-RU" smtClean="0"/>
              <a:t>10.09.2019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80224-F603-4BEE-ACEA-7F6BF338F9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42326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6D222-71CD-400B-B2E6-BCD268646485}" type="datetimeFigureOut">
              <a:rPr lang="ru-RU" smtClean="0"/>
              <a:t>10.09.2019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80224-F603-4BEE-ACEA-7F6BF338F9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02181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6D222-71CD-400B-B2E6-BCD268646485}" type="datetimeFigureOut">
              <a:rPr lang="ru-RU" smtClean="0"/>
              <a:t>10.09.2019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80224-F603-4BEE-ACEA-7F6BF338F9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04968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8F6D222-71CD-400B-B2E6-BCD268646485}" type="datetimeFigureOut">
              <a:rPr lang="ru-RU" smtClean="0"/>
              <a:t>10.09.2019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EB580224-F603-4BEE-ACEA-7F6BF338F9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6042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3" r:id="rId1"/>
    <p:sldLayoutId id="2147483774" r:id="rId2"/>
    <p:sldLayoutId id="2147483775" r:id="rId3"/>
    <p:sldLayoutId id="2147483776" r:id="rId4"/>
    <p:sldLayoutId id="2147483777" r:id="rId5"/>
    <p:sldLayoutId id="2147483778" r:id="rId6"/>
    <p:sldLayoutId id="2147483779" r:id="rId7"/>
    <p:sldLayoutId id="2147483780" r:id="rId8"/>
    <p:sldLayoutId id="2147483781" r:id="rId9"/>
    <p:sldLayoutId id="2147483782" r:id="rId10"/>
    <p:sldLayoutId id="2147483783" r:id="rId11"/>
    <p:sldLayoutId id="2147483784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669618"/>
            <a:ext cx="9849394" cy="56518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11178" y="797637"/>
            <a:ext cx="7315200" cy="773250"/>
          </a:xfrm>
        </p:spPr>
        <p:txBody>
          <a:bodyPr>
            <a:normAutofit/>
          </a:bodyPr>
          <a:lstStyle/>
          <a:p>
            <a:pPr algn="l"/>
            <a:r>
              <a:rPr lang="ru-RU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Уполномоченный</a:t>
            </a:r>
            <a:r>
              <a:rPr lang="ru-RU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</a:t>
            </a:r>
            <a:r>
              <a:rPr lang="ru-RU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защите прав предпринимателей </a:t>
            </a:r>
            <a:br>
              <a:rPr lang="ru-RU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Новосибирской </a:t>
            </a:r>
            <a:r>
              <a:rPr lang="ru-RU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области и аппарат Уполномоченного</a:t>
            </a:r>
            <a:endParaRPr lang="ru-RU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00015" y="2883763"/>
            <a:ext cx="7913356" cy="2124842"/>
          </a:xfrm>
        </p:spPr>
        <p:txBody>
          <a:bodyPr>
            <a:noAutofit/>
          </a:bodyPr>
          <a:lstStyle/>
          <a:p>
            <a:pPr algn="l"/>
            <a:r>
              <a:rPr lang="ru-RU" sz="3000" dirty="0" smtClean="0">
                <a:solidFill>
                  <a:srgbClr val="002060"/>
                </a:solidFill>
                <a:latin typeface="Franklin Gothic Demi Cond" panose="020B0706030402020204" pitchFamily="34" charset="0"/>
              </a:rPr>
              <a:t>Оценка административного давления на бизнес – как инструмент формирования благоприятного предпринимательского  климата региона</a:t>
            </a:r>
            <a:endParaRPr lang="ru-RU" sz="3000" dirty="0">
              <a:solidFill>
                <a:srgbClr val="002060"/>
              </a:solidFill>
              <a:latin typeface="Franklin Gothic Demi Cond" panose="020B07060304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0015" y="773482"/>
            <a:ext cx="811163" cy="98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77736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714103"/>
            <a:ext cx="3666309" cy="557348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123568"/>
            <a:ext cx="11549449" cy="590535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МЕХАНИЗМ «РЕГУЛЯТОРНОЙ ГИЛЬОТИНЫ»</a:t>
            </a:r>
            <a:endParaRPr lang="ru-RU" sz="2400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6422" y="1129357"/>
            <a:ext cx="10815676" cy="848497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Franklin Gothic Demi Cond" panose="020B0706030402020204" pitchFamily="34" charset="0"/>
              </a:rPr>
              <a:t>Перечень поручений по реализации Послания Президента Федеральному Собранию (Пр-294, п. 3б, 27.02.2019)</a:t>
            </a:r>
            <a:endParaRPr lang="ru-RU" sz="2400" dirty="0">
              <a:solidFill>
                <a:schemeClr val="tx1"/>
              </a:solidFill>
              <a:latin typeface="Franklin Gothic Demi Cond" panose="020B07060304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36422" y="1577585"/>
            <a:ext cx="10815676" cy="306977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solidFill>
                  <a:srgbClr val="002060"/>
                </a:solidFill>
                <a:latin typeface="Franklin Gothic Demi Cond" panose="020B0706030402020204" pitchFamily="34" charset="0"/>
              </a:rPr>
              <a:t>При участии ведущих деловых объединений обеспечить внесение в законодательство Российской Федерации, предусматривающих отмену с 1 января 2021 г. всех нормативных правовых актов, устанавливающих обязательные требования, и введение в действие новых норм, содержащих актуализированные требования, разработанные с учетом риск-ориентированного подхода и современного уровня технологического развития в соответствующих сферах</a:t>
            </a:r>
            <a:endParaRPr lang="ru-RU" sz="2400" dirty="0" smtClean="0"/>
          </a:p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470207" y="4044937"/>
            <a:ext cx="708189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dirty="0">
                <a:latin typeface="Franklin Gothic Demi Cond" panose="020B0706030402020204" pitchFamily="34" charset="0"/>
              </a:rPr>
              <a:t>Создание нового сервиса на сайте Уполномоченного, посредством которого каждый </a:t>
            </a:r>
            <a:r>
              <a:rPr lang="ru-RU" sz="2400" dirty="0" smtClean="0">
                <a:latin typeface="Franklin Gothic Demi Cond" panose="020B0706030402020204" pitchFamily="34" charset="0"/>
              </a:rPr>
              <a:t>предприниматель может </a:t>
            </a:r>
            <a:r>
              <a:rPr lang="ru-RU" sz="2400" dirty="0">
                <a:latin typeface="Franklin Gothic Demi Cond" panose="020B0706030402020204" pitchFamily="34" charset="0"/>
              </a:rPr>
              <a:t>внести свои предложения по исключению избыточного регулирования бизнеса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8254" y="4011168"/>
            <a:ext cx="2561953" cy="1603429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418152" y="5838172"/>
            <a:ext cx="55386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1F497D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«Сообщить об избыточном требовании» </a:t>
            </a:r>
            <a:endParaRPr lang="ru-RU" b="1" dirty="0">
              <a:latin typeface="Arial Black" panose="020B0A0402010202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0" y="43934"/>
            <a:ext cx="725401" cy="81090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-45910" y="126221"/>
            <a:ext cx="9281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Arial Black" panose="020B0A04020102020204" pitchFamily="34" charset="0"/>
              </a:rPr>
              <a:t>10</a:t>
            </a:r>
            <a:endParaRPr lang="ru-RU" sz="36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401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079157"/>
            <a:ext cx="3599935" cy="55770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123568"/>
            <a:ext cx="11549449" cy="955589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64624" y="297893"/>
            <a:ext cx="9343768" cy="639891"/>
          </a:xfrm>
        </p:spPr>
        <p:txBody>
          <a:bodyPr>
            <a:normAutofit fontScale="90000"/>
          </a:bodyPr>
          <a:lstStyle/>
          <a:p>
            <a:r>
              <a:rPr lang="ru-RU" sz="2800" b="1" dirty="0">
                <a:solidFill>
                  <a:schemeClr val="bg1"/>
                </a:solidFill>
                <a:latin typeface="Franklin Gothic Demi" panose="020B0703020102020204" pitchFamily="34" charset="0"/>
              </a:rPr>
              <a:t>Совершенствование системы контроля и надзора на ближайший период:</a:t>
            </a:r>
            <a:endParaRPr lang="ru-RU" sz="2800" dirty="0">
              <a:solidFill>
                <a:schemeClr val="bg1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31092" y="1079157"/>
            <a:ext cx="9860692" cy="5321643"/>
          </a:xfrm>
        </p:spPr>
        <p:txBody>
          <a:bodyPr>
            <a:normAutofit fontScale="92500" lnSpcReduction="20000"/>
          </a:bodyPr>
          <a:lstStyle/>
          <a:p>
            <a:endParaRPr lang="ru-RU" dirty="0"/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latin typeface="Franklin Gothic Medium" panose="020B0603020102020204" pitchFamily="34" charset="0"/>
              </a:rPr>
              <a:t>Обеспечить </a:t>
            </a:r>
            <a:r>
              <a:rPr lang="ru-RU" dirty="0">
                <a:solidFill>
                  <a:srgbClr val="002060"/>
                </a:solidFill>
                <a:latin typeface="Franklin Gothic Medium" panose="020B0603020102020204" pitchFamily="34" charset="0"/>
              </a:rPr>
              <a:t>эффективную реализацию «регуляторной гильотины».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latin typeface="Franklin Gothic Medium" panose="020B0603020102020204" pitchFamily="34" charset="0"/>
              </a:rPr>
              <a:t>Профилактика </a:t>
            </a:r>
            <a:r>
              <a:rPr lang="ru-RU" dirty="0">
                <a:solidFill>
                  <a:srgbClr val="002060"/>
                </a:solidFill>
                <a:latin typeface="Franklin Gothic Medium" panose="020B0603020102020204" pitchFamily="34" charset="0"/>
              </a:rPr>
              <a:t>нарушений - это главная задача. Контрольно-надзорные органы должны помогать в этом бизнесу. </a:t>
            </a:r>
            <a:endParaRPr lang="ru-RU" dirty="0" smtClean="0">
              <a:solidFill>
                <a:srgbClr val="002060"/>
              </a:solidFill>
              <a:latin typeface="Franklin Gothic Medium" panose="020B0603020102020204" pitchFamily="34" charset="0"/>
            </a:endParaRP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latin typeface="Franklin Gothic Medium" panose="020B0603020102020204" pitchFamily="34" charset="0"/>
              </a:rPr>
              <a:t>Исключить </a:t>
            </a:r>
            <a:r>
              <a:rPr lang="ru-RU" dirty="0">
                <a:solidFill>
                  <a:srgbClr val="002060"/>
                </a:solidFill>
                <a:latin typeface="Franklin Gothic Medium" panose="020B0603020102020204" pitchFamily="34" charset="0"/>
              </a:rPr>
              <a:t>фискальный характер ответственности — в случае, если вред не причинен, или может быть исправлен в разумный срок, то вместо штрафа, который может привести к закрытию бизнеса, банкротству или уходу в тень, должно применяться предупреждение (с выдачей предписания). </a:t>
            </a:r>
            <a:endParaRPr lang="ru-RU" dirty="0" smtClean="0">
              <a:solidFill>
                <a:srgbClr val="002060"/>
              </a:solidFill>
              <a:latin typeface="Franklin Gothic Medium" panose="020B0603020102020204" pitchFamily="34" charset="0"/>
            </a:endParaRP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latin typeface="Franklin Gothic Medium" panose="020B0603020102020204" pitchFamily="34" charset="0"/>
              </a:rPr>
              <a:t>Ограничить </a:t>
            </a:r>
            <a:r>
              <a:rPr lang="ru-RU" dirty="0">
                <a:solidFill>
                  <a:srgbClr val="002060"/>
                </a:solidFill>
                <a:latin typeface="Franklin Gothic Medium" panose="020B0603020102020204" pitchFamily="34" charset="0"/>
              </a:rPr>
              <a:t>возбуждение дел об административных правонарушениях против юридических лиц и предпринимателей без проведения мероприятий контроля и надзора. 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latin typeface="Franklin Gothic Medium" panose="020B0603020102020204" pitchFamily="34" charset="0"/>
              </a:rPr>
              <a:t>Пересмотреть </a:t>
            </a:r>
            <a:r>
              <a:rPr lang="ru-RU" dirty="0">
                <a:solidFill>
                  <a:srgbClr val="002060"/>
                </a:solidFill>
                <a:latin typeface="Franklin Gothic Medium" panose="020B0603020102020204" pitchFamily="34" charset="0"/>
              </a:rPr>
              <a:t>подход к определению коррупционных рисков в рамках приоритетного проекта «Внедрение системы предупреждения и профилактики коррупционных проявлений в контрольно-надзорной деятельности» до исключения необоснованных и устаревших обязательных требований</a:t>
            </a:r>
            <a:r>
              <a:rPr lang="ru-RU" dirty="0" smtClean="0">
                <a:solidFill>
                  <a:srgbClr val="002060"/>
                </a:solidFill>
                <a:latin typeface="Franklin Gothic Medium" panose="020B0603020102020204" pitchFamily="34" charset="0"/>
              </a:rPr>
              <a:t>.</a:t>
            </a:r>
            <a:endParaRPr lang="ru-RU" dirty="0">
              <a:solidFill>
                <a:srgbClr val="002060"/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43934"/>
            <a:ext cx="906162" cy="103522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7665" y="297893"/>
            <a:ext cx="8484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Arial Black" panose="020B0A04020102020204" pitchFamily="34" charset="0"/>
              </a:rPr>
              <a:t>11</a:t>
            </a:r>
            <a:endParaRPr lang="ru-RU" sz="36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96411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879" y="1212293"/>
            <a:ext cx="2615738" cy="2471433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Наиболее актуальные проблемы бизнеса, обозначенные в обращениях</a:t>
            </a:r>
            <a:endParaRPr lang="ru-RU" sz="2800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29063825"/>
              </p:ext>
            </p:extLst>
          </p:nvPr>
        </p:nvGraphicFramePr>
        <p:xfrm>
          <a:off x="2760617" y="190647"/>
          <a:ext cx="8961119" cy="59305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879" y="3892732"/>
            <a:ext cx="2615738" cy="179832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65903"/>
            <a:ext cx="11450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latin typeface="Arial Black" panose="020B0A04020102020204" pitchFamily="34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40841369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43934"/>
            <a:ext cx="725401" cy="81090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725401" y="175310"/>
            <a:ext cx="10774150" cy="459016"/>
          </a:xfrm>
        </p:spPr>
        <p:txBody>
          <a:bodyPr/>
          <a:lstStyle/>
          <a:p>
            <a:r>
              <a:rPr lang="ru-RU" sz="1800" dirty="0" smtClean="0"/>
              <a:t>«Индекс административного давления»: ПРОФИЛЬ Новосибирской области</a:t>
            </a:r>
            <a:endParaRPr lang="ru-RU" sz="1200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9" name="Rectangle 15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55" y="906162"/>
            <a:ext cx="6314842" cy="5486183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2867033" y="6363527"/>
            <a:ext cx="61933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Новосибирская область находится на 67 месте</a:t>
            </a:r>
            <a:endParaRPr lang="ru-RU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284967" y="1919992"/>
            <a:ext cx="4984395" cy="4158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ru-RU" sz="1200" b="1" dirty="0" smtClean="0">
                <a:latin typeface="Times New Roman"/>
                <a:ea typeface="Calibri"/>
                <a:cs typeface="Times New Roman"/>
              </a:rPr>
              <a:t>           </a:t>
            </a:r>
            <a:r>
              <a:rPr lang="ru-RU" sz="1300" b="1" dirty="0" smtClean="0">
                <a:latin typeface="Times New Roman"/>
                <a:ea typeface="Calibri"/>
                <a:cs typeface="Times New Roman"/>
              </a:rPr>
              <a:t>ПОКАЗАТЕЛИ </a:t>
            </a:r>
            <a:r>
              <a:rPr lang="ru-RU" sz="1300" b="1" dirty="0">
                <a:latin typeface="Times New Roman"/>
                <a:ea typeface="Calibri"/>
                <a:cs typeface="Times New Roman"/>
              </a:rPr>
              <a:t>ИНДЕКСА:</a:t>
            </a:r>
            <a:endParaRPr lang="ru-RU" sz="1300" b="1" dirty="0">
              <a:effectLst/>
              <a:latin typeface="Times New Roman"/>
              <a:ea typeface="Calibri"/>
              <a:cs typeface="Times New Roman"/>
            </a:endParaRPr>
          </a:p>
          <a:p>
            <a:pPr marL="449580" algn="just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ru-RU" sz="1300" b="1" dirty="0">
                <a:solidFill>
                  <a:srgbClr val="0070C0"/>
                </a:solidFill>
                <a:effectLst/>
                <a:latin typeface="Times New Roman"/>
                <a:ea typeface="Calibri"/>
                <a:cs typeface="Times New Roman"/>
              </a:rPr>
              <a:t>(</a:t>
            </a:r>
            <a:r>
              <a:rPr lang="en-US" sz="1300" b="1" dirty="0">
                <a:solidFill>
                  <a:srgbClr val="0070C0"/>
                </a:solidFill>
                <a:effectLst/>
                <a:latin typeface="Times New Roman"/>
                <a:ea typeface="Calibri"/>
                <a:cs typeface="Times New Roman"/>
              </a:rPr>
              <a:t>P</a:t>
            </a:r>
            <a:r>
              <a:rPr lang="ru-RU" sz="1300" b="1" dirty="0">
                <a:solidFill>
                  <a:srgbClr val="0070C0"/>
                </a:solidFill>
                <a:effectLst/>
                <a:latin typeface="Times New Roman"/>
                <a:ea typeface="Calibri"/>
                <a:cs typeface="Times New Roman"/>
              </a:rPr>
              <a:t>1) </a:t>
            </a:r>
            <a:r>
              <a:rPr lang="ru-RU" sz="1300" dirty="0">
                <a:latin typeface="Times New Roman"/>
                <a:ea typeface="Calibri"/>
                <a:cs typeface="Times New Roman"/>
              </a:rPr>
              <a:t>- </a:t>
            </a:r>
            <a:r>
              <a:rPr lang="ru-RU" sz="1300" dirty="0">
                <a:effectLst/>
                <a:latin typeface="Times New Roman"/>
                <a:ea typeface="Calibri"/>
                <a:cs typeface="Times New Roman"/>
              </a:rPr>
              <a:t>ДОЛЯ ПРЕДУПРЕЖДЕНИЙ ОТ ОБЩЕГО ЧИСЛА НАКАЗАНИЙ</a:t>
            </a:r>
            <a:r>
              <a:rPr lang="ru-RU" sz="1300" dirty="0">
                <a:latin typeface="Times New Roman"/>
                <a:ea typeface="Calibri"/>
                <a:cs typeface="Times New Roman"/>
              </a:rPr>
              <a:t>; (</a:t>
            </a:r>
            <a:r>
              <a:rPr lang="ru-RU" sz="1300" b="1" i="1" dirty="0">
                <a:latin typeface="Times New Roman"/>
                <a:ea typeface="Calibri"/>
                <a:cs typeface="Times New Roman"/>
              </a:rPr>
              <a:t>СНИЖЕНИЕ РЕПРЕССИВНОСТИ КОНТРОЛЬНО-НАДЗОРНОЙ ДЕЯТЕЛЬНОСТИ )</a:t>
            </a:r>
            <a:endParaRPr lang="ru-RU" sz="1300" b="1" i="1" dirty="0">
              <a:ea typeface="Calibri"/>
              <a:cs typeface="Times New Roman"/>
            </a:endParaRPr>
          </a:p>
          <a:p>
            <a:pPr marL="449580" algn="just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ru-RU" sz="1300" b="1" dirty="0">
                <a:solidFill>
                  <a:srgbClr val="00B050"/>
                </a:solidFill>
                <a:effectLst/>
                <a:latin typeface="Times New Roman"/>
                <a:ea typeface="Calibri"/>
                <a:cs typeface="Times New Roman"/>
              </a:rPr>
              <a:t>(</a:t>
            </a:r>
            <a:r>
              <a:rPr lang="en-US" sz="1300" b="1" dirty="0">
                <a:solidFill>
                  <a:srgbClr val="00B050"/>
                </a:solidFill>
                <a:effectLst/>
                <a:latin typeface="Times New Roman"/>
                <a:ea typeface="Calibri"/>
                <a:cs typeface="Times New Roman"/>
              </a:rPr>
              <a:t>P</a:t>
            </a:r>
            <a:r>
              <a:rPr lang="ru-RU" sz="1300" b="1" dirty="0">
                <a:solidFill>
                  <a:srgbClr val="00B050"/>
                </a:solidFill>
                <a:effectLst/>
                <a:latin typeface="Times New Roman"/>
                <a:ea typeface="Calibri"/>
                <a:cs typeface="Times New Roman"/>
              </a:rPr>
              <a:t>2)</a:t>
            </a:r>
            <a:r>
              <a:rPr lang="ru-RU" sz="1300" dirty="0">
                <a:effectLst/>
                <a:latin typeface="Times New Roman"/>
                <a:ea typeface="Calibri"/>
                <a:cs typeface="Times New Roman"/>
              </a:rPr>
              <a:t> - </a:t>
            </a:r>
            <a:r>
              <a:rPr lang="ru-RU" sz="1300" dirty="0" smtClean="0">
                <a:effectLst/>
                <a:latin typeface="Times New Roman"/>
                <a:ea typeface="Calibri"/>
                <a:cs typeface="Times New Roman"/>
              </a:rPr>
              <a:t>ДОЛЯ </a:t>
            </a:r>
            <a:r>
              <a:rPr lang="ru-RU" sz="1300" dirty="0" smtClean="0">
                <a:effectLst/>
                <a:latin typeface="Times New Roman"/>
                <a:ea typeface="Calibri"/>
                <a:cs typeface="Times New Roman"/>
              </a:rPr>
              <a:t>ХОЗЯЙСТВУЮЩИХ СУБЪЕКТОВ, </a:t>
            </a:r>
            <a:r>
              <a:rPr lang="ru-RU" sz="1300" dirty="0">
                <a:effectLst/>
                <a:latin typeface="Times New Roman"/>
                <a:ea typeface="Calibri"/>
                <a:cs typeface="Times New Roman"/>
              </a:rPr>
              <a:t>ПОДВЕРГНУТЫХ КОНТРОЛЮ И НАДЗОРУ ОТ ОБЩЕГО ЧИСЛА </a:t>
            </a:r>
            <a:r>
              <a:rPr lang="ru-RU" sz="1300" dirty="0">
                <a:latin typeface="Times New Roman"/>
                <a:ea typeface="Calibri"/>
                <a:cs typeface="Times New Roman"/>
              </a:rPr>
              <a:t>ПОДКОНТРОЛЬНЫХ; </a:t>
            </a:r>
            <a:r>
              <a:rPr lang="ru-RU" sz="1300" i="1" dirty="0">
                <a:latin typeface="Times New Roman"/>
                <a:ea typeface="Calibri"/>
                <a:cs typeface="Times New Roman"/>
              </a:rPr>
              <a:t>(</a:t>
            </a:r>
            <a:r>
              <a:rPr lang="ru-RU" sz="1300" b="1" i="1" dirty="0">
                <a:latin typeface="Times New Roman"/>
                <a:ea typeface="Calibri"/>
                <a:cs typeface="Times New Roman"/>
              </a:rPr>
              <a:t>ЭФФЕКТИВНОСТЬ ВНЕДРЕНИЯ РИСК-ОРИЕНТИРОВАННОГО ПОДХОДА)</a:t>
            </a:r>
            <a:endParaRPr lang="ru-RU" sz="1300" b="1" i="1" dirty="0">
              <a:ea typeface="Calibri"/>
              <a:cs typeface="Times New Roman"/>
            </a:endParaRPr>
          </a:p>
          <a:p>
            <a:pPr marL="449580" algn="just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ru-RU" sz="1300" b="1" dirty="0">
                <a:solidFill>
                  <a:srgbClr val="943634"/>
                </a:solidFill>
                <a:effectLst/>
                <a:latin typeface="Times New Roman"/>
                <a:ea typeface="Calibri"/>
                <a:cs typeface="Times New Roman"/>
              </a:rPr>
              <a:t>(</a:t>
            </a:r>
            <a:r>
              <a:rPr lang="en-US" sz="1300" b="1" dirty="0">
                <a:solidFill>
                  <a:srgbClr val="943634"/>
                </a:solidFill>
                <a:effectLst/>
                <a:latin typeface="Times New Roman"/>
                <a:ea typeface="Calibri"/>
                <a:cs typeface="Times New Roman"/>
              </a:rPr>
              <a:t>P</a:t>
            </a:r>
            <a:r>
              <a:rPr lang="ru-RU" sz="1300" b="1" dirty="0">
                <a:solidFill>
                  <a:srgbClr val="943634"/>
                </a:solidFill>
                <a:effectLst/>
                <a:latin typeface="Times New Roman"/>
                <a:ea typeface="Calibri"/>
                <a:cs typeface="Times New Roman"/>
              </a:rPr>
              <a:t>3)</a:t>
            </a:r>
            <a:r>
              <a:rPr lang="ru-RU" sz="1300" dirty="0">
                <a:solidFill>
                  <a:srgbClr val="943634"/>
                </a:solidFill>
                <a:effectLst/>
                <a:latin typeface="Times New Roman"/>
                <a:ea typeface="Calibri"/>
                <a:cs typeface="Times New Roman"/>
              </a:rPr>
              <a:t> </a:t>
            </a:r>
            <a:r>
              <a:rPr lang="ru-RU" sz="1300" dirty="0">
                <a:latin typeface="Times New Roman"/>
                <a:ea typeface="Calibri"/>
                <a:cs typeface="Times New Roman"/>
              </a:rPr>
              <a:t>-</a:t>
            </a:r>
            <a:r>
              <a:rPr lang="ru-RU" sz="1300" dirty="0">
                <a:effectLst/>
                <a:latin typeface="Times New Roman"/>
                <a:ea typeface="Calibri"/>
                <a:cs typeface="Times New Roman"/>
              </a:rPr>
              <a:t> ДОЛЯ ШТРАФОВ, НАЛОЖЕННЫХ БЕЗ ПРОВЕДЕНИЯ ПРОВЕРОК </a:t>
            </a:r>
            <a:r>
              <a:rPr lang="ru-RU" sz="1300" dirty="0" smtClean="0">
                <a:effectLst/>
                <a:latin typeface="Times New Roman"/>
                <a:ea typeface="Calibri"/>
                <a:cs typeface="Times New Roman"/>
              </a:rPr>
              <a:t>ОТ </a:t>
            </a:r>
            <a:r>
              <a:rPr lang="ru-RU" sz="1300" dirty="0">
                <a:effectLst/>
                <a:latin typeface="Times New Roman"/>
                <a:ea typeface="Calibri"/>
                <a:cs typeface="Times New Roman"/>
              </a:rPr>
              <a:t>ОБШЕГО ЧИСЛА ШТРАФОВ, НАЛОЖЕННЫХ </a:t>
            </a:r>
            <a:r>
              <a:rPr lang="ru-RU" sz="1300" dirty="0" smtClean="0">
                <a:latin typeface="Times New Roman"/>
                <a:ea typeface="Calibri"/>
                <a:cs typeface="Times New Roman"/>
              </a:rPr>
              <a:t>ФОИВ (</a:t>
            </a:r>
            <a:r>
              <a:rPr lang="ru-RU" sz="1300" b="1" i="1" dirty="0" smtClean="0">
                <a:latin typeface="Times New Roman"/>
                <a:ea typeface="Calibri"/>
                <a:cs typeface="Times New Roman"/>
              </a:rPr>
              <a:t>ОБХОД ПРОВЕРОК</a:t>
            </a:r>
            <a:r>
              <a:rPr lang="ru-RU" sz="1300" dirty="0" smtClean="0">
                <a:latin typeface="Times New Roman"/>
                <a:ea typeface="Calibri"/>
                <a:cs typeface="Times New Roman"/>
              </a:rPr>
              <a:t>);</a:t>
            </a:r>
            <a:endParaRPr lang="ru-RU" sz="1300" dirty="0">
              <a:ea typeface="Calibri"/>
              <a:cs typeface="Times New Roman"/>
            </a:endParaRPr>
          </a:p>
          <a:p>
            <a:pPr marL="449580" algn="just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ru-RU" sz="1300" b="1" dirty="0">
                <a:solidFill>
                  <a:srgbClr val="31849B"/>
                </a:solidFill>
                <a:effectLst/>
                <a:latin typeface="Times New Roman"/>
                <a:ea typeface="Calibri"/>
                <a:cs typeface="Times New Roman"/>
              </a:rPr>
              <a:t>(</a:t>
            </a:r>
            <a:r>
              <a:rPr lang="en-US" sz="1300" b="1" dirty="0">
                <a:solidFill>
                  <a:srgbClr val="31849B"/>
                </a:solidFill>
                <a:effectLst/>
                <a:latin typeface="Times New Roman"/>
                <a:ea typeface="Calibri"/>
                <a:cs typeface="Times New Roman"/>
              </a:rPr>
              <a:t>P</a:t>
            </a:r>
            <a:r>
              <a:rPr lang="ru-RU" sz="1300" b="1" dirty="0">
                <a:solidFill>
                  <a:srgbClr val="31849B"/>
                </a:solidFill>
                <a:effectLst/>
                <a:latin typeface="Times New Roman"/>
                <a:ea typeface="Calibri"/>
                <a:cs typeface="Times New Roman"/>
              </a:rPr>
              <a:t>4) </a:t>
            </a:r>
            <a:r>
              <a:rPr lang="ru-RU" sz="1300" b="1" dirty="0">
                <a:effectLst/>
                <a:latin typeface="Times New Roman"/>
                <a:ea typeface="Calibri"/>
                <a:cs typeface="Times New Roman"/>
              </a:rPr>
              <a:t>- </a:t>
            </a:r>
            <a:r>
              <a:rPr lang="ru-RU" sz="1300" dirty="0">
                <a:effectLst/>
                <a:latin typeface="Times New Roman"/>
                <a:ea typeface="Calibri"/>
                <a:cs typeface="Times New Roman"/>
              </a:rPr>
              <a:t>СРЕДНИЙ ШТРАФ НА 1 </a:t>
            </a:r>
            <a:r>
              <a:rPr lang="ru-RU" sz="1300" dirty="0" smtClean="0">
                <a:effectLst/>
                <a:latin typeface="Times New Roman"/>
                <a:ea typeface="Calibri"/>
                <a:cs typeface="Times New Roman"/>
              </a:rPr>
              <a:t>ХОЗЯЙСТВУЮЩЕГО СУБЪЕКТА</a:t>
            </a:r>
            <a:endParaRPr lang="ru-RU" sz="1300" dirty="0">
              <a:ea typeface="Calibri"/>
              <a:cs typeface="Times New Roman"/>
            </a:endParaRPr>
          </a:p>
          <a:p>
            <a:pPr marL="449580" algn="just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ru-RU" sz="1300" b="1" dirty="0">
                <a:solidFill>
                  <a:srgbClr val="E36C0A"/>
                </a:solidFill>
                <a:effectLst/>
                <a:latin typeface="Times New Roman"/>
                <a:ea typeface="Calibri"/>
                <a:cs typeface="Times New Roman"/>
              </a:rPr>
              <a:t>(</a:t>
            </a:r>
            <a:r>
              <a:rPr lang="en-US" sz="1300" b="1" dirty="0">
                <a:solidFill>
                  <a:srgbClr val="E36C0A"/>
                </a:solidFill>
                <a:effectLst/>
                <a:latin typeface="Times New Roman"/>
                <a:ea typeface="Calibri"/>
                <a:cs typeface="Times New Roman"/>
              </a:rPr>
              <a:t>P</a:t>
            </a:r>
            <a:r>
              <a:rPr lang="ru-RU" sz="1300" b="1" dirty="0">
                <a:solidFill>
                  <a:srgbClr val="E36C0A"/>
                </a:solidFill>
                <a:effectLst/>
                <a:latin typeface="Times New Roman"/>
                <a:ea typeface="Calibri"/>
                <a:cs typeface="Times New Roman"/>
              </a:rPr>
              <a:t>5)</a:t>
            </a:r>
            <a:r>
              <a:rPr lang="ru-RU" sz="1300" dirty="0">
                <a:latin typeface="Times New Roman"/>
                <a:ea typeface="Calibri"/>
                <a:cs typeface="Times New Roman"/>
              </a:rPr>
              <a:t> – АДМИНИСТРАТИВНЫЙ «НАЛОГ» </a:t>
            </a:r>
            <a:r>
              <a:rPr lang="ru-RU" sz="1300" b="1" dirty="0">
                <a:latin typeface="Times New Roman"/>
                <a:ea typeface="Calibri"/>
                <a:cs typeface="Times New Roman"/>
              </a:rPr>
              <a:t>(</a:t>
            </a:r>
            <a:r>
              <a:rPr lang="ru-RU" sz="1300" b="1" i="1" dirty="0">
                <a:latin typeface="Times New Roman"/>
                <a:ea typeface="Calibri"/>
                <a:cs typeface="Times New Roman"/>
              </a:rPr>
              <a:t>ФИСКАЛЬНАЯ  ОРИЕНТИРОВАННОСТЬ КОНТРОЛЬНО-НАДЗОРНОЙ ДЕЯТЕЛЬНОСТИ)</a:t>
            </a:r>
            <a:endParaRPr lang="ru-RU" sz="1300" b="1" i="1" dirty="0">
              <a:ea typeface="Calibri"/>
              <a:cs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647431" y="854841"/>
            <a:ext cx="48690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latin typeface="Franklin Gothic Medium" panose="020B0603020102020204" pitchFamily="34" charset="0"/>
                <a:ea typeface="Calibri"/>
                <a:cs typeface="Times New Roman"/>
              </a:rPr>
              <a:t>В РАМКАХ СУБЪЕКТА ПО КАЖДОМУ ИЗ </a:t>
            </a:r>
            <a:r>
              <a:rPr lang="ru-RU" sz="1600" b="1" dirty="0" smtClean="0">
                <a:latin typeface="Franklin Gothic Medium" panose="020B0603020102020204" pitchFamily="34" charset="0"/>
                <a:ea typeface="Calibri"/>
                <a:cs typeface="Times New Roman"/>
              </a:rPr>
              <a:t>НАПРАВЛЕНИЙ </a:t>
            </a:r>
            <a:r>
              <a:rPr lang="ru-RU" sz="1600" b="1" dirty="0">
                <a:latin typeface="Franklin Gothic Medium" panose="020B0603020102020204" pitchFamily="34" charset="0"/>
                <a:ea typeface="Calibri"/>
                <a:cs typeface="Times New Roman"/>
              </a:rPr>
              <a:t>ОПРЕДЕЛЯЕТСЯ ОБЩИЙ ИНДЕКС АДМИНИСТРАТИВНОГО </a:t>
            </a:r>
            <a:r>
              <a:rPr lang="ru-RU" sz="1600" b="1" dirty="0" smtClean="0">
                <a:latin typeface="Franklin Gothic Medium" panose="020B0603020102020204" pitchFamily="34" charset="0"/>
                <a:ea typeface="Calibri"/>
                <a:cs typeface="Times New Roman"/>
              </a:rPr>
              <a:t>ДАВЛЕНИЯ</a:t>
            </a:r>
            <a:endParaRPr lang="ru-RU" sz="1600" dirty="0">
              <a:latin typeface="Franklin Gothic Medium" panose="020B06030201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3803" y="81652"/>
            <a:ext cx="6672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latin typeface="Arial Black" panose="020B0A04020102020204" pitchFamily="34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40017096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1521670" y="233680"/>
            <a:ext cx="7886699" cy="315000"/>
          </a:xfrm>
        </p:spPr>
        <p:txBody>
          <a:bodyPr/>
          <a:lstStyle/>
          <a:p>
            <a:r>
              <a:rPr lang="ru-RU" sz="1600" dirty="0" smtClean="0">
                <a:solidFill>
                  <a:schemeClr val="bg1"/>
                </a:solidFill>
              </a:rPr>
              <a:t>ЦЕЛИ И ОРИЕНТИРЫ</a:t>
            </a:r>
            <a:endParaRPr lang="ru-RU" sz="1600" dirty="0">
              <a:solidFill>
                <a:schemeClr val="bg1"/>
              </a:solidFill>
            </a:endParaRPr>
          </a:p>
        </p:txBody>
      </p:sp>
      <p:graphicFrame>
        <p:nvGraphicFramePr>
          <p:cNvPr id="10" name="Схема 9"/>
          <p:cNvGraphicFramePr/>
          <p:nvPr>
            <p:extLst>
              <p:ext uri="{D42A27DB-BD31-4B8C-83A1-F6EECF244321}">
                <p14:modId xmlns:p14="http://schemas.microsoft.com/office/powerpoint/2010/main" val="827216168"/>
              </p:ext>
            </p:extLst>
          </p:nvPr>
        </p:nvGraphicFramePr>
        <p:xfrm>
          <a:off x="626076" y="1589902"/>
          <a:ext cx="10849232" cy="49509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935236" y="2186549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  <a:latin typeface="Times New Roman"/>
                <a:ea typeface="Calibri"/>
                <a:cs typeface="Times New Roman"/>
              </a:rPr>
              <a:t>P</a:t>
            </a:r>
            <a:r>
              <a:rPr lang="ru-RU" b="1" dirty="0">
                <a:solidFill>
                  <a:srgbClr val="0070C0"/>
                </a:solidFill>
                <a:latin typeface="Times New Roman"/>
                <a:ea typeface="Calibri"/>
                <a:cs typeface="Times New Roman"/>
              </a:rPr>
              <a:t>1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439292" y="3311183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  <a:latin typeface="Times New Roman"/>
                <a:ea typeface="Calibri"/>
                <a:cs typeface="Times New Roman"/>
              </a:rPr>
              <a:t>P</a:t>
            </a:r>
            <a:r>
              <a:rPr lang="ru-RU" b="1" dirty="0">
                <a:solidFill>
                  <a:srgbClr val="00B050"/>
                </a:solidFill>
                <a:latin typeface="Times New Roman"/>
                <a:ea typeface="Calibri"/>
                <a:cs typeface="Times New Roman"/>
              </a:rPr>
              <a:t>2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93828" y="4442014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P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3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80096" y="5509432"/>
            <a:ext cx="7112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5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P</a:t>
            </a:r>
            <a:r>
              <a:rPr lang="ru-RU" sz="1600" b="1" dirty="0">
                <a:solidFill>
                  <a:schemeClr val="accent5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4,</a:t>
            </a:r>
            <a:endParaRPr lang="en-US" sz="1600" b="1" dirty="0">
              <a:solidFill>
                <a:schemeClr val="accent5">
                  <a:lumMod val="75000"/>
                </a:schemeClr>
              </a:solidFill>
              <a:latin typeface="Times New Roman"/>
              <a:ea typeface="Calibri"/>
              <a:cs typeface="Times New Roman"/>
            </a:endParaRPr>
          </a:p>
          <a:p>
            <a:r>
              <a:rPr lang="en-US" sz="1600" b="1" dirty="0">
                <a:solidFill>
                  <a:schemeClr val="accent6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P5</a:t>
            </a:r>
            <a:endParaRPr lang="ru-RU" sz="4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75520" y="764704"/>
            <a:ext cx="86409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>
                <a:latin typeface="Franklin Gothic Demi" panose="020B0703020102020204" pitchFamily="34" charset="0"/>
                <a:cs typeface="Arial" pitchFamily="34" charset="0"/>
              </a:rPr>
              <a:t>На базе показателей Индекса как на федеральном, так и на региональном уровне необходимо последовательно реализовывать следующие </a:t>
            </a:r>
            <a:r>
              <a:rPr lang="ru-RU" dirty="0" smtClean="0">
                <a:latin typeface="Franklin Gothic Demi" panose="020B0703020102020204" pitchFamily="34" charset="0"/>
                <a:cs typeface="Arial" pitchFamily="34" charset="0"/>
              </a:rPr>
              <a:t>«ориентиры» </a:t>
            </a:r>
            <a:r>
              <a:rPr lang="ru-RU" dirty="0">
                <a:latin typeface="Franklin Gothic Demi" panose="020B0703020102020204" pitchFamily="34" charset="0"/>
                <a:cs typeface="Arial" pitchFamily="34" charset="0"/>
              </a:rPr>
              <a:t>и отслеживать эффективность принятых решений.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0" y="43934"/>
            <a:ext cx="725401" cy="81090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0" y="68014"/>
            <a:ext cx="7254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latin typeface="Arial Black" panose="020B0A04020102020204" pitchFamily="34" charset="0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3009178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1487488" y="161672"/>
            <a:ext cx="8820472" cy="459016"/>
          </a:xfrm>
        </p:spPr>
        <p:txBody>
          <a:bodyPr/>
          <a:lstStyle/>
          <a:p>
            <a:r>
              <a:rPr lang="ru-RU" sz="1800" dirty="0"/>
              <a:t>ПРОФИЛЬ «НОВОСИБИРСКАЯ ОБЛАСТЬ</a:t>
            </a:r>
            <a:r>
              <a:rPr lang="ru-RU" sz="1800" dirty="0" smtClean="0"/>
              <a:t>»</a:t>
            </a:r>
            <a:endParaRPr lang="ru-RU" sz="1200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9" name="Rectangle 15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8" name="Таблица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1861962"/>
              </p:ext>
            </p:extLst>
          </p:nvPr>
        </p:nvGraphicFramePr>
        <p:xfrm>
          <a:off x="197707" y="3818392"/>
          <a:ext cx="11788348" cy="2623597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589417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67226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75478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467126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6629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P1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4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предупреждений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P2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4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проверенных субъектов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P3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4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штрафов без проведения проверок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976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РОСПОТРЕБНАДЗОР РФ</a:t>
                      </a:r>
                      <a:endParaRPr lang="ru-RU" sz="1300" b="0" i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11,96%</a:t>
                      </a:r>
                      <a:endParaRPr lang="ru-RU" sz="1400" b="0" i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17,76%</a:t>
                      </a:r>
                      <a:endParaRPr lang="ru-RU" sz="1400" b="0" i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20,7%</a:t>
                      </a:r>
                      <a:endParaRPr lang="ru-RU" sz="1400" b="0" i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997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РОСПОТРЕБНАДЗОР НОВОСИБИРСКАЯ ОБЛАСТЬ</a:t>
                      </a:r>
                      <a:endParaRPr lang="ru-RU" sz="13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u="none" strike="noStrike" kern="1200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18,84%</a:t>
                      </a:r>
                      <a:endParaRPr lang="ru-RU" sz="1400" b="1" u="none" strike="noStrike" kern="1200" dirty="0" smtClean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42,47%</a:t>
                      </a:r>
                      <a:endParaRPr lang="ru-RU" sz="14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&lt;1%</a:t>
                      </a:r>
                    </a:p>
                  </a:txBody>
                  <a:tcPr marL="68580" marR="68580" marT="0" marB="0" anchor="ctr"/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РОСТЕХНАДЗОР РФ</a:t>
                      </a:r>
                      <a:endParaRPr kumimoji="0" lang="ru-RU" sz="13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6,2%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30,26%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8,6%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5422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1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РОСТЕХНАДЗОР </a:t>
                      </a:r>
                      <a:r>
                        <a:rPr lang="ru-RU" sz="1300" b="1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НОВОСИБИРСКАЯ  ОБЛАСТЬ</a:t>
                      </a:r>
                      <a:endParaRPr lang="ru-RU" sz="1300" b="1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12,9%</a:t>
                      </a:r>
                      <a:endParaRPr lang="ru-RU" sz="1400" b="1" dirty="0">
                        <a:solidFill>
                          <a:srgbClr val="00B05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30,6%</a:t>
                      </a:r>
                      <a:endParaRPr lang="ru-RU" sz="1400" b="1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64,1%</a:t>
                      </a:r>
                      <a:endParaRPr lang="ru-RU" sz="1400" b="1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РОССЕЛЬХОЗНАДЗОР</a:t>
                      </a:r>
                      <a:r>
                        <a:rPr kumimoji="0" lang="ru-RU" sz="13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sz="13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РФ</a:t>
                      </a:r>
                      <a:endParaRPr kumimoji="0" lang="ru-RU" sz="13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16,57%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6,3%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45,5%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4598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1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РОССЕЛЬХОЗНАДЗОР </a:t>
                      </a:r>
                      <a:r>
                        <a:rPr lang="ru-RU" sz="1300" b="1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НОВОСИБИРСКАЯ  ОБЛАСТЬ</a:t>
                      </a:r>
                      <a:endParaRPr lang="ru-RU" sz="1300" b="1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52,1%</a:t>
                      </a:r>
                      <a:endParaRPr lang="ru-RU" sz="1400" b="1" dirty="0">
                        <a:solidFill>
                          <a:srgbClr val="00B05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5,5%</a:t>
                      </a:r>
                      <a:endParaRPr lang="ru-RU" sz="1400" b="1" dirty="0">
                        <a:solidFill>
                          <a:srgbClr val="00B05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72,6%</a:t>
                      </a:r>
                      <a:endParaRPr lang="ru-RU" sz="1400" b="1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0" y="43934"/>
            <a:ext cx="725401" cy="81090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0" y="83538"/>
            <a:ext cx="7990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latin typeface="Arial Black" panose="020B0A04020102020204" pitchFamily="34" charset="0"/>
              </a:rPr>
              <a:t>5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401" y="620688"/>
            <a:ext cx="9868458" cy="3152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81493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23568"/>
            <a:ext cx="11549449" cy="939113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1103869" y="277709"/>
            <a:ext cx="10445579" cy="646331"/>
          </a:xfrm>
        </p:spPr>
        <p:txBody>
          <a:bodyPr/>
          <a:lstStyle/>
          <a:p>
            <a:r>
              <a:rPr lang="ru-RU" sz="2000" dirty="0" smtClean="0"/>
              <a:t>АКТУАЛЬНЫЕ ВОПРОСЫ ПО СОВЕРШЕНСТВОВАНИЮ КОНТРОЛЬНО-НАДЗОРНОЙ ДЕЯТЕЛЬНОСТИ</a:t>
            </a:r>
            <a:endParaRPr lang="ru-RU" sz="2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150076" y="1786385"/>
            <a:ext cx="8699157" cy="40893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1200"/>
              </a:spcAft>
              <a:buFont typeface="Symbol" panose="05050102010706020507" pitchFamily="18" charset="2"/>
              <a:buChar char=""/>
            </a:pPr>
            <a:r>
              <a:rPr lang="ru-RU" dirty="0">
                <a:latin typeface="Franklin Gothic Demi" panose="020B0703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Количество плановых проверок снижается, но число административных штрафов, наложенных на предпринимателей, и их общая сумма продолжают расти. Также идет переориентация контрольно-надзорной деятельности с планового на преимущественно внеплановый характер.</a:t>
            </a:r>
            <a:endParaRPr lang="ru-RU" sz="1400" dirty="0">
              <a:latin typeface="Franklin Gothic Demi" panose="020B0703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1200"/>
              </a:spcAft>
              <a:buFont typeface="Symbol" panose="05050102010706020507" pitchFamily="18" charset="2"/>
              <a:buChar char=""/>
            </a:pPr>
            <a:r>
              <a:rPr lang="ru-RU" dirty="0">
                <a:latin typeface="Franklin Gothic Demi" panose="020B0703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Проверки замещаются иными формами контроля и надзора («рейды», «контрольные закупки», возбуждение дел «по КоАП»), расширяется практика проверок «по поручениям», при этом ни срок действия таких поручений, ни регулярность проверок не ограничены. </a:t>
            </a:r>
            <a:endParaRPr lang="ru-RU" sz="1400" dirty="0">
              <a:latin typeface="Franklin Gothic Demi" panose="020B0703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1200"/>
              </a:spcAft>
              <a:buFont typeface="Symbol" panose="05050102010706020507" pitchFamily="18" charset="2"/>
              <a:buChar char=""/>
            </a:pPr>
            <a:r>
              <a:rPr lang="ru-RU" dirty="0">
                <a:latin typeface="Franklin Gothic Demi" panose="020B0703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Фактически снижение числа проверок достигнуто за счет надзорных каникул, а не внедрения риск-ориентированного подхода.</a:t>
            </a:r>
            <a:endParaRPr lang="ru-RU" sz="1400" dirty="0">
              <a:latin typeface="Franklin Gothic Demi" panose="020B0703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1200"/>
              </a:spcAft>
              <a:buFont typeface="Symbol" panose="05050102010706020507" pitchFamily="18" charset="2"/>
              <a:buChar char=""/>
            </a:pPr>
            <a:r>
              <a:rPr lang="ru-RU" dirty="0">
                <a:latin typeface="Franklin Gothic Demi" panose="020B0703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Многочисленные избыточные требования не ликвидированы, при этом за каждое нарушение предусмотрена ответственность. </a:t>
            </a:r>
            <a:endParaRPr lang="ru-RU" sz="1400" dirty="0">
              <a:effectLst/>
              <a:latin typeface="Franklin Gothic Demi" panose="020B0703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43934"/>
            <a:ext cx="1013254" cy="131530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90616" y="121191"/>
            <a:ext cx="8320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latin typeface="Arial Black" panose="020B0A04020102020204" pitchFamily="34" charset="0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4260821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algn="ctr"/>
            <a:r>
              <a:rPr lang="ru-RU" dirty="0"/>
              <a:t>Сервис «Налоговый калькулятор для расчета налоговой нагрузки»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180" y="613719"/>
            <a:ext cx="3810000" cy="28956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994031" y="1919235"/>
            <a:ext cx="6631912" cy="35068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/>
              <a:t>Сервис </a:t>
            </a:r>
            <a:r>
              <a:rPr lang="ru-RU" sz="2800" b="1" dirty="0"/>
              <a:t>«Налоговый калькулятор для расчета налоговой нагрузки</a:t>
            </a:r>
            <a:r>
              <a:rPr lang="ru-RU" sz="2800" b="1" dirty="0" smtClean="0"/>
              <a:t>»</a:t>
            </a:r>
            <a:r>
              <a:rPr lang="ru-RU" sz="2800" dirty="0"/>
              <a:t> </a:t>
            </a:r>
            <a:r>
              <a:rPr lang="ru-RU" sz="2800" dirty="0" smtClean="0"/>
              <a:t>разработан</a:t>
            </a:r>
            <a:endParaRPr lang="ru-RU" sz="2800" dirty="0"/>
          </a:p>
          <a:p>
            <a:pPr algn="ctr"/>
            <a:r>
              <a:rPr lang="ru-RU" sz="2800" dirty="0" smtClean="0"/>
              <a:t>в </a:t>
            </a:r>
            <a:r>
              <a:rPr lang="ru-RU" sz="2800" dirty="0"/>
              <a:t>целях снижения необоснованного давления на бизнес и повышения налоговой дисциплины и грамотности </a:t>
            </a:r>
            <a:r>
              <a:rPr lang="ru-RU" sz="2800" dirty="0" smtClean="0"/>
              <a:t>предпринимателей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43934"/>
            <a:ext cx="725401" cy="81090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0" y="67803"/>
            <a:ext cx="6425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latin typeface="Arial Black" panose="020B0A04020102020204" pitchFamily="34" charset="0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1094462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23083125"/>
              </p:ext>
            </p:extLst>
          </p:nvPr>
        </p:nvGraphicFramePr>
        <p:xfrm>
          <a:off x="1219200" y="450871"/>
          <a:ext cx="10034953" cy="17396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Объект 2"/>
          <p:cNvSpPr txBox="1">
            <a:spLocks/>
          </p:cNvSpPr>
          <p:nvPr/>
        </p:nvSpPr>
        <p:spPr>
          <a:xfrm>
            <a:off x="1800107" y="2966274"/>
            <a:ext cx="10266757" cy="355093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306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 panose="05020102010507070707" pitchFamily="18" charset="2"/>
              <a:buNone/>
            </a:pPr>
            <a:endParaRPr lang="ru-RU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68703" y="19984"/>
            <a:ext cx="9785450" cy="18158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endParaRPr lang="ru-RU" sz="2800" dirty="0" smtClean="0">
              <a:solidFill>
                <a:schemeClr val="bg1"/>
              </a:solidFill>
            </a:endParaRPr>
          </a:p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ПЕРЕЧЕНЬ ВИДОВ КОНТРОЛЯ (НАДЗОРА), ОСУЩЕСТВЛЯЕМЫХ ОБЛАСТНЫМИ ИСПОЛНИТЕЛЬНЫМИ ОРГАНАМИ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68703" y="3887480"/>
            <a:ext cx="9535946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6 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июня 2017 года постановлением Правительства Новосибирской области № 204-п утвержден Порядок ведения перечня видов регионального государственного контроля (надзора) и исполнительных органов государственной власти Новосибирской области, уполномоченных на их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осуществление. </a:t>
            </a:r>
            <a:r>
              <a:rPr lang="en-US" sz="1600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https://www.nso.ru/page/2402</a:t>
            </a:r>
            <a:endParaRPr lang="ru-RU" sz="1600" dirty="0">
              <a:solidFill>
                <a:schemeClr val="accent3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Прямоугольник с двумя скругленными противолежащими углами 11"/>
          <p:cNvSpPr/>
          <p:nvPr/>
        </p:nvSpPr>
        <p:spPr>
          <a:xfrm>
            <a:off x="305025" y="2365634"/>
            <a:ext cx="9535946" cy="1269929"/>
          </a:xfrm>
          <a:prstGeom prst="round2DiagRect">
            <a:avLst/>
          </a:prstGeom>
          <a:solidFill>
            <a:schemeClr val="bg1">
              <a:lumMod val="95000"/>
            </a:schemeClr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2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22 вида </a:t>
            </a:r>
            <a:r>
              <a:rPr lang="ru-RU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регионального государственного контроля (надзора</a:t>
            </a:r>
            <a:r>
              <a:rPr lang="ru-RU" sz="22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ru-RU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осуществляется 15 </a:t>
            </a:r>
            <a:r>
              <a:rPr lang="ru-RU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органами исполнительной власти Новосибирской </a:t>
            </a:r>
            <a:r>
              <a:rPr lang="ru-RU" sz="22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области</a:t>
            </a:r>
            <a:endParaRPr lang="ru-RU" dirty="0">
              <a:solidFill>
                <a:schemeClr val="accent3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Блок-схема: альтернативный процесс 12"/>
          <p:cNvSpPr/>
          <p:nvPr/>
        </p:nvSpPr>
        <p:spPr>
          <a:xfrm>
            <a:off x="2311122" y="5194998"/>
            <a:ext cx="9755742" cy="1446962"/>
          </a:xfrm>
          <a:prstGeom prst="flowChartAlternateProcess">
            <a:avLst/>
          </a:prstGeom>
          <a:noFill/>
          <a:ln w="857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На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4 областных исполнительных органа государственной власти Новосибирской области возложены полномочия по осуществлению 9 видов федерального государственного контроля (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надзора)</a:t>
            </a:r>
            <a:r>
              <a:rPr lang="ru-RU" sz="2400" dirty="0" smtClean="0"/>
              <a:t>)</a:t>
            </a:r>
            <a:endParaRPr lang="ru-RU" sz="2400" dirty="0"/>
          </a:p>
        </p:txBody>
      </p:sp>
      <p:sp>
        <p:nvSpPr>
          <p:cNvPr id="2" name="TextBox 1"/>
          <p:cNvSpPr txBox="1"/>
          <p:nvPr/>
        </p:nvSpPr>
        <p:spPr>
          <a:xfrm>
            <a:off x="0" y="82378"/>
            <a:ext cx="10544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latin typeface="Arial Black" panose="020B0A04020102020204" pitchFamily="34" charset="0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4054938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0" y="2030136"/>
            <a:ext cx="4093828" cy="43203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9505" y="678504"/>
            <a:ext cx="2947482" cy="1427774"/>
          </a:xfrm>
        </p:spPr>
        <p:txBody>
          <a:bodyPr/>
          <a:lstStyle/>
          <a:p>
            <a:r>
              <a:rPr lang="ru-RU" dirty="0">
                <a:latin typeface="Franklin Gothic Demi Cond" panose="020B0706030402020204" pitchFamily="34" charset="0"/>
              </a:rPr>
              <a:t>Чек-листы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74475" y="465471"/>
            <a:ext cx="6834051" cy="4918384"/>
          </a:xfrm>
        </p:spPr>
        <p:txBody>
          <a:bodyPr/>
          <a:lstStyle/>
          <a:p>
            <a:pPr lvl="0"/>
            <a:r>
              <a:rPr lang="ru-RU" sz="2400" dirty="0">
                <a:solidFill>
                  <a:prstClr val="black"/>
                </a:solidFill>
                <a:latin typeface="Franklin Gothic Demi Cond" panose="020B0706030402020204" pitchFamily="34" charset="0"/>
                <a:cs typeface="Arial" pitchFamily="34" charset="0"/>
              </a:rPr>
              <a:t>В чек-листе Роспотребнадзора по проверке предприятия общественного питания содержится более 190 пунктов требований</a:t>
            </a:r>
            <a:r>
              <a:rPr lang="ru-RU" sz="2400" dirty="0" smtClean="0">
                <a:solidFill>
                  <a:prstClr val="black"/>
                </a:solidFill>
                <a:latin typeface="Franklin Gothic Demi Cond" panose="020B0706030402020204" pitchFamily="34" charset="0"/>
                <a:cs typeface="Arial" pitchFamily="34" charset="0"/>
              </a:rPr>
              <a:t>.</a:t>
            </a:r>
            <a:endParaRPr lang="en-US" sz="2400" dirty="0">
              <a:solidFill>
                <a:prstClr val="black"/>
              </a:solidFill>
              <a:latin typeface="Franklin Gothic Demi Cond" panose="020B0706030402020204" pitchFamily="34" charset="0"/>
              <a:cs typeface="Arial" pitchFamily="34" charset="0"/>
            </a:endParaRPr>
          </a:p>
          <a:p>
            <a:pPr lvl="0"/>
            <a:r>
              <a:rPr lang="ru-RU" sz="2400" b="1" dirty="0">
                <a:solidFill>
                  <a:prstClr val="black"/>
                </a:solidFill>
                <a:latin typeface="Franklin Gothic Demi Cond" panose="020B0706030402020204" pitchFamily="34" charset="0"/>
                <a:cs typeface="Arial" pitchFamily="34" charset="0"/>
              </a:rPr>
              <a:t>Для сравнения: </a:t>
            </a:r>
            <a:r>
              <a:rPr lang="ru-RU" sz="2400" dirty="0">
                <a:solidFill>
                  <a:prstClr val="black"/>
                </a:solidFill>
                <a:latin typeface="Franklin Gothic Demi Cond" panose="020B0706030402020204" pitchFamily="34" charset="0"/>
                <a:cs typeface="Arial" pitchFamily="34" charset="0"/>
              </a:rPr>
              <a:t>в Республике Казахстан проверочный лист в данной сфере деятельности содержит около 38 </a:t>
            </a:r>
            <a:r>
              <a:rPr lang="ru-RU" sz="2400" dirty="0" smtClean="0">
                <a:solidFill>
                  <a:prstClr val="black"/>
                </a:solidFill>
                <a:latin typeface="Franklin Gothic Demi Cond" panose="020B0706030402020204" pitchFamily="34" charset="0"/>
                <a:cs typeface="Arial" pitchFamily="34" charset="0"/>
              </a:rPr>
              <a:t>требований, в  </a:t>
            </a:r>
            <a:r>
              <a:rPr lang="ru-RU" sz="2400" dirty="0">
                <a:solidFill>
                  <a:prstClr val="black"/>
                </a:solidFill>
                <a:latin typeface="Franklin Gothic Demi Cond" panose="020B0706030402020204" pitchFamily="34" charset="0"/>
                <a:cs typeface="Arial" pitchFamily="34" charset="0"/>
              </a:rPr>
              <a:t>США в проверочном листе в сфере пищевой безопасности содержится около 78 требований.</a:t>
            </a:r>
          </a:p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0" y="115330"/>
            <a:ext cx="11532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latin typeface="Arial Black" panose="020B0A04020102020204" pitchFamily="34" charset="0"/>
              </a:rPr>
              <a:t>9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69452"/>
            <a:ext cx="4703804" cy="3738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5442575"/>
      </p:ext>
    </p:extLst>
  </p:cSld>
  <p:clrMapOvr>
    <a:masterClrMapping/>
  </p:clrMapOvr>
</p:sld>
</file>

<file path=ppt/theme/theme1.xml><?xml version="1.0" encoding="utf-8"?>
<a:theme xmlns:a="http://schemas.openxmlformats.org/drawingml/2006/main" name="Рама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Рама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Рама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18A1B607-7BAE-46D6-8090-545AC7BDD739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TM03457475[[fn=Рамка]]</Template>
  <TotalTime>3759</TotalTime>
  <Words>876</Words>
  <Application>Microsoft Office PowerPoint</Application>
  <PresentationFormat>Широкоэкранный</PresentationFormat>
  <Paragraphs>104</Paragraphs>
  <Slides>11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24" baseType="lpstr">
      <vt:lpstr>Arial</vt:lpstr>
      <vt:lpstr>Arial Black</vt:lpstr>
      <vt:lpstr>Calibri</vt:lpstr>
      <vt:lpstr>Corbel</vt:lpstr>
      <vt:lpstr>Franklin Gothic Demi</vt:lpstr>
      <vt:lpstr>Franklin Gothic Demi Cond</vt:lpstr>
      <vt:lpstr>Franklin Gothic Medium</vt:lpstr>
      <vt:lpstr>Symbol</vt:lpstr>
      <vt:lpstr>Times New Roman</vt:lpstr>
      <vt:lpstr>Trebuchet MS</vt:lpstr>
      <vt:lpstr>Verdana</vt:lpstr>
      <vt:lpstr>Wingdings 2</vt:lpstr>
      <vt:lpstr>Рама</vt:lpstr>
      <vt:lpstr>Уполномоченный по защите прав предпринимателей  в Новосибирской области и аппарат Уполномоченного</vt:lpstr>
      <vt:lpstr>Наиболее актуальные проблемы бизнеса, обозначенные в обращениях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Чек-листы</vt:lpstr>
      <vt:lpstr>Перечень поручений по реализации Послания Президента Федеральному Собранию (Пр-294, п. 3б, 27.02.2019)</vt:lpstr>
      <vt:lpstr>Совершенствование системы контроля и надзора на ближайший период: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Богдан</dc:creator>
  <cp:lastModifiedBy>Богдан Алена Александровна</cp:lastModifiedBy>
  <cp:revision>1487</cp:revision>
  <cp:lastPrinted>2019-09-09T10:52:11Z</cp:lastPrinted>
  <dcterms:created xsi:type="dcterms:W3CDTF">2019-05-07T09:16:55Z</dcterms:created>
  <dcterms:modified xsi:type="dcterms:W3CDTF">2019-09-10T03:35:25Z</dcterms:modified>
</cp:coreProperties>
</file>