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2">
  <p:sldMasterIdLst>
    <p:sldMasterId id="2147483711" r:id="rId1"/>
  </p:sldMasterIdLst>
  <p:notesMasterIdLst>
    <p:notesMasterId r:id="rId10"/>
  </p:notesMasterIdLst>
  <p:sldIdLst>
    <p:sldId id="277" r:id="rId2"/>
    <p:sldId id="258" r:id="rId3"/>
    <p:sldId id="278" r:id="rId4"/>
    <p:sldId id="279" r:id="rId5"/>
    <p:sldId id="280" r:id="rId6"/>
    <p:sldId id="281" r:id="rId7"/>
    <p:sldId id="282" r:id="rId8"/>
    <p:sldId id="283" r:id="rId9"/>
  </p:sldIdLst>
  <p:sldSz cx="18288000" cy="10287000"/>
  <p:notesSz cx="6858000" cy="9144000"/>
  <p:embeddedFontLst>
    <p:embeddedFont>
      <p:font typeface="Trebuchet MS" panose="020B0603020202020204" pitchFamily="34" charset="0"/>
      <p:regular r:id="rId11"/>
      <p:bold r:id="rId12"/>
      <p:italic r:id="rId13"/>
      <p:boldItalic r:id="rId14"/>
    </p:embeddedFont>
    <p:embeddedFont>
      <p:font typeface="Tahoma" panose="020B0604030504040204" pitchFamily="34" charset="0"/>
      <p:regular r:id="rId15"/>
      <p:bold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Georgia" panose="02040502050405020303" pitchFamily="18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30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2" algn="l" defTabSz="91430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2" algn="l" defTabSz="91430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3" algn="l" defTabSz="91430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03" algn="l" defTabSz="91430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53" algn="l" defTabSz="91430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05" algn="l" defTabSz="91430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55" algn="l" defTabSz="91430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05" algn="l" defTabSz="91430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FF"/>
    <a:srgbClr val="8AABCA"/>
    <a:srgbClr val="273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80" d="100"/>
          <a:sy n="80" d="100"/>
        </p:scale>
        <p:origin x="1032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98C55B-08D6-4FEF-947E-4A469901E412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3ED98-C633-4977-B9B1-1E7D6ABEB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242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2" algn="l" defTabSz="9143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2" algn="l" defTabSz="9143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3" algn="l" defTabSz="9143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03" algn="l" defTabSz="9143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53" algn="l" defTabSz="9143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05" algn="l" defTabSz="9143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55" algn="l" defTabSz="9143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05" algn="l" defTabSz="9143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800380"/>
            <a:ext cx="18288000" cy="448662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8288000" cy="580038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978467"/>
            <a:ext cx="18288000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400300"/>
            <a:ext cx="18288000" cy="76581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47590" y="7578818"/>
            <a:ext cx="11274020" cy="1323179"/>
          </a:xfrm>
        </p:spPr>
        <p:txBody>
          <a:bodyPr>
            <a:normAutofit/>
          </a:bodyPr>
          <a:lstStyle>
            <a:lvl1pPr marL="0" indent="0" algn="l">
              <a:buNone/>
              <a:defRPr sz="3900">
                <a:solidFill>
                  <a:schemeClr val="tx2"/>
                </a:solidFill>
              </a:defRPr>
            </a:lvl1pPr>
            <a:lvl2pPr marL="81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2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5163" y="4698436"/>
            <a:ext cx="14350702" cy="2689751"/>
          </a:xfrm>
          <a:effectLst/>
        </p:spPr>
        <p:txBody>
          <a:bodyPr>
            <a:noAutofit/>
          </a:bodyPr>
          <a:lstStyle>
            <a:lvl1pPr marL="1142991" indent="-816422" algn="l">
              <a:defRPr sz="9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0" y="1097279"/>
            <a:ext cx="12801600" cy="52120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07516" y="564776"/>
            <a:ext cx="4114800" cy="785750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48227" y="1097279"/>
            <a:ext cx="9658574" cy="734209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2286000" y="1097280"/>
            <a:ext cx="12801600" cy="5212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800380"/>
            <a:ext cx="18288000" cy="448662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8288000" cy="580038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978467"/>
            <a:ext cx="18288000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400300"/>
            <a:ext cx="18288000" cy="76581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6390" y="3258972"/>
            <a:ext cx="11933332" cy="3635019"/>
          </a:xfrm>
          <a:effectLst/>
        </p:spPr>
        <p:txBody>
          <a:bodyPr anchor="b"/>
          <a:lstStyle>
            <a:lvl1pPr algn="r">
              <a:defRPr sz="82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876" y="6911267"/>
            <a:ext cx="11940988" cy="1253190"/>
          </a:xfrm>
        </p:spPr>
        <p:txBody>
          <a:bodyPr anchor="t"/>
          <a:lstStyle>
            <a:lvl1pPr marL="0" indent="0" algn="r">
              <a:buNone/>
              <a:defRPr sz="3600">
                <a:solidFill>
                  <a:schemeClr val="tx2"/>
                </a:solidFill>
              </a:defRPr>
            </a:lvl1pPr>
            <a:lvl2pPr marL="816422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284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26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568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211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8532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495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137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285998" y="1097279"/>
            <a:ext cx="6693408" cy="5212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9290304" y="1097280"/>
            <a:ext cx="6693408" cy="5212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097280"/>
            <a:ext cx="6693408" cy="959643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43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816422" indent="0">
              <a:buNone/>
              <a:defRPr sz="3600" b="1"/>
            </a:lvl2pPr>
            <a:lvl3pPr marL="1632844" indent="0">
              <a:buNone/>
              <a:defRPr sz="3200" b="1"/>
            </a:lvl3pPr>
            <a:lvl4pPr marL="2449266" indent="0">
              <a:buNone/>
              <a:defRPr sz="2900" b="1"/>
            </a:lvl4pPr>
            <a:lvl5pPr marL="3265688" indent="0">
              <a:buNone/>
              <a:defRPr sz="2900" b="1"/>
            </a:lvl5pPr>
            <a:lvl6pPr marL="4082110" indent="0">
              <a:buNone/>
              <a:defRPr sz="2900" b="1"/>
            </a:lvl6pPr>
            <a:lvl7pPr marL="4898532" indent="0">
              <a:buNone/>
              <a:defRPr sz="2900" b="1"/>
            </a:lvl7pPr>
            <a:lvl8pPr marL="5714954" indent="0">
              <a:buNone/>
              <a:defRPr sz="2900" b="1"/>
            </a:lvl8pPr>
            <a:lvl9pPr marL="6531376" indent="0">
              <a:buNone/>
              <a:defRPr sz="2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12894" y="2100491"/>
            <a:ext cx="6693408" cy="4114800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3200"/>
            </a:lvl2pPr>
            <a:lvl3pPr>
              <a:defRPr sz="29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4604" y="1097280"/>
            <a:ext cx="6693408" cy="959643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43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816422" indent="0">
              <a:buNone/>
              <a:defRPr sz="3600" b="1"/>
            </a:lvl2pPr>
            <a:lvl3pPr marL="1632844" indent="0">
              <a:buNone/>
              <a:defRPr sz="3200" b="1"/>
            </a:lvl3pPr>
            <a:lvl4pPr marL="2449266" indent="0">
              <a:buNone/>
              <a:defRPr sz="2900" b="1"/>
            </a:lvl4pPr>
            <a:lvl5pPr marL="3265688" indent="0">
              <a:buNone/>
              <a:defRPr sz="2900" b="1"/>
            </a:lvl5pPr>
            <a:lvl6pPr marL="4082110" indent="0">
              <a:buNone/>
              <a:defRPr sz="2900" b="1"/>
            </a:lvl6pPr>
            <a:lvl7pPr marL="4898532" indent="0">
              <a:buNone/>
              <a:defRPr sz="2900" b="1"/>
            </a:lvl7pPr>
            <a:lvl8pPr marL="5714954" indent="0">
              <a:buNone/>
              <a:defRPr sz="2900" b="1"/>
            </a:lvl8pPr>
            <a:lvl9pPr marL="6531376" indent="0">
              <a:buNone/>
              <a:defRPr sz="2900" b="1"/>
            </a:lvl9pPr>
          </a:lstStyle>
          <a:p>
            <a:pPr marL="0" lvl="0" indent="0" algn="ctr" defTabSz="1632844" rtl="0" eaLnBrk="1" latinLnBrk="0" hangingPunct="1">
              <a:spcBef>
                <a:spcPct val="20000"/>
              </a:spcBef>
              <a:spcAft>
                <a:spcPts val="536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0" y="2098548"/>
            <a:ext cx="6693408" cy="4114800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3200"/>
            </a:lvl2pPr>
            <a:lvl3pPr>
              <a:defRPr sz="29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1" y="3314701"/>
            <a:ext cx="7272170" cy="1887740"/>
          </a:xfrm>
          <a:effectLst/>
        </p:spPr>
        <p:txBody>
          <a:bodyPr anchor="b">
            <a:noAutofit/>
          </a:bodyPr>
          <a:lstStyle>
            <a:lvl1pPr marL="408211" indent="-408211" algn="l">
              <a:defRPr sz="50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031" y="1097280"/>
            <a:ext cx="8034170" cy="7342095"/>
          </a:xfrm>
        </p:spPr>
        <p:txBody>
          <a:bodyPr anchor="ctr"/>
          <a:lstStyle>
            <a:lvl1pPr>
              <a:defRPr sz="39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5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0" y="5246703"/>
            <a:ext cx="6777320" cy="3209277"/>
          </a:xfrm>
        </p:spPr>
        <p:txBody>
          <a:bodyPr/>
          <a:lstStyle>
            <a:lvl1pPr marL="0" indent="0">
              <a:buNone/>
              <a:defRPr sz="2500"/>
            </a:lvl1pPr>
            <a:lvl2pPr marL="816422" indent="0">
              <a:buNone/>
              <a:defRPr sz="2100"/>
            </a:lvl2pPr>
            <a:lvl3pPr marL="1632844" indent="0">
              <a:buNone/>
              <a:defRPr sz="1800"/>
            </a:lvl3pPr>
            <a:lvl4pPr marL="2449266" indent="0">
              <a:buNone/>
              <a:defRPr sz="1600"/>
            </a:lvl4pPr>
            <a:lvl5pPr marL="3265688" indent="0">
              <a:buNone/>
              <a:defRPr sz="1600"/>
            </a:lvl5pPr>
            <a:lvl6pPr marL="4082110" indent="0">
              <a:buNone/>
              <a:defRPr sz="1600"/>
            </a:lvl6pPr>
            <a:lvl7pPr marL="4898532" indent="0">
              <a:buNone/>
              <a:defRPr sz="1600"/>
            </a:lvl7pPr>
            <a:lvl8pPr marL="5714954" indent="0">
              <a:buNone/>
              <a:defRPr sz="1600"/>
            </a:lvl8pPr>
            <a:lvl9pPr marL="6531376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800380"/>
            <a:ext cx="18288000" cy="448662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8288000" cy="580038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978467"/>
            <a:ext cx="18288000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400300"/>
            <a:ext cx="18288000" cy="76581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50350" y="1714500"/>
            <a:ext cx="8229600" cy="4691709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3600"/>
            </a:lvl1pPr>
            <a:lvl2pPr marL="816422" indent="0">
              <a:buNone/>
              <a:defRPr sz="5000"/>
            </a:lvl2pPr>
            <a:lvl3pPr marL="1632844" indent="0">
              <a:buNone/>
              <a:defRPr sz="4300"/>
            </a:lvl3pPr>
            <a:lvl4pPr marL="2449266" indent="0">
              <a:buNone/>
              <a:defRPr sz="3600"/>
            </a:lvl4pPr>
            <a:lvl5pPr marL="3265688" indent="0">
              <a:buNone/>
              <a:defRPr sz="3600"/>
            </a:lvl5pPr>
            <a:lvl6pPr marL="4082110" indent="0">
              <a:buNone/>
              <a:defRPr sz="3600"/>
            </a:lvl6pPr>
            <a:lvl7pPr marL="4898532" indent="0">
              <a:buNone/>
              <a:defRPr sz="3600"/>
            </a:lvl7pPr>
            <a:lvl8pPr marL="5714954" indent="0">
              <a:buNone/>
              <a:defRPr sz="3600"/>
            </a:lvl8pPr>
            <a:lvl9pPr marL="6531376" indent="0">
              <a:buNone/>
              <a:defRPr sz="3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5774" y="1515729"/>
            <a:ext cx="7388228" cy="3244530"/>
          </a:xfrm>
        </p:spPr>
        <p:txBody>
          <a:bodyPr anchor="b"/>
          <a:lstStyle>
            <a:lvl1pPr marL="326569" indent="-326569">
              <a:buFont typeface="Georgia" pitchFamily="18" charset="0"/>
              <a:buChar char="*"/>
              <a:defRPr sz="2900"/>
            </a:lvl1pPr>
            <a:lvl2pPr marL="816422" indent="0">
              <a:buNone/>
              <a:defRPr sz="2100"/>
            </a:lvl2pPr>
            <a:lvl3pPr marL="1632844" indent="0">
              <a:buNone/>
              <a:defRPr sz="1800"/>
            </a:lvl3pPr>
            <a:lvl4pPr marL="2449266" indent="0">
              <a:buNone/>
              <a:defRPr sz="1600"/>
            </a:lvl4pPr>
            <a:lvl5pPr marL="3265688" indent="0">
              <a:buNone/>
              <a:defRPr sz="1600"/>
            </a:lvl5pPr>
            <a:lvl6pPr marL="4082110" indent="0">
              <a:buNone/>
              <a:defRPr sz="1600"/>
            </a:lvl6pPr>
            <a:lvl7pPr marL="4898532" indent="0">
              <a:buNone/>
              <a:defRPr sz="1600"/>
            </a:lvl7pPr>
            <a:lvl8pPr marL="5714954" indent="0">
              <a:buNone/>
              <a:defRPr sz="1600"/>
            </a:lvl8pPr>
            <a:lvl9pPr marL="6531376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536" y="6696632"/>
            <a:ext cx="12767076" cy="1714500"/>
          </a:xfrm>
        </p:spPr>
        <p:txBody>
          <a:bodyPr anchor="b">
            <a:noAutofit/>
          </a:bodyPr>
          <a:lstStyle>
            <a:lvl1pPr algn="l">
              <a:defRPr sz="8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58100"/>
            <a:ext cx="18288000" cy="26289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8288000" cy="76581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652456"/>
            <a:ext cx="18288000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400300"/>
            <a:ext cx="18288000" cy="76581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6579" y="6558252"/>
            <a:ext cx="13025022" cy="1714500"/>
          </a:xfrm>
          <a:prstGeom prst="rect">
            <a:avLst/>
          </a:prstGeom>
          <a:effectLst/>
        </p:spPr>
        <p:txBody>
          <a:bodyPr vert="horz" lIns="163284" tIns="81642" rIns="163284" bIns="81642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098390"/>
            <a:ext cx="12801600" cy="5212080"/>
          </a:xfrm>
          <a:prstGeom prst="rect">
            <a:avLst/>
          </a:prstGeom>
        </p:spPr>
        <p:txBody>
          <a:bodyPr vert="horz" lIns="163284" tIns="81642" rIns="163284" bIns="8164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44400" y="9258301"/>
            <a:ext cx="5029200" cy="547688"/>
          </a:xfrm>
          <a:prstGeom prst="rect">
            <a:avLst/>
          </a:prstGeom>
        </p:spPr>
        <p:txBody>
          <a:bodyPr vert="horz" lIns="163284" tIns="81642" rIns="163284" bIns="81642" rtlCol="0" anchor="ctr"/>
          <a:lstStyle>
            <a:lvl1pPr algn="r"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399" y="9258301"/>
            <a:ext cx="6705602" cy="547688"/>
          </a:xfrm>
          <a:prstGeom prst="rect">
            <a:avLst/>
          </a:prstGeom>
        </p:spPr>
        <p:txBody>
          <a:bodyPr vert="horz" lIns="163284" tIns="81642" rIns="163284" bIns="81642" rtlCol="0" anchor="ctr"/>
          <a:lstStyle>
            <a:lvl1pPr algn="l"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9258301"/>
            <a:ext cx="3657600" cy="547688"/>
          </a:xfrm>
          <a:prstGeom prst="rect">
            <a:avLst/>
          </a:prstGeom>
        </p:spPr>
        <p:txBody>
          <a:bodyPr vert="horz" lIns="163284" tIns="81642" rIns="163284" bIns="81642" rtlCol="0" anchor="ctr"/>
          <a:lstStyle>
            <a:lvl1pPr algn="ctr">
              <a:defRPr sz="2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id="1" dur="indefinite" restart="never" nodeType="tmRoot"/>
      </p:par>
    </p:tnLst>
  </p:timing>
  <p:txStyles>
    <p:titleStyle>
      <a:lvl1pPr marL="571495" indent="-571495" algn="r" defTabSz="1632844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82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08211" indent="-326569" algn="l" defTabSz="1632844" rtl="0" eaLnBrk="1" latinLnBrk="0" hangingPunct="1">
        <a:spcBef>
          <a:spcPct val="20000"/>
        </a:spcBef>
        <a:spcAft>
          <a:spcPts val="536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3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79706" indent="-326569" algn="l" defTabSz="1632844" rtl="0" eaLnBrk="1" latinLnBrk="0" hangingPunct="1">
        <a:spcBef>
          <a:spcPct val="20000"/>
        </a:spcBef>
        <a:spcAft>
          <a:spcPts val="536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3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469560" indent="-326569" algn="l" defTabSz="1632844" rtl="0" eaLnBrk="1" latinLnBrk="0" hangingPunct="1">
        <a:spcBef>
          <a:spcPct val="20000"/>
        </a:spcBef>
        <a:spcAft>
          <a:spcPts val="536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959413" indent="-326569" algn="l" defTabSz="1632844" rtl="0" eaLnBrk="1" latinLnBrk="0" hangingPunct="1">
        <a:spcBef>
          <a:spcPct val="20000"/>
        </a:spcBef>
        <a:spcAft>
          <a:spcPts val="536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481923" indent="-326569" algn="l" defTabSz="1632844" rtl="0" eaLnBrk="1" latinLnBrk="0" hangingPunct="1">
        <a:spcBef>
          <a:spcPct val="20000"/>
        </a:spcBef>
        <a:spcAft>
          <a:spcPts val="536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971776" indent="-326569" algn="l" defTabSz="1632844" rtl="0" eaLnBrk="1" latinLnBrk="0" hangingPunct="1">
        <a:spcBef>
          <a:spcPct val="20000"/>
        </a:spcBef>
        <a:spcAft>
          <a:spcPts val="536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510615" indent="-326569" algn="l" defTabSz="1632844" rtl="0" eaLnBrk="1" latinLnBrk="0" hangingPunct="1">
        <a:spcBef>
          <a:spcPct val="20000"/>
        </a:spcBef>
        <a:spcAft>
          <a:spcPts val="536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4082110" indent="-326569" algn="l" defTabSz="1632844" rtl="0" eaLnBrk="1" latinLnBrk="0" hangingPunct="1">
        <a:spcBef>
          <a:spcPct val="20000"/>
        </a:spcBef>
        <a:spcAft>
          <a:spcPts val="536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620949" indent="-326569" algn="l" defTabSz="1632844" rtl="0" eaLnBrk="1" latinLnBrk="0" hangingPunct="1">
        <a:spcBef>
          <a:spcPct val="20000"/>
        </a:spcBef>
        <a:spcAft>
          <a:spcPts val="536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422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844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266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688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2110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532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954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376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="" xmlns:a16="http://schemas.microsoft.com/office/drawing/2014/main" id="{3B1C4240-C656-42A8-9A31-7F47026858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18" y="282960"/>
            <a:ext cx="1966484" cy="23866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3" name="Прямоугольник 92">
            <a:extLst>
              <a:ext uri="{FF2B5EF4-FFF2-40B4-BE49-F238E27FC236}">
                <a16:creationId xmlns="" xmlns:a16="http://schemas.microsoft.com/office/drawing/2014/main" id="{34808511-7599-4153-BDA9-08079718869D}"/>
              </a:ext>
            </a:extLst>
          </p:cNvPr>
          <p:cNvSpPr/>
          <p:nvPr/>
        </p:nvSpPr>
        <p:spPr>
          <a:xfrm>
            <a:off x="2133600" y="3238500"/>
            <a:ext cx="14510498" cy="2354477"/>
          </a:xfrm>
          <a:prstGeom prst="rect">
            <a:avLst/>
          </a:prstGeom>
        </p:spPr>
        <p:txBody>
          <a:bodyPr wrap="square" lIns="137145" tIns="68573" rIns="137145" bIns="68573">
            <a:spAutoFit/>
          </a:bodyPr>
          <a:lstStyle/>
          <a:p>
            <a:pPr algn="ctr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Реализация контрольно-надзорных полномочий в сфере образования на региональном уровне: практика, проблемы, задачи.</a:t>
            </a: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C72B384A-E1A2-405B-8B9D-1282359DA044}"/>
              </a:ext>
            </a:extLst>
          </p:cNvPr>
          <p:cNvSpPr/>
          <p:nvPr/>
        </p:nvSpPr>
        <p:spPr>
          <a:xfrm>
            <a:off x="11963400" y="7229263"/>
            <a:ext cx="5638800" cy="1477313"/>
          </a:xfrm>
          <a:prstGeom prst="rect">
            <a:avLst/>
          </a:prstGeom>
        </p:spPr>
        <p:txBody>
          <a:bodyPr wrap="square" lIns="137145" tIns="68573" rIns="137145" bIns="68573">
            <a:spAutoFit/>
          </a:bodyPr>
          <a:lstStyle/>
          <a:p>
            <a:pPr algn="ctr" defTabSz="1371589" fontAlgn="base">
              <a:spcBef>
                <a:spcPct val="0"/>
              </a:spcBef>
              <a:spcAft>
                <a:spcPct val="0"/>
              </a:spcAft>
            </a:pPr>
            <a:r>
              <a:rPr lang="ru-RU" sz="2900" b="1" dirty="0" err="1" smtClean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И.о</a:t>
            </a:r>
            <a:r>
              <a:rPr lang="ru-RU" sz="2900" b="1" dirty="0" smtClean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м</a:t>
            </a:r>
            <a:r>
              <a:rPr lang="ru-RU" sz="2900" b="1" dirty="0" smtClean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инистра </a:t>
            </a:r>
            <a:r>
              <a:rPr lang="ru-RU" sz="2900" b="1" dirty="0" smtClean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образования </a:t>
            </a:r>
          </a:p>
          <a:p>
            <a:pPr algn="ctr" defTabSz="1371589" fontAlgn="base">
              <a:spcBef>
                <a:spcPct val="0"/>
              </a:spcBef>
              <a:spcAft>
                <a:spcPct val="0"/>
              </a:spcAft>
            </a:pPr>
            <a:r>
              <a:rPr lang="ru-RU" sz="2900" b="1" dirty="0" smtClean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Новосибирской </a:t>
            </a:r>
            <a:r>
              <a:rPr lang="ru-RU" sz="2900" b="1" dirty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 </a:t>
            </a:r>
            <a:endParaRPr lang="ru-RU" sz="2900" b="1" dirty="0" smtClean="0">
              <a:solidFill>
                <a:schemeClr val="bg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defTabSz="1371589" fontAlgn="base">
              <a:spcBef>
                <a:spcPct val="0"/>
              </a:spcBef>
              <a:spcAft>
                <a:spcPct val="0"/>
              </a:spcAft>
            </a:pPr>
            <a:r>
              <a:rPr lang="ru-RU" sz="2900" b="1" dirty="0" smtClean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И.В. </a:t>
            </a:r>
            <a:r>
              <a:rPr lang="ru-RU" sz="2900" b="1" smtClean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Мануйлова</a:t>
            </a:r>
            <a:endParaRPr lang="ru-RU" sz="2900" b="1" dirty="0">
              <a:solidFill>
                <a:schemeClr val="bg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17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5360" y="419100"/>
            <a:ext cx="104810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Федеральный закон от 29.12.2012 № 273-ФЗ </a:t>
            </a:r>
            <a:endParaRPr lang="ru-RU" sz="4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 образовании в Российской Федерации»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18652" y="2520435"/>
            <a:ext cx="17602201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Статья 7. Полномочия Российской Федерации в сфере образования, переданные для осуществления органам государственной власти субъектов Российской Федерации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 полномочиям Российской Федерации в сфере образования, переданным для осуществления органам государственной власти субъектов Российской Федерации (далее также - переданные полномочия), относятся следующие полномочия: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государственный контроль (надзор) в сфере образования за деятельностью организаций, осуществляющих образовательную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деятельность на территории субъекта Российской Федерации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(за исключением организаций, указанных в пункте 7 части 1 статьи 6 настоящего Федерального закона), а также органов местного самоуправления, осуществляющих управление в сфере образования на соответствующей территории;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лицензирование образовательной деятельности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осуществляющих образовательную деятельность на территории субъекта Российской Федерации (за исключением организаций, указанных в пункте 7 части 1 статьи 6 настоящего Федерального закона), а также расположенных в других субъектах Российской Федерации филиалов указанных организаций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образовательной деятельности организаций, осуществляющих образовательную деятельность на территории субъекта Российской Федерации (за исключением организаций, указанных в пункте 7 части 1 статьи 6 настоящего Федерального закона), а также расположенных в других субъектах Российской Федерации филиалов указанных организаций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подтверждение документов об образовании и (или) о квалификации.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4152900"/>
            <a:ext cx="1623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"О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применении риск-ориентированного подхода при организации отдельных видов государственного контроля (надзора) и внесении изменений в некоторые акты Правительства Российской Федерации"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81200" y="2411715"/>
            <a:ext cx="14935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Постановление Правительства РФ от 17.08.2016 </a:t>
            </a:r>
            <a:r>
              <a:rPr lang="ru-RU" sz="45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 806</a:t>
            </a:r>
          </a:p>
          <a:p>
            <a:endParaRPr lang="ru-RU" sz="45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493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9343" y="5676900"/>
            <a:ext cx="16611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Методические рекомендации по подготовке и проведению профилактических мероприятий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направленных на предупреждение нарушения обязательных требований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(приложение 2 к протоколу заседания подкомиссии по совершенствованию контрольных (надзорных) и разрешительных функций федеральных органов исполнительной власти при Правительственной комиссии по проведению административной реформы от 20.01.2017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3574" y="2095500"/>
            <a:ext cx="16611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министерства образования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Новосибирской области от 20.02.2019 №376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«Об утверждении программы профилактики нарушений обязательных требований, соблюдение которых оценивается министерством образования Новосибирской области при осуществлении государственного контроля (надзора) в сфере образования, лицензионного контроля за образовательной деятельностью, на 2019 год».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0" y="909452"/>
            <a:ext cx="78322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Профилактика правонарушений</a:t>
            </a: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36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t="8889" r="10136" b="22271"/>
          <a:stretch/>
        </p:blipFill>
        <p:spPr bwMode="auto">
          <a:xfrm>
            <a:off x="0" y="1333500"/>
            <a:ext cx="18319376" cy="8760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266700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minobr.nso.ru </a:t>
            </a: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266700"/>
            <a:ext cx="1165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Переданные полномочия РФ / Надзор и контроль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89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266700"/>
            <a:ext cx="17526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</a:t>
            </a:r>
            <a:r>
              <a:rPr lang="ru-RU" sz="45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снижения количества выданных предписаний </a:t>
            </a:r>
            <a:endParaRPr lang="ru-RU" sz="45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5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5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ходе плановых проверок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1" t="45252" r="37208" b="28543"/>
          <a:stretch/>
        </p:blipFill>
        <p:spPr bwMode="auto">
          <a:xfrm>
            <a:off x="3810000" y="2324100"/>
            <a:ext cx="10134600" cy="6234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5789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264442"/>
            <a:ext cx="1752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Проблемы</a:t>
            </a:r>
            <a:r>
              <a:rPr lang="ru-RU" sz="45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5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2857500"/>
            <a:ext cx="167640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0" indent="-685800" algn="just">
              <a:buFont typeface="Wingdings" panose="05000000000000000000" pitchFamily="2" charset="2"/>
              <a:buChar char="Ø"/>
            </a:pPr>
            <a:r>
              <a:rPr lang="ru-RU" sz="4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Наличие </a:t>
            </a:r>
            <a:r>
              <a:rPr lang="ru-RU" sz="45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дублирующих функций. </a:t>
            </a:r>
            <a:r>
              <a:rPr lang="ru-RU" sz="4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45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четких требований, закрепленных на законодательном </a:t>
            </a:r>
            <a:r>
              <a:rPr lang="ru-RU" sz="4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уровне;</a:t>
            </a:r>
          </a:p>
          <a:p>
            <a:pPr marL="685800" lvl="0" indent="-685800" algn="just">
              <a:buFont typeface="Wingdings" panose="05000000000000000000" pitchFamily="2" charset="2"/>
              <a:buChar char="Ø"/>
            </a:pPr>
            <a:endParaRPr lang="ru-RU" sz="45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0" lvl="0" indent="-685800" algn="just">
              <a:buFont typeface="Wingdings" panose="05000000000000000000" pitchFamily="2" charset="2"/>
              <a:buChar char="Ø"/>
            </a:pPr>
            <a:r>
              <a:rPr lang="ru-RU" sz="4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Ограниченный </a:t>
            </a:r>
            <a:r>
              <a:rPr lang="ru-RU" sz="45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кадровый и материальный ресурс контрольно-надзорной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002006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264442"/>
            <a:ext cx="1752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6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2857500"/>
            <a:ext cx="167640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 algn="just">
              <a:buFont typeface="Wingdings" panose="05000000000000000000" pitchFamily="2" charset="2"/>
              <a:buChar char="ü"/>
            </a:pPr>
            <a:r>
              <a:rPr lang="ru-RU" sz="4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Расширение </a:t>
            </a:r>
            <a:r>
              <a:rPr lang="ru-RU" sz="45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 поиск новых форм профилактической </a:t>
            </a:r>
            <a:r>
              <a:rPr lang="ru-RU" sz="4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работы;</a:t>
            </a:r>
          </a:p>
          <a:p>
            <a:pPr marL="685800" indent="-685800" algn="just">
              <a:buFont typeface="Wingdings" panose="05000000000000000000" pitchFamily="2" charset="2"/>
              <a:buChar char="ü"/>
            </a:pPr>
            <a:endParaRPr lang="ru-RU" sz="45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0" indent="-685800" algn="just">
              <a:buFont typeface="Wingdings" panose="05000000000000000000" pitchFamily="2" charset="2"/>
              <a:buChar char="ü"/>
            </a:pPr>
            <a:r>
              <a:rPr lang="ru-RU" sz="4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Переход </a:t>
            </a:r>
            <a:r>
              <a:rPr lang="ru-RU" sz="45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 «карательной» модели госконтроля на сервисную, которая предполагает партнёрские отношения между проверяющим и </a:t>
            </a:r>
            <a:r>
              <a:rPr lang="ru-RU" sz="4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проверяемым;</a:t>
            </a:r>
          </a:p>
          <a:p>
            <a:pPr marL="685800" indent="-685800" algn="just">
              <a:buFont typeface="Wingdings" panose="05000000000000000000" pitchFamily="2" charset="2"/>
              <a:buChar char="ü"/>
            </a:pPr>
            <a:endParaRPr lang="ru-RU" sz="45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0" indent="-685800" algn="just">
              <a:buFont typeface="Wingdings" panose="05000000000000000000" pitchFamily="2" charset="2"/>
              <a:buChar char="ü"/>
            </a:pPr>
            <a:r>
              <a:rPr lang="ru-RU" sz="45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 Расширение механизмов взаимодействия, способствующих повышению правовой грамотности руководителей подконтрольных организаций.</a:t>
            </a:r>
          </a:p>
        </p:txBody>
      </p:sp>
    </p:spTree>
    <p:extLst>
      <p:ext uri="{BB962C8B-B14F-4D97-AF65-F5344CB8AC3E}">
        <p14:creationId xmlns:p14="http://schemas.microsoft.com/office/powerpoint/2010/main" val="117036279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253</Words>
  <Application>Microsoft Office PowerPoint</Application>
  <PresentationFormat>Произвольный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Wingdings</vt:lpstr>
      <vt:lpstr>Trebuchet MS</vt:lpstr>
      <vt:lpstr>Times New Roman</vt:lpstr>
      <vt:lpstr>Tahoma</vt:lpstr>
      <vt:lpstr>Calibri</vt:lpstr>
      <vt:lpstr>Georgia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Marketing Strategy</dc:title>
  <dc:creator>Сапрыкина Анастасия Николаевна</dc:creator>
  <cp:lastModifiedBy>Бурлуцкая Вера Петровна</cp:lastModifiedBy>
  <cp:revision>68</cp:revision>
  <dcterms:created xsi:type="dcterms:W3CDTF">2006-08-16T00:00:00Z</dcterms:created>
  <dcterms:modified xsi:type="dcterms:W3CDTF">2019-09-16T05:24:50Z</dcterms:modified>
  <dc:identifier>DADUHKVARC8</dc:identifier>
</cp:coreProperties>
</file>